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4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733" autoAdjust="0"/>
  </p:normalViewPr>
  <p:slideViewPr>
    <p:cSldViewPr snapToGrid="0">
      <p:cViewPr varScale="1">
        <p:scale>
          <a:sx n="139" d="100"/>
          <a:sy n="139" d="100"/>
        </p:scale>
        <p:origin x="113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E7E24-75BB-41EA-AAD8-8D5E93346072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E186A-8055-4CF6-A59B-9A61C820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5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E186A-8055-4CF6-A59B-9A61C82033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86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E186A-8055-4CF6-A59B-9A61C82033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35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 reads,</a:t>
            </a:r>
            <a:r>
              <a:rPr lang="en-US" baseline="0" dirty="0" smtClean="0"/>
              <a:t> lower p value cutoff (more stringent) and higher N (more stringent)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E186A-8055-4CF6-A59B-9A61C82033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1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0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2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7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7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1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4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9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66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3BB14-5971-459B-B594-BD303BCD64D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Looking at allelic bias in personal genomes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Oct 2015</a:t>
            </a:r>
          </a:p>
          <a:p>
            <a:r>
              <a:rPr lang="en-US" i="1" dirty="0" smtClean="0"/>
              <a:t>Allele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953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went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Personal Genome: </a:t>
            </a:r>
            <a:r>
              <a:rPr lang="en-US" b="1" u="sng" dirty="0" smtClean="0"/>
              <a:t>NA12878 GATK BP3 high coverage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CTCF encode set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CTCF encode set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RNAseq</a:t>
            </a:r>
            <a:r>
              <a:rPr lang="en-US" dirty="0" smtClean="0"/>
              <a:t> </a:t>
            </a:r>
            <a:r>
              <a:rPr lang="en-US" dirty="0" smtClean="0"/>
              <a:t>set 1 (encode)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RNAseq</a:t>
            </a:r>
            <a:r>
              <a:rPr lang="en-US" dirty="0" smtClean="0"/>
              <a:t> set 2 (</a:t>
            </a:r>
            <a:r>
              <a:rPr lang="en-US" dirty="0" err="1" smtClean="0"/>
              <a:t>kasowski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5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77927"/>
              </p:ext>
            </p:extLst>
          </p:nvPr>
        </p:nvGraphicFramePr>
        <p:xfrm>
          <a:off x="106327" y="116959"/>
          <a:ext cx="11908465" cy="6401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9792"/>
                <a:gridCol w="1970436"/>
                <a:gridCol w="2083427"/>
                <a:gridCol w="1986593"/>
                <a:gridCol w="3228217"/>
              </a:tblGrid>
              <a:tr h="65361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Unaligned (%)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Multi (%)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Remove reads #SNVs affected (%) auto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Remove SNVs with 5% allelic bias (%) auto</a:t>
                      </a:r>
                      <a:endParaRPr lang="en-US" sz="1600" dirty="0"/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CTCF encode 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6c 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(CSHL)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152873 </a:t>
                      </a:r>
                      <a:r>
                        <a:rPr lang="en-US" sz="1600" dirty="0" smtClean="0"/>
                        <a:t>[~10 </a:t>
                      </a:r>
                      <a:r>
                        <a:rPr lang="en-US" sz="1600" dirty="0" smtClean="0"/>
                        <a:t>min]</a:t>
                      </a:r>
                    </a:p>
                    <a:p>
                      <a:r>
                        <a:rPr lang="en-US" sz="1600" dirty="0" smtClean="0"/>
                        <a:t>Mf2P:83 (0.05%)</a:t>
                      </a:r>
                    </a:p>
                    <a:p>
                      <a:r>
                        <a:rPr lang="en-US" sz="1600" dirty="0" smtClean="0"/>
                        <a:t>152726</a:t>
                      </a:r>
                    </a:p>
                    <a:p>
                      <a:r>
                        <a:rPr lang="en-US" sz="1600" dirty="0" smtClean="0"/>
                        <a:t>Pf2M:125 (0.08%)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Mf2P:2255 (1.48%)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Pf2M:2202</a:t>
                      </a:r>
                      <a:r>
                        <a:rPr lang="en-US" sz="1600" baseline="0" dirty="0" smtClean="0"/>
                        <a:t> (1.44%)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6/58 </a:t>
                      </a:r>
                      <a:r>
                        <a:rPr lang="en-US" sz="1600" baseline="0" dirty="0" smtClean="0"/>
                        <a:t>(10.3%)</a:t>
                      </a:r>
                    </a:p>
                    <a:p>
                      <a:r>
                        <a:rPr lang="en-US" sz="1600" baseline="0" dirty="0" smtClean="0"/>
                        <a:t>+ 4 new 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11/58 </a:t>
                      </a:r>
                      <a:r>
                        <a:rPr lang="en-US" sz="1600" dirty="0" smtClean="0"/>
                        <a:t>(19%)</a:t>
                      </a:r>
                      <a:endParaRPr lang="en-US" sz="1600" dirty="0"/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CTCF encode 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6a</a:t>
                      </a: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(Broad)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195235 [~2 hours]</a:t>
                      </a:r>
                    </a:p>
                    <a:p>
                      <a:r>
                        <a:rPr lang="en-US" sz="1600" dirty="0" smtClean="0"/>
                        <a:t>Mf2P:127 (0.07%)</a:t>
                      </a:r>
                    </a:p>
                    <a:p>
                      <a:r>
                        <a:rPr lang="en-US" sz="1600" dirty="0" smtClean="0"/>
                        <a:t>195372</a:t>
                      </a:r>
                    </a:p>
                    <a:p>
                      <a:r>
                        <a:rPr lang="en-US" sz="1600" dirty="0" smtClean="0"/>
                        <a:t>Pf2M:140 (0.07%)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Mf2P:2618</a:t>
                      </a:r>
                      <a:r>
                        <a:rPr lang="en-US" sz="1600" baseline="0" dirty="0" smtClean="0"/>
                        <a:t> (1.34%)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Pf2M:2575 (1.32%)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3/19 (15.8%)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4/19 (21%)</a:t>
                      </a:r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CTCF pooled 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1654268 [~10 hours]</a:t>
                      </a:r>
                    </a:p>
                    <a:p>
                      <a:r>
                        <a:rPr lang="en-US" sz="1600" dirty="0" smtClean="0"/>
                        <a:t>Mf2P:980 (0.06%)</a:t>
                      </a:r>
                    </a:p>
                    <a:p>
                      <a:r>
                        <a:rPr lang="en-US" sz="1600" dirty="0" smtClean="0"/>
                        <a:t>1653870</a:t>
                      </a:r>
                    </a:p>
                    <a:p>
                      <a:r>
                        <a:rPr lang="en-US" sz="1600" dirty="0" smtClean="0"/>
                        <a:t>Pf2M:1190 (0.07%)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Mf2P:24039 (1.45%)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Pf2M:24023</a:t>
                      </a:r>
                      <a:r>
                        <a:rPr lang="en-US" sz="1600" baseline="0" dirty="0" smtClean="0"/>
                        <a:t> (1.45%)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218/547 (40%)</a:t>
                      </a:r>
                    </a:p>
                    <a:p>
                      <a:r>
                        <a:rPr lang="en-US" sz="1600" dirty="0" smtClean="0"/>
                        <a:t>+ 45 new ones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65/531 (12.2%)</a:t>
                      </a:r>
                      <a:endParaRPr lang="en-US" sz="1600" dirty="0"/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RNAseq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kasowski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6d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1157920 [~10 hours]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Mf2P:3500 (0.30%)</a:t>
                      </a:r>
                    </a:p>
                    <a:p>
                      <a:r>
                        <a:rPr lang="en-US" sz="1600" dirty="0" smtClean="0"/>
                        <a:t>1163694</a:t>
                      </a:r>
                    </a:p>
                    <a:p>
                      <a:r>
                        <a:rPr lang="en-US" sz="1600" dirty="0" smtClean="0"/>
                        <a:t>Pf2M:3142</a:t>
                      </a:r>
                      <a:r>
                        <a:rPr lang="en-US" sz="1600" baseline="0" dirty="0" smtClean="0"/>
                        <a:t> (0.27%)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Mf2P:7653</a:t>
                      </a:r>
                      <a:r>
                        <a:rPr lang="en-US" sz="1600" baseline="0" dirty="0" smtClean="0"/>
                        <a:t> (0.66%)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Pf2M:8359 (0.72%)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6/369 </a:t>
                      </a:r>
                      <a:r>
                        <a:rPr lang="en-US" sz="1600" dirty="0" smtClean="0"/>
                        <a:t>(1.6%)</a:t>
                      </a:r>
                    </a:p>
                    <a:p>
                      <a:r>
                        <a:rPr lang="en-US" sz="1600" dirty="0" smtClean="0"/>
                        <a:t>+ 7 new ones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10/369</a:t>
                      </a:r>
                      <a:r>
                        <a:rPr lang="en-US" sz="1600" baseline="0" dirty="0" smtClean="0"/>
                        <a:t> (2.7%)</a:t>
                      </a:r>
                      <a:endParaRPr lang="en-US" sz="1600" dirty="0"/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RNAseq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(encode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6b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2137620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Mf2P:3928 (0.18%)</a:t>
                      </a:r>
                    </a:p>
                    <a:p>
                      <a:r>
                        <a:rPr lang="en-US" sz="1600" dirty="0" smtClean="0"/>
                        <a:t>2094342</a:t>
                      </a:r>
                    </a:p>
                    <a:p>
                      <a:r>
                        <a:rPr lang="en-US" sz="1600" dirty="0" smtClean="0"/>
                        <a:t>Pf2M:3251 (0.16%)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Mf2P:19789</a:t>
                      </a:r>
                      <a:r>
                        <a:rPr lang="en-US" sz="1600" baseline="0" dirty="0" smtClean="0"/>
                        <a:t> (0.93%)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Pf2M:25899 (1.24%)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B:169/10486</a:t>
                      </a:r>
                      <a:r>
                        <a:rPr lang="en-US" sz="1600" baseline="0" dirty="0" smtClean="0">
                          <a:solidFill>
                            <a:schemeClr val="accent5"/>
                          </a:solidFill>
                        </a:rPr>
                        <a:t> (</a:t>
                      </a:r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1.6%)</a:t>
                      </a:r>
                    </a:p>
                    <a:p>
                      <a:r>
                        <a:rPr lang="en-US" sz="1600" dirty="0" smtClean="0"/>
                        <a:t>BB:</a:t>
                      </a:r>
                      <a:r>
                        <a:rPr lang="en-US" sz="1600" baseline="0" dirty="0" smtClean="0"/>
                        <a:t> 15/607 (2.5%)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B:307/10486 (3%)</a:t>
                      </a:r>
                    </a:p>
                    <a:p>
                      <a:r>
                        <a:rPr lang="en-US" sz="1600" dirty="0" smtClean="0"/>
                        <a:t>BB:21/607</a:t>
                      </a:r>
                      <a:r>
                        <a:rPr lang="en-US" sz="1600" baseline="0" dirty="0" smtClean="0"/>
                        <a:t> (3.5%)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16195" y="6488668"/>
            <a:ext cx="1147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** all auto </a:t>
            </a:r>
            <a:r>
              <a:rPr lang="en-US" dirty="0" err="1"/>
              <a:t>betabinom</a:t>
            </a:r>
            <a:r>
              <a:rPr lang="en-US" dirty="0"/>
              <a:t> results; </a:t>
            </a:r>
            <a:r>
              <a:rPr lang="en-US" dirty="0" err="1"/>
              <a:t>ChIP-seq</a:t>
            </a:r>
            <a:r>
              <a:rPr lang="en-US" dirty="0"/>
              <a:t> – no intersection with peaks, just plain results; denominator is </a:t>
            </a:r>
            <a:r>
              <a:rPr lang="en-US" dirty="0" smtClean="0"/>
              <a:t>original-</a:t>
            </a:r>
            <a:r>
              <a:rPr lang="en-US" dirty="0" err="1" smtClean="0"/>
              <a:t>alleleseq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26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010312"/>
              </p:ext>
            </p:extLst>
          </p:nvPr>
        </p:nvGraphicFramePr>
        <p:xfrm>
          <a:off x="106327" y="116959"/>
          <a:ext cx="11908465" cy="6401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9792"/>
                <a:gridCol w="1970436"/>
                <a:gridCol w="2083427"/>
                <a:gridCol w="1986593"/>
                <a:gridCol w="3228217"/>
              </a:tblGrid>
              <a:tr h="65361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Unaligned (%)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Multi (%)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Remove reads #SNVs affected (%) auto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Remove SNVs with 5% allelic bias (%) auto</a:t>
                      </a:r>
                      <a:endParaRPr lang="en-US" sz="1600" dirty="0"/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POL2 pooled </a:t>
                      </a:r>
                      <a:endParaRPr lang="en-US" sz="1600" b="0" i="0" u="none" strike="noStrike" dirty="0">
                        <a:solidFill>
                          <a:schemeClr val="accent5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3145498 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Mf2P:1726 (0.05%)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3145302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Pf2M:1689 (0.05%)</a:t>
                      </a:r>
                      <a:endParaRPr lang="en-US" sz="16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Mf2P:54333 (1.73%)</a:t>
                      </a:r>
                    </a:p>
                    <a:p>
                      <a:endParaRPr lang="en-US" sz="1600" dirty="0" smtClean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Pf2M:53881</a:t>
                      </a:r>
                      <a:r>
                        <a:rPr lang="en-US" sz="1600" baseline="0" dirty="0" smtClean="0">
                          <a:solidFill>
                            <a:schemeClr val="accent5"/>
                          </a:solidFill>
                        </a:rPr>
                        <a:t> (1.71%)</a:t>
                      </a:r>
                      <a:endParaRPr lang="en-US" sz="16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95/557</a:t>
                      </a:r>
                      <a:r>
                        <a:rPr lang="en-US" sz="1600" baseline="0" dirty="0" smtClean="0">
                          <a:solidFill>
                            <a:schemeClr val="accent5"/>
                          </a:solidFill>
                        </a:rPr>
                        <a:t> (17%)</a:t>
                      </a:r>
                      <a:endParaRPr lang="en-US" sz="16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212/557 (38%)</a:t>
                      </a:r>
                      <a:endParaRPr lang="en-US" sz="16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CTCF encode 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6c </a:t>
                      </a: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(CSHL)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152873 [~10 min]</a:t>
                      </a:r>
                    </a:p>
                    <a:p>
                      <a:r>
                        <a:rPr lang="en-US" sz="1600" dirty="0" smtClean="0"/>
                        <a:t>Mf2P:83 (0.05%)</a:t>
                      </a:r>
                    </a:p>
                    <a:p>
                      <a:r>
                        <a:rPr lang="en-US" sz="1600" dirty="0" smtClean="0"/>
                        <a:t>152726</a:t>
                      </a:r>
                    </a:p>
                    <a:p>
                      <a:r>
                        <a:rPr lang="en-US" sz="1600" dirty="0" smtClean="0"/>
                        <a:t>Pf2M:125 (0.08%)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Mf2P:2255 (1.48%)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Pf2M:2202</a:t>
                      </a:r>
                      <a:r>
                        <a:rPr lang="en-US" sz="1600" baseline="0" dirty="0" smtClean="0"/>
                        <a:t> (1.44%)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6/58 (10.3%)</a:t>
                      </a:r>
                    </a:p>
                    <a:p>
                      <a:r>
                        <a:rPr lang="en-US" sz="1600" baseline="0" dirty="0" smtClean="0"/>
                        <a:t>+ 4 new 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11/58 (19%)</a:t>
                      </a:r>
                      <a:endParaRPr lang="en-US" sz="1600" dirty="0"/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CTCF encode 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6a</a:t>
                      </a:r>
                    </a:p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(Broad)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195235 [~2 hours]</a:t>
                      </a:r>
                    </a:p>
                    <a:p>
                      <a:r>
                        <a:rPr lang="en-US" sz="1600" dirty="0" smtClean="0"/>
                        <a:t>Mf2P:127 (0.07%)</a:t>
                      </a:r>
                    </a:p>
                    <a:p>
                      <a:r>
                        <a:rPr lang="en-US" sz="1600" dirty="0" smtClean="0"/>
                        <a:t>195372</a:t>
                      </a:r>
                    </a:p>
                    <a:p>
                      <a:r>
                        <a:rPr lang="en-US" sz="1600" dirty="0" smtClean="0"/>
                        <a:t>Pf2M:140 (0.07%)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Mf2P:2618</a:t>
                      </a:r>
                      <a:r>
                        <a:rPr lang="en-US" sz="1600" baseline="0" dirty="0" smtClean="0"/>
                        <a:t> (1.34%)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Pf2M:2575 (1.32%)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3/19 (15.8%)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4/19 (21%)</a:t>
                      </a:r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RNAseq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kasowski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6d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1157920 [~10 hours]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Mf2P:3500 (0.30%)</a:t>
                      </a:r>
                    </a:p>
                    <a:p>
                      <a:r>
                        <a:rPr lang="en-US" sz="1600" dirty="0" smtClean="0"/>
                        <a:t>1163694</a:t>
                      </a:r>
                    </a:p>
                    <a:p>
                      <a:r>
                        <a:rPr lang="en-US" sz="1600" dirty="0" smtClean="0"/>
                        <a:t>Pf2M:3142</a:t>
                      </a:r>
                      <a:r>
                        <a:rPr lang="en-US" sz="1600" baseline="0" dirty="0" smtClean="0"/>
                        <a:t> (0.27%)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Mf2P:7653</a:t>
                      </a:r>
                      <a:r>
                        <a:rPr lang="en-US" sz="1600" baseline="0" dirty="0" smtClean="0"/>
                        <a:t> (0.66%)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Pf2M:8359 (0.72%)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6/369 </a:t>
                      </a:r>
                      <a:r>
                        <a:rPr lang="en-US" sz="1600" dirty="0" smtClean="0"/>
                        <a:t>(1.6%)</a:t>
                      </a:r>
                    </a:p>
                    <a:p>
                      <a:r>
                        <a:rPr lang="en-US" sz="1600" dirty="0" smtClean="0"/>
                        <a:t>+ 7 new ones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10/369</a:t>
                      </a:r>
                      <a:r>
                        <a:rPr lang="en-US" sz="1600" baseline="0" dirty="0" smtClean="0"/>
                        <a:t> (2.7%)</a:t>
                      </a:r>
                      <a:endParaRPr lang="en-US" sz="1600" dirty="0"/>
                    </a:p>
                  </a:txBody>
                  <a:tcPr/>
                </a:tc>
              </a:tr>
              <a:tr h="1149612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2800"/>
                        <a:buFont typeface="+mj-lt"/>
                        <a:buNone/>
                      </a:pP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RNAseq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(encode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6b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2137620 [&gt;24hours]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Mf2P:3928 (0.18%)</a:t>
                      </a:r>
                    </a:p>
                    <a:p>
                      <a:r>
                        <a:rPr lang="en-US" sz="1600" dirty="0" smtClean="0"/>
                        <a:t>2094342</a:t>
                      </a:r>
                    </a:p>
                    <a:p>
                      <a:r>
                        <a:rPr lang="en-US" sz="1600" dirty="0" smtClean="0"/>
                        <a:t>Pf2M:3251 (0.16%)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Mf2P:19789</a:t>
                      </a:r>
                      <a:r>
                        <a:rPr lang="en-US" sz="1600" baseline="0" dirty="0" smtClean="0"/>
                        <a:t> (0.93%)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Pf2M:25899 (1.24%)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B:169/10486</a:t>
                      </a:r>
                      <a:r>
                        <a:rPr lang="en-US" sz="1600" baseline="0" dirty="0" smtClean="0">
                          <a:solidFill>
                            <a:schemeClr val="accent5"/>
                          </a:solidFill>
                        </a:rPr>
                        <a:t> (</a:t>
                      </a:r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1.6%)</a:t>
                      </a:r>
                    </a:p>
                    <a:p>
                      <a:r>
                        <a:rPr lang="en-US" sz="1600" dirty="0" smtClean="0"/>
                        <a:t>BB:</a:t>
                      </a:r>
                      <a:r>
                        <a:rPr lang="en-US" sz="1600" baseline="0" dirty="0" smtClean="0"/>
                        <a:t> 15/607 (2.5%)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B:307/10486 (3%)</a:t>
                      </a:r>
                    </a:p>
                    <a:p>
                      <a:r>
                        <a:rPr lang="en-US" sz="1600" dirty="0" smtClean="0"/>
                        <a:t>BB:21/607</a:t>
                      </a:r>
                      <a:r>
                        <a:rPr lang="en-US" sz="1600" baseline="0" dirty="0" smtClean="0"/>
                        <a:t> (3.5%)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16195" y="6488668"/>
            <a:ext cx="1147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** all auto </a:t>
            </a:r>
            <a:r>
              <a:rPr lang="en-US" dirty="0" err="1"/>
              <a:t>betabinom</a:t>
            </a:r>
            <a:r>
              <a:rPr lang="en-US" dirty="0"/>
              <a:t> results; </a:t>
            </a:r>
            <a:r>
              <a:rPr lang="en-US" dirty="0" err="1"/>
              <a:t>ChIP-seq</a:t>
            </a:r>
            <a:r>
              <a:rPr lang="en-US" dirty="0"/>
              <a:t> – no intersection with peaks, just plain results; denominator is </a:t>
            </a:r>
            <a:r>
              <a:rPr lang="en-US" dirty="0" smtClean="0"/>
              <a:t>original-</a:t>
            </a:r>
            <a:r>
              <a:rPr lang="en-US" dirty="0" err="1" smtClean="0"/>
              <a:t>alleleseq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2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68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 – NA12878 CTCF combined pool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974868"/>
              </p:ext>
            </p:extLst>
          </p:nvPr>
        </p:nvGraphicFramePr>
        <p:xfrm>
          <a:off x="689344" y="1123876"/>
          <a:ext cx="10921411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144"/>
                <a:gridCol w="1010269"/>
                <a:gridCol w="1017184"/>
                <a:gridCol w="1037928"/>
                <a:gridCol w="1017184"/>
                <a:gridCol w="1010269"/>
                <a:gridCol w="1017184"/>
                <a:gridCol w="1037928"/>
                <a:gridCol w="965321"/>
              </a:tblGrid>
              <a:tr h="315746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3200" dirty="0" smtClean="0"/>
                        <a:t>Before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3200" dirty="0" smtClean="0"/>
                        <a:t>After</a:t>
                      </a:r>
                      <a:endParaRPr lang="en-US" sz="32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8344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cA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cC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cG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cT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cA</a:t>
                      </a:r>
                      <a:endParaRPr lang="en-US" sz="32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cC</a:t>
                      </a:r>
                      <a:endParaRPr lang="en-US" sz="32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cG</a:t>
                      </a:r>
                      <a:endParaRPr lang="en-US" sz="32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cT</a:t>
                      </a:r>
                      <a:endParaRPr lang="en-US" sz="32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68344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nonAS</a:t>
                      </a:r>
                      <a:r>
                        <a:rPr lang="en-US" sz="3200" dirty="0" smtClean="0"/>
                        <a:t> &gt; AS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15</a:t>
                      </a:r>
                      <a:endParaRPr lang="en-US" sz="32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5746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135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148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8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104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5746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AS &gt; </a:t>
                      </a:r>
                      <a:r>
                        <a:rPr lang="en-US" sz="3200" dirty="0" err="1" smtClean="0"/>
                        <a:t>nonAS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19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5746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28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 of reads with allelic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Removal of AS SNVs after removal of reads were due to </a:t>
            </a:r>
          </a:p>
          <a:p>
            <a:pPr marL="0" indent="0">
              <a:buNone/>
            </a:pPr>
            <a:r>
              <a:rPr lang="en-US" dirty="0" smtClean="0"/>
              <a:t>--reads from original AS SNVs removed partially or wholly</a:t>
            </a:r>
          </a:p>
          <a:p>
            <a:pPr marL="0" indent="0">
              <a:buNone/>
            </a:pPr>
            <a:r>
              <a:rPr lang="en-US" dirty="0" smtClean="0"/>
              <a:t>--removal of reads does not necessarily remove AS SNVs (often does not)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Introduction of AS SNVs after removal of reads</a:t>
            </a:r>
          </a:p>
          <a:p>
            <a:pPr marL="0" indent="0">
              <a:buNone/>
            </a:pPr>
            <a:r>
              <a:rPr lang="en-US" dirty="0" smtClean="0"/>
              <a:t>--reads removed can cause SNVs originally not “AS” to be now AS</a:t>
            </a:r>
          </a:p>
          <a:p>
            <a:pPr marL="0" indent="0">
              <a:buNone/>
            </a:pPr>
            <a:r>
              <a:rPr lang="en-US" dirty="0" smtClean="0"/>
              <a:t>--FDR simulation can also change that can make the FDR p value cutoff shift and many borderline cases can get included (or excluded)</a:t>
            </a:r>
          </a:p>
        </p:txBody>
      </p:sp>
    </p:spTree>
    <p:extLst>
      <p:ext uri="{BB962C8B-B14F-4D97-AF65-F5344CB8AC3E}">
        <p14:creationId xmlns:p14="http://schemas.microsoft.com/office/powerpoint/2010/main" val="421356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Proposing a revised </a:t>
            </a:r>
            <a:r>
              <a:rPr lang="en-US" dirty="0" err="1" smtClean="0"/>
              <a:t>AlleleDB</a:t>
            </a:r>
            <a:r>
              <a:rPr lang="en-US" dirty="0" smtClean="0"/>
              <a:t>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 personal genomes </a:t>
            </a:r>
            <a:r>
              <a:rPr lang="en-US" b="1" dirty="0" smtClean="0">
                <a:solidFill>
                  <a:srgbClr val="00B050"/>
                </a:solidFill>
              </a:rPr>
              <a:t>[DONE]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</a:t>
            </a:r>
            <a:r>
              <a:rPr lang="en-US" dirty="0" err="1" smtClean="0"/>
              <a:t>overdispersion</a:t>
            </a:r>
            <a:r>
              <a:rPr lang="en-US" dirty="0" smtClean="0"/>
              <a:t> for each dataset &gt; remove datasets with “too much” </a:t>
            </a:r>
            <a:r>
              <a:rPr lang="en-US" dirty="0" err="1" smtClean="0"/>
              <a:t>overdispersion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[DONE]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Pool datasets </a:t>
            </a:r>
            <a:r>
              <a:rPr lang="en-US" b="1" dirty="0" smtClean="0">
                <a:solidFill>
                  <a:srgbClr val="00B050"/>
                </a:solidFill>
              </a:rPr>
              <a:t>[DONE]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Allelic bias check for each personal genome (map </a:t>
            </a:r>
            <a:r>
              <a:rPr lang="en-US" b="1" dirty="0" smtClean="0">
                <a:solidFill>
                  <a:srgbClr val="00B050"/>
                </a:solidFill>
              </a:rPr>
              <a:t>[DONE]</a:t>
            </a:r>
            <a:r>
              <a:rPr lang="en-US" dirty="0" smtClean="0"/>
              <a:t>, ref, flip, remap) &gt; remove reads with allelic bias in either haplotype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</a:t>
            </a:r>
            <a:r>
              <a:rPr lang="en-US" dirty="0" smtClean="0"/>
              <a:t>un </a:t>
            </a:r>
            <a:r>
              <a:rPr lang="en-US" dirty="0" err="1" smtClean="0"/>
              <a:t>AlleleSeq</a:t>
            </a:r>
            <a:r>
              <a:rPr lang="en-US" dirty="0" smtClean="0"/>
              <a:t> using filtered </a:t>
            </a:r>
            <a:r>
              <a:rPr lang="en-US" dirty="0" err="1" smtClean="0"/>
              <a:t>fastq</a:t>
            </a:r>
            <a:r>
              <a:rPr lang="en-US" dirty="0" smtClean="0"/>
              <a:t> 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 call using </a:t>
            </a:r>
            <a:r>
              <a:rPr lang="en-US" dirty="0" err="1" smtClean="0"/>
              <a:t>betabinomial</a:t>
            </a:r>
            <a:r>
              <a:rPr lang="en-US" dirty="0" smtClean="0"/>
              <a:t> (incl. </a:t>
            </a:r>
            <a:r>
              <a:rPr lang="en-US" dirty="0" err="1" smtClean="0"/>
              <a:t>cnv</a:t>
            </a:r>
            <a:r>
              <a:rPr lang="en-US" dirty="0" smtClean="0"/>
              <a:t> filter &lt;=0.5;&gt;=1.5) &gt; peak filter (for </a:t>
            </a:r>
            <a:r>
              <a:rPr lang="en-US" dirty="0" err="1" smtClean="0"/>
              <a:t>ChIP-seq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4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34928</TotalTime>
  <Words>776</Words>
  <Application>Microsoft Office PowerPoint</Application>
  <PresentationFormat>Widescreen</PresentationFormat>
  <Paragraphs>208</Paragraphs>
  <Slides>7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Looking at allelic bias in personal genomes</vt:lpstr>
      <vt:lpstr>What went in</vt:lpstr>
      <vt:lpstr>PowerPoint Presentation</vt:lpstr>
      <vt:lpstr>PowerPoint Presentation</vt:lpstr>
      <vt:lpstr>Examples – NA12878 CTCF combined pool</vt:lpstr>
      <vt:lpstr>Removal of reads with allelic bias</vt:lpstr>
      <vt:lpstr>Proposing a revised AlleleDB pipeline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at allelic bias in personal genomes</dc:title>
  <dc:creator>Jieming Chen</dc:creator>
  <cp:lastModifiedBy>Jieming Chen</cp:lastModifiedBy>
  <cp:revision>308</cp:revision>
  <dcterms:created xsi:type="dcterms:W3CDTF">2015-09-14T16:16:34Z</dcterms:created>
  <dcterms:modified xsi:type="dcterms:W3CDTF">2015-10-23T19:02:21Z</dcterms:modified>
</cp:coreProperties>
</file>