
<file path=[Content_Types].xml><?xml version="1.0" encoding="utf-8"?>
<Types xmlns="http://schemas.openxmlformats.org/package/2006/content-types">
  <Default Extension="xml" ContentType="application/xml"/>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318" r:id="rId2"/>
    <p:sldId id="280" r:id="rId3"/>
    <p:sldId id="290" r:id="rId4"/>
    <p:sldId id="320" r:id="rId5"/>
    <p:sldId id="321"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67" autoAdjust="0"/>
    <p:restoredTop sz="75856" autoAdjust="0"/>
  </p:normalViewPr>
  <p:slideViewPr>
    <p:cSldViewPr snapToGrid="0" snapToObjects="1">
      <p:cViewPr>
        <p:scale>
          <a:sx n="155" d="100"/>
          <a:sy n="155" d="100"/>
        </p:scale>
        <p:origin x="1024" y="-3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F5AA78-F696-D242-BE58-D6EEAB608D6F}" type="datetimeFigureOut">
              <a:rPr lang="en-US" smtClean="0"/>
              <a:t>10/15/15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FF54A7-87C2-BD4D-B4E2-2BF79F80F17C}" type="slidenum">
              <a:rPr lang="en-US" smtClean="0"/>
              <a:t>‹#›</a:t>
            </a:fld>
            <a:endParaRPr lang="en-US"/>
          </a:p>
        </p:txBody>
      </p:sp>
    </p:spTree>
    <p:extLst>
      <p:ext uri="{BB962C8B-B14F-4D97-AF65-F5344CB8AC3E}">
        <p14:creationId xmlns:p14="http://schemas.microsoft.com/office/powerpoint/2010/main" val="608413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 Id="rId3" Type="http://schemas.openxmlformats.org/officeDocument/2006/relationships/hyperlink" Target="http://jeffhuang.com/computer_science_professors.html"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 Id="rId3" Type="http://schemas.openxmlformats.org/officeDocument/2006/relationships/hyperlink" Target="http://jeffhuang.com/computer_science_professors.html"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The</a:t>
            </a:r>
            <a:r>
              <a:rPr lang="en-US" baseline="0" dirty="0" smtClean="0"/>
              <a:t> exponential increase in the number of gigabytes per dollar in hard drive storage technology are due in part to the sequential introduction and improvement of three technologies.</a:t>
            </a:r>
            <a:r>
              <a:rPr lang="en-US" dirty="0" smtClean="0"/>
              <a:t> B. Exponential scaling</a:t>
            </a:r>
            <a:r>
              <a:rPr lang="en-US" baseline="0" dirty="0" smtClean="0"/>
              <a:t> in technological cost improvement is often the superposition of multiple S-curve trajectories of individual technologies. At the beginning of a technology’s life cycle, development costs keep cost reductions low. As the technology matures improvements in production are able to drive down per unit costs and establish an exponential regime. Eventually, the technology reaches maturity where technological limits are encountered and the cost improvements again slow down.</a:t>
            </a:r>
            <a:endParaRPr lang="en-US" dirty="0"/>
          </a:p>
        </p:txBody>
      </p:sp>
      <p:sp>
        <p:nvSpPr>
          <p:cNvPr id="4" name="Slide Number Placeholder 3"/>
          <p:cNvSpPr>
            <a:spLocks noGrp="1"/>
          </p:cNvSpPr>
          <p:nvPr>
            <p:ph type="sldNum" sz="quarter" idx="10"/>
          </p:nvPr>
        </p:nvSpPr>
        <p:spPr/>
        <p:txBody>
          <a:bodyPr/>
          <a:lstStyle/>
          <a:p>
            <a:fld id="{5AFF54A7-87C2-BD4D-B4E2-2BF79F80F17C}" type="slidenum">
              <a:rPr lang="en-US" smtClean="0"/>
              <a:t>1</a:t>
            </a:fld>
            <a:endParaRPr lang="en-US"/>
          </a:p>
        </p:txBody>
      </p:sp>
    </p:spTree>
    <p:extLst>
      <p:ext uri="{BB962C8B-B14F-4D97-AF65-F5344CB8AC3E}">
        <p14:creationId xmlns:p14="http://schemas.microsoft.com/office/powerpoint/2010/main" val="1123716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Multiple</a:t>
            </a:r>
            <a:r>
              <a:rPr lang="en-US" baseline="0" dirty="0" smtClean="0"/>
              <a:t> advances in alignment algorithms have contributed to a exponential decrease in running time over the past forty years. Initial alignment algorithms based on dynamic programming were applicable to the alignment of individual protein sequences. However, they were too slow for efficient alignment at a genome scale. Advances in indexing helped reduce both running time. Additional improvements, in index and scoring structures enabled next generation aligners to further improve alignment time. The negative correlation is also observed between the initial construction of an index and the marginal mapping time per read</a:t>
            </a:r>
            <a:r>
              <a:rPr lang="en-US" baseline="0" smtClean="0"/>
              <a:t>. Next gen aligners are willing to invest a greater amount of time </a:t>
            </a:r>
            <a:endParaRPr lang="en-US" dirty="0"/>
          </a:p>
        </p:txBody>
      </p:sp>
      <p:sp>
        <p:nvSpPr>
          <p:cNvPr id="4" name="Slide Number Placeholder 3"/>
          <p:cNvSpPr>
            <a:spLocks noGrp="1"/>
          </p:cNvSpPr>
          <p:nvPr>
            <p:ph type="sldNum" sz="quarter" idx="10"/>
          </p:nvPr>
        </p:nvSpPr>
        <p:spPr/>
        <p:txBody>
          <a:bodyPr/>
          <a:lstStyle/>
          <a:p>
            <a:fld id="{5AFF54A7-87C2-BD4D-B4E2-2BF79F80F17C}" type="slidenum">
              <a:rPr lang="en-US" smtClean="0"/>
              <a:t>2</a:t>
            </a:fld>
            <a:endParaRPr lang="en-US"/>
          </a:p>
        </p:txBody>
      </p:sp>
    </p:spTree>
    <p:extLst>
      <p:ext uri="{BB962C8B-B14F-4D97-AF65-F5344CB8AC3E}">
        <p14:creationId xmlns:p14="http://schemas.microsoft.com/office/powerpoint/2010/main" val="1026253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FF54A7-87C2-BD4D-B4E2-2BF79F80F17C}" type="slidenum">
              <a:rPr lang="en-US" smtClean="0"/>
              <a:t>3</a:t>
            </a:fld>
            <a:endParaRPr lang="en-US"/>
          </a:p>
        </p:txBody>
      </p:sp>
    </p:spTree>
    <p:extLst>
      <p:ext uri="{BB962C8B-B14F-4D97-AF65-F5344CB8AC3E}">
        <p14:creationId xmlns:p14="http://schemas.microsoft.com/office/powerpoint/2010/main" val="122320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The</a:t>
            </a:r>
            <a:r>
              <a:rPr lang="en-US" baseline="0" dirty="0" smtClean="0"/>
              <a:t> price to earnings ratio of Illumina outperforms the NASDAQ index as well as that of other Biotech and NASDAQ companies controlled for market capitalization. B. The number of faculty position hires at 51 US universities in three year bins. The recent increase in hiring coincides with the explosion in sequencing data. </a:t>
            </a:r>
            <a:r>
              <a:rPr lang="en-US" dirty="0" smtClean="0"/>
              <a:t> Data was obtained from (</a:t>
            </a:r>
            <a:r>
              <a:rPr lang="en-US" dirty="0" smtClean="0">
                <a:hlinkClick r:id="rId3"/>
              </a:rPr>
              <a:t>http://jeffhuang.com/computer_science_professors.html</a:t>
            </a:r>
            <a:r>
              <a:rPr lang="en-US" dirty="0" smtClean="0"/>
              <a:t>).</a:t>
            </a:r>
            <a:endParaRPr lang="en-US" dirty="0"/>
          </a:p>
        </p:txBody>
      </p:sp>
      <p:sp>
        <p:nvSpPr>
          <p:cNvPr id="4" name="Slide Number Placeholder 3"/>
          <p:cNvSpPr>
            <a:spLocks noGrp="1"/>
          </p:cNvSpPr>
          <p:nvPr>
            <p:ph type="sldNum" sz="quarter" idx="10"/>
          </p:nvPr>
        </p:nvSpPr>
        <p:spPr/>
        <p:txBody>
          <a:bodyPr/>
          <a:lstStyle/>
          <a:p>
            <a:fld id="{5AFF54A7-87C2-BD4D-B4E2-2BF79F80F17C}" type="slidenum">
              <a:rPr lang="en-US" smtClean="0"/>
              <a:t>4</a:t>
            </a:fld>
            <a:endParaRPr lang="en-US"/>
          </a:p>
        </p:txBody>
      </p:sp>
    </p:spTree>
    <p:extLst>
      <p:ext uri="{BB962C8B-B14F-4D97-AF65-F5344CB8AC3E}">
        <p14:creationId xmlns:p14="http://schemas.microsoft.com/office/powerpoint/2010/main" val="627200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number of faculty position hires at 51 US universities in three year bins. The recent increase in hiring coincides with the explosion in sequencing data. </a:t>
            </a:r>
            <a:r>
              <a:rPr lang="en-US" dirty="0" smtClean="0"/>
              <a:t> Data was obtained from (</a:t>
            </a:r>
            <a:r>
              <a:rPr lang="en-US" dirty="0" smtClean="0">
                <a:hlinkClick r:id="rId3"/>
              </a:rPr>
              <a:t>http://jeffhuang.com/computer_science_professors.html</a:t>
            </a:r>
            <a:r>
              <a:rPr lang="en-US" dirty="0" smtClean="0"/>
              <a:t>).</a:t>
            </a:r>
            <a:endParaRPr lang="en-US" dirty="0"/>
          </a:p>
        </p:txBody>
      </p:sp>
      <p:sp>
        <p:nvSpPr>
          <p:cNvPr id="4" name="Slide Number Placeholder 3"/>
          <p:cNvSpPr>
            <a:spLocks noGrp="1"/>
          </p:cNvSpPr>
          <p:nvPr>
            <p:ph type="sldNum" sz="quarter" idx="10"/>
          </p:nvPr>
        </p:nvSpPr>
        <p:spPr/>
        <p:txBody>
          <a:bodyPr/>
          <a:lstStyle/>
          <a:p>
            <a:fld id="{5AFF54A7-87C2-BD4D-B4E2-2BF79F80F17C}" type="slidenum">
              <a:rPr lang="en-US" smtClean="0"/>
              <a:t>5</a:t>
            </a:fld>
            <a:endParaRPr lang="en-US"/>
          </a:p>
        </p:txBody>
      </p:sp>
    </p:spTree>
    <p:extLst>
      <p:ext uri="{BB962C8B-B14F-4D97-AF65-F5344CB8AC3E}">
        <p14:creationId xmlns:p14="http://schemas.microsoft.com/office/powerpoint/2010/main" val="1571865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E30678-43BE-0149-98AC-E0A5BD24F561}" type="datetimeFigureOut">
              <a:rPr lang="en-US" smtClean="0"/>
              <a:t>10/15/15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5A028-4948-5549-A5C6-BCD865910AFB}" type="slidenum">
              <a:rPr lang="en-US" smtClean="0"/>
              <a:t>‹#›</a:t>
            </a:fld>
            <a:endParaRPr lang="en-US"/>
          </a:p>
        </p:txBody>
      </p:sp>
    </p:spTree>
    <p:extLst>
      <p:ext uri="{BB962C8B-B14F-4D97-AF65-F5344CB8AC3E}">
        <p14:creationId xmlns:p14="http://schemas.microsoft.com/office/powerpoint/2010/main" val="2178380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E30678-43BE-0149-98AC-E0A5BD24F561}" type="datetimeFigureOut">
              <a:rPr lang="en-US" smtClean="0"/>
              <a:t>10/15/15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5A028-4948-5549-A5C6-BCD865910AFB}" type="slidenum">
              <a:rPr lang="en-US" smtClean="0"/>
              <a:t>‹#›</a:t>
            </a:fld>
            <a:endParaRPr lang="en-US"/>
          </a:p>
        </p:txBody>
      </p:sp>
    </p:spTree>
    <p:extLst>
      <p:ext uri="{BB962C8B-B14F-4D97-AF65-F5344CB8AC3E}">
        <p14:creationId xmlns:p14="http://schemas.microsoft.com/office/powerpoint/2010/main" val="3365934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E30678-43BE-0149-98AC-E0A5BD24F561}" type="datetimeFigureOut">
              <a:rPr lang="en-US" smtClean="0"/>
              <a:t>10/15/15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5A028-4948-5549-A5C6-BCD865910AFB}" type="slidenum">
              <a:rPr lang="en-US" smtClean="0"/>
              <a:t>‹#›</a:t>
            </a:fld>
            <a:endParaRPr lang="en-US"/>
          </a:p>
        </p:txBody>
      </p:sp>
    </p:spTree>
    <p:extLst>
      <p:ext uri="{BB962C8B-B14F-4D97-AF65-F5344CB8AC3E}">
        <p14:creationId xmlns:p14="http://schemas.microsoft.com/office/powerpoint/2010/main" val="862547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E30678-43BE-0149-98AC-E0A5BD24F561}" type="datetimeFigureOut">
              <a:rPr lang="en-US" smtClean="0"/>
              <a:t>10/15/15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5A028-4948-5549-A5C6-BCD865910AFB}" type="slidenum">
              <a:rPr lang="en-US" smtClean="0"/>
              <a:t>‹#›</a:t>
            </a:fld>
            <a:endParaRPr lang="en-US"/>
          </a:p>
        </p:txBody>
      </p:sp>
    </p:spTree>
    <p:extLst>
      <p:ext uri="{BB962C8B-B14F-4D97-AF65-F5344CB8AC3E}">
        <p14:creationId xmlns:p14="http://schemas.microsoft.com/office/powerpoint/2010/main" val="1926879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E30678-43BE-0149-98AC-E0A5BD24F561}" type="datetimeFigureOut">
              <a:rPr lang="en-US" smtClean="0"/>
              <a:t>10/15/15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5A028-4948-5549-A5C6-BCD865910AFB}" type="slidenum">
              <a:rPr lang="en-US" smtClean="0"/>
              <a:t>‹#›</a:t>
            </a:fld>
            <a:endParaRPr lang="en-US"/>
          </a:p>
        </p:txBody>
      </p:sp>
    </p:spTree>
    <p:extLst>
      <p:ext uri="{BB962C8B-B14F-4D97-AF65-F5344CB8AC3E}">
        <p14:creationId xmlns:p14="http://schemas.microsoft.com/office/powerpoint/2010/main" val="804808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E30678-43BE-0149-98AC-E0A5BD24F561}" type="datetimeFigureOut">
              <a:rPr lang="en-US" smtClean="0"/>
              <a:t>10/15/15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5A028-4948-5549-A5C6-BCD865910AFB}" type="slidenum">
              <a:rPr lang="en-US" smtClean="0"/>
              <a:t>‹#›</a:t>
            </a:fld>
            <a:endParaRPr lang="en-US"/>
          </a:p>
        </p:txBody>
      </p:sp>
    </p:spTree>
    <p:extLst>
      <p:ext uri="{BB962C8B-B14F-4D97-AF65-F5344CB8AC3E}">
        <p14:creationId xmlns:p14="http://schemas.microsoft.com/office/powerpoint/2010/main" val="2834266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E30678-43BE-0149-98AC-E0A5BD24F561}" type="datetimeFigureOut">
              <a:rPr lang="en-US" smtClean="0"/>
              <a:t>10/15/15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C5A028-4948-5549-A5C6-BCD865910AFB}" type="slidenum">
              <a:rPr lang="en-US" smtClean="0"/>
              <a:t>‹#›</a:t>
            </a:fld>
            <a:endParaRPr lang="en-US"/>
          </a:p>
        </p:txBody>
      </p:sp>
    </p:spTree>
    <p:extLst>
      <p:ext uri="{BB962C8B-B14F-4D97-AF65-F5344CB8AC3E}">
        <p14:creationId xmlns:p14="http://schemas.microsoft.com/office/powerpoint/2010/main" val="371387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E30678-43BE-0149-98AC-E0A5BD24F561}" type="datetimeFigureOut">
              <a:rPr lang="en-US" smtClean="0"/>
              <a:t>10/15/15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C5A028-4948-5549-A5C6-BCD865910AFB}" type="slidenum">
              <a:rPr lang="en-US" smtClean="0"/>
              <a:t>‹#›</a:t>
            </a:fld>
            <a:endParaRPr lang="en-US"/>
          </a:p>
        </p:txBody>
      </p:sp>
    </p:spTree>
    <p:extLst>
      <p:ext uri="{BB962C8B-B14F-4D97-AF65-F5344CB8AC3E}">
        <p14:creationId xmlns:p14="http://schemas.microsoft.com/office/powerpoint/2010/main" val="1549762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E30678-43BE-0149-98AC-E0A5BD24F561}" type="datetimeFigureOut">
              <a:rPr lang="en-US" smtClean="0"/>
              <a:t>10/15/15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C5A028-4948-5549-A5C6-BCD865910AFB}" type="slidenum">
              <a:rPr lang="en-US" smtClean="0"/>
              <a:t>‹#›</a:t>
            </a:fld>
            <a:endParaRPr lang="en-US"/>
          </a:p>
        </p:txBody>
      </p:sp>
    </p:spTree>
    <p:extLst>
      <p:ext uri="{BB962C8B-B14F-4D97-AF65-F5344CB8AC3E}">
        <p14:creationId xmlns:p14="http://schemas.microsoft.com/office/powerpoint/2010/main" val="419188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E30678-43BE-0149-98AC-E0A5BD24F561}" type="datetimeFigureOut">
              <a:rPr lang="en-US" smtClean="0"/>
              <a:t>10/15/15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5A028-4948-5549-A5C6-BCD865910AFB}" type="slidenum">
              <a:rPr lang="en-US" smtClean="0"/>
              <a:t>‹#›</a:t>
            </a:fld>
            <a:endParaRPr lang="en-US"/>
          </a:p>
        </p:txBody>
      </p:sp>
    </p:spTree>
    <p:extLst>
      <p:ext uri="{BB962C8B-B14F-4D97-AF65-F5344CB8AC3E}">
        <p14:creationId xmlns:p14="http://schemas.microsoft.com/office/powerpoint/2010/main" val="754508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E30678-43BE-0149-98AC-E0A5BD24F561}" type="datetimeFigureOut">
              <a:rPr lang="en-US" smtClean="0"/>
              <a:t>10/15/15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5A028-4948-5549-A5C6-BCD865910AFB}" type="slidenum">
              <a:rPr lang="en-US" smtClean="0"/>
              <a:t>‹#›</a:t>
            </a:fld>
            <a:endParaRPr lang="en-US"/>
          </a:p>
        </p:txBody>
      </p:sp>
    </p:spTree>
    <p:extLst>
      <p:ext uri="{BB962C8B-B14F-4D97-AF65-F5344CB8AC3E}">
        <p14:creationId xmlns:p14="http://schemas.microsoft.com/office/powerpoint/2010/main" val="131855895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E30678-43BE-0149-98AC-E0A5BD24F561}" type="datetimeFigureOut">
              <a:rPr lang="en-US" smtClean="0"/>
              <a:t>10/15/15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C5A028-4948-5549-A5C6-BCD865910AFB}" type="slidenum">
              <a:rPr lang="en-US" smtClean="0"/>
              <a:t>‹#›</a:t>
            </a:fld>
            <a:endParaRPr lang="en-US"/>
          </a:p>
        </p:txBody>
      </p:sp>
    </p:spTree>
    <p:extLst>
      <p:ext uri="{BB962C8B-B14F-4D97-AF65-F5344CB8AC3E}">
        <p14:creationId xmlns:p14="http://schemas.microsoft.com/office/powerpoint/2010/main" val="1151543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4" Type="http://schemas.openxmlformats.org/officeDocument/2006/relationships/image" Target="../media/image2.emf"/><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4" Type="http://schemas.openxmlformats.org/officeDocument/2006/relationships/image" Target="../media/image5.emf"/><Relationship Id="rId5" Type="http://schemas.openxmlformats.org/officeDocument/2006/relationships/image" Target="../media/image6.emf"/><Relationship Id="rId6" Type="http://schemas.openxmlformats.org/officeDocument/2006/relationships/image" Target="../media/image7.emf"/><Relationship Id="rId7" Type="http://schemas.openxmlformats.org/officeDocument/2006/relationships/image" Target="../media/image8.emf"/><Relationship Id="rId8" Type="http://schemas.openxmlformats.org/officeDocument/2006/relationships/image" Target="../media/image9.emf"/><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0.emf"/><Relationship Id="rId4" Type="http://schemas.openxmlformats.org/officeDocument/2006/relationships/image" Target="../media/image11.emf"/><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36667" cy="369332"/>
          </a:xfrm>
          <a:prstGeom prst="rect">
            <a:avLst/>
          </a:prstGeom>
          <a:noFill/>
        </p:spPr>
        <p:txBody>
          <a:bodyPr wrap="none" rtlCol="0">
            <a:spAutoFit/>
          </a:bodyPr>
          <a:lstStyle/>
          <a:p>
            <a:r>
              <a:rPr lang="en-US" dirty="0" smtClean="0"/>
              <a:t>Figure </a:t>
            </a:r>
            <a:r>
              <a:rPr lang="en-US" dirty="0" smtClean="0"/>
              <a:t>1</a:t>
            </a:r>
            <a:endParaRPr lang="en-US" dirty="0"/>
          </a:p>
        </p:txBody>
      </p:sp>
      <p:sp>
        <p:nvSpPr>
          <p:cNvPr id="2" name="TextBox 1"/>
          <p:cNvSpPr txBox="1"/>
          <p:nvPr/>
        </p:nvSpPr>
        <p:spPr>
          <a:xfrm>
            <a:off x="1390825" y="97105"/>
            <a:ext cx="376578" cy="369332"/>
          </a:xfrm>
          <a:prstGeom prst="rect">
            <a:avLst/>
          </a:prstGeom>
          <a:noFill/>
        </p:spPr>
        <p:txBody>
          <a:bodyPr wrap="none" rtlCol="0">
            <a:spAutoFit/>
          </a:bodyPr>
          <a:lstStyle/>
          <a:p>
            <a:r>
              <a:rPr lang="en-US" dirty="0" smtClean="0"/>
              <a:t>A.</a:t>
            </a:r>
            <a:endParaRPr lang="en-US" dirty="0"/>
          </a:p>
        </p:txBody>
      </p:sp>
      <p:sp>
        <p:nvSpPr>
          <p:cNvPr id="6" name="TextBox 5"/>
          <p:cNvSpPr txBox="1"/>
          <p:nvPr/>
        </p:nvSpPr>
        <p:spPr>
          <a:xfrm>
            <a:off x="1399995" y="3495759"/>
            <a:ext cx="367408" cy="369332"/>
          </a:xfrm>
          <a:prstGeom prst="rect">
            <a:avLst/>
          </a:prstGeom>
          <a:noFill/>
        </p:spPr>
        <p:txBody>
          <a:bodyPr wrap="none" rtlCol="0">
            <a:spAutoFit/>
          </a:bodyPr>
          <a:lstStyle/>
          <a:p>
            <a:r>
              <a:rPr lang="en-US" dirty="0" smtClean="0"/>
              <a:t>B.</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7403" y="97105"/>
            <a:ext cx="4932105" cy="3434708"/>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80055" y="3100806"/>
            <a:ext cx="4910448" cy="3558062"/>
          </a:xfrm>
          <a:prstGeom prst="rect">
            <a:avLst/>
          </a:prstGeom>
        </p:spPr>
      </p:pic>
    </p:spTree>
    <p:extLst>
      <p:ext uri="{BB962C8B-B14F-4D97-AF65-F5344CB8AC3E}">
        <p14:creationId xmlns:p14="http://schemas.microsoft.com/office/powerpoint/2010/main" val="1833469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936667" cy="369332"/>
          </a:xfrm>
          <a:prstGeom prst="rect">
            <a:avLst/>
          </a:prstGeom>
          <a:noFill/>
        </p:spPr>
        <p:txBody>
          <a:bodyPr wrap="none" rtlCol="0">
            <a:spAutoFit/>
          </a:bodyPr>
          <a:lstStyle/>
          <a:p>
            <a:r>
              <a:rPr lang="en-US" dirty="0" smtClean="0"/>
              <a:t>Figure 2</a:t>
            </a:r>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6667" y="0"/>
            <a:ext cx="4572000" cy="6858000"/>
          </a:xfrm>
          <a:prstGeom prst="rect">
            <a:avLst/>
          </a:prstGeom>
        </p:spPr>
      </p:pic>
    </p:spTree>
    <p:extLst>
      <p:ext uri="{BB962C8B-B14F-4D97-AF65-F5344CB8AC3E}">
        <p14:creationId xmlns:p14="http://schemas.microsoft.com/office/powerpoint/2010/main" val="16101207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9197" y="-48552"/>
            <a:ext cx="563272" cy="369332"/>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1800" dirty="0" smtClean="0"/>
              <a:t>Box</a:t>
            </a:r>
            <a:endParaRPr lang="en-US" sz="1800" dirty="0"/>
          </a:p>
        </p:txBody>
      </p:sp>
      <p:sp>
        <p:nvSpPr>
          <p:cNvPr id="12" name="TextBox 6"/>
          <p:cNvSpPr txBox="1">
            <a:spLocks noChangeArrowheads="1"/>
          </p:cNvSpPr>
          <p:nvPr/>
        </p:nvSpPr>
        <p:spPr bwMode="auto">
          <a:xfrm>
            <a:off x="8035347" y="9182100"/>
            <a:ext cx="84895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b="1">
                <a:solidFill>
                  <a:schemeClr val="tx1"/>
                </a:solidFill>
                <a:latin typeface="Arial" charset="0"/>
                <a:ea typeface="ＭＳ Ｐゴシック" charset="-128"/>
              </a:defRPr>
            </a:lvl1pPr>
            <a:lvl2pPr marL="742950" indent="-285750" eaLnBrk="0" hangingPunct="0">
              <a:defRPr sz="2000" b="1">
                <a:solidFill>
                  <a:schemeClr val="tx1"/>
                </a:solidFill>
                <a:latin typeface="Arial" charset="0"/>
                <a:ea typeface="ＭＳ Ｐゴシック" charset="-128"/>
              </a:defRPr>
            </a:lvl2pPr>
            <a:lvl3pPr marL="1143000" indent="-228600" eaLnBrk="0" hangingPunct="0">
              <a:defRPr sz="2000" b="1">
                <a:solidFill>
                  <a:schemeClr val="tx1"/>
                </a:solidFill>
                <a:latin typeface="Arial" charset="0"/>
                <a:ea typeface="ＭＳ Ｐゴシック" charset="-128"/>
              </a:defRPr>
            </a:lvl3pPr>
            <a:lvl4pPr marL="1600200" indent="-228600" eaLnBrk="0" hangingPunct="0">
              <a:defRPr sz="2000" b="1">
                <a:solidFill>
                  <a:schemeClr val="tx1"/>
                </a:solidFill>
                <a:latin typeface="Arial" charset="0"/>
                <a:ea typeface="ＭＳ Ｐゴシック" charset="-128"/>
              </a:defRPr>
            </a:lvl4pPr>
            <a:lvl5pPr marL="2057400" indent="-228600" eaLnBrk="0" hangingPunct="0">
              <a:defRPr sz="2000" b="1">
                <a:solidFill>
                  <a:schemeClr val="tx1"/>
                </a:solidFill>
                <a:latin typeface="Arial" charset="0"/>
                <a:ea typeface="ＭＳ Ｐゴシック" charset="-128"/>
              </a:defRPr>
            </a:lvl5pPr>
            <a:lvl6pPr marL="2514600" indent="-228600" algn="ctr" eaLnBrk="0" fontAlgn="base" hangingPunct="0">
              <a:spcBef>
                <a:spcPct val="0"/>
              </a:spcBef>
              <a:spcAft>
                <a:spcPct val="0"/>
              </a:spcAft>
              <a:defRPr sz="2000" b="1">
                <a:solidFill>
                  <a:schemeClr val="tx1"/>
                </a:solidFill>
                <a:latin typeface="Arial" charset="0"/>
                <a:ea typeface="ＭＳ Ｐゴシック" charset="-128"/>
              </a:defRPr>
            </a:lvl6pPr>
            <a:lvl7pPr marL="2971800" indent="-228600" algn="ctr" eaLnBrk="0" fontAlgn="base" hangingPunct="0">
              <a:spcBef>
                <a:spcPct val="0"/>
              </a:spcBef>
              <a:spcAft>
                <a:spcPct val="0"/>
              </a:spcAft>
              <a:defRPr sz="2000" b="1">
                <a:solidFill>
                  <a:schemeClr val="tx1"/>
                </a:solidFill>
                <a:latin typeface="Arial" charset="0"/>
                <a:ea typeface="ＭＳ Ｐゴシック" charset="-128"/>
              </a:defRPr>
            </a:lvl7pPr>
            <a:lvl8pPr marL="3429000" indent="-228600" algn="ctr" eaLnBrk="0" fontAlgn="base" hangingPunct="0">
              <a:spcBef>
                <a:spcPct val="0"/>
              </a:spcBef>
              <a:spcAft>
                <a:spcPct val="0"/>
              </a:spcAft>
              <a:defRPr sz="2000" b="1">
                <a:solidFill>
                  <a:schemeClr val="tx1"/>
                </a:solidFill>
                <a:latin typeface="Arial" charset="0"/>
                <a:ea typeface="ＭＳ Ｐゴシック" charset="-128"/>
              </a:defRPr>
            </a:lvl8pPr>
            <a:lvl9pPr marL="3886200" indent="-228600" algn="ctr" eaLnBrk="0" fontAlgn="base" hangingPunct="0">
              <a:spcBef>
                <a:spcPct val="0"/>
              </a:spcBef>
              <a:spcAft>
                <a:spcPct val="0"/>
              </a:spcAft>
              <a:defRPr sz="2000" b="1">
                <a:solidFill>
                  <a:schemeClr val="tx1"/>
                </a:solidFill>
                <a:latin typeface="Arial" charset="0"/>
                <a:ea typeface="ＭＳ Ｐゴシック" charset="-128"/>
              </a:defRPr>
            </a:lvl9pPr>
          </a:lstStyle>
          <a:p>
            <a:pPr eaLnBrk="1" hangingPunct="1"/>
            <a:r>
              <a:rPr lang="en-US" altLang="en-US"/>
              <a:t>NIH Reporter</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92077" y="461246"/>
            <a:ext cx="1922725" cy="1740476"/>
          </a:xfrm>
          <a:prstGeom prst="rect">
            <a:avLst/>
          </a:prstGeom>
        </p:spPr>
      </p:pic>
      <p:sp>
        <p:nvSpPr>
          <p:cNvPr id="4" name="TextBox 3"/>
          <p:cNvSpPr txBox="1"/>
          <p:nvPr/>
        </p:nvSpPr>
        <p:spPr>
          <a:xfrm>
            <a:off x="-29198" y="276580"/>
            <a:ext cx="376578" cy="369332"/>
          </a:xfrm>
          <a:prstGeom prst="rect">
            <a:avLst/>
          </a:prstGeom>
          <a:noFill/>
        </p:spPr>
        <p:txBody>
          <a:bodyPr wrap="none" rtlCol="0">
            <a:spAutoFit/>
          </a:bodyPr>
          <a:lstStyle/>
          <a:p>
            <a:r>
              <a:rPr lang="en-US" dirty="0" smtClean="0"/>
              <a:t>A.</a:t>
            </a:r>
            <a:endParaRPr lang="en-US" dirty="0"/>
          </a:p>
        </p:txBody>
      </p:sp>
      <p:sp>
        <p:nvSpPr>
          <p:cNvPr id="5" name="TextBox 4"/>
          <p:cNvSpPr txBox="1"/>
          <p:nvPr/>
        </p:nvSpPr>
        <p:spPr>
          <a:xfrm>
            <a:off x="3454627" y="276580"/>
            <a:ext cx="367408" cy="369332"/>
          </a:xfrm>
          <a:prstGeom prst="rect">
            <a:avLst/>
          </a:prstGeom>
          <a:noFill/>
        </p:spPr>
        <p:txBody>
          <a:bodyPr wrap="none" rtlCol="0">
            <a:spAutoFit/>
          </a:bodyPr>
          <a:lstStyle/>
          <a:p>
            <a:r>
              <a:rPr lang="en-US" dirty="0" smtClean="0"/>
              <a:t>B.</a:t>
            </a:r>
            <a:endParaRPr lang="en-US" dirty="0"/>
          </a:p>
        </p:txBody>
      </p:sp>
      <p:sp>
        <p:nvSpPr>
          <p:cNvPr id="10" name="TextBox 9"/>
          <p:cNvSpPr txBox="1"/>
          <p:nvPr/>
        </p:nvSpPr>
        <p:spPr>
          <a:xfrm>
            <a:off x="0" y="3281909"/>
            <a:ext cx="379719" cy="369332"/>
          </a:xfrm>
          <a:prstGeom prst="rect">
            <a:avLst/>
          </a:prstGeom>
          <a:noFill/>
        </p:spPr>
        <p:txBody>
          <a:bodyPr wrap="none" rtlCol="0">
            <a:spAutoFit/>
          </a:bodyPr>
          <a:lstStyle/>
          <a:p>
            <a:r>
              <a:rPr lang="en-US" dirty="0"/>
              <a:t>D</a:t>
            </a:r>
            <a:r>
              <a:rPr lang="en-US" dirty="0" smtClean="0"/>
              <a:t>.</a:t>
            </a:r>
            <a:endParaRPr lang="en-US" dirty="0"/>
          </a:p>
        </p:txBody>
      </p:sp>
      <p:sp>
        <p:nvSpPr>
          <p:cNvPr id="13" name="TextBox 12"/>
          <p:cNvSpPr txBox="1"/>
          <p:nvPr/>
        </p:nvSpPr>
        <p:spPr>
          <a:xfrm>
            <a:off x="4807327" y="3380605"/>
            <a:ext cx="354584" cy="369332"/>
          </a:xfrm>
          <a:prstGeom prst="rect">
            <a:avLst/>
          </a:prstGeom>
          <a:noFill/>
        </p:spPr>
        <p:txBody>
          <a:bodyPr wrap="none" rtlCol="0">
            <a:spAutoFit/>
          </a:bodyPr>
          <a:lstStyle/>
          <a:p>
            <a:r>
              <a:rPr lang="en-US" dirty="0"/>
              <a:t>E</a:t>
            </a:r>
            <a:r>
              <a:rPr lang="en-US" dirty="0" smtClean="0"/>
              <a:t>.</a:t>
            </a:r>
            <a:endParaRPr lang="en-US" dirty="0"/>
          </a:p>
        </p:txBody>
      </p:sp>
      <p:pic>
        <p:nvPicPr>
          <p:cNvPr id="14" name="Picture 13"/>
          <p:cNvPicPr>
            <a:picLocks noChangeAspect="1"/>
          </p:cNvPicPr>
          <p:nvPr/>
        </p:nvPicPr>
        <p:blipFill rotWithShape="1">
          <a:blip r:embed="rId4">
            <a:extLst>
              <a:ext uri="{28A0092B-C50C-407E-A947-70E740481C1C}">
                <a14:useLocalDpi xmlns:a14="http://schemas.microsoft.com/office/drawing/2010/main" val="0"/>
              </a:ext>
            </a:extLst>
          </a:blip>
          <a:srcRect r="5197"/>
          <a:stretch/>
        </p:blipFill>
        <p:spPr>
          <a:xfrm>
            <a:off x="4807327" y="3770097"/>
            <a:ext cx="4307475" cy="2632864"/>
          </a:xfrm>
          <a:prstGeom prst="rect">
            <a:avLst/>
          </a:prstGeom>
        </p:spPr>
      </p:pic>
      <p:sp>
        <p:nvSpPr>
          <p:cNvPr id="15" name="TextBox 14"/>
          <p:cNvSpPr txBox="1"/>
          <p:nvPr/>
        </p:nvSpPr>
        <p:spPr>
          <a:xfrm>
            <a:off x="6849204" y="266500"/>
            <a:ext cx="365806" cy="369332"/>
          </a:xfrm>
          <a:prstGeom prst="rect">
            <a:avLst/>
          </a:prstGeom>
          <a:noFill/>
        </p:spPr>
        <p:txBody>
          <a:bodyPr wrap="none" rtlCol="0">
            <a:spAutoFit/>
          </a:bodyPr>
          <a:lstStyle/>
          <a:p>
            <a:r>
              <a:rPr lang="en-US" dirty="0" smtClean="0"/>
              <a:t>C.</a:t>
            </a:r>
            <a:endParaRPr lang="en-US" dirty="0"/>
          </a:p>
        </p:txBody>
      </p:sp>
      <p:sp>
        <p:nvSpPr>
          <p:cNvPr id="16" name="TextBox 15"/>
          <p:cNvSpPr txBox="1"/>
          <p:nvPr/>
        </p:nvSpPr>
        <p:spPr>
          <a:xfrm>
            <a:off x="-2970302" y="1555391"/>
            <a:ext cx="2504660" cy="646331"/>
          </a:xfrm>
          <a:prstGeom prst="rect">
            <a:avLst/>
          </a:prstGeom>
          <a:noFill/>
        </p:spPr>
        <p:txBody>
          <a:bodyPr wrap="none" rtlCol="0">
            <a:spAutoFit/>
          </a:bodyPr>
          <a:lstStyle/>
          <a:p>
            <a:r>
              <a:rPr lang="en-US" dirty="0" smtClean="0"/>
              <a:t>Get rid of decimal places</a:t>
            </a:r>
          </a:p>
          <a:p>
            <a:r>
              <a:rPr lang="en-US" dirty="0" smtClean="0"/>
              <a:t>All dashes or none</a:t>
            </a:r>
            <a:endParaRPr lang="en-US" dirty="0"/>
          </a:p>
        </p:txBody>
      </p:sp>
      <p:pic>
        <p:nvPicPr>
          <p:cNvPr id="17" name="Picture 1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172" y="592934"/>
            <a:ext cx="3576679" cy="2363843"/>
          </a:xfrm>
          <a:prstGeom prst="rect">
            <a:avLst/>
          </a:prstGeom>
        </p:spPr>
      </p:pic>
      <p:pic>
        <p:nvPicPr>
          <p:cNvPr id="19" name="Picture 1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528122" y="2175464"/>
            <a:ext cx="1274911" cy="1085810"/>
          </a:xfrm>
          <a:prstGeom prst="rect">
            <a:avLst/>
          </a:prstGeom>
        </p:spPr>
      </p:pic>
      <p:pic>
        <p:nvPicPr>
          <p:cNvPr id="20" name="Picture 1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79719" y="3545282"/>
            <a:ext cx="4326977" cy="3201507"/>
          </a:xfrm>
          <a:prstGeom prst="rect">
            <a:avLst/>
          </a:prstGeom>
        </p:spPr>
      </p:pic>
      <p:pic>
        <p:nvPicPr>
          <p:cNvPr id="22" name="Picture 2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529711" y="585667"/>
            <a:ext cx="3662366" cy="2431355"/>
          </a:xfrm>
          <a:prstGeom prst="rect">
            <a:avLst/>
          </a:prstGeom>
        </p:spPr>
      </p:pic>
    </p:spTree>
    <p:extLst>
      <p:ext uri="{BB962C8B-B14F-4D97-AF65-F5344CB8AC3E}">
        <p14:creationId xmlns:p14="http://schemas.microsoft.com/office/powerpoint/2010/main" val="20890184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36667" cy="369332"/>
          </a:xfrm>
          <a:prstGeom prst="rect">
            <a:avLst/>
          </a:prstGeom>
          <a:noFill/>
        </p:spPr>
        <p:txBody>
          <a:bodyPr wrap="none" rtlCol="0">
            <a:spAutoFit/>
          </a:bodyPr>
          <a:lstStyle/>
          <a:p>
            <a:r>
              <a:rPr lang="en-US" smtClean="0"/>
              <a:t>Figure 3</a:t>
            </a:r>
            <a:endParaRPr lang="en-US" dirty="0"/>
          </a:p>
        </p:txBody>
      </p:sp>
      <p:sp>
        <p:nvSpPr>
          <p:cNvPr id="3" name="AutoShape 2" descr="lot_zoom_png.png"/>
          <p:cNvSpPr>
            <a:spLocks noChangeAspect="1" noChangeArrowheads="1"/>
          </p:cNvSpPr>
          <p:nvPr/>
        </p:nvSpPr>
        <p:spPr bwMode="auto">
          <a:xfrm>
            <a:off x="0" y="0"/>
            <a:ext cx="9096375" cy="49149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2645" y="3216585"/>
            <a:ext cx="5296604" cy="3641415"/>
          </a:xfrm>
          <a:prstGeom prst="rect">
            <a:avLst/>
          </a:prstGeom>
        </p:spPr>
      </p:pic>
      <p:sp>
        <p:nvSpPr>
          <p:cNvPr id="6" name="TextBox 5"/>
          <p:cNvSpPr txBox="1"/>
          <p:nvPr/>
        </p:nvSpPr>
        <p:spPr>
          <a:xfrm>
            <a:off x="1234421" y="0"/>
            <a:ext cx="376578" cy="369332"/>
          </a:xfrm>
          <a:prstGeom prst="rect">
            <a:avLst/>
          </a:prstGeom>
          <a:noFill/>
        </p:spPr>
        <p:txBody>
          <a:bodyPr wrap="none" rtlCol="0">
            <a:spAutoFit/>
          </a:bodyPr>
          <a:lstStyle/>
          <a:p>
            <a:r>
              <a:rPr lang="en-US" dirty="0" smtClean="0"/>
              <a:t>A.</a:t>
            </a:r>
            <a:endParaRPr lang="en-US" dirty="0"/>
          </a:p>
        </p:txBody>
      </p:sp>
      <p:sp>
        <p:nvSpPr>
          <p:cNvPr id="7" name="TextBox 6"/>
          <p:cNvSpPr txBox="1"/>
          <p:nvPr/>
        </p:nvSpPr>
        <p:spPr>
          <a:xfrm>
            <a:off x="1239006" y="3140808"/>
            <a:ext cx="367408" cy="369332"/>
          </a:xfrm>
          <a:prstGeom prst="rect">
            <a:avLst/>
          </a:prstGeom>
          <a:noFill/>
        </p:spPr>
        <p:txBody>
          <a:bodyPr wrap="none" rtlCol="0">
            <a:spAutoFit/>
          </a:bodyPr>
          <a:lstStyle/>
          <a:p>
            <a:r>
              <a:rPr lang="en-US" dirty="0" smtClean="0"/>
              <a:t>B.</a:t>
            </a:r>
            <a:endParaRPr lang="en-US" dirty="0"/>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12173" y="303430"/>
            <a:ext cx="6272027" cy="2771476"/>
          </a:xfrm>
          <a:prstGeom prst="rect">
            <a:avLst/>
          </a:prstGeom>
        </p:spPr>
      </p:pic>
    </p:spTree>
    <p:extLst>
      <p:ext uri="{BB962C8B-B14F-4D97-AF65-F5344CB8AC3E}">
        <p14:creationId xmlns:p14="http://schemas.microsoft.com/office/powerpoint/2010/main" val="14786334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36667" cy="369332"/>
          </a:xfrm>
          <a:prstGeom prst="rect">
            <a:avLst/>
          </a:prstGeom>
          <a:noFill/>
        </p:spPr>
        <p:txBody>
          <a:bodyPr wrap="none" rtlCol="0">
            <a:spAutoFit/>
          </a:bodyPr>
          <a:lstStyle/>
          <a:p>
            <a:r>
              <a:rPr lang="en-US" smtClean="0"/>
              <a:t>Figure 3</a:t>
            </a:r>
            <a:endParaRPr lang="en-US" dirty="0"/>
          </a:p>
        </p:txBody>
      </p:sp>
      <p:sp>
        <p:nvSpPr>
          <p:cNvPr id="3" name="AutoShape 2" descr="lot_zoom_png.png"/>
          <p:cNvSpPr>
            <a:spLocks noChangeAspect="1" noChangeArrowheads="1"/>
          </p:cNvSpPr>
          <p:nvPr/>
        </p:nvSpPr>
        <p:spPr bwMode="auto">
          <a:xfrm>
            <a:off x="0" y="0"/>
            <a:ext cx="9096375" cy="49149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6667" y="614995"/>
            <a:ext cx="7644766" cy="5255776"/>
          </a:xfrm>
          <a:prstGeom prst="rect">
            <a:avLst/>
          </a:prstGeom>
        </p:spPr>
      </p:pic>
    </p:spTree>
    <p:extLst>
      <p:ext uri="{BB962C8B-B14F-4D97-AF65-F5344CB8AC3E}">
        <p14:creationId xmlns:p14="http://schemas.microsoft.com/office/powerpoint/2010/main" val="1492469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34239</TotalTime>
  <Words>365</Words>
  <Application>Microsoft Macintosh PowerPoint</Application>
  <PresentationFormat>On-screen Show (4:3)</PresentationFormat>
  <Paragraphs>26</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Calibri</vt:lpstr>
      <vt:lpstr>ＭＳ Ｐゴシック</vt:lpstr>
      <vt:lpstr>Arial</vt:lpstr>
      <vt:lpstr>Office Theme</vt:lpstr>
      <vt:lpstr>PowerPoint Presentation</vt:lpstr>
      <vt:lpstr>PowerPoint Presentation</vt:lpstr>
      <vt:lpstr>PowerPoint Presentation</vt:lpstr>
      <vt:lpstr>PowerPoint Presentation</vt:lpstr>
      <vt:lpstr>PowerPoint Presentation</vt:lpstr>
    </vt:vector>
  </TitlesOfParts>
  <Company>Yale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Muir</dc:creator>
  <cp:lastModifiedBy>Muir, Paul</cp:lastModifiedBy>
  <cp:revision>186</cp:revision>
  <dcterms:created xsi:type="dcterms:W3CDTF">2015-07-08T16:44:52Z</dcterms:created>
  <dcterms:modified xsi:type="dcterms:W3CDTF">2015-10-20T17:08:05Z</dcterms:modified>
</cp:coreProperties>
</file>