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6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3"/>
    <p:restoredTop sz="94667"/>
  </p:normalViewPr>
  <p:slideViewPr>
    <p:cSldViewPr snapToGrid="0" snapToObjects="1">
      <p:cViewPr varScale="1">
        <p:scale>
          <a:sx n="71" d="100"/>
          <a:sy n="71" d="100"/>
        </p:scale>
        <p:origin x="18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EC5F4-C5B7-FA48-A981-F6797A8A3ECE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00C9F-5E0E-094F-AE67-E824FBF64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15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00C9F-5E0E-094F-AE67-E824FBF642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10/15/15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10/15/15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10/15/15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10/15/15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10/15/15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10/15/15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Classification of</a:t>
            </a:r>
            <a:r>
              <a:rPr lang="zh-CN" altLang="en-US" sz="4800" dirty="0" smtClean="0"/>
              <a:t> </a:t>
            </a:r>
            <a:r>
              <a:rPr lang="en-US" altLang="zh-CN" sz="4800" dirty="0" smtClean="0"/>
              <a:t>Housekeeping</a:t>
            </a:r>
            <a:r>
              <a:rPr lang="zh-CN" altLang="en-US" sz="4800" dirty="0" smtClean="0"/>
              <a:t> </a:t>
            </a:r>
            <a:r>
              <a:rPr lang="en-US" altLang="zh-CN" sz="4800" dirty="0" smtClean="0"/>
              <a:t>and</a:t>
            </a:r>
            <a:r>
              <a:rPr lang="zh-CN" altLang="en-US" sz="4800" dirty="0" smtClean="0"/>
              <a:t> </a:t>
            </a:r>
            <a:r>
              <a:rPr lang="en-US" altLang="zh-CN" sz="4800" dirty="0"/>
              <a:t>D</a:t>
            </a:r>
            <a:r>
              <a:rPr lang="en-US" altLang="zh-CN" sz="4800" dirty="0" smtClean="0"/>
              <a:t>evelopmental</a:t>
            </a:r>
            <a:r>
              <a:rPr lang="zh-CN" altLang="en-US" sz="4800" dirty="0" smtClean="0"/>
              <a:t> </a:t>
            </a:r>
            <a:r>
              <a:rPr lang="en-US" altLang="zh-CN" sz="4800" dirty="0" smtClean="0"/>
              <a:t>Enhancer</a:t>
            </a:r>
            <a:r>
              <a:rPr lang="zh-CN" altLang="en-US" sz="4800" dirty="0" smtClean="0"/>
              <a:t> </a:t>
            </a:r>
            <a:r>
              <a:rPr lang="en-US" altLang="zh-CN" sz="4800" dirty="0" smtClean="0"/>
              <a:t>Based</a:t>
            </a:r>
            <a:r>
              <a:rPr lang="zh-CN" altLang="en-US" sz="4800" dirty="0" smtClean="0"/>
              <a:t> </a:t>
            </a:r>
            <a:r>
              <a:rPr lang="en-US" altLang="zh-CN" sz="4800" dirty="0" smtClean="0"/>
              <a:t>on</a:t>
            </a:r>
            <a:r>
              <a:rPr lang="zh-CN" altLang="en-US" sz="4800" dirty="0" smtClean="0"/>
              <a:t> </a:t>
            </a:r>
            <a:r>
              <a:rPr lang="en-US" altLang="zh-CN" sz="4800" dirty="0"/>
              <a:t>R</a:t>
            </a:r>
            <a:r>
              <a:rPr lang="en-US" sz="4800" dirty="0" smtClean="0"/>
              <a:t>egulatory </a:t>
            </a:r>
            <a:r>
              <a:rPr lang="en-US" altLang="zh-CN" sz="4800" dirty="0"/>
              <a:t>R</a:t>
            </a:r>
            <a:r>
              <a:rPr lang="en-US" sz="4800" dirty="0" smtClean="0"/>
              <a:t>egion </a:t>
            </a:r>
            <a:r>
              <a:rPr lang="en-US" altLang="zh-CN" sz="4800" dirty="0"/>
              <a:t>S</a:t>
            </a:r>
            <a:r>
              <a:rPr lang="en-US" sz="4800" dirty="0" smtClean="0"/>
              <a:t>equence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41921" y="4653740"/>
            <a:ext cx="3276600" cy="1061260"/>
          </a:xfrm>
        </p:spPr>
        <p:txBody>
          <a:bodyPr>
            <a:normAutofit/>
          </a:bodyPr>
          <a:lstStyle/>
          <a:p>
            <a:r>
              <a:rPr lang="en-US" altLang="zh-CN" dirty="0" err="1" smtClean="0">
                <a:latin typeface="+mn-lt"/>
              </a:rPr>
              <a:t>Yunsi</a:t>
            </a:r>
            <a:r>
              <a:rPr lang="zh-CN" altLang="en-US" dirty="0" smtClean="0">
                <a:latin typeface="+mn-lt"/>
              </a:rPr>
              <a:t> </a:t>
            </a:r>
            <a:r>
              <a:rPr lang="en-US" altLang="zh-CN" dirty="0" smtClean="0">
                <a:latin typeface="+mn-lt"/>
              </a:rPr>
              <a:t>Yang</a:t>
            </a:r>
            <a:endParaRPr lang="zh-CN" altLang="en-US" dirty="0" smtClean="0">
              <a:latin typeface="+mn-lt"/>
            </a:endParaRPr>
          </a:p>
          <a:p>
            <a:r>
              <a:rPr lang="en-US" dirty="0" err="1">
                <a:latin typeface="+mn-lt"/>
              </a:rPr>
              <a:t>Anurag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Sethi</a:t>
            </a:r>
            <a:r>
              <a:rPr lang="en-US" dirty="0">
                <a:latin typeface="+mn-lt"/>
              </a:rPr>
              <a:t> </a:t>
            </a:r>
            <a:r>
              <a:rPr lang="zh-CN" alt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036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33146"/>
          </a:xfrm>
        </p:spPr>
        <p:txBody>
          <a:bodyPr/>
          <a:lstStyle/>
          <a:p>
            <a:pPr lvl="1">
              <a:buFont typeface="Arial" charset="0"/>
              <a:buChar char="•"/>
            </a:pP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dirty="0"/>
              <a:t>selected genomic regions </a:t>
            </a:r>
            <a:endParaRPr lang="zh-CN" altLang="en-US" dirty="0" smtClean="0"/>
          </a:p>
          <a:p>
            <a:pPr marL="201168" lvl="1" indent="0">
              <a:buNone/>
            </a:pPr>
            <a:r>
              <a:rPr lang="en-US" dirty="0" smtClean="0"/>
              <a:t>(~</a:t>
            </a:r>
            <a:r>
              <a:rPr lang="en-US" dirty="0"/>
              <a:t>5MB; BAC screens)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find</a:t>
            </a:r>
            <a:r>
              <a:rPr lang="zh-CN" altLang="en-US" dirty="0"/>
              <a:t> </a:t>
            </a:r>
            <a:r>
              <a:rPr lang="en-US" altLang="zh-CN" dirty="0"/>
              <a:t>significantly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 err="1"/>
              <a:t>kmer</a:t>
            </a:r>
            <a:r>
              <a:rPr lang="zh-CN" altLang="en-US" dirty="0"/>
              <a:t> </a:t>
            </a:r>
            <a:endParaRPr lang="zh-CN" altLang="en-US" dirty="0" smtClean="0"/>
          </a:p>
          <a:p>
            <a:pPr marL="201168" lvl="1" indent="0">
              <a:buNone/>
            </a:pPr>
            <a:endParaRPr lang="zh-CN" altLang="en-US" dirty="0"/>
          </a:p>
          <a:p>
            <a:pPr marL="201168" lvl="1" indent="0">
              <a:buNone/>
            </a:pPr>
            <a:endParaRPr lang="zh-CN" altLang="en-US" dirty="0" smtClean="0"/>
          </a:p>
          <a:p>
            <a:pPr marL="201168" lvl="1" indent="0">
              <a:buNone/>
            </a:pPr>
            <a:endParaRPr lang="zh-CN" altLang="en-US" dirty="0"/>
          </a:p>
          <a:p>
            <a:pPr marL="201168" lvl="1" indent="0">
              <a:buNone/>
            </a:pPr>
            <a:endParaRPr lang="zh-CN" altLang="en-US" dirty="0" smtClean="0"/>
          </a:p>
          <a:p>
            <a:pPr marL="201168" lvl="1" indent="0">
              <a:buNone/>
            </a:pPr>
            <a:endParaRPr lang="zh-CN" altLang="en-US" dirty="0"/>
          </a:p>
          <a:p>
            <a:pPr marL="201168" lvl="1" indent="0">
              <a:buNone/>
            </a:pPr>
            <a:endParaRPr lang="zh-CN" altLang="en-US" dirty="0" smtClean="0"/>
          </a:p>
          <a:p>
            <a:pPr marL="201168" lvl="1" indent="0">
              <a:buNone/>
            </a:pPr>
            <a:endParaRPr lang="zh-CN" altLang="en-US" dirty="0"/>
          </a:p>
          <a:p>
            <a:pPr marL="201168" lvl="1" indent="0">
              <a:buNone/>
            </a:pPr>
            <a:endParaRPr lang="zh-CN" altLang="en-US" dirty="0" smtClean="0"/>
          </a:p>
          <a:p>
            <a:pPr marL="201168" lvl="1" indent="0">
              <a:buNone/>
            </a:pPr>
            <a:r>
              <a:rPr lang="zh-CN" altLang="en-US" dirty="0" smtClean="0"/>
              <a:t>*</a:t>
            </a:r>
            <a:r>
              <a:rPr lang="en-US" altLang="zh-CN" dirty="0" smtClean="0"/>
              <a:t>Supplementary</a:t>
            </a:r>
            <a:r>
              <a:rPr lang="zh-CN" altLang="en-US" dirty="0" smtClean="0"/>
              <a:t> </a:t>
            </a:r>
            <a:r>
              <a:rPr lang="en-US" altLang="zh-CN" dirty="0" smtClean="0"/>
              <a:t>table</a:t>
            </a:r>
            <a:r>
              <a:rPr lang="zh-CN" altLang="en-US" dirty="0" smtClean="0"/>
              <a:t> </a:t>
            </a:r>
            <a:r>
              <a:rPr lang="en-US" altLang="zh-CN" dirty="0" smtClean="0"/>
              <a:t>6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Ref.</a:t>
            </a:r>
            <a:r>
              <a:rPr lang="zh-CN" altLang="en-US" dirty="0" smtClean="0"/>
              <a:t> </a:t>
            </a:r>
            <a:r>
              <a:rPr lang="en-US" altLang="zh-CN" dirty="0" smtClean="0"/>
              <a:t>3</a:t>
            </a:r>
            <a:endParaRPr lang="zh-CN" altLang="en-US" dirty="0" smtClean="0"/>
          </a:p>
          <a:p>
            <a:pPr lvl="1">
              <a:buFont typeface="Arial" charset="0"/>
              <a:buChar char="•"/>
            </a:pPr>
            <a:r>
              <a:rPr lang="en-US" altLang="zh-CN" dirty="0" smtClean="0"/>
              <a:t>Next</a:t>
            </a:r>
            <a:r>
              <a:rPr lang="zh-CN" altLang="en-US" dirty="0" smtClean="0"/>
              <a:t> </a:t>
            </a:r>
            <a:r>
              <a:rPr lang="en-US" altLang="zh-CN" dirty="0" smtClean="0"/>
              <a:t>step:</a:t>
            </a:r>
            <a:r>
              <a:rPr lang="zh-CN" altLang="en-US" dirty="0" smtClean="0"/>
              <a:t> </a:t>
            </a:r>
            <a:r>
              <a:rPr lang="en-US" altLang="zh-CN" dirty="0" smtClean="0"/>
              <a:t>Using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peaks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genome-wide</a:t>
            </a:r>
            <a:r>
              <a:rPr lang="zh-CN" altLang="en-US" dirty="0" smtClean="0"/>
              <a:t> </a:t>
            </a:r>
            <a:r>
              <a:rPr lang="en-US" altLang="zh-CN" dirty="0" smtClean="0"/>
              <a:t>screen</a:t>
            </a:r>
            <a:r>
              <a:rPr lang="zh-CN" altLang="en-US" dirty="0" smtClean="0"/>
              <a:t> </a:t>
            </a:r>
          </a:p>
          <a:p>
            <a:pPr lvl="2">
              <a:buFont typeface="Arial" charset="0"/>
              <a:buChar char="•"/>
            </a:pPr>
            <a:r>
              <a:rPr lang="en-US" altLang="zh-CN" dirty="0" smtClean="0"/>
              <a:t>Test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OSC</a:t>
            </a:r>
            <a:r>
              <a:rPr lang="zh-CN" altLang="en-US" dirty="0" smtClean="0"/>
              <a:t> </a:t>
            </a:r>
            <a:r>
              <a:rPr lang="en-US" altLang="zh-CN" dirty="0" smtClean="0"/>
              <a:t>cell</a:t>
            </a:r>
            <a:endParaRPr lang="zh-CN" altLang="en-US" dirty="0" smtClean="0"/>
          </a:p>
          <a:p>
            <a:pPr lvl="1">
              <a:buFont typeface="Arial" charset="0"/>
              <a:buChar char="•"/>
            </a:pPr>
            <a:endParaRPr lang="zh-CN" alt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863578"/>
              </p:ext>
            </p:extLst>
          </p:nvPr>
        </p:nvGraphicFramePr>
        <p:xfrm>
          <a:off x="1417320" y="2724574"/>
          <a:ext cx="4927600" cy="2265680"/>
        </p:xfrm>
        <a:graphic>
          <a:graphicData uri="http://schemas.openxmlformats.org/drawingml/2006/table">
            <a:tbl>
              <a:tblPr/>
              <a:tblGrid>
                <a:gridCol w="1969137"/>
                <a:gridCol w="1522039"/>
                <a:gridCol w="1436424"/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sng" strike="noStrike"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400" b="1" i="0" u="sng" strike="noStrike">
                          <a:effectLst/>
                          <a:latin typeface="Calibri" charset="0"/>
                        </a:rPr>
                        <a:t>Experiment 2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sng" strike="noStrike">
                          <a:effectLst/>
                          <a:latin typeface="Calibri" charset="0"/>
                        </a:rPr>
                        <a:t>Core promoter, Experiment 1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sng" strike="noStrike" dirty="0">
                          <a:effectLst/>
                          <a:latin typeface="Calibri" charset="0"/>
                        </a:rPr>
                        <a:t>GW replicate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sng" strike="noStrike">
                          <a:effectLst/>
                          <a:latin typeface="Calibri" charset="0"/>
                        </a:rPr>
                        <a:t>BAC replicate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effectLst/>
                          <a:latin typeface="Calibri" charset="0"/>
                        </a:rPr>
                        <a:t>RpS12 (</a:t>
                      </a:r>
                      <a:r>
                        <a:rPr lang="en-US" sz="1400" b="0" i="0" u="none" strike="noStrike" dirty="0" err="1">
                          <a:effectLst/>
                          <a:latin typeface="Calibri" charset="0"/>
                        </a:rPr>
                        <a:t>hkCP</a:t>
                      </a:r>
                      <a:r>
                        <a:rPr lang="en-US" sz="1400" b="0" i="0" u="none" strike="noStrike" dirty="0">
                          <a:effectLst/>
                          <a:latin typeface="Calibri" charset="0"/>
                        </a:rPr>
                        <a:t>)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effectLst/>
                          <a:latin typeface="Calibri" charset="0"/>
                        </a:rPr>
                        <a:t>0.98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effectLst/>
                          <a:latin typeface="Calibri" charset="0"/>
                        </a:rPr>
                        <a:t>0.86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effectLst/>
                          <a:latin typeface="Calibri" charset="0"/>
                        </a:rPr>
                        <a:t>DSCP (</a:t>
                      </a:r>
                      <a:r>
                        <a:rPr lang="en-US" sz="1400" b="0" i="0" u="none" strike="noStrike" dirty="0" err="1">
                          <a:effectLst/>
                          <a:latin typeface="Calibri" charset="0"/>
                        </a:rPr>
                        <a:t>dCP</a:t>
                      </a:r>
                      <a:r>
                        <a:rPr lang="en-US" sz="1400" b="0" i="0" u="none" strike="noStrike" dirty="0">
                          <a:effectLst/>
                          <a:latin typeface="Calibri" charset="0"/>
                        </a:rPr>
                        <a:t>)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effectLst/>
                          <a:latin typeface="Calibri" charset="0"/>
                        </a:rPr>
                        <a:t>0.85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effectLst/>
                          <a:latin typeface="Calibri" charset="0"/>
                        </a:rPr>
                        <a:t>0.75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0" i="0" u="none" strike="noStrike" dirty="0">
                          <a:effectLst/>
                          <a:latin typeface="Calibri" charset="0"/>
                        </a:rPr>
                        <a:t>hsp70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effectLst/>
                          <a:latin typeface="Calibri" charset="0"/>
                        </a:rPr>
                        <a:t>0.82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effectLst/>
                          <a:latin typeface="Calibri" charset="0"/>
                        </a:rPr>
                        <a:t>0.79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effectLst/>
                          <a:latin typeface="Calibri" charset="0"/>
                        </a:rPr>
                        <a:t>eEF1delta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effectLst/>
                          <a:latin typeface="Calibri" charset="0"/>
                        </a:rPr>
                        <a:t>0.99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effectLst/>
                          <a:latin typeface="Calibri" charset="0"/>
                        </a:rPr>
                        <a:t>0.87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effectLst/>
                          <a:latin typeface="Calibri" charset="0"/>
                        </a:rPr>
                        <a:t>x16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effectLst/>
                          <a:latin typeface="Calibri" charset="0"/>
                        </a:rPr>
                        <a:t>0.99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effectLst/>
                          <a:latin typeface="Calibri" charset="0"/>
                        </a:rPr>
                        <a:t>0.86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err="1">
                          <a:effectLst/>
                          <a:latin typeface="Calibri" charset="0"/>
                        </a:rPr>
                        <a:t>NipB</a:t>
                      </a:r>
                      <a:endParaRPr lang="en-US" sz="1400" b="0" i="0" u="none" strike="noStrike" dirty="0">
                        <a:effectLst/>
                        <a:latin typeface="Calibri" charset="0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effectLst/>
                          <a:latin typeface="Calibri" charset="0"/>
                        </a:rPr>
                        <a:t>0.83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err="1">
                          <a:effectLst/>
                          <a:latin typeface="Calibri" charset="0"/>
                        </a:rPr>
                        <a:t>pnr</a:t>
                      </a:r>
                      <a:endParaRPr lang="en-US" sz="1400" b="0" i="0" u="none" strike="noStrike" dirty="0">
                        <a:effectLst/>
                        <a:latin typeface="Calibri" charset="0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effectLst/>
                          <a:latin typeface="Calibri" charset="0"/>
                        </a:rPr>
                        <a:t>ND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effectLst/>
                          <a:latin typeface="Calibri" charset="0"/>
                        </a:rPr>
                        <a:t>0.89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55076"/>
              </p:ext>
            </p:extLst>
          </p:nvPr>
        </p:nvGraphicFramePr>
        <p:xfrm>
          <a:off x="6664960" y="1764454"/>
          <a:ext cx="5422900" cy="2739284"/>
        </p:xfrm>
        <a:graphic>
          <a:graphicData uri="http://schemas.openxmlformats.org/drawingml/2006/table">
            <a:tbl>
              <a:tblPr/>
              <a:tblGrid>
                <a:gridCol w="698186"/>
                <a:gridCol w="392132"/>
                <a:gridCol w="468646"/>
                <a:gridCol w="698186"/>
                <a:gridCol w="382568"/>
                <a:gridCol w="315619"/>
                <a:gridCol w="392132"/>
                <a:gridCol w="411260"/>
                <a:gridCol w="315619"/>
                <a:gridCol w="573852"/>
                <a:gridCol w="315619"/>
                <a:gridCol w="459081"/>
              </a:tblGrid>
              <a:tr h="22280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hkCP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RpS12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eEF1delta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NipB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X16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dCP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DSCP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eve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evelong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pnr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hsp70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8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hkCP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5956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269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279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271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222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1800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8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RpS12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269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289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266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eEF1delta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279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266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352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232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8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NipB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271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241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199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253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182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177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176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8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X16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222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232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241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261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8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dCP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1800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199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5407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190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DSCP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253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190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239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181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8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eve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182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239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338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8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evelong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8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pnr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177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181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80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hsp70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176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66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zh-CN" altLang="en-US" dirty="0" smtClean="0"/>
              <a:t> </a:t>
            </a:r>
            <a:r>
              <a:rPr lang="en-US" altLang="zh-CN" dirty="0" smtClean="0"/>
              <a:t>1.</a:t>
            </a:r>
            <a:r>
              <a:rPr lang="zh-CN" altLang="en-US" dirty="0" smtClean="0"/>
              <a:t> </a:t>
            </a:r>
            <a:r>
              <a:rPr lang="en-US" dirty="0" smtClean="0"/>
              <a:t>Lee</a:t>
            </a:r>
            <a:r>
              <a:rPr lang="en-US" dirty="0"/>
              <a:t>, </a:t>
            </a:r>
            <a:r>
              <a:rPr lang="en-US" dirty="0" err="1"/>
              <a:t>Dongwon</a:t>
            </a:r>
            <a:r>
              <a:rPr lang="en-US" dirty="0"/>
              <a:t>, Rachel </a:t>
            </a:r>
            <a:r>
              <a:rPr lang="en-US" dirty="0" err="1"/>
              <a:t>Karchin</a:t>
            </a:r>
            <a:r>
              <a:rPr lang="en-US" dirty="0"/>
              <a:t>, and Michael A. Beer. </a:t>
            </a:r>
            <a:r>
              <a:rPr lang="en-US" dirty="0" smtClean="0"/>
              <a:t>“Discriminative </a:t>
            </a:r>
            <a:r>
              <a:rPr lang="en-US" dirty="0"/>
              <a:t>prediction of mammalian enhancers from DNA sequence</a:t>
            </a:r>
            <a:r>
              <a:rPr lang="en-US" dirty="0" smtClean="0"/>
              <a:t>.” </a:t>
            </a:r>
            <a:r>
              <a:rPr lang="en-US" i="1" dirty="0"/>
              <a:t>Genome research</a:t>
            </a:r>
            <a:r>
              <a:rPr lang="en-US" dirty="0"/>
              <a:t> 21.12 (2011): 2167-2180</a:t>
            </a:r>
            <a:r>
              <a:rPr lang="en-US" dirty="0" smtClean="0"/>
              <a:t>.</a:t>
            </a:r>
            <a:endParaRPr lang="zh-CN" altLang="en-US" dirty="0" smtClean="0"/>
          </a:p>
          <a:p>
            <a:pPr>
              <a:buFont typeface="Arial" charset="0"/>
              <a:buChar char="•"/>
            </a:pPr>
            <a:r>
              <a:rPr lang="zh-CN" altLang="en-US" dirty="0" smtClean="0"/>
              <a:t> </a:t>
            </a:r>
            <a:r>
              <a:rPr lang="en-US" altLang="zh-CN" dirty="0" smtClean="0"/>
              <a:t>2.</a:t>
            </a:r>
            <a:r>
              <a:rPr lang="zh-CN" altLang="en-US" dirty="0" smtClean="0"/>
              <a:t> </a:t>
            </a:r>
            <a:r>
              <a:rPr lang="en-US" dirty="0" err="1" smtClean="0"/>
              <a:t>Ghandi</a:t>
            </a:r>
            <a:r>
              <a:rPr lang="en-US" dirty="0"/>
              <a:t>, Mahmoud, et al. “Enhanced regulatory sequence prediction using gapped k-</a:t>
            </a:r>
            <a:r>
              <a:rPr lang="en-US" dirty="0" err="1"/>
              <a:t>mer</a:t>
            </a:r>
            <a:r>
              <a:rPr lang="en-US" dirty="0"/>
              <a:t> features.” (2014): e1003711</a:t>
            </a:r>
            <a:r>
              <a:rPr lang="en-US" dirty="0" smtClean="0"/>
              <a:t>.</a:t>
            </a:r>
            <a:endParaRPr lang="zh-CN" altLang="en-US" dirty="0" smtClean="0"/>
          </a:p>
          <a:p>
            <a:pPr>
              <a:buFont typeface="Arial" charset="0"/>
              <a:buChar char="•"/>
            </a:pPr>
            <a:r>
              <a:rPr lang="zh-CN" altLang="en-US" dirty="0"/>
              <a:t> </a:t>
            </a:r>
            <a:r>
              <a:rPr lang="en-US" altLang="zh-CN" dirty="0" smtClean="0"/>
              <a:t>3.</a:t>
            </a:r>
            <a:r>
              <a:rPr lang="zh-CN" altLang="en-US" dirty="0" smtClean="0"/>
              <a:t> </a:t>
            </a:r>
            <a:r>
              <a:rPr lang="en-US" dirty="0" err="1" smtClean="0"/>
              <a:t>Zabidi</a:t>
            </a:r>
            <a:r>
              <a:rPr lang="en-US" dirty="0"/>
              <a:t>, Muhammad A., et al. “Enhancer--core-promoter specificity separates developmental and housekeeping gene regulation.” </a:t>
            </a:r>
            <a:r>
              <a:rPr lang="en-US" i="1" dirty="0"/>
              <a:t>Nature</a:t>
            </a:r>
            <a:r>
              <a:rPr lang="en-US" dirty="0"/>
              <a:t> (2014).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  <a:p>
            <a:pPr>
              <a:buFont typeface="Arial" charset="0"/>
              <a:buChar char="•"/>
            </a:pPr>
            <a:endParaRPr lang="zh-CN" altLang="en-US" dirty="0" smtClean="0"/>
          </a:p>
          <a:p>
            <a:pPr>
              <a:buFont typeface="Arial" charset="0"/>
              <a:buChar char="•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6458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Methods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zh-CN" altLang="en-US" dirty="0" smtClean="0"/>
              <a:t> </a:t>
            </a:r>
            <a:r>
              <a:rPr lang="en-US" altLang="zh-CN" dirty="0" smtClean="0"/>
              <a:t>Naïve</a:t>
            </a:r>
            <a:r>
              <a:rPr lang="zh-CN" altLang="en-US" dirty="0" smtClean="0"/>
              <a:t> </a:t>
            </a:r>
            <a:r>
              <a:rPr lang="en-US" altLang="zh-CN" dirty="0" smtClean="0"/>
              <a:t>Bayes</a:t>
            </a:r>
            <a:r>
              <a:rPr lang="zh-CN" altLang="en-US" dirty="0" smtClean="0"/>
              <a:t> </a:t>
            </a:r>
            <a:r>
              <a:rPr lang="en-US" altLang="zh-CN" dirty="0" smtClean="0"/>
              <a:t>Classifier</a:t>
            </a:r>
            <a:r>
              <a:rPr lang="zh-CN" altLang="en-US" dirty="0" smtClean="0"/>
              <a:t> </a:t>
            </a:r>
          </a:p>
          <a:p>
            <a:pPr>
              <a:buFont typeface="Arial" charset="0"/>
              <a:buChar char="•"/>
            </a:pPr>
            <a:r>
              <a:rPr lang="zh-CN" altLang="en-US" dirty="0"/>
              <a:t> </a:t>
            </a:r>
            <a:r>
              <a:rPr lang="en-US" altLang="zh-CN" dirty="0" smtClean="0"/>
              <a:t>Random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Forest</a:t>
            </a:r>
            <a:endParaRPr lang="zh-CN" altLang="en-US" dirty="0" smtClean="0"/>
          </a:p>
          <a:p>
            <a:pPr>
              <a:buFont typeface="Arial" charset="0"/>
              <a:buChar char="•"/>
            </a:pPr>
            <a:r>
              <a:rPr lang="zh-CN" altLang="en-US" dirty="0"/>
              <a:t> </a:t>
            </a:r>
            <a:r>
              <a:rPr lang="en-US" altLang="zh-CN" dirty="0" smtClean="0"/>
              <a:t>Support</a:t>
            </a:r>
            <a:r>
              <a:rPr lang="zh-CN" altLang="en-US" dirty="0" smtClean="0"/>
              <a:t> </a:t>
            </a:r>
            <a:r>
              <a:rPr lang="en-US" altLang="zh-CN" dirty="0" smtClean="0"/>
              <a:t>Vector</a:t>
            </a:r>
            <a:r>
              <a:rPr lang="zh-CN" altLang="en-US" dirty="0" smtClean="0"/>
              <a:t> </a:t>
            </a:r>
            <a:r>
              <a:rPr lang="en-US" altLang="zh-CN" dirty="0" smtClean="0"/>
              <a:t>Machine</a:t>
            </a:r>
            <a:r>
              <a:rPr lang="zh-CN" altLang="en-US" dirty="0" smtClean="0"/>
              <a:t> </a:t>
            </a:r>
          </a:p>
          <a:p>
            <a:pPr lvl="1">
              <a:buFont typeface="Arial" charset="0"/>
              <a:buChar char="•"/>
            </a:pPr>
            <a:r>
              <a:rPr lang="en-US" altLang="zh-CN" dirty="0" smtClean="0"/>
              <a:t>Basic</a:t>
            </a:r>
            <a:r>
              <a:rPr lang="zh-CN" altLang="en-US" dirty="0" smtClean="0"/>
              <a:t> </a:t>
            </a:r>
            <a:r>
              <a:rPr lang="en-US" altLang="zh-CN" dirty="0" smtClean="0"/>
              <a:t>k-</a:t>
            </a:r>
            <a:r>
              <a:rPr lang="en-US" altLang="zh-CN" dirty="0" err="1" smtClean="0"/>
              <a:t>mer</a:t>
            </a:r>
            <a:r>
              <a:rPr lang="zh-CN" altLang="en-US" dirty="0" smtClean="0"/>
              <a:t> </a:t>
            </a:r>
            <a:r>
              <a:rPr lang="en-US" altLang="zh-CN" dirty="0" smtClean="0"/>
              <a:t>sequence</a:t>
            </a:r>
            <a:endParaRPr lang="zh-CN" altLang="en-US" dirty="0" smtClean="0"/>
          </a:p>
          <a:p>
            <a:pPr lvl="1">
              <a:buFont typeface="Arial" charset="0"/>
              <a:buChar char="•"/>
            </a:pPr>
            <a:r>
              <a:rPr lang="en-US" altLang="zh-CN" dirty="0" smtClean="0"/>
              <a:t>Gapped</a:t>
            </a:r>
            <a:r>
              <a:rPr lang="zh-CN" altLang="en-US" dirty="0" smtClean="0"/>
              <a:t> </a:t>
            </a:r>
            <a:r>
              <a:rPr lang="en-US" altLang="zh-CN" dirty="0" smtClean="0"/>
              <a:t>k-</a:t>
            </a:r>
            <a:r>
              <a:rPr lang="en-US" altLang="zh-CN" dirty="0" err="1" smtClean="0"/>
              <a:t>mer</a:t>
            </a:r>
            <a:r>
              <a:rPr lang="zh-CN" altLang="en-US" dirty="0" smtClean="0"/>
              <a:t> </a:t>
            </a:r>
            <a:r>
              <a:rPr lang="en-US" altLang="zh-CN" dirty="0" smtClean="0"/>
              <a:t>features</a:t>
            </a:r>
            <a:r>
              <a:rPr lang="zh-CN" altLang="en-US" dirty="0" smtClean="0"/>
              <a:t> </a:t>
            </a:r>
          </a:p>
          <a:p>
            <a:pPr>
              <a:buFont typeface="Arial" charset="0"/>
              <a:buChar char="•"/>
            </a:pPr>
            <a:r>
              <a:rPr lang="zh-CN" altLang="en-US" dirty="0"/>
              <a:t> </a:t>
            </a:r>
            <a:r>
              <a:rPr lang="en-US" altLang="zh-CN" dirty="0" smtClean="0"/>
              <a:t>Binomial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Logistic</a:t>
            </a:r>
            <a:r>
              <a:rPr lang="zh-CN" altLang="en-US" dirty="0" smtClean="0"/>
              <a:t> </a:t>
            </a:r>
            <a:r>
              <a:rPr lang="en-US" altLang="zh-CN" dirty="0" smtClean="0"/>
              <a:t>Regression</a:t>
            </a:r>
            <a:r>
              <a:rPr lang="zh-CN" altLang="en-US" dirty="0" smtClean="0"/>
              <a:t> </a:t>
            </a:r>
          </a:p>
          <a:p>
            <a:pPr lvl="1">
              <a:buFont typeface="Arial" charset="0"/>
              <a:buChar char="•"/>
            </a:pPr>
            <a:r>
              <a:rPr lang="en-US" altLang="zh-CN" dirty="0"/>
              <a:t>S</a:t>
            </a:r>
            <a:r>
              <a:rPr lang="en-US" altLang="zh-CN" dirty="0" smtClean="0"/>
              <a:t>ignificantly</a:t>
            </a:r>
            <a:r>
              <a:rPr lang="zh-CN" altLang="en-US" dirty="0" smtClean="0"/>
              <a:t> </a:t>
            </a:r>
            <a:r>
              <a:rPr lang="en-US" altLang="zh-CN" dirty="0" smtClean="0"/>
              <a:t>difference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k-</a:t>
            </a:r>
            <a:r>
              <a:rPr lang="en-US" altLang="zh-CN" dirty="0" err="1" smtClean="0"/>
              <a:t>mer</a:t>
            </a:r>
            <a:r>
              <a:rPr lang="zh-CN" altLang="en-US" dirty="0" smtClean="0"/>
              <a:t> </a:t>
            </a:r>
          </a:p>
          <a:p>
            <a:pPr lvl="1">
              <a:buFont typeface="Arial" charset="0"/>
              <a:buChar char="•"/>
            </a:pPr>
            <a:r>
              <a:rPr lang="en-US" altLang="zh-CN" dirty="0" smtClean="0"/>
              <a:t>High</a:t>
            </a:r>
            <a:r>
              <a:rPr lang="zh-CN" altLang="en-US" dirty="0" smtClean="0"/>
              <a:t> </a:t>
            </a:r>
            <a:r>
              <a:rPr lang="en-US" altLang="zh-CN" dirty="0" smtClean="0"/>
              <a:t>weighted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k-</a:t>
            </a:r>
            <a:r>
              <a:rPr lang="en-US" altLang="zh-CN" dirty="0" err="1" smtClean="0"/>
              <a:t>mer</a:t>
            </a:r>
            <a:r>
              <a:rPr lang="zh-CN" altLang="en-US" dirty="0"/>
              <a:t> </a:t>
            </a:r>
            <a:r>
              <a:rPr lang="en-US" altLang="zh-CN" dirty="0" smtClean="0"/>
              <a:t>scored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SVM</a:t>
            </a:r>
            <a:r>
              <a:rPr lang="zh-CN" altLang="en-US" dirty="0" smtClean="0"/>
              <a:t> </a:t>
            </a:r>
          </a:p>
          <a:p>
            <a:pPr lvl="1">
              <a:buFont typeface="Arial" charset="0"/>
              <a:buChar char="•"/>
            </a:pPr>
            <a:endParaRPr lang="zh-CN" altLang="en-US" dirty="0" smtClean="0"/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5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22530"/>
            <a:ext cx="10058400" cy="737525"/>
          </a:xfrm>
        </p:spPr>
        <p:txBody>
          <a:bodyPr>
            <a:normAutofit/>
          </a:bodyPr>
          <a:lstStyle/>
          <a:p>
            <a:r>
              <a:rPr lang="en-US" altLang="zh-CN" dirty="0"/>
              <a:t>Naïve</a:t>
            </a:r>
            <a:r>
              <a:rPr lang="zh-CN" altLang="en-US" dirty="0"/>
              <a:t> </a:t>
            </a:r>
            <a:r>
              <a:rPr lang="en-US" altLang="zh-CN" dirty="0"/>
              <a:t>Bayes</a:t>
            </a:r>
            <a:r>
              <a:rPr lang="zh-CN" altLang="en-US" dirty="0"/>
              <a:t> </a:t>
            </a:r>
            <a:r>
              <a:rPr lang="en-US" altLang="zh-CN" dirty="0"/>
              <a:t>Classifier</a:t>
            </a:r>
            <a:r>
              <a:rPr lang="zh-CN" altLang="en-US" dirty="0"/>
              <a:t> </a:t>
            </a:r>
            <a:r>
              <a:rPr lang="en-US" altLang="zh-CN" dirty="0" smtClean="0"/>
              <a:t>&amp;</a:t>
            </a:r>
            <a:r>
              <a:rPr lang="zh-CN" altLang="en-US" dirty="0" smtClean="0"/>
              <a:t> </a:t>
            </a:r>
            <a:r>
              <a:rPr lang="en-US" altLang="zh-CN" dirty="0" smtClean="0"/>
              <a:t>Random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Forest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893532"/>
              </p:ext>
            </p:extLst>
          </p:nvPr>
        </p:nvGraphicFramePr>
        <p:xfrm>
          <a:off x="1417319" y="2255521"/>
          <a:ext cx="8869681" cy="246278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92722"/>
                <a:gridCol w="7276959"/>
              </a:tblGrid>
              <a:tr h="2763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3-mer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ATG AGA TTA</a:t>
                      </a:r>
                    </a:p>
                  </a:txBody>
                  <a:tcPr/>
                </a:tc>
              </a:tr>
              <a:tr h="2763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4-mer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ATGA TTAC TTAA TTTA GGGG AATG AGAT CAGG TACC TCGA </a:t>
                      </a:r>
                    </a:p>
                  </a:txBody>
                  <a:tcPr/>
                </a:tc>
              </a:tr>
              <a:tr h="5039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5-mer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AGATA CACTG TCGAT ATCGA TATCG TTTAA AATGA GGCGC TTACC AGCTG CATTC TGACC TGGGG TTTAC</a:t>
                      </a:r>
                    </a:p>
                  </a:txBody>
                  <a:tcPr/>
                </a:tc>
              </a:tr>
              <a:tr h="5039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6-mer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TATCGA ATCGAT CAGCTG ACAGCT CTATCG TCGATA GTGACC AGATAA CGATAG TTTAAA ATTTAA GGTCAC</a:t>
                      </a:r>
                    </a:p>
                  </a:txBody>
                  <a:tcPr/>
                </a:tc>
              </a:tr>
              <a:tr h="6339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7-mer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TATCGAT GGTCACA ATCGATA ACAGCTG ACTATCG TGTGACC CTATCGA GTGTGAC TCGATAG TTATCGA ATATCGA ATCGATT</a:t>
                      </a:r>
                      <a:r>
                        <a:rPr lang="zh-CN" altLang="en-US" sz="1600" baseline="0" dirty="0" smtClean="0"/>
                        <a:t> </a:t>
                      </a:r>
                      <a:r>
                        <a:rPr lang="en-US" sz="1600" dirty="0" smtClean="0"/>
                        <a:t>GTTATCG GTCACAC TCACACT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97280" y="1853923"/>
            <a:ext cx="5212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CN" dirty="0" smtClean="0"/>
              <a:t>Use</a:t>
            </a:r>
            <a:r>
              <a:rPr lang="zh-CN" altLang="en-US" dirty="0" smtClean="0"/>
              <a:t> </a:t>
            </a:r>
            <a:r>
              <a:rPr lang="en-US" altLang="zh-CN" dirty="0" smtClean="0"/>
              <a:t>significantly</a:t>
            </a:r>
            <a:r>
              <a:rPr lang="zh-CN" altLang="en-US" dirty="0" smtClean="0"/>
              <a:t> </a:t>
            </a:r>
            <a:r>
              <a:rPr lang="en-US" altLang="zh-CN" dirty="0" smtClean="0"/>
              <a:t>different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k-</a:t>
            </a:r>
            <a:r>
              <a:rPr lang="en-US" altLang="zh-CN" dirty="0" err="1" smtClean="0"/>
              <a:t>mer</a:t>
            </a:r>
            <a:r>
              <a:rPr lang="zh-CN" altLang="en-US" dirty="0"/>
              <a:t> </a:t>
            </a:r>
            <a:r>
              <a:rPr lang="en-US" altLang="zh-CN" dirty="0" smtClean="0"/>
              <a:t>count</a:t>
            </a:r>
            <a:r>
              <a:rPr lang="zh-CN" altLang="en-US" dirty="0" smtClean="0"/>
              <a:t> </a:t>
            </a: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predictor</a:t>
            </a:r>
            <a:endParaRPr lang="zh-CN" altLang="en-US" dirty="0" smtClean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27975"/>
              </p:ext>
            </p:extLst>
          </p:nvPr>
        </p:nvGraphicFramePr>
        <p:xfrm>
          <a:off x="1237128" y="1385178"/>
          <a:ext cx="9918552" cy="496030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36378"/>
                <a:gridCol w="4105835"/>
                <a:gridCol w="3876339"/>
              </a:tblGrid>
              <a:tr h="4779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Naïve Bayes Classifier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Random Forest </a:t>
                      </a:r>
                      <a:endParaRPr lang="en-US" dirty="0"/>
                    </a:p>
                  </a:txBody>
                  <a:tcPr/>
                </a:tc>
              </a:tr>
              <a:tr h="85459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Prediction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table</a:t>
                      </a:r>
                      <a:r>
                        <a:rPr lang="zh-CN" alt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2181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AUC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0.765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0.70</a:t>
                      </a:r>
                      <a:r>
                        <a:rPr lang="en-US" altLang="zh-CN" sz="1800" kern="1200" dirty="0" smtClean="0">
                          <a:effectLst/>
                        </a:rPr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1555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1" descr="/Users/yunsiyang/Desktop/Screen Shot 2015-08-25 at 12.35.58 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005" y="1959568"/>
            <a:ext cx="1387475" cy="697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/Users/yunsiyang/Desktop/Screen Shot 2015-08-25 at 2.09.40 P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076" y="1927729"/>
            <a:ext cx="1539875" cy="689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7341664" y="2975830"/>
            <a:ext cx="3649065" cy="3209817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5"/>
          <a:stretch>
            <a:fillRect/>
          </a:stretch>
        </p:blipFill>
        <p:spPr>
          <a:xfrm>
            <a:off x="3254524" y="2839278"/>
            <a:ext cx="3576582" cy="352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1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Support</a:t>
            </a:r>
            <a:r>
              <a:rPr lang="zh-CN" altLang="en-US" dirty="0" smtClean="0"/>
              <a:t> </a:t>
            </a:r>
            <a:r>
              <a:rPr lang="en-US" altLang="zh-CN" dirty="0" smtClean="0"/>
              <a:t>Vector</a:t>
            </a:r>
            <a:r>
              <a:rPr lang="zh-CN" altLang="en-US" dirty="0" smtClean="0"/>
              <a:t> </a:t>
            </a:r>
            <a:r>
              <a:rPr lang="en-US" altLang="zh-CN" dirty="0" smtClean="0"/>
              <a:t>Machin</a:t>
            </a:r>
            <a:r>
              <a:rPr lang="en-US" altLang="zh-CN" dirty="0"/>
              <a:t>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/>
              <a:t>n</a:t>
            </a:r>
            <a:r>
              <a:rPr lang="en-US" altLang="zh-CN" dirty="0" smtClean="0"/>
              <a:t>onlinear</a:t>
            </a:r>
            <a:r>
              <a:rPr lang="zh-CN" altLang="en-US" dirty="0" smtClean="0"/>
              <a:t> </a:t>
            </a:r>
            <a:r>
              <a:rPr lang="en-US" altLang="zh-CN" dirty="0" smtClean="0"/>
              <a:t>classifier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applying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kernel</a:t>
            </a:r>
            <a:r>
              <a:rPr lang="zh-CN" altLang="en-US" dirty="0" smtClean="0"/>
              <a:t> </a:t>
            </a:r>
            <a:r>
              <a:rPr lang="en-US" altLang="zh-CN" dirty="0" smtClean="0"/>
              <a:t>function</a:t>
            </a:r>
            <a:r>
              <a:rPr lang="zh-CN" altLang="en-US" dirty="0" smtClean="0"/>
              <a:t> </a:t>
            </a:r>
          </a:p>
          <a:p>
            <a:pPr>
              <a:buFont typeface="Arial" charset="0"/>
              <a:buChar char="•"/>
            </a:pPr>
            <a:r>
              <a:rPr lang="zh-CN" altLang="en-US" dirty="0"/>
              <a:t> </a:t>
            </a:r>
            <a:r>
              <a:rPr lang="en-US" altLang="zh-CN" dirty="0" smtClean="0"/>
              <a:t>Kernel:</a:t>
            </a:r>
            <a:r>
              <a:rPr lang="zh-CN" altLang="en-US" dirty="0" smtClean="0"/>
              <a:t> </a:t>
            </a:r>
            <a:r>
              <a:rPr lang="en-US" altLang="zh-CN" dirty="0" smtClean="0"/>
              <a:t>Spectrum,</a:t>
            </a:r>
            <a:r>
              <a:rPr lang="zh-CN" altLang="en-US" dirty="0" smtClean="0"/>
              <a:t> </a:t>
            </a:r>
            <a:r>
              <a:rPr lang="en-US" altLang="zh-CN" dirty="0" smtClean="0"/>
              <a:t>Mismatch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Gaussian</a:t>
            </a:r>
            <a:r>
              <a:rPr lang="zh-CN" altLang="en-US" dirty="0" smtClean="0"/>
              <a:t> </a:t>
            </a:r>
          </a:p>
          <a:p>
            <a:pPr>
              <a:buFont typeface="Arial" charset="0"/>
              <a:buChar char="•"/>
            </a:pPr>
            <a:r>
              <a:rPr lang="zh-CN" altLang="en-US" dirty="0"/>
              <a:t> </a:t>
            </a:r>
            <a:r>
              <a:rPr lang="en-US" altLang="zh-CN" dirty="0" smtClean="0"/>
              <a:t>Spectrum</a:t>
            </a:r>
            <a:r>
              <a:rPr lang="zh-CN" altLang="en-US" dirty="0" smtClean="0"/>
              <a:t> </a:t>
            </a:r>
            <a:r>
              <a:rPr lang="en-US" altLang="zh-CN" dirty="0" smtClean="0"/>
              <a:t>kernel</a:t>
            </a:r>
            <a:r>
              <a:rPr lang="zh-CN" altLang="en-US" dirty="0" smtClean="0"/>
              <a:t> </a:t>
            </a:r>
            <a:r>
              <a:rPr lang="en-US" altLang="zh-CN" dirty="0" smtClean="0"/>
              <a:t>gives</a:t>
            </a:r>
            <a:r>
              <a:rPr lang="zh-CN" altLang="en-US" dirty="0" smtClean="0"/>
              <a:t> </a:t>
            </a:r>
            <a:r>
              <a:rPr lang="en-US" altLang="zh-CN" dirty="0" smtClean="0"/>
              <a:t>best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results</a:t>
            </a:r>
            <a:r>
              <a:rPr lang="zh-CN" altLang="en-US" dirty="0" smtClean="0"/>
              <a:t> </a:t>
            </a:r>
          </a:p>
          <a:p>
            <a:pPr>
              <a:buFont typeface="Arial" charset="0"/>
              <a:buChar char="•"/>
            </a:pPr>
            <a:r>
              <a:rPr lang="zh-CN" altLang="en-US" dirty="0"/>
              <a:t> </a:t>
            </a: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smtClean="0"/>
              <a:t>cost</a:t>
            </a:r>
            <a:r>
              <a:rPr lang="zh-CN" altLang="en-US" dirty="0" smtClean="0"/>
              <a:t> </a:t>
            </a:r>
            <a:r>
              <a:rPr lang="en-US" altLang="zh-CN" dirty="0" smtClean="0"/>
              <a:t>=5,</a:t>
            </a:r>
            <a:r>
              <a:rPr lang="zh-CN" altLang="en-US" dirty="0" smtClean="0"/>
              <a:t>  </a:t>
            </a:r>
            <a:r>
              <a:rPr lang="en-US" altLang="zh-CN" dirty="0" smtClean="0"/>
              <a:t>(Cost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hyperparameter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affects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trade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off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between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complexity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frequency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error.</a:t>
            </a:r>
            <a:r>
              <a:rPr lang="zh-CN" altLang="en-US" dirty="0" smtClean="0"/>
              <a:t> </a:t>
            </a:r>
            <a:r>
              <a:rPr lang="en-US" altLang="zh-CN" dirty="0" smtClean="0"/>
              <a:t>If</a:t>
            </a:r>
            <a:r>
              <a:rPr lang="zh-CN" altLang="en-US" dirty="0" smtClean="0"/>
              <a:t> </a:t>
            </a:r>
            <a:r>
              <a:rPr lang="en-US" altLang="zh-CN" dirty="0" smtClean="0"/>
              <a:t>it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too</a:t>
            </a:r>
            <a:r>
              <a:rPr lang="zh-CN" altLang="en-US" dirty="0" smtClean="0"/>
              <a:t> </a:t>
            </a:r>
            <a:r>
              <a:rPr lang="en-US" altLang="zh-CN" dirty="0" smtClean="0"/>
              <a:t>high,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may</a:t>
            </a:r>
            <a:r>
              <a:rPr lang="zh-CN" altLang="en-US" dirty="0" smtClean="0"/>
              <a:t> </a:t>
            </a:r>
            <a:r>
              <a:rPr lang="en-US" altLang="zh-CN" dirty="0" smtClean="0"/>
              <a:t>have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overfitting</a:t>
            </a:r>
            <a:r>
              <a:rPr lang="en-US" altLang="zh-CN" dirty="0" smtClean="0"/>
              <a:t>.)</a:t>
            </a:r>
            <a:r>
              <a:rPr lang="zh-CN" altLang="en-US" dirty="0" smtClean="0"/>
              <a:t> </a:t>
            </a:r>
            <a:endParaRPr lang="zh-CN" altLang="en-US" dirty="0" smtClean="0"/>
          </a:p>
          <a:p>
            <a:pPr>
              <a:buFont typeface="Arial" charset="0"/>
              <a:buChar char="•"/>
            </a:pPr>
            <a:endParaRPr lang="zh-CN" altLang="en-US" dirty="0" smtClean="0"/>
          </a:p>
          <a:p>
            <a:pPr>
              <a:buFont typeface="Arial" charset="0"/>
              <a:buChar char="•"/>
            </a:pPr>
            <a:endParaRPr lang="zh-CN" altLang="en-US" dirty="0" smtClean="0"/>
          </a:p>
          <a:p>
            <a:pPr>
              <a:buFont typeface="Arial" charset="0"/>
              <a:buChar char="•"/>
            </a:pPr>
            <a:endParaRPr lang="zh-CN" altLang="en-US" dirty="0"/>
          </a:p>
          <a:p>
            <a:pPr>
              <a:buFont typeface="Arial" charset="0"/>
              <a:buChar char="•"/>
            </a:pPr>
            <a:r>
              <a:rPr lang="zh-CN" altLang="en-US" dirty="0" smtClean="0"/>
              <a:t> </a:t>
            </a: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/>
              <a:t>c</a:t>
            </a:r>
            <a:r>
              <a:rPr lang="en-US" altLang="zh-CN" dirty="0" smtClean="0"/>
              <a:t>ost</a:t>
            </a:r>
            <a:r>
              <a:rPr lang="zh-CN" altLang="en-US" dirty="0" smtClean="0"/>
              <a:t> </a:t>
            </a:r>
            <a:r>
              <a:rPr lang="en-US" altLang="zh-CN" dirty="0" smtClean="0"/>
              <a:t>=1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k=5,</a:t>
            </a:r>
            <a:r>
              <a:rPr lang="zh-CN" altLang="en-US" dirty="0" smtClean="0"/>
              <a:t> </a:t>
            </a:r>
            <a:r>
              <a:rPr lang="en-US" dirty="0"/>
              <a:t>AUC: 0.758</a:t>
            </a:r>
          </a:p>
          <a:p>
            <a:pPr>
              <a:buFont typeface="Arial" charset="0"/>
              <a:buChar char="•"/>
            </a:pPr>
            <a:endParaRPr lang="zh-CN" alt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467060"/>
              </p:ext>
            </p:extLst>
          </p:nvPr>
        </p:nvGraphicFramePr>
        <p:xfrm>
          <a:off x="1816418" y="3874348"/>
          <a:ext cx="5937250" cy="1280160"/>
        </p:xfrm>
        <a:graphic>
          <a:graphicData uri="http://schemas.openxmlformats.org/drawingml/2006/table">
            <a:tbl>
              <a:tblPr firstRow="1" firstCol="1" bandRow="1"/>
              <a:tblGrid>
                <a:gridCol w="2968625"/>
                <a:gridCol w="2968625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charset="0"/>
                          <a:ea typeface="宋体" charset="0"/>
                          <a:cs typeface="Times New Roman" charset="0"/>
                        </a:rPr>
                        <a:t>Model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charset="0"/>
                          <a:ea typeface="宋体" charset="0"/>
                          <a:cs typeface="Times New Roman" charset="0"/>
                        </a:rPr>
                        <a:t>AUC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charset="0"/>
                          <a:ea typeface="宋体" charset="0"/>
                          <a:cs typeface="Times New Roman" charset="0"/>
                        </a:rPr>
                        <a:t>Support Vector Machine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charset="0"/>
                          <a:ea typeface="宋体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宋体" charset="0"/>
                          <a:cs typeface="Times New Roman" charset="0"/>
                        </a:rPr>
                        <a:t>k=3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charset="0"/>
                          <a:ea typeface="宋体" charset="0"/>
                          <a:cs typeface="Times New Roman" charset="0"/>
                        </a:rPr>
                        <a:t>0.683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charset="0"/>
                          <a:ea typeface="宋体" charset="0"/>
                          <a:cs typeface="Times New Roman" charset="0"/>
                        </a:rPr>
                        <a:t>k=4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charset="0"/>
                          <a:ea typeface="宋体" charset="0"/>
                          <a:cs typeface="Times New Roman" charset="0"/>
                        </a:rPr>
                        <a:t>0.727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宋体" charset="0"/>
                          <a:cs typeface="Times New Roman" charset="0"/>
                        </a:rPr>
                        <a:t>k=5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宋体" charset="0"/>
                          <a:cs typeface="Times New Roman" charset="0"/>
                        </a:rPr>
                        <a:t>0.741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charset="0"/>
                          <a:ea typeface="宋体" charset="0"/>
                          <a:cs typeface="Times New Roman" charset="0"/>
                        </a:rPr>
                        <a:t>k=6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charset="0"/>
                          <a:ea typeface="宋体" charset="0"/>
                          <a:cs typeface="Times New Roman" charset="0"/>
                        </a:rPr>
                        <a:t>0.716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charset="0"/>
                          <a:ea typeface="宋体" charset="0"/>
                          <a:cs typeface="Times New Roman" charset="0"/>
                        </a:rPr>
                        <a:t>k=7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charset="0"/>
                          <a:ea typeface="宋体" charset="0"/>
                          <a:cs typeface="Times New Roman" charset="0"/>
                        </a:rPr>
                        <a:t>0.643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66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SVM</a:t>
            </a:r>
            <a:r>
              <a:rPr lang="zh-CN" altLang="en-US" dirty="0" smtClean="0"/>
              <a:t> </a:t>
            </a:r>
            <a:r>
              <a:rPr lang="en-US" altLang="zh-CN" dirty="0" smtClean="0"/>
              <a:t>using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Gapped</a:t>
            </a:r>
            <a:r>
              <a:rPr lang="zh-CN" altLang="en-US" dirty="0" smtClean="0"/>
              <a:t> </a:t>
            </a:r>
            <a:r>
              <a:rPr lang="en-US" altLang="zh-CN" dirty="0" smtClean="0"/>
              <a:t>k-</a:t>
            </a:r>
            <a:r>
              <a:rPr lang="en-US" altLang="zh-CN" dirty="0" err="1" smtClean="0"/>
              <a:t>mer</a:t>
            </a:r>
            <a:r>
              <a:rPr lang="zh-CN" altLang="en-US" dirty="0" smtClean="0"/>
              <a:t> </a:t>
            </a:r>
            <a:r>
              <a:rPr lang="en-US" altLang="zh-CN" dirty="0" smtClean="0"/>
              <a:t>Features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Ghandi</a:t>
            </a:r>
            <a:r>
              <a:rPr lang="en-US" dirty="0"/>
              <a:t>, Mahmoud, et al. </a:t>
            </a:r>
            <a:r>
              <a:rPr lang="en-US" dirty="0" smtClean="0"/>
              <a:t>“Enhanced </a:t>
            </a:r>
            <a:r>
              <a:rPr lang="en-US" dirty="0"/>
              <a:t>regulatory sequence prediction using gapped k-</a:t>
            </a:r>
            <a:r>
              <a:rPr lang="en-US" dirty="0" err="1"/>
              <a:t>mer</a:t>
            </a:r>
            <a:r>
              <a:rPr lang="en-US" dirty="0"/>
              <a:t> features</a:t>
            </a:r>
            <a:r>
              <a:rPr lang="en-US" dirty="0" smtClean="0"/>
              <a:t>.” </a:t>
            </a:r>
            <a:r>
              <a:rPr lang="en-US" dirty="0"/>
              <a:t>(2014): e1003711</a:t>
            </a:r>
            <a:r>
              <a:rPr lang="en-US" dirty="0" smtClean="0"/>
              <a:t>.</a:t>
            </a:r>
            <a:endParaRPr lang="zh-CN" altLang="en-US" dirty="0" smtClean="0"/>
          </a:p>
          <a:p>
            <a:pPr>
              <a:buFont typeface="Arial" charset="0"/>
              <a:buChar char="•"/>
            </a:pPr>
            <a:r>
              <a:rPr lang="zh-CN" altLang="en-US" dirty="0" smtClean="0"/>
              <a:t> </a:t>
            </a:r>
            <a:r>
              <a:rPr lang="en-US" altLang="zh-CN" dirty="0" smtClean="0"/>
              <a:t>Address</a:t>
            </a:r>
            <a:r>
              <a:rPr lang="zh-CN" altLang="en-US" dirty="0" smtClean="0"/>
              <a:t> </a:t>
            </a:r>
            <a:r>
              <a:rPr lang="en-US" altLang="zh-CN" dirty="0" smtClean="0"/>
              <a:t>limitation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using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combination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k-</a:t>
            </a:r>
            <a:r>
              <a:rPr lang="en-US" altLang="zh-CN" dirty="0" err="1" smtClean="0"/>
              <a:t>mers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 smtClean="0"/>
              <a:t>most</a:t>
            </a:r>
            <a:r>
              <a:rPr lang="zh-CN" altLang="en-US" dirty="0" smtClean="0"/>
              <a:t> </a:t>
            </a:r>
            <a:r>
              <a:rPr lang="en-US" altLang="zh-CN" dirty="0" smtClean="0"/>
              <a:t>long</a:t>
            </a:r>
            <a:r>
              <a:rPr lang="zh-CN" altLang="en-US" dirty="0" smtClean="0"/>
              <a:t> </a:t>
            </a:r>
            <a:r>
              <a:rPr lang="en-US" altLang="zh-CN" dirty="0" smtClean="0"/>
              <a:t>k-</a:t>
            </a:r>
            <a:r>
              <a:rPr lang="en-US" altLang="zh-CN" dirty="0" err="1" smtClean="0"/>
              <a:t>mers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do</a:t>
            </a:r>
            <a:r>
              <a:rPr lang="zh-CN" altLang="en-US" dirty="0" smtClean="0"/>
              <a:t> </a:t>
            </a:r>
            <a:r>
              <a:rPr lang="en-US" altLang="zh-CN" dirty="0" smtClean="0"/>
              <a:t>not</a:t>
            </a:r>
            <a:r>
              <a:rPr lang="zh-CN" altLang="en-US" dirty="0" smtClean="0"/>
              <a:t> </a:t>
            </a:r>
            <a:r>
              <a:rPr lang="en-US" altLang="zh-CN" dirty="0" smtClean="0"/>
              <a:t>appear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training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set</a:t>
            </a:r>
            <a:r>
              <a:rPr lang="zh-CN" altLang="en-US" dirty="0" smtClean="0"/>
              <a:t> </a:t>
            </a:r>
            <a:r>
              <a:rPr lang="en-US" altLang="zh-CN" dirty="0" smtClean="0"/>
              <a:t>sequence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receive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zero</a:t>
            </a:r>
            <a:r>
              <a:rPr lang="zh-CN" altLang="en-US" dirty="0" smtClean="0"/>
              <a:t> </a:t>
            </a:r>
            <a:r>
              <a:rPr lang="en-US" altLang="zh-CN" dirty="0" smtClean="0"/>
              <a:t>count.</a:t>
            </a:r>
            <a:r>
              <a:rPr lang="zh-CN" altLang="en-US" dirty="0" smtClean="0"/>
              <a:t> </a:t>
            </a:r>
          </a:p>
          <a:p>
            <a:pPr>
              <a:buFont typeface="Arial" charset="0"/>
              <a:buChar char="•"/>
            </a:pPr>
            <a:r>
              <a:rPr lang="zh-CN" altLang="en-US" dirty="0"/>
              <a:t> </a:t>
            </a:r>
            <a:r>
              <a:rPr lang="en-US" altLang="zh-CN" dirty="0" smtClean="0"/>
              <a:t>Three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parameters:</a:t>
            </a:r>
            <a:r>
              <a:rPr lang="zh-CN" altLang="en-US" dirty="0" smtClean="0"/>
              <a:t> </a:t>
            </a:r>
          </a:p>
          <a:p>
            <a:pPr lvl="1">
              <a:buFont typeface="Arial" charset="0"/>
              <a:buChar char="•"/>
            </a:pPr>
            <a:r>
              <a:rPr lang="en-US" i="1" dirty="0" smtClean="0"/>
              <a:t>l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whole word length including </a:t>
            </a:r>
            <a:r>
              <a:rPr lang="en-US" dirty="0" smtClean="0"/>
              <a:t>gaps</a:t>
            </a:r>
            <a:endParaRPr lang="zh-CN" altLang="en-US" dirty="0" smtClean="0"/>
          </a:p>
          <a:p>
            <a:pPr lvl="1">
              <a:buFont typeface="Arial" charset="0"/>
              <a:buChar char="•"/>
            </a:pPr>
            <a:r>
              <a:rPr lang="en-US" i="1" dirty="0" smtClean="0"/>
              <a:t>k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number of informative, or </a:t>
            </a:r>
            <a:r>
              <a:rPr lang="en-US" dirty="0" smtClean="0"/>
              <a:t>non-gapped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</a:p>
          <a:p>
            <a:pPr marL="201168" lvl="1" indent="0">
              <a:buNone/>
            </a:pPr>
            <a:r>
              <a:rPr lang="en-US" altLang="zh-CN" dirty="0" smtClean="0"/>
              <a:t>p</a:t>
            </a:r>
            <a:r>
              <a:rPr lang="en-US" dirty="0" smtClean="0"/>
              <a:t>ositions</a:t>
            </a:r>
            <a:endParaRPr lang="zh-CN" altLang="en-US" dirty="0"/>
          </a:p>
          <a:p>
            <a:pPr lvl="1">
              <a:buFont typeface="Arial" charset="0"/>
              <a:buChar char="•"/>
            </a:pPr>
            <a:r>
              <a:rPr lang="en-US" altLang="zh-CN" dirty="0" err="1" smtClean="0"/>
              <a:t>m</a:t>
            </a:r>
            <a:r>
              <a:rPr lang="en-US" altLang="zh-CN" baseline="-25000" dirty="0" err="1" smtClean="0"/>
              <a:t>max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dirty="0"/>
              <a:t>maximum number of </a:t>
            </a:r>
            <a:r>
              <a:rPr lang="en-US" dirty="0" smtClean="0"/>
              <a:t>mismatche</a:t>
            </a:r>
            <a:r>
              <a:rPr lang="en-US" altLang="zh-CN" dirty="0" smtClean="0"/>
              <a:t>s</a:t>
            </a:r>
            <a:endParaRPr lang="zh-CN" altLang="en-US" dirty="0" smtClean="0"/>
          </a:p>
          <a:p>
            <a:pPr lvl="1">
              <a:buFont typeface="Arial" charset="0"/>
              <a:buChar char="•"/>
            </a:pPr>
            <a:r>
              <a:rPr lang="en-US" altLang="zh-CN" dirty="0"/>
              <a:t>L=10, K=5, </a:t>
            </a:r>
            <a:r>
              <a:rPr lang="en-US" altLang="zh-CN" dirty="0" err="1"/>
              <a:t>maxnmm</a:t>
            </a:r>
            <a:r>
              <a:rPr lang="en-US" altLang="zh-CN" dirty="0"/>
              <a:t>=3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3053080"/>
            <a:ext cx="4305300" cy="314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07291" y="5225534"/>
            <a:ext cx="1226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AUC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 smtClean="0"/>
              <a:t>0.738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43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Binomial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Logistic</a:t>
            </a:r>
            <a:r>
              <a:rPr lang="zh-CN" altLang="en-US" dirty="0" smtClean="0"/>
              <a:t> </a:t>
            </a:r>
            <a:r>
              <a:rPr lang="en-US" altLang="zh-CN" dirty="0" smtClean="0"/>
              <a:t>Regression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zh-CN" altLang="en-US" dirty="0" smtClean="0"/>
              <a:t> </a:t>
            </a:r>
            <a:r>
              <a:rPr lang="en-US" altLang="zh-CN" dirty="0" smtClean="0"/>
              <a:t>Step</a:t>
            </a:r>
            <a:r>
              <a:rPr lang="zh-CN" altLang="en-US" dirty="0" smtClean="0"/>
              <a:t> </a:t>
            </a:r>
            <a:r>
              <a:rPr lang="en-US" altLang="zh-CN" dirty="0" smtClean="0"/>
              <a:t>1: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</a:t>
            </a:r>
            <a:r>
              <a:rPr lang="zh-CN" altLang="en-US" dirty="0" smtClean="0"/>
              <a:t> </a:t>
            </a:r>
            <a:r>
              <a:rPr lang="en-US" dirty="0" smtClean="0"/>
              <a:t>all </a:t>
            </a:r>
            <a:r>
              <a:rPr lang="en-US" dirty="0"/>
              <a:t>significant </a:t>
            </a:r>
            <a:r>
              <a:rPr lang="en-US" dirty="0" err="1" smtClean="0"/>
              <a:t>kmer</a:t>
            </a:r>
            <a:r>
              <a:rPr lang="zh-CN" altLang="en-US" dirty="0"/>
              <a:t> </a:t>
            </a: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prediction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(n=55)</a:t>
            </a:r>
            <a:endParaRPr lang="zh-CN" alt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 </a:t>
            </a:r>
            <a:endParaRPr lang="zh-CN" altLang="en-US" dirty="0" smtClean="0"/>
          </a:p>
          <a:p>
            <a:pPr>
              <a:buFont typeface="Arial" charset="0"/>
              <a:buChar char="•"/>
            </a:pPr>
            <a:endParaRPr lang="zh-CN" altLang="en-US" dirty="0"/>
          </a:p>
          <a:p>
            <a:pPr>
              <a:buFont typeface="Arial" charset="0"/>
              <a:buChar char="•"/>
            </a:pPr>
            <a:r>
              <a:rPr lang="zh-CN" altLang="en-US" dirty="0"/>
              <a:t> </a:t>
            </a:r>
            <a:r>
              <a:rPr lang="en-US" altLang="zh-CN" dirty="0" smtClean="0"/>
              <a:t>Step</a:t>
            </a:r>
            <a:r>
              <a:rPr lang="zh-CN" altLang="en-US" dirty="0" smtClean="0"/>
              <a:t> </a:t>
            </a:r>
            <a:r>
              <a:rPr lang="en-US" altLang="zh-CN" dirty="0" smtClean="0"/>
              <a:t>2:</a:t>
            </a:r>
            <a:r>
              <a:rPr lang="zh-CN" altLang="en-US" dirty="0" smtClean="0"/>
              <a:t> </a:t>
            </a:r>
            <a:r>
              <a:rPr lang="en-US" altLang="zh-CN" dirty="0"/>
              <a:t>Backwards</a:t>
            </a:r>
            <a:r>
              <a:rPr lang="zh-CN" altLang="en-US" dirty="0"/>
              <a:t> </a:t>
            </a:r>
            <a:r>
              <a:rPr lang="en-US" altLang="zh-CN" dirty="0"/>
              <a:t>stepwise</a:t>
            </a:r>
            <a:r>
              <a:rPr lang="zh-CN" altLang="en-US" dirty="0"/>
              <a:t> </a:t>
            </a:r>
            <a:r>
              <a:rPr lang="en-US" altLang="zh-CN" dirty="0"/>
              <a:t>regression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</a:p>
          <a:p>
            <a:pPr marL="0" indent="0">
              <a:buNone/>
            </a:pPr>
            <a:r>
              <a:rPr lang="zh-CN" altLang="en-US" dirty="0"/>
              <a:t>  </a:t>
            </a:r>
            <a:r>
              <a:rPr lang="en-US" altLang="zh-CN" dirty="0"/>
              <a:t>narrow</a:t>
            </a:r>
            <a:r>
              <a:rPr lang="zh-CN" altLang="en-US" dirty="0"/>
              <a:t> </a:t>
            </a:r>
            <a:r>
              <a:rPr lang="en-US" altLang="zh-CN" dirty="0"/>
              <a:t>down</a:t>
            </a:r>
            <a:r>
              <a:rPr lang="zh-CN" altLang="en-US" dirty="0"/>
              <a:t> </a:t>
            </a:r>
            <a:r>
              <a:rPr lang="en-US" altLang="zh-CN" dirty="0"/>
              <a:t>variables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dirty="0" smtClean="0"/>
              <a:t>n=32)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 smtClean="0"/>
              <a:t>AGA  TTAA   TTTA</a:t>
            </a:r>
            <a:r>
              <a:rPr lang="zh-CN" altLang="en-US" dirty="0" smtClean="0"/>
              <a:t>    </a:t>
            </a:r>
            <a:r>
              <a:rPr lang="en-US" altLang="zh-CN" dirty="0" smtClean="0"/>
              <a:t>GGGG</a:t>
            </a:r>
            <a:r>
              <a:rPr lang="zh-CN" altLang="en-US" dirty="0" smtClean="0"/>
              <a:t>    </a:t>
            </a:r>
            <a:r>
              <a:rPr lang="en-US" altLang="zh-CN" dirty="0" smtClean="0"/>
              <a:t>AATG</a:t>
            </a:r>
            <a:r>
              <a:rPr lang="zh-CN" altLang="en-US" dirty="0" smtClean="0"/>
              <a:t>   </a:t>
            </a:r>
            <a:r>
              <a:rPr lang="en-US" altLang="zh-CN" dirty="0" smtClean="0"/>
              <a:t>CAGG</a:t>
            </a:r>
            <a:r>
              <a:rPr lang="zh-CN" altLang="en-US" dirty="0" smtClean="0"/>
              <a:t>   </a:t>
            </a:r>
            <a:r>
              <a:rPr lang="en-US" altLang="zh-CN" dirty="0" smtClean="0"/>
              <a:t>TACC</a:t>
            </a:r>
            <a:r>
              <a:rPr lang="zh-CN" altLang="en-US" dirty="0" smtClean="0"/>
              <a:t>   </a:t>
            </a:r>
            <a:r>
              <a:rPr lang="en-US" altLang="zh-CN" dirty="0" smtClean="0"/>
              <a:t>TCGA</a:t>
            </a:r>
            <a:r>
              <a:rPr lang="zh-CN" altLang="en-US" dirty="0" smtClean="0"/>
              <a:t>   </a:t>
            </a:r>
          </a:p>
          <a:p>
            <a:pPr marL="0" indent="0">
              <a:buNone/>
            </a:pPr>
            <a:r>
              <a:rPr lang="en-US" altLang="zh-CN" dirty="0" smtClean="0"/>
              <a:t>CACTG</a:t>
            </a:r>
            <a:r>
              <a:rPr lang="zh-CN" altLang="en-US" dirty="0" smtClean="0"/>
              <a:t>   </a:t>
            </a:r>
            <a:r>
              <a:rPr lang="en-US" altLang="zh-CN" dirty="0" smtClean="0"/>
              <a:t>TATCG</a:t>
            </a:r>
            <a:r>
              <a:rPr lang="zh-CN" altLang="en-US" dirty="0" smtClean="0"/>
              <a:t>   </a:t>
            </a:r>
            <a:r>
              <a:rPr lang="en-US" altLang="zh-CN" dirty="0" smtClean="0"/>
              <a:t>TTTAA</a:t>
            </a:r>
            <a:r>
              <a:rPr lang="zh-CN" altLang="en-US" dirty="0" smtClean="0"/>
              <a:t>   </a:t>
            </a:r>
            <a:r>
              <a:rPr lang="en-US" altLang="zh-CN" dirty="0" smtClean="0"/>
              <a:t>AATGA</a:t>
            </a:r>
            <a:r>
              <a:rPr lang="zh-CN" altLang="en-US" dirty="0" smtClean="0"/>
              <a:t>   </a:t>
            </a:r>
            <a:r>
              <a:rPr lang="en-US" altLang="zh-CN" dirty="0" smtClean="0"/>
              <a:t>TTACC</a:t>
            </a:r>
            <a:r>
              <a:rPr lang="zh-CN" altLang="en-US" dirty="0" smtClean="0"/>
              <a:t>   </a:t>
            </a:r>
            <a:r>
              <a:rPr lang="en-US" altLang="zh-CN" dirty="0" smtClean="0"/>
              <a:t>ATCGAT</a:t>
            </a:r>
            <a:r>
              <a:rPr lang="zh-CN" altLang="en-US" dirty="0" smtClean="0"/>
              <a:t>   </a:t>
            </a:r>
            <a:r>
              <a:rPr lang="en-US" altLang="zh-CN" dirty="0" smtClean="0"/>
              <a:t>CAGCTG</a:t>
            </a:r>
            <a:r>
              <a:rPr lang="zh-CN" altLang="en-US" dirty="0" smtClean="0"/>
              <a:t>   </a:t>
            </a:r>
          </a:p>
          <a:p>
            <a:pPr marL="0" indent="0">
              <a:buNone/>
            </a:pPr>
            <a:r>
              <a:rPr lang="en-US" altLang="zh-CN" dirty="0" smtClean="0"/>
              <a:t>CTATCG</a:t>
            </a:r>
            <a:r>
              <a:rPr lang="zh-CN" altLang="en-US" dirty="0" smtClean="0"/>
              <a:t>   </a:t>
            </a:r>
            <a:r>
              <a:rPr lang="en-US" altLang="zh-CN" dirty="0" smtClean="0"/>
              <a:t>TCGATA</a:t>
            </a:r>
            <a:r>
              <a:rPr lang="zh-CN" altLang="en-US" dirty="0" smtClean="0"/>
              <a:t>   </a:t>
            </a:r>
            <a:r>
              <a:rPr lang="en-US" altLang="zh-CN" dirty="0" smtClean="0"/>
              <a:t>GTGACC</a:t>
            </a:r>
            <a:r>
              <a:rPr lang="zh-CN" altLang="en-US" dirty="0" smtClean="0"/>
              <a:t>   </a:t>
            </a:r>
            <a:r>
              <a:rPr lang="en-US" altLang="zh-CN" dirty="0" smtClean="0"/>
              <a:t>AGATAA</a:t>
            </a:r>
            <a:r>
              <a:rPr lang="zh-CN" altLang="en-US" dirty="0" smtClean="0"/>
              <a:t> </a:t>
            </a:r>
            <a:r>
              <a:rPr lang="en-US" altLang="zh-CN" dirty="0" smtClean="0"/>
              <a:t>…</a:t>
            </a:r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</p:txBody>
      </p:sp>
      <p:pic>
        <p:nvPicPr>
          <p:cNvPr id="4" name="Picture 3" descr="/Users/yunsiyang/Desktop/Screen Shot 2015-08-25 at 1.17.35 P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852" y="2389093"/>
            <a:ext cx="2253241" cy="74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320" y="2163234"/>
            <a:ext cx="4237280" cy="3388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94688" y="4513291"/>
            <a:ext cx="1279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AUC:</a:t>
            </a:r>
            <a:r>
              <a:rPr lang="zh-CN" altLang="en-US" dirty="0" smtClean="0"/>
              <a:t> </a:t>
            </a:r>
            <a:r>
              <a:rPr lang="en-US" dirty="0" smtClean="0"/>
              <a:t>0.</a:t>
            </a:r>
            <a:r>
              <a:rPr lang="en-US" altLang="zh-CN" dirty="0" smtClean="0"/>
              <a:t>782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660" y="5444118"/>
            <a:ext cx="2694940" cy="83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CN" sz="3600" dirty="0">
                <a:latin typeface="+mj-lt"/>
                <a:ea typeface="+mj-ea"/>
              </a:rPr>
              <a:t>Binomial</a:t>
            </a:r>
            <a:r>
              <a:rPr lang="zh-CN" altLang="en-US" sz="3600" dirty="0">
                <a:latin typeface="+mj-lt"/>
                <a:ea typeface="+mj-ea"/>
              </a:rPr>
              <a:t> </a:t>
            </a:r>
            <a:r>
              <a:rPr lang="en-US" altLang="zh-CN" sz="3600" dirty="0">
                <a:latin typeface="+mj-lt"/>
                <a:ea typeface="+mj-ea"/>
              </a:rPr>
              <a:t>Logistic</a:t>
            </a:r>
            <a:r>
              <a:rPr lang="zh-CN" altLang="en-US" sz="3600" dirty="0">
                <a:latin typeface="+mj-lt"/>
                <a:ea typeface="+mj-ea"/>
              </a:rPr>
              <a:t> </a:t>
            </a:r>
            <a:r>
              <a:rPr lang="en-US" altLang="zh-CN" sz="3600" dirty="0">
                <a:latin typeface="+mj-lt"/>
                <a:ea typeface="+mj-ea"/>
              </a:rPr>
              <a:t>Regression</a:t>
            </a:r>
            <a:r>
              <a:rPr lang="zh-CN" altLang="en-US" sz="3600" dirty="0">
                <a:latin typeface="+mj-lt"/>
                <a:ea typeface="+mj-ea"/>
              </a:rPr>
              <a:t> </a:t>
            </a:r>
            <a:r>
              <a:rPr lang="en-US" altLang="zh-CN" sz="3600" dirty="0" smtClean="0">
                <a:latin typeface="+mj-lt"/>
                <a:ea typeface="+mj-ea"/>
              </a:rPr>
              <a:t>using</a:t>
            </a:r>
            <a:r>
              <a:rPr lang="zh-CN" altLang="en-US" sz="3600" dirty="0" smtClean="0">
                <a:latin typeface="+mj-lt"/>
                <a:ea typeface="+mj-ea"/>
              </a:rPr>
              <a:t> </a:t>
            </a:r>
            <a:r>
              <a:rPr lang="en-US" altLang="zh-CN" sz="3600" dirty="0">
                <a:latin typeface="+mj-lt"/>
                <a:ea typeface="+mj-ea"/>
              </a:rPr>
              <a:t>h</a:t>
            </a:r>
            <a:r>
              <a:rPr lang="en-US" altLang="zh-CN" sz="3600" dirty="0" smtClean="0">
                <a:latin typeface="+mj-lt"/>
                <a:ea typeface="+mj-ea"/>
              </a:rPr>
              <a:t>igh</a:t>
            </a:r>
            <a:r>
              <a:rPr lang="zh-CN" altLang="en-US" sz="3600" dirty="0" smtClean="0">
                <a:latin typeface="+mj-lt"/>
                <a:ea typeface="+mj-ea"/>
              </a:rPr>
              <a:t> </a:t>
            </a:r>
            <a:r>
              <a:rPr lang="en-US" altLang="zh-CN" sz="3600" dirty="0" smtClean="0">
                <a:latin typeface="+mj-lt"/>
                <a:ea typeface="+mj-ea"/>
              </a:rPr>
              <a:t>weighted</a:t>
            </a:r>
            <a:r>
              <a:rPr lang="zh-CN" altLang="en-US" sz="3600" dirty="0" smtClean="0">
                <a:latin typeface="+mj-lt"/>
                <a:ea typeface="+mj-ea"/>
              </a:rPr>
              <a:t> </a:t>
            </a:r>
            <a:r>
              <a:rPr lang="zh-CN" altLang="en-US" sz="3600" dirty="0" smtClean="0">
                <a:latin typeface="+mj-lt"/>
                <a:ea typeface="+mj-ea"/>
              </a:rPr>
              <a:t/>
            </a:r>
            <a:br>
              <a:rPr lang="zh-CN" altLang="en-US" sz="3600" dirty="0" smtClean="0">
                <a:latin typeface="+mj-lt"/>
                <a:ea typeface="+mj-ea"/>
              </a:rPr>
            </a:br>
            <a:r>
              <a:rPr lang="en-US" altLang="zh-CN" sz="3600" dirty="0" smtClean="0">
                <a:latin typeface="+mj-lt"/>
                <a:ea typeface="+mj-ea"/>
              </a:rPr>
              <a:t>k-</a:t>
            </a:r>
            <a:r>
              <a:rPr lang="en-US" altLang="zh-CN" sz="3600" dirty="0" err="1" smtClean="0">
                <a:latin typeface="+mj-lt"/>
                <a:ea typeface="+mj-ea"/>
              </a:rPr>
              <a:t>mer</a:t>
            </a:r>
            <a:r>
              <a:rPr lang="zh-CN" altLang="en-US" sz="3600" dirty="0" smtClean="0">
                <a:latin typeface="+mj-lt"/>
                <a:ea typeface="+mj-ea"/>
              </a:rPr>
              <a:t> </a:t>
            </a:r>
            <a:r>
              <a:rPr lang="en-US" altLang="zh-CN" sz="3600" dirty="0" smtClean="0">
                <a:latin typeface="+mj-lt"/>
                <a:ea typeface="+mj-ea"/>
              </a:rPr>
              <a:t>scored</a:t>
            </a:r>
            <a:r>
              <a:rPr lang="zh-CN" altLang="en-US" sz="3600" dirty="0" smtClean="0">
                <a:latin typeface="+mj-lt"/>
                <a:ea typeface="+mj-ea"/>
              </a:rPr>
              <a:t> </a:t>
            </a:r>
            <a:r>
              <a:rPr lang="en-US" altLang="zh-CN" sz="3600" dirty="0" smtClean="0">
                <a:latin typeface="+mj-lt"/>
                <a:ea typeface="+mj-ea"/>
              </a:rPr>
              <a:t>by</a:t>
            </a:r>
            <a:r>
              <a:rPr lang="zh-CN" altLang="en-US" sz="3600" dirty="0" smtClean="0">
                <a:latin typeface="+mj-lt"/>
                <a:ea typeface="+mj-ea"/>
              </a:rPr>
              <a:t> </a:t>
            </a:r>
            <a:r>
              <a:rPr lang="en-US" altLang="zh-CN" sz="3600" dirty="0" smtClean="0">
                <a:latin typeface="+mj-lt"/>
                <a:ea typeface="+mj-ea"/>
              </a:rPr>
              <a:t>SVM</a:t>
            </a:r>
            <a:r>
              <a:rPr lang="zh-CN" altLang="en-US" sz="3600" dirty="0" smtClean="0">
                <a:latin typeface="+mj-lt"/>
                <a:ea typeface="+mj-ea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zh-CN" altLang="en-US" dirty="0" smtClean="0"/>
              <a:t> </a:t>
            </a:r>
            <a:r>
              <a:rPr lang="en-US" altLang="zh-CN" dirty="0" smtClean="0"/>
              <a:t>Step</a:t>
            </a:r>
            <a:r>
              <a:rPr lang="zh-CN" altLang="en-US" dirty="0" smtClean="0"/>
              <a:t> </a:t>
            </a:r>
            <a:r>
              <a:rPr lang="en-US" altLang="zh-CN" dirty="0" smtClean="0"/>
              <a:t>1:</a:t>
            </a:r>
            <a:r>
              <a:rPr lang="zh-CN" altLang="en-US" dirty="0" smtClean="0"/>
              <a:t> </a:t>
            </a:r>
            <a:r>
              <a:rPr lang="en-US" altLang="zh-CN" dirty="0" smtClean="0"/>
              <a:t>Select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high</a:t>
            </a:r>
            <a:r>
              <a:rPr lang="zh-CN" altLang="en-US" dirty="0" smtClean="0"/>
              <a:t> </a:t>
            </a:r>
            <a:r>
              <a:rPr lang="en-US" altLang="zh-CN" dirty="0" smtClean="0"/>
              <a:t>weighted</a:t>
            </a:r>
            <a:r>
              <a:rPr lang="zh-CN" altLang="en-US" dirty="0" smtClean="0"/>
              <a:t> </a:t>
            </a:r>
            <a:r>
              <a:rPr lang="en-US" altLang="zh-CN" dirty="0"/>
              <a:t>k-</a:t>
            </a:r>
            <a:r>
              <a:rPr lang="en-US" altLang="zh-CN" dirty="0" err="1"/>
              <a:t>mer</a:t>
            </a:r>
            <a:r>
              <a:rPr lang="zh-CN" altLang="en-US" dirty="0"/>
              <a:t> </a:t>
            </a:r>
            <a:r>
              <a:rPr lang="en-US" altLang="zh-CN" dirty="0"/>
              <a:t>scored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SVM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 </a:t>
            </a:r>
            <a:r>
              <a:rPr lang="en-US" altLang="zh-CN" dirty="0" smtClean="0"/>
              <a:t>k=</a:t>
            </a:r>
            <a:r>
              <a:rPr lang="zh-CN" altLang="en-US" dirty="0" smtClean="0"/>
              <a:t> </a:t>
            </a:r>
            <a:r>
              <a:rPr lang="en-US" altLang="zh-CN" dirty="0" smtClean="0"/>
              <a:t>3…</a:t>
            </a:r>
            <a:r>
              <a:rPr lang="zh-CN" altLang="en-US" dirty="0" smtClean="0"/>
              <a:t> </a:t>
            </a:r>
            <a:r>
              <a:rPr lang="en-US" altLang="zh-CN" dirty="0" smtClean="0"/>
              <a:t>6</a:t>
            </a:r>
            <a:r>
              <a:rPr lang="zh-CN" altLang="en-US" dirty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absolute</a:t>
            </a:r>
            <a:r>
              <a:rPr lang="zh-CN" altLang="en-US" dirty="0" smtClean="0"/>
              <a:t> </a:t>
            </a:r>
            <a:r>
              <a:rPr lang="en-US" altLang="zh-CN" dirty="0" smtClean="0"/>
              <a:t>weight&gt;2.5)</a:t>
            </a:r>
            <a:r>
              <a:rPr lang="zh-CN" altLang="en-US" dirty="0" smtClean="0"/>
              <a:t> </a:t>
            </a:r>
            <a:r>
              <a:rPr lang="en-US" altLang="zh-CN" dirty="0" smtClean="0"/>
              <a:t>(n=119)</a:t>
            </a:r>
            <a:endParaRPr lang="zh-CN" altLang="en-US" dirty="0"/>
          </a:p>
          <a:p>
            <a:pPr>
              <a:buFont typeface="Arial" charset="0"/>
              <a:buChar char="•"/>
            </a:pPr>
            <a:endParaRPr lang="zh-CN" altLang="en-US" dirty="0" smtClean="0"/>
          </a:p>
          <a:p>
            <a:pPr>
              <a:buFont typeface="Arial" charset="0"/>
              <a:buChar char="•"/>
            </a:pPr>
            <a:endParaRPr lang="zh-CN" altLang="en-US" dirty="0"/>
          </a:p>
          <a:p>
            <a:pPr>
              <a:buFont typeface="Arial" charset="0"/>
              <a:buChar char="•"/>
            </a:pPr>
            <a:endParaRPr lang="zh-CN" altLang="en-US" dirty="0" smtClean="0"/>
          </a:p>
          <a:p>
            <a:pPr>
              <a:buFont typeface="Arial" charset="0"/>
              <a:buChar char="•"/>
            </a:pPr>
            <a:endParaRPr lang="zh-CN" altLang="en-US" dirty="0"/>
          </a:p>
          <a:p>
            <a:pPr>
              <a:buFont typeface="Arial" charset="0"/>
              <a:buChar char="•"/>
            </a:pPr>
            <a:endParaRPr lang="zh-CN" altLang="en-US" dirty="0" smtClean="0"/>
          </a:p>
          <a:p>
            <a:pPr>
              <a:buFont typeface="Arial" charset="0"/>
              <a:buChar char="•"/>
            </a:pPr>
            <a:r>
              <a:rPr lang="zh-CN" altLang="en-US" dirty="0"/>
              <a:t> </a:t>
            </a:r>
            <a:r>
              <a:rPr lang="en-US" altLang="zh-CN" dirty="0" smtClean="0"/>
              <a:t>Step</a:t>
            </a:r>
            <a:r>
              <a:rPr lang="zh-CN" altLang="en-US" dirty="0" smtClean="0"/>
              <a:t> </a:t>
            </a:r>
            <a:r>
              <a:rPr lang="en-US" altLang="zh-CN" dirty="0" smtClean="0"/>
              <a:t>2:</a:t>
            </a:r>
            <a:r>
              <a:rPr lang="zh-CN" altLang="en-US" dirty="0" smtClean="0"/>
              <a:t> </a:t>
            </a:r>
            <a:r>
              <a:rPr lang="en-US" altLang="zh-CN" dirty="0" smtClean="0"/>
              <a:t>Backwards</a:t>
            </a:r>
            <a:r>
              <a:rPr lang="zh-CN" altLang="en-US" dirty="0" smtClean="0"/>
              <a:t> </a:t>
            </a:r>
            <a:r>
              <a:rPr lang="en-US" altLang="zh-CN" dirty="0" smtClean="0"/>
              <a:t>stepwise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regression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zh-CN" altLang="en-US" dirty="0" smtClean="0"/>
              <a:t> </a:t>
            </a:r>
            <a:r>
              <a:rPr lang="en-US" altLang="zh-CN" dirty="0" smtClean="0"/>
              <a:t>narrow</a:t>
            </a:r>
            <a:r>
              <a:rPr lang="zh-CN" altLang="en-US" dirty="0" smtClean="0"/>
              <a:t> </a:t>
            </a:r>
            <a:r>
              <a:rPr lang="en-US" altLang="zh-CN" dirty="0" smtClean="0"/>
              <a:t>down</a:t>
            </a:r>
            <a:r>
              <a:rPr lang="zh-CN" altLang="en-US" dirty="0" smtClean="0"/>
              <a:t> </a:t>
            </a:r>
            <a:r>
              <a:rPr lang="en-US" altLang="zh-CN" dirty="0" smtClean="0"/>
              <a:t>variables</a:t>
            </a:r>
            <a:r>
              <a:rPr lang="zh-CN" altLang="en-US" dirty="0" smtClean="0"/>
              <a:t> </a:t>
            </a:r>
            <a:r>
              <a:rPr lang="en-US" altLang="zh-CN" dirty="0" smtClean="0"/>
              <a:t>(n=72)</a:t>
            </a:r>
            <a:endParaRPr lang="zh-CN" alt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512" y="2293969"/>
            <a:ext cx="209550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87" y="5125689"/>
            <a:ext cx="245110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87" y="2293969"/>
            <a:ext cx="5082988" cy="3338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64805" y="4602296"/>
            <a:ext cx="1226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AUC:</a:t>
            </a:r>
            <a:r>
              <a:rPr lang="zh-CN" altLang="en-US" dirty="0" smtClean="0"/>
              <a:t> </a:t>
            </a:r>
            <a:r>
              <a:rPr lang="en-US" altLang="zh-CN" dirty="0" smtClean="0"/>
              <a:t>0.794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1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Method</a:t>
            </a:r>
            <a:r>
              <a:rPr lang="zh-CN" altLang="en-US" dirty="0" smtClean="0"/>
              <a:t> </a:t>
            </a:r>
            <a:r>
              <a:rPr lang="en-US" altLang="zh-CN" dirty="0" smtClean="0"/>
              <a:t>summary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zh-CN" altLang="en-US" dirty="0" smtClean="0"/>
              <a:t> </a:t>
            </a:r>
            <a:r>
              <a:rPr lang="en-US" altLang="zh-CN" dirty="0" smtClean="0"/>
              <a:t>Using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significantly</a:t>
            </a:r>
            <a:r>
              <a:rPr lang="zh-CN" altLang="en-US" dirty="0" smtClean="0"/>
              <a:t> </a:t>
            </a:r>
            <a:r>
              <a:rPr lang="en-US" altLang="zh-CN" dirty="0" smtClean="0"/>
              <a:t>different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kmers</a:t>
            </a:r>
            <a:r>
              <a:rPr lang="en-US" altLang="zh-CN" dirty="0" smtClean="0"/>
              <a:t>:</a:t>
            </a:r>
            <a:endParaRPr lang="zh-CN" altLang="en-US" dirty="0" smtClean="0"/>
          </a:p>
          <a:p>
            <a:pPr>
              <a:buFont typeface="Arial" charset="0"/>
              <a:buChar char="•"/>
            </a:pPr>
            <a:r>
              <a:rPr lang="zh-CN" altLang="en-US" dirty="0"/>
              <a:t> </a:t>
            </a:r>
            <a:r>
              <a:rPr lang="en-US" altLang="zh-CN" dirty="0"/>
              <a:t>Naïve</a:t>
            </a:r>
            <a:r>
              <a:rPr lang="zh-CN" altLang="en-US" dirty="0"/>
              <a:t> </a:t>
            </a:r>
            <a:r>
              <a:rPr lang="en-US" altLang="zh-CN" dirty="0"/>
              <a:t>Bayes</a:t>
            </a:r>
            <a:r>
              <a:rPr lang="zh-CN" altLang="en-US" dirty="0"/>
              <a:t> </a:t>
            </a:r>
            <a:r>
              <a:rPr lang="en-US" altLang="zh-CN" dirty="0"/>
              <a:t>Classifier</a:t>
            </a:r>
            <a:r>
              <a:rPr lang="zh-CN" altLang="en-US" dirty="0"/>
              <a:t> 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 smtClean="0"/>
              <a:t>0.765</a:t>
            </a:r>
            <a:endParaRPr lang="zh-CN" altLang="en-US" dirty="0"/>
          </a:p>
          <a:p>
            <a:pPr>
              <a:buFont typeface="Arial" charset="0"/>
              <a:buChar char="•"/>
            </a:pPr>
            <a:r>
              <a:rPr lang="zh-CN" altLang="en-US" dirty="0"/>
              <a:t> </a:t>
            </a:r>
            <a:r>
              <a:rPr lang="en-US" altLang="zh-CN" dirty="0"/>
              <a:t>Random</a:t>
            </a:r>
            <a:r>
              <a:rPr lang="zh-CN" altLang="en-US" dirty="0"/>
              <a:t> </a:t>
            </a:r>
            <a:r>
              <a:rPr lang="en-US" altLang="zh-CN" dirty="0" smtClean="0"/>
              <a:t>Forest:</a:t>
            </a:r>
            <a:r>
              <a:rPr lang="zh-CN" altLang="en-US" dirty="0" smtClean="0"/>
              <a:t> </a:t>
            </a:r>
            <a:r>
              <a:rPr lang="en-US" altLang="zh-CN" dirty="0" smtClean="0"/>
              <a:t>0.706</a:t>
            </a:r>
            <a:endParaRPr lang="zh-CN" altLang="en-US" dirty="0" smtClean="0"/>
          </a:p>
          <a:p>
            <a:pPr>
              <a:buFont typeface="Arial" charset="0"/>
              <a:buChar char="•"/>
            </a:pPr>
            <a:r>
              <a:rPr lang="zh-CN" altLang="en-US" dirty="0" smtClean="0"/>
              <a:t> </a:t>
            </a:r>
            <a:r>
              <a:rPr lang="en-US" altLang="zh-CN" dirty="0" smtClean="0"/>
              <a:t>Binomial</a:t>
            </a:r>
            <a:r>
              <a:rPr lang="zh-CN" altLang="en-US" dirty="0" smtClean="0"/>
              <a:t> </a:t>
            </a:r>
            <a:r>
              <a:rPr lang="en-US" altLang="zh-CN" dirty="0"/>
              <a:t>Logistic</a:t>
            </a:r>
            <a:r>
              <a:rPr lang="zh-CN" altLang="en-US" dirty="0"/>
              <a:t> </a:t>
            </a:r>
            <a:r>
              <a:rPr lang="en-US" altLang="zh-CN" dirty="0"/>
              <a:t>Regression</a:t>
            </a:r>
            <a:r>
              <a:rPr lang="zh-CN" altLang="en-US" dirty="0"/>
              <a:t> 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 smtClean="0"/>
              <a:t>0.782</a:t>
            </a:r>
            <a:endParaRPr lang="zh-CN" altLang="en-US" dirty="0"/>
          </a:p>
          <a:p>
            <a:pPr>
              <a:buFont typeface="Arial" charset="0"/>
              <a:buChar char="•"/>
            </a:pP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 smtClean="0"/>
              <a:t>all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kmers</a:t>
            </a:r>
            <a:r>
              <a:rPr lang="en-US" altLang="zh-CN" dirty="0" smtClean="0"/>
              <a:t>:</a:t>
            </a:r>
            <a:endParaRPr lang="zh-CN" altLang="en-US" dirty="0" smtClean="0"/>
          </a:p>
          <a:p>
            <a:pPr>
              <a:buFont typeface="Arial" charset="0"/>
              <a:buChar char="•"/>
            </a:pPr>
            <a:r>
              <a:rPr lang="zh-CN" altLang="en-US" dirty="0" smtClean="0"/>
              <a:t> </a:t>
            </a:r>
            <a:r>
              <a:rPr lang="en-US" altLang="zh-CN" dirty="0" smtClean="0"/>
              <a:t>Support</a:t>
            </a:r>
            <a:r>
              <a:rPr lang="zh-CN" altLang="en-US" dirty="0" smtClean="0"/>
              <a:t> </a:t>
            </a:r>
            <a:r>
              <a:rPr lang="en-US" altLang="zh-CN" dirty="0"/>
              <a:t>Vector</a:t>
            </a:r>
            <a:r>
              <a:rPr lang="zh-CN" altLang="en-US" dirty="0"/>
              <a:t> </a:t>
            </a:r>
            <a:r>
              <a:rPr lang="en-US" altLang="zh-CN" dirty="0"/>
              <a:t>Machine</a:t>
            </a:r>
            <a:r>
              <a:rPr lang="zh-CN" altLang="en-US" dirty="0"/>
              <a:t> 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 smtClean="0"/>
              <a:t>0.758</a:t>
            </a:r>
            <a:endParaRPr lang="zh-CN" altLang="en-US" dirty="0"/>
          </a:p>
          <a:p>
            <a:pPr>
              <a:buFont typeface="Arial" charset="0"/>
              <a:buChar char="•"/>
            </a:pPr>
            <a:endParaRPr lang="zh-CN" altLang="en-US" dirty="0" smtClean="0"/>
          </a:p>
          <a:p>
            <a:pPr>
              <a:buFont typeface="Arial" charset="0"/>
              <a:buChar char="•"/>
            </a:pPr>
            <a:endParaRPr lang="zh-CN" altLang="en-US" dirty="0"/>
          </a:p>
          <a:p>
            <a:pPr>
              <a:buFont typeface="Arial" charset="0"/>
              <a:buChar char="•"/>
            </a:pPr>
            <a:endParaRPr lang="zh-CN" altLang="en-US" dirty="0"/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158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</a:t>
            </a:r>
            <a:r>
              <a:rPr lang="en-US" altLang="zh-CN" dirty="0" smtClean="0"/>
              <a:t>mprove</a:t>
            </a:r>
            <a:r>
              <a:rPr lang="zh-CN" altLang="en-US" dirty="0"/>
              <a:t> </a:t>
            </a:r>
            <a:r>
              <a:rPr lang="en-US" altLang="zh-CN" dirty="0" smtClean="0"/>
              <a:t>Logistic</a:t>
            </a:r>
            <a:r>
              <a:rPr lang="zh-CN" altLang="en-US" dirty="0" smtClean="0"/>
              <a:t> </a:t>
            </a:r>
            <a:r>
              <a:rPr lang="en-US" altLang="zh-CN" dirty="0"/>
              <a:t>Regression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zh-CN" altLang="en-US" dirty="0" smtClean="0"/>
              <a:t>  </a:t>
            </a:r>
            <a:r>
              <a:rPr lang="en-US" altLang="zh-CN" dirty="0" smtClean="0"/>
              <a:t>Overlapping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between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hkCP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dCP</a:t>
            </a:r>
            <a:r>
              <a:rPr lang="zh-CN" altLang="en-US" dirty="0" smtClean="0"/>
              <a:t> </a:t>
            </a:r>
            <a:r>
              <a:rPr lang="en-US" altLang="zh-CN" dirty="0" smtClean="0"/>
              <a:t>enhancers</a:t>
            </a:r>
            <a:endParaRPr lang="zh-CN" altLang="en-US" dirty="0" smtClean="0"/>
          </a:p>
          <a:p>
            <a:pPr>
              <a:buFont typeface="Arial" charset="0"/>
              <a:buChar char="•"/>
            </a:pPr>
            <a:endParaRPr lang="zh-CN" altLang="en-US" dirty="0" smtClean="0"/>
          </a:p>
          <a:p>
            <a:pPr marL="201168" lvl="1" indent="0">
              <a:buNone/>
            </a:pPr>
            <a:r>
              <a:rPr lang="en-US" altLang="zh-CN" dirty="0" smtClean="0"/>
              <a:t>Proportion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overlapping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hkCp</a:t>
            </a:r>
            <a:r>
              <a:rPr lang="zh-CN" altLang="en-US" dirty="0" smtClean="0"/>
              <a:t> </a:t>
            </a:r>
            <a:r>
              <a:rPr lang="en-US" altLang="zh-CN" dirty="0" smtClean="0"/>
              <a:t>enhancer:</a:t>
            </a:r>
            <a:endParaRPr lang="zh-CN" altLang="en-US" dirty="0" smtClean="0"/>
          </a:p>
          <a:p>
            <a:pPr marL="201168" lvl="1" indent="0">
              <a:buNone/>
            </a:pPr>
            <a:r>
              <a:rPr lang="en-US" altLang="zh-CN" dirty="0" smtClean="0"/>
              <a:t>1800/5956=0.302</a:t>
            </a:r>
            <a:r>
              <a:rPr lang="zh-CN" altLang="en-US" dirty="0" smtClean="0"/>
              <a:t> </a:t>
            </a:r>
          </a:p>
          <a:p>
            <a:pPr marL="201168" lvl="1" indent="0">
              <a:buNone/>
            </a:pPr>
            <a:r>
              <a:rPr lang="en-US" altLang="zh-CN" dirty="0" smtClean="0"/>
              <a:t>Proportion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wrong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prediction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hkCP</a:t>
            </a:r>
            <a:r>
              <a:rPr lang="zh-CN" altLang="en-US" dirty="0" smtClean="0"/>
              <a:t> </a:t>
            </a:r>
            <a:r>
              <a:rPr lang="en-US" altLang="zh-CN" dirty="0" smtClean="0"/>
              <a:t>enhancer:</a:t>
            </a:r>
            <a:endParaRPr lang="zh-CN" altLang="en-US" dirty="0" smtClean="0"/>
          </a:p>
          <a:p>
            <a:pPr marL="201168" lvl="1" indent="0">
              <a:buNone/>
            </a:pPr>
            <a:r>
              <a:rPr lang="en-US" altLang="zh-CN" dirty="0"/>
              <a:t>392/1202=0.326</a:t>
            </a:r>
            <a:r>
              <a:rPr lang="zh-CN" altLang="en-US" dirty="0" smtClean="0"/>
              <a:t> </a:t>
            </a:r>
          </a:p>
          <a:p>
            <a:pPr marL="201168" lvl="1" indent="0">
              <a:buNone/>
            </a:pPr>
            <a:endParaRPr lang="en-US" dirty="0"/>
          </a:p>
          <a:p>
            <a:pPr lvl="1">
              <a:buFont typeface="Arial" charset="0"/>
              <a:buChar char="•"/>
            </a:pPr>
            <a:r>
              <a:rPr lang="en-US" altLang="zh-CN" dirty="0" smtClean="0"/>
              <a:t>Next</a:t>
            </a:r>
            <a:r>
              <a:rPr lang="zh-CN" altLang="en-US" dirty="0" smtClean="0"/>
              <a:t> </a:t>
            </a:r>
            <a:r>
              <a:rPr lang="en-US" altLang="zh-CN" dirty="0" smtClean="0"/>
              <a:t>step: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Consider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third</a:t>
            </a:r>
            <a:r>
              <a:rPr lang="zh-CN" altLang="en-US" dirty="0" smtClean="0"/>
              <a:t> </a:t>
            </a:r>
            <a:r>
              <a:rPr lang="en-US" altLang="zh-CN" dirty="0" smtClean="0"/>
              <a:t>group,</a:t>
            </a:r>
            <a:r>
              <a:rPr lang="zh-CN" altLang="en-US" dirty="0"/>
              <a:t> </a:t>
            </a:r>
            <a:r>
              <a:rPr lang="en-US" altLang="zh-CN" dirty="0" err="1" smtClean="0"/>
              <a:t>hkCP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dCP</a:t>
            </a:r>
            <a:r>
              <a:rPr lang="zh-CN" altLang="en-US" dirty="0" smtClean="0"/>
              <a:t> </a:t>
            </a:r>
          </a:p>
          <a:p>
            <a:pPr marL="201168" lvl="1" indent="0">
              <a:buNone/>
            </a:pPr>
            <a:r>
              <a:rPr lang="zh-CN" altLang="en-US" dirty="0"/>
              <a:t> </a:t>
            </a:r>
            <a:r>
              <a:rPr lang="en-US" altLang="zh-CN" dirty="0" smtClean="0"/>
              <a:t>shared</a:t>
            </a:r>
            <a:r>
              <a:rPr lang="zh-CN" altLang="en-US" dirty="0" smtClean="0"/>
              <a:t> </a:t>
            </a:r>
            <a:r>
              <a:rPr lang="en-US" altLang="zh-CN" dirty="0" smtClean="0"/>
              <a:t>enhancer</a:t>
            </a:r>
            <a:r>
              <a:rPr lang="zh-CN" altLang="en-US" dirty="0" smtClean="0"/>
              <a:t> </a:t>
            </a:r>
            <a:r>
              <a:rPr lang="en-US" altLang="zh-CN" dirty="0" smtClean="0"/>
              <a:t>peaks</a:t>
            </a:r>
            <a:endParaRPr lang="zh-CN" altLang="en-US" dirty="0" smtClean="0"/>
          </a:p>
          <a:p>
            <a:pPr marL="201168" lvl="1" indent="0">
              <a:buNone/>
            </a:pPr>
            <a:endParaRPr lang="zh-CN" altLang="en-US" dirty="0" smtClean="0"/>
          </a:p>
          <a:p>
            <a:pPr marL="0" indent="0">
              <a:buNone/>
            </a:pPr>
            <a:endParaRPr lang="zh-CN" altLang="en-US" dirty="0" smtClean="0"/>
          </a:p>
          <a:p>
            <a:pPr>
              <a:buFont typeface="Arial" charset="0"/>
              <a:buChar char="•"/>
            </a:pPr>
            <a:endParaRPr lang="zh-CN" altLang="en-US" dirty="0" smtClean="0"/>
          </a:p>
          <a:p>
            <a:pPr>
              <a:buFont typeface="Arial" charset="0"/>
              <a:buChar char="•"/>
            </a:pPr>
            <a:endParaRPr lang="zh-CN" altLang="en-US" dirty="0"/>
          </a:p>
          <a:p>
            <a:pPr>
              <a:buFont typeface="Arial" charset="0"/>
              <a:buChar char="•"/>
            </a:pPr>
            <a:endParaRPr lang="zh-CN" altLang="en-US" dirty="0" smtClean="0"/>
          </a:p>
          <a:p>
            <a:pPr>
              <a:buFont typeface="Arial" charset="0"/>
              <a:buChar char="•"/>
            </a:pPr>
            <a:endParaRPr lang="zh-CN" altLang="en-US" dirty="0"/>
          </a:p>
          <a:p>
            <a:pPr>
              <a:buFont typeface="Arial" charset="0"/>
              <a:buChar char="•"/>
            </a:pPr>
            <a:endParaRPr lang="zh-CN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956471"/>
              </p:ext>
            </p:extLst>
          </p:nvPr>
        </p:nvGraphicFramePr>
        <p:xfrm>
          <a:off x="6527202" y="2487772"/>
          <a:ext cx="5422900" cy="2739284"/>
        </p:xfrm>
        <a:graphic>
          <a:graphicData uri="http://schemas.openxmlformats.org/drawingml/2006/table">
            <a:tbl>
              <a:tblPr/>
              <a:tblGrid>
                <a:gridCol w="698186"/>
                <a:gridCol w="392132"/>
                <a:gridCol w="468646"/>
                <a:gridCol w="698186"/>
                <a:gridCol w="382568"/>
                <a:gridCol w="315619"/>
                <a:gridCol w="392132"/>
                <a:gridCol w="411260"/>
                <a:gridCol w="315619"/>
                <a:gridCol w="573852"/>
                <a:gridCol w="315619"/>
                <a:gridCol w="459081"/>
              </a:tblGrid>
              <a:tr h="22280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hkCP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RpS12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eEF1delta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NipB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X16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dCP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DSCP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eve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evelong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pnr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hsp70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8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hkCP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5956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269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279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271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222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1800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8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RpS12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269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289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266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eEF1delta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279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266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352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232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8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NipB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271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241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199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253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182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177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176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8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X16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222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232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241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261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8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dCP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1800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199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5407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190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DSCP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253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190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239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181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8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eve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182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239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338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8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evelong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8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pnr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177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181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80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hsp70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176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05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272</TotalTime>
  <Words>927</Words>
  <Application>Microsoft Macintosh PowerPoint</Application>
  <PresentationFormat>Widescreen</PresentationFormat>
  <Paragraphs>438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Calibri Light</vt:lpstr>
      <vt:lpstr>Times New Roman</vt:lpstr>
      <vt:lpstr>宋体</vt:lpstr>
      <vt:lpstr>Arial</vt:lpstr>
      <vt:lpstr>Retrospect</vt:lpstr>
      <vt:lpstr>Classification of Housekeeping and Developmental Enhancer Based on Regulatory Region Sequence</vt:lpstr>
      <vt:lpstr>Methods </vt:lpstr>
      <vt:lpstr>Naïve Bayes Classifier &amp; Random Forest</vt:lpstr>
      <vt:lpstr>Support Vector Machine</vt:lpstr>
      <vt:lpstr>SVM using Gapped k-mer Features </vt:lpstr>
      <vt:lpstr>Binomial Logistic Regression </vt:lpstr>
      <vt:lpstr>Binomial Logistic Regression using high weighted  k-mer scored by SVM </vt:lpstr>
      <vt:lpstr>Method summary </vt:lpstr>
      <vt:lpstr>Improve Logistic Regression </vt:lpstr>
      <vt:lpstr>PowerPoint Presentation</vt:lpstr>
      <vt:lpstr>Reference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Housekeeping and Developmental Enhancer Based on Gene Sequence</dc:title>
  <dc:creator>Yunsi Yang</dc:creator>
  <cp:lastModifiedBy>Yunsi Yang</cp:lastModifiedBy>
  <cp:revision>26</cp:revision>
  <dcterms:created xsi:type="dcterms:W3CDTF">2015-09-21T15:31:38Z</dcterms:created>
  <dcterms:modified xsi:type="dcterms:W3CDTF">2015-10-15T20:35:25Z</dcterms:modified>
</cp:coreProperties>
</file>