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6" autoAdjust="0"/>
  </p:normalViewPr>
  <p:slideViewPr>
    <p:cSldViewPr snapToGrid="0" snapToObjects="1">
      <p:cViewPr varScale="1">
        <p:scale>
          <a:sx n="90" d="100"/>
          <a:sy n="90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8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6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8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F3F9-5FC2-DB41-AAF7-72F196EE42D4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Zhang</a:t>
            </a:r>
          </a:p>
          <a:p>
            <a:r>
              <a:rPr lang="en-US" dirty="0" smtClean="0"/>
              <a:t>Gerstein Lab</a:t>
            </a:r>
          </a:p>
          <a:p>
            <a:r>
              <a:rPr lang="en-US" dirty="0" smtClean="0"/>
              <a:t>10/15/2015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1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Circulating tumor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rare in blood</a:t>
            </a:r>
          </a:p>
          <a:p>
            <a:r>
              <a:rPr lang="en-US" dirty="0" smtClean="0"/>
              <a:t>A large proportion of mutations in primary tumors can be detected in circulating tumor cells</a:t>
            </a:r>
          </a:p>
          <a:p>
            <a:endParaRPr lang="en-US" dirty="0"/>
          </a:p>
          <a:p>
            <a:r>
              <a:rPr lang="en-US" dirty="0" smtClean="0"/>
              <a:t>Combining with imaging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rearrangement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Punctuated burst</a:t>
            </a:r>
          </a:p>
          <a:p>
            <a:r>
              <a:rPr lang="en-US" dirty="0" err="1" smtClean="0"/>
              <a:t>Chromothripsis</a:t>
            </a:r>
            <a:r>
              <a:rPr lang="en-US" dirty="0" smtClean="0"/>
              <a:t> (complex oscillating CNA)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Therapy resistance and plasticity of cancer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resistance vs. acquired resistance</a:t>
            </a:r>
          </a:p>
          <a:p>
            <a:r>
              <a:rPr lang="en-US" dirty="0" smtClean="0"/>
              <a:t>Epithelial-to-</a:t>
            </a:r>
            <a:r>
              <a:rPr lang="en-US" dirty="0" err="1" smtClean="0"/>
              <a:t>mesenchymal</a:t>
            </a:r>
            <a:r>
              <a:rPr lang="en-US" smtClean="0"/>
              <a:t> </a:t>
            </a:r>
            <a:r>
              <a:rPr lang="en-US" smtClean="0"/>
              <a:t>transition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Multiple intermediate phenotypes of cancer stem cells</a:t>
            </a:r>
          </a:p>
          <a:p>
            <a:r>
              <a:rPr lang="en-US" dirty="0" smtClean="0"/>
              <a:t>Multiple expression subtypes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7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mutation frequencies?</a:t>
            </a:r>
          </a:p>
          <a:p>
            <a:r>
              <a:rPr lang="en-US" dirty="0" smtClean="0"/>
              <a:t>Increased mutation rates?</a:t>
            </a:r>
          </a:p>
          <a:p>
            <a:r>
              <a:rPr lang="en-US" dirty="0" smtClean="0"/>
              <a:t>Cell type 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5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single cells to sequence?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Arbitrary number of cells vs. increasing number of new mutations detected</a:t>
            </a:r>
          </a:p>
          <a:p>
            <a:endParaRPr lang="en-US" dirty="0" smtClean="0"/>
          </a:p>
          <a:p>
            <a:r>
              <a:rPr lang="en-US" dirty="0" smtClean="0"/>
              <a:t>Prospective methods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P(d) = 1 – (1-s)^n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5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SCS in cancer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212" r="-54212"/>
          <a:stretch>
            <a:fillRect/>
          </a:stretch>
        </p:blipFill>
        <p:spPr>
          <a:xfrm>
            <a:off x="-271499" y="1199444"/>
            <a:ext cx="9801495" cy="5390445"/>
          </a:xfrm>
        </p:spPr>
      </p:pic>
    </p:spTree>
    <p:extLst>
      <p:ext uri="{BB962C8B-B14F-4D97-AF65-F5344CB8AC3E}">
        <p14:creationId xmlns:p14="http://schemas.microsoft.com/office/powerpoint/2010/main" val="292531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/>
              <a:t>    </a:t>
            </a: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68983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15 at 10.49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76" b="-109676"/>
          <a:stretch>
            <a:fillRect/>
          </a:stretch>
        </p:blipFill>
        <p:spPr>
          <a:xfrm>
            <a:off x="457200" y="-488074"/>
            <a:ext cx="8229600" cy="4525963"/>
          </a:xfrm>
        </p:spPr>
      </p:pic>
      <p:pic>
        <p:nvPicPr>
          <p:cNvPr id="6" name="Picture 5" descr="Screen Shot 2015-10-15 at 10.50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825039"/>
            <a:ext cx="8166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Single-cell sequencing (SCS)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and diversity in cancer</a:t>
            </a:r>
          </a:p>
          <a:p>
            <a:r>
              <a:rPr lang="en-US" dirty="0" smtClean="0"/>
              <a:t>Role of rare cells in cancer progression</a:t>
            </a:r>
          </a:p>
          <a:p>
            <a:endParaRPr lang="en-US" dirty="0"/>
          </a:p>
          <a:p>
            <a:r>
              <a:rPr lang="en-US" dirty="0" smtClean="0"/>
              <a:t>Invasion, metastasis, therapy resistance</a:t>
            </a:r>
          </a:p>
          <a:p>
            <a:r>
              <a:rPr lang="en-US" dirty="0" smtClean="0"/>
              <a:t>Direct translational applications in clinic:</a:t>
            </a:r>
          </a:p>
          <a:p>
            <a:pPr lvl="1"/>
            <a:r>
              <a:rPr lang="en-US" dirty="0" smtClean="0"/>
              <a:t>Early detection</a:t>
            </a:r>
          </a:p>
          <a:p>
            <a:pPr lvl="1"/>
            <a:r>
              <a:rPr lang="en-US" dirty="0" smtClean="0"/>
              <a:t>Noninvasive monitoring</a:t>
            </a:r>
          </a:p>
          <a:p>
            <a:pPr lvl="1"/>
            <a:r>
              <a:rPr lang="en-US" dirty="0" smtClean="0"/>
              <a:t>Targeted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7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10-14 at 3.37.3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r="-772"/>
          <a:stretch/>
        </p:blipFill>
        <p:spPr>
          <a:xfrm>
            <a:off x="863897" y="578554"/>
            <a:ext cx="7723308" cy="5599467"/>
          </a:xfrm>
        </p:spPr>
      </p:pic>
      <p:sp>
        <p:nvSpPr>
          <p:cNvPr id="7" name="TextBox 6"/>
          <p:cNvSpPr txBox="1"/>
          <p:nvPr/>
        </p:nvSpPr>
        <p:spPr>
          <a:xfrm>
            <a:off x="5060566" y="6242195"/>
            <a:ext cx="3626234" cy="627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591" y="145345"/>
            <a:ext cx="91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Underlying Biology of cancer evolution and heterogeneity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40525" y="888201"/>
            <a:ext cx="141403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single most common</a:t>
            </a:r>
          </a:p>
          <a:p>
            <a:r>
              <a:rPr lang="en-US" sz="1600" dirty="0" smtClean="0"/>
              <a:t>ancestor cell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2827543" y="6581001"/>
            <a:ext cx="63164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Yates LR, Campbell PJ. Evolution of the cancer genome. Nat Rev Genet. 2012 Nov;13(11):795-806.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4744" y="5779717"/>
            <a:ext cx="3626234" cy="627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3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tumor is analogous to </a:t>
            </a:r>
            <a:r>
              <a:rPr lang="en-US" dirty="0" smtClean="0"/>
              <a:t>an </a:t>
            </a:r>
            <a:r>
              <a:rPr lang="en-US" dirty="0" smtClean="0"/>
              <a:t>ecosystem </a:t>
            </a:r>
          </a:p>
          <a:p>
            <a:r>
              <a:rPr lang="en-US" dirty="0" smtClean="0"/>
              <a:t>Clonal diversity provides fuel for evolution to select upon</a:t>
            </a:r>
          </a:p>
          <a:p>
            <a:endParaRPr lang="en-US" dirty="0"/>
          </a:p>
          <a:p>
            <a:r>
              <a:rPr lang="en-US" dirty="0" smtClean="0"/>
              <a:t>Ecology and population genetics</a:t>
            </a:r>
          </a:p>
          <a:p>
            <a:pPr lvl="1"/>
            <a:r>
              <a:rPr lang="en-US" dirty="0" smtClean="0"/>
              <a:t>How tumor cell populations respond to selective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development of single-cell sequencing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cancer cell contains </a:t>
            </a:r>
            <a:r>
              <a:rPr lang="en-US" u="sng" dirty="0" smtClean="0"/>
              <a:t>~6-12 </a:t>
            </a:r>
            <a:r>
              <a:rPr lang="en-US" u="sng" dirty="0" err="1" smtClean="0"/>
              <a:t>pg</a:t>
            </a:r>
            <a:r>
              <a:rPr lang="en-US" u="sng" dirty="0" smtClean="0"/>
              <a:t> of DNA </a:t>
            </a:r>
            <a:r>
              <a:rPr lang="en-US" dirty="0" smtClean="0"/>
              <a:t>and </a:t>
            </a:r>
            <a:r>
              <a:rPr lang="en-US" u="sng" dirty="0" smtClean="0"/>
              <a:t>10-50 </a:t>
            </a:r>
            <a:r>
              <a:rPr lang="en-US" u="sng" dirty="0" err="1" smtClean="0"/>
              <a:t>pg</a:t>
            </a:r>
            <a:r>
              <a:rPr lang="en-US" u="sng" dirty="0" smtClean="0"/>
              <a:t> of total RNA</a:t>
            </a:r>
            <a:r>
              <a:rPr lang="en-US" dirty="0" smtClean="0"/>
              <a:t>, depending on the </a:t>
            </a:r>
            <a:r>
              <a:rPr lang="en-US" dirty="0" err="1" smtClean="0"/>
              <a:t>ploidy</a:t>
            </a:r>
            <a:r>
              <a:rPr lang="en-US" dirty="0" smtClean="0"/>
              <a:t> and the cell type.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~ 978 Mb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DNA-SCS</a:t>
            </a:r>
            <a:r>
              <a:rPr lang="en-US" dirty="0"/>
              <a:t> </a:t>
            </a:r>
            <a:r>
              <a:rPr lang="en-US" dirty="0" smtClean="0"/>
              <a:t>/ RNA-SCS</a:t>
            </a:r>
          </a:p>
        </p:txBody>
      </p:sp>
    </p:spTree>
    <p:extLst>
      <p:ext uri="{BB962C8B-B14F-4D97-AF65-F5344CB8AC3E}">
        <p14:creationId xmlns:p14="http://schemas.microsoft.com/office/powerpoint/2010/main" val="148423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development of single-cell sequencing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Steps:</a:t>
            </a:r>
            <a:endParaRPr lang="en-US" dirty="0"/>
          </a:p>
          <a:p>
            <a:r>
              <a:rPr lang="en-US" dirty="0" smtClean="0"/>
              <a:t>Whole-genome amplification (WGA) or whole-</a:t>
            </a:r>
            <a:r>
              <a:rPr lang="en-US" dirty="0" err="1" smtClean="0"/>
              <a:t>transcriptome</a:t>
            </a:r>
            <a:r>
              <a:rPr lang="en-US" dirty="0" smtClean="0"/>
              <a:t> amplification (WTA)</a:t>
            </a:r>
          </a:p>
          <a:p>
            <a:pPr lvl="1"/>
            <a:r>
              <a:rPr lang="en-US" dirty="0" smtClean="0"/>
              <a:t>Technical errors:</a:t>
            </a:r>
          </a:p>
          <a:p>
            <a:pPr lvl="2"/>
            <a:r>
              <a:rPr lang="en-US" dirty="0" smtClean="0"/>
              <a:t>Allelic drop-out events (one allele is not amplified)</a:t>
            </a:r>
          </a:p>
          <a:p>
            <a:pPr lvl="2"/>
            <a:r>
              <a:rPr lang="en-US" dirty="0" smtClean="0"/>
              <a:t>Amplification distortion (transcripts are over/under amplified)</a:t>
            </a:r>
          </a:p>
          <a:p>
            <a:pPr lvl="2"/>
            <a:r>
              <a:rPr lang="en-US" dirty="0" smtClean="0"/>
              <a:t>False positive errors (infidelity of the polymerase)</a:t>
            </a:r>
          </a:p>
          <a:p>
            <a:pPr lvl="2"/>
            <a:r>
              <a:rPr lang="en-US" dirty="0" smtClean="0"/>
              <a:t>Coverage non-uniformity (uneven amplification)</a:t>
            </a:r>
          </a:p>
          <a:p>
            <a:pPr lvl="3"/>
            <a:r>
              <a:rPr lang="en-US" dirty="0" smtClean="0"/>
              <a:t>~10% -&gt; &gt;90% physical coverage of a single-cell genome</a:t>
            </a:r>
            <a:endParaRPr lang="en-US" dirty="0"/>
          </a:p>
          <a:p>
            <a:r>
              <a:rPr lang="en-US" dirty="0" smtClean="0"/>
              <a:t>Next-generation sequencing (NGS)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63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development of single-cell sequencing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Steps:</a:t>
            </a:r>
            <a:endParaRPr lang="en-US" dirty="0"/>
          </a:p>
          <a:p>
            <a:r>
              <a:rPr lang="en-US" dirty="0" smtClean="0"/>
              <a:t>Whole-genome amplification (WGA) or whole-</a:t>
            </a:r>
            <a:r>
              <a:rPr lang="en-US" dirty="0" err="1" smtClean="0"/>
              <a:t>transcriptome</a:t>
            </a:r>
            <a:r>
              <a:rPr lang="en-US" dirty="0" smtClean="0"/>
              <a:t> amplification (WTA)</a:t>
            </a:r>
          </a:p>
          <a:p>
            <a:pPr lvl="1"/>
            <a:r>
              <a:rPr lang="en-US" dirty="0" err="1" smtClean="0"/>
              <a:t>Transcriptome</a:t>
            </a:r>
            <a:r>
              <a:rPr lang="en-US" dirty="0" smtClean="0"/>
              <a:t> profile</a:t>
            </a:r>
          </a:p>
          <a:p>
            <a:pPr lvl="2"/>
            <a:r>
              <a:rPr lang="en-US" dirty="0" smtClean="0"/>
              <a:t>Reducing amplification bias – label each RNA molecule with unique barcode before WTA</a:t>
            </a:r>
          </a:p>
          <a:p>
            <a:pPr lvl="1"/>
            <a:r>
              <a:rPr lang="en-US" dirty="0" err="1" smtClean="0"/>
              <a:t>Epigenomic</a:t>
            </a:r>
            <a:r>
              <a:rPr lang="en-US" dirty="0" smtClean="0"/>
              <a:t> profile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Next-generation sequencing (NGS)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686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Clonal diversity and evolution in primary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Intra tumor heterogeneity and clonal evolution</a:t>
            </a:r>
          </a:p>
          <a:p>
            <a:pPr lvl="1"/>
            <a:r>
              <a:rPr lang="en-US" dirty="0" smtClean="0"/>
              <a:t>Copy number evolution:</a:t>
            </a:r>
          </a:p>
          <a:p>
            <a:pPr lvl="2"/>
            <a:r>
              <a:rPr lang="en-US" dirty="0" smtClean="0"/>
              <a:t>Occurred early</a:t>
            </a:r>
          </a:p>
          <a:p>
            <a:pPr lvl="2"/>
            <a:r>
              <a:rPr lang="en-US" dirty="0" smtClean="0"/>
              <a:t>Punctuated model, esp. breast cancer</a:t>
            </a:r>
          </a:p>
          <a:p>
            <a:pPr lvl="1"/>
            <a:r>
              <a:rPr lang="en-US" dirty="0" smtClean="0"/>
              <a:t>Point mutation:</a:t>
            </a:r>
          </a:p>
          <a:p>
            <a:pPr lvl="2"/>
            <a:r>
              <a:rPr lang="en-US" dirty="0" smtClean="0"/>
              <a:t>Evolve gradually over time</a:t>
            </a:r>
          </a:p>
          <a:p>
            <a:pPr lvl="2"/>
            <a:r>
              <a:rPr lang="en-US" dirty="0" smtClean="0"/>
              <a:t>Leading to extensive diversity</a:t>
            </a:r>
          </a:p>
          <a:p>
            <a:pPr lvl="1"/>
            <a:r>
              <a:rPr lang="en-US" dirty="0" smtClean="0"/>
              <a:t>Phylogenetic trees:</a:t>
            </a:r>
          </a:p>
          <a:p>
            <a:pPr lvl="2"/>
            <a:r>
              <a:rPr lang="en-US" dirty="0" smtClean="0"/>
              <a:t>Most solid tumors evolve from a single somatic cell in the normal tissue “single origin, common founder”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5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480</Words>
  <Application>Microsoft Macintosh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Journal Club</vt:lpstr>
      <vt:lpstr>PowerPoint Presentation</vt:lpstr>
      <vt:lpstr>Single-cell sequencing (SCS)</vt:lpstr>
      <vt:lpstr>PowerPoint Presentation</vt:lpstr>
      <vt:lpstr>Clonal diversity</vt:lpstr>
      <vt:lpstr>The development of single-cell sequencing methods</vt:lpstr>
      <vt:lpstr>The development of single-cell sequencing methods</vt:lpstr>
      <vt:lpstr>The development of single-cell sequencing methods</vt:lpstr>
      <vt:lpstr>Clonal diversity and evolution in primary tumors</vt:lpstr>
      <vt:lpstr>Circulating tumor cells</vt:lpstr>
      <vt:lpstr>Chromosomal rearrangement</vt:lpstr>
      <vt:lpstr>Therapy resistance and plasticity of cancer cells</vt:lpstr>
      <vt:lpstr>Mutations</vt:lpstr>
      <vt:lpstr>How many single cells to sequence?</vt:lpstr>
      <vt:lpstr>Application of SCS in cancer research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Yan Zhang</dc:creator>
  <cp:lastModifiedBy>Yan Zhang</cp:lastModifiedBy>
  <cp:revision>33</cp:revision>
  <dcterms:created xsi:type="dcterms:W3CDTF">2014-10-14T19:06:57Z</dcterms:created>
  <dcterms:modified xsi:type="dcterms:W3CDTF">2015-10-15T17:23:44Z</dcterms:modified>
</cp:coreProperties>
</file>