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sldIdLst>
    <p:sldId id="271" r:id="rId2"/>
    <p:sldId id="256" r:id="rId3"/>
    <p:sldId id="257" r:id="rId4"/>
    <p:sldId id="267" r:id="rId5"/>
    <p:sldId id="259" r:id="rId6"/>
    <p:sldId id="258" r:id="rId7"/>
    <p:sldId id="260" r:id="rId8"/>
    <p:sldId id="261" r:id="rId9"/>
    <p:sldId id="262" r:id="rId10"/>
    <p:sldId id="263" r:id="rId11"/>
    <p:sldId id="264" r:id="rId12"/>
    <p:sldId id="265" r:id="rId13"/>
    <p:sldId id="266" r:id="rId14"/>
    <p:sldId id="270" r:id="rId15"/>
    <p:sldId id="268" r:id="rId16"/>
    <p:sldId id="272" r:id="rId17"/>
    <p:sldId id="269" r:id="rId18"/>
    <p:sldId id="273" r:id="rId19"/>
  </p:sldIdLst>
  <p:sldSz cx="1374298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48"/>
    <p:restoredTop sz="94643"/>
  </p:normalViewPr>
  <p:slideViewPr>
    <p:cSldViewPr snapToGrid="0" snapToObjects="1">
      <p:cViewPr>
        <p:scale>
          <a:sx n="77" d="100"/>
          <a:sy n="77" d="100"/>
        </p:scale>
        <p:origin x="-304" y="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CE4006-777B-764F-B50A-140E8FD7B83C}" type="datetimeFigureOut">
              <a:rPr lang="en-US" smtClean="0"/>
              <a:t>10/15/15</a:t>
            </a:fld>
            <a:endParaRPr lang="en-US"/>
          </a:p>
        </p:txBody>
      </p:sp>
      <p:sp>
        <p:nvSpPr>
          <p:cNvPr id="4" name="Slide Image Placeholder 3"/>
          <p:cNvSpPr>
            <a:spLocks noGrp="1" noRot="1" noChangeAspect="1"/>
          </p:cNvSpPr>
          <p:nvPr>
            <p:ph type="sldImg" idx="2"/>
          </p:nvPr>
        </p:nvSpPr>
        <p:spPr>
          <a:xfrm>
            <a:off x="338138" y="1143000"/>
            <a:ext cx="61817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856B77-72BF-9D4A-87FA-781B15A95862}" type="slidenum">
              <a:rPr lang="en-US" smtClean="0"/>
              <a:t>‹#›</a:t>
            </a:fld>
            <a:endParaRPr lang="en-US"/>
          </a:p>
        </p:txBody>
      </p:sp>
    </p:spTree>
    <p:extLst>
      <p:ext uri="{BB962C8B-B14F-4D97-AF65-F5344CB8AC3E}">
        <p14:creationId xmlns:p14="http://schemas.microsoft.com/office/powerpoint/2010/main" val="330165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56B77-72BF-9D4A-87FA-781B15A95862}" type="slidenum">
              <a:rPr lang="en-US" smtClean="0"/>
              <a:t>1</a:t>
            </a:fld>
            <a:endParaRPr lang="en-US"/>
          </a:p>
        </p:txBody>
      </p:sp>
    </p:spTree>
    <p:extLst>
      <p:ext uri="{BB962C8B-B14F-4D97-AF65-F5344CB8AC3E}">
        <p14:creationId xmlns:p14="http://schemas.microsoft.com/office/powerpoint/2010/main" val="2055282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Human, animal (mice/</a:t>
            </a:r>
            <a:fld id="{DCCB8767-AC75-8149-9343-E8F6B4C3DAC7}" type="slidenum">
              <a:rPr lang="en-US" smtClean="0"/>
              <a:t>7</a:t>
            </a:fld>
            <a:r>
              <a:rPr lang="en-US" dirty="0" smtClean="0"/>
              <a:t>fly) and cell</a:t>
            </a:r>
            <a:endParaRPr lang="en-US" dirty="0"/>
          </a:p>
        </p:txBody>
      </p:sp>
      <p:sp>
        <p:nvSpPr>
          <p:cNvPr id="4" name="Slide Number Placeholder 3"/>
          <p:cNvSpPr>
            <a:spLocks noGrp="1"/>
          </p:cNvSpPr>
          <p:nvPr>
            <p:ph type="sldNum" sz="quarter" idx="10"/>
          </p:nvPr>
        </p:nvSpPr>
        <p:spPr/>
        <p:txBody>
          <a:bodyPr/>
          <a:lstStyle/>
          <a:p>
            <a:fld id="{82856B77-72BF-9D4A-87FA-781B15A95862}" type="slidenum">
              <a:rPr lang="en-US" smtClean="0"/>
              <a:t>7</a:t>
            </a:fld>
            <a:endParaRPr lang="en-US"/>
          </a:p>
        </p:txBody>
      </p:sp>
    </p:spTree>
    <p:extLst>
      <p:ext uri="{BB962C8B-B14F-4D97-AF65-F5344CB8AC3E}">
        <p14:creationId xmlns:p14="http://schemas.microsoft.com/office/powerpoint/2010/main" val="2102290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56B77-72BF-9D4A-87FA-781B15A95862}" type="slidenum">
              <a:rPr lang="en-US" smtClean="0"/>
              <a:t>10</a:t>
            </a:fld>
            <a:endParaRPr lang="en-US"/>
          </a:p>
        </p:txBody>
      </p:sp>
    </p:spTree>
    <p:extLst>
      <p:ext uri="{BB962C8B-B14F-4D97-AF65-F5344CB8AC3E}">
        <p14:creationId xmlns:p14="http://schemas.microsoft.com/office/powerpoint/2010/main" val="2135415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Methylation</a:t>
            </a:r>
            <a:r>
              <a:rPr lang="en-US" baseline="0" dirty="0" smtClean="0"/>
              <a:t> measurement in brain middle</a:t>
            </a:r>
            <a:endParaRPr lang="en-US" dirty="0"/>
          </a:p>
        </p:txBody>
      </p:sp>
      <p:sp>
        <p:nvSpPr>
          <p:cNvPr id="4" name="Slide Number Placeholder 3"/>
          <p:cNvSpPr>
            <a:spLocks noGrp="1"/>
          </p:cNvSpPr>
          <p:nvPr>
            <p:ph type="sldNum" sz="quarter" idx="10"/>
          </p:nvPr>
        </p:nvSpPr>
        <p:spPr/>
        <p:txBody>
          <a:bodyPr/>
          <a:lstStyle/>
          <a:p>
            <a:fld id="{82856B77-72BF-9D4A-87FA-781B15A95862}" type="slidenum">
              <a:rPr lang="en-US" smtClean="0"/>
              <a:t>16</a:t>
            </a:fld>
            <a:endParaRPr lang="en-US"/>
          </a:p>
        </p:txBody>
      </p:sp>
    </p:spTree>
    <p:extLst>
      <p:ext uri="{BB962C8B-B14F-4D97-AF65-F5344CB8AC3E}">
        <p14:creationId xmlns:p14="http://schemas.microsoft.com/office/powerpoint/2010/main" val="1150366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17874" y="1122363"/>
            <a:ext cx="10307241" cy="2387600"/>
          </a:xfrm>
        </p:spPr>
        <p:txBody>
          <a:bodyPr anchor="b"/>
          <a:lstStyle>
            <a:lvl1pPr algn="ctr">
              <a:defRPr sz="6000"/>
            </a:lvl1pPr>
          </a:lstStyle>
          <a:p>
            <a:r>
              <a:rPr lang="en-US" altLang="zh-CN" smtClean="0"/>
              <a:t>Click to edit Master title style</a:t>
            </a:r>
            <a:endParaRPr lang="en-US" dirty="0"/>
          </a:p>
        </p:txBody>
      </p:sp>
      <p:sp>
        <p:nvSpPr>
          <p:cNvPr id="3" name="Subtitle 2"/>
          <p:cNvSpPr>
            <a:spLocks noGrp="1"/>
          </p:cNvSpPr>
          <p:nvPr>
            <p:ph type="subTitle" idx="1"/>
          </p:nvPr>
        </p:nvSpPr>
        <p:spPr>
          <a:xfrm>
            <a:off x="1717874" y="3602038"/>
            <a:ext cx="1030724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smtClean="0"/>
              <a:t>Click to edit Master subtitle style</a:t>
            </a:r>
            <a:endParaRPr lang="en-US" dirty="0"/>
          </a:p>
        </p:txBody>
      </p:sp>
      <p:sp>
        <p:nvSpPr>
          <p:cNvPr id="4" name="Date Placeholder 3"/>
          <p:cNvSpPr>
            <a:spLocks noGrp="1"/>
          </p:cNvSpPr>
          <p:nvPr>
            <p:ph type="dt" sz="half" idx="10"/>
          </p:nvPr>
        </p:nvSpPr>
        <p:spPr/>
        <p:txBody>
          <a:bodyPr/>
          <a:lstStyle/>
          <a:p>
            <a:fld id="{A4FB84EB-1015-6C4B-84D8-A81DA1706443}" type="datetime1">
              <a:rPr lang="en-US" smtClean="0"/>
              <a:t>10/15/15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78F6EF-106A-E84B-9128-9C268D041DE3}" type="slidenum">
              <a:rPr lang="en-US" smtClean="0"/>
              <a:t>‹#›</a:t>
            </a:fld>
            <a:endParaRPr lang="en-US"/>
          </a:p>
        </p:txBody>
      </p:sp>
    </p:spTree>
    <p:extLst>
      <p:ext uri="{BB962C8B-B14F-4D97-AF65-F5344CB8AC3E}">
        <p14:creationId xmlns:p14="http://schemas.microsoft.com/office/powerpoint/2010/main" val="1188441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4" name="Date Placeholder 3"/>
          <p:cNvSpPr>
            <a:spLocks noGrp="1"/>
          </p:cNvSpPr>
          <p:nvPr>
            <p:ph type="dt" sz="half" idx="10"/>
          </p:nvPr>
        </p:nvSpPr>
        <p:spPr/>
        <p:txBody>
          <a:bodyPr/>
          <a:lstStyle/>
          <a:p>
            <a:fld id="{C7075A7C-4A3B-094B-872F-78FF552636F5}" type="datetime1">
              <a:rPr lang="en-US" smtClean="0"/>
              <a:t>10/15/15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78F6EF-106A-E84B-9128-9C268D041DE3}" type="slidenum">
              <a:rPr lang="en-US" smtClean="0"/>
              <a:t>‹#›</a:t>
            </a:fld>
            <a:endParaRPr lang="en-US"/>
          </a:p>
        </p:txBody>
      </p:sp>
    </p:spTree>
    <p:extLst>
      <p:ext uri="{BB962C8B-B14F-4D97-AF65-F5344CB8AC3E}">
        <p14:creationId xmlns:p14="http://schemas.microsoft.com/office/powerpoint/2010/main" val="605392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34826" y="365125"/>
            <a:ext cx="2963332" cy="5811838"/>
          </a:xfrm>
        </p:spPr>
        <p:txBody>
          <a:bodyPr vert="eaVert"/>
          <a:lstStyle/>
          <a:p>
            <a:r>
              <a:rPr lang="en-US" altLang="zh-CN" smtClean="0"/>
              <a:t>Click to edit Master title style</a:t>
            </a:r>
            <a:endParaRPr lang="en-US" dirty="0"/>
          </a:p>
        </p:txBody>
      </p:sp>
      <p:sp>
        <p:nvSpPr>
          <p:cNvPr id="3" name="Vertical Text Placeholder 2"/>
          <p:cNvSpPr>
            <a:spLocks noGrp="1"/>
          </p:cNvSpPr>
          <p:nvPr>
            <p:ph type="body" orient="vert" idx="1"/>
          </p:nvPr>
        </p:nvSpPr>
        <p:spPr>
          <a:xfrm>
            <a:off x="944830" y="365125"/>
            <a:ext cx="8718208" cy="5811838"/>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4" name="Date Placeholder 3"/>
          <p:cNvSpPr>
            <a:spLocks noGrp="1"/>
          </p:cNvSpPr>
          <p:nvPr>
            <p:ph type="dt" sz="half" idx="10"/>
          </p:nvPr>
        </p:nvSpPr>
        <p:spPr/>
        <p:txBody>
          <a:bodyPr/>
          <a:lstStyle/>
          <a:p>
            <a:fld id="{212AF741-CED8-0D46-9D5C-2285810C8185}" type="datetime1">
              <a:rPr lang="en-US" smtClean="0"/>
              <a:t>10/15/15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78F6EF-106A-E84B-9128-9C268D041DE3}" type="slidenum">
              <a:rPr lang="en-US" smtClean="0"/>
              <a:t>‹#›</a:t>
            </a:fld>
            <a:endParaRPr lang="en-US"/>
          </a:p>
        </p:txBody>
      </p:sp>
    </p:spTree>
    <p:extLst>
      <p:ext uri="{BB962C8B-B14F-4D97-AF65-F5344CB8AC3E}">
        <p14:creationId xmlns:p14="http://schemas.microsoft.com/office/powerpoint/2010/main" val="47286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dirty="0"/>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4" name="Date Placeholder 3"/>
          <p:cNvSpPr>
            <a:spLocks noGrp="1"/>
          </p:cNvSpPr>
          <p:nvPr>
            <p:ph type="dt" sz="half" idx="10"/>
          </p:nvPr>
        </p:nvSpPr>
        <p:spPr/>
        <p:txBody>
          <a:bodyPr/>
          <a:lstStyle/>
          <a:p>
            <a:fld id="{F110EA3D-6CC8-1C40-8D81-B5CAD78EA728}" type="datetime1">
              <a:rPr lang="en-US" smtClean="0"/>
              <a:t>10/15/15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78F6EF-106A-E84B-9128-9C268D041DE3}" type="slidenum">
              <a:rPr lang="en-US" smtClean="0"/>
              <a:t>‹#›</a:t>
            </a:fld>
            <a:endParaRPr lang="en-US"/>
          </a:p>
        </p:txBody>
      </p:sp>
    </p:spTree>
    <p:extLst>
      <p:ext uri="{BB962C8B-B14F-4D97-AF65-F5344CB8AC3E}">
        <p14:creationId xmlns:p14="http://schemas.microsoft.com/office/powerpoint/2010/main" val="388385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7673" y="1709739"/>
            <a:ext cx="11853327" cy="2852737"/>
          </a:xfrm>
        </p:spPr>
        <p:txBody>
          <a:bodyPr anchor="b"/>
          <a:lstStyle>
            <a:lvl1pPr>
              <a:defRPr sz="6000"/>
            </a:lvl1pPr>
          </a:lstStyle>
          <a:p>
            <a:r>
              <a:rPr lang="en-US" altLang="zh-CN" smtClean="0"/>
              <a:t>Click to edit Master title style</a:t>
            </a:r>
            <a:endParaRPr lang="en-US" dirty="0"/>
          </a:p>
        </p:txBody>
      </p:sp>
      <p:sp>
        <p:nvSpPr>
          <p:cNvPr id="3" name="Text Placeholder 2"/>
          <p:cNvSpPr>
            <a:spLocks noGrp="1"/>
          </p:cNvSpPr>
          <p:nvPr>
            <p:ph type="body" idx="1"/>
          </p:nvPr>
        </p:nvSpPr>
        <p:spPr>
          <a:xfrm>
            <a:off x="937673" y="4589464"/>
            <a:ext cx="1185332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id="{FFD369B4-3E6C-1F40-9E44-43F515AA5E3B}" type="datetime1">
              <a:rPr lang="en-US" smtClean="0"/>
              <a:t>10/15/15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78F6EF-106A-E84B-9128-9C268D041DE3}" type="slidenum">
              <a:rPr lang="en-US" smtClean="0"/>
              <a:t>‹#›</a:t>
            </a:fld>
            <a:endParaRPr lang="en-US"/>
          </a:p>
        </p:txBody>
      </p:sp>
    </p:spTree>
    <p:extLst>
      <p:ext uri="{BB962C8B-B14F-4D97-AF65-F5344CB8AC3E}">
        <p14:creationId xmlns:p14="http://schemas.microsoft.com/office/powerpoint/2010/main" val="1392463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dirty="0"/>
          </a:p>
        </p:txBody>
      </p:sp>
      <p:sp>
        <p:nvSpPr>
          <p:cNvPr id="3" name="Content Placeholder 2"/>
          <p:cNvSpPr>
            <a:spLocks noGrp="1"/>
          </p:cNvSpPr>
          <p:nvPr>
            <p:ph sz="half" idx="1"/>
          </p:nvPr>
        </p:nvSpPr>
        <p:spPr>
          <a:xfrm>
            <a:off x="944830" y="1825625"/>
            <a:ext cx="5840770" cy="435133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4" name="Content Placeholder 3"/>
          <p:cNvSpPr>
            <a:spLocks noGrp="1"/>
          </p:cNvSpPr>
          <p:nvPr>
            <p:ph sz="half" idx="2"/>
          </p:nvPr>
        </p:nvSpPr>
        <p:spPr>
          <a:xfrm>
            <a:off x="6957388" y="1825625"/>
            <a:ext cx="5840770" cy="435133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5" name="Date Placeholder 4"/>
          <p:cNvSpPr>
            <a:spLocks noGrp="1"/>
          </p:cNvSpPr>
          <p:nvPr>
            <p:ph type="dt" sz="half" idx="10"/>
          </p:nvPr>
        </p:nvSpPr>
        <p:spPr/>
        <p:txBody>
          <a:bodyPr/>
          <a:lstStyle/>
          <a:p>
            <a:fld id="{4E760265-D04C-D145-8F19-E0270F75C857}" type="datetime1">
              <a:rPr lang="en-US" smtClean="0"/>
              <a:t>10/15/15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78F6EF-106A-E84B-9128-9C268D041DE3}" type="slidenum">
              <a:rPr lang="en-US" smtClean="0"/>
              <a:t>‹#›</a:t>
            </a:fld>
            <a:endParaRPr lang="en-US"/>
          </a:p>
        </p:txBody>
      </p:sp>
    </p:spTree>
    <p:extLst>
      <p:ext uri="{BB962C8B-B14F-4D97-AF65-F5344CB8AC3E}">
        <p14:creationId xmlns:p14="http://schemas.microsoft.com/office/powerpoint/2010/main" val="2002003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6621" y="365126"/>
            <a:ext cx="11853327" cy="1325563"/>
          </a:xfrm>
        </p:spPr>
        <p:txBody>
          <a:bodyPr/>
          <a:lstStyle/>
          <a:p>
            <a:r>
              <a:rPr lang="en-US" altLang="zh-CN" smtClean="0"/>
              <a:t>Click to edit Master title style</a:t>
            </a:r>
            <a:endParaRPr lang="en-US" dirty="0"/>
          </a:p>
        </p:txBody>
      </p:sp>
      <p:sp>
        <p:nvSpPr>
          <p:cNvPr id="3" name="Text Placeholder 2"/>
          <p:cNvSpPr>
            <a:spLocks noGrp="1"/>
          </p:cNvSpPr>
          <p:nvPr>
            <p:ph type="body" idx="1"/>
          </p:nvPr>
        </p:nvSpPr>
        <p:spPr>
          <a:xfrm>
            <a:off x="946621" y="1681163"/>
            <a:ext cx="581392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946621" y="2505075"/>
            <a:ext cx="5813928" cy="36845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5" name="Text Placeholder 4"/>
          <p:cNvSpPr>
            <a:spLocks noGrp="1"/>
          </p:cNvSpPr>
          <p:nvPr>
            <p:ph type="body" sz="quarter" idx="3"/>
          </p:nvPr>
        </p:nvSpPr>
        <p:spPr>
          <a:xfrm>
            <a:off x="6957388" y="1681163"/>
            <a:ext cx="584256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6957388" y="2505075"/>
            <a:ext cx="5842560" cy="36845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7" name="Date Placeholder 6"/>
          <p:cNvSpPr>
            <a:spLocks noGrp="1"/>
          </p:cNvSpPr>
          <p:nvPr>
            <p:ph type="dt" sz="half" idx="10"/>
          </p:nvPr>
        </p:nvSpPr>
        <p:spPr/>
        <p:txBody>
          <a:bodyPr/>
          <a:lstStyle/>
          <a:p>
            <a:fld id="{32D74BCB-DBE8-3645-81A2-8F2D050F4663}" type="datetime1">
              <a:rPr lang="en-US" smtClean="0"/>
              <a:t>10/15/15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78F6EF-106A-E84B-9128-9C268D041DE3}" type="slidenum">
              <a:rPr lang="en-US" smtClean="0"/>
              <a:t>‹#›</a:t>
            </a:fld>
            <a:endParaRPr lang="en-US"/>
          </a:p>
        </p:txBody>
      </p:sp>
    </p:spTree>
    <p:extLst>
      <p:ext uri="{BB962C8B-B14F-4D97-AF65-F5344CB8AC3E}">
        <p14:creationId xmlns:p14="http://schemas.microsoft.com/office/powerpoint/2010/main" val="900724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dirty="0"/>
          </a:p>
        </p:txBody>
      </p:sp>
      <p:sp>
        <p:nvSpPr>
          <p:cNvPr id="3" name="Date Placeholder 2"/>
          <p:cNvSpPr>
            <a:spLocks noGrp="1"/>
          </p:cNvSpPr>
          <p:nvPr>
            <p:ph type="dt" sz="half" idx="10"/>
          </p:nvPr>
        </p:nvSpPr>
        <p:spPr/>
        <p:txBody>
          <a:bodyPr/>
          <a:lstStyle/>
          <a:p>
            <a:fld id="{3E23B1D4-E882-A04D-8088-A117AB8F1F46}" type="datetime1">
              <a:rPr lang="en-US" smtClean="0"/>
              <a:t>10/15/15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78F6EF-106A-E84B-9128-9C268D041DE3}" type="slidenum">
              <a:rPr lang="en-US" smtClean="0"/>
              <a:t>‹#›</a:t>
            </a:fld>
            <a:endParaRPr lang="en-US"/>
          </a:p>
        </p:txBody>
      </p:sp>
    </p:spTree>
    <p:extLst>
      <p:ext uri="{BB962C8B-B14F-4D97-AF65-F5344CB8AC3E}">
        <p14:creationId xmlns:p14="http://schemas.microsoft.com/office/powerpoint/2010/main" val="856107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470232-F2E1-CD47-9B29-E6A196525E46}" type="datetime1">
              <a:rPr lang="en-US" smtClean="0"/>
              <a:t>10/15/15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78F6EF-106A-E84B-9128-9C268D041DE3}" type="slidenum">
              <a:rPr lang="en-US" smtClean="0"/>
              <a:t>‹#›</a:t>
            </a:fld>
            <a:endParaRPr lang="en-US"/>
          </a:p>
        </p:txBody>
      </p:sp>
    </p:spTree>
    <p:extLst>
      <p:ext uri="{BB962C8B-B14F-4D97-AF65-F5344CB8AC3E}">
        <p14:creationId xmlns:p14="http://schemas.microsoft.com/office/powerpoint/2010/main" val="458737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6621" y="457200"/>
            <a:ext cx="4432471" cy="1600200"/>
          </a:xfrm>
        </p:spPr>
        <p:txBody>
          <a:bodyPr anchor="b"/>
          <a:lstStyle>
            <a:lvl1pPr>
              <a:defRPr sz="3200"/>
            </a:lvl1pPr>
          </a:lstStyle>
          <a:p>
            <a:r>
              <a:rPr lang="en-US" altLang="zh-CN" smtClean="0"/>
              <a:t>Click to edit Master title style</a:t>
            </a:r>
            <a:endParaRPr lang="en-US" dirty="0"/>
          </a:p>
        </p:txBody>
      </p:sp>
      <p:sp>
        <p:nvSpPr>
          <p:cNvPr id="3" name="Content Placeholder 2"/>
          <p:cNvSpPr>
            <a:spLocks noGrp="1"/>
          </p:cNvSpPr>
          <p:nvPr>
            <p:ph idx="1"/>
          </p:nvPr>
        </p:nvSpPr>
        <p:spPr>
          <a:xfrm>
            <a:off x="5842560" y="987426"/>
            <a:ext cx="695738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4" name="Text Placeholder 3"/>
          <p:cNvSpPr>
            <a:spLocks noGrp="1"/>
          </p:cNvSpPr>
          <p:nvPr>
            <p:ph type="body" sz="half" idx="2"/>
          </p:nvPr>
        </p:nvSpPr>
        <p:spPr>
          <a:xfrm>
            <a:off x="946621" y="2057400"/>
            <a:ext cx="4432471"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9624981E-A7FE-4E4F-A899-E17A150E7C7D}" type="datetime1">
              <a:rPr lang="en-US" smtClean="0"/>
              <a:t>10/15/15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78F6EF-106A-E84B-9128-9C268D041DE3}" type="slidenum">
              <a:rPr lang="en-US" smtClean="0"/>
              <a:t>‹#›</a:t>
            </a:fld>
            <a:endParaRPr lang="en-US"/>
          </a:p>
        </p:txBody>
      </p:sp>
    </p:spTree>
    <p:extLst>
      <p:ext uri="{BB962C8B-B14F-4D97-AF65-F5344CB8AC3E}">
        <p14:creationId xmlns:p14="http://schemas.microsoft.com/office/powerpoint/2010/main" val="539491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6621" y="457200"/>
            <a:ext cx="4432471" cy="1600200"/>
          </a:xfrm>
        </p:spPr>
        <p:txBody>
          <a:bodyPr anchor="b"/>
          <a:lstStyle>
            <a:lvl1pPr>
              <a:defRPr sz="3200"/>
            </a:lvl1pPr>
          </a:lstStyle>
          <a:p>
            <a:r>
              <a:rPr lang="en-US" altLang="zh-CN" smtClean="0"/>
              <a:t>Click to edit Master title style</a:t>
            </a:r>
            <a:endParaRPr lang="en-US" dirty="0"/>
          </a:p>
        </p:txBody>
      </p:sp>
      <p:sp>
        <p:nvSpPr>
          <p:cNvPr id="3" name="Picture Placeholder 2"/>
          <p:cNvSpPr>
            <a:spLocks noGrp="1" noChangeAspect="1"/>
          </p:cNvSpPr>
          <p:nvPr>
            <p:ph type="pic" idx="1"/>
          </p:nvPr>
        </p:nvSpPr>
        <p:spPr>
          <a:xfrm>
            <a:off x="5842560" y="987426"/>
            <a:ext cx="6957388"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Drag picture to placeholder or click icon to add</a:t>
            </a:r>
            <a:endParaRPr lang="en-US" dirty="0"/>
          </a:p>
        </p:txBody>
      </p:sp>
      <p:sp>
        <p:nvSpPr>
          <p:cNvPr id="4" name="Text Placeholder 3"/>
          <p:cNvSpPr>
            <a:spLocks noGrp="1"/>
          </p:cNvSpPr>
          <p:nvPr>
            <p:ph type="body" sz="half" idx="2"/>
          </p:nvPr>
        </p:nvSpPr>
        <p:spPr>
          <a:xfrm>
            <a:off x="946621" y="2057400"/>
            <a:ext cx="4432471"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3A138FED-E355-3846-8F82-037FCF612472}" type="datetime1">
              <a:rPr lang="en-US" smtClean="0"/>
              <a:t>10/15/15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78F6EF-106A-E84B-9128-9C268D041DE3}" type="slidenum">
              <a:rPr lang="en-US" smtClean="0"/>
              <a:t>‹#›</a:t>
            </a:fld>
            <a:endParaRPr lang="en-US"/>
          </a:p>
        </p:txBody>
      </p:sp>
    </p:spTree>
    <p:extLst>
      <p:ext uri="{BB962C8B-B14F-4D97-AF65-F5344CB8AC3E}">
        <p14:creationId xmlns:p14="http://schemas.microsoft.com/office/powerpoint/2010/main" val="56096023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4831" y="365126"/>
            <a:ext cx="11853327" cy="1325563"/>
          </a:xfrm>
          <a:prstGeom prst="rect">
            <a:avLst/>
          </a:prstGeom>
        </p:spPr>
        <p:txBody>
          <a:bodyPr vert="horz" lIns="91440" tIns="45720" rIns="91440" bIns="45720" rtlCol="0" anchor="ctr">
            <a:normAutofit/>
          </a:bodyPr>
          <a:lstStyle/>
          <a:p>
            <a:r>
              <a:rPr lang="en-US" altLang="zh-CN" smtClean="0"/>
              <a:t>Click to edit Master title style</a:t>
            </a:r>
            <a:endParaRPr lang="en-US" dirty="0"/>
          </a:p>
        </p:txBody>
      </p:sp>
      <p:sp>
        <p:nvSpPr>
          <p:cNvPr id="3" name="Text Placeholder 2"/>
          <p:cNvSpPr>
            <a:spLocks noGrp="1"/>
          </p:cNvSpPr>
          <p:nvPr>
            <p:ph type="body" idx="1"/>
          </p:nvPr>
        </p:nvSpPr>
        <p:spPr>
          <a:xfrm>
            <a:off x="944831" y="1825625"/>
            <a:ext cx="11853327" cy="4351338"/>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4" name="Date Placeholder 3"/>
          <p:cNvSpPr>
            <a:spLocks noGrp="1"/>
          </p:cNvSpPr>
          <p:nvPr>
            <p:ph type="dt" sz="half" idx="2"/>
          </p:nvPr>
        </p:nvSpPr>
        <p:spPr>
          <a:xfrm>
            <a:off x="944831" y="6356351"/>
            <a:ext cx="309217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FDE598-9C9A-534C-9E76-1F7A10F829C8}" type="datetime1">
              <a:rPr lang="en-US" smtClean="0"/>
              <a:t>10/15/15</a:t>
            </a:fld>
            <a:endParaRPr lang="en-US"/>
          </a:p>
        </p:txBody>
      </p:sp>
      <p:sp>
        <p:nvSpPr>
          <p:cNvPr id="5" name="Footer Placeholder 4"/>
          <p:cNvSpPr>
            <a:spLocks noGrp="1"/>
          </p:cNvSpPr>
          <p:nvPr>
            <p:ph type="ftr" sz="quarter" idx="3"/>
          </p:nvPr>
        </p:nvSpPr>
        <p:spPr>
          <a:xfrm>
            <a:off x="4552365" y="6356351"/>
            <a:ext cx="463825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705985" y="6356351"/>
            <a:ext cx="309217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78F6EF-106A-E84B-9128-9C268D041DE3}" type="slidenum">
              <a:rPr lang="en-US" smtClean="0"/>
              <a:t>‹#›</a:t>
            </a:fld>
            <a:endParaRPr lang="en-US"/>
          </a:p>
        </p:txBody>
      </p:sp>
    </p:spTree>
    <p:extLst>
      <p:ext uri="{BB962C8B-B14F-4D97-AF65-F5344CB8AC3E}">
        <p14:creationId xmlns:p14="http://schemas.microsoft.com/office/powerpoint/2010/main" val="16280286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s://www.synapse.org/#!Synapse:syn3159435" TargetMode="External"/><Relationship Id="rId4" Type="http://schemas.openxmlformats.org/officeDocument/2006/relationships/hyperlink" Target="http://www.ncbi.nlm.nih.gov/pmc/articles/PMC3677161/#SD1" TargetMode="External"/><Relationship Id="rId5" Type="http://schemas.openxmlformats.org/officeDocument/2006/relationships/hyperlink" Target="https://www.synapse.org/#!Synapse:syn3219494" TargetMode="External"/><Relationship Id="rId6" Type="http://schemas.openxmlformats.org/officeDocument/2006/relationships/hyperlink" Target="https://www.synapse.org/#!Synapse:syn3157699" TargetMode="External"/><Relationship Id="rId7" Type="http://schemas.openxmlformats.org/officeDocument/2006/relationships/hyperlink" Target="https://www.synapse.org/#!Synapse:syn3157743" TargetMode="External"/><Relationship Id="rId8" Type="http://schemas.openxmlformats.org/officeDocument/2006/relationships/hyperlink" Target="https://www.synapse.org/#!Synapse:syn3159438"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3" Type="http://schemas.openxmlformats.org/officeDocument/2006/relationships/hyperlink" Target="https://www.synapse.org/#!Synapse:syn3157743" TargetMode="External"/><Relationship Id="rId4" Type="http://schemas.openxmlformats.org/officeDocument/2006/relationships/hyperlink" Target="https://www.synapse.org/#!Synapse:syn3157700" TargetMode="External"/><Relationship Id="rId5" Type="http://schemas.openxmlformats.org/officeDocument/2006/relationships/hyperlink" Target="https://www.synapse.org/#!Synapse:syn3157699" TargetMode="External"/><Relationship Id="rId6" Type="http://schemas.openxmlformats.org/officeDocument/2006/relationships/hyperlink" Target="https://www.synapse.org/#!Synapse:syn3981980" TargetMode="External"/><Relationship Id="rId7" Type="http://schemas.openxmlformats.org/officeDocument/2006/relationships/hyperlink" Target="https://www.synapse.org/#!Synapse:syn4587607" TargetMode="External"/><Relationship Id="rId8" Type="http://schemas.openxmlformats.org/officeDocument/2006/relationships/hyperlink" Target="https://www.synapse.org/#!Synapse:syn3537580" TargetMode="External"/><Relationship Id="rId9" Type="http://schemas.openxmlformats.org/officeDocument/2006/relationships/hyperlink" Target="https://www.synapse.org/#!Synapse:syn3219045" TargetMode="External"/><Relationship Id="rId10" Type="http://schemas.openxmlformats.org/officeDocument/2006/relationships/hyperlink" Target="https://www.synapse.org/#!Synapse:syn3800853" TargetMode="External"/><Relationship Id="rId1" Type="http://schemas.openxmlformats.org/officeDocument/2006/relationships/slideLayout" Target="../slideLayouts/slideLayout2.xml"/><Relationship Id="rId2" Type="http://schemas.openxmlformats.org/officeDocument/2006/relationships/hyperlink" Target="https://www.synapse.org/#!Synapse:syn4645334" TargetMode="External"/></Relationships>
</file>

<file path=ppt/slides/_rels/slide12.xml.rels><?xml version="1.0" encoding="UTF-8" standalone="yes"?>
<Relationships xmlns="http://schemas.openxmlformats.org/package/2006/relationships"><Relationship Id="rId11" Type="http://schemas.openxmlformats.org/officeDocument/2006/relationships/hyperlink" Target="http://www.ncbi.nlm.nih.gov/pubmed/25619653" TargetMode="External"/><Relationship Id="rId12" Type="http://schemas.openxmlformats.org/officeDocument/2006/relationships/hyperlink" Target="https://www.synapse.org/#!Synapse:syn3163039" TargetMode="External"/><Relationship Id="rId13" Type="http://schemas.openxmlformats.org/officeDocument/2006/relationships/hyperlink" Target="https://www.synapse.org/#!Synapse:syn3435792" TargetMode="External"/><Relationship Id="rId14" Type="http://schemas.openxmlformats.org/officeDocument/2006/relationships/hyperlink" Target="https://www.synapse.org/#!Synapse:syn3537579" TargetMode="External"/><Relationship Id="rId15" Type="http://schemas.openxmlformats.org/officeDocument/2006/relationships/hyperlink" Target="https://www.synapse.org/#!Synapse:syn3219045" TargetMode="External"/><Relationship Id="rId16" Type="http://schemas.openxmlformats.org/officeDocument/2006/relationships/hyperlink" Target="https://www.synapse.org/#!Synapse:syn3157242" TargetMode="External"/><Relationship Id="rId1" Type="http://schemas.openxmlformats.org/officeDocument/2006/relationships/slideLayout" Target="../slideLayouts/slideLayout2.xml"/><Relationship Id="rId2" Type="http://schemas.openxmlformats.org/officeDocument/2006/relationships/hyperlink" Target="https://www.synapse.org/#!Synapse:syn3157183" TargetMode="External"/><Relationship Id="rId3" Type="http://schemas.openxmlformats.org/officeDocument/2006/relationships/hyperlink" Target="https://www.synapse.org/#!Synapse:syn3157182" TargetMode="External"/><Relationship Id="rId4" Type="http://schemas.openxmlformats.org/officeDocument/2006/relationships/hyperlink" Target="https://www.synapse.org/#!Synapse:syn3157225" TargetMode="External"/><Relationship Id="rId5" Type="http://schemas.openxmlformats.org/officeDocument/2006/relationships/hyperlink" Target="http://www.ncbi.nlm.nih.gov/pubmed/22685416" TargetMode="External"/><Relationship Id="rId6" Type="http://schemas.openxmlformats.org/officeDocument/2006/relationships/hyperlink" Target="https://www.synapse.org/#!Synapse:syn2910256" TargetMode="External"/><Relationship Id="rId7" Type="http://schemas.openxmlformats.org/officeDocument/2006/relationships/hyperlink" Target="http://www.ncbi.nlm.nih.gov/pubmed/19136949" TargetMode="External"/><Relationship Id="rId8" Type="http://schemas.openxmlformats.org/officeDocument/2006/relationships/hyperlink" Target="https://www.synapse.org/#!Synapse:syn3157249" TargetMode="External"/><Relationship Id="rId9" Type="http://schemas.openxmlformats.org/officeDocument/2006/relationships/hyperlink" Target="https://www.synapse.org/#!Synapse:syn3157268" TargetMode="External"/><Relationship Id="rId10" Type="http://schemas.openxmlformats.org/officeDocument/2006/relationships/hyperlink" Target="https://www.synapse.org/#!Synapse:syn3157175" TargetMode="External"/></Relationships>
</file>

<file path=ppt/slides/_rels/slide13.xml.rels><?xml version="1.0" encoding="UTF-8" standalone="yes"?>
<Relationships xmlns="http://schemas.openxmlformats.org/package/2006/relationships"><Relationship Id="rId11" Type="http://schemas.openxmlformats.org/officeDocument/2006/relationships/hyperlink" Target="http://www.ncbi.nlm.nih.gov/pubmed/22472876" TargetMode="External"/><Relationship Id="rId12" Type="http://schemas.openxmlformats.org/officeDocument/2006/relationships/hyperlink" Target="http://www.nimh.nih.gov/health/topics/schizophrenia/index.shtml" TargetMode="External"/><Relationship Id="rId13" Type="http://schemas.openxmlformats.org/officeDocument/2006/relationships/hyperlink" Target="http://www.ncbi.nlm.nih.gov/pubmed/21926974" TargetMode="External"/><Relationship Id="rId14" Type="http://schemas.openxmlformats.org/officeDocument/2006/relationships/hyperlink" Target="http://www.med.unc.edu/pgc/" TargetMode="External"/><Relationship Id="rId1" Type="http://schemas.openxmlformats.org/officeDocument/2006/relationships/slideLayout" Target="../slideLayouts/slideLayout2.xml"/><Relationship Id="rId2" Type="http://schemas.openxmlformats.org/officeDocument/2006/relationships/hyperlink" Target="http://www.nimh.nih.gov/health/topics/attention-deficit-hyperactivity-disorder-adhd/index.shtml" TargetMode="External"/><Relationship Id="rId3" Type="http://schemas.openxmlformats.org/officeDocument/2006/relationships/hyperlink" Target="http://www.ncbi.nlm.nih.gov/pubmed/20732625" TargetMode="External"/><Relationship Id="rId4" Type="http://schemas.openxmlformats.org/officeDocument/2006/relationships/hyperlink" Target="http://www.nimh.nih.gov/health/topics/autism-spectrum-disorders-pervasive-developmental-disorders/index.shtml" TargetMode="External"/><Relationship Id="rId5" Type="http://schemas.openxmlformats.org/officeDocument/2006/relationships/hyperlink" Target="http://www.nimh.nih.gov/health/topics/bipolar-disorder/index.shtml" TargetMode="External"/><Relationship Id="rId6" Type="http://schemas.openxmlformats.org/officeDocument/2006/relationships/hyperlink" Target="http://www.ncbi.nlm.nih.gov/pubmed/21926972" TargetMode="External"/><Relationship Id="rId7" Type="http://schemas.openxmlformats.org/officeDocument/2006/relationships/hyperlink" Target="http://www.ncbi.nlm.nih.gov/pubmed/20955924" TargetMode="External"/><Relationship Id="rId8" Type="http://schemas.openxmlformats.org/officeDocument/2006/relationships/hyperlink" Target="http://www.ncbi.nlm.nih.gov/pubmed/23453885" TargetMode="External"/><Relationship Id="rId9" Type="http://schemas.openxmlformats.org/officeDocument/2006/relationships/hyperlink" Target="http://www.ncbi.nlm.nih.gov/pubmed/23933821" TargetMode="External"/><Relationship Id="rId10" Type="http://schemas.openxmlformats.org/officeDocument/2006/relationships/hyperlink" Target="http://www.nimh.nih.gov/health/publications/depression/complete-index.shtml" TargetMode="External"/></Relationships>
</file>

<file path=ppt/slides/_rels/slide14.xml.rels><?xml version="1.0" encoding="UTF-8" standalone="yes"?>
<Relationships xmlns="http://schemas.openxmlformats.org/package/2006/relationships"><Relationship Id="rId9" Type="http://schemas.openxmlformats.org/officeDocument/2006/relationships/hyperlink" Target="http://www.med.unc.edu/pgc/files/resultfiles/pgc.cross.add.zip" TargetMode="External"/><Relationship Id="rId20" Type="http://schemas.openxmlformats.org/officeDocument/2006/relationships/hyperlink" Target="http://www.med.unc.edu/pgc/files/resultfiles/scz.swe.pgc1.2013-06.zip" TargetMode="External"/><Relationship Id="rId21" Type="http://schemas.openxmlformats.org/officeDocument/2006/relationships/hyperlink" Target="http://www.illumina.com/products/psycharray.ilmn" TargetMode="External"/><Relationship Id="rId22" Type="http://schemas.openxmlformats.org/officeDocument/2006/relationships/hyperlink" Target="http://www.med.unc.edu/pgc/files/resultfiles/psychchip_15048346_b.csv.zip" TargetMode="External"/><Relationship Id="rId23" Type="http://schemas.openxmlformats.org/officeDocument/2006/relationships/hyperlink" Target="http://www.med.unc.edu/pgc/files/resultfiles/psychchip_final-score-csv.zip" TargetMode="External"/><Relationship Id="rId24" Type="http://schemas.openxmlformats.org/officeDocument/2006/relationships/hyperlink" Target="http://www.ncbi.nlm.nih.gov/pubmed/25056061" TargetMode="External"/><Relationship Id="rId25" Type="http://schemas.openxmlformats.org/officeDocument/2006/relationships/hyperlink" Target="http://www.med.unc.edu/pgc/files/resultfiles/scz2.readme.pdf" TargetMode="External"/><Relationship Id="rId26" Type="http://schemas.openxmlformats.org/officeDocument/2006/relationships/hyperlink" Target="http://www.med.unc.edu/pgc/files/resultfiles/scz2.regions.zip" TargetMode="External"/><Relationship Id="rId27" Type="http://schemas.openxmlformats.org/officeDocument/2006/relationships/hyperlink" Target="http://www.med.unc.edu/pgc/files/resultfiles/scz2.prs.txt.gz" TargetMode="External"/><Relationship Id="rId28" Type="http://schemas.openxmlformats.org/officeDocument/2006/relationships/hyperlink" Target="http://www.med.unc.edu/pgc/files/resultfiles/scz2.snp.results.txt.gz" TargetMode="External"/><Relationship Id="rId29" Type="http://schemas.openxmlformats.org/officeDocument/2006/relationships/hyperlink" Target="http://www.med.unc.edu/pgc/files/resultfiles/pgc.scz2.credible.SNPs.zip" TargetMode="External"/><Relationship Id="rId30" Type="http://schemas.openxmlformats.org/officeDocument/2006/relationships/hyperlink" Target="http://www.ncbi.nlm.nih.gov/pubmed/24280982" TargetMode="External"/><Relationship Id="rId31" Type="http://schemas.openxmlformats.org/officeDocument/2006/relationships/hyperlink" Target="http://www.med.unc.edu/pgc/files/resultfiles/bip1.scz1.ruderfer2014.zip" TargetMode="External"/><Relationship Id="rId10" Type="http://schemas.openxmlformats.org/officeDocument/2006/relationships/hyperlink" Target="http://www.med.unc.edu/pgc/files/resultfiles/pgc.cross.aut.zip" TargetMode="External"/><Relationship Id="rId11" Type="http://schemas.openxmlformats.org/officeDocument/2006/relationships/hyperlink" Target="http://www.med.unc.edu/pgc/files/resultfiles/pgc.cross.bip.zip" TargetMode="External"/><Relationship Id="rId12" Type="http://schemas.openxmlformats.org/officeDocument/2006/relationships/hyperlink" Target="http://www.med.unc.edu/pgc/files/resultfiles/pgc.cross.mdd.zip" TargetMode="External"/><Relationship Id="rId13" Type="http://schemas.openxmlformats.org/officeDocument/2006/relationships/hyperlink" Target="http://www.med.unc.edu/pgc/files/resultfiles/pgc.cross.scz.zip" TargetMode="External"/><Relationship Id="rId14" Type="http://schemas.openxmlformats.org/officeDocument/2006/relationships/hyperlink" Target="http://www.med.unc.edu/pgc/files/resultfiles/pgc-cross-scoring-5files.zip" TargetMode="External"/><Relationship Id="rId15" Type="http://schemas.openxmlformats.org/officeDocument/2006/relationships/hyperlink" Target="http://www.ncbi.nlm.nih.gov/pubmed/22472876" TargetMode="External"/><Relationship Id="rId16" Type="http://schemas.openxmlformats.org/officeDocument/2006/relationships/hyperlink" Target="http://www.med.unc.edu/pgc/files/resultfiles/pgc.mdd.2012-04.zip" TargetMode="External"/><Relationship Id="rId17" Type="http://schemas.openxmlformats.org/officeDocument/2006/relationships/hyperlink" Target="http://www.ncbi.nlm.nih.gov/pubmed/21926974" TargetMode="External"/><Relationship Id="rId18" Type="http://schemas.openxmlformats.org/officeDocument/2006/relationships/hyperlink" Target="http://www.ncbi.nlm.nih.gov/pubmed/23974872" TargetMode="External"/><Relationship Id="rId19" Type="http://schemas.openxmlformats.org/officeDocument/2006/relationships/hyperlink" Target="http://www.med.unc.edu/pgc/files/resultfiles/pgc.scz.2012-04.zip" TargetMode="External"/><Relationship Id="rId1" Type="http://schemas.openxmlformats.org/officeDocument/2006/relationships/slideLayout" Target="../slideLayouts/slideLayout2.xml"/><Relationship Id="rId2" Type="http://schemas.openxmlformats.org/officeDocument/2006/relationships/hyperlink" Target="http://www.ncbi.nlm.nih.gov/pubmed/20732625" TargetMode="External"/><Relationship Id="rId3" Type="http://schemas.openxmlformats.org/officeDocument/2006/relationships/hyperlink" Target="http://www.med.unc.edu/pgc/files/resultfiles/pgc.adhd.2012-10.zip" TargetMode="External"/><Relationship Id="rId4" Type="http://schemas.openxmlformats.org/officeDocument/2006/relationships/hyperlink" Target="http://www.med.unc.edu/pgc/files/resultfiles/pgcasdeuro.gz" TargetMode="External"/><Relationship Id="rId5" Type="http://schemas.openxmlformats.org/officeDocument/2006/relationships/hyperlink" Target="http://www.ncbi.nlm.nih.gov/pubmed/21926972" TargetMode="External"/><Relationship Id="rId6" Type="http://schemas.openxmlformats.org/officeDocument/2006/relationships/hyperlink" Target="http://www.med.unc.edu/pgc/files/resultfiles/pgc.bip.2012-04.zip" TargetMode="External"/><Relationship Id="rId7" Type="http://schemas.openxmlformats.org/officeDocument/2006/relationships/hyperlink" Target="http://www.ncbi.nlm.nih.gov/pubmed/23453885" TargetMode="External"/><Relationship Id="rId8" Type="http://schemas.openxmlformats.org/officeDocument/2006/relationships/hyperlink" Target="http://www.med.unc.edu/pgc/files/resultfiles/pgc.cross.full.2013-03.zip"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gtexportal.org/home/datasets2" TargetMode="External"/><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hyperlink" Target="http://www.gtexportal.org/home/tissueSummaryPag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grasp.nhlbi.nih.gov/Search.aspx"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1" Type="http://schemas.openxmlformats.org/officeDocument/2006/relationships/hyperlink" Target="http://www.brainspan.org/api/v2/well_known_file_download/278444090" TargetMode="External"/><Relationship Id="rId12" Type="http://schemas.openxmlformats.org/officeDocument/2006/relationships/hyperlink" Target="http://www.brainspan.org/api/v2/well_known_file_download/278444094" TargetMode="External"/><Relationship Id="rId13" Type="http://schemas.openxmlformats.org/officeDocument/2006/relationships/hyperlink" Target="http://download.alleninstitute.org/brainspan/MRI_DTI_data_for_prenatal_specimens/" TargetMode="External"/><Relationship Id="rId14" Type="http://schemas.openxmlformats.org/officeDocument/2006/relationships/hyperlink" Target="http://download.alleninstitute.org/brainspan/Methylation/" TargetMode="External"/><Relationship Id="rId15" Type="http://schemas.openxmlformats.org/officeDocument/2006/relationships/hyperlink" Target="http://download.alleninstitute.org/brainspan/MicroRNA/" TargetMode="External"/><Relationship Id="rId16" Type="http://schemas.openxmlformats.org/officeDocument/2006/relationships/hyperlink" Target="http://download.alleninstitute.org/brainspan/MRF_BigWig_Gencode_v10" TargetMode="External"/><Relationship Id="rId17" Type="http://schemas.openxmlformats.org/officeDocument/2006/relationships/hyperlink" Target="http://download.alleninstitute.org/brainspan/MRF/" TargetMode="External"/><Relationship Id="rId1" Type="http://schemas.openxmlformats.org/officeDocument/2006/relationships/slideLayout" Target="../slideLayouts/slideLayout2.xml"/><Relationship Id="rId2" Type="http://schemas.openxmlformats.org/officeDocument/2006/relationships/hyperlink" Target="http://www.brainspan.org/static/download.html" TargetMode="External"/><Relationship Id="rId3" Type="http://schemas.openxmlformats.org/officeDocument/2006/relationships/hyperlink" Target="http://www.brainspan.org/api/v2/well_known_file_download/267666524" TargetMode="External"/><Relationship Id="rId4" Type="http://schemas.openxmlformats.org/officeDocument/2006/relationships/hyperlink" Target="http://www.brainspan.org/api/v2/well_known_file_download/267666525" TargetMode="External"/><Relationship Id="rId5" Type="http://schemas.openxmlformats.org/officeDocument/2006/relationships/hyperlink" Target="http://www.brainspan.org/api/v2/well_known_file_download/267666526" TargetMode="External"/><Relationship Id="rId6" Type="http://schemas.openxmlformats.org/officeDocument/2006/relationships/hyperlink" Target="http://www.brainspan.org/api/v2/well_known_file_download/267666527" TargetMode="External"/><Relationship Id="rId7" Type="http://schemas.openxmlformats.org/officeDocument/2006/relationships/hyperlink" Target="http://www.brainspan.org/api/v2/well_known_file_download/267666528" TargetMode="External"/><Relationship Id="rId8" Type="http://schemas.openxmlformats.org/officeDocument/2006/relationships/hyperlink" Target="http://www.brainspan.org/api/v2/well_known_file_download/267666529" TargetMode="External"/><Relationship Id="rId9" Type="http://schemas.openxmlformats.org/officeDocument/2006/relationships/hyperlink" Target="http://www.brainspan.org/api/v2/well_known_file_download/278442900" TargetMode="External"/><Relationship Id="rId10" Type="http://schemas.openxmlformats.org/officeDocument/2006/relationships/hyperlink" Target="http://www.brainspan.org/api/v2/well_known_file_download/278444085"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1" Type="http://schemas.openxmlformats.org/officeDocument/2006/relationships/hyperlink" Target="http://www.ncbi.nlm.nih.gov/pubmed/25129075" TargetMode="External"/><Relationship Id="rId12" Type="http://schemas.openxmlformats.org/officeDocument/2006/relationships/hyperlink" Target="https://www.synapse.org/#!Synapse:syn3607401" TargetMode="External"/><Relationship Id="rId13" Type="http://schemas.openxmlformats.org/officeDocument/2006/relationships/hyperlink" Target="https://www.synapse.org/#!Synapse:syn3607404" TargetMode="External"/><Relationship Id="rId1" Type="http://schemas.openxmlformats.org/officeDocument/2006/relationships/slideLayout" Target="../slideLayouts/slideLayout2.xml"/><Relationship Id="rId2" Type="http://schemas.openxmlformats.org/officeDocument/2006/relationships/hyperlink" Target="https://www.synapse.org/#!Synapse:syn3388564" TargetMode="External"/><Relationship Id="rId3" Type="http://schemas.openxmlformats.org/officeDocument/2006/relationships/hyperlink" Target="https://www.synapse.org/#!Synapse:syn3219045" TargetMode="External"/><Relationship Id="rId4" Type="http://schemas.openxmlformats.org/officeDocument/2006/relationships/hyperlink" Target="https://www.synapse.org/#!Synapse:syn3157325" TargetMode="External"/><Relationship Id="rId5" Type="http://schemas.openxmlformats.org/officeDocument/2006/relationships/hyperlink" Target="http://www.ncbi.nlm.nih.gov/pubmed/22054870" TargetMode="External"/><Relationship Id="rId6" Type="http://schemas.openxmlformats.org/officeDocument/2006/relationships/hyperlink" Target="https://www.synapse.org/#!Synapse:syn3157329" TargetMode="External"/><Relationship Id="rId7" Type="http://schemas.openxmlformats.org/officeDocument/2006/relationships/hyperlink" Target="https://www.synapse.org/#!Synapse:syn3191087" TargetMode="External"/><Relationship Id="rId8" Type="http://schemas.openxmlformats.org/officeDocument/2006/relationships/hyperlink" Target="http://www.ncbi.nlm.nih.gov/pubmed/22471860" TargetMode="External"/><Relationship Id="rId9" Type="http://schemas.openxmlformats.org/officeDocument/2006/relationships/hyperlink" Target="https://www.synapse.org/#!Synapse:syn3387325" TargetMode="External"/><Relationship Id="rId10" Type="http://schemas.openxmlformats.org/officeDocument/2006/relationships/hyperlink" Target="https://www.synapse.org/#!Synapse:syn3157275"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ncbi.nlm.nih.gov/pubmed/24023061" TargetMode="External"/><Relationship Id="rId4" Type="http://schemas.openxmlformats.org/officeDocument/2006/relationships/hyperlink" Target="https://www.synapse.org/#!Synapse:syn3606086" TargetMode="External"/><Relationship Id="rId1" Type="http://schemas.openxmlformats.org/officeDocument/2006/relationships/slideLayout" Target="../slideLayouts/slideLayout2.xml"/><Relationship Id="rId2" Type="http://schemas.openxmlformats.org/officeDocument/2006/relationships/hyperlink" Target="https://www.synapse.org/#!Synapse:syn321856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Summary of brain related project datasets</a:t>
            </a:r>
            <a:endParaRPr lang="en-US" dirty="0"/>
          </a:p>
        </p:txBody>
      </p:sp>
      <p:sp>
        <p:nvSpPr>
          <p:cNvPr id="3" name="Content Placeholder 2"/>
          <p:cNvSpPr>
            <a:spLocks noGrp="1"/>
          </p:cNvSpPr>
          <p:nvPr>
            <p:ph idx="1"/>
          </p:nvPr>
        </p:nvSpPr>
        <p:spPr/>
        <p:txBody>
          <a:bodyPr>
            <a:normAutofit lnSpcReduction="10000"/>
          </a:bodyPr>
          <a:lstStyle/>
          <a:p>
            <a:r>
              <a:rPr lang="en-US" dirty="0" err="1" smtClean="0"/>
              <a:t>PsychENCODE</a:t>
            </a:r>
            <a:endParaRPr lang="en-US" altLang="zh-CN" dirty="0" smtClean="0"/>
          </a:p>
          <a:p>
            <a:r>
              <a:rPr lang="en-US" dirty="0" err="1" smtClean="0"/>
              <a:t>PsychENCODE</a:t>
            </a:r>
            <a:r>
              <a:rPr lang="en-US" dirty="0" smtClean="0"/>
              <a:t> external data</a:t>
            </a:r>
          </a:p>
          <a:p>
            <a:r>
              <a:rPr lang="en-US" altLang="zh-CN" dirty="0" err="1" smtClean="0"/>
              <a:t>Brainspan</a:t>
            </a:r>
            <a:endParaRPr lang="en-US" altLang="zh-CN" dirty="0" smtClean="0"/>
          </a:p>
          <a:p>
            <a:r>
              <a:rPr lang="en-US" dirty="0" smtClean="0"/>
              <a:t>CommonMind Consortium</a:t>
            </a:r>
          </a:p>
          <a:p>
            <a:r>
              <a:rPr lang="en-US" dirty="0"/>
              <a:t>AMP AD </a:t>
            </a:r>
            <a:r>
              <a:rPr lang="en-US" dirty="0" smtClean="0"/>
              <a:t>Knowledge</a:t>
            </a:r>
          </a:p>
          <a:p>
            <a:r>
              <a:rPr lang="en-US" dirty="0"/>
              <a:t>Psychiatric Genomics </a:t>
            </a:r>
            <a:r>
              <a:rPr lang="en-US" dirty="0" smtClean="0"/>
              <a:t>Consortium</a:t>
            </a:r>
          </a:p>
          <a:p>
            <a:r>
              <a:rPr lang="en-US" dirty="0" err="1" smtClean="0"/>
              <a:t>GTEx</a:t>
            </a:r>
            <a:endParaRPr lang="en-US" dirty="0" smtClean="0"/>
          </a:p>
          <a:p>
            <a:r>
              <a:rPr lang="en-US" dirty="0" smtClean="0"/>
              <a:t>Roadmap </a:t>
            </a:r>
          </a:p>
          <a:p>
            <a:r>
              <a:rPr lang="en-US" dirty="0" smtClean="0"/>
              <a:t>GWAS</a:t>
            </a:r>
          </a:p>
          <a:p>
            <a:endParaRPr lang="en-US" dirty="0" smtClean="0"/>
          </a:p>
          <a:p>
            <a:endParaRPr lang="en-US" dirty="0" smtClean="0"/>
          </a:p>
          <a:p>
            <a:endParaRPr lang="en-US" altLang="zh-CN" dirty="0" smtClean="0"/>
          </a:p>
          <a:p>
            <a:endParaRPr lang="en-US" altLang="zh-CN" dirty="0" smtClean="0"/>
          </a:p>
          <a:p>
            <a:endParaRPr lang="en-US" altLang="zh-CN" dirty="0" smtClean="0"/>
          </a:p>
          <a:p>
            <a:endParaRPr lang="en-US" dirty="0"/>
          </a:p>
        </p:txBody>
      </p:sp>
      <p:sp>
        <p:nvSpPr>
          <p:cNvPr id="4" name="Slide Number Placeholder 3"/>
          <p:cNvSpPr>
            <a:spLocks noGrp="1"/>
          </p:cNvSpPr>
          <p:nvPr>
            <p:ph type="sldNum" sz="quarter" idx="12"/>
          </p:nvPr>
        </p:nvSpPr>
        <p:spPr/>
        <p:txBody>
          <a:bodyPr/>
          <a:lstStyle/>
          <a:p>
            <a:fld id="{BF78F6EF-106A-E84B-9128-9C268D041DE3}" type="slidenum">
              <a:rPr lang="en-US" smtClean="0"/>
              <a:t>1</a:t>
            </a:fld>
            <a:endParaRPr lang="en-US"/>
          </a:p>
        </p:txBody>
      </p:sp>
    </p:spTree>
    <p:extLst>
      <p:ext uri="{BB962C8B-B14F-4D97-AF65-F5344CB8AC3E}">
        <p14:creationId xmlns:p14="http://schemas.microsoft.com/office/powerpoint/2010/main" val="2047583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31124739"/>
              </p:ext>
            </p:extLst>
          </p:nvPr>
        </p:nvGraphicFramePr>
        <p:xfrm>
          <a:off x="394451" y="580279"/>
          <a:ext cx="12909172" cy="5853995"/>
        </p:xfrm>
        <a:graphic>
          <a:graphicData uri="http://schemas.openxmlformats.org/drawingml/2006/table">
            <a:tbl>
              <a:tblPr/>
              <a:tblGrid>
                <a:gridCol w="778168"/>
                <a:gridCol w="778168"/>
                <a:gridCol w="778168"/>
                <a:gridCol w="778168"/>
                <a:gridCol w="778168"/>
                <a:gridCol w="778168"/>
                <a:gridCol w="778168"/>
                <a:gridCol w="778168"/>
                <a:gridCol w="2560064"/>
                <a:gridCol w="699247"/>
                <a:gridCol w="1004047"/>
                <a:gridCol w="1165411"/>
                <a:gridCol w="1255059"/>
              </a:tblGrid>
              <a:tr h="1087156">
                <a:tc>
                  <a:txBody>
                    <a:bodyPr/>
                    <a:lstStyle/>
                    <a:p>
                      <a:r>
                        <a:rPr lang="en-US" sz="1100" dirty="0">
                          <a:effectLst/>
                        </a:rPr>
                        <a:t>Mount Sinai</a:t>
                      </a:r>
                    </a:p>
                  </a:txBody>
                  <a:tcPr marL="4065" marR="4065" marT="2033" marB="203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HBTRC</a:t>
                      </a:r>
                    </a:p>
                  </a:txBody>
                  <a:tcPr marL="4065" marR="4065" marT="2033" marB="203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Gene Expression</a:t>
                      </a:r>
                    </a:p>
                  </a:txBody>
                  <a:tcPr marL="4065" marR="4065" marT="2033" marB="203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February 2015</a:t>
                      </a:r>
                    </a:p>
                  </a:txBody>
                  <a:tcPr marL="4065" marR="4065" marT="2033" marB="203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u="none" strike="noStrike">
                          <a:solidFill>
                            <a:srgbClr val="1E7098"/>
                          </a:solidFill>
                          <a:effectLst/>
                          <a:hlinkClick r:id="rId3"/>
                        </a:rPr>
                        <a:t>syn3159435</a:t>
                      </a:r>
                      <a:endParaRPr lang="en-US" sz="1100">
                        <a:effectLst/>
                      </a:endParaRPr>
                    </a:p>
                  </a:txBody>
                  <a:tcPr marL="4065" marR="4065" marT="2033" marB="203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529</a:t>
                      </a:r>
                    </a:p>
                  </a:txBody>
                  <a:tcPr marL="4065" marR="4065" marT="2033" marB="203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true</a:t>
                      </a:r>
                    </a:p>
                  </a:txBody>
                  <a:tcPr marL="4065" marR="4065" marT="2033" marB="203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u="none" strike="noStrike">
                          <a:solidFill>
                            <a:srgbClr val="1E7098"/>
                          </a:solidFill>
                          <a:effectLst/>
                          <a:hlinkClick r:id="rId3"/>
                        </a:rPr>
                        <a:t>syn3159435</a:t>
                      </a:r>
                      <a:endParaRPr lang="en-US" sz="1100">
                        <a:effectLst/>
                      </a:endParaRPr>
                    </a:p>
                  </a:txBody>
                  <a:tcPr marL="4065" marR="4065" marT="2033" marB="203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Dorsolateral Prefrontal Cortex</a:t>
                      </a:r>
                    </a:p>
                  </a:txBody>
                  <a:tcPr marL="4065" marR="4065" marT="2033" marB="203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Alzheimer's Disease, Control</a:t>
                      </a:r>
                    </a:p>
                  </a:txBody>
                  <a:tcPr marL="4065" marR="4065" marT="2033" marB="203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u="none" strike="noStrike">
                          <a:solidFill>
                            <a:srgbClr val="1E7098"/>
                          </a:solidFill>
                          <a:effectLst/>
                          <a:hlinkClick r:id="rId4"/>
                        </a:rPr>
                        <a:t>http://www.ncbi.nlm.nih.gov/pmc/articles/PMC3677161/#SD1</a:t>
                      </a:r>
                      <a:endParaRPr lang="en-US" sz="1100">
                        <a:effectLst/>
                      </a:endParaRPr>
                    </a:p>
                  </a:txBody>
                  <a:tcPr marL="4065" marR="4065" marT="2033" marB="203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Homo sapiens</a:t>
                      </a:r>
                    </a:p>
                  </a:txBody>
                  <a:tcPr marL="4065" marR="4065" marT="2033" marB="203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endParaRPr lang="en-US" sz="1100"/>
                    </a:p>
                  </a:txBody>
                  <a:tcPr marL="7317" marR="7317" marT="3659" marB="3659">
                    <a:lnL w="12700" cap="flat" cmpd="sng" algn="ctr">
                      <a:solidFill>
                        <a:srgbClr val="DDDDDD"/>
                      </a:solidFill>
                      <a:prstDash val="solid"/>
                      <a:round/>
                      <a:headEnd type="none" w="med" len="med"/>
                      <a:tailEnd type="none" w="med" len="med"/>
                    </a:lnL>
                  </a:tcPr>
                </a:tc>
              </a:tr>
              <a:tr h="788894">
                <a:tc>
                  <a:txBody>
                    <a:bodyPr/>
                    <a:lstStyle/>
                    <a:p>
                      <a:r>
                        <a:rPr lang="en-US" sz="1100" dirty="0">
                          <a:effectLst/>
                        </a:rPr>
                        <a:t>Mount Sinai</a:t>
                      </a:r>
                    </a:p>
                  </a:txBody>
                  <a:tcPr marL="4065" marR="4065" marT="2033" marB="203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HBTRC</a:t>
                      </a:r>
                    </a:p>
                  </a:txBody>
                  <a:tcPr marL="4065" marR="4065" marT="2033" marB="203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Array Genotype</a:t>
                      </a:r>
                    </a:p>
                  </a:txBody>
                  <a:tcPr marL="4065" marR="4065" marT="2033" marB="203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February 2015</a:t>
                      </a:r>
                    </a:p>
                  </a:txBody>
                  <a:tcPr marL="4065" marR="4065" marT="2033" marB="203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u="none" strike="noStrike">
                          <a:solidFill>
                            <a:srgbClr val="1E7098"/>
                          </a:solidFill>
                          <a:effectLst/>
                          <a:hlinkClick r:id="rId3"/>
                        </a:rPr>
                        <a:t>syn3159435</a:t>
                      </a:r>
                      <a:endParaRPr lang="en-US" sz="1100">
                        <a:effectLst/>
                      </a:endParaRPr>
                    </a:p>
                  </a:txBody>
                  <a:tcPr marL="4065" marR="4065" marT="2033" marB="203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529</a:t>
                      </a:r>
                    </a:p>
                  </a:txBody>
                  <a:tcPr marL="4065" marR="4065" marT="2033" marB="203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true</a:t>
                      </a:r>
                    </a:p>
                  </a:txBody>
                  <a:tcPr marL="4065" marR="4065" marT="2033" marB="203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u="none" strike="noStrike">
                          <a:solidFill>
                            <a:srgbClr val="1E7098"/>
                          </a:solidFill>
                          <a:effectLst/>
                          <a:hlinkClick r:id="rId3"/>
                        </a:rPr>
                        <a:t>syn3159435</a:t>
                      </a:r>
                      <a:endParaRPr lang="en-US" sz="1100">
                        <a:effectLst/>
                      </a:endParaRPr>
                    </a:p>
                  </a:txBody>
                  <a:tcPr marL="4065" marR="4065" marT="2033" marB="203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endParaRPr lang="en-US" sz="1100">
                        <a:effectLst/>
                      </a:endParaRPr>
                    </a:p>
                  </a:txBody>
                  <a:tcPr marL="4065" marR="4065" marT="2033" marB="203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Alzheimer's Disease, Control</a:t>
                      </a:r>
                    </a:p>
                  </a:txBody>
                  <a:tcPr marL="4065" marR="4065" marT="2033" marB="203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u="none" strike="noStrike">
                          <a:solidFill>
                            <a:srgbClr val="1E7098"/>
                          </a:solidFill>
                          <a:effectLst/>
                          <a:hlinkClick r:id="rId4"/>
                        </a:rPr>
                        <a:t>http://www.ncbi.nlm.nih.gov/pmc/articles/PMC3677161/#SD1</a:t>
                      </a:r>
                      <a:endParaRPr lang="en-US" sz="1100">
                        <a:effectLst/>
                      </a:endParaRPr>
                    </a:p>
                  </a:txBody>
                  <a:tcPr marL="4065" marR="4065" marT="2033" marB="203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Homo sapiens</a:t>
                      </a:r>
                    </a:p>
                  </a:txBody>
                  <a:tcPr marL="4065" marR="4065" marT="2033" marB="203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endParaRPr lang="en-US" sz="1100" dirty="0"/>
                    </a:p>
                  </a:txBody>
                  <a:tcPr marL="7317" marR="7317" marT="3659" marB="3659">
                    <a:lnL w="12700" cap="flat" cmpd="sng" algn="ctr">
                      <a:solidFill>
                        <a:srgbClr val="DDDDDD"/>
                      </a:solidFill>
                      <a:prstDash val="solid"/>
                      <a:round/>
                      <a:headEnd type="none" w="med" len="med"/>
                      <a:tailEnd type="none" w="med" len="med"/>
                    </a:lnL>
                  </a:tcPr>
                </a:tc>
              </a:tr>
              <a:tr h="463803">
                <a:tc>
                  <a:txBody>
                    <a:bodyPr/>
                    <a:lstStyle/>
                    <a:p>
                      <a:r>
                        <a:rPr lang="en-US" sz="1100">
                          <a:effectLst/>
                        </a:rPr>
                        <a:t>Mount Sinai</a:t>
                      </a:r>
                    </a:p>
                  </a:txBody>
                  <a:tcPr marL="4065" marR="4065" marT="2033" marB="203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dirty="0">
                          <a:effectLst/>
                        </a:rPr>
                        <a:t>HBTRC</a:t>
                      </a:r>
                    </a:p>
                  </a:txBody>
                  <a:tcPr marL="4065" marR="4065" marT="2033" marB="203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Clinical</a:t>
                      </a:r>
                    </a:p>
                  </a:txBody>
                  <a:tcPr marL="4065" marR="4065" marT="2033" marB="203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February 2015</a:t>
                      </a:r>
                    </a:p>
                  </a:txBody>
                  <a:tcPr marL="4065" marR="4065" marT="2033" marB="203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u="none" strike="noStrike">
                          <a:solidFill>
                            <a:srgbClr val="1E7098"/>
                          </a:solidFill>
                          <a:effectLst/>
                          <a:hlinkClick r:id="rId3"/>
                        </a:rPr>
                        <a:t>syn3159435</a:t>
                      </a:r>
                      <a:endParaRPr lang="en-US" sz="1100">
                        <a:effectLst/>
                      </a:endParaRPr>
                    </a:p>
                  </a:txBody>
                  <a:tcPr marL="4065" marR="4065" marT="2033" marB="203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529</a:t>
                      </a:r>
                    </a:p>
                  </a:txBody>
                  <a:tcPr marL="4065" marR="4065" marT="2033" marB="203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true</a:t>
                      </a:r>
                    </a:p>
                  </a:txBody>
                  <a:tcPr marL="4065" marR="4065" marT="2033" marB="203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u="none" strike="noStrike">
                          <a:solidFill>
                            <a:srgbClr val="1E7098"/>
                          </a:solidFill>
                          <a:effectLst/>
                          <a:hlinkClick r:id="rId3"/>
                        </a:rPr>
                        <a:t>syn3159435</a:t>
                      </a:r>
                      <a:endParaRPr lang="en-US" sz="1100">
                        <a:effectLst/>
                      </a:endParaRPr>
                    </a:p>
                  </a:txBody>
                  <a:tcPr marL="4065" marR="4065" marT="2033" marB="203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endParaRPr lang="en-US" sz="1100">
                        <a:effectLst/>
                      </a:endParaRPr>
                    </a:p>
                  </a:txBody>
                  <a:tcPr marL="4065" marR="4065" marT="2033" marB="203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Alzheimer's Disease, Control</a:t>
                      </a:r>
                    </a:p>
                  </a:txBody>
                  <a:tcPr marL="4065" marR="4065" marT="2033" marB="203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u="none" strike="noStrike">
                          <a:solidFill>
                            <a:srgbClr val="1E7098"/>
                          </a:solidFill>
                          <a:effectLst/>
                          <a:hlinkClick r:id="rId4"/>
                        </a:rPr>
                        <a:t>http://www.ncbi.nlm.nih.gov/pmc/articles/PMC3677161/#SD1</a:t>
                      </a:r>
                      <a:endParaRPr lang="en-US" sz="1100">
                        <a:effectLst/>
                      </a:endParaRPr>
                    </a:p>
                  </a:txBody>
                  <a:tcPr marL="4065" marR="4065" marT="2033" marB="203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Homo sapiens</a:t>
                      </a:r>
                    </a:p>
                  </a:txBody>
                  <a:tcPr marL="4065" marR="4065" marT="2033" marB="203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endParaRPr lang="en-US" sz="1100"/>
                    </a:p>
                  </a:txBody>
                  <a:tcPr marL="7317" marR="7317" marT="3659" marB="3659">
                    <a:lnL w="12700" cap="flat" cmpd="sng" algn="ctr">
                      <a:solidFill>
                        <a:srgbClr val="DDDDDD"/>
                      </a:solidFill>
                      <a:prstDash val="solid"/>
                      <a:round/>
                      <a:headEnd type="none" w="med" len="med"/>
                      <a:tailEnd type="none" w="med" len="med"/>
                    </a:lnL>
                  </a:tcPr>
                </a:tc>
              </a:tr>
              <a:tr h="2066189">
                <a:tc>
                  <a:txBody>
                    <a:bodyPr/>
                    <a:lstStyle/>
                    <a:p>
                      <a:r>
                        <a:rPr lang="en-US" sz="1100">
                          <a:effectLst/>
                        </a:rPr>
                        <a:t>Mount Sinai</a:t>
                      </a:r>
                    </a:p>
                  </a:txBody>
                  <a:tcPr marL="4065" marR="4065" marT="2033" marB="203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MSBB</a:t>
                      </a:r>
                    </a:p>
                  </a:txBody>
                  <a:tcPr marL="4065" marR="4065" marT="2033" marB="203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Array Expression</a:t>
                      </a:r>
                    </a:p>
                  </a:txBody>
                  <a:tcPr marL="4065" marR="4065" marT="2033" marB="203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dirty="0">
                          <a:effectLst/>
                        </a:rPr>
                        <a:t>February 2015</a:t>
                      </a:r>
                    </a:p>
                  </a:txBody>
                  <a:tcPr marL="4065" marR="4065" marT="2033" marB="203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u="none" strike="noStrike" dirty="0">
                          <a:solidFill>
                            <a:srgbClr val="1E7098"/>
                          </a:solidFill>
                          <a:effectLst/>
                          <a:hlinkClick r:id="rId5"/>
                        </a:rPr>
                        <a:t>syn3219494</a:t>
                      </a:r>
                      <a:endParaRPr lang="en-US" sz="1100" dirty="0">
                        <a:effectLst/>
                      </a:endParaRPr>
                    </a:p>
                  </a:txBody>
                  <a:tcPr marL="4065" marR="4065" marT="2033" marB="203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dirty="0">
                          <a:effectLst/>
                        </a:rPr>
                        <a:t>63</a:t>
                      </a:r>
                    </a:p>
                  </a:txBody>
                  <a:tcPr marL="4065" marR="4065" marT="2033" marB="203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dirty="0">
                          <a:effectLst/>
                        </a:rPr>
                        <a:t>true</a:t>
                      </a:r>
                    </a:p>
                  </a:txBody>
                  <a:tcPr marL="4065" marR="4065" marT="2033" marB="203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u="none" strike="noStrike" dirty="0">
                          <a:solidFill>
                            <a:srgbClr val="1E7098"/>
                          </a:solidFill>
                          <a:effectLst/>
                          <a:hlinkClick r:id="rId6"/>
                        </a:rPr>
                        <a:t>syn3157699</a:t>
                      </a:r>
                      <a:endParaRPr lang="en-US" sz="1100" dirty="0">
                        <a:effectLst/>
                      </a:endParaRPr>
                    </a:p>
                  </a:txBody>
                  <a:tcPr marL="4065" marR="4065" marT="2033" marB="203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dirty="0">
                          <a:effectLst/>
                        </a:rPr>
                        <a:t>Frontal Pole, </a:t>
                      </a:r>
                      <a:r>
                        <a:rPr lang="en-US" sz="1100" dirty="0" err="1">
                          <a:effectLst/>
                        </a:rPr>
                        <a:t>Occiptial</a:t>
                      </a:r>
                      <a:r>
                        <a:rPr lang="en-US" sz="1100" dirty="0">
                          <a:effectLst/>
                        </a:rPr>
                        <a:t> Visual Cortex, Inferior Temporal </a:t>
                      </a:r>
                      <a:r>
                        <a:rPr lang="en-US" sz="1100" dirty="0" err="1">
                          <a:effectLst/>
                        </a:rPr>
                        <a:t>Gyrus</a:t>
                      </a:r>
                      <a:r>
                        <a:rPr lang="en-US" sz="1100" dirty="0">
                          <a:effectLst/>
                        </a:rPr>
                        <a:t>, Middle Temporal </a:t>
                      </a:r>
                      <a:r>
                        <a:rPr lang="en-US" sz="1100" dirty="0" err="1">
                          <a:effectLst/>
                        </a:rPr>
                        <a:t>Gyrus</a:t>
                      </a:r>
                      <a:r>
                        <a:rPr lang="en-US" sz="1100" dirty="0">
                          <a:effectLst/>
                        </a:rPr>
                        <a:t>, Superior Temporal </a:t>
                      </a:r>
                      <a:r>
                        <a:rPr lang="en-US" sz="1100" dirty="0" err="1">
                          <a:effectLst/>
                        </a:rPr>
                        <a:t>Gyrus</a:t>
                      </a:r>
                      <a:r>
                        <a:rPr lang="en-US" sz="1100" dirty="0">
                          <a:effectLst/>
                        </a:rPr>
                        <a:t>, Posterior Cingulate Cortex, Anterior Cingulate, </a:t>
                      </a:r>
                      <a:r>
                        <a:rPr lang="en-US" sz="1100" dirty="0" err="1">
                          <a:effectLst/>
                        </a:rPr>
                        <a:t>Parahippocampal</a:t>
                      </a:r>
                      <a:r>
                        <a:rPr lang="en-US" sz="1100" dirty="0">
                          <a:effectLst/>
                        </a:rPr>
                        <a:t> </a:t>
                      </a:r>
                      <a:r>
                        <a:rPr lang="en-US" sz="1100" dirty="0" err="1">
                          <a:effectLst/>
                        </a:rPr>
                        <a:t>Gyrus,Temporal</a:t>
                      </a:r>
                      <a:r>
                        <a:rPr lang="en-US" sz="1100" dirty="0">
                          <a:effectLst/>
                        </a:rPr>
                        <a:t> Pole, </a:t>
                      </a:r>
                      <a:r>
                        <a:rPr lang="en-US" sz="1100" dirty="0" err="1">
                          <a:effectLst/>
                        </a:rPr>
                        <a:t>Precentral</a:t>
                      </a:r>
                      <a:r>
                        <a:rPr lang="en-US" sz="1100" dirty="0">
                          <a:effectLst/>
                        </a:rPr>
                        <a:t> </a:t>
                      </a:r>
                      <a:r>
                        <a:rPr lang="en-US" sz="1100" dirty="0" err="1">
                          <a:effectLst/>
                        </a:rPr>
                        <a:t>Gyrus</a:t>
                      </a:r>
                      <a:r>
                        <a:rPr lang="en-US" sz="1100" dirty="0">
                          <a:effectLst/>
                        </a:rPr>
                        <a:t>, Inferior Frontal </a:t>
                      </a:r>
                      <a:r>
                        <a:rPr lang="en-US" sz="1100" dirty="0" err="1">
                          <a:effectLst/>
                        </a:rPr>
                        <a:t>Gyrus</a:t>
                      </a:r>
                      <a:r>
                        <a:rPr lang="en-US" sz="1100" dirty="0">
                          <a:effectLst/>
                        </a:rPr>
                        <a:t>, Dorsolateral Prefrontal Cortex, Superior Parietal Lobule, Prefrontal Cortex, Amygdala, Caudate Nucleus, Hippocampus, Nucleus </a:t>
                      </a:r>
                      <a:r>
                        <a:rPr lang="en-US" sz="1100" dirty="0" err="1">
                          <a:effectLst/>
                        </a:rPr>
                        <a:t>Accumbens</a:t>
                      </a:r>
                      <a:r>
                        <a:rPr lang="en-US" sz="1100" dirty="0">
                          <a:effectLst/>
                        </a:rPr>
                        <a:t>, Putamen</a:t>
                      </a:r>
                    </a:p>
                  </a:txBody>
                  <a:tcPr marL="4065" marR="4065" marT="2033" marB="203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Alzheimer's Disease, Control</a:t>
                      </a:r>
                    </a:p>
                  </a:txBody>
                  <a:tcPr marL="4065" marR="4065" marT="2033" marB="203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endParaRPr lang="en-US" sz="1100">
                        <a:effectLst/>
                      </a:endParaRPr>
                    </a:p>
                  </a:txBody>
                  <a:tcPr marL="4065" marR="4065" marT="2033" marB="203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Homo sapiens</a:t>
                      </a:r>
                    </a:p>
                  </a:txBody>
                  <a:tcPr marL="4065" marR="4065" marT="2033" marB="203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endParaRPr lang="en-US" sz="1100"/>
                    </a:p>
                  </a:txBody>
                  <a:tcPr marL="7317" marR="7317" marT="3659" marB="3659">
                    <a:lnL w="12700" cap="flat" cmpd="sng" algn="ctr">
                      <a:solidFill>
                        <a:srgbClr val="DDDDDD"/>
                      </a:solidFill>
                      <a:prstDash val="solid"/>
                      <a:round/>
                      <a:headEnd type="none" w="med" len="med"/>
                      <a:tailEnd type="none" w="med" len="med"/>
                    </a:lnL>
                    <a:lnB w="12700" cap="flat" cmpd="sng" algn="ctr">
                      <a:solidFill>
                        <a:srgbClr val="DDDDDD"/>
                      </a:solidFill>
                      <a:prstDash val="solid"/>
                      <a:round/>
                      <a:headEnd type="none" w="med" len="med"/>
                      <a:tailEnd type="none" w="med" len="med"/>
                    </a:lnB>
                  </a:tcPr>
                </a:tc>
              </a:tr>
              <a:tr h="484095">
                <a:tc>
                  <a:txBody>
                    <a:bodyPr/>
                    <a:lstStyle/>
                    <a:p>
                      <a:r>
                        <a:rPr lang="en-US" sz="1100">
                          <a:effectLst/>
                        </a:rPr>
                        <a:t>Mount Sinai</a:t>
                      </a:r>
                    </a:p>
                  </a:txBody>
                  <a:tcPr marL="4065" marR="4065" marT="2033" marB="203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MSBB</a:t>
                      </a:r>
                    </a:p>
                  </a:txBody>
                  <a:tcPr marL="4065" marR="4065" marT="2033" marB="203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RNA-Seq</a:t>
                      </a:r>
                    </a:p>
                  </a:txBody>
                  <a:tcPr marL="4065" marR="4065" marT="2033" marB="203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February 2015</a:t>
                      </a:r>
                    </a:p>
                  </a:txBody>
                  <a:tcPr marL="4065" marR="4065" marT="2033" marB="203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u="none" strike="noStrike">
                          <a:solidFill>
                            <a:srgbClr val="1E7098"/>
                          </a:solidFill>
                          <a:effectLst/>
                          <a:hlinkClick r:id="rId7"/>
                        </a:rPr>
                        <a:t>syn3157743</a:t>
                      </a:r>
                      <a:endParaRPr lang="en-US" sz="1100">
                        <a:effectLst/>
                      </a:endParaRPr>
                    </a:p>
                  </a:txBody>
                  <a:tcPr marL="4065" marR="4065" marT="2033" marB="203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448</a:t>
                      </a:r>
                    </a:p>
                  </a:txBody>
                  <a:tcPr marL="4065" marR="4065" marT="2033" marB="203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true</a:t>
                      </a:r>
                    </a:p>
                  </a:txBody>
                  <a:tcPr marL="4065" marR="4065" marT="2033" marB="203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u="none" strike="noStrike" dirty="0">
                          <a:solidFill>
                            <a:srgbClr val="1E7098"/>
                          </a:solidFill>
                          <a:effectLst/>
                          <a:hlinkClick r:id="rId8"/>
                        </a:rPr>
                        <a:t>syn3159438</a:t>
                      </a:r>
                      <a:endParaRPr lang="en-US" sz="1100" dirty="0">
                        <a:effectLst/>
                      </a:endParaRPr>
                    </a:p>
                  </a:txBody>
                  <a:tcPr marL="4065" marR="4065" marT="2033" marB="203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Frontal Pole, Superior Temporal Gyrus, Parahipocampal Gyrus</a:t>
                      </a:r>
                    </a:p>
                  </a:txBody>
                  <a:tcPr marL="4065" marR="4065" marT="2033" marB="203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Alzheimer's Disease, Control</a:t>
                      </a:r>
                    </a:p>
                  </a:txBody>
                  <a:tcPr marL="4065" marR="4065" marT="2033" marB="203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endParaRPr lang="en-US" sz="1100">
                        <a:effectLst/>
                      </a:endParaRPr>
                    </a:p>
                  </a:txBody>
                  <a:tcPr marL="4065" marR="4065" marT="2033" marB="203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Homo sapiens</a:t>
                      </a:r>
                    </a:p>
                  </a:txBody>
                  <a:tcPr marL="4065" marR="4065" marT="2033" marB="203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Phase I</a:t>
                      </a:r>
                    </a:p>
                  </a:txBody>
                  <a:tcPr marL="4065" marR="4065" marT="2033" marB="203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730144">
                <a:tc>
                  <a:txBody>
                    <a:bodyPr/>
                    <a:lstStyle/>
                    <a:p>
                      <a:r>
                        <a:rPr lang="en-US" sz="1100">
                          <a:effectLst/>
                        </a:rPr>
                        <a:t>Mount Sinai</a:t>
                      </a:r>
                    </a:p>
                  </a:txBody>
                  <a:tcPr marL="4065" marR="4065" marT="2033" marB="203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MSBB</a:t>
                      </a:r>
                    </a:p>
                  </a:txBody>
                  <a:tcPr marL="4065" marR="4065" marT="2033" marB="203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RNA-seq</a:t>
                      </a:r>
                    </a:p>
                  </a:txBody>
                  <a:tcPr marL="4065" marR="4065" marT="2033" marB="203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August 2015</a:t>
                      </a:r>
                    </a:p>
                  </a:txBody>
                  <a:tcPr marL="4065" marR="4065" marT="2033" marB="203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u="none" strike="noStrike">
                          <a:solidFill>
                            <a:srgbClr val="1E7098"/>
                          </a:solidFill>
                          <a:effectLst/>
                          <a:hlinkClick r:id="rId7"/>
                        </a:rPr>
                        <a:t>syn3157743</a:t>
                      </a:r>
                      <a:endParaRPr lang="en-US" sz="1100">
                        <a:effectLst/>
                      </a:endParaRPr>
                    </a:p>
                  </a:txBody>
                  <a:tcPr marL="4065" marR="4065" marT="2033" marB="203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60</a:t>
                      </a:r>
                    </a:p>
                  </a:txBody>
                  <a:tcPr marL="4065" marR="4065" marT="2033" marB="203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true</a:t>
                      </a:r>
                    </a:p>
                  </a:txBody>
                  <a:tcPr marL="4065" marR="4065" marT="2033" marB="203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u="none" strike="noStrike">
                          <a:solidFill>
                            <a:srgbClr val="1E7098"/>
                          </a:solidFill>
                          <a:effectLst/>
                          <a:hlinkClick r:id="rId7"/>
                        </a:rPr>
                        <a:t>syn3157743</a:t>
                      </a:r>
                      <a:endParaRPr lang="en-US" sz="1100">
                        <a:effectLst/>
                      </a:endParaRPr>
                    </a:p>
                  </a:txBody>
                  <a:tcPr marL="4065" marR="4065" marT="2033" marB="203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dirty="0">
                          <a:effectLst/>
                        </a:rPr>
                        <a:t>Frontal Pole, Superior Temporal </a:t>
                      </a:r>
                      <a:r>
                        <a:rPr lang="en-US" sz="1100" dirty="0" err="1">
                          <a:effectLst/>
                        </a:rPr>
                        <a:t>Gyrus</a:t>
                      </a:r>
                      <a:r>
                        <a:rPr lang="en-US" sz="1100" dirty="0">
                          <a:effectLst/>
                        </a:rPr>
                        <a:t>, </a:t>
                      </a:r>
                      <a:r>
                        <a:rPr lang="en-US" sz="1100" dirty="0" err="1">
                          <a:effectLst/>
                        </a:rPr>
                        <a:t>Parahipocampal</a:t>
                      </a:r>
                      <a:r>
                        <a:rPr lang="en-US" sz="1100" dirty="0">
                          <a:effectLst/>
                        </a:rPr>
                        <a:t> </a:t>
                      </a:r>
                      <a:r>
                        <a:rPr lang="en-US" sz="1100" dirty="0" err="1">
                          <a:effectLst/>
                        </a:rPr>
                        <a:t>Gyrus</a:t>
                      </a:r>
                      <a:endParaRPr lang="en-US" sz="1100" dirty="0">
                        <a:effectLst/>
                      </a:endParaRPr>
                    </a:p>
                  </a:txBody>
                  <a:tcPr marL="4065" marR="4065" marT="2033" marB="203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Alzheimers Disease, Controls</a:t>
                      </a:r>
                    </a:p>
                  </a:txBody>
                  <a:tcPr marL="4065" marR="4065" marT="2033" marB="203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endParaRPr lang="en-US" sz="1100">
                        <a:effectLst/>
                      </a:endParaRPr>
                    </a:p>
                  </a:txBody>
                  <a:tcPr marL="4065" marR="4065" marT="2033" marB="203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Homo sapiens</a:t>
                      </a:r>
                    </a:p>
                  </a:txBody>
                  <a:tcPr marL="4065" marR="4065" marT="2033" marB="203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dirty="0">
                          <a:effectLst/>
                        </a:rPr>
                        <a:t>Phase II</a:t>
                      </a:r>
                    </a:p>
                  </a:txBody>
                  <a:tcPr marL="4065" marR="4065" marT="2033" marB="203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bl>
          </a:graphicData>
        </a:graphic>
      </p:graphicFrame>
      <p:sp>
        <p:nvSpPr>
          <p:cNvPr id="2" name="Slide Number Placeholder 1"/>
          <p:cNvSpPr>
            <a:spLocks noGrp="1"/>
          </p:cNvSpPr>
          <p:nvPr>
            <p:ph type="sldNum" sz="quarter" idx="12"/>
          </p:nvPr>
        </p:nvSpPr>
        <p:spPr/>
        <p:txBody>
          <a:bodyPr/>
          <a:lstStyle/>
          <a:p>
            <a:fld id="{BF78F6EF-106A-E84B-9128-9C268D041DE3}" type="slidenum">
              <a:rPr lang="en-US" smtClean="0"/>
              <a:t>10</a:t>
            </a:fld>
            <a:endParaRPr lang="en-US"/>
          </a:p>
        </p:txBody>
      </p:sp>
    </p:spTree>
    <p:extLst>
      <p:ext uri="{BB962C8B-B14F-4D97-AF65-F5344CB8AC3E}">
        <p14:creationId xmlns:p14="http://schemas.microsoft.com/office/powerpoint/2010/main" val="7603764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531874564"/>
              </p:ext>
            </p:extLst>
          </p:nvPr>
        </p:nvGraphicFramePr>
        <p:xfrm>
          <a:off x="609602" y="612941"/>
          <a:ext cx="12622307" cy="5112123"/>
        </p:xfrm>
        <a:graphic>
          <a:graphicData uri="http://schemas.openxmlformats.org/drawingml/2006/table">
            <a:tbl>
              <a:tblPr/>
              <a:tblGrid>
                <a:gridCol w="925389"/>
                <a:gridCol w="925389"/>
                <a:gridCol w="925389"/>
                <a:gridCol w="925389"/>
                <a:gridCol w="762866"/>
                <a:gridCol w="466164"/>
                <a:gridCol w="609600"/>
                <a:gridCol w="932330"/>
                <a:gridCol w="1855985"/>
                <a:gridCol w="2016768"/>
                <a:gridCol w="645459"/>
                <a:gridCol w="735106"/>
                <a:gridCol w="896473"/>
              </a:tblGrid>
              <a:tr h="494505">
                <a:tc>
                  <a:txBody>
                    <a:bodyPr/>
                    <a:lstStyle/>
                    <a:p>
                      <a:r>
                        <a:rPr lang="en-US" sz="1100" dirty="0">
                          <a:effectLst/>
                        </a:rPr>
                        <a:t>Mount Sinai</a:t>
                      </a:r>
                    </a:p>
                  </a:txBody>
                  <a:tcPr marL="8826" marR="8826" marT="4413" marB="441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MSBB</a:t>
                      </a:r>
                    </a:p>
                  </a:txBody>
                  <a:tcPr marL="8826" marR="8826" marT="4413" marB="441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Exome sequencing</a:t>
                      </a:r>
                    </a:p>
                  </a:txBody>
                  <a:tcPr marL="8826" marR="8826" marT="4413" marB="441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August 2015</a:t>
                      </a:r>
                    </a:p>
                  </a:txBody>
                  <a:tcPr marL="8826" marR="8826" marT="4413" marB="441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u="none" strike="noStrike">
                          <a:solidFill>
                            <a:srgbClr val="1E7098"/>
                          </a:solidFill>
                          <a:effectLst/>
                          <a:hlinkClick r:id="rId2"/>
                        </a:rPr>
                        <a:t>syn4645334</a:t>
                      </a:r>
                      <a:endParaRPr lang="en-US" sz="1100">
                        <a:effectLst/>
                      </a:endParaRPr>
                    </a:p>
                  </a:txBody>
                  <a:tcPr marL="8826" marR="8826" marT="4413" marB="441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278</a:t>
                      </a:r>
                    </a:p>
                  </a:txBody>
                  <a:tcPr marL="8826" marR="8826" marT="4413" marB="441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true</a:t>
                      </a:r>
                    </a:p>
                  </a:txBody>
                  <a:tcPr marL="8826" marR="8826" marT="4413" marB="441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u="none" strike="noStrike">
                          <a:solidFill>
                            <a:srgbClr val="1E7098"/>
                          </a:solidFill>
                          <a:effectLst/>
                          <a:hlinkClick r:id="rId3"/>
                        </a:rPr>
                        <a:t>syn3157743</a:t>
                      </a:r>
                      <a:endParaRPr lang="en-US" sz="1100">
                        <a:effectLst/>
                      </a:endParaRPr>
                    </a:p>
                  </a:txBody>
                  <a:tcPr marL="8826" marR="8826" marT="4413" marB="441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endParaRPr lang="en-US" sz="1100">
                        <a:effectLst/>
                      </a:endParaRPr>
                    </a:p>
                  </a:txBody>
                  <a:tcPr marL="8826" marR="8826" marT="4413" marB="441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Alzheimers Disease, Controls</a:t>
                      </a:r>
                    </a:p>
                  </a:txBody>
                  <a:tcPr marL="8826" marR="8826" marT="4413" marB="441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endParaRPr lang="en-US" sz="1100">
                        <a:effectLst/>
                      </a:endParaRPr>
                    </a:p>
                  </a:txBody>
                  <a:tcPr marL="8826" marR="8826" marT="4413" marB="441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Homo sapiens</a:t>
                      </a:r>
                    </a:p>
                  </a:txBody>
                  <a:tcPr marL="8826" marR="8826" marT="4413" marB="441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endParaRPr lang="en-US" sz="1100"/>
                    </a:p>
                  </a:txBody>
                  <a:tcPr marL="15887" marR="15887" marT="7944" marB="7944">
                    <a:lnL w="12700" cap="flat" cmpd="sng" algn="ctr">
                      <a:solidFill>
                        <a:srgbClr val="DDDDDD"/>
                      </a:solidFill>
                      <a:prstDash val="solid"/>
                      <a:round/>
                      <a:headEnd type="none" w="med" len="med"/>
                      <a:tailEnd type="none" w="med" len="med"/>
                    </a:lnL>
                  </a:tcPr>
                </a:tc>
              </a:tr>
              <a:tr h="2729448">
                <a:tc>
                  <a:txBody>
                    <a:bodyPr/>
                    <a:lstStyle/>
                    <a:p>
                      <a:r>
                        <a:rPr lang="en-US" sz="1100" dirty="0">
                          <a:effectLst/>
                        </a:rPr>
                        <a:t>Mount Sinai</a:t>
                      </a:r>
                    </a:p>
                  </a:txBody>
                  <a:tcPr marL="8826" marR="8826" marT="4413" marB="441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dirty="0">
                          <a:effectLst/>
                        </a:rPr>
                        <a:t>MSBB</a:t>
                      </a:r>
                    </a:p>
                  </a:txBody>
                  <a:tcPr marL="8826" marR="8826" marT="4413" marB="441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dirty="0" err="1">
                          <a:effectLst/>
                        </a:rPr>
                        <a:t>Coexpression</a:t>
                      </a:r>
                      <a:r>
                        <a:rPr lang="en-US" sz="1100" dirty="0">
                          <a:effectLst/>
                        </a:rPr>
                        <a:t> Networks</a:t>
                      </a:r>
                    </a:p>
                  </a:txBody>
                  <a:tcPr marL="8826" marR="8826" marT="4413" marB="441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dirty="0">
                          <a:effectLst/>
                        </a:rPr>
                        <a:t>February 2015</a:t>
                      </a:r>
                    </a:p>
                  </a:txBody>
                  <a:tcPr marL="8826" marR="8826" marT="4413" marB="441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u="none" strike="noStrike" dirty="0">
                          <a:solidFill>
                            <a:srgbClr val="1E7098"/>
                          </a:solidFill>
                          <a:effectLst/>
                          <a:hlinkClick r:id="rId4"/>
                        </a:rPr>
                        <a:t>syn3157700</a:t>
                      </a:r>
                      <a:endParaRPr lang="en-US" sz="1100" dirty="0">
                        <a:effectLst/>
                      </a:endParaRPr>
                    </a:p>
                  </a:txBody>
                  <a:tcPr marL="8826" marR="8826" marT="4413" marB="441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endParaRPr lang="en-US" sz="1100" dirty="0">
                        <a:effectLst/>
                      </a:endParaRPr>
                    </a:p>
                  </a:txBody>
                  <a:tcPr marL="8826" marR="8826" marT="4413" marB="441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dirty="0">
                          <a:effectLst/>
                        </a:rPr>
                        <a:t>true</a:t>
                      </a:r>
                    </a:p>
                  </a:txBody>
                  <a:tcPr marL="8826" marR="8826" marT="4413" marB="441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u="none" strike="noStrike">
                          <a:solidFill>
                            <a:srgbClr val="1E7098"/>
                          </a:solidFill>
                          <a:effectLst/>
                          <a:hlinkClick r:id="rId5"/>
                        </a:rPr>
                        <a:t>syn3157699</a:t>
                      </a:r>
                      <a:endParaRPr lang="en-US" sz="1100">
                        <a:effectLst/>
                      </a:endParaRPr>
                    </a:p>
                  </a:txBody>
                  <a:tcPr marL="8826" marR="8826" marT="4413" marB="441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dirty="0">
                          <a:effectLst/>
                        </a:rPr>
                        <a:t>Frontal Pole, </a:t>
                      </a:r>
                      <a:r>
                        <a:rPr lang="en-US" sz="1100" dirty="0" err="1">
                          <a:effectLst/>
                        </a:rPr>
                        <a:t>Occiptial</a:t>
                      </a:r>
                      <a:r>
                        <a:rPr lang="en-US" sz="1100" dirty="0">
                          <a:effectLst/>
                        </a:rPr>
                        <a:t> Visual Cortex, Inferior Temporal </a:t>
                      </a:r>
                      <a:r>
                        <a:rPr lang="en-US" sz="1100" dirty="0" err="1">
                          <a:effectLst/>
                        </a:rPr>
                        <a:t>Gyrus</a:t>
                      </a:r>
                      <a:r>
                        <a:rPr lang="en-US" sz="1100" dirty="0">
                          <a:effectLst/>
                        </a:rPr>
                        <a:t>, Middle Temporal </a:t>
                      </a:r>
                      <a:r>
                        <a:rPr lang="en-US" sz="1100" dirty="0" err="1">
                          <a:effectLst/>
                        </a:rPr>
                        <a:t>Gyrus</a:t>
                      </a:r>
                      <a:r>
                        <a:rPr lang="en-US" sz="1100" dirty="0">
                          <a:effectLst/>
                        </a:rPr>
                        <a:t>, Superior Temporal </a:t>
                      </a:r>
                      <a:r>
                        <a:rPr lang="en-US" sz="1100" dirty="0" err="1">
                          <a:effectLst/>
                        </a:rPr>
                        <a:t>Gyrus</a:t>
                      </a:r>
                      <a:r>
                        <a:rPr lang="en-US" sz="1100" dirty="0">
                          <a:effectLst/>
                        </a:rPr>
                        <a:t>, Posterior Cingulate Cortex, Anterior Cingulate, </a:t>
                      </a:r>
                      <a:r>
                        <a:rPr lang="en-US" sz="1100" dirty="0" err="1">
                          <a:effectLst/>
                        </a:rPr>
                        <a:t>Parahippocampal</a:t>
                      </a:r>
                      <a:r>
                        <a:rPr lang="en-US" sz="1100" dirty="0">
                          <a:effectLst/>
                        </a:rPr>
                        <a:t> </a:t>
                      </a:r>
                      <a:r>
                        <a:rPr lang="en-US" sz="1100" dirty="0" err="1">
                          <a:effectLst/>
                        </a:rPr>
                        <a:t>Gyrus,Temporal</a:t>
                      </a:r>
                      <a:r>
                        <a:rPr lang="en-US" sz="1100" dirty="0">
                          <a:effectLst/>
                        </a:rPr>
                        <a:t> Pole, </a:t>
                      </a:r>
                      <a:r>
                        <a:rPr lang="en-US" sz="1100" dirty="0" err="1">
                          <a:effectLst/>
                        </a:rPr>
                        <a:t>Precentral</a:t>
                      </a:r>
                      <a:r>
                        <a:rPr lang="en-US" sz="1100" dirty="0">
                          <a:effectLst/>
                        </a:rPr>
                        <a:t> </a:t>
                      </a:r>
                      <a:r>
                        <a:rPr lang="en-US" sz="1100" dirty="0" err="1">
                          <a:effectLst/>
                        </a:rPr>
                        <a:t>Gyrus</a:t>
                      </a:r>
                      <a:r>
                        <a:rPr lang="en-US" sz="1100" dirty="0">
                          <a:effectLst/>
                        </a:rPr>
                        <a:t>, Inferior Frontal </a:t>
                      </a:r>
                      <a:r>
                        <a:rPr lang="en-US" sz="1100" dirty="0" err="1">
                          <a:effectLst/>
                        </a:rPr>
                        <a:t>Gyrus</a:t>
                      </a:r>
                      <a:r>
                        <a:rPr lang="en-US" sz="1100" dirty="0">
                          <a:effectLst/>
                        </a:rPr>
                        <a:t>, Dorsolateral Prefrontal Cortex, Superior Parietal Lobule, Prefrontal Cortex, Amygdala, Caudate Nucleus, Hippocampus, Nucleus </a:t>
                      </a:r>
                      <a:r>
                        <a:rPr lang="en-US" sz="1100" dirty="0" err="1">
                          <a:effectLst/>
                        </a:rPr>
                        <a:t>Accumbens</a:t>
                      </a:r>
                      <a:r>
                        <a:rPr lang="en-US" sz="1100" dirty="0">
                          <a:effectLst/>
                        </a:rPr>
                        <a:t>, Putamen</a:t>
                      </a:r>
                    </a:p>
                  </a:txBody>
                  <a:tcPr marL="8826" marR="8826" marT="4413" marB="441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dirty="0">
                          <a:effectLst/>
                        </a:rPr>
                        <a:t>Alzheimer's Disease, Control</a:t>
                      </a:r>
                    </a:p>
                  </a:txBody>
                  <a:tcPr marL="8826" marR="8826" marT="4413" marB="441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endParaRPr lang="en-US" sz="1100">
                        <a:effectLst/>
                      </a:endParaRPr>
                    </a:p>
                  </a:txBody>
                  <a:tcPr marL="8826" marR="8826" marT="4413" marB="441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Homo sapiens</a:t>
                      </a:r>
                    </a:p>
                  </a:txBody>
                  <a:tcPr marL="8826" marR="8826" marT="4413" marB="441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endParaRPr lang="en-US" sz="1100"/>
                    </a:p>
                  </a:txBody>
                  <a:tcPr marL="15887" marR="15887" marT="7944" marB="7944">
                    <a:lnL w="12700" cap="flat" cmpd="sng" algn="ctr">
                      <a:solidFill>
                        <a:srgbClr val="DDDDDD"/>
                      </a:solidFill>
                      <a:prstDash val="solid"/>
                      <a:round/>
                      <a:headEnd type="none" w="med" len="med"/>
                      <a:tailEnd type="none" w="med" len="med"/>
                    </a:lnL>
                  </a:tcPr>
                </a:tc>
              </a:tr>
              <a:tr h="325110">
                <a:tc>
                  <a:txBody>
                    <a:bodyPr/>
                    <a:lstStyle/>
                    <a:p>
                      <a:r>
                        <a:rPr lang="en-US" sz="1100">
                          <a:effectLst/>
                        </a:rPr>
                        <a:t>Mount Sinai</a:t>
                      </a:r>
                    </a:p>
                  </a:txBody>
                  <a:tcPr marL="8826" marR="8826" marT="4413" marB="441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HBTRC</a:t>
                      </a:r>
                    </a:p>
                  </a:txBody>
                  <a:tcPr marL="8826" marR="8826" marT="4413" marB="441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Imputed Genotypes</a:t>
                      </a:r>
                    </a:p>
                  </a:txBody>
                  <a:tcPr marL="8826" marR="8826" marT="4413" marB="441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May 2015</a:t>
                      </a:r>
                    </a:p>
                  </a:txBody>
                  <a:tcPr marL="8826" marR="8826" marT="4413" marB="441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u="none" strike="noStrike">
                          <a:solidFill>
                            <a:srgbClr val="1E7098"/>
                          </a:solidFill>
                          <a:effectLst/>
                          <a:hlinkClick r:id="rId6"/>
                        </a:rPr>
                        <a:t>syn3981980</a:t>
                      </a:r>
                      <a:endParaRPr lang="en-US" sz="1100">
                        <a:effectLst/>
                      </a:endParaRPr>
                    </a:p>
                  </a:txBody>
                  <a:tcPr marL="8826" marR="8826" marT="4413" marB="441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529</a:t>
                      </a:r>
                    </a:p>
                  </a:txBody>
                  <a:tcPr marL="8826" marR="8826" marT="4413" marB="441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true</a:t>
                      </a:r>
                    </a:p>
                  </a:txBody>
                  <a:tcPr marL="8826" marR="8826" marT="4413" marB="441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u="none" strike="noStrike">
                          <a:solidFill>
                            <a:srgbClr val="1E7098"/>
                          </a:solidFill>
                          <a:effectLst/>
                          <a:hlinkClick r:id="rId6"/>
                        </a:rPr>
                        <a:t>syn3981980</a:t>
                      </a:r>
                      <a:endParaRPr lang="en-US" sz="1100">
                        <a:effectLst/>
                      </a:endParaRPr>
                    </a:p>
                  </a:txBody>
                  <a:tcPr marL="8826" marR="8826" marT="4413" marB="441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endParaRPr lang="en-US" sz="1100">
                        <a:effectLst/>
                      </a:endParaRPr>
                    </a:p>
                  </a:txBody>
                  <a:tcPr marL="8826" marR="8826" marT="4413" marB="441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Alzheimers Disease, Control</a:t>
                      </a:r>
                    </a:p>
                  </a:txBody>
                  <a:tcPr marL="8826" marR="8826" marT="4413" marB="441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endParaRPr lang="en-US" sz="1100" dirty="0">
                        <a:effectLst/>
                      </a:endParaRPr>
                    </a:p>
                  </a:txBody>
                  <a:tcPr marL="8826" marR="8826" marT="4413" marB="441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Homo sapiens</a:t>
                      </a:r>
                    </a:p>
                  </a:txBody>
                  <a:tcPr marL="8826" marR="8826" marT="4413" marB="441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endParaRPr lang="en-US" sz="1100"/>
                    </a:p>
                  </a:txBody>
                  <a:tcPr marL="15887" marR="15887" marT="7944" marB="7944">
                    <a:lnL w="12700" cap="flat" cmpd="sng" algn="ctr">
                      <a:solidFill>
                        <a:srgbClr val="DDDDDD"/>
                      </a:solidFill>
                      <a:prstDash val="solid"/>
                      <a:round/>
                      <a:headEnd type="none" w="med" len="med"/>
                      <a:tailEnd type="none" w="med" len="med"/>
                    </a:lnL>
                  </a:tcPr>
                </a:tc>
              </a:tr>
              <a:tr h="325110">
                <a:tc>
                  <a:txBody>
                    <a:bodyPr/>
                    <a:lstStyle/>
                    <a:p>
                      <a:r>
                        <a:rPr lang="en-US" sz="1100">
                          <a:effectLst/>
                        </a:rPr>
                        <a:t>Mount Sinai</a:t>
                      </a:r>
                    </a:p>
                  </a:txBody>
                  <a:tcPr marL="8826" marR="8826" marT="4413" marB="441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MSMM</a:t>
                      </a:r>
                    </a:p>
                  </a:txBody>
                  <a:tcPr marL="8826" marR="8826" marT="4413" marB="441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RNA-seq</a:t>
                      </a:r>
                    </a:p>
                  </a:txBody>
                  <a:tcPr marL="8826" marR="8826" marT="4413" marB="441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November 2015</a:t>
                      </a:r>
                    </a:p>
                  </a:txBody>
                  <a:tcPr marL="8826" marR="8826" marT="4413" marB="441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endParaRPr lang="en-US" sz="1100">
                        <a:effectLst/>
                      </a:endParaRPr>
                    </a:p>
                  </a:txBody>
                  <a:tcPr marL="8826" marR="8826" marT="4413" marB="441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endParaRPr lang="en-US" sz="1100">
                        <a:effectLst/>
                      </a:endParaRPr>
                    </a:p>
                  </a:txBody>
                  <a:tcPr marL="8826" marR="8826" marT="4413" marB="441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false</a:t>
                      </a:r>
                    </a:p>
                  </a:txBody>
                  <a:tcPr marL="8826" marR="8826" marT="4413" marB="441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endParaRPr lang="en-US" sz="1100">
                        <a:effectLst/>
                      </a:endParaRPr>
                    </a:p>
                  </a:txBody>
                  <a:tcPr marL="8826" marR="8826" marT="4413" marB="441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endParaRPr lang="en-US" sz="1100">
                        <a:effectLst/>
                      </a:endParaRPr>
                    </a:p>
                  </a:txBody>
                  <a:tcPr marL="8826" marR="8826" marT="4413" marB="441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endParaRPr lang="en-US" sz="1100">
                        <a:effectLst/>
                      </a:endParaRPr>
                    </a:p>
                  </a:txBody>
                  <a:tcPr marL="8826" marR="8826" marT="4413" marB="441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endParaRPr lang="en-US" sz="1100">
                        <a:effectLst/>
                      </a:endParaRPr>
                    </a:p>
                  </a:txBody>
                  <a:tcPr marL="8826" marR="8826" marT="4413" marB="441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dirty="0" err="1">
                          <a:effectLst/>
                        </a:rPr>
                        <a:t>Mus</a:t>
                      </a:r>
                      <a:r>
                        <a:rPr lang="en-US" sz="1100" dirty="0">
                          <a:effectLst/>
                        </a:rPr>
                        <a:t> </a:t>
                      </a:r>
                      <a:r>
                        <a:rPr lang="en-US" sz="1100" dirty="0" err="1">
                          <a:effectLst/>
                        </a:rPr>
                        <a:t>musculus</a:t>
                      </a:r>
                      <a:endParaRPr lang="en-US" sz="1100" dirty="0">
                        <a:effectLst/>
                      </a:endParaRPr>
                    </a:p>
                  </a:txBody>
                  <a:tcPr marL="8826" marR="8826" marT="4413" marB="441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endParaRPr lang="en-US" sz="1100"/>
                    </a:p>
                  </a:txBody>
                  <a:tcPr marL="15887" marR="15887" marT="7944" marB="7944">
                    <a:lnL w="12700" cap="flat" cmpd="sng" algn="ctr">
                      <a:solidFill>
                        <a:srgbClr val="DDDDDD"/>
                      </a:solidFill>
                      <a:prstDash val="solid"/>
                      <a:round/>
                      <a:headEnd type="none" w="med" len="med"/>
                      <a:tailEnd type="none" w="med" len="med"/>
                    </a:lnL>
                  </a:tcPr>
                </a:tc>
              </a:tr>
              <a:tr h="483495">
                <a:tc>
                  <a:txBody>
                    <a:bodyPr/>
                    <a:lstStyle/>
                    <a:p>
                      <a:r>
                        <a:rPr lang="en-US" sz="1100">
                          <a:effectLst/>
                        </a:rPr>
                        <a:t>Mount Sinai</a:t>
                      </a:r>
                    </a:p>
                  </a:txBody>
                  <a:tcPr marL="8826" marR="8826" marT="4413" marB="441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MSDM</a:t>
                      </a:r>
                    </a:p>
                  </a:txBody>
                  <a:tcPr marL="8826" marR="8826" marT="4413" marB="441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RNA-seq</a:t>
                      </a:r>
                    </a:p>
                  </a:txBody>
                  <a:tcPr marL="8826" marR="8826" marT="4413" marB="441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August 2015</a:t>
                      </a:r>
                    </a:p>
                  </a:txBody>
                  <a:tcPr marL="8826" marR="8826" marT="4413" marB="441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u="none" strike="noStrike">
                          <a:solidFill>
                            <a:srgbClr val="1E7098"/>
                          </a:solidFill>
                          <a:effectLst/>
                          <a:hlinkClick r:id="rId7"/>
                        </a:rPr>
                        <a:t>syn4587607</a:t>
                      </a:r>
                      <a:endParaRPr lang="en-US" sz="1100">
                        <a:effectLst/>
                      </a:endParaRPr>
                    </a:p>
                  </a:txBody>
                  <a:tcPr marL="8826" marR="8826" marT="4413" marB="441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endParaRPr lang="en-US" sz="1100">
                        <a:effectLst/>
                      </a:endParaRPr>
                    </a:p>
                  </a:txBody>
                  <a:tcPr marL="8826" marR="8826" marT="4413" marB="441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true</a:t>
                      </a:r>
                    </a:p>
                  </a:txBody>
                  <a:tcPr marL="8826" marR="8826" marT="4413" marB="441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u="none" strike="noStrike">
                          <a:solidFill>
                            <a:srgbClr val="1E7098"/>
                          </a:solidFill>
                          <a:effectLst/>
                          <a:hlinkClick r:id="rId7"/>
                        </a:rPr>
                        <a:t>syn4587607</a:t>
                      </a:r>
                      <a:endParaRPr lang="en-US" sz="1100">
                        <a:effectLst/>
                      </a:endParaRPr>
                    </a:p>
                  </a:txBody>
                  <a:tcPr marL="8826" marR="8826" marT="4413" marB="441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endParaRPr lang="en-US" sz="1100">
                        <a:effectLst/>
                      </a:endParaRPr>
                    </a:p>
                  </a:txBody>
                  <a:tcPr marL="8826" marR="8826" marT="4413" marB="441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endParaRPr lang="en-US" sz="1100">
                        <a:effectLst/>
                      </a:endParaRPr>
                    </a:p>
                  </a:txBody>
                  <a:tcPr marL="8826" marR="8826" marT="4413" marB="441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endParaRPr lang="en-US" sz="1100">
                        <a:effectLst/>
                      </a:endParaRPr>
                    </a:p>
                  </a:txBody>
                  <a:tcPr marL="8826" marR="8826" marT="4413" marB="441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Drosophila melanogaster</a:t>
                      </a:r>
                    </a:p>
                  </a:txBody>
                  <a:tcPr marL="8826" marR="8826" marT="4413" marB="441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endParaRPr lang="en-US" sz="1100"/>
                    </a:p>
                  </a:txBody>
                  <a:tcPr marL="15887" marR="15887" marT="7944" marB="7944">
                    <a:lnL w="12700" cap="flat" cmpd="sng" algn="ctr">
                      <a:solidFill>
                        <a:srgbClr val="DDDDDD"/>
                      </a:solidFill>
                      <a:prstDash val="solid"/>
                      <a:round/>
                      <a:headEnd type="none" w="med" len="med"/>
                      <a:tailEnd type="none" w="med" len="med"/>
                    </a:lnL>
                    <a:lnB w="12700" cap="flat" cmpd="sng" algn="ctr">
                      <a:solidFill>
                        <a:srgbClr val="DDDDDD"/>
                      </a:solidFill>
                      <a:prstDash val="solid"/>
                      <a:round/>
                      <a:headEnd type="none" w="med" len="med"/>
                      <a:tailEnd type="none" w="med" len="med"/>
                    </a:lnB>
                  </a:tcPr>
                </a:tc>
              </a:tr>
              <a:tr h="325110">
                <a:tc>
                  <a:txBody>
                    <a:bodyPr/>
                    <a:lstStyle/>
                    <a:p>
                      <a:r>
                        <a:rPr lang="en-US" sz="1100">
                          <a:effectLst/>
                        </a:rPr>
                        <a:t>Mount Sinai</a:t>
                      </a:r>
                    </a:p>
                  </a:txBody>
                  <a:tcPr marL="8826" marR="8826" marT="4413" marB="441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ROSMAP</a:t>
                      </a:r>
                    </a:p>
                  </a:txBody>
                  <a:tcPr marL="8826" marR="8826" marT="4413" marB="441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RNA-seq</a:t>
                      </a:r>
                    </a:p>
                  </a:txBody>
                  <a:tcPr marL="8826" marR="8826" marT="4413" marB="441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August 2015</a:t>
                      </a:r>
                    </a:p>
                  </a:txBody>
                  <a:tcPr marL="8826" marR="8826" marT="4413" marB="441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u="none" strike="noStrike">
                          <a:solidFill>
                            <a:srgbClr val="1E7098"/>
                          </a:solidFill>
                          <a:effectLst/>
                          <a:hlinkClick r:id="rId8"/>
                        </a:rPr>
                        <a:t>syn3537580</a:t>
                      </a:r>
                      <a:endParaRPr lang="en-US" sz="1100">
                        <a:effectLst/>
                      </a:endParaRPr>
                    </a:p>
                  </a:txBody>
                  <a:tcPr marL="8826" marR="8826" marT="4413" marB="441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10</a:t>
                      </a:r>
                    </a:p>
                  </a:txBody>
                  <a:tcPr marL="8826" marR="8826" marT="4413" marB="441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true</a:t>
                      </a:r>
                    </a:p>
                  </a:txBody>
                  <a:tcPr marL="8826" marR="8826" marT="4413" marB="441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u="none" strike="noStrike">
                          <a:solidFill>
                            <a:srgbClr val="1E7098"/>
                          </a:solidFill>
                          <a:effectLst/>
                          <a:hlinkClick r:id="rId9"/>
                        </a:rPr>
                        <a:t>syn3219045</a:t>
                      </a:r>
                      <a:endParaRPr lang="en-US" sz="1100">
                        <a:effectLst/>
                      </a:endParaRPr>
                    </a:p>
                  </a:txBody>
                  <a:tcPr marL="8826" marR="8826" marT="4413" marB="441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Dorsolateral Prefrontal Cortex</a:t>
                      </a:r>
                    </a:p>
                  </a:txBody>
                  <a:tcPr marL="8826" marR="8826" marT="4413" marB="441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Alzheimers Disease, Control</a:t>
                      </a:r>
                    </a:p>
                  </a:txBody>
                  <a:tcPr marL="8826" marR="8826" marT="4413" marB="441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endParaRPr lang="en-US" sz="1100">
                        <a:effectLst/>
                      </a:endParaRPr>
                    </a:p>
                  </a:txBody>
                  <a:tcPr marL="8826" marR="8826" marT="4413" marB="441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dirty="0">
                          <a:effectLst/>
                        </a:rPr>
                        <a:t>Homo sapiens</a:t>
                      </a:r>
                    </a:p>
                  </a:txBody>
                  <a:tcPr marL="8826" marR="8826" marT="4413" marB="441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Sample Swap data</a:t>
                      </a:r>
                    </a:p>
                  </a:txBody>
                  <a:tcPr marL="8826" marR="8826" marT="4413" marB="441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325110">
                <a:tc>
                  <a:txBody>
                    <a:bodyPr/>
                    <a:lstStyle/>
                    <a:p>
                      <a:r>
                        <a:rPr lang="en-US" sz="1100">
                          <a:effectLst/>
                        </a:rPr>
                        <a:t>Myers-NIAGADS</a:t>
                      </a:r>
                    </a:p>
                  </a:txBody>
                  <a:tcPr marL="8826" marR="8826" marT="4413" marB="441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ROSMAP</a:t>
                      </a:r>
                    </a:p>
                  </a:txBody>
                  <a:tcPr marL="8826" marR="8826" marT="4413" marB="441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Array Expression</a:t>
                      </a:r>
                    </a:p>
                  </a:txBody>
                  <a:tcPr marL="8826" marR="8826" marT="4413" marB="441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May 2015</a:t>
                      </a:r>
                    </a:p>
                  </a:txBody>
                  <a:tcPr marL="8826" marR="8826" marT="4413" marB="441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u="none" strike="noStrike">
                          <a:solidFill>
                            <a:srgbClr val="1E7098"/>
                          </a:solidFill>
                          <a:effectLst/>
                          <a:hlinkClick r:id="rId10"/>
                        </a:rPr>
                        <a:t>syn3800853</a:t>
                      </a:r>
                      <a:endParaRPr lang="en-US" sz="1100">
                        <a:effectLst/>
                      </a:endParaRPr>
                    </a:p>
                  </a:txBody>
                  <a:tcPr marL="8826" marR="8826" marT="4413" marB="441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490</a:t>
                      </a:r>
                    </a:p>
                  </a:txBody>
                  <a:tcPr marL="8826" marR="8826" marT="4413" marB="441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true</a:t>
                      </a:r>
                    </a:p>
                  </a:txBody>
                  <a:tcPr marL="8826" marR="8826" marT="4413" marB="441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u="none" strike="noStrike">
                          <a:solidFill>
                            <a:srgbClr val="1E7098"/>
                          </a:solidFill>
                          <a:effectLst/>
                          <a:hlinkClick r:id="rId9"/>
                        </a:rPr>
                        <a:t>syn3219045</a:t>
                      </a:r>
                      <a:endParaRPr lang="en-US" sz="1100">
                        <a:effectLst/>
                      </a:endParaRPr>
                    </a:p>
                  </a:txBody>
                  <a:tcPr marL="8826" marR="8826" marT="4413" marB="441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Dorsolateral Prefrontal Cortex</a:t>
                      </a:r>
                    </a:p>
                  </a:txBody>
                  <a:tcPr marL="8826" marR="8826" marT="4413" marB="441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Alzheimer's Disease, Control</a:t>
                      </a:r>
                    </a:p>
                  </a:txBody>
                  <a:tcPr marL="8826" marR="8826" marT="4413" marB="441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endParaRPr lang="en-US" sz="1100">
                        <a:effectLst/>
                      </a:endParaRPr>
                    </a:p>
                  </a:txBody>
                  <a:tcPr marL="8826" marR="8826" marT="4413" marB="441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Homo sapiens</a:t>
                      </a:r>
                    </a:p>
                  </a:txBody>
                  <a:tcPr marL="8826" marR="8826" marT="4413" marB="4413"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endParaRPr lang="en-US" sz="1100" dirty="0"/>
                    </a:p>
                  </a:txBody>
                  <a:tcPr marL="15887" marR="15887" marT="7944" marB="7944">
                    <a:lnL w="12700" cap="flat" cmpd="sng" algn="ctr">
                      <a:solidFill>
                        <a:srgbClr val="DDDDDD"/>
                      </a:solidFill>
                      <a:prstDash val="solid"/>
                      <a:round/>
                      <a:headEnd type="none" w="med" len="med"/>
                      <a:tailEnd type="none" w="med" len="med"/>
                    </a:lnL>
                    <a:lnT w="12700" cap="flat" cmpd="sng" algn="ctr">
                      <a:solidFill>
                        <a:srgbClr val="DDDDDD"/>
                      </a:solidFill>
                      <a:prstDash val="solid"/>
                      <a:round/>
                      <a:headEnd type="none" w="med" len="med"/>
                      <a:tailEnd type="none" w="med" len="med"/>
                    </a:lnT>
                  </a:tcPr>
                </a:tc>
              </a:tr>
            </a:tbl>
          </a:graphicData>
        </a:graphic>
      </p:graphicFrame>
      <p:sp>
        <p:nvSpPr>
          <p:cNvPr id="2" name="Slide Number Placeholder 1"/>
          <p:cNvSpPr>
            <a:spLocks noGrp="1"/>
          </p:cNvSpPr>
          <p:nvPr>
            <p:ph type="sldNum" sz="quarter" idx="12"/>
          </p:nvPr>
        </p:nvSpPr>
        <p:spPr/>
        <p:txBody>
          <a:bodyPr/>
          <a:lstStyle/>
          <a:p>
            <a:fld id="{BF78F6EF-106A-E84B-9128-9C268D041DE3}" type="slidenum">
              <a:rPr lang="en-US" smtClean="0"/>
              <a:t>11</a:t>
            </a:fld>
            <a:endParaRPr lang="en-US"/>
          </a:p>
        </p:txBody>
      </p:sp>
    </p:spTree>
    <p:extLst>
      <p:ext uri="{BB962C8B-B14F-4D97-AF65-F5344CB8AC3E}">
        <p14:creationId xmlns:p14="http://schemas.microsoft.com/office/powerpoint/2010/main" val="669384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1855118138"/>
              </p:ext>
            </p:extLst>
          </p:nvPr>
        </p:nvGraphicFramePr>
        <p:xfrm>
          <a:off x="627529" y="431511"/>
          <a:ext cx="12487930" cy="5911815"/>
        </p:xfrm>
        <a:graphic>
          <a:graphicData uri="http://schemas.openxmlformats.org/drawingml/2006/table">
            <a:tbl>
              <a:tblPr/>
              <a:tblGrid>
                <a:gridCol w="960610"/>
                <a:gridCol w="960610"/>
                <a:gridCol w="960610"/>
                <a:gridCol w="960610"/>
                <a:gridCol w="960610"/>
                <a:gridCol w="960610"/>
                <a:gridCol w="960610"/>
                <a:gridCol w="960610"/>
                <a:gridCol w="960610"/>
                <a:gridCol w="960610"/>
                <a:gridCol w="960610"/>
                <a:gridCol w="960610"/>
                <a:gridCol w="960610"/>
              </a:tblGrid>
              <a:tr h="0">
                <a:tc>
                  <a:txBody>
                    <a:bodyPr/>
                    <a:lstStyle/>
                    <a:p>
                      <a:endParaRPr lang="en-US" sz="400"/>
                    </a:p>
                  </a:txBody>
                  <a:tcPr marL="21157" marR="21157" marT="10579" marB="10579">
                    <a:lnB w="12700" cap="flat" cmpd="sng" algn="ctr">
                      <a:solidFill>
                        <a:srgbClr val="DDDDDD"/>
                      </a:solidFill>
                      <a:prstDash val="solid"/>
                      <a:round/>
                      <a:headEnd type="none" w="med" len="med"/>
                      <a:tailEnd type="none" w="med" len="med"/>
                    </a:lnB>
                  </a:tcPr>
                </a:tc>
                <a:tc>
                  <a:txBody>
                    <a:bodyPr/>
                    <a:lstStyle/>
                    <a:p>
                      <a:endParaRPr lang="en-US" sz="400"/>
                    </a:p>
                  </a:txBody>
                  <a:tcPr marL="21157" marR="21157" marT="10579" marB="10579">
                    <a:lnB w="12700" cap="flat" cmpd="sng" algn="ctr">
                      <a:solidFill>
                        <a:srgbClr val="DDDDDD"/>
                      </a:solidFill>
                      <a:prstDash val="solid"/>
                      <a:round/>
                      <a:headEnd type="none" w="med" len="med"/>
                      <a:tailEnd type="none" w="med" len="med"/>
                    </a:lnB>
                  </a:tcPr>
                </a:tc>
                <a:tc>
                  <a:txBody>
                    <a:bodyPr/>
                    <a:lstStyle/>
                    <a:p>
                      <a:endParaRPr lang="en-US" sz="400"/>
                    </a:p>
                  </a:txBody>
                  <a:tcPr marL="21157" marR="21157" marT="10579" marB="10579">
                    <a:lnB w="12700" cap="flat" cmpd="sng" algn="ctr">
                      <a:solidFill>
                        <a:srgbClr val="DDDDDD"/>
                      </a:solidFill>
                      <a:prstDash val="solid"/>
                      <a:round/>
                      <a:headEnd type="none" w="med" len="med"/>
                      <a:tailEnd type="none" w="med" len="med"/>
                    </a:lnB>
                  </a:tcPr>
                </a:tc>
                <a:tc>
                  <a:txBody>
                    <a:bodyPr/>
                    <a:lstStyle/>
                    <a:p>
                      <a:endParaRPr lang="en-US" sz="400"/>
                    </a:p>
                  </a:txBody>
                  <a:tcPr marL="21157" marR="21157" marT="10579" marB="10579">
                    <a:lnB w="12700" cap="flat" cmpd="sng" algn="ctr">
                      <a:solidFill>
                        <a:srgbClr val="DDDDDD"/>
                      </a:solidFill>
                      <a:prstDash val="solid"/>
                      <a:round/>
                      <a:headEnd type="none" w="med" len="med"/>
                      <a:tailEnd type="none" w="med" len="med"/>
                    </a:lnB>
                  </a:tcPr>
                </a:tc>
                <a:tc>
                  <a:txBody>
                    <a:bodyPr/>
                    <a:lstStyle/>
                    <a:p>
                      <a:endParaRPr lang="en-US" sz="400"/>
                    </a:p>
                  </a:txBody>
                  <a:tcPr marL="21157" marR="21157" marT="10579" marB="10579">
                    <a:lnB w="12700" cap="flat" cmpd="sng" algn="ctr">
                      <a:solidFill>
                        <a:srgbClr val="DDDDDD"/>
                      </a:solidFill>
                      <a:prstDash val="solid"/>
                      <a:round/>
                      <a:headEnd type="none" w="med" len="med"/>
                      <a:tailEnd type="none" w="med" len="med"/>
                    </a:lnB>
                  </a:tcPr>
                </a:tc>
                <a:tc>
                  <a:txBody>
                    <a:bodyPr/>
                    <a:lstStyle/>
                    <a:p>
                      <a:endParaRPr lang="en-US" sz="400"/>
                    </a:p>
                  </a:txBody>
                  <a:tcPr marL="21157" marR="21157" marT="10579" marB="10579">
                    <a:lnB w="12700" cap="flat" cmpd="sng" algn="ctr">
                      <a:solidFill>
                        <a:srgbClr val="DDDDDD"/>
                      </a:solidFill>
                      <a:prstDash val="solid"/>
                      <a:round/>
                      <a:headEnd type="none" w="med" len="med"/>
                      <a:tailEnd type="none" w="med" len="med"/>
                    </a:lnB>
                  </a:tcPr>
                </a:tc>
                <a:tc>
                  <a:txBody>
                    <a:bodyPr/>
                    <a:lstStyle/>
                    <a:p>
                      <a:endParaRPr lang="en-US" sz="400"/>
                    </a:p>
                  </a:txBody>
                  <a:tcPr marL="21157" marR="21157" marT="10579" marB="10579">
                    <a:lnB w="12700" cap="flat" cmpd="sng" algn="ctr">
                      <a:solidFill>
                        <a:srgbClr val="DDDDDD"/>
                      </a:solidFill>
                      <a:prstDash val="solid"/>
                      <a:round/>
                      <a:headEnd type="none" w="med" len="med"/>
                      <a:tailEnd type="none" w="med" len="med"/>
                    </a:lnB>
                  </a:tcPr>
                </a:tc>
                <a:tc>
                  <a:txBody>
                    <a:bodyPr/>
                    <a:lstStyle/>
                    <a:p>
                      <a:endParaRPr lang="en-US" sz="400"/>
                    </a:p>
                  </a:txBody>
                  <a:tcPr marL="21157" marR="21157" marT="10579" marB="10579">
                    <a:lnB w="12700" cap="flat" cmpd="sng" algn="ctr">
                      <a:solidFill>
                        <a:srgbClr val="DDDDDD"/>
                      </a:solidFill>
                      <a:prstDash val="solid"/>
                      <a:round/>
                      <a:headEnd type="none" w="med" len="med"/>
                      <a:tailEnd type="none" w="med" len="med"/>
                    </a:lnB>
                  </a:tcPr>
                </a:tc>
                <a:tc>
                  <a:txBody>
                    <a:bodyPr/>
                    <a:lstStyle/>
                    <a:p>
                      <a:endParaRPr lang="en-US" sz="400"/>
                    </a:p>
                  </a:txBody>
                  <a:tcPr marL="21157" marR="21157" marT="10579" marB="10579">
                    <a:lnB w="12700" cap="flat" cmpd="sng" algn="ctr">
                      <a:solidFill>
                        <a:srgbClr val="DDDDDD"/>
                      </a:solidFill>
                      <a:prstDash val="solid"/>
                      <a:round/>
                      <a:headEnd type="none" w="med" len="med"/>
                      <a:tailEnd type="none" w="med" len="med"/>
                    </a:lnB>
                  </a:tcPr>
                </a:tc>
                <a:tc>
                  <a:txBody>
                    <a:bodyPr/>
                    <a:lstStyle/>
                    <a:p>
                      <a:endParaRPr lang="en-US" sz="400"/>
                    </a:p>
                  </a:txBody>
                  <a:tcPr marL="21157" marR="21157" marT="10579" marB="10579">
                    <a:lnB w="12700" cap="flat" cmpd="sng" algn="ctr">
                      <a:solidFill>
                        <a:srgbClr val="DDDDDD"/>
                      </a:solidFill>
                      <a:prstDash val="solid"/>
                      <a:round/>
                      <a:headEnd type="none" w="med" len="med"/>
                      <a:tailEnd type="none" w="med" len="med"/>
                    </a:lnB>
                  </a:tcPr>
                </a:tc>
                <a:tc>
                  <a:txBody>
                    <a:bodyPr/>
                    <a:lstStyle/>
                    <a:p>
                      <a:endParaRPr lang="en-US" sz="400"/>
                    </a:p>
                  </a:txBody>
                  <a:tcPr marL="21157" marR="21157" marT="10579" marB="10579">
                    <a:lnB w="12700" cap="flat" cmpd="sng" algn="ctr">
                      <a:solidFill>
                        <a:srgbClr val="DDDDDD"/>
                      </a:solidFill>
                      <a:prstDash val="solid"/>
                      <a:round/>
                      <a:headEnd type="none" w="med" len="med"/>
                      <a:tailEnd type="none" w="med" len="med"/>
                    </a:lnB>
                  </a:tcPr>
                </a:tc>
                <a:tc>
                  <a:txBody>
                    <a:bodyPr/>
                    <a:lstStyle/>
                    <a:p>
                      <a:endParaRPr lang="en-US" sz="400"/>
                    </a:p>
                  </a:txBody>
                  <a:tcPr marL="21157" marR="21157" marT="10579" marB="10579">
                    <a:lnB w="12700" cap="flat" cmpd="sng" algn="ctr">
                      <a:solidFill>
                        <a:srgbClr val="DDDDDD"/>
                      </a:solidFill>
                      <a:prstDash val="solid"/>
                      <a:round/>
                      <a:headEnd type="none" w="med" len="med"/>
                      <a:tailEnd type="none" w="med" len="med"/>
                    </a:lnB>
                  </a:tcPr>
                </a:tc>
                <a:tc>
                  <a:txBody>
                    <a:bodyPr/>
                    <a:lstStyle/>
                    <a:p>
                      <a:endParaRPr lang="en-US" sz="400"/>
                    </a:p>
                  </a:txBody>
                  <a:tcPr marL="21157" marR="21157" marT="10579" marB="10579"/>
                </a:tc>
              </a:tr>
              <a:tr h="267006">
                <a:tc>
                  <a:txBody>
                    <a:bodyPr/>
                    <a:lstStyle/>
                    <a:p>
                      <a:r>
                        <a:rPr lang="en-US" sz="1100" dirty="0">
                          <a:effectLst/>
                        </a:rPr>
                        <a:t>UFL-Mayo-ISB</a:t>
                      </a: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dirty="0" err="1">
                          <a:effectLst/>
                        </a:rPr>
                        <a:t>TAUAPPms</a:t>
                      </a:r>
                      <a:endParaRPr lang="en-US" sz="1100" dirty="0">
                        <a:effectLst/>
                      </a:endParaRP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RNA-Seq</a:t>
                      </a: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February 2015</a:t>
                      </a: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u="none" strike="noStrike">
                          <a:solidFill>
                            <a:srgbClr val="1E7098"/>
                          </a:solidFill>
                          <a:effectLst/>
                          <a:hlinkClick r:id="rId2"/>
                        </a:rPr>
                        <a:t>syn3157183</a:t>
                      </a:r>
                      <a:endParaRPr lang="en-US" sz="1100">
                        <a:effectLst/>
                      </a:endParaRP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60</a:t>
                      </a: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true</a:t>
                      </a: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u="none" strike="noStrike">
                          <a:solidFill>
                            <a:srgbClr val="1E7098"/>
                          </a:solidFill>
                          <a:effectLst/>
                          <a:hlinkClick r:id="rId3"/>
                        </a:rPr>
                        <a:t>syn3157182</a:t>
                      </a:r>
                      <a:endParaRPr lang="en-US" sz="1100">
                        <a:effectLst/>
                      </a:endParaRP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endParaRPr lang="en-US" sz="1100">
                        <a:effectLst/>
                      </a:endParaRP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Tau mouse model</a:t>
                      </a: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endParaRPr lang="en-US" sz="1100">
                        <a:effectLst/>
                      </a:endParaRP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Mus musculus</a:t>
                      </a: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endParaRPr lang="en-US" sz="1100"/>
                    </a:p>
                  </a:txBody>
                  <a:tcPr marL="21157" marR="21157" marT="10579" marB="10579">
                    <a:lnL w="12700" cap="flat" cmpd="sng" algn="ctr">
                      <a:solidFill>
                        <a:srgbClr val="DDDDDD"/>
                      </a:solidFill>
                      <a:prstDash val="solid"/>
                      <a:round/>
                      <a:headEnd type="none" w="med" len="med"/>
                      <a:tailEnd type="none" w="med" len="med"/>
                    </a:lnL>
                  </a:tcPr>
                </a:tc>
              </a:tr>
              <a:tr h="440946">
                <a:tc>
                  <a:txBody>
                    <a:bodyPr/>
                    <a:lstStyle/>
                    <a:p>
                      <a:r>
                        <a:rPr lang="en-US" sz="1100">
                          <a:effectLst/>
                        </a:rPr>
                        <a:t>UFL-Mayo-ISB</a:t>
                      </a: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MayoEGWAS</a:t>
                      </a: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dirty="0">
                          <a:effectLst/>
                        </a:rPr>
                        <a:t>Array Expression</a:t>
                      </a: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dirty="0">
                          <a:effectLst/>
                        </a:rPr>
                        <a:t>February 2015</a:t>
                      </a: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u="none" strike="noStrike">
                          <a:solidFill>
                            <a:srgbClr val="1E7098"/>
                          </a:solidFill>
                          <a:effectLst/>
                          <a:hlinkClick r:id="rId4"/>
                        </a:rPr>
                        <a:t>syn3157225</a:t>
                      </a:r>
                      <a:endParaRPr lang="en-US" sz="1100">
                        <a:effectLst/>
                      </a:endParaRP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359</a:t>
                      </a: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true</a:t>
                      </a: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u="none" strike="noStrike">
                          <a:solidFill>
                            <a:srgbClr val="1E7098"/>
                          </a:solidFill>
                          <a:effectLst/>
                          <a:hlinkClick r:id="rId4"/>
                        </a:rPr>
                        <a:t>syn3157225</a:t>
                      </a:r>
                      <a:endParaRPr lang="en-US" sz="1100">
                        <a:effectLst/>
                      </a:endParaRP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Temporal Cortex, Cerebellum</a:t>
                      </a: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Alzheimer's Disease, Control</a:t>
                      </a: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u="none" strike="noStrike">
                          <a:solidFill>
                            <a:srgbClr val="1E7098"/>
                          </a:solidFill>
                          <a:effectLst/>
                          <a:hlinkClick r:id="rId5"/>
                        </a:rPr>
                        <a:t>http://www.ncbi.nlm.nih.gov/pubmed/22685416</a:t>
                      </a:r>
                      <a:endParaRPr lang="en-US" sz="1100">
                        <a:effectLst/>
                      </a:endParaRP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Homo sapiens</a:t>
                      </a: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endParaRPr lang="en-US" sz="1100"/>
                    </a:p>
                  </a:txBody>
                  <a:tcPr marL="21157" marR="21157" marT="10579" marB="10579">
                    <a:lnL w="12700" cap="flat" cmpd="sng" algn="ctr">
                      <a:solidFill>
                        <a:srgbClr val="DDDDDD"/>
                      </a:solidFill>
                      <a:prstDash val="solid"/>
                      <a:round/>
                      <a:headEnd type="none" w="med" len="med"/>
                      <a:tailEnd type="none" w="med" len="med"/>
                    </a:lnL>
                  </a:tcPr>
                </a:tc>
              </a:tr>
              <a:tr h="440946">
                <a:tc>
                  <a:txBody>
                    <a:bodyPr/>
                    <a:lstStyle/>
                    <a:p>
                      <a:r>
                        <a:rPr lang="en-US" sz="1100">
                          <a:effectLst/>
                        </a:rPr>
                        <a:t>UFL-Mayo-ISB</a:t>
                      </a: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MayoLOADGWAS</a:t>
                      </a: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Genotype</a:t>
                      </a: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dirty="0">
                          <a:effectLst/>
                        </a:rPr>
                        <a:t>February 2015</a:t>
                      </a: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u="none" strike="noStrike" dirty="0">
                          <a:solidFill>
                            <a:srgbClr val="1E7098"/>
                          </a:solidFill>
                          <a:effectLst/>
                          <a:hlinkClick r:id="rId6"/>
                        </a:rPr>
                        <a:t>syn2910256</a:t>
                      </a:r>
                      <a:endParaRPr lang="en-US" sz="1100" dirty="0">
                        <a:effectLst/>
                      </a:endParaRP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2099</a:t>
                      </a: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true</a:t>
                      </a: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u="none" strike="noStrike">
                          <a:solidFill>
                            <a:srgbClr val="1E7098"/>
                          </a:solidFill>
                          <a:effectLst/>
                          <a:hlinkClick r:id="rId6"/>
                        </a:rPr>
                        <a:t>syn2910256</a:t>
                      </a:r>
                      <a:endParaRPr lang="en-US" sz="1100">
                        <a:effectLst/>
                      </a:endParaRP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endParaRPr lang="en-US" sz="1100">
                        <a:effectLst/>
                      </a:endParaRP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Alzheimer's Disease, Control</a:t>
                      </a: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u="none" strike="noStrike">
                          <a:solidFill>
                            <a:srgbClr val="1E7098"/>
                          </a:solidFill>
                          <a:effectLst/>
                          <a:hlinkClick r:id="rId7"/>
                        </a:rPr>
                        <a:t>http://www.ncbi.nlm.nih.gov/pubmed/19136949</a:t>
                      </a:r>
                      <a:endParaRPr lang="en-US" sz="1100">
                        <a:effectLst/>
                      </a:endParaRP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Homo sapiens</a:t>
                      </a: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endParaRPr lang="en-US" sz="1100"/>
                    </a:p>
                  </a:txBody>
                  <a:tcPr marL="21157" marR="21157" marT="10579" marB="10579">
                    <a:lnL w="12700" cap="flat" cmpd="sng" algn="ctr">
                      <a:solidFill>
                        <a:srgbClr val="DDDDDD"/>
                      </a:solidFill>
                      <a:prstDash val="solid"/>
                      <a:round/>
                      <a:headEnd type="none" w="med" len="med"/>
                      <a:tailEnd type="none" w="med" len="med"/>
                    </a:lnL>
                  </a:tcPr>
                </a:tc>
              </a:tr>
              <a:tr h="440946">
                <a:tc>
                  <a:txBody>
                    <a:bodyPr/>
                    <a:lstStyle/>
                    <a:p>
                      <a:r>
                        <a:rPr lang="en-US" sz="1100">
                          <a:effectLst/>
                        </a:rPr>
                        <a:t>UFL-Mayo-ISB</a:t>
                      </a: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MayoEGWAS</a:t>
                      </a: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eSNP Results</a:t>
                      </a: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dirty="0">
                          <a:effectLst/>
                        </a:rPr>
                        <a:t>February 2015</a:t>
                      </a: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u="none" strike="noStrike" dirty="0">
                          <a:solidFill>
                            <a:srgbClr val="1E7098"/>
                          </a:solidFill>
                          <a:effectLst/>
                          <a:hlinkClick r:id="rId8"/>
                        </a:rPr>
                        <a:t>syn3157249</a:t>
                      </a:r>
                      <a:endParaRPr lang="en-US" sz="1100" dirty="0">
                        <a:effectLst/>
                      </a:endParaRP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endParaRPr lang="en-US" sz="1100" dirty="0">
                        <a:effectLst/>
                      </a:endParaRP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true</a:t>
                      </a: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u="none" strike="noStrike">
                          <a:solidFill>
                            <a:srgbClr val="1E7098"/>
                          </a:solidFill>
                          <a:effectLst/>
                          <a:hlinkClick r:id="rId8"/>
                        </a:rPr>
                        <a:t>syn3157249</a:t>
                      </a:r>
                      <a:endParaRPr lang="en-US" sz="1100">
                        <a:effectLst/>
                      </a:endParaRP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Temporal Cortex, Cerebellum</a:t>
                      </a: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Alzheimer's Disease, Control</a:t>
                      </a: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u="none" strike="noStrike">
                          <a:solidFill>
                            <a:srgbClr val="1E7098"/>
                          </a:solidFill>
                          <a:effectLst/>
                          <a:hlinkClick r:id="rId5"/>
                        </a:rPr>
                        <a:t>http://www.ncbi.nlm.nih.gov/pubmed/22685416</a:t>
                      </a:r>
                      <a:endParaRPr lang="en-US" sz="1100">
                        <a:effectLst/>
                      </a:endParaRP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Homo sapiens</a:t>
                      </a: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endParaRPr lang="en-US" sz="1100"/>
                    </a:p>
                  </a:txBody>
                  <a:tcPr marL="21157" marR="21157" marT="10579" marB="10579">
                    <a:lnL w="12700" cap="flat" cmpd="sng" algn="ctr">
                      <a:solidFill>
                        <a:srgbClr val="DDDDDD"/>
                      </a:solidFill>
                      <a:prstDash val="solid"/>
                      <a:round/>
                      <a:headEnd type="none" w="med" len="med"/>
                      <a:tailEnd type="none" w="med" len="med"/>
                    </a:lnL>
                  </a:tcPr>
                </a:tc>
              </a:tr>
              <a:tr h="527915">
                <a:tc>
                  <a:txBody>
                    <a:bodyPr/>
                    <a:lstStyle/>
                    <a:p>
                      <a:r>
                        <a:rPr lang="en-US" sz="1100">
                          <a:effectLst/>
                        </a:rPr>
                        <a:t>UFL-Mayo-ISB</a:t>
                      </a: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MayoPilot</a:t>
                      </a: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RNA-Seq</a:t>
                      </a: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February 2015</a:t>
                      </a: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u="none" strike="noStrike">
                          <a:solidFill>
                            <a:srgbClr val="1E7098"/>
                          </a:solidFill>
                          <a:effectLst/>
                          <a:hlinkClick r:id="rId9"/>
                        </a:rPr>
                        <a:t>syn3157268</a:t>
                      </a:r>
                      <a:endParaRPr lang="en-US" sz="1100">
                        <a:effectLst/>
                      </a:endParaRP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192</a:t>
                      </a: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dirty="0">
                          <a:effectLst/>
                        </a:rPr>
                        <a:t>true</a:t>
                      </a: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u="none" strike="noStrike">
                          <a:solidFill>
                            <a:srgbClr val="1E7098"/>
                          </a:solidFill>
                          <a:effectLst/>
                          <a:hlinkClick r:id="rId9"/>
                        </a:rPr>
                        <a:t>syn3157268</a:t>
                      </a:r>
                      <a:endParaRPr lang="en-US" sz="1100">
                        <a:effectLst/>
                      </a:endParaRP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Temporal Cortex</a:t>
                      </a: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Alzheimer's Disease, Progressive Supranuclear Palsy</a:t>
                      </a: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endParaRPr lang="en-US" sz="1100">
                        <a:effectLst/>
                      </a:endParaRP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Homo sapiens</a:t>
                      </a: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endParaRPr lang="en-US" sz="1100"/>
                    </a:p>
                  </a:txBody>
                  <a:tcPr marL="21157" marR="21157" marT="10579" marB="10579">
                    <a:lnL w="12700" cap="flat" cmpd="sng" algn="ctr">
                      <a:solidFill>
                        <a:srgbClr val="DDDDDD"/>
                      </a:solidFill>
                      <a:prstDash val="solid"/>
                      <a:round/>
                      <a:headEnd type="none" w="med" len="med"/>
                      <a:tailEnd type="none" w="med" len="med"/>
                    </a:lnL>
                  </a:tcPr>
                </a:tc>
              </a:tr>
              <a:tr h="440946">
                <a:tc>
                  <a:txBody>
                    <a:bodyPr/>
                    <a:lstStyle/>
                    <a:p>
                      <a:r>
                        <a:rPr lang="en-US" sz="1100">
                          <a:effectLst/>
                        </a:rPr>
                        <a:t>UFL-Mayo-ISB</a:t>
                      </a: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IL10</a:t>
                      </a: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Nanostring Expression</a:t>
                      </a: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February 2015</a:t>
                      </a: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u="none" strike="noStrike">
                          <a:solidFill>
                            <a:srgbClr val="1E7098"/>
                          </a:solidFill>
                          <a:effectLst/>
                          <a:hlinkClick r:id="rId10"/>
                        </a:rPr>
                        <a:t>syn3157175</a:t>
                      </a:r>
                      <a:endParaRPr lang="en-US" sz="1100">
                        <a:effectLst/>
                      </a:endParaRP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27</a:t>
                      </a: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true</a:t>
                      </a: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u="none" strike="noStrike" dirty="0">
                          <a:solidFill>
                            <a:srgbClr val="1E7098"/>
                          </a:solidFill>
                          <a:effectLst/>
                          <a:hlinkClick r:id="rId10"/>
                        </a:rPr>
                        <a:t>syn3157175</a:t>
                      </a:r>
                      <a:endParaRPr lang="en-US" sz="1100" dirty="0">
                        <a:effectLst/>
                      </a:endParaRP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endParaRPr lang="en-US" sz="1100">
                        <a:effectLst/>
                      </a:endParaRP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APP mouse model</a:t>
                      </a: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u="none" strike="noStrike">
                          <a:solidFill>
                            <a:srgbClr val="1E7098"/>
                          </a:solidFill>
                          <a:effectLst/>
                          <a:hlinkClick r:id="rId11"/>
                        </a:rPr>
                        <a:t>http://www.ncbi.nlm.nih.gov/pubmed/25619653</a:t>
                      </a:r>
                      <a:endParaRPr lang="en-US" sz="1100">
                        <a:effectLst/>
                      </a:endParaRP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Mus musculus</a:t>
                      </a: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endParaRPr lang="en-US" sz="1100"/>
                    </a:p>
                  </a:txBody>
                  <a:tcPr marL="21157" marR="21157" marT="10579" marB="10579">
                    <a:lnL w="12700" cap="flat" cmpd="sng" algn="ctr">
                      <a:solidFill>
                        <a:srgbClr val="DDDDDD"/>
                      </a:solidFill>
                      <a:prstDash val="solid"/>
                      <a:round/>
                      <a:headEnd type="none" w="med" len="med"/>
                      <a:tailEnd type="none" w="med" len="med"/>
                    </a:lnL>
                    <a:lnB w="12700" cap="flat" cmpd="sng" algn="ctr">
                      <a:solidFill>
                        <a:srgbClr val="DDDDDD"/>
                      </a:solidFill>
                      <a:prstDash val="solid"/>
                      <a:round/>
                      <a:headEnd type="none" w="med" len="med"/>
                      <a:tailEnd type="none" w="med" len="med"/>
                    </a:lnB>
                  </a:tcPr>
                </a:tc>
              </a:tr>
              <a:tr h="180037">
                <a:tc>
                  <a:txBody>
                    <a:bodyPr/>
                    <a:lstStyle/>
                    <a:p>
                      <a:r>
                        <a:rPr lang="en-US" sz="1100">
                          <a:effectLst/>
                        </a:rPr>
                        <a:t>UFL-Mayo-ISB</a:t>
                      </a: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MayoRNAseq</a:t>
                      </a: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RNA-seq</a:t>
                      </a: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May 2015</a:t>
                      </a: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u="none" strike="noStrike">
                          <a:solidFill>
                            <a:srgbClr val="1E7098"/>
                          </a:solidFill>
                          <a:effectLst/>
                          <a:hlinkClick r:id="rId12"/>
                        </a:rPr>
                        <a:t>syn3163039</a:t>
                      </a:r>
                      <a:endParaRPr lang="en-US" sz="1100">
                        <a:effectLst/>
                      </a:endParaRP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278</a:t>
                      </a: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true</a:t>
                      </a: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u="none" strike="noStrike">
                          <a:solidFill>
                            <a:srgbClr val="1E7098"/>
                          </a:solidFill>
                          <a:effectLst/>
                          <a:hlinkClick r:id="rId12"/>
                        </a:rPr>
                        <a:t>syn3163039</a:t>
                      </a:r>
                      <a:endParaRPr lang="en-US" sz="1100">
                        <a:effectLst/>
                      </a:endParaRP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Temporal Cortex</a:t>
                      </a: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Alzheimers Disease</a:t>
                      </a: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endParaRPr lang="en-US" sz="1100">
                        <a:effectLst/>
                      </a:endParaRP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Homo sapiens</a:t>
                      </a: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Phase I</a:t>
                      </a: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180037">
                <a:tc>
                  <a:txBody>
                    <a:bodyPr/>
                    <a:lstStyle/>
                    <a:p>
                      <a:r>
                        <a:rPr lang="en-US" sz="1100">
                          <a:effectLst/>
                        </a:rPr>
                        <a:t>UFL-Mayo-ISB</a:t>
                      </a: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MayoBB</a:t>
                      </a: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RNA-seq</a:t>
                      </a: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February 2016</a:t>
                      </a: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endParaRPr lang="en-US" sz="1100">
                        <a:effectLst/>
                      </a:endParaRP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endParaRPr lang="en-US" sz="1100">
                        <a:effectLst/>
                      </a:endParaRP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false</a:t>
                      </a: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endParaRPr lang="en-US" sz="1100">
                        <a:effectLst/>
                      </a:endParaRP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endParaRPr lang="en-US" sz="1100">
                        <a:effectLst/>
                      </a:endParaRP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endParaRPr lang="en-US" sz="1100">
                        <a:effectLst/>
                      </a:endParaRP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endParaRPr lang="en-US" sz="1100">
                        <a:effectLst/>
                      </a:endParaRP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Homo sapiens</a:t>
                      </a: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Phase II</a:t>
                      </a: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440946">
                <a:tc>
                  <a:txBody>
                    <a:bodyPr/>
                    <a:lstStyle/>
                    <a:p>
                      <a:r>
                        <a:rPr lang="en-US" sz="1100">
                          <a:effectLst/>
                        </a:rPr>
                        <a:t>UFL-Mayo-ISB</a:t>
                      </a: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TAUAPPms</a:t>
                      </a: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RNA-seq</a:t>
                      </a: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May 2015</a:t>
                      </a: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u="none" strike="noStrike">
                          <a:solidFill>
                            <a:srgbClr val="1E7098"/>
                          </a:solidFill>
                          <a:effectLst/>
                          <a:hlinkClick r:id="rId13"/>
                        </a:rPr>
                        <a:t>syn3435792</a:t>
                      </a:r>
                      <a:endParaRPr lang="en-US" sz="1100">
                        <a:effectLst/>
                      </a:endParaRP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128</a:t>
                      </a: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true</a:t>
                      </a: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u="none" strike="noStrike">
                          <a:solidFill>
                            <a:srgbClr val="1E7098"/>
                          </a:solidFill>
                          <a:effectLst/>
                          <a:hlinkClick r:id="rId13"/>
                        </a:rPr>
                        <a:t>syn3435792</a:t>
                      </a:r>
                      <a:endParaRPr lang="en-US" sz="1100">
                        <a:effectLst/>
                      </a:endParaRP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Forebrain</a:t>
                      </a: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endParaRPr lang="en-US" sz="1100">
                        <a:effectLst/>
                      </a:endParaRP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endParaRPr lang="en-US" sz="1100">
                        <a:effectLst/>
                      </a:endParaRP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Mus Musculus</a:t>
                      </a: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PS1, App, and CRND8 Mouse Model</a:t>
                      </a: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353976">
                <a:tc>
                  <a:txBody>
                    <a:bodyPr/>
                    <a:lstStyle/>
                    <a:p>
                      <a:r>
                        <a:rPr lang="en-US" sz="1100">
                          <a:effectLst/>
                        </a:rPr>
                        <a:t>UFL-Mayo-ISB</a:t>
                      </a: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ROSMAP</a:t>
                      </a: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RNA-seq</a:t>
                      </a: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August 2015</a:t>
                      </a: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u="none" strike="noStrike">
                          <a:solidFill>
                            <a:srgbClr val="1E7098"/>
                          </a:solidFill>
                          <a:effectLst/>
                          <a:hlinkClick r:id="rId14"/>
                        </a:rPr>
                        <a:t>syn3537579</a:t>
                      </a:r>
                      <a:endParaRPr lang="en-US" sz="1100">
                        <a:effectLst/>
                      </a:endParaRP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10</a:t>
                      </a: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true</a:t>
                      </a: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u="none" strike="noStrike">
                          <a:solidFill>
                            <a:srgbClr val="1E7098"/>
                          </a:solidFill>
                          <a:effectLst/>
                          <a:hlinkClick r:id="rId15"/>
                        </a:rPr>
                        <a:t>syn3219045</a:t>
                      </a:r>
                      <a:endParaRPr lang="en-US" sz="1100">
                        <a:effectLst/>
                      </a:endParaRP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Dorsolateral Prefrontal Cortex</a:t>
                      </a: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dirty="0" err="1">
                          <a:effectLst/>
                        </a:rPr>
                        <a:t>Alzheimers</a:t>
                      </a:r>
                      <a:r>
                        <a:rPr lang="en-US" sz="1100" dirty="0">
                          <a:effectLst/>
                        </a:rPr>
                        <a:t> Disease, Control</a:t>
                      </a: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endParaRPr lang="en-US" sz="1100" dirty="0">
                        <a:effectLst/>
                      </a:endParaRP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Homo sapiens</a:t>
                      </a: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Sample Swap data</a:t>
                      </a: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267006">
                <a:tc>
                  <a:txBody>
                    <a:bodyPr/>
                    <a:lstStyle/>
                    <a:p>
                      <a:r>
                        <a:rPr lang="en-US" sz="1100">
                          <a:effectLst/>
                        </a:rPr>
                        <a:t>UFL-Mayo-ISB</a:t>
                      </a: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MayoLOADGWAS</a:t>
                      </a: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TLR Genotype</a:t>
                      </a: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August 2015</a:t>
                      </a: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u="none" strike="noStrike">
                          <a:solidFill>
                            <a:srgbClr val="1E7098"/>
                          </a:solidFill>
                          <a:effectLst/>
                          <a:hlinkClick r:id="rId16"/>
                        </a:rPr>
                        <a:t>syn3157242</a:t>
                      </a:r>
                      <a:endParaRPr lang="en-US" sz="1100">
                        <a:effectLst/>
                      </a:endParaRP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7015</a:t>
                      </a: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true</a:t>
                      </a: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u="none" strike="noStrike">
                          <a:solidFill>
                            <a:srgbClr val="1E7098"/>
                          </a:solidFill>
                          <a:effectLst/>
                          <a:hlinkClick r:id="rId6"/>
                        </a:rPr>
                        <a:t>syn2910256</a:t>
                      </a:r>
                      <a:endParaRPr lang="en-US" sz="1100">
                        <a:effectLst/>
                      </a:endParaRP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endParaRPr lang="en-US" sz="1100">
                        <a:effectLst/>
                      </a:endParaRP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100">
                          <a:effectLst/>
                        </a:rPr>
                        <a:t>Alzheimer's Disease, Control</a:t>
                      </a:r>
                    </a:p>
                  </a:txBody>
                  <a:tcPr marL="11754" marR="11754" marT="5877" marB="5877"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endParaRPr lang="en-US" sz="1100"/>
                    </a:p>
                  </a:txBody>
                  <a:tcPr marL="21157" marR="21157" marT="10579" marB="10579">
                    <a:lnL w="12700" cap="flat" cmpd="sng" algn="ctr">
                      <a:solidFill>
                        <a:srgbClr val="DDDDDD"/>
                      </a:solidFill>
                      <a:prstDash val="solid"/>
                      <a:round/>
                      <a:headEnd type="none" w="med" len="med"/>
                      <a:tailEnd type="none" w="med" len="med"/>
                    </a:lnL>
                    <a:lnT w="12700" cap="flat" cmpd="sng" algn="ctr">
                      <a:solidFill>
                        <a:srgbClr val="DDDDDD"/>
                      </a:solidFill>
                      <a:prstDash val="solid"/>
                      <a:round/>
                      <a:headEnd type="none" w="med" len="med"/>
                      <a:tailEnd type="none" w="med" len="med"/>
                    </a:lnT>
                  </a:tcPr>
                </a:tc>
                <a:tc>
                  <a:txBody>
                    <a:bodyPr/>
                    <a:lstStyle/>
                    <a:p>
                      <a:endParaRPr lang="en-US" sz="1100" dirty="0"/>
                    </a:p>
                  </a:txBody>
                  <a:tcPr marL="21157" marR="21157" marT="10579" marB="10579">
                    <a:lnT w="12700" cap="flat" cmpd="sng" algn="ctr">
                      <a:solidFill>
                        <a:srgbClr val="DDDDDD"/>
                      </a:solidFill>
                      <a:prstDash val="solid"/>
                      <a:round/>
                      <a:headEnd type="none" w="med" len="med"/>
                      <a:tailEnd type="none" w="med" len="med"/>
                    </a:lnT>
                  </a:tcPr>
                </a:tc>
                <a:tc>
                  <a:txBody>
                    <a:bodyPr/>
                    <a:lstStyle/>
                    <a:p>
                      <a:endParaRPr lang="en-US" sz="1100" dirty="0"/>
                    </a:p>
                  </a:txBody>
                  <a:tcPr marL="21157" marR="21157" marT="10579" marB="10579">
                    <a:lnT w="12700" cap="flat" cmpd="sng" algn="ctr">
                      <a:solidFill>
                        <a:srgbClr val="DDDDDD"/>
                      </a:solidFill>
                      <a:prstDash val="solid"/>
                      <a:round/>
                      <a:headEnd type="none" w="med" len="med"/>
                      <a:tailEnd type="none" w="med" len="med"/>
                    </a:lnT>
                  </a:tcPr>
                </a:tc>
              </a:tr>
            </a:tbl>
          </a:graphicData>
        </a:graphic>
      </p:graphicFrame>
      <p:sp>
        <p:nvSpPr>
          <p:cNvPr id="19" name="Rectangle 5"/>
          <p:cNvSpPr>
            <a:spLocks noChangeArrowheads="1"/>
          </p:cNvSpPr>
          <p:nvPr/>
        </p:nvSpPr>
        <p:spPr bwMode="auto">
          <a:xfrm>
            <a:off x="5500688" y="1525318"/>
            <a:ext cx="3514806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rPr>
              <a:t/>
            </a:r>
            <a:br>
              <a:rPr kumimoji="0" lang="en-US" altLang="en-US" sz="1800" b="0" i="0" u="none" strike="noStrike" cap="none" normalizeH="0" baseline="0">
                <a:ln>
                  <a:noFill/>
                </a:ln>
                <a:solidFill>
                  <a:schemeClr val="tx1"/>
                </a:solidFill>
                <a:effectLst/>
                <a:latin typeface="Arial" charset="0"/>
              </a:rPr>
            </a:br>
            <a:endParaRPr kumimoji="0" lang="en-US" altLang="en-US" sz="1800" b="0" i="0" u="none" strike="noStrike" cap="none" normalizeH="0" baseline="0">
              <a:ln>
                <a:noFill/>
              </a:ln>
              <a:solidFill>
                <a:schemeClr val="tx1"/>
              </a:solidFill>
              <a:effectLst/>
              <a:latin typeface="Arial" charset="0"/>
            </a:endParaRPr>
          </a:p>
        </p:txBody>
      </p:sp>
      <p:sp>
        <p:nvSpPr>
          <p:cNvPr id="2" name="Slide Number Placeholder 1"/>
          <p:cNvSpPr>
            <a:spLocks noGrp="1"/>
          </p:cNvSpPr>
          <p:nvPr>
            <p:ph type="sldNum" sz="quarter" idx="12"/>
          </p:nvPr>
        </p:nvSpPr>
        <p:spPr/>
        <p:txBody>
          <a:bodyPr/>
          <a:lstStyle/>
          <a:p>
            <a:fld id="{BF78F6EF-106A-E84B-9128-9C268D041DE3}" type="slidenum">
              <a:rPr lang="en-US" smtClean="0"/>
              <a:t>12</a:t>
            </a:fld>
            <a:endParaRPr lang="en-US"/>
          </a:p>
        </p:txBody>
      </p:sp>
    </p:spTree>
    <p:extLst>
      <p:ext uri="{BB962C8B-B14F-4D97-AF65-F5344CB8AC3E}">
        <p14:creationId xmlns:p14="http://schemas.microsoft.com/office/powerpoint/2010/main" val="910247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Psychiatric Genomics Consortium (PGC)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70835734"/>
              </p:ext>
            </p:extLst>
          </p:nvPr>
        </p:nvGraphicFramePr>
        <p:xfrm>
          <a:off x="2115670" y="3010275"/>
          <a:ext cx="9305365" cy="3416406"/>
        </p:xfrm>
        <a:graphic>
          <a:graphicData uri="http://schemas.openxmlformats.org/drawingml/2006/table">
            <a:tbl>
              <a:tblPr/>
              <a:tblGrid>
                <a:gridCol w="3191436"/>
                <a:gridCol w="2476102"/>
                <a:gridCol w="3637827"/>
              </a:tblGrid>
              <a:tr h="340108">
                <a:tc>
                  <a:txBody>
                    <a:bodyPr/>
                    <a:lstStyle/>
                    <a:p>
                      <a:pPr algn="l"/>
                      <a:r>
                        <a:rPr lang="en-US" sz="1600" b="0" dirty="0">
                          <a:effectLst/>
                        </a:rPr>
                        <a:t>Disorder</a:t>
                      </a:r>
                    </a:p>
                  </a:txBody>
                  <a:tcPr marL="37808" marR="37808" marT="18904" marB="189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600" b="0">
                          <a:effectLst/>
                        </a:rPr>
                        <a:t>About this disorder</a:t>
                      </a:r>
                    </a:p>
                  </a:txBody>
                  <a:tcPr marL="37808" marR="37808" marT="18904" marB="189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600" b="0">
                          <a:effectLst/>
                        </a:rPr>
                        <a:t>Manuscript status</a:t>
                      </a:r>
                    </a:p>
                  </a:txBody>
                  <a:tcPr marL="37808" marR="37808" marT="18904" marB="189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401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effectLst/>
                        </a:rPr>
                        <a:t>ADHD (Attention Deficit Hyperactivity Disorder)</a:t>
                      </a:r>
                      <a:endParaRPr lang="en-US" sz="1600" dirty="0">
                        <a:effectLst/>
                      </a:endParaRPr>
                    </a:p>
                  </a:txBody>
                  <a:tcPr marL="37808" marR="37808" marT="18904" marB="189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600" b="0" u="none" strike="noStrike" dirty="0">
                          <a:solidFill>
                            <a:srgbClr val="994100"/>
                          </a:solidFill>
                          <a:effectLst/>
                          <a:latin typeface="franklin-gothic-urw-n5" charset="0"/>
                          <a:hlinkClick r:id="rId2"/>
                        </a:rPr>
                        <a:t>Link</a:t>
                      </a:r>
                      <a:endParaRPr lang="en-US" sz="1600" dirty="0">
                        <a:effectLst/>
                      </a:endParaRPr>
                    </a:p>
                  </a:txBody>
                  <a:tcPr marL="37808" marR="37808" marT="18904" marB="189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600" b="0" u="none" strike="noStrike" dirty="0">
                          <a:solidFill>
                            <a:srgbClr val="994100"/>
                          </a:solidFill>
                          <a:effectLst/>
                          <a:latin typeface="franklin-gothic-urw-n5" charset="0"/>
                          <a:hlinkClick r:id="rId3"/>
                        </a:rPr>
                        <a:t>Published</a:t>
                      </a:r>
                      <a:endParaRPr lang="en-US" sz="1600" dirty="0">
                        <a:effectLst/>
                      </a:endParaRPr>
                    </a:p>
                  </a:txBody>
                  <a:tcPr marL="37808" marR="37808" marT="18904" marB="189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850270">
                <a:tc>
                  <a:txBody>
                    <a:bodyPr/>
                    <a:lstStyle/>
                    <a:p>
                      <a:r>
                        <a:rPr lang="en-US" sz="1600" dirty="0">
                          <a:effectLst/>
                        </a:rPr>
                        <a:t>Autism</a:t>
                      </a:r>
                    </a:p>
                  </a:txBody>
                  <a:tcPr marL="37808" marR="37808" marT="18904" marB="189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600" b="0" u="none" strike="noStrike">
                          <a:solidFill>
                            <a:srgbClr val="994100"/>
                          </a:solidFill>
                          <a:effectLst/>
                          <a:latin typeface="franklin-gothic-urw-n5" charset="0"/>
                          <a:hlinkClick r:id="rId4"/>
                        </a:rPr>
                        <a:t>Link</a:t>
                      </a:r>
                      <a:endParaRPr lang="en-US" sz="1600">
                        <a:effectLst/>
                      </a:endParaRPr>
                    </a:p>
                  </a:txBody>
                  <a:tcPr marL="37808" marR="37808" marT="18904" marB="189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600">
                          <a:effectLst/>
                        </a:rPr>
                        <a:t>Incorporating more samples and see</a:t>
                      </a:r>
                      <a:br>
                        <a:rPr lang="en-US" sz="1600">
                          <a:effectLst/>
                        </a:rPr>
                      </a:br>
                      <a:r>
                        <a:rPr lang="en-US" sz="1600">
                          <a:effectLst/>
                        </a:rPr>
                        <a:t>cross-disorder paper </a:t>
                      </a:r>
                    </a:p>
                  </a:txBody>
                  <a:tcPr marL="37808" marR="37808" marT="18904" marB="189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40108">
                <a:tc>
                  <a:txBody>
                    <a:bodyPr/>
                    <a:lstStyle/>
                    <a:p>
                      <a:r>
                        <a:rPr lang="en-US" sz="1600" dirty="0">
                          <a:effectLst/>
                        </a:rPr>
                        <a:t>Bipolar disorder</a:t>
                      </a:r>
                    </a:p>
                  </a:txBody>
                  <a:tcPr marL="37808" marR="37808" marT="18904" marB="189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600" b="0" u="none" strike="noStrike" dirty="0">
                          <a:solidFill>
                            <a:srgbClr val="994100"/>
                          </a:solidFill>
                          <a:effectLst/>
                          <a:latin typeface="franklin-gothic-urw-n5" charset="0"/>
                          <a:hlinkClick r:id="rId5"/>
                        </a:rPr>
                        <a:t>Link</a:t>
                      </a:r>
                      <a:endParaRPr lang="en-US" sz="1600" dirty="0">
                        <a:effectLst/>
                      </a:endParaRPr>
                    </a:p>
                  </a:txBody>
                  <a:tcPr marL="37808" marR="37808" marT="18904" marB="189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600" b="0" u="none" strike="noStrike">
                          <a:solidFill>
                            <a:srgbClr val="994100"/>
                          </a:solidFill>
                          <a:effectLst/>
                          <a:latin typeface="franklin-gothic-urw-n5" charset="0"/>
                          <a:hlinkClick r:id="rId6"/>
                        </a:rPr>
                        <a:t>Published</a:t>
                      </a:r>
                      <a:endParaRPr lang="en-US" sz="1600">
                        <a:effectLst/>
                      </a:endParaRPr>
                    </a:p>
                  </a:txBody>
                  <a:tcPr marL="37808" marR="37808" marT="18904" marB="189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40108">
                <a:tc>
                  <a:txBody>
                    <a:bodyPr/>
                    <a:lstStyle/>
                    <a:p>
                      <a:r>
                        <a:rPr lang="en-US" sz="1600">
                          <a:effectLst/>
                        </a:rPr>
                        <a:t>Cross-disorder</a:t>
                      </a:r>
                    </a:p>
                  </a:txBody>
                  <a:tcPr marL="37808" marR="37808" marT="18904" marB="189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600" b="0" u="none" strike="noStrike" dirty="0">
                          <a:solidFill>
                            <a:srgbClr val="994100"/>
                          </a:solidFill>
                          <a:effectLst/>
                          <a:latin typeface="franklin-gothic-urw-n5" charset="0"/>
                          <a:hlinkClick r:id="rId7"/>
                        </a:rPr>
                        <a:t>Link</a:t>
                      </a:r>
                      <a:endParaRPr lang="en-US" sz="1600" dirty="0">
                        <a:effectLst/>
                      </a:endParaRPr>
                    </a:p>
                  </a:txBody>
                  <a:tcPr marL="37808" marR="37808" marT="18904" marB="189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600" b="0" u="none" strike="noStrike">
                          <a:solidFill>
                            <a:srgbClr val="994100"/>
                          </a:solidFill>
                          <a:effectLst/>
                          <a:latin typeface="franklin-gothic-urw-n5" charset="0"/>
                          <a:hlinkClick r:id="rId8"/>
                        </a:rPr>
                        <a:t>Published</a:t>
                      </a:r>
                      <a:endParaRPr lang="en-US" sz="1600">
                        <a:effectLst/>
                      </a:endParaRPr>
                    </a:p>
                  </a:txBody>
                  <a:tcPr marL="37808" marR="37808" marT="18904" marB="189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40108">
                <a:tc>
                  <a:txBody>
                    <a:bodyPr/>
                    <a:lstStyle/>
                    <a:p>
                      <a:r>
                        <a:rPr lang="en-US" sz="1600">
                          <a:effectLst/>
                        </a:rPr>
                        <a:t>Cross-disorder coheritability</a:t>
                      </a:r>
                    </a:p>
                  </a:txBody>
                  <a:tcPr marL="37808" marR="37808" marT="18904" marB="189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dirty="0">
                        <a:effectLst/>
                      </a:endParaRPr>
                    </a:p>
                  </a:txBody>
                  <a:tcPr marL="37808" marR="37808" marT="18904" marB="189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600" b="0" u="none" strike="noStrike">
                          <a:solidFill>
                            <a:srgbClr val="994100"/>
                          </a:solidFill>
                          <a:effectLst/>
                          <a:latin typeface="franklin-gothic-urw-n5" charset="0"/>
                          <a:hlinkClick r:id="rId9"/>
                        </a:rPr>
                        <a:t>Published</a:t>
                      </a:r>
                      <a:endParaRPr lang="en-US" sz="1600">
                        <a:effectLst/>
                      </a:endParaRPr>
                    </a:p>
                  </a:txBody>
                  <a:tcPr marL="37808" marR="37808" marT="18904" marB="189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40108">
                <a:tc>
                  <a:txBody>
                    <a:bodyPr/>
                    <a:lstStyle/>
                    <a:p>
                      <a:r>
                        <a:rPr lang="en-US" sz="1600" dirty="0" smtClean="0">
                          <a:effectLst/>
                        </a:rPr>
                        <a:t>MDD (Major</a:t>
                      </a:r>
                      <a:r>
                        <a:rPr lang="en-US" sz="1600" baseline="0" dirty="0" smtClean="0">
                          <a:effectLst/>
                        </a:rPr>
                        <a:t> depression disorder</a:t>
                      </a:r>
                      <a:r>
                        <a:rPr lang="en-US" sz="1600" dirty="0" smtClean="0">
                          <a:effectLst/>
                        </a:rPr>
                        <a:t>)</a:t>
                      </a:r>
                      <a:endParaRPr lang="en-US" sz="1600" dirty="0">
                        <a:effectLst/>
                      </a:endParaRPr>
                    </a:p>
                  </a:txBody>
                  <a:tcPr marL="37808" marR="37808" marT="18904" marB="189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600" b="0" u="none" strike="noStrike" dirty="0">
                          <a:solidFill>
                            <a:srgbClr val="994100"/>
                          </a:solidFill>
                          <a:effectLst/>
                          <a:latin typeface="franklin-gothic-urw-n5" charset="0"/>
                          <a:hlinkClick r:id="rId10"/>
                        </a:rPr>
                        <a:t>Link</a:t>
                      </a:r>
                      <a:endParaRPr lang="en-US" sz="1600" dirty="0">
                        <a:effectLst/>
                      </a:endParaRPr>
                    </a:p>
                  </a:txBody>
                  <a:tcPr marL="37808" marR="37808" marT="18904" marB="189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600" b="0" u="none" strike="noStrike">
                          <a:solidFill>
                            <a:srgbClr val="994100"/>
                          </a:solidFill>
                          <a:effectLst/>
                          <a:latin typeface="franklin-gothic-urw-n5" charset="0"/>
                          <a:hlinkClick r:id="rId11"/>
                        </a:rPr>
                        <a:t>Published</a:t>
                      </a:r>
                      <a:endParaRPr lang="en-US" sz="1600">
                        <a:effectLst/>
                      </a:endParaRPr>
                    </a:p>
                  </a:txBody>
                  <a:tcPr marL="37808" marR="37808" marT="18904" marB="189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40108">
                <a:tc>
                  <a:txBody>
                    <a:bodyPr/>
                    <a:lstStyle/>
                    <a:p>
                      <a:r>
                        <a:rPr lang="en-US" sz="1600">
                          <a:effectLst/>
                        </a:rPr>
                        <a:t>Schizophrenia</a:t>
                      </a:r>
                    </a:p>
                  </a:txBody>
                  <a:tcPr marL="37808" marR="37808" marT="18904" marB="189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600" b="0" u="none" strike="noStrike" dirty="0">
                          <a:solidFill>
                            <a:srgbClr val="994100"/>
                          </a:solidFill>
                          <a:effectLst/>
                          <a:latin typeface="franklin-gothic-urw-n5" charset="0"/>
                          <a:hlinkClick r:id="rId12"/>
                        </a:rPr>
                        <a:t>Link</a:t>
                      </a:r>
                      <a:endParaRPr lang="en-US" sz="1600" dirty="0">
                        <a:effectLst/>
                      </a:endParaRPr>
                    </a:p>
                  </a:txBody>
                  <a:tcPr marL="37808" marR="37808" marT="18904" marB="189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600" b="0" u="none" strike="noStrike" dirty="0">
                          <a:solidFill>
                            <a:srgbClr val="994100"/>
                          </a:solidFill>
                          <a:effectLst/>
                          <a:latin typeface="franklin-gothic-urw-n5" charset="0"/>
                          <a:hlinkClick r:id="rId13"/>
                        </a:rPr>
                        <a:t>Published</a:t>
                      </a:r>
                      <a:endParaRPr lang="en-US" sz="1600" dirty="0">
                        <a:effectLst/>
                      </a:endParaRPr>
                    </a:p>
                  </a:txBody>
                  <a:tcPr marL="37808" marR="37808" marT="18904" marB="189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6" name="Rectangle 1"/>
          <p:cNvSpPr>
            <a:spLocks noChangeArrowheads="1"/>
          </p:cNvSpPr>
          <p:nvPr/>
        </p:nvSpPr>
        <p:spPr bwMode="auto">
          <a:xfrm>
            <a:off x="4922838" y="1557338"/>
            <a:ext cx="13742987"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rPr>
              <a:t/>
            </a:r>
            <a:br>
              <a:rPr kumimoji="0" lang="en-US" altLang="en-US" sz="1800" b="0" i="0" u="none" strike="noStrike" cap="none" normalizeH="0" baseline="0">
                <a:ln>
                  <a:noFill/>
                </a:ln>
                <a:solidFill>
                  <a:schemeClr val="tx1"/>
                </a:solidFill>
                <a:effectLst/>
                <a:latin typeface="Arial" charset="0"/>
              </a:rPr>
            </a:br>
            <a:endParaRPr kumimoji="0" lang="en-US" altLang="en-US" sz="1800" b="0" i="0" u="none" strike="noStrike" cap="none" normalizeH="0" baseline="0">
              <a:ln>
                <a:noFill/>
              </a:ln>
              <a:solidFill>
                <a:schemeClr val="tx1"/>
              </a:solidFill>
              <a:effectLst/>
              <a:latin typeface="Arial" charset="0"/>
            </a:endParaRPr>
          </a:p>
        </p:txBody>
      </p:sp>
      <p:sp>
        <p:nvSpPr>
          <p:cNvPr id="8" name="TextBox 7"/>
          <p:cNvSpPr txBox="1"/>
          <p:nvPr/>
        </p:nvSpPr>
        <p:spPr>
          <a:xfrm>
            <a:off x="2339788" y="1367799"/>
            <a:ext cx="8731623" cy="1477328"/>
          </a:xfrm>
          <a:prstGeom prst="rect">
            <a:avLst/>
          </a:prstGeom>
          <a:noFill/>
        </p:spPr>
        <p:txBody>
          <a:bodyPr wrap="square" rtlCol="0">
            <a:spAutoFit/>
          </a:bodyPr>
          <a:lstStyle/>
          <a:p>
            <a:pPr marL="285750" indent="-285750">
              <a:buFont typeface="Arial" charset="0"/>
              <a:buChar char="•"/>
            </a:pPr>
            <a:r>
              <a:rPr lang="en-US" dirty="0">
                <a:hlinkClick r:id="rId14"/>
              </a:rPr>
              <a:t>http://www.med.unc.edu/pgc</a:t>
            </a:r>
            <a:r>
              <a:rPr lang="en-US" dirty="0" smtClean="0">
                <a:hlinkClick r:id="rId14"/>
              </a:rPr>
              <a:t>/</a:t>
            </a:r>
            <a:endParaRPr lang="en-US" dirty="0" smtClean="0"/>
          </a:p>
          <a:p>
            <a:pPr marL="285750" indent="-285750">
              <a:buFont typeface="Arial" charset="0"/>
              <a:buChar char="•"/>
            </a:pPr>
            <a:r>
              <a:rPr lang="en-US" dirty="0"/>
              <a:t>The PGC has completed mega-analyses for five psychiatric disorders: ADHD, autism, bipolar disorder, major depressive disorder, and schizophrenia. </a:t>
            </a:r>
            <a:endParaRPr lang="en-US" dirty="0" smtClean="0"/>
          </a:p>
          <a:p>
            <a:pPr marL="285750" indent="-285750">
              <a:buFont typeface="Arial" charset="0"/>
              <a:buChar char="•"/>
            </a:pPr>
            <a:r>
              <a:rPr lang="en-US" dirty="0"/>
              <a:t>I</a:t>
            </a:r>
            <a:r>
              <a:rPr lang="en-US" dirty="0" smtClean="0"/>
              <a:t>nitial </a:t>
            </a:r>
            <a:r>
              <a:rPr lang="en-US" dirty="0"/>
              <a:t>“cross-disorder” analysis to look for genetic variants that predispose to multiple disorders.</a:t>
            </a:r>
          </a:p>
        </p:txBody>
      </p:sp>
      <p:sp>
        <p:nvSpPr>
          <p:cNvPr id="3" name="Slide Number Placeholder 2"/>
          <p:cNvSpPr>
            <a:spLocks noGrp="1"/>
          </p:cNvSpPr>
          <p:nvPr>
            <p:ph type="sldNum" sz="quarter" idx="12"/>
          </p:nvPr>
        </p:nvSpPr>
        <p:spPr/>
        <p:txBody>
          <a:bodyPr/>
          <a:lstStyle/>
          <a:p>
            <a:fld id="{BF78F6EF-106A-E84B-9128-9C268D041DE3}" type="slidenum">
              <a:rPr lang="en-US" smtClean="0"/>
              <a:t>13</a:t>
            </a:fld>
            <a:endParaRPr lang="en-US"/>
          </a:p>
        </p:txBody>
      </p:sp>
    </p:spTree>
    <p:extLst>
      <p:ext uri="{BB962C8B-B14F-4D97-AF65-F5344CB8AC3E}">
        <p14:creationId xmlns:p14="http://schemas.microsoft.com/office/powerpoint/2010/main" val="1324544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PGC</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4228924"/>
              </p:ext>
            </p:extLst>
          </p:nvPr>
        </p:nvGraphicFramePr>
        <p:xfrm>
          <a:off x="2474259" y="1398496"/>
          <a:ext cx="9505037" cy="4778469"/>
        </p:xfrm>
        <a:graphic>
          <a:graphicData uri="http://schemas.openxmlformats.org/drawingml/2006/table">
            <a:tbl>
              <a:tblPr/>
              <a:tblGrid>
                <a:gridCol w="2376259"/>
                <a:gridCol w="3564389"/>
                <a:gridCol w="3564389"/>
              </a:tblGrid>
              <a:tr h="191139">
                <a:tc>
                  <a:txBody>
                    <a:bodyPr/>
                    <a:lstStyle/>
                    <a:p>
                      <a:pPr algn="l"/>
                      <a:r>
                        <a:rPr lang="en-US" sz="1100" b="0">
                          <a:effectLst/>
                        </a:rPr>
                        <a:t>Disorder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en-US" sz="1100" b="0" dirty="0">
                          <a:effectLst/>
                        </a:rPr>
                        <a:t>File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en-US" sz="1100" b="0">
                          <a:effectLst/>
                        </a:rPr>
                        <a:t>MD5 Checksum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91139">
                <a:tc>
                  <a:txBody>
                    <a:bodyPr/>
                    <a:lstStyle/>
                    <a:p>
                      <a:r>
                        <a:rPr lang="en-US" sz="1100" b="0" u="none" strike="noStrike">
                          <a:solidFill>
                            <a:srgbClr val="994100"/>
                          </a:solidFill>
                          <a:effectLst/>
                          <a:latin typeface="franklin-gothic-urw-n5" charset="0"/>
                          <a:hlinkClick r:id="rId2"/>
                        </a:rPr>
                        <a:t>ADHD</a:t>
                      </a:r>
                      <a:endParaRPr lang="en-US" sz="1100">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fi-FI" sz="1100" b="0" u="none" strike="noStrike" dirty="0">
                          <a:solidFill>
                            <a:srgbClr val="994100"/>
                          </a:solidFill>
                          <a:effectLst/>
                          <a:latin typeface="franklin-gothic-urw-n5" charset="0"/>
                          <a:hlinkClick r:id="rId3"/>
                        </a:rPr>
                        <a:t>pgc.adhd.2012-10.zip</a:t>
                      </a:r>
                      <a:endParaRPr lang="fi-FI" sz="1100" dirty="0">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nl-NL" sz="1100">
                          <a:effectLst/>
                        </a:rPr>
                        <a:t>e12fdd6d5722071edcfa6f30f8395292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91139">
                <a:tc>
                  <a:txBody>
                    <a:bodyPr/>
                    <a:lstStyle/>
                    <a:p>
                      <a:r>
                        <a:rPr lang="en-US" sz="1100" b="0">
                          <a:solidFill>
                            <a:srgbClr val="000000"/>
                          </a:solidFill>
                          <a:effectLst/>
                          <a:latin typeface="franklin-gothic-urw-n5" charset="0"/>
                        </a:rPr>
                        <a:t>AUT</a:t>
                      </a:r>
                      <a:endParaRPr lang="en-US" sz="1100">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1100" b="0" u="none" strike="noStrike" dirty="0">
                          <a:solidFill>
                            <a:srgbClr val="994100"/>
                          </a:solidFill>
                          <a:effectLst/>
                          <a:latin typeface="franklin-gothic-urw-n5" charset="0"/>
                          <a:hlinkClick r:id="rId4"/>
                        </a:rPr>
                        <a:t>PGC.ASD.euro.all.25Mar2015.txt.gz</a:t>
                      </a:r>
                      <a:endParaRPr lang="en-US" sz="1100" dirty="0">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1100">
                          <a:effectLst/>
                        </a:rPr>
                        <a:t>06b2187e80da32c11300aedb185406cb</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91139">
                <a:tc>
                  <a:txBody>
                    <a:bodyPr/>
                    <a:lstStyle/>
                    <a:p>
                      <a:r>
                        <a:rPr lang="en-US" sz="1100" b="0" u="none" strike="noStrike">
                          <a:solidFill>
                            <a:srgbClr val="994100"/>
                          </a:solidFill>
                          <a:effectLst/>
                          <a:latin typeface="franklin-gothic-urw-n5" charset="0"/>
                          <a:hlinkClick r:id="rId5"/>
                        </a:rPr>
                        <a:t>BIP</a:t>
                      </a:r>
                      <a:endParaRPr lang="en-US" sz="1100">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nl-NL" sz="1100" b="0" u="none" strike="noStrike" dirty="0">
                          <a:solidFill>
                            <a:srgbClr val="994100"/>
                          </a:solidFill>
                          <a:effectLst/>
                          <a:latin typeface="franklin-gothic-urw-n5" charset="0"/>
                          <a:hlinkClick r:id="rId6"/>
                        </a:rPr>
                        <a:t>pgc.bip.2012-04.zip</a:t>
                      </a:r>
                      <a:endParaRPr lang="nl-NL" sz="1100" dirty="0">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nl-NL" sz="1100">
                          <a:effectLst/>
                        </a:rPr>
                        <a:t>a675a65c7ff3eb824f90910e8ffc0fdd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337971">
                <a:tc>
                  <a:txBody>
                    <a:bodyPr/>
                    <a:lstStyle/>
                    <a:p>
                      <a:r>
                        <a:rPr lang="en-US" sz="1100" b="0" u="none" strike="noStrike">
                          <a:solidFill>
                            <a:srgbClr val="994100"/>
                          </a:solidFill>
                          <a:effectLst/>
                          <a:latin typeface="franklin-gothic-urw-n5" charset="0"/>
                          <a:hlinkClick r:id="rId7"/>
                        </a:rPr>
                        <a:t>Cross-disorder Full</a:t>
                      </a:r>
                      <a:r>
                        <a:rPr lang="en-US" sz="1100">
                          <a:effectLst/>
                        </a:rPr>
                        <a:t/>
                      </a:r>
                      <a:br>
                        <a:rPr lang="en-US" sz="1100">
                          <a:effectLst/>
                        </a:rPr>
                      </a:br>
                      <a:r>
                        <a:rPr lang="en-US" sz="1100">
                          <a:effectLst/>
                        </a:rPr>
                        <a:t>ADHD subset</a:t>
                      </a:r>
                      <a:br>
                        <a:rPr lang="en-US" sz="1100">
                          <a:effectLst/>
                        </a:rPr>
                      </a:br>
                      <a:r>
                        <a:rPr lang="en-US" sz="1100">
                          <a:effectLst/>
                        </a:rPr>
                        <a:t>AUT subset</a:t>
                      </a:r>
                      <a:br>
                        <a:rPr lang="en-US" sz="1100">
                          <a:effectLst/>
                        </a:rPr>
                      </a:br>
                      <a:r>
                        <a:rPr lang="en-US" sz="1100">
                          <a:effectLst/>
                        </a:rPr>
                        <a:t>BIP subset</a:t>
                      </a:r>
                      <a:br>
                        <a:rPr lang="en-US" sz="1100">
                          <a:effectLst/>
                        </a:rPr>
                      </a:br>
                      <a:r>
                        <a:rPr lang="en-US" sz="1100">
                          <a:effectLst/>
                        </a:rPr>
                        <a:t>MDD subset</a:t>
                      </a:r>
                      <a:br>
                        <a:rPr lang="en-US" sz="1100">
                          <a:effectLst/>
                        </a:rPr>
                      </a:br>
                      <a:r>
                        <a:rPr lang="en-US" sz="1100">
                          <a:effectLst/>
                        </a:rPr>
                        <a:t>SCZ subset</a:t>
                      </a:r>
                      <a:br>
                        <a:rPr lang="en-US" sz="1100">
                          <a:effectLst/>
                        </a:rPr>
                      </a:br>
                      <a:r>
                        <a:rPr lang="en-US" sz="1100">
                          <a:effectLst/>
                        </a:rPr>
                        <a:t>Genetic profile scoring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1100" b="0" u="none" strike="noStrike" dirty="0">
                          <a:solidFill>
                            <a:srgbClr val="994100"/>
                          </a:solidFill>
                          <a:effectLst/>
                          <a:latin typeface="franklin-gothic-urw-n5" charset="0"/>
                          <a:hlinkClick r:id="rId8"/>
                        </a:rPr>
                        <a:t>pgc.cross.full.2013-03.zip</a:t>
                      </a:r>
                      <a:br>
                        <a:rPr lang="en-US" sz="1100" b="0" u="none" strike="noStrike" dirty="0">
                          <a:solidFill>
                            <a:srgbClr val="994100"/>
                          </a:solidFill>
                          <a:effectLst/>
                          <a:latin typeface="franklin-gothic-urw-n5" charset="0"/>
                          <a:hlinkClick r:id="rId8"/>
                        </a:rPr>
                      </a:br>
                      <a:r>
                        <a:rPr lang="en-US" sz="1100" b="0" u="none" strike="noStrike" dirty="0">
                          <a:solidFill>
                            <a:srgbClr val="994100"/>
                          </a:solidFill>
                          <a:effectLst/>
                          <a:latin typeface="franklin-gothic-urw-n5" charset="0"/>
                          <a:hlinkClick r:id="rId9"/>
                        </a:rPr>
                        <a:t>pgc.cross.add.zip</a:t>
                      </a:r>
                      <a:br>
                        <a:rPr lang="en-US" sz="1100" b="0" u="none" strike="noStrike" dirty="0">
                          <a:solidFill>
                            <a:srgbClr val="994100"/>
                          </a:solidFill>
                          <a:effectLst/>
                          <a:latin typeface="franklin-gothic-urw-n5" charset="0"/>
                          <a:hlinkClick r:id="rId9"/>
                        </a:rPr>
                      </a:br>
                      <a:r>
                        <a:rPr lang="en-US" sz="1100" b="0" u="none" strike="noStrike" dirty="0">
                          <a:solidFill>
                            <a:srgbClr val="994100"/>
                          </a:solidFill>
                          <a:effectLst/>
                          <a:latin typeface="franklin-gothic-urw-n5" charset="0"/>
                          <a:hlinkClick r:id="rId10"/>
                        </a:rPr>
                        <a:t>pgc.cross.aut.zip</a:t>
                      </a:r>
                      <a:br>
                        <a:rPr lang="en-US" sz="1100" b="0" u="none" strike="noStrike" dirty="0">
                          <a:solidFill>
                            <a:srgbClr val="994100"/>
                          </a:solidFill>
                          <a:effectLst/>
                          <a:latin typeface="franklin-gothic-urw-n5" charset="0"/>
                          <a:hlinkClick r:id="rId10"/>
                        </a:rPr>
                      </a:br>
                      <a:r>
                        <a:rPr lang="en-US" sz="1100" b="0" u="none" strike="noStrike" dirty="0">
                          <a:solidFill>
                            <a:srgbClr val="994100"/>
                          </a:solidFill>
                          <a:effectLst/>
                          <a:latin typeface="franklin-gothic-urw-n5" charset="0"/>
                          <a:hlinkClick r:id="rId11"/>
                        </a:rPr>
                        <a:t>pgc.cross.bip.zip</a:t>
                      </a:r>
                      <a:br>
                        <a:rPr lang="en-US" sz="1100" b="0" u="none" strike="noStrike" dirty="0">
                          <a:solidFill>
                            <a:srgbClr val="994100"/>
                          </a:solidFill>
                          <a:effectLst/>
                          <a:latin typeface="franklin-gothic-urw-n5" charset="0"/>
                          <a:hlinkClick r:id="rId11"/>
                        </a:rPr>
                      </a:br>
                      <a:r>
                        <a:rPr lang="en-US" sz="1100" b="0" u="none" strike="noStrike" dirty="0">
                          <a:solidFill>
                            <a:srgbClr val="994100"/>
                          </a:solidFill>
                          <a:effectLst/>
                          <a:latin typeface="franklin-gothic-urw-n5" charset="0"/>
                          <a:hlinkClick r:id="rId12"/>
                        </a:rPr>
                        <a:t>pgc.cross.mdd.zip</a:t>
                      </a:r>
                      <a:br>
                        <a:rPr lang="en-US" sz="1100" b="0" u="none" strike="noStrike" dirty="0">
                          <a:solidFill>
                            <a:srgbClr val="994100"/>
                          </a:solidFill>
                          <a:effectLst/>
                          <a:latin typeface="franklin-gothic-urw-n5" charset="0"/>
                          <a:hlinkClick r:id="rId12"/>
                        </a:rPr>
                      </a:br>
                      <a:r>
                        <a:rPr lang="en-US" sz="1100" b="0" u="none" strike="noStrike" dirty="0">
                          <a:solidFill>
                            <a:srgbClr val="994100"/>
                          </a:solidFill>
                          <a:effectLst/>
                          <a:latin typeface="franklin-gothic-urw-n5" charset="0"/>
                          <a:hlinkClick r:id="rId13"/>
                        </a:rPr>
                        <a:t>pgc.cross.scz.zip</a:t>
                      </a:r>
                      <a:br>
                        <a:rPr lang="en-US" sz="1100" b="0" u="none" strike="noStrike" dirty="0">
                          <a:solidFill>
                            <a:srgbClr val="994100"/>
                          </a:solidFill>
                          <a:effectLst/>
                          <a:latin typeface="franklin-gothic-urw-n5" charset="0"/>
                          <a:hlinkClick r:id="rId13"/>
                        </a:rPr>
                      </a:br>
                      <a:r>
                        <a:rPr lang="en-US" sz="1100" b="0" u="none" strike="noStrike" dirty="0">
                          <a:solidFill>
                            <a:srgbClr val="994100"/>
                          </a:solidFill>
                          <a:effectLst/>
                          <a:latin typeface="franklin-gothic-urw-n5" charset="0"/>
                          <a:hlinkClick r:id="rId14"/>
                        </a:rPr>
                        <a:t>pgc.cross.scoring.5files.zip </a:t>
                      </a:r>
                      <a:endParaRPr lang="en-US" sz="1100" dirty="0">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de-DE" sz="1100" dirty="0">
                          <a:effectLst/>
                        </a:rPr>
                        <a:t>a3c30e83b96d7f035bfa7a20c715a53b</a:t>
                      </a:r>
                      <a:br>
                        <a:rPr lang="de-DE" sz="1100" dirty="0">
                          <a:effectLst/>
                        </a:rPr>
                      </a:br>
                      <a:r>
                        <a:rPr lang="de-DE" sz="1100" dirty="0">
                          <a:effectLst/>
                        </a:rPr>
                        <a:t>527061d9a71e51ed6487946178298031</a:t>
                      </a:r>
                      <a:br>
                        <a:rPr lang="de-DE" sz="1100" dirty="0">
                          <a:effectLst/>
                        </a:rPr>
                      </a:br>
                      <a:r>
                        <a:rPr lang="de-DE" sz="1100" dirty="0">
                          <a:effectLst/>
                        </a:rPr>
                        <a:t>88f10ed65b002663ee474d11db15c9ef</a:t>
                      </a:r>
                      <a:br>
                        <a:rPr lang="de-DE" sz="1100" dirty="0">
                          <a:effectLst/>
                        </a:rPr>
                      </a:br>
                      <a:r>
                        <a:rPr lang="de-DE" sz="1100" dirty="0">
                          <a:effectLst/>
                        </a:rPr>
                        <a:t>bdd66812f9c0512f6e2f1e0571f42102</a:t>
                      </a:r>
                      <a:br>
                        <a:rPr lang="de-DE" sz="1100" dirty="0">
                          <a:effectLst/>
                        </a:rPr>
                      </a:br>
                      <a:r>
                        <a:rPr lang="de-DE" sz="1100" dirty="0">
                          <a:effectLst/>
                        </a:rPr>
                        <a:t>221f3fb404e41a5ccd4e0df0559cb88f</a:t>
                      </a:r>
                      <a:br>
                        <a:rPr lang="de-DE" sz="1100" dirty="0">
                          <a:effectLst/>
                        </a:rPr>
                      </a:br>
                      <a:r>
                        <a:rPr lang="de-DE" sz="1100" dirty="0">
                          <a:effectLst/>
                        </a:rPr>
                        <a:t>77faff697e9dd822bf55fb096321befe</a:t>
                      </a:r>
                      <a:br>
                        <a:rPr lang="de-DE" sz="1100" dirty="0">
                          <a:effectLst/>
                        </a:rPr>
                      </a:br>
                      <a:r>
                        <a:rPr lang="de-DE" sz="1100" dirty="0">
                          <a:effectLst/>
                        </a:rPr>
                        <a:t>7b93be642044eaf22f1bab81a1fe24a0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91139">
                <a:tc>
                  <a:txBody>
                    <a:bodyPr/>
                    <a:lstStyle/>
                    <a:p>
                      <a:r>
                        <a:rPr lang="en-US" sz="1100" b="0" u="none" strike="noStrike">
                          <a:solidFill>
                            <a:srgbClr val="994100"/>
                          </a:solidFill>
                          <a:effectLst/>
                          <a:latin typeface="franklin-gothic-urw-n5" charset="0"/>
                          <a:hlinkClick r:id="rId15"/>
                        </a:rPr>
                        <a:t>MDD</a:t>
                      </a:r>
                      <a:endParaRPr lang="en-US" sz="1100">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nl-NL" sz="1100" b="0" u="none" strike="noStrike" dirty="0">
                          <a:solidFill>
                            <a:srgbClr val="994100"/>
                          </a:solidFill>
                          <a:effectLst/>
                          <a:latin typeface="franklin-gothic-urw-n5" charset="0"/>
                          <a:hlinkClick r:id="rId16"/>
                        </a:rPr>
                        <a:t>pgc.mdd.2012-04.zip</a:t>
                      </a:r>
                      <a:endParaRPr lang="nl-NL" sz="1100" dirty="0">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s-ES_tradnl" sz="1100">
                          <a:effectLst/>
                        </a:rPr>
                        <a:t>895b82d43e11c5e915c34cab5a5e3335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382277">
                <a:tc>
                  <a:txBody>
                    <a:bodyPr/>
                    <a:lstStyle/>
                    <a:p>
                      <a:r>
                        <a:rPr lang="en-US" sz="1100" b="0" u="none" strike="noStrike">
                          <a:solidFill>
                            <a:srgbClr val="994100"/>
                          </a:solidFill>
                          <a:effectLst/>
                          <a:latin typeface="franklin-gothic-urw-n5" charset="0"/>
                          <a:hlinkClick r:id="rId17"/>
                        </a:rPr>
                        <a:t>SCZ1</a:t>
                      </a:r>
                      <a:r>
                        <a:rPr lang="en-US" sz="1100">
                          <a:effectLst/>
                        </a:rPr>
                        <a:t/>
                      </a:r>
                      <a:br>
                        <a:rPr lang="en-US" sz="1100">
                          <a:effectLst/>
                        </a:rPr>
                      </a:br>
                      <a:r>
                        <a:rPr lang="en-US" sz="1100" b="0" u="none" strike="noStrike">
                          <a:solidFill>
                            <a:srgbClr val="994100"/>
                          </a:solidFill>
                          <a:effectLst/>
                          <a:latin typeface="franklin-gothic-urw-n5" charset="0"/>
                          <a:hlinkClick r:id="rId18"/>
                        </a:rPr>
                        <a:t>Sweden+SCZ1</a:t>
                      </a:r>
                      <a:endParaRPr lang="en-US" sz="1100">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pl-PL" sz="1100" b="0" u="none" strike="noStrike" dirty="0">
                          <a:solidFill>
                            <a:srgbClr val="994100"/>
                          </a:solidFill>
                          <a:effectLst/>
                          <a:latin typeface="franklin-gothic-urw-n5" charset="0"/>
                          <a:hlinkClick r:id="rId19"/>
                        </a:rPr>
                        <a:t>pgc.scz.2012-04.zip</a:t>
                      </a:r>
                      <a:r>
                        <a:rPr lang="pl-PL" sz="1100" dirty="0">
                          <a:effectLst/>
                        </a:rPr>
                        <a:t/>
                      </a:r>
                      <a:br>
                        <a:rPr lang="pl-PL" sz="1100" dirty="0">
                          <a:effectLst/>
                        </a:rPr>
                      </a:br>
                      <a:r>
                        <a:rPr lang="pl-PL" sz="1100" b="0" u="none" strike="noStrike" dirty="0">
                          <a:solidFill>
                            <a:srgbClr val="994100"/>
                          </a:solidFill>
                          <a:effectLst/>
                          <a:latin typeface="franklin-gothic-urw-n5" charset="0"/>
                          <a:hlinkClick r:id="rId20"/>
                        </a:rPr>
                        <a:t>scz.swe.pgc1.2013-11b.zip</a:t>
                      </a:r>
                      <a:endParaRPr lang="pl-PL" sz="1100" dirty="0">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nl-NL" sz="1100">
                          <a:effectLst/>
                        </a:rPr>
                        <a:t>a12136ad6c54d450793c63e30640b1a4</a:t>
                      </a:r>
                      <a:br>
                        <a:rPr lang="nl-NL" sz="1100">
                          <a:effectLst/>
                        </a:rPr>
                      </a:br>
                      <a:r>
                        <a:rPr lang="nl-NL" sz="1100">
                          <a:effectLst/>
                        </a:rPr>
                        <a:t>c1816b9dffdbaca0d7fdbde8580c1f77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573416">
                <a:tc>
                  <a:txBody>
                    <a:bodyPr/>
                    <a:lstStyle/>
                    <a:p>
                      <a:r>
                        <a:rPr lang="en-US" sz="1100" b="0" u="none" strike="noStrike">
                          <a:solidFill>
                            <a:srgbClr val="994100"/>
                          </a:solidFill>
                          <a:effectLst/>
                          <a:latin typeface="franklin-gothic-urw-n5" charset="0"/>
                          <a:hlinkClick r:id="rId21"/>
                        </a:rPr>
                        <a:t>PsychChip content</a:t>
                      </a:r>
                      <a:r>
                        <a:rPr lang="en-US" sz="1100">
                          <a:effectLst/>
                        </a:rPr>
                        <a:t/>
                      </a:r>
                      <a:br>
                        <a:rPr lang="en-US" sz="1100">
                          <a:effectLst/>
                        </a:rPr>
                      </a:br>
                      <a:r>
                        <a:rPr lang="en-US" sz="1100">
                          <a:effectLst/>
                        </a:rPr>
                        <a:t>GWAS/exome backbone</a:t>
                      </a:r>
                      <a:br>
                        <a:rPr lang="en-US" sz="1100">
                          <a:effectLst/>
                        </a:rPr>
                      </a:br>
                      <a:r>
                        <a:rPr lang="en-US" sz="1100">
                          <a:effectLst/>
                        </a:rPr>
                        <a:t>PGC custom content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1100" dirty="0">
                          <a:effectLst/>
                        </a:rPr>
                        <a:t/>
                      </a:r>
                      <a:br>
                        <a:rPr lang="en-US" sz="1100" dirty="0">
                          <a:effectLst/>
                        </a:rPr>
                      </a:br>
                      <a:r>
                        <a:rPr lang="en-US" sz="1100" b="0" u="none" strike="noStrike" dirty="0">
                          <a:solidFill>
                            <a:srgbClr val="994100"/>
                          </a:solidFill>
                          <a:effectLst/>
                          <a:latin typeface="franklin-gothic-urw-n5" charset="0"/>
                          <a:hlinkClick r:id="rId22"/>
                        </a:rPr>
                        <a:t>PsychChip_15048346_B.csv.zip</a:t>
                      </a:r>
                      <a:r>
                        <a:rPr lang="en-US" sz="1100" dirty="0">
                          <a:effectLst/>
                        </a:rPr>
                        <a:t/>
                      </a:r>
                      <a:br>
                        <a:rPr lang="en-US" sz="1100" dirty="0">
                          <a:effectLst/>
                        </a:rPr>
                      </a:br>
                      <a:r>
                        <a:rPr lang="en-US" sz="1100" b="0" u="none" strike="noStrike" dirty="0">
                          <a:solidFill>
                            <a:srgbClr val="994100"/>
                          </a:solidFill>
                          <a:effectLst/>
                          <a:latin typeface="franklin-gothic-urw-n5" charset="0"/>
                          <a:hlinkClick r:id="rId23"/>
                        </a:rPr>
                        <a:t>PsychChip_FINAL.score.csv.zip</a:t>
                      </a:r>
                      <a:endParaRPr lang="en-US" sz="1100" dirty="0">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de-DE" sz="1100">
                          <a:effectLst/>
                        </a:rPr>
                        <a:t/>
                      </a:r>
                      <a:br>
                        <a:rPr lang="de-DE" sz="1100">
                          <a:effectLst/>
                        </a:rPr>
                      </a:br>
                      <a:r>
                        <a:rPr lang="de-DE" sz="1100">
                          <a:effectLst/>
                        </a:rPr>
                        <a:t>62953a0e80f2702fb9de25e6cf75e283</a:t>
                      </a:r>
                      <a:br>
                        <a:rPr lang="de-DE" sz="1100">
                          <a:effectLst/>
                        </a:rPr>
                      </a:br>
                      <a:r>
                        <a:rPr lang="de-DE" sz="1100">
                          <a:effectLst/>
                        </a:rPr>
                        <a:t>6ed7bf499f8e06249c21b332836e22f6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337971">
                <a:tc>
                  <a:txBody>
                    <a:bodyPr/>
                    <a:lstStyle/>
                    <a:p>
                      <a:r>
                        <a:rPr lang="en-US" sz="1100" b="0" u="none" strike="noStrike">
                          <a:solidFill>
                            <a:srgbClr val="994100"/>
                          </a:solidFill>
                          <a:effectLst/>
                          <a:latin typeface="franklin-gothic-urw-n5" charset="0"/>
                          <a:hlinkClick r:id="rId24"/>
                        </a:rPr>
                        <a:t>SCZ2</a:t>
                      </a:r>
                      <a:r>
                        <a:rPr lang="en-US" sz="1100">
                          <a:effectLst/>
                        </a:rPr>
                        <a:t/>
                      </a:r>
                      <a:br>
                        <a:rPr lang="en-US" sz="1100">
                          <a:effectLst/>
                        </a:rPr>
                      </a:br>
                      <a:r>
                        <a:rPr lang="en-US" sz="1100">
                          <a:effectLst/>
                        </a:rPr>
                        <a:t>readme</a:t>
                      </a:r>
                      <a:br>
                        <a:rPr lang="en-US" sz="1100">
                          <a:effectLst/>
                        </a:rPr>
                      </a:br>
                      <a:r>
                        <a:rPr lang="en-US" sz="1100">
                          <a:effectLst/>
                        </a:rPr>
                        <a:t>Significant regions</a:t>
                      </a:r>
                      <a:br>
                        <a:rPr lang="en-US" sz="1100">
                          <a:effectLst/>
                        </a:rPr>
                      </a:br>
                      <a:r>
                        <a:rPr lang="en-US" sz="1100">
                          <a:effectLst/>
                        </a:rPr>
                        <a:t>Risk score training set</a:t>
                      </a:r>
                      <a:br>
                        <a:rPr lang="en-US" sz="1100">
                          <a:effectLst/>
                        </a:rPr>
                      </a:br>
                      <a:r>
                        <a:rPr lang="en-US" sz="1100">
                          <a:effectLst/>
                        </a:rPr>
                        <a:t>Full SNP results </a:t>
                      </a:r>
                      <a:br>
                        <a:rPr lang="en-US" sz="1100">
                          <a:effectLst/>
                        </a:rPr>
                      </a:br>
                      <a:r>
                        <a:rPr lang="en-US" sz="1100">
                          <a:effectLst/>
                        </a:rPr>
                        <a:t>Credible causal SNPs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1100" b="0" u="none" strike="noStrike" dirty="0">
                          <a:solidFill>
                            <a:srgbClr val="994100"/>
                          </a:solidFill>
                          <a:effectLst/>
                          <a:latin typeface="franklin-gothic-urw-n5" charset="0"/>
                          <a:hlinkClick r:id="rId22"/>
                        </a:rPr>
                        <a:t/>
                      </a:r>
                      <a:br>
                        <a:rPr lang="en-US" sz="1100" b="0" u="none" strike="noStrike" dirty="0">
                          <a:solidFill>
                            <a:srgbClr val="994100"/>
                          </a:solidFill>
                          <a:effectLst/>
                          <a:latin typeface="franklin-gothic-urw-n5" charset="0"/>
                          <a:hlinkClick r:id="rId22"/>
                        </a:rPr>
                      </a:br>
                      <a:r>
                        <a:rPr lang="en-US" sz="1100" b="0" u="none" strike="noStrike" dirty="0">
                          <a:solidFill>
                            <a:srgbClr val="994100"/>
                          </a:solidFill>
                          <a:effectLst/>
                          <a:latin typeface="franklin-gothic-urw-n5" charset="0"/>
                          <a:hlinkClick r:id="rId25"/>
                        </a:rPr>
                        <a:t>scz2.readme.pdf</a:t>
                      </a:r>
                      <a:r>
                        <a:rPr lang="en-US" sz="1100" b="0" u="none" strike="noStrike" dirty="0">
                          <a:solidFill>
                            <a:srgbClr val="994100"/>
                          </a:solidFill>
                          <a:effectLst/>
                          <a:latin typeface="franklin-gothic-urw-n5" charset="0"/>
                          <a:hlinkClick r:id="rId22"/>
                        </a:rPr>
                        <a:t/>
                      </a:r>
                      <a:br>
                        <a:rPr lang="en-US" sz="1100" b="0" u="none" strike="noStrike" dirty="0">
                          <a:solidFill>
                            <a:srgbClr val="994100"/>
                          </a:solidFill>
                          <a:effectLst/>
                          <a:latin typeface="franklin-gothic-urw-n5" charset="0"/>
                          <a:hlinkClick r:id="rId22"/>
                        </a:rPr>
                      </a:br>
                      <a:r>
                        <a:rPr lang="en-US" sz="1100" b="0" u="none" strike="noStrike" dirty="0">
                          <a:solidFill>
                            <a:srgbClr val="994100"/>
                          </a:solidFill>
                          <a:effectLst/>
                          <a:latin typeface="franklin-gothic-urw-n5" charset="0"/>
                          <a:hlinkClick r:id="rId26"/>
                        </a:rPr>
                        <a:t>scz2.regions.zip</a:t>
                      </a:r>
                      <a:r>
                        <a:rPr lang="en-US" sz="1100" b="0" u="none" strike="noStrike" dirty="0">
                          <a:solidFill>
                            <a:srgbClr val="994100"/>
                          </a:solidFill>
                          <a:effectLst/>
                          <a:latin typeface="franklin-gothic-urw-n5" charset="0"/>
                          <a:hlinkClick r:id="rId22"/>
                        </a:rPr>
                        <a:t/>
                      </a:r>
                      <a:br>
                        <a:rPr lang="en-US" sz="1100" b="0" u="none" strike="noStrike" dirty="0">
                          <a:solidFill>
                            <a:srgbClr val="994100"/>
                          </a:solidFill>
                          <a:effectLst/>
                          <a:latin typeface="franklin-gothic-urw-n5" charset="0"/>
                          <a:hlinkClick r:id="rId22"/>
                        </a:rPr>
                      </a:br>
                      <a:r>
                        <a:rPr lang="en-US" sz="1100" b="0" u="none" strike="noStrike" dirty="0">
                          <a:solidFill>
                            <a:srgbClr val="994100"/>
                          </a:solidFill>
                          <a:effectLst/>
                          <a:latin typeface="franklin-gothic-urw-n5" charset="0"/>
                          <a:hlinkClick r:id="rId27"/>
                        </a:rPr>
                        <a:t>scz2.prs.txt.gz</a:t>
                      </a:r>
                      <a:r>
                        <a:rPr lang="en-US" sz="1100" b="0" u="none" strike="noStrike" dirty="0">
                          <a:solidFill>
                            <a:srgbClr val="994100"/>
                          </a:solidFill>
                          <a:effectLst/>
                          <a:latin typeface="franklin-gothic-urw-n5" charset="0"/>
                          <a:hlinkClick r:id="rId22"/>
                        </a:rPr>
                        <a:t/>
                      </a:r>
                      <a:br>
                        <a:rPr lang="en-US" sz="1100" b="0" u="none" strike="noStrike" dirty="0">
                          <a:solidFill>
                            <a:srgbClr val="994100"/>
                          </a:solidFill>
                          <a:effectLst/>
                          <a:latin typeface="franklin-gothic-urw-n5" charset="0"/>
                          <a:hlinkClick r:id="rId22"/>
                        </a:rPr>
                      </a:br>
                      <a:r>
                        <a:rPr lang="en-US" sz="1100" b="0" u="none" strike="noStrike" dirty="0">
                          <a:solidFill>
                            <a:srgbClr val="994100"/>
                          </a:solidFill>
                          <a:effectLst/>
                          <a:latin typeface="franklin-gothic-urw-n5" charset="0"/>
                          <a:hlinkClick r:id="rId28"/>
                        </a:rPr>
                        <a:t>scz2.snp.results.txt.gz</a:t>
                      </a:r>
                      <a:r>
                        <a:rPr lang="en-US" sz="1100" b="0" u="none" strike="noStrike" dirty="0">
                          <a:solidFill>
                            <a:srgbClr val="994100"/>
                          </a:solidFill>
                          <a:effectLst/>
                          <a:latin typeface="franklin-gothic-urw-n5" charset="0"/>
                          <a:hlinkClick r:id="rId29"/>
                        </a:rPr>
                        <a:t/>
                      </a:r>
                      <a:br>
                        <a:rPr lang="en-US" sz="1100" b="0" u="none" strike="noStrike" dirty="0">
                          <a:solidFill>
                            <a:srgbClr val="994100"/>
                          </a:solidFill>
                          <a:effectLst/>
                          <a:latin typeface="franklin-gothic-urw-n5" charset="0"/>
                          <a:hlinkClick r:id="rId29"/>
                        </a:rPr>
                      </a:br>
                      <a:r>
                        <a:rPr lang="en-US" sz="1100" b="0" u="none" strike="noStrike" dirty="0">
                          <a:solidFill>
                            <a:srgbClr val="994100"/>
                          </a:solidFill>
                          <a:effectLst/>
                          <a:latin typeface="franklin-gothic-urw-n5" charset="0"/>
                          <a:hlinkClick r:id="rId29"/>
                        </a:rPr>
                        <a:t>pgc.scz2.credible.SNPs.zip</a:t>
                      </a:r>
                      <a:r>
                        <a:rPr lang="en-US" sz="1100" dirty="0">
                          <a:effectLst/>
                        </a:rPr>
                        <a:t/>
                      </a:r>
                      <a:br>
                        <a:rPr lang="en-US" sz="1100" dirty="0">
                          <a:effectLst/>
                        </a:rPr>
                      </a:br>
                      <a:endParaRPr lang="en-US" sz="1100" dirty="0">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nl-NL" sz="1100">
                          <a:effectLst/>
                        </a:rPr>
                        <a:t/>
                      </a:r>
                      <a:br>
                        <a:rPr lang="nl-NL" sz="1100">
                          <a:effectLst/>
                        </a:rPr>
                      </a:br>
                      <a:r>
                        <a:rPr lang="nl-NL" sz="1100">
                          <a:effectLst/>
                        </a:rPr>
                        <a:t>81bb9c1187f622356bd15c7ff73dd01d</a:t>
                      </a:r>
                      <a:br>
                        <a:rPr lang="nl-NL" sz="1100">
                          <a:effectLst/>
                        </a:rPr>
                      </a:br>
                      <a:r>
                        <a:rPr lang="nl-NL" sz="1100">
                          <a:effectLst/>
                        </a:rPr>
                        <a:t>e5f4c6e98dd574354c72bef9c2c4455f </a:t>
                      </a:r>
                      <a:br>
                        <a:rPr lang="nl-NL" sz="1100">
                          <a:effectLst/>
                        </a:rPr>
                      </a:br>
                      <a:r>
                        <a:rPr lang="nl-NL" sz="1100">
                          <a:effectLst/>
                        </a:rPr>
                        <a:t>b67d19b738d61c216667f7ce372182e8</a:t>
                      </a:r>
                      <a:br>
                        <a:rPr lang="nl-NL" sz="1100">
                          <a:effectLst/>
                        </a:rPr>
                      </a:br>
                      <a:r>
                        <a:rPr lang="nl-NL" sz="1100">
                          <a:effectLst/>
                        </a:rPr>
                        <a:t>af7b9b521a196ce711d99060426fe01e </a:t>
                      </a:r>
                      <a:br>
                        <a:rPr lang="nl-NL" sz="1100">
                          <a:effectLst/>
                        </a:rPr>
                      </a:br>
                      <a:r>
                        <a:rPr lang="nl-NL" sz="1100">
                          <a:effectLst/>
                        </a:rPr>
                        <a:t>3ec34848def0fc6fd211fa6c1e8c6f88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91139">
                <a:tc>
                  <a:txBody>
                    <a:bodyPr/>
                    <a:lstStyle/>
                    <a:p>
                      <a:r>
                        <a:rPr lang="en-US" sz="1100" b="0" u="none" strike="noStrike">
                          <a:solidFill>
                            <a:srgbClr val="994100"/>
                          </a:solidFill>
                          <a:effectLst/>
                          <a:latin typeface="franklin-gothic-urw-n5" charset="0"/>
                          <a:hlinkClick r:id="rId30"/>
                        </a:rPr>
                        <a:t>BIP1 vs SCZ1</a:t>
                      </a:r>
                      <a:endParaRPr lang="en-US" sz="1100">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1100" b="0" u="none" strike="noStrike" dirty="0">
                          <a:solidFill>
                            <a:srgbClr val="994100"/>
                          </a:solidFill>
                          <a:effectLst/>
                          <a:latin typeface="franklin-gothic-urw-n5" charset="0"/>
                          <a:hlinkClick r:id="rId31"/>
                        </a:rPr>
                        <a:t>bip1.scz1.ruderfer2014.zip</a:t>
                      </a:r>
                      <a:endParaRPr lang="en-US" sz="1100" dirty="0">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1100" dirty="0">
                          <a:effectLst/>
                        </a:rPr>
                        <a:t>4e4a5fe8526a2d0a4c9eb42a93f7cb0f</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sp>
        <p:nvSpPr>
          <p:cNvPr id="3" name="Slide Number Placeholder 2"/>
          <p:cNvSpPr>
            <a:spLocks noGrp="1"/>
          </p:cNvSpPr>
          <p:nvPr>
            <p:ph type="sldNum" sz="quarter" idx="12"/>
          </p:nvPr>
        </p:nvSpPr>
        <p:spPr/>
        <p:txBody>
          <a:bodyPr/>
          <a:lstStyle/>
          <a:p>
            <a:fld id="{BF78F6EF-106A-E84B-9128-9C268D041DE3}" type="slidenum">
              <a:rPr lang="en-US" smtClean="0"/>
              <a:t>14</a:t>
            </a:fld>
            <a:endParaRPr lang="en-US"/>
          </a:p>
        </p:txBody>
      </p:sp>
    </p:spTree>
    <p:extLst>
      <p:ext uri="{BB962C8B-B14F-4D97-AF65-F5344CB8AC3E}">
        <p14:creationId xmlns:p14="http://schemas.microsoft.com/office/powerpoint/2010/main" val="173488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aim of the Genotype - Tissue Expression (</a:t>
            </a:r>
            <a:r>
              <a:rPr lang="en-US" b="1" dirty="0" err="1"/>
              <a:t>GTEx</a:t>
            </a:r>
            <a:r>
              <a:rPr lang="en-US" b="1" dirty="0"/>
              <a:t>) Project</a:t>
            </a:r>
            <a:endParaRPr lang="en-US" dirty="0"/>
          </a:p>
        </p:txBody>
      </p:sp>
      <p:sp>
        <p:nvSpPr>
          <p:cNvPr id="3" name="Content Placeholder 2"/>
          <p:cNvSpPr>
            <a:spLocks noGrp="1"/>
          </p:cNvSpPr>
          <p:nvPr>
            <p:ph idx="1"/>
          </p:nvPr>
        </p:nvSpPr>
        <p:spPr/>
        <p:txBody>
          <a:bodyPr/>
          <a:lstStyle/>
          <a:p>
            <a:r>
              <a:rPr lang="en-US" dirty="0" smtClean="0">
                <a:hlinkClick r:id="rId2"/>
              </a:rPr>
              <a:t>RNA-seq and eQTL</a:t>
            </a:r>
          </a:p>
          <a:p>
            <a:r>
              <a:rPr lang="en-US" dirty="0" smtClean="0">
                <a:hlinkClick r:id="rId2"/>
              </a:rPr>
              <a:t>http</a:t>
            </a:r>
            <a:r>
              <a:rPr lang="en-US" dirty="0">
                <a:hlinkClick r:id="rId2"/>
              </a:rPr>
              <a:t>://www.gtexportal.org/home</a:t>
            </a:r>
            <a:r>
              <a:rPr lang="en-US" dirty="0" smtClean="0">
                <a:hlinkClick r:id="rId2"/>
              </a:rPr>
              <a:t>/</a:t>
            </a:r>
            <a:endParaRPr lang="en-US" dirty="0">
              <a:hlinkClick r:id="rId2"/>
            </a:endParaRPr>
          </a:p>
          <a:p>
            <a:r>
              <a:rPr lang="en-US" dirty="0" smtClean="0">
                <a:hlinkClick r:id="rId2"/>
              </a:rPr>
              <a:t>http</a:t>
            </a:r>
            <a:r>
              <a:rPr lang="en-US" dirty="0">
                <a:hlinkClick r:id="rId2"/>
              </a:rPr>
              <a:t>://</a:t>
            </a:r>
            <a:r>
              <a:rPr lang="en-US" dirty="0" smtClean="0">
                <a:hlinkClick r:id="rId2"/>
              </a:rPr>
              <a:t>www.gtexportal.org/home/tissueSummaryPage</a:t>
            </a:r>
            <a:endParaRPr lang="en-US" dirty="0" smtClean="0"/>
          </a:p>
          <a:p>
            <a:r>
              <a:rPr lang="en-US" dirty="0">
                <a:hlinkClick r:id="rId3"/>
              </a:rPr>
              <a:t>http://</a:t>
            </a:r>
            <a:r>
              <a:rPr lang="en-US" dirty="0" smtClean="0">
                <a:hlinkClick r:id="rId3"/>
              </a:rPr>
              <a:t>www.gtexportal.org/home/datasets2</a:t>
            </a:r>
            <a:endParaRPr lang="en-US" dirty="0" smtClean="0"/>
          </a:p>
          <a:p>
            <a:endParaRPr lang="en-US" dirty="0" smtClean="0"/>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5382" y="4001294"/>
            <a:ext cx="4787900" cy="1435100"/>
          </a:xfrm>
          <a:prstGeom prst="rect">
            <a:avLst/>
          </a:prstGeom>
        </p:spPr>
      </p:pic>
      <p:sp>
        <p:nvSpPr>
          <p:cNvPr id="5" name="Slide Number Placeholder 4"/>
          <p:cNvSpPr>
            <a:spLocks noGrp="1"/>
          </p:cNvSpPr>
          <p:nvPr>
            <p:ph type="sldNum" sz="quarter" idx="12"/>
          </p:nvPr>
        </p:nvSpPr>
        <p:spPr/>
        <p:txBody>
          <a:bodyPr/>
          <a:lstStyle/>
          <a:p>
            <a:fld id="{BF78F6EF-106A-E84B-9128-9C268D041DE3}" type="slidenum">
              <a:rPr lang="en-US" smtClean="0"/>
              <a:t>15</a:t>
            </a:fld>
            <a:endParaRPr lang="en-US"/>
          </a:p>
        </p:txBody>
      </p:sp>
    </p:spTree>
    <p:extLst>
      <p:ext uri="{BB962C8B-B14F-4D97-AF65-F5344CB8AC3E}">
        <p14:creationId xmlns:p14="http://schemas.microsoft.com/office/powerpoint/2010/main" val="1221870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Roadmap </a:t>
            </a:r>
            <a:r>
              <a:rPr lang="en-US" b="1" dirty="0" err="1"/>
              <a:t>Epigenomics</a:t>
            </a:r>
            <a:r>
              <a:rPr lang="en-US" b="1" dirty="0"/>
              <a:t> Mapping Consortium</a:t>
            </a:r>
            <a:br>
              <a:rPr lang="en-US" b="1" dirty="0"/>
            </a:br>
            <a:endParaRPr lang="en-US" dirty="0"/>
          </a:p>
        </p:txBody>
      </p:sp>
      <p:sp>
        <p:nvSpPr>
          <p:cNvPr id="3" name="Content Placeholder 2"/>
          <p:cNvSpPr>
            <a:spLocks noGrp="1"/>
          </p:cNvSpPr>
          <p:nvPr>
            <p:ph idx="1"/>
          </p:nvPr>
        </p:nvSpPr>
        <p:spPr>
          <a:xfrm>
            <a:off x="944831" y="1825625"/>
            <a:ext cx="11853327" cy="658268"/>
          </a:xfrm>
        </p:spPr>
        <p:txBody>
          <a:bodyPr/>
          <a:lstStyle/>
          <a:p>
            <a:r>
              <a:rPr lang="en-US" dirty="0" smtClean="0"/>
              <a:t>Download: http</a:t>
            </a:r>
            <a:r>
              <a:rPr lang="en-US" dirty="0"/>
              <a:t>://</a:t>
            </a:r>
            <a:r>
              <a:rPr lang="en-US" dirty="0" err="1"/>
              <a:t>www.ncbi.nlm.nih.gov</a:t>
            </a:r>
            <a:r>
              <a:rPr lang="en-US" dirty="0"/>
              <a:t>/</a:t>
            </a:r>
            <a:r>
              <a:rPr lang="en-US" dirty="0" err="1"/>
              <a:t>epigenomics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0746" y="2483893"/>
            <a:ext cx="5002474" cy="4211642"/>
          </a:xfrm>
          <a:prstGeom prst="rect">
            <a:avLst/>
          </a:prstGeom>
        </p:spPr>
      </p:pic>
      <p:sp>
        <p:nvSpPr>
          <p:cNvPr id="5" name="Slide Number Placeholder 4"/>
          <p:cNvSpPr>
            <a:spLocks noGrp="1"/>
          </p:cNvSpPr>
          <p:nvPr>
            <p:ph type="sldNum" sz="quarter" idx="12"/>
          </p:nvPr>
        </p:nvSpPr>
        <p:spPr/>
        <p:txBody>
          <a:bodyPr/>
          <a:lstStyle/>
          <a:p>
            <a:fld id="{BF78F6EF-106A-E84B-9128-9C268D041DE3}" type="slidenum">
              <a:rPr lang="en-US" smtClean="0"/>
              <a:t>16</a:t>
            </a:fld>
            <a:endParaRPr lang="en-US"/>
          </a:p>
        </p:txBody>
      </p:sp>
    </p:spTree>
    <p:extLst>
      <p:ext uri="{BB962C8B-B14F-4D97-AF65-F5344CB8AC3E}">
        <p14:creationId xmlns:p14="http://schemas.microsoft.com/office/powerpoint/2010/main" val="1075483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GWAS</a:t>
            </a:r>
            <a:endParaRPr lang="en-US" dirty="0"/>
          </a:p>
        </p:txBody>
      </p:sp>
      <p:sp>
        <p:nvSpPr>
          <p:cNvPr id="3" name="Content Placeholder 2"/>
          <p:cNvSpPr>
            <a:spLocks noGrp="1"/>
          </p:cNvSpPr>
          <p:nvPr>
            <p:ph idx="1"/>
          </p:nvPr>
        </p:nvSpPr>
        <p:spPr>
          <a:xfrm>
            <a:off x="944830" y="1619080"/>
            <a:ext cx="11853327" cy="4351338"/>
          </a:xfrm>
        </p:spPr>
        <p:txBody>
          <a:bodyPr>
            <a:normAutofit fontScale="85000" lnSpcReduction="20000"/>
          </a:bodyPr>
          <a:lstStyle/>
          <a:p>
            <a:r>
              <a:rPr lang="en-US" dirty="0" smtClean="0"/>
              <a:t>SNPs related to brain diseases</a:t>
            </a:r>
          </a:p>
          <a:p>
            <a:r>
              <a:rPr lang="en-US" dirty="0"/>
              <a:t>GRASP: Genome-Wide Repository of Associations Between SNPs and </a:t>
            </a:r>
            <a:r>
              <a:rPr lang="en-US" dirty="0" smtClean="0"/>
              <a:t>Phenotypes</a:t>
            </a:r>
            <a:endParaRPr lang="en-US" dirty="0"/>
          </a:p>
          <a:p>
            <a:pPr lvl="1"/>
            <a:r>
              <a:rPr lang="en-US" dirty="0"/>
              <a:t>A deeply extracted and annotated database of genome-wide association studies (GWAS) results. GRASP v2.0 contains ∼8.87 million SNP associations reported in 2082 studies</a:t>
            </a:r>
            <a:r>
              <a:rPr lang="en-US" dirty="0" smtClean="0"/>
              <a:t>.</a:t>
            </a:r>
          </a:p>
          <a:p>
            <a:r>
              <a:rPr lang="en-US" dirty="0"/>
              <a:t>GRASP includes all available genetic association results from papers, their supplements and web-based content meeting the following guidelines:</a:t>
            </a:r>
          </a:p>
          <a:p>
            <a:pPr lvl="1"/>
            <a:r>
              <a:rPr lang="en-US" dirty="0"/>
              <a:t>All associations with P&lt;0.05 from GWAS defined as &gt;= 25,000 markers tested for 1 or more traits.</a:t>
            </a:r>
          </a:p>
          <a:p>
            <a:pPr lvl="1"/>
            <a:r>
              <a:rPr lang="en-US" dirty="0"/>
              <a:t>Study exclusion criteria: CNV-only studies, replication/follow-up studies testing &lt;25K markers, non-human only studies, article not in English, gene-environment or gene-gene GWAS where single SNP main effects are not given, linkage only studies, </a:t>
            </a:r>
            <a:r>
              <a:rPr lang="en-US" dirty="0" err="1"/>
              <a:t>aCGH</a:t>
            </a:r>
            <a:r>
              <a:rPr lang="en-US" dirty="0"/>
              <a:t>/LOH only studies, </a:t>
            </a:r>
            <a:r>
              <a:rPr lang="en-US" dirty="0" err="1"/>
              <a:t>heterozygosity</a:t>
            </a:r>
            <a:r>
              <a:rPr lang="en-US" dirty="0"/>
              <a:t>/</a:t>
            </a:r>
            <a:r>
              <a:rPr lang="en-US" dirty="0" err="1"/>
              <a:t>homozygosity</a:t>
            </a:r>
            <a:r>
              <a:rPr lang="en-US" dirty="0"/>
              <a:t> (genome-wide or long run) studies, studies only presenting gene-based or pathway-based results, simulation-only studies, studies which we judge as redundant with prior studies since they do not provide significant inclusion of new samples or exposure of new results (e.g., many methodological papers on the WTCCC and FHS GWAS).</a:t>
            </a:r>
          </a:p>
          <a:p>
            <a:r>
              <a:rPr lang="en-US" dirty="0" smtClean="0">
                <a:hlinkClick r:id="rId2"/>
              </a:rPr>
              <a:t>http</a:t>
            </a:r>
            <a:r>
              <a:rPr lang="en-US" dirty="0">
                <a:hlinkClick r:id="rId2"/>
              </a:rPr>
              <a:t>://</a:t>
            </a:r>
            <a:r>
              <a:rPr lang="en-US" dirty="0" smtClean="0">
                <a:hlinkClick r:id="rId2"/>
              </a:rPr>
              <a:t>grasp.nhlbi.nih.gov/Search.aspx</a:t>
            </a:r>
            <a:endParaRPr lang="en-US" dirty="0" smtClean="0"/>
          </a:p>
          <a:p>
            <a:endParaRPr lang="en-US" dirty="0"/>
          </a:p>
        </p:txBody>
      </p:sp>
      <p:sp>
        <p:nvSpPr>
          <p:cNvPr id="4" name="Slide Number Placeholder 3"/>
          <p:cNvSpPr>
            <a:spLocks noGrp="1"/>
          </p:cNvSpPr>
          <p:nvPr>
            <p:ph type="sldNum" sz="quarter" idx="12"/>
          </p:nvPr>
        </p:nvSpPr>
        <p:spPr/>
        <p:txBody>
          <a:bodyPr/>
          <a:lstStyle/>
          <a:p>
            <a:fld id="{BF78F6EF-106A-E84B-9128-9C268D041DE3}" type="slidenum">
              <a:rPr lang="en-US" smtClean="0"/>
              <a:t>17</a:t>
            </a:fld>
            <a:endParaRPr lang="en-US"/>
          </a:p>
        </p:txBody>
      </p:sp>
    </p:spTree>
    <p:extLst>
      <p:ext uri="{BB962C8B-B14F-4D97-AF65-F5344CB8AC3E}">
        <p14:creationId xmlns:p14="http://schemas.microsoft.com/office/powerpoint/2010/main" val="1143317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341716" y="2660073"/>
            <a:ext cx="137429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0567" y="808842"/>
            <a:ext cx="7431579" cy="5143124"/>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BF78F6EF-106A-E84B-9128-9C268D041DE3}" type="slidenum">
              <a:rPr lang="en-US" smtClean="0"/>
              <a:t>18</a:t>
            </a:fld>
            <a:endParaRPr lang="en-US"/>
          </a:p>
        </p:txBody>
      </p:sp>
    </p:spTree>
    <p:extLst>
      <p:ext uri="{BB962C8B-B14F-4D97-AF65-F5344CB8AC3E}">
        <p14:creationId xmlns:p14="http://schemas.microsoft.com/office/powerpoint/2010/main" val="642608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99495" y="250826"/>
            <a:ext cx="8105775" cy="563562"/>
          </a:xfrm>
        </p:spPr>
        <p:txBody>
          <a:bodyPr>
            <a:normAutofit/>
          </a:bodyPr>
          <a:lstStyle/>
          <a:p>
            <a:r>
              <a:rPr lang="en-US" sz="3200" dirty="0" err="1" smtClean="0"/>
              <a:t>PsychENCODE</a:t>
            </a:r>
            <a:r>
              <a:rPr lang="zh-CN" altLang="en-US" sz="3200" dirty="0"/>
              <a:t> </a:t>
            </a:r>
            <a:r>
              <a:rPr lang="en-US" altLang="zh-CN" sz="3200" dirty="0" smtClean="0"/>
              <a:t>data</a:t>
            </a: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959" y="1046163"/>
            <a:ext cx="5130800" cy="55372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9183" y="1053264"/>
            <a:ext cx="7467600" cy="56134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35705"/>
            <a:ext cx="1206500" cy="5511800"/>
          </a:xfrm>
          <a:prstGeom prst="rect">
            <a:avLst/>
          </a:prstGeom>
        </p:spPr>
      </p:pic>
      <p:sp>
        <p:nvSpPr>
          <p:cNvPr id="6" name="Slide Number Placeholder 5"/>
          <p:cNvSpPr>
            <a:spLocks noGrp="1"/>
          </p:cNvSpPr>
          <p:nvPr>
            <p:ph type="sldNum" sz="quarter" idx="12"/>
          </p:nvPr>
        </p:nvSpPr>
        <p:spPr/>
        <p:txBody>
          <a:bodyPr/>
          <a:lstStyle/>
          <a:p>
            <a:fld id="{BF78F6EF-106A-E84B-9128-9C268D041DE3}" type="slidenum">
              <a:rPr lang="en-US" smtClean="0"/>
              <a:t>2</a:t>
            </a:fld>
            <a:endParaRPr lang="en-US"/>
          </a:p>
        </p:txBody>
      </p:sp>
    </p:spTree>
    <p:extLst>
      <p:ext uri="{BB962C8B-B14F-4D97-AF65-F5344CB8AC3E}">
        <p14:creationId xmlns:p14="http://schemas.microsoft.com/office/powerpoint/2010/main" val="4066059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054" y="0"/>
            <a:ext cx="11853327" cy="1325563"/>
          </a:xfrm>
        </p:spPr>
        <p:txBody>
          <a:bodyPr>
            <a:normAutofit/>
          </a:bodyPr>
          <a:lstStyle/>
          <a:p>
            <a:pPr algn="ctr"/>
            <a:r>
              <a:rPr lang="en-US" sz="3200" dirty="0" err="1" smtClean="0"/>
              <a:t>PsychENCODE</a:t>
            </a:r>
            <a:r>
              <a:rPr lang="en-US" sz="3200" dirty="0" smtClean="0"/>
              <a:t> external data</a:t>
            </a:r>
            <a:endParaRPr lang="en-US" sz="3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5625" y="1021975"/>
            <a:ext cx="10232232" cy="5708951"/>
          </a:xfrm>
          <a:prstGeom prst="rect">
            <a:avLst/>
          </a:prstGeom>
        </p:spPr>
      </p:pic>
      <p:sp>
        <p:nvSpPr>
          <p:cNvPr id="3" name="Slide Number Placeholder 2"/>
          <p:cNvSpPr>
            <a:spLocks noGrp="1"/>
          </p:cNvSpPr>
          <p:nvPr>
            <p:ph type="sldNum" sz="quarter" idx="12"/>
          </p:nvPr>
        </p:nvSpPr>
        <p:spPr/>
        <p:txBody>
          <a:bodyPr/>
          <a:lstStyle/>
          <a:p>
            <a:fld id="{BF78F6EF-106A-E84B-9128-9C268D041DE3}" type="slidenum">
              <a:rPr lang="en-US" smtClean="0"/>
              <a:t>3</a:t>
            </a:fld>
            <a:endParaRPr lang="en-US"/>
          </a:p>
        </p:txBody>
      </p:sp>
    </p:spTree>
    <p:extLst>
      <p:ext uri="{BB962C8B-B14F-4D97-AF65-F5344CB8AC3E}">
        <p14:creationId xmlns:p14="http://schemas.microsoft.com/office/powerpoint/2010/main" val="20454661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4830" y="0"/>
            <a:ext cx="11853327" cy="1325563"/>
          </a:xfrm>
        </p:spPr>
        <p:txBody>
          <a:bodyPr/>
          <a:lstStyle/>
          <a:p>
            <a:pPr algn="ctr"/>
            <a:r>
              <a:rPr lang="en-US" b="1" dirty="0" err="1"/>
              <a:t>BrainSpan</a:t>
            </a:r>
            <a:r>
              <a:rPr lang="en-US" b="1" dirty="0"/>
              <a:t> </a:t>
            </a:r>
            <a:r>
              <a:rPr lang="en-US" b="1" dirty="0" smtClean="0"/>
              <a:t/>
            </a:r>
            <a:br>
              <a:rPr lang="en-US" b="1" dirty="0" smtClean="0"/>
            </a:br>
            <a:r>
              <a:rPr lang="en-US" sz="3200" b="1" dirty="0" smtClean="0"/>
              <a:t>Atlas </a:t>
            </a:r>
            <a:r>
              <a:rPr lang="en-US" sz="3200" b="1" dirty="0"/>
              <a:t>of the Developing Human Brain</a:t>
            </a:r>
            <a:endParaRPr lang="en-US" sz="3200" dirty="0"/>
          </a:p>
        </p:txBody>
      </p:sp>
      <p:sp>
        <p:nvSpPr>
          <p:cNvPr id="3" name="Content Placeholder 2"/>
          <p:cNvSpPr>
            <a:spLocks noGrp="1"/>
          </p:cNvSpPr>
          <p:nvPr>
            <p:ph idx="1"/>
          </p:nvPr>
        </p:nvSpPr>
        <p:spPr>
          <a:xfrm>
            <a:off x="944831" y="1506070"/>
            <a:ext cx="11853327" cy="5145741"/>
          </a:xfrm>
        </p:spPr>
        <p:txBody>
          <a:bodyPr>
            <a:normAutofit fontScale="62500" lnSpcReduction="20000"/>
          </a:bodyPr>
          <a:lstStyle/>
          <a:p>
            <a:r>
              <a:rPr lang="en-US" dirty="0">
                <a:hlinkClick r:id="rId2"/>
              </a:rPr>
              <a:t>http://</a:t>
            </a:r>
            <a:r>
              <a:rPr lang="en-US" dirty="0" smtClean="0">
                <a:hlinkClick r:id="rId2"/>
              </a:rPr>
              <a:t>www.brainspan.org/static/download.html</a:t>
            </a:r>
            <a:endParaRPr lang="en-US" dirty="0" smtClean="0"/>
          </a:p>
          <a:p>
            <a:r>
              <a:rPr lang="en-US" b="1" dirty="0"/>
              <a:t>Developmental </a:t>
            </a:r>
            <a:r>
              <a:rPr lang="en-US" b="1" dirty="0" err="1"/>
              <a:t>Transcriptome</a:t>
            </a:r>
            <a:r>
              <a:rPr lang="en-US" b="1" dirty="0"/>
              <a:t> Dataset</a:t>
            </a:r>
            <a:endParaRPr lang="en-US" dirty="0"/>
          </a:p>
          <a:p>
            <a:pPr lvl="1"/>
            <a:r>
              <a:rPr lang="en-US" dirty="0"/>
              <a:t>Downloadable archive files containing normalized expression values and meta-data (as displayed in </a:t>
            </a:r>
            <a:r>
              <a:rPr lang="en-US" dirty="0" err="1"/>
              <a:t>heatmap</a:t>
            </a:r>
            <a:r>
              <a:rPr lang="en-US" dirty="0"/>
              <a:t>) for analysis:</a:t>
            </a:r>
          </a:p>
          <a:p>
            <a:pPr lvl="1"/>
            <a:r>
              <a:rPr lang="en-US" dirty="0">
                <a:hlinkClick r:id="rId3"/>
              </a:rPr>
              <a:t>RNA-Seq Gencode v10 summarized to exons</a:t>
            </a:r>
            <a:r>
              <a:rPr lang="en-US" dirty="0"/>
              <a:t> </a:t>
            </a:r>
            <a:br>
              <a:rPr lang="en-US" dirty="0"/>
            </a:br>
            <a:r>
              <a:rPr lang="en-US" dirty="0">
                <a:hlinkClick r:id="rId4"/>
              </a:rPr>
              <a:t>RNA-Seq Gencode v10 summarized to genes</a:t>
            </a:r>
            <a:r>
              <a:rPr lang="en-US" dirty="0"/>
              <a:t> </a:t>
            </a:r>
            <a:br>
              <a:rPr lang="en-US" dirty="0"/>
            </a:br>
            <a:r>
              <a:rPr lang="en-US" dirty="0">
                <a:hlinkClick r:id="rId5"/>
              </a:rPr>
              <a:t>Exon microarray summarized to probe sets</a:t>
            </a:r>
            <a:r>
              <a:rPr lang="en-US" dirty="0"/>
              <a:t> </a:t>
            </a:r>
            <a:br>
              <a:rPr lang="en-US" dirty="0"/>
            </a:br>
            <a:r>
              <a:rPr lang="en-US" dirty="0">
                <a:hlinkClick r:id="rId6"/>
              </a:rPr>
              <a:t>Exon microarray summarized to genes</a:t>
            </a:r>
            <a:r>
              <a:rPr lang="en-US" dirty="0"/>
              <a:t> </a:t>
            </a:r>
            <a:br>
              <a:rPr lang="en-US" dirty="0"/>
            </a:br>
            <a:endParaRPr lang="en-US" dirty="0"/>
          </a:p>
          <a:p>
            <a:pPr lvl="1"/>
            <a:r>
              <a:rPr lang="en-US" dirty="0"/>
              <a:t>Archived data files containing normalized RPKM expression values employing a historical normalization method (available prior to October 2013):</a:t>
            </a:r>
          </a:p>
          <a:p>
            <a:pPr lvl="1"/>
            <a:r>
              <a:rPr lang="en-US" dirty="0">
                <a:hlinkClick r:id="rId7"/>
              </a:rPr>
              <a:t>RNA-Seq Gencode v3c summarized to exons</a:t>
            </a:r>
            <a:r>
              <a:rPr lang="en-US" dirty="0"/>
              <a:t> </a:t>
            </a:r>
            <a:br>
              <a:rPr lang="en-US" dirty="0"/>
            </a:br>
            <a:r>
              <a:rPr lang="en-US" dirty="0">
                <a:hlinkClick r:id="rId8"/>
              </a:rPr>
              <a:t>RNA-Seq Gencode v3c summarized to genes</a:t>
            </a:r>
            <a:r>
              <a:rPr lang="en-US" dirty="0"/>
              <a:t> </a:t>
            </a:r>
            <a:endParaRPr lang="en-US" dirty="0" smtClean="0"/>
          </a:p>
          <a:p>
            <a:r>
              <a:rPr lang="en-US" b="1" dirty="0"/>
              <a:t>Prenatal LMD Microarray Dataset</a:t>
            </a:r>
            <a:endParaRPr lang="en-US" dirty="0"/>
          </a:p>
          <a:p>
            <a:pPr lvl="1"/>
            <a:r>
              <a:rPr lang="en-US" dirty="0"/>
              <a:t>Downloadable archive files containing normalized expression values for each brain and meta-data for analysis:</a:t>
            </a:r>
          </a:p>
          <a:p>
            <a:pPr lvl="1"/>
            <a:r>
              <a:rPr lang="en-US" dirty="0">
                <a:hlinkClick r:id="rId9"/>
              </a:rPr>
              <a:t>H376.IIIA.02, male, 15 pcw</a:t>
            </a:r>
            <a:r>
              <a:rPr lang="en-US" dirty="0"/>
              <a:t> </a:t>
            </a:r>
            <a:br>
              <a:rPr lang="en-US" dirty="0"/>
            </a:br>
            <a:r>
              <a:rPr lang="en-US" dirty="0">
                <a:hlinkClick r:id="rId10"/>
              </a:rPr>
              <a:t>H376.IIIB.02. female, 16 pcw</a:t>
            </a:r>
            <a:r>
              <a:rPr lang="en-US" dirty="0"/>
              <a:t> </a:t>
            </a:r>
            <a:br>
              <a:rPr lang="en-US" dirty="0"/>
            </a:br>
            <a:r>
              <a:rPr lang="en-US" dirty="0">
                <a:hlinkClick r:id="rId11"/>
              </a:rPr>
              <a:t>H376.IV.02, female, 21 pcw</a:t>
            </a:r>
            <a:r>
              <a:rPr lang="en-US" dirty="0"/>
              <a:t> </a:t>
            </a:r>
            <a:br>
              <a:rPr lang="en-US" dirty="0"/>
            </a:br>
            <a:r>
              <a:rPr lang="en-US" dirty="0">
                <a:hlinkClick r:id="rId12"/>
              </a:rPr>
              <a:t>H376.IV.03, female, 21pcw</a:t>
            </a:r>
            <a:r>
              <a:rPr lang="en-US" dirty="0"/>
              <a:t> </a:t>
            </a:r>
          </a:p>
          <a:p>
            <a:pPr lvl="1"/>
            <a:r>
              <a:rPr lang="en-US" dirty="0" smtClean="0"/>
              <a:t>Imaging dataset for </a:t>
            </a:r>
          </a:p>
          <a:p>
            <a:r>
              <a:rPr lang="en-US" b="1" dirty="0"/>
              <a:t>Supplemental Data</a:t>
            </a:r>
            <a:endParaRPr lang="en-US" dirty="0"/>
          </a:p>
          <a:p>
            <a:pPr lvl="1"/>
            <a:r>
              <a:rPr lang="en-US" dirty="0">
                <a:hlinkClick r:id="rId13"/>
              </a:rPr>
              <a:t>MRI/DTI data for prenatal specimens</a:t>
            </a:r>
            <a:r>
              <a:rPr lang="en-US" dirty="0"/>
              <a:t> </a:t>
            </a:r>
            <a:br>
              <a:rPr lang="en-US" dirty="0"/>
            </a:br>
            <a:r>
              <a:rPr lang="en-US" dirty="0">
                <a:hlinkClick r:id="rId14"/>
              </a:rPr>
              <a:t>Methylation</a:t>
            </a:r>
            <a:r>
              <a:rPr lang="en-US" dirty="0"/>
              <a:t/>
            </a:r>
            <a:br>
              <a:rPr lang="en-US" dirty="0"/>
            </a:br>
            <a:r>
              <a:rPr lang="en-US" dirty="0">
                <a:hlinkClick r:id="rId15"/>
              </a:rPr>
              <a:t>MicroRNA</a:t>
            </a:r>
            <a:r>
              <a:rPr lang="en-US" dirty="0"/>
              <a:t/>
            </a:r>
            <a:br>
              <a:rPr lang="en-US" dirty="0"/>
            </a:br>
            <a:r>
              <a:rPr lang="en-US" dirty="0">
                <a:hlinkClick r:id="rId16"/>
              </a:rPr>
              <a:t>MRF bigWig Gencode v10</a:t>
            </a:r>
            <a:r>
              <a:rPr lang="en-US" dirty="0"/>
              <a:t/>
            </a:r>
            <a:br>
              <a:rPr lang="en-US" dirty="0"/>
            </a:br>
            <a:r>
              <a:rPr lang="en-US" dirty="0">
                <a:hlinkClick r:id="rId17"/>
              </a:rPr>
              <a:t>MRF Gencode v3c</a:t>
            </a:r>
            <a:endParaRPr lang="en-US" dirty="0"/>
          </a:p>
          <a:p>
            <a:endParaRPr lang="en-US" dirty="0" smtClean="0"/>
          </a:p>
          <a:p>
            <a:endParaRPr lang="en-US" dirty="0"/>
          </a:p>
          <a:p>
            <a:endParaRPr lang="en-US" dirty="0"/>
          </a:p>
        </p:txBody>
      </p:sp>
      <p:sp>
        <p:nvSpPr>
          <p:cNvPr id="4" name="Slide Number Placeholder 3"/>
          <p:cNvSpPr>
            <a:spLocks noGrp="1"/>
          </p:cNvSpPr>
          <p:nvPr>
            <p:ph type="sldNum" sz="quarter" idx="12"/>
          </p:nvPr>
        </p:nvSpPr>
        <p:spPr/>
        <p:txBody>
          <a:bodyPr/>
          <a:lstStyle/>
          <a:p>
            <a:fld id="{BF78F6EF-106A-E84B-9128-9C268D041DE3}" type="slidenum">
              <a:rPr lang="en-US" smtClean="0"/>
              <a:t>4</a:t>
            </a:fld>
            <a:endParaRPr lang="en-US"/>
          </a:p>
        </p:txBody>
      </p:sp>
    </p:spTree>
    <p:extLst>
      <p:ext uri="{BB962C8B-B14F-4D97-AF65-F5344CB8AC3E}">
        <p14:creationId xmlns:p14="http://schemas.microsoft.com/office/powerpoint/2010/main" val="1830526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548" y="203761"/>
            <a:ext cx="11853327" cy="2091204"/>
          </a:xfrm>
        </p:spPr>
        <p:txBody>
          <a:bodyPr>
            <a:normAutofit fontScale="90000"/>
          </a:bodyPr>
          <a:lstStyle/>
          <a:p>
            <a:pPr algn="ctr"/>
            <a:r>
              <a:rPr lang="en-US" dirty="0"/>
              <a:t>CommonMind </a:t>
            </a:r>
            <a:r>
              <a:rPr lang="en-US" dirty="0" smtClean="0"/>
              <a:t>Consortium</a:t>
            </a:r>
            <a:br>
              <a:rPr lang="en-US" dirty="0" smtClean="0"/>
            </a:br>
            <a:r>
              <a:rPr lang="en-US" dirty="0"/>
              <a:t/>
            </a:r>
            <a:br>
              <a:rPr lang="en-US" dirty="0"/>
            </a:br>
            <a:r>
              <a:rPr lang="en-US" sz="2700" dirty="0" err="1"/>
              <a:t>Overview:The</a:t>
            </a:r>
            <a:r>
              <a:rPr lang="en-US" sz="2700" dirty="0"/>
              <a:t> consortium has as a goal to generate and analyze large-scale genomic data from human subjects with neuropsychiatric disease and to make these data and the associated analytical results broadly available to qualified investigators.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5822" y="2779059"/>
            <a:ext cx="11354778" cy="2434137"/>
          </a:xfrm>
          <a:prstGeom prst="rect">
            <a:avLst/>
          </a:prstGeom>
        </p:spPr>
      </p:pic>
      <p:sp>
        <p:nvSpPr>
          <p:cNvPr id="3" name="Slide Number Placeholder 2"/>
          <p:cNvSpPr>
            <a:spLocks noGrp="1"/>
          </p:cNvSpPr>
          <p:nvPr>
            <p:ph type="sldNum" sz="quarter" idx="12"/>
          </p:nvPr>
        </p:nvSpPr>
        <p:spPr/>
        <p:txBody>
          <a:bodyPr/>
          <a:lstStyle/>
          <a:p>
            <a:fld id="{BF78F6EF-106A-E84B-9128-9C268D041DE3}" type="slidenum">
              <a:rPr lang="en-US" smtClean="0"/>
              <a:t>5</a:t>
            </a:fld>
            <a:endParaRPr lang="en-US"/>
          </a:p>
        </p:txBody>
      </p:sp>
    </p:spTree>
    <p:extLst>
      <p:ext uri="{BB962C8B-B14F-4D97-AF65-F5344CB8AC3E}">
        <p14:creationId xmlns:p14="http://schemas.microsoft.com/office/powerpoint/2010/main" val="6372400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4831" y="42404"/>
            <a:ext cx="11853327" cy="1325563"/>
          </a:xfrm>
        </p:spPr>
        <p:txBody>
          <a:bodyPr>
            <a:normAutofit/>
          </a:bodyPr>
          <a:lstStyle/>
          <a:p>
            <a:pPr algn="ctr"/>
            <a:r>
              <a:rPr lang="en-US" sz="3200" dirty="0"/>
              <a:t>CommonMind Consortium</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55" y="1715827"/>
            <a:ext cx="8229600" cy="30988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8655" y="1698277"/>
            <a:ext cx="5232400" cy="3149600"/>
          </a:xfrm>
          <a:prstGeom prst="rect">
            <a:avLst/>
          </a:prstGeom>
        </p:spPr>
      </p:pic>
      <p:sp>
        <p:nvSpPr>
          <p:cNvPr id="3" name="Slide Number Placeholder 2"/>
          <p:cNvSpPr>
            <a:spLocks noGrp="1"/>
          </p:cNvSpPr>
          <p:nvPr>
            <p:ph type="sldNum" sz="quarter" idx="12"/>
          </p:nvPr>
        </p:nvSpPr>
        <p:spPr/>
        <p:txBody>
          <a:bodyPr/>
          <a:lstStyle/>
          <a:p>
            <a:fld id="{BF78F6EF-106A-E84B-9128-9C268D041DE3}" type="slidenum">
              <a:rPr lang="en-US" smtClean="0"/>
              <a:t>6</a:t>
            </a:fld>
            <a:endParaRPr lang="en-US"/>
          </a:p>
        </p:txBody>
      </p:sp>
    </p:spTree>
    <p:extLst>
      <p:ext uri="{BB962C8B-B14F-4D97-AF65-F5344CB8AC3E}">
        <p14:creationId xmlns:p14="http://schemas.microsoft.com/office/powerpoint/2010/main" val="2846302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646" y="0"/>
            <a:ext cx="11853327" cy="2043953"/>
          </a:xfrm>
        </p:spPr>
        <p:txBody>
          <a:bodyPr>
            <a:normAutofit/>
          </a:bodyPr>
          <a:lstStyle/>
          <a:p>
            <a:r>
              <a:rPr lang="en-US" dirty="0"/>
              <a:t>AMP AD </a:t>
            </a:r>
            <a:r>
              <a:rPr lang="en-US" dirty="0" smtClean="0"/>
              <a:t>Knowledge</a:t>
            </a:r>
            <a:r>
              <a:rPr lang="zh-CN" altLang="en-US" dirty="0" smtClean="0"/>
              <a:t/>
            </a:r>
            <a:br>
              <a:rPr lang="zh-CN" altLang="en-US" dirty="0" smtClean="0"/>
            </a:br>
            <a:r>
              <a:rPr lang="en-US" sz="2700" dirty="0"/>
              <a:t>Neurodegenerative disease data from the Accelerating Medicine Partnership for Alzheimer's Disease Target Discovery and Preclinical Validation </a:t>
            </a:r>
            <a:r>
              <a:rPr lang="en-US" sz="2700" dirty="0" smtClean="0"/>
              <a:t>Project.</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5918" y="1858987"/>
            <a:ext cx="8512464" cy="4714278"/>
          </a:xfrm>
          <a:prstGeom prst="rect">
            <a:avLst/>
          </a:prstGeom>
        </p:spPr>
      </p:pic>
      <p:sp>
        <p:nvSpPr>
          <p:cNvPr id="4" name="Slide Number Placeholder 3"/>
          <p:cNvSpPr>
            <a:spLocks noGrp="1"/>
          </p:cNvSpPr>
          <p:nvPr>
            <p:ph type="sldNum" sz="quarter" idx="12"/>
          </p:nvPr>
        </p:nvSpPr>
        <p:spPr/>
        <p:txBody>
          <a:bodyPr/>
          <a:lstStyle/>
          <a:p>
            <a:fld id="{BF78F6EF-106A-E84B-9128-9C268D041DE3}" type="slidenum">
              <a:rPr lang="en-US" smtClean="0"/>
              <a:t>7</a:t>
            </a:fld>
            <a:endParaRPr lang="en-US"/>
          </a:p>
        </p:txBody>
      </p:sp>
    </p:spTree>
    <p:extLst>
      <p:ext uri="{BB962C8B-B14F-4D97-AF65-F5344CB8AC3E}">
        <p14:creationId xmlns:p14="http://schemas.microsoft.com/office/powerpoint/2010/main" val="1327514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1500941863"/>
              </p:ext>
            </p:extLst>
          </p:nvPr>
        </p:nvGraphicFramePr>
        <p:xfrm>
          <a:off x="233085" y="735105"/>
          <a:ext cx="13348548" cy="5755340"/>
        </p:xfrm>
        <a:graphic>
          <a:graphicData uri="http://schemas.openxmlformats.org/drawingml/2006/table">
            <a:tbl>
              <a:tblPr/>
              <a:tblGrid>
                <a:gridCol w="1112379"/>
                <a:gridCol w="1112379"/>
                <a:gridCol w="1112379"/>
                <a:gridCol w="1112379"/>
                <a:gridCol w="1112379"/>
                <a:gridCol w="1112379"/>
                <a:gridCol w="1112379"/>
                <a:gridCol w="1112379"/>
                <a:gridCol w="1112379"/>
                <a:gridCol w="1112379"/>
                <a:gridCol w="1112379"/>
                <a:gridCol w="1112379"/>
              </a:tblGrid>
              <a:tr h="578040">
                <a:tc>
                  <a:txBody>
                    <a:bodyPr/>
                    <a:lstStyle/>
                    <a:p>
                      <a:r>
                        <a:rPr lang="en-US" sz="1200" dirty="0">
                          <a:effectLst/>
                        </a:rPr>
                        <a:t>Broad-Rush</a:t>
                      </a: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a:effectLst/>
                        </a:rPr>
                        <a:t>ROSMAP</a:t>
                      </a: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a:effectLst/>
                        </a:rPr>
                        <a:t>RNA-Seq</a:t>
                      </a: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a:effectLst/>
                        </a:rPr>
                        <a:t>May 2015</a:t>
                      </a: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u="none" strike="noStrike">
                          <a:solidFill>
                            <a:srgbClr val="1E7098"/>
                          </a:solidFill>
                          <a:effectLst/>
                          <a:hlinkClick r:id="rId2"/>
                        </a:rPr>
                        <a:t>syn3388564</a:t>
                      </a:r>
                      <a:endParaRPr lang="en-US" sz="1200">
                        <a:effectLst/>
                      </a:endParaRP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a:effectLst/>
                        </a:rPr>
                        <a:t>724</a:t>
                      </a: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a:effectLst/>
                        </a:rPr>
                        <a:t>false</a:t>
                      </a: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u="none" strike="noStrike">
                          <a:solidFill>
                            <a:srgbClr val="1E7098"/>
                          </a:solidFill>
                          <a:effectLst/>
                          <a:hlinkClick r:id="rId3"/>
                        </a:rPr>
                        <a:t>syn3219045</a:t>
                      </a:r>
                      <a:endParaRPr lang="en-US" sz="1200">
                        <a:effectLst/>
                      </a:endParaRP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a:effectLst/>
                        </a:rPr>
                        <a:t>Dorsolateral Prefrontal Cortex</a:t>
                      </a: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a:effectLst/>
                        </a:rPr>
                        <a:t>Alzheimer's Disease, Control</a:t>
                      </a: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endParaRPr lang="en-US" sz="1200">
                        <a:effectLst/>
                      </a:endParaRP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a:effectLst/>
                        </a:rPr>
                        <a:t>Homo sapiens</a:t>
                      </a: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854529">
                <a:tc>
                  <a:txBody>
                    <a:bodyPr/>
                    <a:lstStyle/>
                    <a:p>
                      <a:r>
                        <a:rPr lang="en-US" sz="1200">
                          <a:effectLst/>
                        </a:rPr>
                        <a:t>Broad-Rush</a:t>
                      </a: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dirty="0">
                          <a:effectLst/>
                        </a:rPr>
                        <a:t>ROSMAP</a:t>
                      </a: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dirty="0">
                          <a:effectLst/>
                        </a:rPr>
                        <a:t>Array Genotype</a:t>
                      </a: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dirty="0">
                          <a:effectLst/>
                        </a:rPr>
                        <a:t>February 2015</a:t>
                      </a: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u="none" strike="noStrike">
                          <a:solidFill>
                            <a:srgbClr val="1E7098"/>
                          </a:solidFill>
                          <a:effectLst/>
                          <a:hlinkClick r:id="rId4"/>
                        </a:rPr>
                        <a:t>syn3157325</a:t>
                      </a:r>
                      <a:endParaRPr lang="en-US" sz="1200">
                        <a:effectLst/>
                      </a:endParaRP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a:effectLst/>
                        </a:rPr>
                        <a:t>1709</a:t>
                      </a: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a:effectLst/>
                        </a:rPr>
                        <a:t>true</a:t>
                      </a: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u="none" strike="noStrike">
                          <a:solidFill>
                            <a:srgbClr val="1E7098"/>
                          </a:solidFill>
                          <a:effectLst/>
                          <a:hlinkClick r:id="rId3"/>
                        </a:rPr>
                        <a:t>syn3219045</a:t>
                      </a:r>
                      <a:endParaRPr lang="en-US" sz="1200">
                        <a:effectLst/>
                      </a:endParaRP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endParaRPr lang="en-US" sz="1200">
                        <a:effectLst/>
                      </a:endParaRP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a:effectLst/>
                        </a:rPr>
                        <a:t>Alzheimer's Disease, Control</a:t>
                      </a: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u="none" strike="noStrike">
                          <a:solidFill>
                            <a:srgbClr val="1E7098"/>
                          </a:solidFill>
                          <a:effectLst/>
                          <a:hlinkClick r:id="rId5"/>
                        </a:rPr>
                        <a:t>http://www.ncbi.nlm.nih.gov/pubmed/22054870</a:t>
                      </a:r>
                      <a:endParaRPr lang="en-US" sz="1200">
                        <a:effectLst/>
                      </a:endParaRP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a:effectLst/>
                        </a:rPr>
                        <a:t>Homo sapiens</a:t>
                      </a: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854529">
                <a:tc>
                  <a:txBody>
                    <a:bodyPr/>
                    <a:lstStyle/>
                    <a:p>
                      <a:r>
                        <a:rPr lang="en-US" sz="1200">
                          <a:effectLst/>
                        </a:rPr>
                        <a:t>Broad-Rush</a:t>
                      </a: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a:effectLst/>
                        </a:rPr>
                        <a:t>ROSMAP</a:t>
                      </a: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a:effectLst/>
                        </a:rPr>
                        <a:t>Imputed Genotype</a:t>
                      </a: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dirty="0">
                          <a:effectLst/>
                        </a:rPr>
                        <a:t>February 2015</a:t>
                      </a: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u="none" strike="noStrike" dirty="0">
                          <a:solidFill>
                            <a:srgbClr val="1E7098"/>
                          </a:solidFill>
                          <a:effectLst/>
                          <a:hlinkClick r:id="rId6"/>
                        </a:rPr>
                        <a:t>syn3157329</a:t>
                      </a:r>
                      <a:endParaRPr lang="en-US" sz="1200" dirty="0">
                        <a:effectLst/>
                      </a:endParaRP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a:effectLst/>
                        </a:rPr>
                        <a:t>1709</a:t>
                      </a: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a:effectLst/>
                        </a:rPr>
                        <a:t>true</a:t>
                      </a: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u="none" strike="noStrike">
                          <a:solidFill>
                            <a:srgbClr val="1E7098"/>
                          </a:solidFill>
                          <a:effectLst/>
                          <a:hlinkClick r:id="rId3"/>
                        </a:rPr>
                        <a:t>syn3219045</a:t>
                      </a:r>
                      <a:endParaRPr lang="en-US" sz="1200">
                        <a:effectLst/>
                      </a:endParaRP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endParaRPr lang="en-US" sz="1200">
                        <a:effectLst/>
                      </a:endParaRP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a:effectLst/>
                        </a:rPr>
                        <a:t>Alzheimer's Disease, Control</a:t>
                      </a: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u="none" strike="noStrike">
                          <a:solidFill>
                            <a:srgbClr val="1E7098"/>
                          </a:solidFill>
                          <a:effectLst/>
                          <a:hlinkClick r:id="rId5"/>
                        </a:rPr>
                        <a:t>http://www.ncbi.nlm.nih.gov/pubmed/22054870</a:t>
                      </a:r>
                      <a:endParaRPr lang="en-US" sz="1200">
                        <a:effectLst/>
                      </a:endParaRP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a:effectLst/>
                        </a:rPr>
                        <a:t>Homo sapiens</a:t>
                      </a: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854529">
                <a:tc>
                  <a:txBody>
                    <a:bodyPr/>
                    <a:lstStyle/>
                    <a:p>
                      <a:r>
                        <a:rPr lang="en-US" sz="1200">
                          <a:effectLst/>
                        </a:rPr>
                        <a:t>Broad-Rush</a:t>
                      </a: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a:effectLst/>
                        </a:rPr>
                        <a:t>ROSMAP</a:t>
                      </a: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a:effectLst/>
                        </a:rPr>
                        <a:t>Clinical</a:t>
                      </a: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a:effectLst/>
                        </a:rPr>
                        <a:t>February 2015</a:t>
                      </a: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u="none" strike="noStrike">
                          <a:solidFill>
                            <a:srgbClr val="1E7098"/>
                          </a:solidFill>
                          <a:effectLst/>
                          <a:hlinkClick r:id="rId7"/>
                        </a:rPr>
                        <a:t>syn3191087</a:t>
                      </a:r>
                      <a:endParaRPr lang="en-US" sz="1200">
                        <a:effectLst/>
                      </a:endParaRP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dirty="0">
                          <a:effectLst/>
                        </a:rPr>
                        <a:t>1059</a:t>
                      </a: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dirty="0">
                          <a:effectLst/>
                        </a:rPr>
                        <a:t>true</a:t>
                      </a: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u="none" strike="noStrike">
                          <a:solidFill>
                            <a:srgbClr val="1E7098"/>
                          </a:solidFill>
                          <a:effectLst/>
                          <a:hlinkClick r:id="rId3"/>
                        </a:rPr>
                        <a:t>syn3219045</a:t>
                      </a:r>
                      <a:endParaRPr lang="en-US" sz="1200">
                        <a:effectLst/>
                      </a:endParaRP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endParaRPr lang="en-US" sz="1200">
                        <a:effectLst/>
                      </a:endParaRP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a:effectLst/>
                        </a:rPr>
                        <a:t>Alzheimer's Disease, Control</a:t>
                      </a: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u="none" strike="noStrike">
                          <a:solidFill>
                            <a:srgbClr val="1E7098"/>
                          </a:solidFill>
                          <a:effectLst/>
                          <a:hlinkClick r:id="rId8"/>
                        </a:rPr>
                        <a:t>http://www.ncbi.nlm.nih.gov/pubmed/22471860</a:t>
                      </a:r>
                      <a:endParaRPr lang="en-US" sz="1200">
                        <a:effectLst/>
                      </a:endParaRP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a:effectLst/>
                        </a:rPr>
                        <a:t>Homo sapiens</a:t>
                      </a: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578040">
                <a:tc>
                  <a:txBody>
                    <a:bodyPr/>
                    <a:lstStyle/>
                    <a:p>
                      <a:r>
                        <a:rPr lang="en-US" sz="1200">
                          <a:effectLst/>
                        </a:rPr>
                        <a:t>Broad-Rush</a:t>
                      </a: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a:effectLst/>
                        </a:rPr>
                        <a:t>ROSMAP</a:t>
                      </a: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a:effectLst/>
                        </a:rPr>
                        <a:t>miRNA nanostring</a:t>
                      </a: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a:effectLst/>
                        </a:rPr>
                        <a:t>May 2015</a:t>
                      </a: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u="none" strike="noStrike">
                          <a:solidFill>
                            <a:srgbClr val="1E7098"/>
                          </a:solidFill>
                          <a:effectLst/>
                          <a:hlinkClick r:id="rId9"/>
                        </a:rPr>
                        <a:t>syn3387325</a:t>
                      </a:r>
                      <a:endParaRPr lang="en-US" sz="1200">
                        <a:effectLst/>
                      </a:endParaRP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a:effectLst/>
                        </a:rPr>
                        <a:t>734</a:t>
                      </a: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a:effectLst/>
                        </a:rPr>
                        <a:t>true</a:t>
                      </a: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u="none" strike="noStrike" dirty="0">
                          <a:solidFill>
                            <a:srgbClr val="1E7098"/>
                          </a:solidFill>
                          <a:effectLst/>
                          <a:hlinkClick r:id="rId3"/>
                        </a:rPr>
                        <a:t>syn3219045</a:t>
                      </a:r>
                      <a:endParaRPr lang="en-US" sz="1200" dirty="0">
                        <a:effectLst/>
                      </a:endParaRP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a:effectLst/>
                        </a:rPr>
                        <a:t>Dorsolateral Prefrontal Cortex</a:t>
                      </a: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a:effectLst/>
                        </a:rPr>
                        <a:t>Alzheimers Disease, Control</a:t>
                      </a: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endParaRPr lang="en-US" sz="1200">
                        <a:effectLst/>
                      </a:endParaRP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a:effectLst/>
                        </a:rPr>
                        <a:t>Homo sapiens</a:t>
                      </a: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578040">
                <a:tc>
                  <a:txBody>
                    <a:bodyPr/>
                    <a:lstStyle/>
                    <a:p>
                      <a:r>
                        <a:rPr lang="en-US" sz="1200">
                          <a:effectLst/>
                        </a:rPr>
                        <a:t>Broad-Rush</a:t>
                      </a: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a:effectLst/>
                        </a:rPr>
                        <a:t>ROSMAP</a:t>
                      </a: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a:effectLst/>
                        </a:rPr>
                        <a:t>H3K9Ac ChIP-Seq</a:t>
                      </a: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a:effectLst/>
                        </a:rPr>
                        <a:t>November 2015</a:t>
                      </a: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endParaRPr lang="en-US" sz="1200">
                        <a:effectLst/>
                      </a:endParaRP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endParaRPr lang="en-US" sz="1200">
                        <a:effectLst/>
                      </a:endParaRP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a:effectLst/>
                        </a:rPr>
                        <a:t>false</a:t>
                      </a: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u="none" strike="noStrike" dirty="0">
                          <a:solidFill>
                            <a:srgbClr val="1E7098"/>
                          </a:solidFill>
                          <a:effectLst/>
                          <a:hlinkClick r:id="rId3"/>
                        </a:rPr>
                        <a:t>syn3219045</a:t>
                      </a:r>
                      <a:endParaRPr lang="en-US" sz="1200" dirty="0">
                        <a:effectLst/>
                      </a:endParaRP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dirty="0">
                          <a:effectLst/>
                        </a:rPr>
                        <a:t>Dorsolateral Prefrontal Cortex</a:t>
                      </a: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endParaRPr lang="en-US" sz="1200">
                        <a:effectLst/>
                      </a:endParaRP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endParaRPr lang="en-US" sz="1200">
                        <a:effectLst/>
                      </a:endParaRP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a:effectLst/>
                        </a:rPr>
                        <a:t>Homo sapiens</a:t>
                      </a: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854529">
                <a:tc>
                  <a:txBody>
                    <a:bodyPr/>
                    <a:lstStyle/>
                    <a:p>
                      <a:r>
                        <a:rPr lang="en-US" sz="1200">
                          <a:effectLst/>
                        </a:rPr>
                        <a:t>Broad-Rush</a:t>
                      </a: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a:effectLst/>
                        </a:rPr>
                        <a:t>ROSMAP</a:t>
                      </a: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a:effectLst/>
                        </a:rPr>
                        <a:t>DNA Methylation</a:t>
                      </a: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a:effectLst/>
                        </a:rPr>
                        <a:t>February 2015</a:t>
                      </a: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u="none" strike="noStrike">
                          <a:solidFill>
                            <a:srgbClr val="1E7098"/>
                          </a:solidFill>
                          <a:effectLst/>
                          <a:hlinkClick r:id="rId10"/>
                        </a:rPr>
                        <a:t>syn3157275</a:t>
                      </a:r>
                      <a:endParaRPr lang="en-US" sz="1200">
                        <a:effectLst/>
                      </a:endParaRP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a:effectLst/>
                        </a:rPr>
                        <a:t>740</a:t>
                      </a: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a:effectLst/>
                        </a:rPr>
                        <a:t>true</a:t>
                      </a: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u="none" strike="noStrike">
                          <a:solidFill>
                            <a:srgbClr val="1E7098"/>
                          </a:solidFill>
                          <a:effectLst/>
                          <a:hlinkClick r:id="rId3"/>
                        </a:rPr>
                        <a:t>syn3219045</a:t>
                      </a:r>
                      <a:endParaRPr lang="en-US" sz="1200">
                        <a:effectLst/>
                      </a:endParaRP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dirty="0">
                          <a:effectLst/>
                        </a:rPr>
                        <a:t>Dorsolateral Prefrontal Cortex</a:t>
                      </a: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dirty="0">
                          <a:effectLst/>
                        </a:rPr>
                        <a:t>Alzheimer's Disease, Control</a:t>
                      </a: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u="none" strike="noStrike" dirty="0">
                          <a:solidFill>
                            <a:srgbClr val="1E7098"/>
                          </a:solidFill>
                          <a:effectLst/>
                          <a:hlinkClick r:id="rId11"/>
                        </a:rPr>
                        <a:t>http://www.ncbi.nlm.nih.gov/pubmed/25129075</a:t>
                      </a:r>
                      <a:endParaRPr lang="en-US" sz="1200" dirty="0">
                        <a:effectLst/>
                      </a:endParaRP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a:effectLst/>
                        </a:rPr>
                        <a:t>Homo sapiens</a:t>
                      </a: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301552">
                <a:tc>
                  <a:txBody>
                    <a:bodyPr/>
                    <a:lstStyle/>
                    <a:p>
                      <a:r>
                        <a:rPr lang="en-US" sz="1200">
                          <a:effectLst/>
                        </a:rPr>
                        <a:t>Broad-Rush</a:t>
                      </a: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a:effectLst/>
                        </a:rPr>
                        <a:t>BroadiPSC</a:t>
                      </a: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a:effectLst/>
                        </a:rPr>
                        <a:t>RNA-seq</a:t>
                      </a: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a:effectLst/>
                        </a:rPr>
                        <a:t>May 2015</a:t>
                      </a: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u="none" strike="noStrike">
                          <a:solidFill>
                            <a:srgbClr val="1E7098"/>
                          </a:solidFill>
                          <a:effectLst/>
                          <a:hlinkClick r:id="rId12"/>
                        </a:rPr>
                        <a:t>syn3607401</a:t>
                      </a:r>
                      <a:endParaRPr lang="en-US" sz="1200">
                        <a:effectLst/>
                      </a:endParaRP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a:effectLst/>
                        </a:rPr>
                        <a:t>15</a:t>
                      </a: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a:effectLst/>
                        </a:rPr>
                        <a:t>true</a:t>
                      </a: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u="none" strike="noStrike">
                          <a:solidFill>
                            <a:srgbClr val="1E7098"/>
                          </a:solidFill>
                          <a:effectLst/>
                          <a:hlinkClick r:id="rId12"/>
                        </a:rPr>
                        <a:t>syn3607401</a:t>
                      </a:r>
                      <a:endParaRPr lang="en-US" sz="1200">
                        <a:effectLst/>
                      </a:endParaRP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endParaRPr lang="en-US" sz="1200">
                        <a:effectLst/>
                      </a:endParaRP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a:effectLst/>
                        </a:rPr>
                        <a:t>iPSC model</a:t>
                      </a: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endParaRPr lang="en-US" sz="1200" dirty="0">
                        <a:effectLst/>
                      </a:endParaRP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dirty="0" err="1">
                          <a:effectLst/>
                        </a:rPr>
                        <a:t>iPSC</a:t>
                      </a:r>
                      <a:endParaRPr lang="en-US" sz="1200" dirty="0">
                        <a:effectLst/>
                      </a:endParaRP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301552">
                <a:tc>
                  <a:txBody>
                    <a:bodyPr/>
                    <a:lstStyle/>
                    <a:p>
                      <a:r>
                        <a:rPr lang="en-US" sz="1200">
                          <a:effectLst/>
                        </a:rPr>
                        <a:t>Broad-Rush</a:t>
                      </a: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a:effectLst/>
                        </a:rPr>
                        <a:t>BroadMDMi</a:t>
                      </a: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a:effectLst/>
                        </a:rPr>
                        <a:t>RNA-seq</a:t>
                      </a: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a:effectLst/>
                        </a:rPr>
                        <a:t>May 2015</a:t>
                      </a: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u="none" strike="noStrike">
                          <a:solidFill>
                            <a:srgbClr val="1E7098"/>
                          </a:solidFill>
                          <a:effectLst/>
                          <a:hlinkClick r:id="rId13"/>
                        </a:rPr>
                        <a:t>syn3607404</a:t>
                      </a:r>
                      <a:endParaRPr lang="en-US" sz="1200">
                        <a:effectLst/>
                      </a:endParaRP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a:effectLst/>
                        </a:rPr>
                        <a:t>14</a:t>
                      </a: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a:effectLst/>
                        </a:rPr>
                        <a:t>true</a:t>
                      </a: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u="none" strike="noStrike">
                          <a:solidFill>
                            <a:srgbClr val="1E7098"/>
                          </a:solidFill>
                          <a:effectLst/>
                          <a:hlinkClick r:id="rId13"/>
                        </a:rPr>
                        <a:t>syn3607404</a:t>
                      </a:r>
                      <a:endParaRPr lang="en-US" sz="1200">
                        <a:effectLst/>
                      </a:endParaRP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endParaRPr lang="en-US" sz="1200">
                        <a:effectLst/>
                      </a:endParaRP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endParaRPr lang="en-US" sz="1200">
                        <a:effectLst/>
                      </a:endParaRP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endParaRPr lang="en-US" sz="1200">
                        <a:effectLst/>
                      </a:endParaRP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dirty="0">
                          <a:effectLst/>
                        </a:rPr>
                        <a:t>Cell Line</a:t>
                      </a:r>
                    </a:p>
                  </a:txBody>
                  <a:tcPr marL="19339" marR="19339" marT="9670" marB="967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bl>
          </a:graphicData>
        </a:graphic>
      </p:graphicFrame>
      <p:sp>
        <p:nvSpPr>
          <p:cNvPr id="2" name="Slide Number Placeholder 1"/>
          <p:cNvSpPr>
            <a:spLocks noGrp="1"/>
          </p:cNvSpPr>
          <p:nvPr>
            <p:ph type="sldNum" sz="quarter" idx="12"/>
          </p:nvPr>
        </p:nvSpPr>
        <p:spPr/>
        <p:txBody>
          <a:bodyPr/>
          <a:lstStyle/>
          <a:p>
            <a:fld id="{BF78F6EF-106A-E84B-9128-9C268D041DE3}" type="slidenum">
              <a:rPr lang="en-US" smtClean="0"/>
              <a:t>8</a:t>
            </a:fld>
            <a:endParaRPr lang="en-US"/>
          </a:p>
        </p:txBody>
      </p:sp>
    </p:spTree>
    <p:extLst>
      <p:ext uri="{BB962C8B-B14F-4D97-AF65-F5344CB8AC3E}">
        <p14:creationId xmlns:p14="http://schemas.microsoft.com/office/powerpoint/2010/main" val="5773925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97592803"/>
              </p:ext>
            </p:extLst>
          </p:nvPr>
        </p:nvGraphicFramePr>
        <p:xfrm>
          <a:off x="663389" y="1398493"/>
          <a:ext cx="11456892" cy="4813050"/>
        </p:xfrm>
        <a:graphic>
          <a:graphicData uri="http://schemas.openxmlformats.org/drawingml/2006/table">
            <a:tbl>
              <a:tblPr/>
              <a:tblGrid>
                <a:gridCol w="954741"/>
                <a:gridCol w="954741"/>
                <a:gridCol w="954741"/>
                <a:gridCol w="954741"/>
                <a:gridCol w="954741"/>
                <a:gridCol w="954741"/>
                <a:gridCol w="954741"/>
                <a:gridCol w="954741"/>
                <a:gridCol w="954741"/>
                <a:gridCol w="954741"/>
                <a:gridCol w="954741"/>
                <a:gridCol w="954741"/>
              </a:tblGrid>
              <a:tr h="3060287">
                <a:tc>
                  <a:txBody>
                    <a:bodyPr/>
                    <a:lstStyle/>
                    <a:p>
                      <a:r>
                        <a:rPr lang="en-US" sz="1200" dirty="0">
                          <a:effectLst/>
                        </a:rPr>
                        <a:t>Emory</a:t>
                      </a:r>
                    </a:p>
                  </a:txBody>
                  <a:tcPr marL="19391" marR="19391" marT="9695" marB="9695"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a:effectLst/>
                        </a:rPr>
                        <a:t>Emory</a:t>
                      </a:r>
                    </a:p>
                  </a:txBody>
                  <a:tcPr marL="19391" marR="19391" marT="9695" marB="9695"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a:effectLst/>
                        </a:rPr>
                        <a:t>Mass Spectrometry</a:t>
                      </a:r>
                    </a:p>
                  </a:txBody>
                  <a:tcPr marL="19391" marR="19391" marT="9695" marB="9695"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dirty="0">
                          <a:effectLst/>
                        </a:rPr>
                        <a:t>February 2015</a:t>
                      </a:r>
                    </a:p>
                  </a:txBody>
                  <a:tcPr marL="19391" marR="19391" marT="9695" marB="9695"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u="none" strike="noStrike">
                          <a:solidFill>
                            <a:srgbClr val="1E7098"/>
                          </a:solidFill>
                          <a:effectLst/>
                          <a:hlinkClick r:id="rId2"/>
                        </a:rPr>
                        <a:t>syn3218563</a:t>
                      </a:r>
                      <a:endParaRPr lang="en-US" sz="1200">
                        <a:effectLst/>
                      </a:endParaRPr>
                    </a:p>
                  </a:txBody>
                  <a:tcPr marL="19391" marR="19391" marT="9695" marB="9695"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a:effectLst/>
                        </a:rPr>
                        <a:t>80</a:t>
                      </a:r>
                    </a:p>
                  </a:txBody>
                  <a:tcPr marL="19391" marR="19391" marT="9695" marB="9695"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a:effectLst/>
                        </a:rPr>
                        <a:t>true</a:t>
                      </a:r>
                    </a:p>
                  </a:txBody>
                  <a:tcPr marL="19391" marR="19391" marT="9695" marB="9695"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u="none" strike="noStrike">
                          <a:solidFill>
                            <a:srgbClr val="1E7098"/>
                          </a:solidFill>
                          <a:effectLst/>
                          <a:hlinkClick r:id="rId2"/>
                        </a:rPr>
                        <a:t>syn3218563</a:t>
                      </a:r>
                      <a:endParaRPr lang="en-US" sz="1200">
                        <a:effectLst/>
                      </a:endParaRPr>
                    </a:p>
                  </a:txBody>
                  <a:tcPr marL="19391" marR="19391" marT="9695" marB="9695"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a:effectLst/>
                        </a:rPr>
                        <a:t>Medial Frontal Gyrus</a:t>
                      </a:r>
                    </a:p>
                  </a:txBody>
                  <a:tcPr marL="19391" marR="19391" marT="9695" marB="9695"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a:effectLst/>
                        </a:rPr>
                        <a:t>Autosomal Dominant Parkinson's Disease, Alzheimer's Disease, Amyotrophic Lateral Sclerosis, Corticobasal Degeneration, Control, Frontotemporal Dementia, Mild Cognitive Impairment, Parkinson's Disease,</a:t>
                      </a:r>
                    </a:p>
                  </a:txBody>
                  <a:tcPr marL="19391" marR="19391" marT="9695" marB="9695"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u="none" strike="noStrike">
                          <a:solidFill>
                            <a:srgbClr val="1E7098"/>
                          </a:solidFill>
                          <a:effectLst/>
                          <a:hlinkClick r:id="rId3"/>
                        </a:rPr>
                        <a:t>http://www.ncbi.nlm.nih.gov/pubmed/24023061</a:t>
                      </a:r>
                      <a:endParaRPr lang="en-US" sz="1200">
                        <a:effectLst/>
                      </a:endParaRPr>
                    </a:p>
                  </a:txBody>
                  <a:tcPr marL="19391" marR="19391" marT="9695" marB="9695"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a:effectLst/>
                        </a:rPr>
                        <a:t>Homo sapiens</a:t>
                      </a:r>
                    </a:p>
                  </a:txBody>
                  <a:tcPr marL="19391" marR="19391" marT="9695" marB="9695"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333671">
                <a:tc>
                  <a:txBody>
                    <a:bodyPr/>
                    <a:lstStyle/>
                    <a:p>
                      <a:r>
                        <a:rPr lang="en-US" sz="1200">
                          <a:effectLst/>
                        </a:rPr>
                        <a:t>Emory</a:t>
                      </a:r>
                    </a:p>
                  </a:txBody>
                  <a:tcPr marL="19391" marR="19391" marT="9695" marB="9695"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a:effectLst/>
                        </a:rPr>
                        <a:t>ACT</a:t>
                      </a:r>
                    </a:p>
                  </a:txBody>
                  <a:tcPr marL="19391" marR="19391" marT="9695" marB="9695"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a:effectLst/>
                        </a:rPr>
                        <a:t>Mass Spectrometry</a:t>
                      </a:r>
                    </a:p>
                  </a:txBody>
                  <a:tcPr marL="19391" marR="19391" marT="9695" marB="9695"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a:effectLst/>
                        </a:rPr>
                        <a:t>November 2015</a:t>
                      </a:r>
                    </a:p>
                  </a:txBody>
                  <a:tcPr marL="19391" marR="19391" marT="9695" marB="9695"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endParaRPr lang="en-US" sz="1200">
                        <a:effectLst/>
                      </a:endParaRPr>
                    </a:p>
                  </a:txBody>
                  <a:tcPr marL="19391" marR="19391" marT="9695" marB="9695"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endParaRPr lang="en-US" sz="1200">
                        <a:effectLst/>
                      </a:endParaRPr>
                    </a:p>
                  </a:txBody>
                  <a:tcPr marL="19391" marR="19391" marT="9695" marB="9695"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a:effectLst/>
                        </a:rPr>
                        <a:t>false</a:t>
                      </a:r>
                    </a:p>
                  </a:txBody>
                  <a:tcPr marL="19391" marR="19391" marT="9695" marB="9695"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endParaRPr lang="en-US" sz="1200">
                        <a:effectLst/>
                      </a:endParaRPr>
                    </a:p>
                  </a:txBody>
                  <a:tcPr marL="19391" marR="19391" marT="9695" marB="9695"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endParaRPr lang="en-US" sz="1200">
                        <a:effectLst/>
                      </a:endParaRPr>
                    </a:p>
                  </a:txBody>
                  <a:tcPr marL="19391" marR="19391" marT="9695" marB="9695"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endParaRPr lang="en-US" sz="1200">
                        <a:effectLst/>
                      </a:endParaRPr>
                    </a:p>
                  </a:txBody>
                  <a:tcPr marL="19391" marR="19391" marT="9695" marB="9695"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endParaRPr lang="en-US" sz="1200">
                        <a:effectLst/>
                      </a:endParaRPr>
                    </a:p>
                  </a:txBody>
                  <a:tcPr marL="19391" marR="19391" marT="9695" marB="9695"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a:effectLst/>
                        </a:rPr>
                        <a:t>Homo sapiens</a:t>
                      </a:r>
                    </a:p>
                  </a:txBody>
                  <a:tcPr marL="19391" marR="19391" marT="9695" marB="9695"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r h="962890">
                <a:tc>
                  <a:txBody>
                    <a:bodyPr/>
                    <a:lstStyle/>
                    <a:p>
                      <a:r>
                        <a:rPr lang="en-US" sz="1200">
                          <a:effectLst/>
                        </a:rPr>
                        <a:t>Emory</a:t>
                      </a:r>
                    </a:p>
                  </a:txBody>
                  <a:tcPr marL="19391" marR="19391" marT="9695" marB="9695"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a:effectLst/>
                        </a:rPr>
                        <a:t>BLSA</a:t>
                      </a:r>
                    </a:p>
                  </a:txBody>
                  <a:tcPr marL="19391" marR="19391" marT="9695" marB="9695"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a:effectLst/>
                        </a:rPr>
                        <a:t>Mass Spectrometry</a:t>
                      </a:r>
                    </a:p>
                  </a:txBody>
                  <a:tcPr marL="19391" marR="19391" marT="9695" marB="9695"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a:effectLst/>
                        </a:rPr>
                        <a:t>May 2015</a:t>
                      </a:r>
                    </a:p>
                  </a:txBody>
                  <a:tcPr marL="19391" marR="19391" marT="9695" marB="9695"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u="none" strike="noStrike">
                          <a:solidFill>
                            <a:srgbClr val="1E7098"/>
                          </a:solidFill>
                          <a:effectLst/>
                          <a:hlinkClick r:id="rId4"/>
                        </a:rPr>
                        <a:t>syn3606086</a:t>
                      </a:r>
                      <a:endParaRPr lang="en-US" sz="1200">
                        <a:effectLst/>
                      </a:endParaRPr>
                    </a:p>
                  </a:txBody>
                  <a:tcPr marL="19391" marR="19391" marT="9695" marB="9695"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dirty="0">
                          <a:effectLst/>
                        </a:rPr>
                        <a:t>47</a:t>
                      </a:r>
                    </a:p>
                  </a:txBody>
                  <a:tcPr marL="19391" marR="19391" marT="9695" marB="9695"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dirty="0">
                          <a:effectLst/>
                        </a:rPr>
                        <a:t>true</a:t>
                      </a:r>
                    </a:p>
                  </a:txBody>
                  <a:tcPr marL="19391" marR="19391" marT="9695" marB="9695"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u="none" strike="noStrike" dirty="0">
                          <a:solidFill>
                            <a:srgbClr val="1E7098"/>
                          </a:solidFill>
                          <a:effectLst/>
                          <a:hlinkClick r:id="rId4"/>
                        </a:rPr>
                        <a:t>syn3606086</a:t>
                      </a:r>
                      <a:endParaRPr lang="en-US" sz="1200" dirty="0">
                        <a:effectLst/>
                      </a:endParaRPr>
                    </a:p>
                  </a:txBody>
                  <a:tcPr marL="19391" marR="19391" marT="9695" marB="9695"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dirty="0">
                          <a:effectLst/>
                        </a:rPr>
                        <a:t>Medial Frontal </a:t>
                      </a:r>
                      <a:r>
                        <a:rPr lang="en-US" sz="1200" dirty="0" err="1">
                          <a:effectLst/>
                        </a:rPr>
                        <a:t>Gyrus</a:t>
                      </a:r>
                      <a:endParaRPr lang="en-US" sz="1200" dirty="0">
                        <a:effectLst/>
                      </a:endParaRPr>
                    </a:p>
                  </a:txBody>
                  <a:tcPr marL="19391" marR="19391" marT="9695" marB="9695"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dirty="0" err="1">
                          <a:effectLst/>
                        </a:rPr>
                        <a:t>Alzheimers</a:t>
                      </a:r>
                      <a:r>
                        <a:rPr lang="en-US" sz="1200" dirty="0">
                          <a:effectLst/>
                        </a:rPr>
                        <a:t> Disease, Control, Asymptomatic </a:t>
                      </a:r>
                      <a:r>
                        <a:rPr lang="en-US" sz="1200" dirty="0" err="1">
                          <a:effectLst/>
                        </a:rPr>
                        <a:t>Alzheimers</a:t>
                      </a:r>
                      <a:r>
                        <a:rPr lang="en-US" sz="1200" dirty="0">
                          <a:effectLst/>
                        </a:rPr>
                        <a:t> Disease</a:t>
                      </a:r>
                    </a:p>
                  </a:txBody>
                  <a:tcPr marL="19391" marR="19391" marT="9695" marB="9695"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endParaRPr lang="en-US" sz="1200" dirty="0">
                        <a:effectLst/>
                      </a:endParaRPr>
                    </a:p>
                  </a:txBody>
                  <a:tcPr marL="19391" marR="19391" marT="9695" marB="9695"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r>
                        <a:rPr lang="en-US" sz="1200" dirty="0">
                          <a:effectLst/>
                        </a:rPr>
                        <a:t>Homo sapiens</a:t>
                      </a:r>
                    </a:p>
                  </a:txBody>
                  <a:tcPr marL="19391" marR="19391" marT="9695" marB="9695"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r>
            </a:tbl>
          </a:graphicData>
        </a:graphic>
      </p:graphicFrame>
      <p:sp>
        <p:nvSpPr>
          <p:cNvPr id="2" name="Slide Number Placeholder 1"/>
          <p:cNvSpPr>
            <a:spLocks noGrp="1"/>
          </p:cNvSpPr>
          <p:nvPr>
            <p:ph type="sldNum" sz="quarter" idx="12"/>
          </p:nvPr>
        </p:nvSpPr>
        <p:spPr/>
        <p:txBody>
          <a:bodyPr/>
          <a:lstStyle/>
          <a:p>
            <a:fld id="{BF78F6EF-106A-E84B-9128-9C268D041DE3}" type="slidenum">
              <a:rPr lang="en-US" smtClean="0"/>
              <a:t>9</a:t>
            </a:fld>
            <a:endParaRPr lang="en-US"/>
          </a:p>
        </p:txBody>
      </p:sp>
    </p:spTree>
    <p:extLst>
      <p:ext uri="{BB962C8B-B14F-4D97-AF65-F5344CB8AC3E}">
        <p14:creationId xmlns:p14="http://schemas.microsoft.com/office/powerpoint/2010/main" val="8749474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1540</TotalTime>
  <Words>1237</Words>
  <Application>Microsoft Macintosh PowerPoint</Application>
  <PresentationFormat>Custom</PresentationFormat>
  <Paragraphs>508</Paragraphs>
  <Slides>18</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Calibri</vt:lpstr>
      <vt:lpstr>Calibri Light</vt:lpstr>
      <vt:lpstr>franklin-gothic-urw-n5</vt:lpstr>
      <vt:lpstr>宋体</vt:lpstr>
      <vt:lpstr>Arial</vt:lpstr>
      <vt:lpstr>Office Theme</vt:lpstr>
      <vt:lpstr>Summary of brain related project datasets</vt:lpstr>
      <vt:lpstr>PsychENCODE data</vt:lpstr>
      <vt:lpstr>PsychENCODE external data</vt:lpstr>
      <vt:lpstr>BrainSpan  Atlas of the Developing Human Brain</vt:lpstr>
      <vt:lpstr>CommonMind Consortium  Overview:The consortium has as a goal to generate and analyze large-scale genomic data from human subjects with neuropsychiatric disease and to make these data and the associated analytical results broadly available to qualified investigators. </vt:lpstr>
      <vt:lpstr>CommonMind Consortium</vt:lpstr>
      <vt:lpstr>AMP AD Knowledge Neurodegenerative disease data from the Accelerating Medicine Partnership for Alzheimer's Disease Target Discovery and Preclinical Validation Project.</vt:lpstr>
      <vt:lpstr>PowerPoint Presentation</vt:lpstr>
      <vt:lpstr>PowerPoint Presentation</vt:lpstr>
      <vt:lpstr>PowerPoint Presentation</vt:lpstr>
      <vt:lpstr>PowerPoint Presentation</vt:lpstr>
      <vt:lpstr>PowerPoint Presentation</vt:lpstr>
      <vt:lpstr>Psychiatric Genomics Consortium (PGC) </vt:lpstr>
      <vt:lpstr>PGC</vt:lpstr>
      <vt:lpstr>The aim of the Genotype - Tissue Expression (GTEx) Project</vt:lpstr>
      <vt:lpstr>Roadmap Epigenomics Mapping Consortium </vt:lpstr>
      <vt:lpstr>GWAS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PsychENCODE data</dc:title>
  <dc:creator>Liu, Shuang</dc:creator>
  <cp:lastModifiedBy>Liu, Shuang</cp:lastModifiedBy>
  <cp:revision>62</cp:revision>
  <dcterms:created xsi:type="dcterms:W3CDTF">2015-10-08T16:14:33Z</dcterms:created>
  <dcterms:modified xsi:type="dcterms:W3CDTF">2015-10-15T18:05:53Z</dcterms:modified>
</cp:coreProperties>
</file>