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1" r:id="rId5"/>
    <p:sldId id="289" r:id="rId6"/>
    <p:sldId id="268" r:id="rId7"/>
    <p:sldId id="279" r:id="rId8"/>
    <p:sldId id="269" r:id="rId9"/>
    <p:sldId id="271" r:id="rId10"/>
    <p:sldId id="276" r:id="rId11"/>
    <p:sldId id="264" r:id="rId12"/>
    <p:sldId id="272" r:id="rId13"/>
    <p:sldId id="288" r:id="rId14"/>
    <p:sldId id="290" r:id="rId15"/>
    <p:sldId id="292" r:id="rId16"/>
    <p:sldId id="291" r:id="rId17"/>
    <p:sldId id="293" r:id="rId18"/>
    <p:sldId id="287" r:id="rId19"/>
    <p:sldId id="295" r:id="rId20"/>
    <p:sldId id="294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0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2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9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0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84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95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6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3BB14-5971-459B-B594-BD303BCD64D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18B-9E6C-4106-9B93-8FF935672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4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Looking at allelic bias in personal genomes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Jieming</a:t>
            </a:r>
          </a:p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Oct 2015</a:t>
            </a:r>
            <a:endParaRPr lang="en-US" dirty="0" smtClean="0"/>
          </a:p>
          <a:p>
            <a:r>
              <a:rPr lang="en-US" i="1" dirty="0" smtClean="0"/>
              <a:t>Allele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5360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do multi reads affect </a:t>
            </a:r>
            <a:r>
              <a:rPr lang="en-US" dirty="0" smtClean="0"/>
              <a:t>results</a:t>
            </a:r>
            <a:br>
              <a:rPr lang="en-US" dirty="0" smtClean="0"/>
            </a:br>
            <a:r>
              <a:rPr lang="en-US" dirty="0" smtClean="0"/>
              <a:t>(SNVs are from combined </a:t>
            </a:r>
            <a:r>
              <a:rPr lang="en-US" dirty="0" err="1" smtClean="0"/>
              <a:t>RNAseq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687216"/>
              </p:ext>
            </p:extLst>
          </p:nvPr>
        </p:nvGraphicFramePr>
        <p:xfrm>
          <a:off x="385191" y="1942166"/>
          <a:ext cx="114216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4918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Multi: Matflip2pat </a:t>
                      </a:r>
                      <a:r>
                        <a:rPr lang="en-US" dirty="0" smtClean="0"/>
                        <a:t>(</a:t>
                      </a:r>
                      <a:r>
                        <a:rPr lang="en-US" b="1" u="none" dirty="0" smtClean="0"/>
                        <a:t>19525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Counts.bed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Binomial.intHets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Betabinom.intHets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number of SNVs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354306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45984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10357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How many</a:t>
                      </a:r>
                      <a:r>
                        <a:rPr lang="en-US" baseline="0" dirty="0" smtClean="0"/>
                        <a:t> SNVs </a:t>
                      </a:r>
                      <a:r>
                        <a:rPr lang="en-US" baseline="0" dirty="0" err="1" smtClean="0"/>
                        <a:t>multireads</a:t>
                      </a:r>
                      <a:r>
                        <a:rPr lang="en-US" baseline="0" dirty="0" smtClean="0"/>
                        <a:t> overlap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2239" y="3992069"/>
            <a:ext cx="4676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-- Need to further check the percentage in bias?</a:t>
            </a:r>
          </a:p>
          <a:p>
            <a:r>
              <a:rPr lang="en-US" dirty="0" smtClean="0"/>
              <a:t>-- Check using </a:t>
            </a:r>
            <a:r>
              <a:rPr lang="en-US" dirty="0" err="1" smtClean="0"/>
              <a:t>alleleDB</a:t>
            </a:r>
            <a:r>
              <a:rPr lang="en-US" dirty="0" smtClean="0"/>
              <a:t> genome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7525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bsub-newSV-kilpinen-pooled-rnaseq-na12878-patflip2mat.err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processed: 596693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at least one reported alignment: 574405 (96.26%)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that failed to align: 1003 (0.17%)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alignments suppressed due to -m: 21285 (3.57%)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Reported 574405 alignments to 1 output stream(s)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24731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bsub-newSV-kilpinen-pooled-rnaseq-na12878-patflip2pat.err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processed: 596693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563586 (94.45%)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that failed to align: 17742 (2.97%)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15365 (2.58%)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Reported 563586 alignments to 1 output stream(s)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bsub-newSV-kilpinen-pooled-rnaseq-na12878-patflip2ref.err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596693</a:t>
            </a:r>
          </a:p>
          <a:p>
            <a:r>
              <a:rPr lang="en-US" dirty="0"/>
              <a:t># reads with at least one reported alignment: 563805 (94.49%)</a:t>
            </a:r>
          </a:p>
          <a:p>
            <a:r>
              <a:rPr lang="en-US" dirty="0"/>
              <a:t># reads that failed to align: 11780 (1.97%)</a:t>
            </a:r>
          </a:p>
          <a:p>
            <a:r>
              <a:rPr lang="en-US" dirty="0"/>
              <a:t># reads with alignments suppressed due to -m: 21108 (3.54%)</a:t>
            </a:r>
          </a:p>
          <a:p>
            <a:r>
              <a:rPr lang="en-US" dirty="0"/>
              <a:t>Reported 563805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3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 and </a:t>
            </a:r>
            <a:r>
              <a:rPr lang="en-US" dirty="0" err="1" smtClean="0"/>
              <a:t>multis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b="1" u="sng" dirty="0" smtClean="0"/>
              <a:t>697/</a:t>
            </a:r>
            <a:r>
              <a:rPr lang="en-US" b="1" u="sng" dirty="0" smtClean="0"/>
              <a:t>1,003</a:t>
            </a:r>
            <a:r>
              <a:rPr lang="en-US" dirty="0" smtClean="0"/>
              <a:t> </a:t>
            </a:r>
            <a:r>
              <a:rPr lang="en-US" dirty="0" smtClean="0"/>
              <a:t>overlap NA12878 P3 </a:t>
            </a:r>
            <a:r>
              <a:rPr lang="en-US" dirty="0" err="1" smtClean="0"/>
              <a:t>indels</a:t>
            </a:r>
            <a:endParaRPr lang="en-US" b="1" u="sng" dirty="0" smtClean="0"/>
          </a:p>
          <a:p>
            <a:r>
              <a:rPr lang="en-US" b="1" u="sng" dirty="0" smtClean="0"/>
              <a:t>306/306</a:t>
            </a:r>
            <a:r>
              <a:rPr lang="en-US" b="1" dirty="0" smtClean="0"/>
              <a:t> </a:t>
            </a:r>
            <a:r>
              <a:rPr lang="en-US" dirty="0" smtClean="0"/>
              <a:t>overlap </a:t>
            </a:r>
            <a:r>
              <a:rPr lang="en-US" dirty="0" smtClean="0"/>
              <a:t>NA12878 P3 defined SVs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</a:t>
            </a:r>
          </a:p>
          <a:p>
            <a:r>
              <a:rPr lang="en-US" b="1" u="sng" dirty="0" smtClean="0"/>
              <a:t>1/21285</a:t>
            </a:r>
            <a:r>
              <a:rPr lang="en-US" dirty="0" smtClean="0"/>
              <a:t> </a:t>
            </a:r>
            <a:r>
              <a:rPr lang="en-US" dirty="0"/>
              <a:t>overlap NA12878 1000GP P3 SVs/CNVs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bsub-newSV-kilpinen-pooled-rnaseq-na12878-patflip2mat.err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596693</a:t>
            </a:r>
          </a:p>
          <a:p>
            <a:r>
              <a:rPr lang="en-US" dirty="0"/>
              <a:t># reads with at least one reported alignment: 574405 (96.26%)</a:t>
            </a:r>
          </a:p>
          <a:p>
            <a:r>
              <a:rPr lang="en-US" dirty="0"/>
              <a:t># reads that failed to align: 1003 (0.17%)</a:t>
            </a:r>
          </a:p>
          <a:p>
            <a:r>
              <a:rPr lang="en-US" dirty="0"/>
              <a:t># reads with alignments suppressed due to -m: 21285 (3.57%)</a:t>
            </a:r>
          </a:p>
          <a:p>
            <a:r>
              <a:rPr lang="en-US" dirty="0"/>
              <a:t>Reported 574405 alignments to 1 output stream(s)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1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briefly (without SVs)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59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pooled </a:t>
            </a:r>
            <a:r>
              <a:rPr lang="en-US" b="1" u="sng" dirty="0" smtClean="0"/>
              <a:t>POL2 NA12878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  <a:r>
              <a:rPr lang="en-US" b="1" u="sng" dirty="0" smtClean="0"/>
              <a:t>NA12878 </a:t>
            </a:r>
            <a:r>
              <a:rPr lang="en-US" b="1" u="sng" dirty="0" err="1" smtClean="0"/>
              <a:t>alleleDB</a:t>
            </a:r>
            <a:r>
              <a:rPr lang="en-US" b="1" u="sng" dirty="0" smtClean="0"/>
              <a:t> Broad high coverage GATK BP v3</a:t>
            </a:r>
            <a:endParaRPr lang="en-US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/>
          </p:nvPr>
        </p:nvGraphicFramePr>
        <p:xfrm>
          <a:off x="3263151" y="3120184"/>
          <a:ext cx="5511402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60"/>
                <a:gridCol w="288474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177,100,441 (85.12%)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176,552,187 (84.86%)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176,550,828 (84.86%)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13,892,634 (6.68%)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13,892,364 (6.68%)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17,606,266 (8.46%)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17,607,895 (8.46%)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646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bsub-alleleDB_genome-combined-POL2-NA12878-matflip2mat.err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processed: 3145498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3009856 (95.69%)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that failed to align: 68050 (2.16%)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67592 (2.15%)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Reported 3009856 alignments to 1 output stream(s)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bsub-alleleDB_genome-combined-POL2-NA12878-matflip2pat.err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3145498</a:t>
            </a:r>
          </a:p>
          <a:p>
            <a:r>
              <a:rPr lang="en-US" dirty="0"/>
              <a:t># reads with at least one reported alignment: 3089439 (98.22%)</a:t>
            </a:r>
          </a:p>
          <a:p>
            <a:r>
              <a:rPr lang="en-US" dirty="0"/>
              <a:t># reads that failed to align: 1726 (0.05%)</a:t>
            </a:r>
          </a:p>
          <a:p>
            <a:r>
              <a:rPr lang="en-US" dirty="0"/>
              <a:t># reads with alignments suppressed due to -m: 54333 (1.73%)</a:t>
            </a:r>
          </a:p>
          <a:p>
            <a:r>
              <a:rPr lang="en-US" dirty="0"/>
              <a:t>Reported 3089439 alignments to 1 output stream(s)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bsub-alleleDB_genome-combined-POL2-NA12878-matflip2ref.err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3145498</a:t>
            </a:r>
          </a:p>
          <a:p>
            <a:r>
              <a:rPr lang="en-US" dirty="0"/>
              <a:t># reads with at least one reported alignment: 3031305 (96.37%)</a:t>
            </a:r>
          </a:p>
          <a:p>
            <a:r>
              <a:rPr lang="en-US" dirty="0"/>
              <a:t># reads that failed to align: 54457 (1.73%)</a:t>
            </a:r>
          </a:p>
          <a:p>
            <a:r>
              <a:rPr lang="en-US" dirty="0"/>
              <a:t># reads with alignments suppressed due to -m: 59736 (1.90%)</a:t>
            </a:r>
          </a:p>
          <a:p>
            <a:r>
              <a:rPr lang="en-US" dirty="0"/>
              <a:t>Reported 3031305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305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 and </a:t>
            </a:r>
            <a:r>
              <a:rPr lang="en-US" dirty="0" err="1" smtClean="0"/>
              <a:t>multis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b="1" u="sng" dirty="0" smtClean="0"/>
              <a:t>1,726</a:t>
            </a:r>
            <a:r>
              <a:rPr lang="en-US" b="1" u="sng" dirty="0" smtClean="0"/>
              <a:t>/</a:t>
            </a:r>
            <a:r>
              <a:rPr lang="en-US" b="1" u="sng" dirty="0" smtClean="0"/>
              <a:t>1,726</a:t>
            </a:r>
            <a:r>
              <a:rPr lang="en-US" dirty="0" smtClean="0"/>
              <a:t> </a:t>
            </a:r>
            <a:r>
              <a:rPr lang="en-US" dirty="0" smtClean="0"/>
              <a:t>overlap NA12878 </a:t>
            </a:r>
            <a:r>
              <a:rPr lang="en-US" dirty="0" smtClean="0"/>
              <a:t>Broad </a:t>
            </a:r>
            <a:r>
              <a:rPr lang="en-US" dirty="0" err="1" smtClean="0"/>
              <a:t>indels</a:t>
            </a:r>
            <a:r>
              <a:rPr lang="en-US" dirty="0" smtClean="0"/>
              <a:t> (36bp)</a:t>
            </a:r>
          </a:p>
          <a:p>
            <a:r>
              <a:rPr lang="en-US" b="1" u="sng" dirty="0" smtClean="0"/>
              <a:t>1,724/1,726 </a:t>
            </a:r>
            <a:r>
              <a:rPr lang="en-US" u="sng" dirty="0" smtClean="0"/>
              <a:t>(10bp)</a:t>
            </a:r>
            <a:endParaRPr lang="en-US" u="sng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</a:t>
            </a:r>
          </a:p>
          <a:p>
            <a:r>
              <a:rPr lang="en-US" b="1" u="sng" dirty="0" smtClean="0"/>
              <a:t>942/</a:t>
            </a:r>
            <a:r>
              <a:rPr lang="en-US" b="1" u="sng" dirty="0" smtClean="0"/>
              <a:t>54333</a:t>
            </a:r>
            <a:r>
              <a:rPr lang="en-US" dirty="0" smtClean="0"/>
              <a:t> </a:t>
            </a:r>
            <a:r>
              <a:rPr lang="en-US" dirty="0"/>
              <a:t>overlap NA12878 </a:t>
            </a:r>
            <a:r>
              <a:rPr lang="en-US" dirty="0" smtClean="0"/>
              <a:t>Broad </a:t>
            </a:r>
            <a:r>
              <a:rPr lang="en-US" dirty="0" err="1" smtClean="0"/>
              <a:t>indels</a:t>
            </a:r>
            <a:r>
              <a:rPr lang="en-US" dirty="0" smtClean="0"/>
              <a:t>? (36bp)</a:t>
            </a:r>
          </a:p>
          <a:p>
            <a:r>
              <a:rPr lang="en-US" b="1" u="sng" dirty="0" smtClean="0"/>
              <a:t>346/54333</a:t>
            </a:r>
            <a:r>
              <a:rPr lang="en-US" dirty="0" smtClean="0"/>
              <a:t> (10bp)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bsub-alleleDB_genome-combined-POL2-NA12878-matflip2pat.err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3145498</a:t>
            </a:r>
          </a:p>
          <a:p>
            <a:r>
              <a:rPr lang="en-US" dirty="0"/>
              <a:t># reads with at least one reported alignment: 3089439 (98.22%)</a:t>
            </a:r>
          </a:p>
          <a:p>
            <a:r>
              <a:rPr lang="en-US" dirty="0"/>
              <a:t># reads that failed to align: 1726 (0.05%)</a:t>
            </a:r>
          </a:p>
          <a:p>
            <a:r>
              <a:rPr lang="en-US" dirty="0"/>
              <a:t># reads with alignments suppressed due to -m: 54333 (1.73%)</a:t>
            </a:r>
          </a:p>
          <a:p>
            <a:r>
              <a:rPr lang="en-US" dirty="0"/>
              <a:t>Reported 3089439 alignments to 1 output stream(s)</a:t>
            </a:r>
          </a:p>
        </p:txBody>
      </p:sp>
    </p:spTree>
    <p:extLst>
      <p:ext uri="{BB962C8B-B14F-4D97-AF65-F5344CB8AC3E}">
        <p14:creationId xmlns:p14="http://schemas.microsoft.com/office/powerpoint/2010/main" val="3219362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393142" cy="4351338"/>
          </a:xfr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bsub-alleleDB_genome-combined-POL2-NA12878-patflip2mat.err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processed: 3145302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at least one reported alignment: 3089732 (98.23%)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that failed to align: 1689 (0.05%)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# reads with alignments suppressed due to -m: 53881 (1.71%)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Reported 3089732 alignments to 1 output stream(s)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52431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bsub-alleleDB_genome-combined-POL2-NA12878-patflip2pat.err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processed: 3145302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3007460 (95.62%)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that failed to align: 69244 (2.20%)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68598 (2.18%)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Reported 3007460 alignments to 1 output stream(s)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bsub-alleleDB_genome-combined-POL2-NA12878-patflip2ref.err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3145302</a:t>
            </a:r>
          </a:p>
          <a:p>
            <a:r>
              <a:rPr lang="en-US" dirty="0"/>
              <a:t># reads with at least one reported alignment: 3029489 (96.32%)</a:t>
            </a:r>
          </a:p>
          <a:p>
            <a:r>
              <a:rPr lang="en-US" dirty="0"/>
              <a:t># reads that failed to align: 56658 (1.80%)</a:t>
            </a:r>
          </a:p>
          <a:p>
            <a:r>
              <a:rPr lang="en-US" dirty="0"/>
              <a:t># reads with alignments suppressed due to -m: 59155 (1.88%)</a:t>
            </a:r>
          </a:p>
          <a:p>
            <a:r>
              <a:rPr lang="en-US" dirty="0"/>
              <a:t>Reported 3029489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5545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 and </a:t>
            </a:r>
            <a:r>
              <a:rPr lang="en-US" dirty="0" err="1" smtClean="0"/>
              <a:t>multis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9665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b="1" u="sng" dirty="0" smtClean="0"/>
              <a:t>1,689</a:t>
            </a:r>
            <a:r>
              <a:rPr lang="en-US" b="1" u="sng" dirty="0" smtClean="0"/>
              <a:t>/</a:t>
            </a:r>
            <a:r>
              <a:rPr lang="en-US" b="1" u="sng" dirty="0" smtClean="0"/>
              <a:t>1,689</a:t>
            </a:r>
            <a:r>
              <a:rPr lang="en-US" dirty="0" smtClean="0"/>
              <a:t> </a:t>
            </a:r>
            <a:r>
              <a:rPr lang="en-US" dirty="0" smtClean="0"/>
              <a:t>overlap NA12878 </a:t>
            </a:r>
            <a:r>
              <a:rPr lang="en-US" dirty="0" smtClean="0"/>
              <a:t>Broad </a:t>
            </a:r>
            <a:r>
              <a:rPr lang="en-US" dirty="0" err="1" smtClean="0"/>
              <a:t>indels</a:t>
            </a:r>
            <a:r>
              <a:rPr lang="en-US" dirty="0" smtClean="0"/>
              <a:t> (36bp)</a:t>
            </a:r>
          </a:p>
          <a:p>
            <a:r>
              <a:rPr lang="en-US" b="1" u="sng" dirty="0" smtClean="0"/>
              <a:t>1,689</a:t>
            </a:r>
            <a:r>
              <a:rPr lang="en-US" dirty="0" smtClean="0"/>
              <a:t> (10bp)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</a:t>
            </a:r>
          </a:p>
          <a:p>
            <a:r>
              <a:rPr lang="en-US" b="1" u="sng" dirty="0" smtClean="0"/>
              <a:t>1035/53881</a:t>
            </a:r>
            <a:r>
              <a:rPr lang="en-US" dirty="0" smtClean="0"/>
              <a:t> </a:t>
            </a:r>
            <a:r>
              <a:rPr lang="en-US" dirty="0"/>
              <a:t>overlap NA12878 </a:t>
            </a:r>
            <a:r>
              <a:rPr lang="en-US" dirty="0" smtClean="0"/>
              <a:t>Broad </a:t>
            </a:r>
            <a:r>
              <a:rPr lang="en-US" dirty="0" err="1" smtClean="0"/>
              <a:t>indels</a:t>
            </a:r>
            <a:r>
              <a:rPr lang="en-US" dirty="0" smtClean="0"/>
              <a:t> (36bp)</a:t>
            </a:r>
            <a:endParaRPr lang="en-US" b="1" u="sng" dirty="0" smtClean="0"/>
          </a:p>
          <a:p>
            <a:r>
              <a:rPr lang="en-US" b="1" u="sng" dirty="0" smtClean="0"/>
              <a:t>394/53881</a:t>
            </a:r>
            <a:r>
              <a:rPr lang="en-US" dirty="0" smtClean="0"/>
              <a:t> (10bp)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bsub-alleleDB_genome-combined-POL2-NA12878-patflip2mat.err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3145302</a:t>
            </a:r>
          </a:p>
          <a:p>
            <a:r>
              <a:rPr lang="en-US" dirty="0"/>
              <a:t># reads with at least one reported alignment: 3089732 (98.23%)</a:t>
            </a:r>
          </a:p>
          <a:p>
            <a:r>
              <a:rPr lang="en-US" dirty="0"/>
              <a:t># reads that failed to align: 1689 (0.05%)</a:t>
            </a:r>
          </a:p>
          <a:p>
            <a:r>
              <a:rPr lang="en-US" dirty="0"/>
              <a:t># reads with alignments suppressed due to -m: 53881 (1.71%)</a:t>
            </a:r>
          </a:p>
          <a:p>
            <a:r>
              <a:rPr lang="en-US" dirty="0"/>
              <a:t>Reported 3089732 alignments to 1 output stream(s)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161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Newpeaks</a:t>
            </a:r>
            <a:r>
              <a:rPr lang="en-US" dirty="0" smtClean="0"/>
              <a:t> and </a:t>
            </a:r>
            <a:r>
              <a:rPr lang="en-US" dirty="0" err="1" smtClean="0"/>
              <a:t>cnv</a:t>
            </a:r>
            <a:r>
              <a:rPr lang="en-US" dirty="0" smtClean="0"/>
              <a:t> filter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54" y="1423900"/>
            <a:ext cx="10109775" cy="5102277"/>
          </a:xfrm>
        </p:spPr>
      </p:pic>
    </p:spTree>
    <p:extLst>
      <p:ext uri="{BB962C8B-B14F-4D97-AF65-F5344CB8AC3E}">
        <p14:creationId xmlns:p14="http://schemas.microsoft.com/office/powerpoint/2010/main" val="3066535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30" y="529150"/>
            <a:ext cx="6212308" cy="62212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460" y="134471"/>
            <a:ext cx="3213847" cy="61492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Old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6"/>
          <a:stretch/>
        </p:blipFill>
        <p:spPr>
          <a:xfrm>
            <a:off x="6230238" y="3719946"/>
            <a:ext cx="5670871" cy="3084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06"/>
          <a:stretch/>
        </p:blipFill>
        <p:spPr>
          <a:xfrm>
            <a:off x="6158753" y="543208"/>
            <a:ext cx="5975267" cy="324982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552765" y="134471"/>
            <a:ext cx="3213847" cy="6149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New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8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 smtClean="0"/>
              <a:t>briefly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pooled </a:t>
            </a:r>
            <a:r>
              <a:rPr lang="en-US" b="1" u="sng" dirty="0" smtClean="0"/>
              <a:t>POL2 NA12878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b="1" u="sng" dirty="0" smtClean="0"/>
              <a:t>Reference</a:t>
            </a:r>
          </a:p>
          <a:p>
            <a:pPr marL="0" indent="0">
              <a:buNone/>
            </a:pPr>
            <a:r>
              <a:rPr lang="en-US" b="1" u="sng" dirty="0"/>
              <a:t>NA12878 1000GP P3 </a:t>
            </a:r>
            <a:r>
              <a:rPr lang="en-US" b="1" u="sng" dirty="0" smtClean="0"/>
              <a:t>SNVs</a:t>
            </a: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NA12878 1000GP P3 </a:t>
            </a:r>
            <a:r>
              <a:rPr lang="en-US" b="1" u="sng" dirty="0" err="1" smtClean="0"/>
              <a:t>SNVs+Indels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/>
              <a:t>NA12878 1000GP P3 </a:t>
            </a:r>
            <a:r>
              <a:rPr lang="en-US" b="1" u="sng" dirty="0" err="1" smtClean="0"/>
              <a:t>SNVs+Indels+SVs</a:t>
            </a:r>
            <a:endParaRPr lang="en-US" b="1" u="sng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reads to paternal and maternal 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each set of aligned reads that overlap het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reads, for only those overlapping 1 SNV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flipped reads to mat, pat and ref genomes </a:t>
            </a:r>
            <a:br>
              <a:rPr lang="en-US" dirty="0" smtClean="0"/>
            </a:br>
            <a:r>
              <a:rPr lang="en-US" dirty="0" smtClean="0"/>
              <a:t>(all 3 are from hs37d5ss from 1000GP)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1976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SNVs with 5% Allelic Bias</a:t>
            </a:r>
            <a:br>
              <a:rPr lang="en-US" dirty="0" smtClean="0"/>
            </a:br>
            <a:r>
              <a:rPr lang="en-US" dirty="0" smtClean="0"/>
              <a:t>--combined Pol2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sites</a:t>
            </a:r>
          </a:p>
          <a:p>
            <a:r>
              <a:rPr lang="en-US" dirty="0" smtClean="0"/>
              <a:t>216 </a:t>
            </a:r>
            <a:r>
              <a:rPr lang="en-US" dirty="0" err="1" smtClean="0"/>
              <a:t>intHets</a:t>
            </a:r>
            <a:r>
              <a:rPr lang="en-US" dirty="0" smtClean="0"/>
              <a:t> in either mat or pat bias (216/557=39%)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By reads (estimated using minimum read of N=11)</a:t>
            </a:r>
          </a:p>
          <a:p>
            <a:r>
              <a:rPr lang="en-US" dirty="0" smtClean="0"/>
              <a:t>95/216 </a:t>
            </a:r>
            <a:r>
              <a:rPr lang="en-US" dirty="0" err="1" smtClean="0"/>
              <a:t>intHets</a:t>
            </a:r>
            <a:r>
              <a:rPr lang="en-US" dirty="0" smtClean="0"/>
              <a:t> removed (95/557=17%)</a:t>
            </a:r>
          </a:p>
          <a:p>
            <a:r>
              <a:rPr lang="en-US" dirty="0" smtClean="0"/>
              <a:t>121 still </a:t>
            </a:r>
            <a:r>
              <a:rPr lang="en-US" dirty="0" err="1" smtClean="0"/>
              <a:t>intHets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0831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SNVs with 5% Allelic Bias</a:t>
            </a:r>
            <a:br>
              <a:rPr lang="en-US" dirty="0" smtClean="0"/>
            </a:br>
            <a:r>
              <a:rPr lang="en-US" dirty="0" smtClean="0"/>
              <a:t>--encode </a:t>
            </a:r>
            <a:r>
              <a:rPr lang="en-US" dirty="0" err="1" smtClean="0"/>
              <a:t>rnaseq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By sites</a:t>
            </a:r>
          </a:p>
          <a:p>
            <a:r>
              <a:rPr lang="en-US" dirty="0" smtClean="0"/>
              <a:t>307 </a:t>
            </a:r>
            <a:r>
              <a:rPr lang="en-US" dirty="0" err="1" smtClean="0"/>
              <a:t>intHets</a:t>
            </a:r>
            <a:r>
              <a:rPr lang="en-US" dirty="0" smtClean="0"/>
              <a:t> in either mat or pat bias (307/10486=3%)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By reads</a:t>
            </a:r>
            <a:endParaRPr lang="en-US" dirty="0"/>
          </a:p>
          <a:p>
            <a:r>
              <a:rPr lang="en-US" dirty="0" smtClean="0"/>
              <a:t>169/307 </a:t>
            </a:r>
            <a:r>
              <a:rPr lang="en-US" dirty="0" err="1" smtClean="0"/>
              <a:t>intHets</a:t>
            </a:r>
            <a:r>
              <a:rPr lang="en-US" dirty="0" smtClean="0"/>
              <a:t> SNVs were removed (169/10486=1.6%)</a:t>
            </a:r>
          </a:p>
          <a:p>
            <a:r>
              <a:rPr lang="en-US" dirty="0" smtClean="0"/>
              <a:t>138 still </a:t>
            </a:r>
            <a:r>
              <a:rPr lang="en-US" dirty="0" err="1" smtClean="0"/>
              <a:t>intHets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038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NA12878 POL2 combined</a:t>
            </a:r>
            <a:br>
              <a:rPr lang="en-US" dirty="0" smtClean="0"/>
            </a:br>
            <a:r>
              <a:rPr lang="en-US" dirty="0" smtClean="0"/>
              <a:t>(compare read mappings)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964648"/>
              </p:ext>
            </p:extLst>
          </p:nvPr>
        </p:nvGraphicFramePr>
        <p:xfrm>
          <a:off x="152399" y="1825625"/>
          <a:ext cx="11914093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6660"/>
                <a:gridCol w="2321857"/>
                <a:gridCol w="2321859"/>
                <a:gridCol w="2306899"/>
                <a:gridCol w="233681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208,051,087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171,944,588 (82.65%)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172,591,380 (82.96%)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171,965,218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171,969,566 (82.66%)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172,738,321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171,982,014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171,982,614 (82.66%)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172,743,175 (83.03%)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171,977,765 (82.66%)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171,978,147 (82.66%)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18,279,824 (8.79%)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18,290,611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18,276,409 (8.78%)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18,286,906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18,270,944 (8.78%)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18,293,522 (8.79%)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18,277,990 (8.79%)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17,826,675 (8.57%)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17,795,258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17,805,112 (8.56%)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17,782,167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17,797,529 (8.55%)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17,779,800 (8.55%)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17,794,950 (8.55%)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081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r>
              <a:rPr lang="en-US" dirty="0"/>
              <a:t>briefly (</a:t>
            </a:r>
            <a:r>
              <a:rPr lang="en-US" dirty="0" smtClean="0"/>
              <a:t>with </a:t>
            </a:r>
            <a:r>
              <a:rPr lang="en-US" dirty="0"/>
              <a:t>SVs)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ChIP</a:t>
            </a:r>
            <a:r>
              <a:rPr lang="en-US" dirty="0" smtClean="0"/>
              <a:t> Data: </a:t>
            </a:r>
            <a:r>
              <a:rPr lang="en-US" b="1" u="sng" dirty="0" smtClean="0"/>
              <a:t>Kilpinen et al 2013</a:t>
            </a:r>
          </a:p>
          <a:p>
            <a:pPr marL="0" indent="0">
              <a:buNone/>
            </a:pPr>
            <a:r>
              <a:rPr lang="en-US" dirty="0" err="1" smtClean="0"/>
              <a:t>Pgenome</a:t>
            </a:r>
            <a:r>
              <a:rPr lang="en-US" dirty="0" smtClean="0"/>
              <a:t>: </a:t>
            </a:r>
            <a:r>
              <a:rPr lang="en-US" b="1" u="sng" dirty="0" smtClean="0"/>
              <a:t>NA12878 1000GP P3 </a:t>
            </a:r>
            <a:r>
              <a:rPr lang="en-US" b="1" u="sng" dirty="0" err="1" smtClean="0"/>
              <a:t>SNVs+Indels</a:t>
            </a:r>
            <a:r>
              <a:rPr lang="en-US" b="1" u="sng" dirty="0" smtClean="0"/>
              <a:t> (with SVs)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reads to paternal and maternal genomes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Obtain each set of aligned reads that overlap het SNVs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Flip reads, for only those overlapping 1 SNV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Align flipped reads to mat, pat and ref genomes </a:t>
            </a:r>
            <a:br>
              <a:rPr lang="en-US" dirty="0" smtClean="0"/>
            </a:br>
            <a:r>
              <a:rPr lang="en-US" dirty="0" smtClean="0"/>
              <a:t>(all 3 are from hs37d5ss from 1000GP)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875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75" y="365125"/>
            <a:ext cx="1116554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Alignment </a:t>
            </a:r>
            <a:r>
              <a:rPr lang="en-US" dirty="0"/>
              <a:t>for NA12878 </a:t>
            </a:r>
            <a:r>
              <a:rPr lang="en-US" dirty="0" smtClean="0"/>
              <a:t>RNA-</a:t>
            </a:r>
            <a:r>
              <a:rPr lang="en-US" dirty="0" err="1" smtClean="0"/>
              <a:t>seq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(Kilpinen </a:t>
            </a:r>
            <a:r>
              <a:rPr lang="en-US" i="1" dirty="0" smtClean="0"/>
              <a:t>et al. </a:t>
            </a:r>
            <a:r>
              <a:rPr lang="en-US" dirty="0" smtClean="0"/>
              <a:t>2013)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403" y="1825625"/>
          <a:ext cx="11734797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365"/>
                <a:gridCol w="2219911"/>
                <a:gridCol w="2219911"/>
                <a:gridCol w="2270363"/>
                <a:gridCol w="222324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 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Pgenome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snvs</a:t>
                      </a:r>
                      <a:r>
                        <a:rPr lang="en-US" dirty="0" smtClean="0"/>
                        <a:t> + </a:t>
                      </a:r>
                      <a:r>
                        <a:rPr lang="en-US" dirty="0" err="1" smtClean="0"/>
                        <a:t>indels</a:t>
                      </a:r>
                      <a:r>
                        <a:rPr lang="en-US" dirty="0" smtClean="0"/>
                        <a:t> + SVs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Reads processed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37,558,398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37558398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37558398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37,558,398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uniquely aligned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25,303,498 (67.37%)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25,486,837 (67.86%)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25,345,119 (67.48%)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25,352,964 (67.50%)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25538449 (68.00%)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25,371,892 (67.55%)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25,383,016 (67.58%)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25,568,042 (68.08%)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25,394,098 (67.61%)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25,412,184 (67.66%)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failed to align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8,213,405 (21.87%)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8,195,227 (21.82%)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8,195,017 (21.82%)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8,174,209 (21.76%)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8,172,957 (21.76%)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8,181,317 (21.78%)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8,173,224 (21.76%)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 reads that 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4,041,495 (10.76%)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M: 4,018,052 (10.70%)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P: 4,010,417 (10.68%)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4,012,297 (10.68%)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4,002,425 (10.66%)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M: 3,982,983 (10.60%)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P: 3,972,990 (10.58%)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834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365125"/>
            <a:ext cx="11797552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maternally mapped reads overlapping </a:t>
            </a:r>
            <a:r>
              <a:rPr lang="en-US" dirty="0" err="1" smtClean="0"/>
              <a:t>hetSNVs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105956"/>
              </p:ext>
            </p:extLst>
          </p:nvPr>
        </p:nvGraphicFramePr>
        <p:xfrm>
          <a:off x="968972" y="974494"/>
          <a:ext cx="10254055" cy="5729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4"/>
                <a:gridCol w="4498875"/>
                <a:gridCol w="3807906"/>
              </a:tblGrid>
              <a:tr h="789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reads with this 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Proportion of reads with this number of SNVs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606319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0.912484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47549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0.071559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0.007593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0.004012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0.002801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0.000879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0.000295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5.12E-05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0.000229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3.31E-05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147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24" y="365125"/>
            <a:ext cx="11797552" cy="6030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paternally mapped reads overlapping </a:t>
            </a:r>
            <a:r>
              <a:rPr lang="en-US" dirty="0" err="1" smtClean="0"/>
              <a:t>hetSNVs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577510"/>
              </p:ext>
            </p:extLst>
          </p:nvPr>
        </p:nvGraphicFramePr>
        <p:xfrm>
          <a:off x="968972" y="1010350"/>
          <a:ext cx="10254055" cy="5729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7274"/>
                <a:gridCol w="4498875"/>
                <a:gridCol w="3807906"/>
              </a:tblGrid>
              <a:tr h="789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reads with this number of SNVs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Proportion of reads with this number of SNVs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600085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0.909293</a:t>
                      </a:r>
                    </a:p>
                  </a:txBody>
                  <a:tcPr marL="6350" marR="6350" marT="6350" marB="0" anchor="b">
                    <a:solidFill>
                      <a:schemeClr val="accent2"/>
                    </a:solidFill>
                  </a:tcPr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46038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0.06976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6777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0.010269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0.004782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0.003729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0.001341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0.000245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5.00E-05</a:t>
                      </a:r>
                    </a:p>
                  </a:txBody>
                  <a:tcPr marL="6350" marR="6350" marT="6350" marB="0" anchor="b"/>
                </a:tc>
              </a:tr>
              <a:tr h="401362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2.08E-04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779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3285565" cy="4351338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bsub-newSV-kilpinen-pooled-rnaseq-na12878-matflip2mat.err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::::::::::::::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processed: 603115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at least one reported alignment: 561035 (93.02%)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that failed to align: 18772 (3.11%)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# reads with alignments suppressed due to -m: 23308 (3.86%)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bg1">
                    <a:lumMod val="75000"/>
                  </a:schemeClr>
                </a:solidFill>
              </a:rPr>
              <a:t>Reported 561035 alignments to 1 output stream(s)</a:t>
            </a:r>
            <a:endParaRPr lang="en-US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2683" y="1825625"/>
            <a:ext cx="3263152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603115</a:t>
            </a:r>
          </a:p>
          <a:p>
            <a:r>
              <a:rPr lang="en-US" dirty="0"/>
              <a:t># reads with at least one reported alignment: 582903 (96.65%)</a:t>
            </a:r>
          </a:p>
          <a:p>
            <a:r>
              <a:rPr lang="en-US" dirty="0"/>
              <a:t># reads that failed to align: 687 (0.11%)</a:t>
            </a:r>
          </a:p>
          <a:p>
            <a:r>
              <a:rPr lang="en-US" dirty="0"/>
              <a:t># reads with alignments suppressed due to -m: 19525 (3.24%)</a:t>
            </a:r>
          </a:p>
          <a:p>
            <a:r>
              <a:rPr lang="en-US" dirty="0"/>
              <a:t>Reported 582903 alignments to 1 output stream(s)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8122024" y="1825625"/>
            <a:ext cx="3263151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bsub-newSV-kilpinen-pooled-rnaseq-na12878-matflip2ref.err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603115</a:t>
            </a:r>
          </a:p>
          <a:p>
            <a:r>
              <a:rPr lang="en-US" dirty="0"/>
              <a:t># reads with at least one reported alignment: 566053 (93.85%)</a:t>
            </a:r>
          </a:p>
          <a:p>
            <a:r>
              <a:rPr lang="en-US" dirty="0"/>
              <a:t># reads that failed to align: 13394 (2.22%)</a:t>
            </a:r>
          </a:p>
          <a:p>
            <a:r>
              <a:rPr lang="en-US" dirty="0"/>
              <a:t># reads with alignments suppressed due to -m: 23668 (3.92%)</a:t>
            </a:r>
          </a:p>
          <a:p>
            <a:r>
              <a:rPr lang="en-US" dirty="0"/>
              <a:t>Reported 566053 alignments to 1 output stream(s)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128683" y="645460"/>
            <a:ext cx="2689412" cy="528917"/>
            <a:chOff x="3128682" y="519954"/>
            <a:chExt cx="5082989" cy="528917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>
            <a:off x="5800164" y="313767"/>
            <a:ext cx="97715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6777318" y="645460"/>
            <a:ext cx="2689412" cy="528917"/>
            <a:chOff x="3128682" y="519954"/>
            <a:chExt cx="5082989" cy="52891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3128682" y="519954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28682" y="1048871"/>
              <a:ext cx="5082989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6113929" y="116542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20753" y="136578"/>
            <a:ext cx="6731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dobe Garamond Pro" panose="02020502060506020403" pitchFamily="18" charset="0"/>
              </a:rPr>
              <a:t>read 1</a:t>
            </a:r>
            <a:endParaRPr lang="en-US" sz="1600" dirty="0">
              <a:solidFill>
                <a:srgbClr val="FF0000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31341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31341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96517" y="460794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996517" y="98971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5800164" y="1497315"/>
            <a:ext cx="977153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13929" y="1300090"/>
            <a:ext cx="317716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C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0753" y="1320126"/>
            <a:ext cx="67313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  <a:latin typeface="Adobe Garamond Pro" panose="02020502060506020403" pitchFamily="18" charset="0"/>
              </a:rPr>
              <a:t>read 2</a:t>
            </a:r>
            <a:endParaRPr lang="en-US" sz="1600" dirty="0">
              <a:solidFill>
                <a:schemeClr val="accent5"/>
              </a:solidFill>
              <a:latin typeface="Adobe Garamond Pro" panose="02020502060506020403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65436" y="460794"/>
            <a:ext cx="567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65436" y="975583"/>
            <a:ext cx="483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858871" y="1296709"/>
            <a:ext cx="786918" cy="172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24" idx="2"/>
          </p:cNvCxnSpPr>
          <p:nvPr/>
        </p:nvCxnSpPr>
        <p:spPr>
          <a:xfrm flipV="1">
            <a:off x="7689535" y="1359043"/>
            <a:ext cx="465840" cy="1097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858871" y="351004"/>
            <a:ext cx="786918" cy="1721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985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Unaligned &amp; </a:t>
            </a:r>
            <a:r>
              <a:rPr lang="en-US" dirty="0" err="1" smtClean="0"/>
              <a:t>multis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412" y="1825625"/>
            <a:ext cx="7539317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Unaligned</a:t>
            </a:r>
          </a:p>
          <a:p>
            <a:r>
              <a:rPr lang="en-US" b="1" u="sng" dirty="0" smtClean="0"/>
              <a:t>685</a:t>
            </a:r>
            <a:r>
              <a:rPr lang="en-US" b="1" u="sng" dirty="0" smtClean="0"/>
              <a:t>/687</a:t>
            </a:r>
            <a:r>
              <a:rPr lang="en-US" dirty="0" smtClean="0"/>
              <a:t> </a:t>
            </a:r>
            <a:r>
              <a:rPr lang="en-US" dirty="0"/>
              <a:t>overlap NA12878 1000GP P3 </a:t>
            </a:r>
            <a:r>
              <a:rPr lang="en-US" dirty="0" err="1"/>
              <a:t>indels</a:t>
            </a:r>
            <a:endParaRPr lang="en-US" dirty="0"/>
          </a:p>
          <a:p>
            <a:r>
              <a:rPr lang="en-US" b="1" u="sng" dirty="0" smtClean="0"/>
              <a:t>2</a:t>
            </a:r>
            <a:r>
              <a:rPr lang="en-US" b="1" u="sng" dirty="0" smtClean="0"/>
              <a:t>/2</a:t>
            </a:r>
            <a:r>
              <a:rPr lang="en-US" dirty="0" smtClean="0"/>
              <a:t> </a:t>
            </a:r>
            <a:r>
              <a:rPr lang="en-US" dirty="0" smtClean="0"/>
              <a:t>overlap with </a:t>
            </a:r>
            <a:r>
              <a:rPr lang="en-US" dirty="0"/>
              <a:t>NA12878 1000GP P3 </a:t>
            </a:r>
            <a:r>
              <a:rPr lang="en-US" dirty="0" smtClean="0"/>
              <a:t>defined SVs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Multi</a:t>
            </a:r>
            <a:endParaRPr lang="en-US" dirty="0"/>
          </a:p>
          <a:p>
            <a:r>
              <a:rPr lang="en-US" b="1" u="sng" dirty="0" smtClean="0"/>
              <a:t>0/19525</a:t>
            </a:r>
            <a:r>
              <a:rPr lang="en-US" dirty="0" smtClean="0"/>
              <a:t> </a:t>
            </a:r>
            <a:r>
              <a:rPr lang="en-US" dirty="0" smtClean="0"/>
              <a:t>overlap NA12878 1000GP P3 SVs/CNVs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090648" y="1825625"/>
            <a:ext cx="3263152" cy="424731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/>
              <a:t>::::::::::::::</a:t>
            </a:r>
          </a:p>
          <a:p>
            <a:r>
              <a:rPr lang="en-US" dirty="0"/>
              <a:t>bsub-newSV-kilpinen-pooled-rnaseq-na12878-matflip2pat.err</a:t>
            </a:r>
          </a:p>
          <a:p>
            <a:r>
              <a:rPr lang="en-US" dirty="0"/>
              <a:t>::::::::::::::</a:t>
            </a:r>
          </a:p>
          <a:p>
            <a:r>
              <a:rPr lang="en-US" dirty="0"/>
              <a:t># reads processed: 603115</a:t>
            </a:r>
          </a:p>
          <a:p>
            <a:r>
              <a:rPr lang="en-US" dirty="0"/>
              <a:t># reads with at least one reported alignment: 582903 (96.65%)</a:t>
            </a:r>
          </a:p>
          <a:p>
            <a:r>
              <a:rPr lang="en-US" dirty="0"/>
              <a:t># reads that failed to align: 687 (0.11%)</a:t>
            </a:r>
          </a:p>
          <a:p>
            <a:r>
              <a:rPr lang="en-US" dirty="0"/>
              <a:t># reads with alignments suppressed due to -m: 19525 (3.24%)</a:t>
            </a:r>
          </a:p>
          <a:p>
            <a:r>
              <a:rPr lang="en-US" dirty="0"/>
              <a:t>Reported 582903 alignments to 1 output stream(s)</a:t>
            </a:r>
          </a:p>
        </p:txBody>
      </p:sp>
    </p:spTree>
    <p:extLst>
      <p:ext uri="{BB962C8B-B14F-4D97-AF65-F5344CB8AC3E}">
        <p14:creationId xmlns:p14="http://schemas.microsoft.com/office/powerpoint/2010/main" val="912363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23040</TotalTime>
  <Words>1826</Words>
  <Application>Microsoft Office PowerPoint</Application>
  <PresentationFormat>Widescreen</PresentationFormat>
  <Paragraphs>424</Paragraphs>
  <Slides>21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SimSun</vt:lpstr>
      <vt:lpstr>Adobe Garamond Pro</vt:lpstr>
      <vt:lpstr>Arial</vt:lpstr>
      <vt:lpstr>Calibri</vt:lpstr>
      <vt:lpstr>Calibri Light</vt:lpstr>
      <vt:lpstr>Times New Roman</vt:lpstr>
      <vt:lpstr>Office Theme</vt:lpstr>
      <vt:lpstr>Looking at allelic bias in personal genomes</vt:lpstr>
      <vt:lpstr>Procedure briefly</vt:lpstr>
      <vt:lpstr>NA12878 POL2 combined (compare read mappings)</vt:lpstr>
      <vt:lpstr>Procedure briefly (with SVs)</vt:lpstr>
      <vt:lpstr>Alignment for NA12878 RNA-seq  (Kilpinen et al. 2013)</vt:lpstr>
      <vt:lpstr>For maternally mapped reads overlapping hetSNVs</vt:lpstr>
      <vt:lpstr>For paternally mapped reads overlapping hetSNVs</vt:lpstr>
      <vt:lpstr>PowerPoint Presentation</vt:lpstr>
      <vt:lpstr>Unaligned &amp; multis</vt:lpstr>
      <vt:lpstr>How much do multi reads affect results (SNVs are from combined RNAseq)</vt:lpstr>
      <vt:lpstr>PowerPoint Presentation</vt:lpstr>
      <vt:lpstr>Unaligned and multis</vt:lpstr>
      <vt:lpstr>Procedure briefly (without SVs)</vt:lpstr>
      <vt:lpstr>PowerPoint Presentation</vt:lpstr>
      <vt:lpstr>Unaligned and multis</vt:lpstr>
      <vt:lpstr>PowerPoint Presentation</vt:lpstr>
      <vt:lpstr>Unaligned and multis</vt:lpstr>
      <vt:lpstr>Newpeaks and cnv filter</vt:lpstr>
      <vt:lpstr>Old</vt:lpstr>
      <vt:lpstr>SNVs with 5% Allelic Bias --combined Pol2</vt:lpstr>
      <vt:lpstr>SNVs with 5% Allelic Bias --encode rnaseq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allelic bias in personal genomes</dc:title>
  <dc:creator>Jieming Chen</dc:creator>
  <cp:lastModifiedBy>Jieming Chen</cp:lastModifiedBy>
  <cp:revision>185</cp:revision>
  <dcterms:created xsi:type="dcterms:W3CDTF">2015-09-14T16:16:34Z</dcterms:created>
  <dcterms:modified xsi:type="dcterms:W3CDTF">2015-10-15T12:44:34Z</dcterms:modified>
</cp:coreProperties>
</file>