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5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79" r:id="rId3"/>
    <p:sldId id="270" r:id="rId4"/>
    <p:sldId id="276" r:id="rId5"/>
    <p:sldId id="282" r:id="rId6"/>
    <p:sldId id="285" r:id="rId7"/>
    <p:sldId id="278" r:id="rId8"/>
    <p:sldId id="277" r:id="rId9"/>
    <p:sldId id="264" r:id="rId10"/>
    <p:sldId id="258" r:id="rId11"/>
    <p:sldId id="259" r:id="rId12"/>
    <p:sldId id="260" r:id="rId13"/>
    <p:sldId id="261" r:id="rId14"/>
    <p:sldId id="280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9900"/>
    <a:srgbClr val="00AE00"/>
    <a:srgbClr val="00B5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6F4FB-EB38-8247-A2F9-680C8B043075}" type="datetimeFigureOut">
              <a:rPr lang="en-US" smtClean="0"/>
              <a:t>10/1/15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420CA-C08B-D94B-9D1B-C6F2E0077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1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D6469-78BE-B342-A84C-77C9CDDF8CF1}" type="datetimeFigureOut">
              <a:rPr lang="en-US" smtClean="0"/>
              <a:t>10/1/15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82312-D024-0E48-9B14-34CB3B4E1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28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1A93-A692-084F-859C-E3CFCB6886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4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0BD234-8F95-B644-886B-F291E8769391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0000"/>
                </a:solidFill>
                <a:latin typeface="Calibri" charset="0"/>
              </a:rPr>
              <a:t>Better schematic ….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30D62-C964-0C49-9D56-033166457695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1413-6A2E-B646-8C20-7D581D5DDB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1413-6A2E-B646-8C20-7D581D5DDB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1413-6A2E-B646-8C20-7D581D5DDB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1413-6A2E-B646-8C20-7D581D5DDB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8DF193-16FF-7142-94B8-79110213F5D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921B89-E331-FE42-92EB-5DE1D8E52BAC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78EE2-7958-3543-8F9A-2558C5DA1E41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F623-41F6-834B-BD66-E814A3338028}" type="datetime1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B55-ED3B-5C4E-89AB-33CDDF4BC9D7}" type="datetime1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5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DFBC-69CC-894D-9A84-22C33519B43A}" type="datetime1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9022-0709-8C45-8679-650F90E0E66E}" type="datetime1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8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E9E3-0379-D747-9948-27263BB8DD40}" type="datetime1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6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C426-E8F0-DC4F-AD1C-E031A8F2728C}" type="datetime1">
              <a:rPr lang="en-US" smtClean="0"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7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DC41-BF3C-104B-BCE1-9B9F63607ACF}" type="datetime1">
              <a:rPr lang="en-US" smtClean="0"/>
              <a:t>10/1/15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6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971A-AE7A-6447-9DDD-101FC644C049}" type="datetime1">
              <a:rPr lang="en-US" smtClean="0"/>
              <a:t>10/1/15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4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F761-3078-0349-9D4D-6877351146A7}" type="datetime1">
              <a:rPr lang="en-US" smtClean="0"/>
              <a:t>10/1/15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4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7279-9EB5-F342-A3DE-5BE6FDC02AA5}" type="datetime1">
              <a:rPr lang="en-US" smtClean="0"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5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B0B2-FD8A-004C-9995-B8A8B3CE5888}" type="datetime1">
              <a:rPr lang="en-US" smtClean="0"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65A6-DBF6-A843-BB27-DA18CACCFE57}" type="datetime1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8165559" y="5722779"/>
            <a:ext cx="1720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Lectures.Gersteinlab.org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6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e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8.bin"/><Relationship Id="rId9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14.bin"/><Relationship Id="rId9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954"/>
          </a:xfrm>
        </p:spPr>
        <p:txBody>
          <a:bodyPr/>
          <a:lstStyle/>
          <a:p>
            <a:r>
              <a:rPr lang="en-US" dirty="0" smtClean="0"/>
              <a:t>Variants in Cancer Genomes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4955"/>
            <a:ext cx="8229600" cy="331555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Increasing number of whole genome sequenced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Lots of random mutations due to broken DNA repair mechanisms</a:t>
            </a:r>
          </a:p>
          <a:p>
            <a:pPr>
              <a:lnSpc>
                <a:spcPct val="120000"/>
              </a:lnSpc>
            </a:pPr>
            <a:r>
              <a:rPr lang="en-US" b="1" i="1" u="sng" dirty="0" smtClean="0">
                <a:solidFill>
                  <a:srgbClr val="0000FF"/>
                </a:solidFill>
              </a:rPr>
              <a:t>A major </a:t>
            </a:r>
            <a:r>
              <a:rPr lang="en-US" b="1" i="1" u="sng" dirty="0">
                <a:solidFill>
                  <a:srgbClr val="0000FF"/>
                </a:solidFill>
              </a:rPr>
              <a:t>focus of cancer research </a:t>
            </a:r>
            <a:r>
              <a:rPr lang="en-US" b="1" i="1" u="sng" dirty="0" smtClean="0">
                <a:solidFill>
                  <a:srgbClr val="0000FF"/>
                </a:solidFill>
              </a:rPr>
              <a:t>: </a:t>
            </a:r>
            <a:r>
              <a:rPr lang="en-US" dirty="0" smtClean="0"/>
              <a:t>distinguish </a:t>
            </a:r>
            <a:r>
              <a:rPr lang="en-US" b="1" dirty="0"/>
              <a:t>drivers</a:t>
            </a:r>
            <a:r>
              <a:rPr lang="en-US" dirty="0"/>
              <a:t> and </a:t>
            </a:r>
            <a:r>
              <a:rPr lang="en-US" b="1" dirty="0"/>
              <a:t>passengers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b="1" dirty="0"/>
              <a:t>Drivers </a:t>
            </a:r>
            <a:r>
              <a:rPr lang="en-US" dirty="0"/>
              <a:t>are mutations that drive cancer progression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Passengers</a:t>
            </a:r>
            <a:r>
              <a:rPr lang="en-US" dirty="0"/>
              <a:t> </a:t>
            </a:r>
            <a:r>
              <a:rPr lang="en-US" dirty="0" smtClean="0"/>
              <a:t>are due to impaired DNA </a:t>
            </a:r>
            <a:r>
              <a:rPr lang="en-US" dirty="0"/>
              <a:t>repair </a:t>
            </a:r>
            <a:r>
              <a:rPr lang="en-US" dirty="0" smtClean="0"/>
              <a:t>processes</a:t>
            </a:r>
          </a:p>
          <a:p>
            <a:pPr>
              <a:lnSpc>
                <a:spcPct val="120000"/>
              </a:lnSpc>
            </a:pPr>
            <a:r>
              <a:rPr lang="en-US" b="1" i="1" u="sng" dirty="0" smtClean="0">
                <a:solidFill>
                  <a:srgbClr val="0000FF"/>
                </a:solidFill>
                <a:latin typeface="Calibri" charset="0"/>
              </a:rPr>
              <a:t>Goal:</a:t>
            </a:r>
            <a:r>
              <a:rPr lang="en-US" dirty="0" smtClean="0">
                <a:latin typeface="Calibri" charset="0"/>
              </a:rPr>
              <a:t> Finding </a:t>
            </a:r>
            <a:r>
              <a:rPr lang="en-US" dirty="0">
                <a:latin typeface="Calibri" charset="0"/>
              </a:rPr>
              <a:t>the key mutations in ~3M </a:t>
            </a:r>
            <a:r>
              <a:rPr lang="en-US" dirty="0" err="1">
                <a:latin typeface="Calibri" charset="0"/>
              </a:rPr>
              <a:t>Germline</a:t>
            </a:r>
            <a:r>
              <a:rPr lang="en-US" dirty="0">
                <a:latin typeface="Calibri" charset="0"/>
              </a:rPr>
              <a:t> variants &amp; </a:t>
            </a:r>
            <a:r>
              <a:rPr lang="en-US" dirty="0" smtClean="0">
                <a:latin typeface="Calibri" charset="0"/>
              </a:rPr>
              <a:t>~</a:t>
            </a:r>
            <a:r>
              <a:rPr lang="en-US" dirty="0">
                <a:latin typeface="Calibri" charset="0"/>
              </a:rPr>
              <a:t>5K Somatic Variants in </a:t>
            </a:r>
            <a:r>
              <a:rPr lang="en-US" altLang="zh-CN" dirty="0" smtClean="0">
                <a:latin typeface="Calibri" charset="0"/>
              </a:rPr>
              <a:t>one </a:t>
            </a:r>
            <a:r>
              <a:rPr lang="en-US" dirty="0" smtClean="0">
                <a:latin typeface="Calibri" charset="0"/>
              </a:rPr>
              <a:t>Sample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6-D4DC-5242-B7D3-60378F9C2177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15409122-needle-in-a-haystack-close-up-modifi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46" y="3589700"/>
            <a:ext cx="3773388" cy="2518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548" y="4202738"/>
            <a:ext cx="2238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proverbial needle</a:t>
            </a:r>
          </a:p>
          <a:p>
            <a:r>
              <a:rPr lang="en-US" dirty="0" smtClean="0"/>
              <a:t>in a haystack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052149" y="4525904"/>
            <a:ext cx="2603745" cy="1062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81277" y="6356350"/>
            <a:ext cx="3141357" cy="26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[Image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credit: </a:t>
            </a:r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www.yourgrantauthority.com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‘15]</a:t>
            </a:r>
            <a:endParaRPr lang="en-US" sz="11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3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terogeneity_figure_v2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77"/>
          <a:stretch/>
        </p:blipFill>
        <p:spPr>
          <a:xfrm>
            <a:off x="3600364" y="4121186"/>
            <a:ext cx="5422859" cy="2235164"/>
          </a:xfrm>
          <a:prstGeom prst="rect">
            <a:avLst/>
          </a:prstGeom>
        </p:spPr>
      </p:pic>
      <p:pic>
        <p:nvPicPr>
          <p:cNvPr id="67585" name="Picture 11" descr="Fig. 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6814"/>
          <a:stretch>
            <a:fillRect/>
          </a:stretch>
        </p:blipFill>
        <p:spPr bwMode="auto">
          <a:xfrm>
            <a:off x="3575042" y="650561"/>
            <a:ext cx="5473039" cy="34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287338" y="228600"/>
            <a:ext cx="3170237" cy="1673225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Cancer Somatic Mutational Heterogeneity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147638" y="1974850"/>
            <a:ext cx="3543300" cy="47404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b="1" i="1" u="sng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Challenge: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Huge cancer type, sample, and regional mutation rate heterogeneity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</a:pPr>
            <a:r>
              <a:rPr lang="en-US" sz="2000" b="1" i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Goal: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identify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potential noncoding cancer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drivers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</a:pPr>
            <a:r>
              <a:rPr lang="en-US" sz="2000" b="1" i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LARVA: </a:t>
            </a:r>
            <a:r>
              <a:rPr lang="en-US" sz="2000" u="sng" dirty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arge-scale </a:t>
            </a:r>
            <a:r>
              <a:rPr lang="en-US" sz="2000" u="sng" dirty="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nalysis of </a:t>
            </a:r>
            <a:r>
              <a:rPr lang="en-US" sz="2000" u="sng" dirty="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ecurrent </a:t>
            </a:r>
            <a:r>
              <a:rPr lang="en-US" sz="2000" u="sng" dirty="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ariants in noncoding </a:t>
            </a:r>
            <a:r>
              <a:rPr lang="en-US" sz="2000" u="sng" dirty="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nnotations</a:t>
            </a:r>
          </a:p>
          <a:p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8017" y="6621463"/>
            <a:ext cx="19721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[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Lochovsky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et al.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NAR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(</a:t>
            </a:r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’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15)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]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20163" y="5070694"/>
            <a:ext cx="223837" cy="1550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457200" y="73093"/>
            <a:ext cx="8229600" cy="813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Cancer Somatic Mutation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3 models to evaluate the significance of mutation burden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Suppose there are </a:t>
            </a:r>
            <a:r>
              <a:rPr lang="en-US" i="1" dirty="0" smtClean="0">
                <a:ea typeface="+mn-ea"/>
                <a:cs typeface="+mn-cs"/>
              </a:rPr>
              <a:t>k</a:t>
            </a:r>
            <a:r>
              <a:rPr lang="en-US" dirty="0" smtClean="0">
                <a:ea typeface="+mn-ea"/>
                <a:cs typeface="+mn-cs"/>
              </a:rPr>
              <a:t> genome elements. For element </a:t>
            </a:r>
            <a:r>
              <a:rPr lang="en-US" i="1" dirty="0" err="1" smtClean="0">
                <a:ea typeface="+mn-ea"/>
                <a:cs typeface="+mn-cs"/>
              </a:rPr>
              <a:t>i</a:t>
            </a:r>
            <a:r>
              <a:rPr lang="en-US" dirty="0" smtClean="0">
                <a:ea typeface="+mn-ea"/>
                <a:cs typeface="+mn-cs"/>
              </a:rPr>
              <a:t>, define: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i="1" dirty="0" err="1" smtClean="0">
                <a:solidFill>
                  <a:srgbClr val="FF0000"/>
                </a:solidFill>
                <a:ea typeface="+mn-ea"/>
              </a:rPr>
              <a:t>n</a:t>
            </a:r>
            <a:r>
              <a:rPr lang="en-US" i="1" baseline="-25000" dirty="0" err="1" smtClean="0">
                <a:solidFill>
                  <a:srgbClr val="FF0000"/>
                </a:solidFill>
                <a:ea typeface="+mn-ea"/>
              </a:rPr>
              <a:t>i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: total number of nucleotides in </a:t>
            </a:r>
            <a:r>
              <a:rPr lang="en-US" i="1" dirty="0" err="1" smtClean="0">
                <a:solidFill>
                  <a:srgbClr val="0000FF"/>
                </a:solidFill>
                <a:ea typeface="+mn-ea"/>
              </a:rPr>
              <a:t>i</a:t>
            </a:r>
            <a:endParaRPr lang="en-US" i="1" dirty="0" smtClean="0">
              <a:solidFill>
                <a:srgbClr val="0000FF"/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i="1" dirty="0" smtClean="0">
                <a:solidFill>
                  <a:srgbClr val="4C9900"/>
                </a:solidFill>
                <a:ea typeface="+mn-ea"/>
              </a:rPr>
              <a:t>x</a:t>
            </a:r>
            <a:r>
              <a:rPr lang="en-US" i="1" baseline="-25000" dirty="0" smtClean="0">
                <a:solidFill>
                  <a:srgbClr val="008000"/>
                </a:solidFill>
                <a:ea typeface="+mn-ea"/>
              </a:rPr>
              <a:t>i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: the number of mutations within element </a:t>
            </a:r>
            <a:r>
              <a:rPr lang="en-US" i="1" dirty="0" err="1" smtClean="0">
                <a:solidFill>
                  <a:srgbClr val="0000FF"/>
                </a:solidFill>
                <a:ea typeface="+mn-ea"/>
              </a:rPr>
              <a:t>i</a:t>
            </a:r>
            <a:endParaRPr lang="en-US" i="1" dirty="0" smtClean="0">
              <a:solidFill>
                <a:srgbClr val="0000FF"/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i="1" dirty="0" smtClean="0">
                <a:solidFill>
                  <a:srgbClr val="996633"/>
                </a:solidFill>
                <a:ea typeface="+mn-ea"/>
              </a:rPr>
              <a:t>p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: the mutation rate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i="1" dirty="0" smtClean="0">
                <a:solidFill>
                  <a:srgbClr val="660066"/>
                </a:solidFill>
                <a:ea typeface="+mn-ea"/>
              </a:rPr>
              <a:t>R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: the replication timing bin of</a:t>
            </a:r>
            <a:r>
              <a:rPr lang="en-US" i="1" dirty="0" smtClean="0">
                <a:solidFill>
                  <a:srgbClr val="0000FF"/>
                </a:solidFill>
                <a:ea typeface="+mn-ea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ea typeface="+mn-ea"/>
              </a:rPr>
              <a:t>i</a:t>
            </a:r>
            <a:endParaRPr lang="en-US" i="1" dirty="0" smtClean="0">
              <a:solidFill>
                <a:srgbClr val="0000FF"/>
              </a:solidFill>
              <a:ea typeface="+mn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00" b="1" dirty="0" smtClean="0">
                <a:ea typeface="+mn-ea"/>
                <a:cs typeface="+mn-cs"/>
              </a:rPr>
              <a:t>Model 1: Constant Background Mutation Rate (Model from Previous Work)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100" b="1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100" b="1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00" b="1" dirty="0" smtClean="0">
                <a:ea typeface="+mn-ea"/>
                <a:cs typeface="+mn-cs"/>
              </a:rPr>
              <a:t>Model 2: Varying Mutation Rate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100" b="1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100" b="1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100" b="1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00" b="1" dirty="0" smtClean="0">
                <a:ea typeface="+mn-ea"/>
                <a:cs typeface="+mn-cs"/>
              </a:rPr>
              <a:t>Model 3: Varying Mutation Rate with Replication Timing Correction</a:t>
            </a:r>
            <a:endParaRPr lang="en-US" sz="21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1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1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100" dirty="0">
              <a:ea typeface="+mn-ea"/>
              <a:cs typeface="+mn-cs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BDED14B-70D1-A242-A63E-59E143136388}" type="slidenum">
              <a:rPr 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48200" y="1600200"/>
            <a:ext cx="0" cy="43951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8200" y="5984738"/>
            <a:ext cx="442118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48200" y="1600200"/>
            <a:ext cx="442118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48200" y="2875572"/>
            <a:ext cx="442118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38863" y="4024821"/>
            <a:ext cx="442118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087905" y="5995358"/>
            <a:ext cx="19721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[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Lochovsky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et al.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NAR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(</a:t>
            </a:r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’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15)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]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eq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17" y="2408274"/>
            <a:ext cx="2175556" cy="378780"/>
          </a:xfrm>
          <a:prstGeom prst="rect">
            <a:avLst/>
          </a:prstGeom>
        </p:spPr>
      </p:pic>
      <p:pic>
        <p:nvPicPr>
          <p:cNvPr id="8" name="Picture 7" descr="eq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17" y="3233188"/>
            <a:ext cx="2522229" cy="378334"/>
          </a:xfrm>
          <a:prstGeom prst="rect">
            <a:avLst/>
          </a:prstGeom>
        </p:spPr>
      </p:pic>
      <p:pic>
        <p:nvPicPr>
          <p:cNvPr id="19" name="Picture 18" descr="eq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17" y="3611522"/>
            <a:ext cx="1588580" cy="377772"/>
          </a:xfrm>
          <a:prstGeom prst="rect">
            <a:avLst/>
          </a:prstGeom>
        </p:spPr>
      </p:pic>
      <p:pic>
        <p:nvPicPr>
          <p:cNvPr id="20" name="Picture 19" descr="eq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17" y="4856007"/>
            <a:ext cx="2484344" cy="372652"/>
          </a:xfrm>
          <a:prstGeom prst="rect">
            <a:avLst/>
          </a:prstGeom>
        </p:spPr>
      </p:pic>
      <p:pic>
        <p:nvPicPr>
          <p:cNvPr id="21" name="Picture 20" descr="eq4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17" y="5228659"/>
            <a:ext cx="2073611" cy="369273"/>
          </a:xfrm>
          <a:prstGeom prst="rect">
            <a:avLst/>
          </a:prstGeom>
        </p:spPr>
      </p:pic>
      <p:pic>
        <p:nvPicPr>
          <p:cNvPr id="22" name="Picture 21" descr="eq5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06" y="5597209"/>
            <a:ext cx="4355334" cy="361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954404" y="5995358"/>
            <a:ext cx="189596" cy="7261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945267" y="5052421"/>
            <a:ext cx="114984" cy="5539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080041" y="5070694"/>
            <a:ext cx="63960" cy="1550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069388" y="1600200"/>
            <a:ext cx="0" cy="43951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685800" y="-131763"/>
            <a:ext cx="7772400" cy="1143001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LARVA Model Comparison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457200" y="806450"/>
            <a:ext cx="8229600" cy="1779588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Comparison of mutation count frequency implied by the binomial model (model 1) and the beta-binomial model (model 2) relative to the empirical distribution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beta-binomial distribution is significantly better, especially for accurately modeling the over-dispersion of the empirical distribution</a:t>
            </a:r>
          </a:p>
        </p:txBody>
      </p:sp>
      <p:pic>
        <p:nvPicPr>
          <p:cNvPr id="7168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8"/>
          <a:stretch>
            <a:fillRect/>
          </a:stretch>
        </p:blipFill>
        <p:spPr bwMode="auto">
          <a:xfrm>
            <a:off x="1370573" y="2416175"/>
            <a:ext cx="5821363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350" y="6521450"/>
            <a:ext cx="19329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[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Lochovsky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et al.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NAR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(</a:t>
            </a:r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’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15)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]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8175" y="2768325"/>
            <a:ext cx="421495" cy="2558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63919" y="2757439"/>
            <a:ext cx="421495" cy="2558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el_3_figur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0"/>
          <a:stretch/>
        </p:blipFill>
        <p:spPr>
          <a:xfrm>
            <a:off x="1689040" y="2306069"/>
            <a:ext cx="5876520" cy="4515173"/>
          </a:xfrm>
          <a:prstGeom prst="rect">
            <a:avLst/>
          </a:prstGeom>
        </p:spPr>
      </p:pic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457200" y="9137"/>
            <a:ext cx="8229600" cy="85881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LARVA Model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5334"/>
            <a:ext cx="8229600" cy="2369561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Demonstrate that adding the DNA replication timing correction (model 3) further improves the beta-binomial model (model 2)</a:t>
            </a:r>
          </a:p>
          <a:p>
            <a:pPr>
              <a:defRPr/>
            </a:pPr>
            <a:r>
              <a:rPr lang="en-US" dirty="0" smtClean="0"/>
              <a:t>Top 10% of replication timing bins requires little correction</a:t>
            </a:r>
          </a:p>
          <a:p>
            <a:pPr>
              <a:defRPr/>
            </a:pPr>
            <a:r>
              <a:rPr lang="en-US" dirty="0" smtClean="0"/>
              <a:t>Bottom 10% of replication timing bins requires massive correction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6319F04-C570-1C49-9B08-985439CAF813}" type="slidenum">
              <a:rPr 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350" y="6521450"/>
            <a:ext cx="19329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[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Lochovsky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et al.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NAR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(</a:t>
            </a:r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’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15)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]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4995" y="2690667"/>
            <a:ext cx="347211" cy="30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63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3915"/>
            <a:ext cx="8229600" cy="767077"/>
          </a:xfrm>
        </p:spPr>
        <p:txBody>
          <a:bodyPr/>
          <a:lstStyle/>
          <a:p>
            <a:r>
              <a:rPr lang="en-US" dirty="0" smtClean="0"/>
              <a:t>LARVA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 descr="Fig. 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7"/>
          <a:stretch/>
        </p:blipFill>
        <p:spPr>
          <a:xfrm>
            <a:off x="101044" y="1572491"/>
            <a:ext cx="5051405" cy="42469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379" y="1744582"/>
            <a:ext cx="457200" cy="328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odel_3_figur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7"/>
          <a:stretch/>
        </p:blipFill>
        <p:spPr>
          <a:xfrm>
            <a:off x="4869009" y="863584"/>
            <a:ext cx="4183620" cy="3165959"/>
          </a:xfrm>
          <a:prstGeom prst="rect">
            <a:avLst/>
          </a:prstGeom>
        </p:spPr>
      </p:pic>
      <p:pic>
        <p:nvPicPr>
          <p:cNvPr id="12" name="Content Placeholder 4" descr="Fig. 7.pd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76" r="-14176"/>
          <a:stretch>
            <a:fillRect/>
          </a:stretch>
        </p:blipFill>
        <p:spPr>
          <a:xfrm>
            <a:off x="4347476" y="3800737"/>
            <a:ext cx="5291528" cy="2910136"/>
          </a:xfrm>
        </p:spPr>
      </p:pic>
      <p:sp>
        <p:nvSpPr>
          <p:cNvPr id="3" name="Rectangle 2"/>
          <p:cNvSpPr/>
          <p:nvPr/>
        </p:nvSpPr>
        <p:spPr>
          <a:xfrm>
            <a:off x="4774112" y="1061321"/>
            <a:ext cx="377432" cy="281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5583" y="3836114"/>
            <a:ext cx="283251" cy="205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59148" y="5271720"/>
            <a:ext cx="283251" cy="210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6350" y="6521450"/>
            <a:ext cx="19329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[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Lochovsky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et al.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NAR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(</a:t>
            </a:r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’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15)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]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548" y="5587637"/>
            <a:ext cx="40984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noncoding annotation</a:t>
            </a:r>
          </a:p>
          <a:p>
            <a:r>
              <a:rPr lang="en-US" sz="1600" dirty="0" smtClean="0">
                <a:latin typeface="Arial"/>
                <a:cs typeface="Arial"/>
              </a:rPr>
              <a:t>p-values in sorted order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81016" y="5241287"/>
            <a:ext cx="1295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26604" y="1250109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TSS LARVA results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45729" y="2475960"/>
            <a:ext cx="199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have</a:t>
            </a:r>
          </a:p>
          <a:p>
            <a:r>
              <a:rPr lang="en-US" dirty="0" smtClean="0"/>
              <a:t>literature-verified</a:t>
            </a:r>
          </a:p>
          <a:p>
            <a:r>
              <a:rPr lang="en-US" dirty="0" smtClean="0"/>
              <a:t>cancer associations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736058" y="2393733"/>
            <a:ext cx="1109671" cy="2192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</p:cNvCxnSpPr>
          <p:nvPr/>
        </p:nvCxnSpPr>
        <p:spPr>
          <a:xfrm flipH="1">
            <a:off x="2119818" y="3399290"/>
            <a:ext cx="1723484" cy="99531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43492" y="5070694"/>
            <a:ext cx="91371" cy="1550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0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18"/>
            <a:ext cx="8229600" cy="851182"/>
          </a:xfrm>
        </p:spPr>
        <p:txBody>
          <a:bodyPr/>
          <a:lstStyle/>
          <a:p>
            <a:r>
              <a:rPr lang="en-US" dirty="0" smtClean="0"/>
              <a:t>LARVA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1016"/>
            <a:ext cx="8229600" cy="220053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http://</a:t>
            </a:r>
            <a:r>
              <a:rPr lang="en-US" dirty="0" err="1"/>
              <a:t>larva.gersteinlab.org</a:t>
            </a:r>
            <a:r>
              <a:rPr lang="en-US" dirty="0"/>
              <a:t>/</a:t>
            </a:r>
          </a:p>
          <a:p>
            <a:r>
              <a:rPr lang="en-US" dirty="0" smtClean="0"/>
              <a:t>Freely downloadable C++ program</a:t>
            </a:r>
          </a:p>
          <a:p>
            <a:pPr lvl="1"/>
            <a:r>
              <a:rPr lang="en-US" dirty="0" smtClean="0"/>
              <a:t>Verified compilation and correct execution on Linux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Docker</a:t>
            </a:r>
            <a:r>
              <a:rPr lang="en-US" dirty="0" smtClean="0"/>
              <a:t> image is also available to download</a:t>
            </a:r>
          </a:p>
          <a:p>
            <a:pPr lvl="1"/>
            <a:r>
              <a:rPr lang="en-US" dirty="0" smtClean="0"/>
              <a:t>Runs on any operating system supported by </a:t>
            </a:r>
            <a:r>
              <a:rPr lang="en-US" dirty="0" err="1" smtClean="0"/>
              <a:t>Docker</a:t>
            </a:r>
            <a:endParaRPr lang="en-US" dirty="0" smtClean="0"/>
          </a:p>
          <a:p>
            <a:r>
              <a:rPr lang="en-US" dirty="0" smtClean="0"/>
              <a:t>Running time on transcription factor binding sites (a worst case input size) is ~80 min</a:t>
            </a:r>
          </a:p>
          <a:p>
            <a:pPr lvl="1"/>
            <a:r>
              <a:rPr lang="en-US" dirty="0" smtClean="0"/>
              <a:t>Running time scales linearly with the number of annotations in the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 descr="LARVA_website_screensho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4" b="42606"/>
          <a:stretch/>
        </p:blipFill>
        <p:spPr>
          <a:xfrm>
            <a:off x="789911" y="2833725"/>
            <a:ext cx="7759719" cy="36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5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190500" y="3092450"/>
            <a:ext cx="2770188" cy="768350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Acknowledgements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sz="half" idx="1"/>
          </p:nvPr>
        </p:nvSpPr>
        <p:spPr>
          <a:xfrm>
            <a:off x="190500" y="4003675"/>
            <a:ext cx="8572500" cy="240030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LARVA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gersteinlab.org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L 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Lochovsky*</a:t>
            </a:r>
            <a:r>
              <a:rPr lang="en-US" sz="1800" dirty="0">
                <a:latin typeface="Arial" charset="0"/>
                <a:ea typeface="ＭＳ Ｐゴシック" charset="0"/>
              </a:rPr>
              <a:t>, J 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Zhang*</a:t>
            </a:r>
            <a:r>
              <a:rPr lang="en-US" sz="1800" dirty="0">
                <a:latin typeface="Arial" charset="0"/>
                <a:ea typeface="ＭＳ Ｐゴシック" charset="0"/>
              </a:rPr>
              <a:t>, Y Fu, E </a:t>
            </a:r>
            <a:r>
              <a:rPr lang="en-US" sz="1800" dirty="0" err="1" smtClean="0">
                <a:latin typeface="Arial" charset="0"/>
                <a:ea typeface="ＭＳ Ｐゴシック" charset="0"/>
              </a:rPr>
              <a:t>Khurana</a:t>
            </a:r>
            <a:endParaRPr lang="en-US" sz="1800" b="1" dirty="0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FunSeq2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200" dirty="0">
                <a:latin typeface="Arial" charset="0"/>
                <a:ea typeface="ＭＳ Ｐゴシック" charset="0"/>
                <a:cs typeface="ＭＳ Ｐゴシック" charset="0"/>
              </a:rPr>
              <a:t>gersteinlab.org 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Y 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Fu</a:t>
            </a:r>
            <a:r>
              <a:rPr lang="en-US" sz="1800" dirty="0">
                <a:latin typeface="Arial" charset="0"/>
                <a:ea typeface="ＭＳ Ｐゴシック" charset="0"/>
              </a:rPr>
              <a:t>, Z Liu, S Lou, J Bedford, X Mu, K Yip, E </a:t>
            </a:r>
            <a:r>
              <a:rPr lang="en-US" sz="1800" dirty="0" err="1">
                <a:latin typeface="Arial" charset="0"/>
                <a:ea typeface="ＭＳ Ｐゴシック" charset="0"/>
              </a:rPr>
              <a:t>Khurana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01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238125"/>
            <a:ext cx="5167312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749" y="950222"/>
            <a:ext cx="6505251" cy="286459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558"/>
          </a:xfrm>
        </p:spPr>
        <p:txBody>
          <a:bodyPr/>
          <a:lstStyle/>
          <a:p>
            <a:r>
              <a:rPr lang="en-US" dirty="0" smtClean="0"/>
              <a:t>Noncoding Annotations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50952"/>
          <a:stretch/>
        </p:blipFill>
        <p:spPr bwMode="auto">
          <a:xfrm>
            <a:off x="183294" y="4162165"/>
            <a:ext cx="5773233" cy="219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03850" y="6619012"/>
            <a:ext cx="21113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</a:rPr>
              <a:t>Khurana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et al., </a:t>
            </a:r>
            <a:r>
              <a:rPr lang="en-US" sz="1100" i="1" dirty="0">
                <a:solidFill>
                  <a:srgbClr val="000000"/>
                </a:solidFill>
                <a:latin typeface="Arial" charset="0"/>
              </a:rPr>
              <a:t>Science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(‘13)]</a:t>
            </a:r>
            <a:endParaRPr 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15745" y="3734440"/>
            <a:ext cx="1999480" cy="26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Jakubowski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csbsju.edu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‘14]</a:t>
            </a:r>
            <a:endParaRPr 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294" y="1509972"/>
            <a:ext cx="3113181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Promoters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TF binding sites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Transcription start sites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DHS sites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  <a:latin typeface="Arial"/>
                <a:cs typeface="Arial"/>
              </a:rPr>
              <a:t>Enhancers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6804" y="4884087"/>
            <a:ext cx="311318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Ultra-sensitive sites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Ultra-conserved sites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9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BA14B-1688-4D4A-93D3-92EDCFF0CA5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84138" y="38100"/>
            <a:ext cx="8940800" cy="1143000"/>
          </a:xfrm>
        </p:spPr>
        <p:txBody>
          <a:bodyPr rtlCol="0">
            <a:noAutofit/>
          </a:bodyPr>
          <a:lstStyle/>
          <a:p>
            <a:pPr defTabSz="456846"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I</a:t>
            </a:r>
            <a:r>
              <a:rPr lang="en-US" sz="3600" dirty="0" smtClean="0">
                <a:ea typeface="+mj-ea"/>
              </a:rPr>
              <a:t>dentification of non-coding candidate drivers amongst somatic variants: Scheme</a:t>
            </a:r>
            <a:endParaRPr lang="en-US" sz="3600" dirty="0">
              <a:ea typeface="+mj-ea"/>
            </a:endParaRPr>
          </a:p>
        </p:txBody>
      </p:sp>
      <p:pic>
        <p:nvPicPr>
          <p:cNvPr id="768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" y="1247446"/>
            <a:ext cx="7297738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63152" y="6421438"/>
            <a:ext cx="21113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</a:rPr>
              <a:t>Khurana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et al., </a:t>
            </a:r>
            <a:r>
              <a:rPr lang="en-US" sz="1100" i="1" dirty="0">
                <a:solidFill>
                  <a:srgbClr val="000000"/>
                </a:solidFill>
                <a:latin typeface="Arial" charset="0"/>
              </a:rPr>
              <a:t>Science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(‘13)]</a:t>
            </a:r>
            <a:endParaRPr lang="en-US" sz="11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42757"/>
      </p:ext>
    </p:extLst>
  </p:cSld>
  <p:clrMapOvr>
    <a:masterClrMapping/>
  </p:clrMapOvr>
  <p:transition xmlns:p14="http://schemas.microsoft.com/office/powerpoint/2010/main" spd="slow" advTm="18934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BA14B-1688-4D4A-93D3-92EDCFF0CA5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84138" y="38100"/>
            <a:ext cx="8940800" cy="1143000"/>
          </a:xfrm>
        </p:spPr>
        <p:txBody>
          <a:bodyPr rtlCol="0">
            <a:noAutofit/>
          </a:bodyPr>
          <a:lstStyle/>
          <a:p>
            <a:pPr defTabSz="456846"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I</a:t>
            </a:r>
            <a:r>
              <a:rPr lang="en-US" sz="3600" dirty="0" smtClean="0">
                <a:ea typeface="+mj-ea"/>
              </a:rPr>
              <a:t>dentification of non-coding candidate drivers amongst somatic variants: Scheme</a:t>
            </a:r>
            <a:endParaRPr lang="en-US" sz="3600" dirty="0">
              <a:ea typeface="+mj-ea"/>
            </a:endParaRPr>
          </a:p>
        </p:txBody>
      </p:sp>
      <p:pic>
        <p:nvPicPr>
          <p:cNvPr id="768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" y="1250228"/>
            <a:ext cx="7297738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63999" y="6421438"/>
            <a:ext cx="21113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</a:rPr>
              <a:t>Khurana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et al., </a:t>
            </a:r>
            <a:r>
              <a:rPr lang="en-US" sz="1100" i="1" dirty="0">
                <a:solidFill>
                  <a:srgbClr val="000000"/>
                </a:solidFill>
                <a:latin typeface="Arial" charset="0"/>
              </a:rPr>
              <a:t>Science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(‘13)]</a:t>
            </a:r>
            <a:endParaRPr 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275036" y="1735913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485190" y="1735913"/>
            <a:ext cx="0" cy="22110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75036" y="3946919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85190" y="2875043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75036" y="4053639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85190" y="4053639"/>
            <a:ext cx="0" cy="182105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75036" y="5874698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85190" y="5037450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76902" y="5947786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85190" y="5947786"/>
            <a:ext cx="0" cy="7736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5036" y="6721475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87056" y="6319806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74328" y="2676101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Funseq</a:t>
            </a:r>
            <a:r>
              <a:rPr lang="en-US" b="1" dirty="0" smtClean="0">
                <a:latin typeface="Arial"/>
                <a:cs typeface="Arial"/>
              </a:rPr>
              <a:t> 1.0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6521" y="2976524"/>
            <a:ext cx="145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Function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Prioritization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74328" y="4841710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Funseq</a:t>
            </a:r>
            <a:r>
              <a:rPr lang="en-US" b="1" dirty="0" smtClean="0">
                <a:latin typeface="Arial"/>
                <a:cs typeface="Arial"/>
              </a:rPr>
              <a:t> 2.0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18918" y="5107746"/>
            <a:ext cx="1301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Better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Functional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Annotation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92500" y="613514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LARVA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3825689"/>
      </p:ext>
    </p:extLst>
  </p:cSld>
  <p:clrMapOvr>
    <a:masterClrMapping/>
  </p:clrMapOvr>
  <p:transition xmlns:p14="http://schemas.microsoft.com/office/powerpoint/2010/main" spd="slow" advTm="18934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2"/>
          <p:cNvSpPr txBox="1">
            <a:spLocks/>
          </p:cNvSpPr>
          <p:nvPr/>
        </p:nvSpPr>
        <p:spPr>
          <a:xfrm>
            <a:off x="549275" y="817015"/>
            <a:ext cx="8023225" cy="2785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Arial"/>
                <a:cs typeface="Arial"/>
              </a:rPr>
              <a:t>Newly added features  </a:t>
            </a:r>
          </a:p>
          <a:p>
            <a:pPr lvl="1">
              <a:lnSpc>
                <a:spcPct val="120000"/>
              </a:lnSpc>
              <a:buFont typeface="Courier New"/>
              <a:buChar char="o"/>
              <a:defRPr/>
            </a:pPr>
            <a:r>
              <a:rPr lang="en-US" sz="1800" dirty="0" smtClean="0">
                <a:latin typeface="Arial"/>
                <a:cs typeface="Arial"/>
              </a:rPr>
              <a:t>Motif disruption score: changes in PWMs </a:t>
            </a:r>
          </a:p>
          <a:p>
            <a:pPr lvl="1">
              <a:lnSpc>
                <a:spcPct val="120000"/>
              </a:lnSpc>
              <a:buFont typeface="Courier New"/>
              <a:buChar char="o"/>
              <a:defRPr/>
            </a:pPr>
            <a:r>
              <a:rPr lang="en-US" sz="1800" dirty="0" smtClean="0">
                <a:latin typeface="Arial"/>
                <a:cs typeface="Arial"/>
              </a:rPr>
              <a:t>Network centrality analysis: PPI, regulatory, and phosphorylation networks</a:t>
            </a:r>
          </a:p>
          <a:p>
            <a:pPr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Arial"/>
                <a:cs typeface="Arial"/>
              </a:rPr>
              <a:t>New scoring system</a:t>
            </a:r>
          </a:p>
          <a:p>
            <a:pPr marL="685800" lvl="1">
              <a:lnSpc>
                <a:spcPct val="120000"/>
              </a:lnSpc>
              <a:buFont typeface="Courier New"/>
              <a:buChar char="o"/>
              <a:defRPr/>
            </a:pPr>
            <a:r>
              <a:rPr lang="en-US" sz="1800" dirty="0" smtClean="0">
                <a:latin typeface="Arial"/>
                <a:cs typeface="Arial"/>
              </a:rPr>
              <a:t>Entropy based scoring system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 smtClean="0">
              <a:latin typeface="Calibri"/>
              <a:cs typeface="Calibri"/>
            </a:endParaRPr>
          </a:p>
        </p:txBody>
      </p:sp>
      <p:grpSp>
        <p:nvGrpSpPr>
          <p:cNvPr id="84994" name="Group 5"/>
          <p:cNvGrpSpPr>
            <a:grpSpLocks/>
          </p:cNvGrpSpPr>
          <p:nvPr/>
        </p:nvGrpSpPr>
        <p:grpSpPr bwMode="auto">
          <a:xfrm>
            <a:off x="6689725" y="2374159"/>
            <a:ext cx="1844675" cy="1046162"/>
            <a:chOff x="6917241" y="2181964"/>
            <a:chExt cx="1844806" cy="1046062"/>
          </a:xfrm>
        </p:grpSpPr>
        <p:sp>
          <p:nvSpPr>
            <p:cNvPr id="5" name="Rectangle 4"/>
            <p:cNvSpPr/>
            <p:nvPr/>
          </p:nvSpPr>
          <p:spPr>
            <a:xfrm>
              <a:off x="6917241" y="2181964"/>
              <a:ext cx="1844806" cy="104606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173" name="Rectangle 23"/>
            <p:cNvSpPr>
              <a:spLocks noChangeArrowheads="1"/>
            </p:cNvSpPr>
            <p:nvPr/>
          </p:nvSpPr>
          <p:spPr bwMode="auto">
            <a:xfrm>
              <a:off x="7280805" y="2256569"/>
              <a:ext cx="1009722" cy="30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HOT region</a:t>
              </a:r>
            </a:p>
          </p:txBody>
        </p:sp>
        <p:sp>
          <p:nvSpPr>
            <p:cNvPr id="219174" name="Rectangle 24"/>
            <p:cNvSpPr>
              <a:spLocks noChangeArrowheads="1"/>
            </p:cNvSpPr>
            <p:nvPr/>
          </p:nvSpPr>
          <p:spPr bwMode="auto">
            <a:xfrm>
              <a:off x="6950581" y="2545466"/>
              <a:ext cx="1339945" cy="30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Sensitive region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257186" y="2370858"/>
              <a:ext cx="387378" cy="119052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8254011" y="2643882"/>
              <a:ext cx="393728" cy="119052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177" name="Rectangle 31"/>
            <p:cNvSpPr>
              <a:spLocks noChangeArrowheads="1"/>
            </p:cNvSpPr>
            <p:nvPr/>
          </p:nvSpPr>
          <p:spPr bwMode="auto">
            <a:xfrm>
              <a:off x="6999797" y="2835951"/>
              <a:ext cx="1308193" cy="30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Polymorphisms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8454050" y="2896271"/>
              <a:ext cx="0" cy="185719"/>
            </a:xfrm>
            <a:prstGeom prst="line">
              <a:avLst/>
            </a:prstGeom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9688" y="4864100"/>
            <a:ext cx="10709276" cy="1698625"/>
            <a:chOff x="-39688" y="4420836"/>
            <a:chExt cx="10709276" cy="1698625"/>
          </a:xfrm>
        </p:grpSpPr>
        <p:graphicFrame>
          <p:nvGraphicFramePr>
            <p:cNvPr id="85028" name="Object 4"/>
            <p:cNvGraphicFramePr>
              <a:graphicFrameLocks noChangeAspect="1"/>
            </p:cNvGraphicFramePr>
            <p:nvPr/>
          </p:nvGraphicFramePr>
          <p:xfrm>
            <a:off x="-39688" y="4420836"/>
            <a:ext cx="10269538" cy="169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89" name="Document" r:id="rId4" imgW="5270500" imgH="876300" progId="Word.Document.12">
                    <p:embed/>
                  </p:oleObj>
                </mc:Choice>
                <mc:Fallback>
                  <p:oleObj name="Document" r:id="rId4" imgW="5270500" imgH="876300" progId="Word.Document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9688" y="4420836"/>
                          <a:ext cx="10269538" cy="169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9143" name="Rectangle 2"/>
            <p:cNvSpPr>
              <a:spLocks noChangeArrowheads="1"/>
            </p:cNvSpPr>
            <p:nvPr/>
          </p:nvSpPr>
          <p:spPr bwMode="auto">
            <a:xfrm>
              <a:off x="2609850" y="5051073"/>
              <a:ext cx="8059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 p = probability of the feature overlapping natural polymorphisms</a:t>
              </a:r>
            </a:p>
          </p:txBody>
        </p:sp>
        <p:sp>
          <p:nvSpPr>
            <p:cNvPr id="219144" name="Rectangle 44"/>
            <p:cNvSpPr>
              <a:spLocks noChangeArrowheads="1"/>
            </p:cNvSpPr>
            <p:nvPr/>
          </p:nvSpPr>
          <p:spPr bwMode="auto">
            <a:xfrm>
              <a:off x="657225" y="4428773"/>
              <a:ext cx="45720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Feature weight: </a:t>
              </a:r>
            </a:p>
          </p:txBody>
        </p:sp>
        <p:sp>
          <p:nvSpPr>
            <p:cNvPr id="219145" name="Rectangle 45"/>
            <p:cNvSpPr>
              <a:spLocks noChangeArrowheads="1"/>
            </p:cNvSpPr>
            <p:nvPr/>
          </p:nvSpPr>
          <p:spPr bwMode="auto">
            <a:xfrm>
              <a:off x="1446213" y="5654323"/>
              <a:ext cx="14938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For a variant: </a:t>
              </a:r>
            </a:p>
          </p:txBody>
        </p:sp>
        <p:graphicFrame>
          <p:nvGraphicFramePr>
            <p:cNvPr id="85032" name="Object 5"/>
            <p:cNvGraphicFramePr>
              <a:graphicFrameLocks noChangeAspect="1"/>
            </p:cNvGraphicFramePr>
            <p:nvPr/>
          </p:nvGraphicFramePr>
          <p:xfrm>
            <a:off x="1687513" y="5033611"/>
            <a:ext cx="442912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90" name="Equation" r:id="rId6" imgW="203200" imgH="203200" progId="Equation.DSMT4">
                    <p:embed/>
                  </p:oleObj>
                </mc:Choice>
                <mc:Fallback>
                  <p:oleObj name="Equation" r:id="rId6" imgW="2032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7513" y="5033611"/>
                          <a:ext cx="442912" cy="441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33" name="Object 6"/>
            <p:cNvGraphicFramePr>
              <a:graphicFrameLocks noChangeAspect="1"/>
            </p:cNvGraphicFramePr>
            <p:nvPr/>
          </p:nvGraphicFramePr>
          <p:xfrm>
            <a:off x="927100" y="5111398"/>
            <a:ext cx="307975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91" name="Equation" r:id="rId8" imgW="139700" imgH="165100" progId="Equation.DSMT4">
                    <p:embed/>
                  </p:oleObj>
                </mc:Choice>
                <mc:Fallback>
                  <p:oleObj name="Equation" r:id="rId8" imgW="1397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7100" y="5111398"/>
                          <a:ext cx="307975" cy="363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>
            <a:xfrm flipV="1">
              <a:off x="1358900" y="5097111"/>
              <a:ext cx="0" cy="3651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209800" y="5084411"/>
              <a:ext cx="0" cy="3937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996" name="Slide Number Placeholder 4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5CB8A382-2A44-5546-8452-24942D921E71}" type="slidenum">
              <a:rPr lang="en-US" sz="1200">
                <a:solidFill>
                  <a:srgbClr val="898989"/>
                </a:solidFill>
              </a:rPr>
              <a:pPr algn="r" eaLnBrk="1" hangingPunct="1"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219200" y="4027209"/>
            <a:ext cx="7315200" cy="1857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828800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1981200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52663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7602538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7656513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4267200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3843338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3302000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6519863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7281863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7721600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163" name="Rectangle 20"/>
          <p:cNvSpPr>
            <a:spLocks noChangeArrowheads="1"/>
          </p:cNvSpPr>
          <p:nvPr/>
        </p:nvSpPr>
        <p:spPr bwMode="auto">
          <a:xfrm>
            <a:off x="271463" y="3922434"/>
            <a:ext cx="854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Genome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676400" y="3566834"/>
            <a:ext cx="687388" cy="1857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02100" y="3566834"/>
            <a:ext cx="458788" cy="1857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4410075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 bwMode="auto">
          <a:xfrm>
            <a:off x="6654800" y="3562072"/>
            <a:ext cx="1314450" cy="1905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6343650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>
            <a:off x="8312150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>
            <a:off x="1446213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>
            <a:off x="8391525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3413125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5019" name="Group 55"/>
          <p:cNvGrpSpPr>
            <a:grpSpLocks/>
          </p:cNvGrpSpPr>
          <p:nvPr/>
        </p:nvGrpSpPr>
        <p:grpSpPr bwMode="auto">
          <a:xfrm>
            <a:off x="2363788" y="4024034"/>
            <a:ext cx="3635375" cy="201613"/>
            <a:chOff x="2363787" y="2739321"/>
            <a:chExt cx="3635376" cy="201168"/>
          </a:xfrm>
        </p:grpSpPr>
        <p:sp>
          <p:nvSpPr>
            <p:cNvPr id="57" name="Rectangle 56"/>
            <p:cNvSpPr/>
            <p:nvPr/>
          </p:nvSpPr>
          <p:spPr bwMode="auto">
            <a:xfrm>
              <a:off x="4711700" y="2739321"/>
              <a:ext cx="1287463" cy="1995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363787" y="2739321"/>
              <a:ext cx="674687" cy="1995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519487" y="2739321"/>
              <a:ext cx="171450" cy="20116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>
            <a:off x="5181600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2976563" y="4027209"/>
            <a:ext cx="0" cy="187325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5059363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023" name="TextBox 27"/>
          <p:cNvSpPr txBox="1">
            <a:spLocks noChangeArrowheads="1"/>
          </p:cNvSpPr>
          <p:nvPr/>
        </p:nvSpPr>
        <p:spPr bwMode="auto">
          <a:xfrm>
            <a:off x="0" y="6562725"/>
            <a:ext cx="2820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7F7F7F"/>
                </a:solidFill>
              </a:rPr>
              <a:t>[Fu et al., GenomeBiology ('14)]</a:t>
            </a:r>
          </a:p>
        </p:txBody>
      </p:sp>
      <p:graphicFrame>
        <p:nvGraphicFramePr>
          <p:cNvPr id="850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586524"/>
              </p:ext>
            </p:extLst>
          </p:nvPr>
        </p:nvGraphicFramePr>
        <p:xfrm>
          <a:off x="3890963" y="4336772"/>
          <a:ext cx="587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2" name="Equation" r:id="rId10" imgW="469900" imgH="393700" progId="Equation.3">
                  <p:embed/>
                </p:oleObj>
              </mc:Choice>
              <mc:Fallback>
                <p:oleObj name="Equation" r:id="rId10" imgW="469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4336772"/>
                        <a:ext cx="5873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itle 3"/>
          <p:cNvSpPr>
            <a:spLocks noGrp="1"/>
          </p:cNvSpPr>
          <p:nvPr>
            <p:ph type="title"/>
          </p:nvPr>
        </p:nvSpPr>
        <p:spPr>
          <a:xfrm>
            <a:off x="446087" y="0"/>
            <a:ext cx="8229600" cy="80877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>
                <a:cs typeface="Calibri"/>
              </a:rPr>
              <a:t>From </a:t>
            </a:r>
            <a:r>
              <a:rPr lang="en-US" dirty="0" err="1">
                <a:cs typeface="Calibri"/>
              </a:rPr>
              <a:t>Funseq</a:t>
            </a:r>
            <a:r>
              <a:rPr lang="en-US" dirty="0">
                <a:cs typeface="Calibri"/>
              </a:rPr>
              <a:t> 1.0 to </a:t>
            </a:r>
            <a:r>
              <a:rPr lang="en-US" dirty="0" err="1">
                <a:cs typeface="Calibri"/>
              </a:rPr>
              <a:t>Funseq</a:t>
            </a:r>
            <a:r>
              <a:rPr lang="en-US" dirty="0">
                <a:cs typeface="Calibri"/>
              </a:rPr>
              <a:t> 2.0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03663"/>
            <a:ext cx="2133600" cy="365125"/>
          </a:xfrm>
        </p:spPr>
        <p:txBody>
          <a:bodyPr/>
          <a:lstStyle/>
          <a:p>
            <a:fld id="{E0B26E41-B624-8347-BA9E-D9BA53214980}" type="slidenum">
              <a:rPr lang="en-US" smtClean="0"/>
              <a:t>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6217" y="697487"/>
            <a:ext cx="8271245" cy="5410550"/>
            <a:chOff x="396217" y="680758"/>
            <a:chExt cx="8271245" cy="5410550"/>
          </a:xfrm>
        </p:grpSpPr>
        <p:grpSp>
          <p:nvGrpSpPr>
            <p:cNvPr id="167" name="Group 166"/>
            <p:cNvGrpSpPr/>
            <p:nvPr/>
          </p:nvGrpSpPr>
          <p:grpSpPr>
            <a:xfrm>
              <a:off x="396217" y="680758"/>
              <a:ext cx="8271245" cy="1586865"/>
              <a:chOff x="388567" y="680758"/>
              <a:chExt cx="8271245" cy="1586865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172" name="Group 171"/>
                <p:cNvGrpSpPr/>
                <p:nvPr/>
              </p:nvGrpSpPr>
              <p:grpSpPr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84" name="Picture 183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/>
                <p:cNvGrpSpPr/>
                <p:nvPr/>
              </p:nvGrpSpPr>
              <p:grpSpPr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81" name="Straight Connector 180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82" name="Picture 18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79" name="Straight Connector 178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80" name="Picture 17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5" name="Group 174"/>
                <p:cNvGrpSpPr/>
                <p:nvPr/>
              </p:nvGrpSpPr>
              <p:grpSpPr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78" name="Picture 17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6" name="Picture 17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/>
              <p:cNvGrpSpPr/>
              <p:nvPr/>
            </p:nvGrpSpPr>
            <p:grpSpPr>
              <a:xfrm>
                <a:off x="388567" y="759524"/>
                <a:ext cx="800740" cy="1454902"/>
                <a:chOff x="459258" y="1775465"/>
                <a:chExt cx="1138426" cy="1954688"/>
              </a:xfrm>
            </p:grpSpPr>
            <p:graphicFrame>
              <p:nvGraphicFramePr>
                <p:cNvPr id="170" name="Object 16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23647139"/>
                    </p:ext>
                  </p:extLst>
                </p:nvPr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34" name="Equation" r:id="rId6" imgW="355600" imgH="889000" progId="Equation.3">
                        <p:embed/>
                      </p:oleObj>
                    </mc:Choice>
                    <mc:Fallback>
                      <p:oleObj name="Equation" r:id="rId6" imgW="355600" imgH="8890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1" name="TextBox 170"/>
                <p:cNvSpPr txBox="1"/>
                <p:nvPr/>
              </p:nvSpPr>
              <p:spPr>
                <a:xfrm rot="16200000">
                  <a:off x="-136896" y="2551610"/>
                  <a:ext cx="1629880" cy="4375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Cancer Type 1</a:t>
                  </a:r>
                  <a:endParaRPr lang="en-US" sz="1400" dirty="0"/>
                </a:p>
              </p:txBody>
            </p:sp>
          </p:grpSp>
        </p:grpSp>
        <p:grpSp>
          <p:nvGrpSpPr>
            <p:cNvPr id="185" name="Group 184"/>
            <p:cNvGrpSpPr/>
            <p:nvPr/>
          </p:nvGrpSpPr>
          <p:grpSpPr>
            <a:xfrm>
              <a:off x="396217" y="2562001"/>
              <a:ext cx="8271245" cy="1586865"/>
              <a:chOff x="388567" y="680758"/>
              <a:chExt cx="8271245" cy="1586865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190" name="Group 189"/>
                <p:cNvGrpSpPr/>
                <p:nvPr/>
              </p:nvGrpSpPr>
              <p:grpSpPr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01" name="Straight Connector 200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02" name="Picture 20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1" name="Group 190"/>
                <p:cNvGrpSpPr/>
                <p:nvPr/>
              </p:nvGrpSpPr>
              <p:grpSpPr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9" name="Straight Connector 198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604A7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00" name="Picture 19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2" name="Group 191"/>
                <p:cNvGrpSpPr/>
                <p:nvPr/>
              </p:nvGrpSpPr>
              <p:grpSpPr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7" name="Straight Connector 196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604A7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98" name="Picture 19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/>
                <p:cNvGrpSpPr/>
                <p:nvPr/>
              </p:nvGrpSpPr>
              <p:grpSpPr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5" name="Straight Connector 194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604A7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96" name="Picture 195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4" name="Picture 19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</p:spPr>
            </p:pic>
          </p:grpSp>
          <p:grpSp>
            <p:nvGrpSpPr>
              <p:cNvPr id="187" name="Group 186"/>
              <p:cNvGrpSpPr/>
              <p:nvPr/>
            </p:nvGrpSpPr>
            <p:grpSpPr>
              <a:xfrm>
                <a:off x="388567" y="759524"/>
                <a:ext cx="800740" cy="1454902"/>
                <a:chOff x="459258" y="1775465"/>
                <a:chExt cx="1138426" cy="1954688"/>
              </a:xfrm>
            </p:grpSpPr>
            <p:graphicFrame>
              <p:nvGraphicFramePr>
                <p:cNvPr id="188" name="Object 18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87569835"/>
                    </p:ext>
                  </p:extLst>
                </p:nvPr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35" name="Equation" r:id="rId8" imgW="355600" imgH="889000" progId="Equation.3">
                        <p:embed/>
                      </p:oleObj>
                    </mc:Choice>
                    <mc:Fallback>
                      <p:oleObj name="Equation" r:id="rId8" imgW="355600" imgH="8890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9" name="TextBox 188"/>
                <p:cNvSpPr txBox="1"/>
                <p:nvPr/>
              </p:nvSpPr>
              <p:spPr>
                <a:xfrm rot="16200000">
                  <a:off x="-136896" y="2551610"/>
                  <a:ext cx="1629880" cy="4375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Cancer Type 2</a:t>
                  </a:r>
                  <a:endParaRPr lang="en-US" sz="1400" dirty="0"/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396217" y="4504443"/>
              <a:ext cx="8271245" cy="1586865"/>
              <a:chOff x="388567" y="680758"/>
              <a:chExt cx="8271245" cy="1586865"/>
            </a:xfrm>
          </p:grpSpPr>
          <p:grpSp>
            <p:nvGrpSpPr>
              <p:cNvPr id="204" name="Group 203"/>
              <p:cNvGrpSpPr/>
              <p:nvPr/>
            </p:nvGrpSpPr>
            <p:grpSpPr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208" name="Group 207"/>
                <p:cNvGrpSpPr/>
                <p:nvPr/>
              </p:nvGrpSpPr>
              <p:grpSpPr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9" name="Straight Connector 218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FFCC6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20" name="Picture 21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FFCC6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18" name="Picture 21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FFCC6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16" name="Picture 215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FFCC6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14" name="Picture 213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/>
              <p:cNvGrpSpPr/>
              <p:nvPr/>
            </p:nvGrpSpPr>
            <p:grpSpPr>
              <a:xfrm>
                <a:off x="388567" y="759524"/>
                <a:ext cx="800740" cy="1454902"/>
                <a:chOff x="459258" y="1775465"/>
                <a:chExt cx="1138426" cy="1954688"/>
              </a:xfrm>
            </p:grpSpPr>
            <p:graphicFrame>
              <p:nvGraphicFramePr>
                <p:cNvPr id="206" name="Object 20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53789053"/>
                    </p:ext>
                  </p:extLst>
                </p:nvPr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36" name="Equation" r:id="rId9" imgW="355600" imgH="889000" progId="Equation.3">
                        <p:embed/>
                      </p:oleObj>
                    </mc:Choice>
                    <mc:Fallback>
                      <p:oleObj name="Equation" r:id="rId9" imgW="355600" imgH="8890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7" name="TextBox 206"/>
                <p:cNvSpPr txBox="1"/>
                <p:nvPr/>
              </p:nvSpPr>
              <p:spPr>
                <a:xfrm rot="16200000">
                  <a:off x="-136896" y="2551610"/>
                  <a:ext cx="1629880" cy="4375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Cancer Type </a:t>
                  </a:r>
                  <a:r>
                    <a:rPr lang="en-US" altLang="zh-CN" sz="1400" dirty="0" smtClean="0"/>
                    <a:t>3</a:t>
                  </a:r>
                  <a:endParaRPr lang="en-US" sz="1400" dirty="0"/>
                </a:p>
              </p:txBody>
            </p:sp>
          </p:grpSp>
        </p:grpSp>
        <p:grpSp>
          <p:nvGrpSpPr>
            <p:cNvPr id="221" name="Group 220"/>
            <p:cNvGrpSpPr/>
            <p:nvPr/>
          </p:nvGrpSpPr>
          <p:grpSpPr>
            <a:xfrm>
              <a:off x="1331150" y="736934"/>
              <a:ext cx="7068264" cy="269470"/>
              <a:chOff x="1331150" y="736934"/>
              <a:chExt cx="7068264" cy="269470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>
                <a:off x="1331150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2478087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5461753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3243115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4853116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8399414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7389568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7219173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6440933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5966615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5155790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6545708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7811843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5" name="Straight Connector 234"/>
            <p:cNvCxnSpPr/>
            <p:nvPr/>
          </p:nvCxnSpPr>
          <p:spPr>
            <a:xfrm>
              <a:off x="1451800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2185987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5582403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3363765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4973766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8229345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6561948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6087265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5403440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6666358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6995868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7694368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1340675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3154362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5471278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3252640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4688016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8118220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7228698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5976140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6555233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6695785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1880425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5598278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3379640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4989641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8459434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7355698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6577458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6468265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6682233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7710243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2726339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4856291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8111870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7222348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6444108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6548883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1588325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4697541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8302370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7063598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6390133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3373290" y="32801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8397620" y="32801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7508098" y="32801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6541290" y="32801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1905825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5015041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8270620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7381098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6539358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8545268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>
              <a:off x="1626425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2665265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5148391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>
              <a:off x="6736208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6261890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7256953" y="49190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5364291" y="491117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6525415" y="491117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3317802" y="5246990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5300791" y="5276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6557165" y="5276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8021393" y="5276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1477200" y="5784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4999166" y="5784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6586983" y="5784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5890415" y="5784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itle 1"/>
          <p:cNvSpPr txBox="1">
            <a:spLocks/>
          </p:cNvSpPr>
          <p:nvPr/>
        </p:nvSpPr>
        <p:spPr>
          <a:xfrm>
            <a:off x="685800" y="-97369"/>
            <a:ext cx="7772400" cy="5116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/>
                <a:ea typeface="ＭＳ Ｐゴシック" charset="0"/>
                <a:cs typeface="Arial"/>
              </a:rPr>
              <a:t>Mutation recurrence</a:t>
            </a:r>
            <a:endParaRPr lang="en-US" sz="4000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320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03663"/>
            <a:ext cx="2133600" cy="365125"/>
          </a:xfrm>
        </p:spPr>
        <p:txBody>
          <a:bodyPr/>
          <a:lstStyle/>
          <a:p>
            <a:fld id="{E0B26E41-B624-8347-BA9E-D9BA53214980}" type="slidenum">
              <a:rPr lang="en-US" smtClean="0"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6217" y="697487"/>
            <a:ext cx="8271245" cy="5410550"/>
            <a:chOff x="396217" y="680758"/>
            <a:chExt cx="8271245" cy="5410550"/>
          </a:xfrm>
        </p:grpSpPr>
        <p:grpSp>
          <p:nvGrpSpPr>
            <p:cNvPr id="167" name="Group 166"/>
            <p:cNvGrpSpPr/>
            <p:nvPr/>
          </p:nvGrpSpPr>
          <p:grpSpPr>
            <a:xfrm>
              <a:off x="396217" y="680758"/>
              <a:ext cx="8271245" cy="1586865"/>
              <a:chOff x="388567" y="680758"/>
              <a:chExt cx="8271245" cy="1586865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172" name="Group 171"/>
                <p:cNvGrpSpPr/>
                <p:nvPr/>
              </p:nvGrpSpPr>
              <p:grpSpPr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84" name="Picture 183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/>
                <p:cNvGrpSpPr/>
                <p:nvPr/>
              </p:nvGrpSpPr>
              <p:grpSpPr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81" name="Straight Connector 180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82" name="Picture 18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79" name="Straight Connector 178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80" name="Picture 17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5" name="Group 174"/>
                <p:cNvGrpSpPr/>
                <p:nvPr/>
              </p:nvGrpSpPr>
              <p:grpSpPr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78" name="Picture 17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6" name="Picture 17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/>
              <p:cNvGrpSpPr/>
              <p:nvPr/>
            </p:nvGrpSpPr>
            <p:grpSpPr>
              <a:xfrm>
                <a:off x="388567" y="759524"/>
                <a:ext cx="800740" cy="1454902"/>
                <a:chOff x="459258" y="1775465"/>
                <a:chExt cx="1138426" cy="1954688"/>
              </a:xfrm>
            </p:grpSpPr>
            <p:graphicFrame>
              <p:nvGraphicFramePr>
                <p:cNvPr id="170" name="Object 16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34034203"/>
                    </p:ext>
                  </p:extLst>
                </p:nvPr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57" name="Equation" r:id="rId6" imgW="355600" imgH="889000" progId="Equation.3">
                        <p:embed/>
                      </p:oleObj>
                    </mc:Choice>
                    <mc:Fallback>
                      <p:oleObj name="Equation" r:id="rId6" imgW="355600" imgH="8890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1" name="TextBox 170"/>
                <p:cNvSpPr txBox="1"/>
                <p:nvPr/>
              </p:nvSpPr>
              <p:spPr>
                <a:xfrm rot="16200000">
                  <a:off x="-136896" y="2551610"/>
                  <a:ext cx="1629880" cy="4375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Cancer Type 1</a:t>
                  </a:r>
                  <a:endParaRPr lang="en-US" sz="1400" dirty="0"/>
                </a:p>
              </p:txBody>
            </p:sp>
          </p:grpSp>
        </p:grpSp>
        <p:grpSp>
          <p:nvGrpSpPr>
            <p:cNvPr id="185" name="Group 184"/>
            <p:cNvGrpSpPr/>
            <p:nvPr/>
          </p:nvGrpSpPr>
          <p:grpSpPr>
            <a:xfrm>
              <a:off x="396217" y="2562001"/>
              <a:ext cx="8271245" cy="1586865"/>
              <a:chOff x="388567" y="680758"/>
              <a:chExt cx="8271245" cy="1586865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190" name="Group 189"/>
                <p:cNvGrpSpPr/>
                <p:nvPr/>
              </p:nvGrpSpPr>
              <p:grpSpPr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01" name="Straight Connector 200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02" name="Picture 20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1" name="Group 190"/>
                <p:cNvGrpSpPr/>
                <p:nvPr/>
              </p:nvGrpSpPr>
              <p:grpSpPr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9" name="Straight Connector 198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604A7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00" name="Picture 19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2" name="Group 191"/>
                <p:cNvGrpSpPr/>
                <p:nvPr/>
              </p:nvGrpSpPr>
              <p:grpSpPr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7" name="Straight Connector 196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604A7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98" name="Picture 19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/>
                <p:cNvGrpSpPr/>
                <p:nvPr/>
              </p:nvGrpSpPr>
              <p:grpSpPr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5" name="Straight Connector 194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604A7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96" name="Picture 195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4" name="Picture 19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</p:spPr>
            </p:pic>
          </p:grpSp>
          <p:grpSp>
            <p:nvGrpSpPr>
              <p:cNvPr id="187" name="Group 186"/>
              <p:cNvGrpSpPr/>
              <p:nvPr/>
            </p:nvGrpSpPr>
            <p:grpSpPr>
              <a:xfrm>
                <a:off x="388567" y="759524"/>
                <a:ext cx="800740" cy="1454902"/>
                <a:chOff x="459258" y="1775465"/>
                <a:chExt cx="1138426" cy="1954688"/>
              </a:xfrm>
            </p:grpSpPr>
            <p:graphicFrame>
              <p:nvGraphicFramePr>
                <p:cNvPr id="188" name="Object 18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88858350"/>
                    </p:ext>
                  </p:extLst>
                </p:nvPr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58" name="Equation" r:id="rId8" imgW="355600" imgH="889000" progId="Equation.3">
                        <p:embed/>
                      </p:oleObj>
                    </mc:Choice>
                    <mc:Fallback>
                      <p:oleObj name="Equation" r:id="rId8" imgW="355600" imgH="8890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9" name="TextBox 188"/>
                <p:cNvSpPr txBox="1"/>
                <p:nvPr/>
              </p:nvSpPr>
              <p:spPr>
                <a:xfrm rot="16200000">
                  <a:off x="-136896" y="2551610"/>
                  <a:ext cx="1629880" cy="4375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Cancer Type 2</a:t>
                  </a:r>
                  <a:endParaRPr lang="en-US" sz="1400" dirty="0"/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396217" y="4504443"/>
              <a:ext cx="8271245" cy="1586865"/>
              <a:chOff x="388567" y="680758"/>
              <a:chExt cx="8271245" cy="1586865"/>
            </a:xfrm>
          </p:grpSpPr>
          <p:grpSp>
            <p:nvGrpSpPr>
              <p:cNvPr id="204" name="Group 203"/>
              <p:cNvGrpSpPr/>
              <p:nvPr/>
            </p:nvGrpSpPr>
            <p:grpSpPr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208" name="Group 207"/>
                <p:cNvGrpSpPr/>
                <p:nvPr/>
              </p:nvGrpSpPr>
              <p:grpSpPr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9" name="Straight Connector 218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FFCC6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20" name="Picture 21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FFCC6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18" name="Picture 21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FFCC6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16" name="Picture 215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FFCC6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14" name="Picture 213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/>
              <p:cNvGrpSpPr/>
              <p:nvPr/>
            </p:nvGrpSpPr>
            <p:grpSpPr>
              <a:xfrm>
                <a:off x="388567" y="759524"/>
                <a:ext cx="800740" cy="1454902"/>
                <a:chOff x="459258" y="1775465"/>
                <a:chExt cx="1138426" cy="1954688"/>
              </a:xfrm>
            </p:grpSpPr>
            <p:graphicFrame>
              <p:nvGraphicFramePr>
                <p:cNvPr id="206" name="Object 20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67056921"/>
                    </p:ext>
                  </p:extLst>
                </p:nvPr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59" name="Equation" r:id="rId9" imgW="355600" imgH="889000" progId="Equation.3">
                        <p:embed/>
                      </p:oleObj>
                    </mc:Choice>
                    <mc:Fallback>
                      <p:oleObj name="Equation" r:id="rId9" imgW="355600" imgH="8890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7" name="TextBox 206"/>
                <p:cNvSpPr txBox="1"/>
                <p:nvPr/>
              </p:nvSpPr>
              <p:spPr>
                <a:xfrm rot="16200000">
                  <a:off x="-136896" y="2551610"/>
                  <a:ext cx="1629880" cy="4375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Cancer Type </a:t>
                  </a:r>
                  <a:r>
                    <a:rPr lang="en-US" altLang="zh-CN" sz="1400" dirty="0" smtClean="0"/>
                    <a:t>3</a:t>
                  </a:r>
                  <a:endParaRPr lang="en-US" sz="1400" dirty="0"/>
                </a:p>
              </p:txBody>
            </p:sp>
          </p:grpSp>
        </p:grpSp>
        <p:grpSp>
          <p:nvGrpSpPr>
            <p:cNvPr id="221" name="Group 220"/>
            <p:cNvGrpSpPr/>
            <p:nvPr/>
          </p:nvGrpSpPr>
          <p:grpSpPr>
            <a:xfrm>
              <a:off x="1331150" y="736934"/>
              <a:ext cx="7068264" cy="269470"/>
              <a:chOff x="1331150" y="736934"/>
              <a:chExt cx="7068264" cy="269470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>
                <a:off x="1331150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2478087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5461753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3243115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4853116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8399414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7389568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7219173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6440933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5966615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5155790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6545708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7811843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5" name="Straight Connector 234"/>
            <p:cNvCxnSpPr/>
            <p:nvPr/>
          </p:nvCxnSpPr>
          <p:spPr>
            <a:xfrm>
              <a:off x="1451800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2185987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5582403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3363765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4973766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8229345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6561948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6087265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5403440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6666358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6995868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7694368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1340675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3154362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5471278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3252640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4688016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8118220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7228698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5976140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6555233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6695785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1880425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5598278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3379640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4989641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8459434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7355698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6577458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6468265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6682233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7710243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2726339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4856291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8111870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7222348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6444108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6548883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1588325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4697541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8302370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7063598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6390133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3373290" y="32801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8397620" y="32801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7508098" y="32801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6541290" y="32801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1905825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5015041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8270620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7381098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6539358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8545268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>
              <a:off x="1626425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2665265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5148391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>
              <a:off x="6736208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6261890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7256953" y="49190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5364291" y="491117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6525415" y="491117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3317802" y="5246990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5300791" y="5276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6557165" y="5276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8021393" y="5276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1477200" y="5784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4999166" y="5784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6586983" y="5784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5890415" y="5784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101445" y="555515"/>
            <a:ext cx="7566017" cy="6174960"/>
            <a:chOff x="1101445" y="535482"/>
            <a:chExt cx="7566017" cy="6174960"/>
          </a:xfrm>
        </p:grpSpPr>
        <p:cxnSp>
          <p:nvCxnSpPr>
            <p:cNvPr id="304" name="Straight Arrow Connector 303"/>
            <p:cNvCxnSpPr/>
            <p:nvPr/>
          </p:nvCxnSpPr>
          <p:spPr>
            <a:xfrm flipV="1">
              <a:off x="1101445" y="6238875"/>
              <a:ext cx="302605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4127500" y="6248401"/>
              <a:ext cx="4539962" cy="634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4073561" y="535482"/>
              <a:ext cx="63500" cy="6043302"/>
            </a:xfrm>
            <a:prstGeom prst="line">
              <a:avLst/>
            </a:prstGeom>
            <a:ln>
              <a:solidFill>
                <a:srgbClr val="7F7F7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TextBox 306"/>
            <p:cNvSpPr txBox="1"/>
            <p:nvPr/>
          </p:nvSpPr>
          <p:spPr>
            <a:xfrm>
              <a:off x="1385591" y="6341110"/>
              <a:ext cx="2596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Early replicated regions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5130056" y="6341110"/>
              <a:ext cx="2520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53735"/>
                  </a:solidFill>
                  <a:latin typeface="Arial"/>
                  <a:cs typeface="Arial"/>
                </a:rPr>
                <a:t>Late replicated regions</a:t>
              </a:r>
              <a:endParaRPr lang="en-US" dirty="0">
                <a:solidFill>
                  <a:srgbClr val="953735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65" name="Title 1"/>
          <p:cNvSpPr txBox="1">
            <a:spLocks/>
          </p:cNvSpPr>
          <p:nvPr/>
        </p:nvSpPr>
        <p:spPr>
          <a:xfrm>
            <a:off x="685800" y="-97369"/>
            <a:ext cx="7772400" cy="5116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/>
                <a:ea typeface="ＭＳ Ｐゴシック" charset="0"/>
                <a:cs typeface="Arial"/>
              </a:rPr>
              <a:t>Mutation recurrence</a:t>
            </a:r>
            <a:endParaRPr lang="en-US" sz="4000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29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5594"/>
            <a:ext cx="2133600" cy="365125"/>
          </a:xfrm>
        </p:spPr>
        <p:txBody>
          <a:bodyPr/>
          <a:lstStyle/>
          <a:p>
            <a:fld id="{E0B26E41-B624-8347-BA9E-D9BA53214980}" type="slidenum">
              <a:rPr lang="en-US" smtClean="0"/>
              <a:t>8</a:t>
            </a:fld>
            <a:endParaRPr lang="en-US"/>
          </a:p>
        </p:txBody>
      </p:sp>
      <p:grpSp>
        <p:nvGrpSpPr>
          <p:cNvPr id="167" name="Group 166"/>
          <p:cNvGrpSpPr/>
          <p:nvPr/>
        </p:nvGrpSpPr>
        <p:grpSpPr>
          <a:xfrm>
            <a:off x="396217" y="700002"/>
            <a:ext cx="8271245" cy="1586865"/>
            <a:chOff x="388567" y="680758"/>
            <a:chExt cx="8271245" cy="1586865"/>
          </a:xfrm>
        </p:grpSpPr>
        <p:grpSp>
          <p:nvGrpSpPr>
            <p:cNvPr id="168" name="Group 167"/>
            <p:cNvGrpSpPr/>
            <p:nvPr/>
          </p:nvGrpSpPr>
          <p:grpSpPr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73" name="Group 172"/>
              <p:cNvGrpSpPr/>
              <p:nvPr/>
            </p:nvGrpSpPr>
            <p:grpSpPr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74" name="Group 173"/>
              <p:cNvGrpSpPr/>
              <p:nvPr/>
            </p:nvGrpSpPr>
            <p:grpSpPr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75" name="Group 174"/>
              <p:cNvGrpSpPr/>
              <p:nvPr/>
            </p:nvGrpSpPr>
            <p:grpSpPr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pic>
            <p:nvPicPr>
              <p:cNvPr id="176" name="Picture 17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4600421" y="2113627"/>
                <a:ext cx="358660" cy="193842"/>
              </a:xfrm>
              <a:prstGeom prst="rect">
                <a:avLst/>
              </a:prstGeom>
            </p:spPr>
          </p:pic>
        </p:grpSp>
        <p:grpSp>
          <p:nvGrpSpPr>
            <p:cNvPr id="169" name="Group 168"/>
            <p:cNvGrpSpPr/>
            <p:nvPr/>
          </p:nvGrpSpPr>
          <p:grpSpPr>
            <a:xfrm>
              <a:off x="388567" y="759524"/>
              <a:ext cx="800740" cy="1454902"/>
              <a:chOff x="459258" y="1775465"/>
              <a:chExt cx="1138426" cy="1954688"/>
            </a:xfrm>
          </p:grpSpPr>
          <p:graphicFrame>
            <p:nvGraphicFramePr>
              <p:cNvPr id="170" name="Object 16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4034203"/>
                  </p:ext>
                </p:extLst>
              </p:nvPr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33" name="Equation" r:id="rId6" imgW="355600" imgH="889000" progId="Equation.3">
                      <p:embed/>
                    </p:oleObj>
                  </mc:Choice>
                  <mc:Fallback>
                    <p:oleObj name="Equation" r:id="rId6" imgW="355600" imgH="889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1" name="TextBox 170"/>
              <p:cNvSpPr txBox="1"/>
              <p:nvPr/>
            </p:nvSpPr>
            <p:spPr>
              <a:xfrm rot="16200000">
                <a:off x="-136896" y="2551610"/>
                <a:ext cx="1629880" cy="43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Cancer Type 1</a:t>
                </a:r>
                <a:endParaRPr lang="en-US" sz="1400" dirty="0"/>
              </a:p>
            </p:txBody>
          </p:sp>
        </p:grpSp>
      </p:grpSp>
      <p:grpSp>
        <p:nvGrpSpPr>
          <p:cNvPr id="185" name="Group 184"/>
          <p:cNvGrpSpPr/>
          <p:nvPr/>
        </p:nvGrpSpPr>
        <p:grpSpPr>
          <a:xfrm>
            <a:off x="396217" y="2581245"/>
            <a:ext cx="8271245" cy="1586865"/>
            <a:chOff x="388567" y="680758"/>
            <a:chExt cx="8271245" cy="1586865"/>
          </a:xfrm>
        </p:grpSpPr>
        <p:grpSp>
          <p:nvGrpSpPr>
            <p:cNvPr id="186" name="Group 185"/>
            <p:cNvGrpSpPr/>
            <p:nvPr/>
          </p:nvGrpSpPr>
          <p:grpSpPr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91" name="Group 190"/>
              <p:cNvGrpSpPr/>
              <p:nvPr/>
            </p:nvGrpSpPr>
            <p:grpSpPr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604A7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92" name="Group 191"/>
              <p:cNvGrpSpPr/>
              <p:nvPr/>
            </p:nvGrpSpPr>
            <p:grpSpPr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604A7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93" name="Group 192"/>
              <p:cNvGrpSpPr/>
              <p:nvPr/>
            </p:nvGrpSpPr>
            <p:grpSpPr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604A7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4600421" y="2113627"/>
                <a:ext cx="358660" cy="193842"/>
              </a:xfrm>
              <a:prstGeom prst="rect">
                <a:avLst/>
              </a:prstGeom>
            </p:spPr>
          </p:pic>
        </p:grpSp>
        <p:grpSp>
          <p:nvGrpSpPr>
            <p:cNvPr id="187" name="Group 186"/>
            <p:cNvGrpSpPr/>
            <p:nvPr/>
          </p:nvGrpSpPr>
          <p:grpSpPr>
            <a:xfrm>
              <a:off x="388567" y="759524"/>
              <a:ext cx="800740" cy="1454902"/>
              <a:chOff x="459258" y="1775465"/>
              <a:chExt cx="1138426" cy="1954688"/>
            </a:xfrm>
          </p:grpSpPr>
          <p:graphicFrame>
            <p:nvGraphicFramePr>
              <p:cNvPr id="188" name="Object 18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8858350"/>
                  </p:ext>
                </p:extLst>
              </p:nvPr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34" name="Equation" r:id="rId8" imgW="355600" imgH="889000" progId="Equation.3">
                      <p:embed/>
                    </p:oleObj>
                  </mc:Choice>
                  <mc:Fallback>
                    <p:oleObj name="Equation" r:id="rId8" imgW="355600" imgH="889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9" name="TextBox 188"/>
              <p:cNvSpPr txBox="1"/>
              <p:nvPr/>
            </p:nvSpPr>
            <p:spPr>
              <a:xfrm rot="16200000">
                <a:off x="-136896" y="2551610"/>
                <a:ext cx="1629880" cy="43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Cancer Type 2</a:t>
                </a:r>
                <a:endParaRPr lang="en-US" sz="1400" dirty="0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396217" y="4523687"/>
            <a:ext cx="8271245" cy="1586865"/>
            <a:chOff x="388567" y="680758"/>
            <a:chExt cx="8271245" cy="1586865"/>
          </a:xfrm>
        </p:grpSpPr>
        <p:grpSp>
          <p:nvGrpSpPr>
            <p:cNvPr id="204" name="Group 203"/>
            <p:cNvGrpSpPr/>
            <p:nvPr/>
          </p:nvGrpSpPr>
          <p:grpSpPr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FFCC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209" name="Group 208"/>
              <p:cNvGrpSpPr/>
              <p:nvPr/>
            </p:nvGrpSpPr>
            <p:grpSpPr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FFCC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210" name="Group 209"/>
              <p:cNvGrpSpPr/>
              <p:nvPr/>
            </p:nvGrpSpPr>
            <p:grpSpPr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FFCC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211" name="Group 210"/>
              <p:cNvGrpSpPr/>
              <p:nvPr/>
            </p:nvGrpSpPr>
            <p:grpSpPr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FFCC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pic>
            <p:nvPicPr>
              <p:cNvPr id="212" name="Picture 2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4600421" y="2113627"/>
                <a:ext cx="358660" cy="193842"/>
              </a:xfrm>
              <a:prstGeom prst="rect">
                <a:avLst/>
              </a:prstGeom>
            </p:spPr>
          </p:pic>
        </p:grpSp>
        <p:grpSp>
          <p:nvGrpSpPr>
            <p:cNvPr id="205" name="Group 204"/>
            <p:cNvGrpSpPr/>
            <p:nvPr/>
          </p:nvGrpSpPr>
          <p:grpSpPr>
            <a:xfrm>
              <a:off x="388567" y="759524"/>
              <a:ext cx="800740" cy="1454902"/>
              <a:chOff x="459258" y="1775465"/>
              <a:chExt cx="1138426" cy="1954688"/>
            </a:xfrm>
          </p:grpSpPr>
          <p:graphicFrame>
            <p:nvGraphicFramePr>
              <p:cNvPr id="206" name="Object 20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7056921"/>
                  </p:ext>
                </p:extLst>
              </p:nvPr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35" name="Equation" r:id="rId9" imgW="355600" imgH="889000" progId="Equation.3">
                      <p:embed/>
                    </p:oleObj>
                  </mc:Choice>
                  <mc:Fallback>
                    <p:oleObj name="Equation" r:id="rId9" imgW="355600" imgH="889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7" name="TextBox 206"/>
              <p:cNvSpPr txBox="1"/>
              <p:nvPr/>
            </p:nvSpPr>
            <p:spPr>
              <a:xfrm rot="16200000">
                <a:off x="-136896" y="2551610"/>
                <a:ext cx="1629880" cy="43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Cancer Type </a:t>
                </a:r>
                <a:r>
                  <a:rPr lang="en-US" altLang="zh-CN" sz="1400" dirty="0" smtClean="0"/>
                  <a:t>3</a:t>
                </a:r>
                <a:endParaRPr lang="en-US" sz="1400" dirty="0"/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>
            <a:off x="1331150" y="756178"/>
            <a:ext cx="7068264" cy="269470"/>
            <a:chOff x="1331150" y="736934"/>
            <a:chExt cx="7068264" cy="269470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1331150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478087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5461753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3243115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4853116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8399414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389568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7219173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6440933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5966615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5155790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6545708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811843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5" name="Straight Connector 234"/>
          <p:cNvCxnSpPr/>
          <p:nvPr/>
        </p:nvCxnSpPr>
        <p:spPr>
          <a:xfrm>
            <a:off x="1451800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2185987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5582403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3363765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4973766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8229345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6561948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6087265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5403440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6666358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6995868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7694368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1340675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3154362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5471278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3252640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4688016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8118220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7228698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5976140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555233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6695785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1880425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5598278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3379640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4989641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8459434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7355698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577458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68265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6682233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710243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726339" y="26008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4856291" y="26008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8111870" y="26008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222348" y="26008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6444108" y="26008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6548883" y="26008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588325" y="29342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4697541" y="29342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8302370" y="29342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7063598" y="29342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6390133" y="29342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3373290" y="32993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8397620" y="32993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7508098" y="32993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6541290" y="32993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1905825" y="383910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5015041" y="383910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8270620" y="383910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7381098" y="383910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6539358" y="383910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8545268" y="383910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1626425" y="455577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2665265" y="455577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5148391" y="455577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6736208" y="455577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6261890" y="455577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7256953" y="493824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5364291" y="493042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6525415" y="493042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3317802" y="526623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5300791" y="529554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6557165" y="529554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8021393" y="529554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1477200" y="580354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4999166" y="580354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6586983" y="580354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5890415" y="580354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 flipV="1">
            <a:off x="1101445" y="6258119"/>
            <a:ext cx="3026055" cy="158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4127500" y="6267645"/>
            <a:ext cx="4539962" cy="634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4073561" y="554726"/>
            <a:ext cx="63500" cy="6043302"/>
          </a:xfrm>
          <a:prstGeom prst="line">
            <a:avLst/>
          </a:prstGeom>
          <a:ln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" name="TextBox 306"/>
          <p:cNvSpPr txBox="1"/>
          <p:nvPr/>
        </p:nvSpPr>
        <p:spPr>
          <a:xfrm>
            <a:off x="1385591" y="6360354"/>
            <a:ext cx="259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Early replicated regions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5130056" y="6360354"/>
            <a:ext cx="252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  <a:latin typeface="Arial"/>
                <a:cs typeface="Arial"/>
              </a:rPr>
              <a:t>Late replicated regions</a:t>
            </a:r>
            <a:endParaRPr lang="en-US" dirty="0">
              <a:solidFill>
                <a:srgbClr val="953735"/>
              </a:solidFill>
              <a:latin typeface="Arial"/>
              <a:cs typeface="Arial"/>
            </a:endParaRPr>
          </a:p>
        </p:txBody>
      </p:sp>
      <p:grpSp>
        <p:nvGrpSpPr>
          <p:cNvPr id="309" name="Group 308"/>
          <p:cNvGrpSpPr/>
          <p:nvPr/>
        </p:nvGrpSpPr>
        <p:grpSpPr>
          <a:xfrm>
            <a:off x="6261890" y="355833"/>
            <a:ext cx="626731" cy="5778017"/>
            <a:chOff x="6261890" y="336589"/>
            <a:chExt cx="626731" cy="5778017"/>
          </a:xfrm>
        </p:grpSpPr>
        <p:sp>
          <p:nvSpPr>
            <p:cNvPr id="310" name="Rectangle 309"/>
            <p:cNvSpPr/>
            <p:nvPr/>
          </p:nvSpPr>
          <p:spPr>
            <a:xfrm>
              <a:off x="6261890" y="336589"/>
              <a:ext cx="623364" cy="19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/>
            <p:cNvCxnSpPr/>
            <p:nvPr/>
          </p:nvCxnSpPr>
          <p:spPr>
            <a:xfrm>
              <a:off x="6261890" y="51253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6888621" y="51194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oup 312"/>
          <p:cNvGrpSpPr/>
          <p:nvPr/>
        </p:nvGrpSpPr>
        <p:grpSpPr>
          <a:xfrm>
            <a:off x="7436498" y="353333"/>
            <a:ext cx="626731" cy="5778017"/>
            <a:chOff x="6261890" y="336589"/>
            <a:chExt cx="626731" cy="5778017"/>
          </a:xfrm>
        </p:grpSpPr>
        <p:sp>
          <p:nvSpPr>
            <p:cNvPr id="314" name="Rectangle 313"/>
            <p:cNvSpPr/>
            <p:nvPr/>
          </p:nvSpPr>
          <p:spPr>
            <a:xfrm>
              <a:off x="6261890" y="336589"/>
              <a:ext cx="623364" cy="19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Connector 314"/>
            <p:cNvCxnSpPr/>
            <p:nvPr/>
          </p:nvCxnSpPr>
          <p:spPr>
            <a:xfrm>
              <a:off x="6261890" y="51253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6888621" y="51194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 316"/>
          <p:cNvGrpSpPr/>
          <p:nvPr/>
        </p:nvGrpSpPr>
        <p:grpSpPr>
          <a:xfrm>
            <a:off x="3004450" y="350833"/>
            <a:ext cx="626731" cy="5778017"/>
            <a:chOff x="6261890" y="336589"/>
            <a:chExt cx="626731" cy="5778017"/>
          </a:xfrm>
        </p:grpSpPr>
        <p:sp>
          <p:nvSpPr>
            <p:cNvPr id="318" name="Rectangle 317"/>
            <p:cNvSpPr/>
            <p:nvPr/>
          </p:nvSpPr>
          <p:spPr>
            <a:xfrm>
              <a:off x="6261890" y="336589"/>
              <a:ext cx="623364" cy="19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9" name="Straight Connector 318"/>
            <p:cNvCxnSpPr/>
            <p:nvPr/>
          </p:nvCxnSpPr>
          <p:spPr>
            <a:xfrm>
              <a:off x="6261890" y="51253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6888621" y="51194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/>
          <p:cNvGrpSpPr/>
          <p:nvPr/>
        </p:nvGrpSpPr>
        <p:grpSpPr>
          <a:xfrm>
            <a:off x="1762930" y="363823"/>
            <a:ext cx="626731" cy="5778017"/>
            <a:chOff x="6261890" y="336589"/>
            <a:chExt cx="626731" cy="5778017"/>
          </a:xfrm>
        </p:grpSpPr>
        <p:sp>
          <p:nvSpPr>
            <p:cNvPr id="322" name="Rectangle 321"/>
            <p:cNvSpPr/>
            <p:nvPr/>
          </p:nvSpPr>
          <p:spPr>
            <a:xfrm>
              <a:off x="6261890" y="336589"/>
              <a:ext cx="623364" cy="19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3" name="Straight Connector 322"/>
            <p:cNvCxnSpPr/>
            <p:nvPr/>
          </p:nvCxnSpPr>
          <p:spPr>
            <a:xfrm>
              <a:off x="6261890" y="51253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6888621" y="51194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6960" y="90603"/>
            <a:ext cx="1761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Arial"/>
                <a:cs typeface="Arial"/>
              </a:rPr>
              <a:t>Noncoding annotations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29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5486"/>
            <a:ext cx="2133600" cy="365125"/>
          </a:xfrm>
        </p:spPr>
        <p:txBody>
          <a:bodyPr/>
          <a:lstStyle/>
          <a:p>
            <a:fld id="{E0B26E41-B624-8347-BA9E-D9BA53214980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396217" y="699030"/>
            <a:ext cx="8271245" cy="1586865"/>
            <a:chOff x="388567" y="680758"/>
            <a:chExt cx="8271245" cy="1586865"/>
          </a:xfrm>
        </p:grpSpPr>
        <p:grpSp>
          <p:nvGrpSpPr>
            <p:cNvPr id="168" name="Group 167"/>
            <p:cNvGrpSpPr/>
            <p:nvPr/>
          </p:nvGrpSpPr>
          <p:grpSpPr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73" name="Group 172"/>
              <p:cNvGrpSpPr/>
              <p:nvPr/>
            </p:nvGrpSpPr>
            <p:grpSpPr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74" name="Group 173"/>
              <p:cNvGrpSpPr/>
              <p:nvPr/>
            </p:nvGrpSpPr>
            <p:grpSpPr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75" name="Group 174"/>
              <p:cNvGrpSpPr/>
              <p:nvPr/>
            </p:nvGrpSpPr>
            <p:grpSpPr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pic>
            <p:nvPicPr>
              <p:cNvPr id="176" name="Picture 17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4600421" y="2113627"/>
                <a:ext cx="358660" cy="193842"/>
              </a:xfrm>
              <a:prstGeom prst="rect">
                <a:avLst/>
              </a:prstGeom>
            </p:spPr>
          </p:pic>
        </p:grpSp>
        <p:grpSp>
          <p:nvGrpSpPr>
            <p:cNvPr id="169" name="Group 168"/>
            <p:cNvGrpSpPr/>
            <p:nvPr/>
          </p:nvGrpSpPr>
          <p:grpSpPr>
            <a:xfrm>
              <a:off x="388567" y="759524"/>
              <a:ext cx="800740" cy="1454902"/>
              <a:chOff x="459258" y="1775465"/>
              <a:chExt cx="1138426" cy="1954688"/>
            </a:xfrm>
          </p:grpSpPr>
          <p:graphicFrame>
            <p:nvGraphicFramePr>
              <p:cNvPr id="170" name="Object 16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8240521"/>
                  </p:ext>
                </p:extLst>
              </p:nvPr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7" name="Equation" r:id="rId6" imgW="355600" imgH="889000" progId="Equation.3">
                      <p:embed/>
                    </p:oleObj>
                  </mc:Choice>
                  <mc:Fallback>
                    <p:oleObj name="Equation" r:id="rId6" imgW="355600" imgH="889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1" name="TextBox 170"/>
              <p:cNvSpPr txBox="1"/>
              <p:nvPr/>
            </p:nvSpPr>
            <p:spPr>
              <a:xfrm rot="16200000">
                <a:off x="-136896" y="2551610"/>
                <a:ext cx="1629880" cy="43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Cancer Type 1</a:t>
                </a:r>
                <a:endParaRPr lang="en-US" sz="1400" dirty="0"/>
              </a:p>
            </p:txBody>
          </p:sp>
        </p:grpSp>
      </p:grpSp>
      <p:grpSp>
        <p:nvGrpSpPr>
          <p:cNvPr id="185" name="Group 184"/>
          <p:cNvGrpSpPr/>
          <p:nvPr/>
        </p:nvGrpSpPr>
        <p:grpSpPr>
          <a:xfrm>
            <a:off x="396217" y="2580273"/>
            <a:ext cx="8271245" cy="1586865"/>
            <a:chOff x="388567" y="680758"/>
            <a:chExt cx="8271245" cy="1586865"/>
          </a:xfrm>
        </p:grpSpPr>
        <p:grpSp>
          <p:nvGrpSpPr>
            <p:cNvPr id="186" name="Group 185"/>
            <p:cNvGrpSpPr/>
            <p:nvPr/>
          </p:nvGrpSpPr>
          <p:grpSpPr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91" name="Group 190"/>
              <p:cNvGrpSpPr/>
              <p:nvPr/>
            </p:nvGrpSpPr>
            <p:grpSpPr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604A7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92" name="Group 191"/>
              <p:cNvGrpSpPr/>
              <p:nvPr/>
            </p:nvGrpSpPr>
            <p:grpSpPr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604A7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93" name="Group 192"/>
              <p:cNvGrpSpPr/>
              <p:nvPr/>
            </p:nvGrpSpPr>
            <p:grpSpPr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604A7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4600421" y="2113627"/>
                <a:ext cx="358660" cy="193842"/>
              </a:xfrm>
              <a:prstGeom prst="rect">
                <a:avLst/>
              </a:prstGeom>
            </p:spPr>
          </p:pic>
        </p:grpSp>
        <p:grpSp>
          <p:nvGrpSpPr>
            <p:cNvPr id="187" name="Group 186"/>
            <p:cNvGrpSpPr/>
            <p:nvPr/>
          </p:nvGrpSpPr>
          <p:grpSpPr>
            <a:xfrm>
              <a:off x="388567" y="759524"/>
              <a:ext cx="800740" cy="1454902"/>
              <a:chOff x="459258" y="1775465"/>
              <a:chExt cx="1138426" cy="1954688"/>
            </a:xfrm>
          </p:grpSpPr>
          <p:graphicFrame>
            <p:nvGraphicFramePr>
              <p:cNvPr id="188" name="Object 18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9883044"/>
                  </p:ext>
                </p:extLst>
              </p:nvPr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8" name="Equation" r:id="rId8" imgW="355600" imgH="889000" progId="Equation.3">
                      <p:embed/>
                    </p:oleObj>
                  </mc:Choice>
                  <mc:Fallback>
                    <p:oleObj name="Equation" r:id="rId8" imgW="355600" imgH="889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9" name="TextBox 188"/>
              <p:cNvSpPr txBox="1"/>
              <p:nvPr/>
            </p:nvSpPr>
            <p:spPr>
              <a:xfrm rot="16200000">
                <a:off x="-136896" y="2551610"/>
                <a:ext cx="1629880" cy="43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Cancer Type 2</a:t>
                </a:r>
                <a:endParaRPr lang="en-US" sz="1400" dirty="0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396217" y="4522715"/>
            <a:ext cx="8271245" cy="1586865"/>
            <a:chOff x="388567" y="680758"/>
            <a:chExt cx="8271245" cy="1586865"/>
          </a:xfrm>
        </p:grpSpPr>
        <p:grpSp>
          <p:nvGrpSpPr>
            <p:cNvPr id="204" name="Group 203"/>
            <p:cNvGrpSpPr/>
            <p:nvPr/>
          </p:nvGrpSpPr>
          <p:grpSpPr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FFCC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209" name="Group 208"/>
              <p:cNvGrpSpPr/>
              <p:nvPr/>
            </p:nvGrpSpPr>
            <p:grpSpPr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FFCC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210" name="Group 209"/>
              <p:cNvGrpSpPr/>
              <p:nvPr/>
            </p:nvGrpSpPr>
            <p:grpSpPr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FFCC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211" name="Group 210"/>
              <p:cNvGrpSpPr/>
              <p:nvPr/>
            </p:nvGrpSpPr>
            <p:grpSpPr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FFCC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pic>
            <p:nvPicPr>
              <p:cNvPr id="212" name="Picture 2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4600421" y="2113627"/>
                <a:ext cx="358660" cy="193842"/>
              </a:xfrm>
              <a:prstGeom prst="rect">
                <a:avLst/>
              </a:prstGeom>
            </p:spPr>
          </p:pic>
        </p:grpSp>
        <p:grpSp>
          <p:nvGrpSpPr>
            <p:cNvPr id="205" name="Group 204"/>
            <p:cNvGrpSpPr/>
            <p:nvPr/>
          </p:nvGrpSpPr>
          <p:grpSpPr>
            <a:xfrm>
              <a:off x="388567" y="759524"/>
              <a:ext cx="800740" cy="1454902"/>
              <a:chOff x="459258" y="1775465"/>
              <a:chExt cx="1138426" cy="1954688"/>
            </a:xfrm>
          </p:grpSpPr>
          <p:graphicFrame>
            <p:nvGraphicFramePr>
              <p:cNvPr id="206" name="Object 20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6001182"/>
                  </p:ext>
                </p:extLst>
              </p:nvPr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9" name="Equation" r:id="rId9" imgW="355600" imgH="889000" progId="Equation.3">
                      <p:embed/>
                    </p:oleObj>
                  </mc:Choice>
                  <mc:Fallback>
                    <p:oleObj name="Equation" r:id="rId9" imgW="355600" imgH="889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7" name="TextBox 206"/>
              <p:cNvSpPr txBox="1"/>
              <p:nvPr/>
            </p:nvSpPr>
            <p:spPr>
              <a:xfrm rot="16200000">
                <a:off x="-136896" y="2551610"/>
                <a:ext cx="1629880" cy="43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Cancer Type </a:t>
                </a:r>
                <a:r>
                  <a:rPr lang="en-US" altLang="zh-CN" sz="1400" dirty="0" smtClean="0"/>
                  <a:t>3</a:t>
                </a:r>
                <a:endParaRPr lang="en-US" sz="1400" dirty="0"/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>
            <a:off x="1331150" y="755206"/>
            <a:ext cx="7068264" cy="269470"/>
            <a:chOff x="1331150" y="736934"/>
            <a:chExt cx="7068264" cy="269470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1331150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478087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5461753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3243115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4853116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8399414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389568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7219173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6440933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5966615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5155790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6545708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811843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5" name="Straight Connector 234"/>
          <p:cNvCxnSpPr/>
          <p:nvPr/>
        </p:nvCxnSpPr>
        <p:spPr>
          <a:xfrm>
            <a:off x="1451800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2185987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5582403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3363765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4973766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8229345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6561948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6087265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5403440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6666358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6995868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7694368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1340675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3154362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5471278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3252640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4688016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8118220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7228698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5976140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555233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6695785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1880425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5598278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3379640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4989641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8459434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7355698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577458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68265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6682233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710243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726339" y="25998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4856291" y="25998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8111870" y="25998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222348" y="25998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6444108" y="25998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6548883" y="25998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588325" y="29332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4697541" y="29332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8302370" y="29332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7063598" y="29332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6390133" y="29332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3373290" y="32983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8397620" y="32983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7508098" y="32983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6541290" y="32983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1905825" y="383813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5015041" y="383813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8270620" y="383813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7381098" y="383813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6539358" y="383813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8545268" y="383813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1626425" y="4554799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2665265" y="4554799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5148391" y="4554799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6736208" y="4554799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6261890" y="4554799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7256953" y="493727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5364291" y="4929449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6525415" y="4929449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3317802" y="5265262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5300791" y="529457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6557165" y="529457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8021393" y="529457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1477200" y="580257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4999166" y="580257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6586983" y="580257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5890415" y="580257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 flipV="1">
            <a:off x="1101445" y="6257147"/>
            <a:ext cx="3026055" cy="158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4127500" y="6266673"/>
            <a:ext cx="4539962" cy="634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4073561" y="553754"/>
            <a:ext cx="63500" cy="6043302"/>
          </a:xfrm>
          <a:prstGeom prst="line">
            <a:avLst/>
          </a:prstGeom>
          <a:ln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" name="TextBox 306"/>
          <p:cNvSpPr txBox="1"/>
          <p:nvPr/>
        </p:nvSpPr>
        <p:spPr>
          <a:xfrm>
            <a:off x="1385591" y="6359382"/>
            <a:ext cx="259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Early replicated regions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5130056" y="6359382"/>
            <a:ext cx="252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  <a:latin typeface="Arial"/>
                <a:cs typeface="Arial"/>
              </a:rPr>
              <a:t>Late replicated regions</a:t>
            </a:r>
            <a:endParaRPr lang="en-US" dirty="0">
              <a:solidFill>
                <a:srgbClr val="953735"/>
              </a:solidFill>
              <a:latin typeface="Arial"/>
              <a:cs typeface="Arial"/>
            </a:endParaRPr>
          </a:p>
        </p:txBody>
      </p:sp>
      <p:grpSp>
        <p:nvGrpSpPr>
          <p:cNvPr id="309" name="Group 308"/>
          <p:cNvGrpSpPr/>
          <p:nvPr/>
        </p:nvGrpSpPr>
        <p:grpSpPr>
          <a:xfrm>
            <a:off x="6261890" y="354861"/>
            <a:ext cx="626731" cy="5778017"/>
            <a:chOff x="6261890" y="336589"/>
            <a:chExt cx="626731" cy="5778017"/>
          </a:xfrm>
        </p:grpSpPr>
        <p:sp>
          <p:nvSpPr>
            <p:cNvPr id="310" name="Rectangle 309"/>
            <p:cNvSpPr/>
            <p:nvPr/>
          </p:nvSpPr>
          <p:spPr>
            <a:xfrm>
              <a:off x="6261890" y="336589"/>
              <a:ext cx="623364" cy="19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/>
            <p:cNvCxnSpPr/>
            <p:nvPr/>
          </p:nvCxnSpPr>
          <p:spPr>
            <a:xfrm>
              <a:off x="6261890" y="51253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6888621" y="51194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oup 312"/>
          <p:cNvGrpSpPr/>
          <p:nvPr/>
        </p:nvGrpSpPr>
        <p:grpSpPr>
          <a:xfrm>
            <a:off x="7436498" y="352361"/>
            <a:ext cx="626731" cy="5778017"/>
            <a:chOff x="6261890" y="336589"/>
            <a:chExt cx="626731" cy="5778017"/>
          </a:xfrm>
        </p:grpSpPr>
        <p:sp>
          <p:nvSpPr>
            <p:cNvPr id="314" name="Rectangle 313"/>
            <p:cNvSpPr/>
            <p:nvPr/>
          </p:nvSpPr>
          <p:spPr>
            <a:xfrm>
              <a:off x="6261890" y="336589"/>
              <a:ext cx="623364" cy="19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Connector 314"/>
            <p:cNvCxnSpPr/>
            <p:nvPr/>
          </p:nvCxnSpPr>
          <p:spPr>
            <a:xfrm>
              <a:off x="6261890" y="51253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6888621" y="51194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 316"/>
          <p:cNvGrpSpPr/>
          <p:nvPr/>
        </p:nvGrpSpPr>
        <p:grpSpPr>
          <a:xfrm>
            <a:off x="3004450" y="349861"/>
            <a:ext cx="626731" cy="5778017"/>
            <a:chOff x="6261890" y="336589"/>
            <a:chExt cx="626731" cy="5778017"/>
          </a:xfrm>
        </p:grpSpPr>
        <p:sp>
          <p:nvSpPr>
            <p:cNvPr id="318" name="Rectangle 317"/>
            <p:cNvSpPr/>
            <p:nvPr/>
          </p:nvSpPr>
          <p:spPr>
            <a:xfrm>
              <a:off x="6261890" y="336589"/>
              <a:ext cx="623364" cy="19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9" name="Straight Connector 318"/>
            <p:cNvCxnSpPr/>
            <p:nvPr/>
          </p:nvCxnSpPr>
          <p:spPr>
            <a:xfrm>
              <a:off x="6261890" y="51253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6888621" y="51194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/>
          <p:cNvGrpSpPr/>
          <p:nvPr/>
        </p:nvGrpSpPr>
        <p:grpSpPr>
          <a:xfrm>
            <a:off x="1762930" y="362851"/>
            <a:ext cx="626731" cy="5778017"/>
            <a:chOff x="6261890" y="336589"/>
            <a:chExt cx="626731" cy="5778017"/>
          </a:xfrm>
        </p:grpSpPr>
        <p:sp>
          <p:nvSpPr>
            <p:cNvPr id="322" name="Rectangle 321"/>
            <p:cNvSpPr/>
            <p:nvPr/>
          </p:nvSpPr>
          <p:spPr>
            <a:xfrm>
              <a:off x="6261890" y="336589"/>
              <a:ext cx="623364" cy="19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3" name="Straight Connector 322"/>
            <p:cNvCxnSpPr/>
            <p:nvPr/>
          </p:nvCxnSpPr>
          <p:spPr>
            <a:xfrm>
              <a:off x="6261890" y="51253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6888621" y="51194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5" name="Rectangle 324"/>
          <p:cNvSpPr/>
          <p:nvPr/>
        </p:nvSpPr>
        <p:spPr>
          <a:xfrm>
            <a:off x="3004450" y="343146"/>
            <a:ext cx="623364" cy="5766742"/>
          </a:xfrm>
          <a:prstGeom prst="rect">
            <a:avLst/>
          </a:prstGeom>
          <a:solidFill>
            <a:srgbClr val="55CD17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6268177" y="350250"/>
            <a:ext cx="623364" cy="5766742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TextBox 326"/>
          <p:cNvSpPr txBox="1"/>
          <p:nvPr/>
        </p:nvSpPr>
        <p:spPr>
          <a:xfrm>
            <a:off x="76960" y="90603"/>
            <a:ext cx="1761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Arial"/>
                <a:cs typeface="Arial"/>
              </a:rPr>
              <a:t>Noncoding annotations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20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KAvcgJNPXXAPT5d788d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KAvcgJNPXXAPT5d788d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KAvcgJNPXXAPT5d788d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KAvcgJNPXXAPT5d788d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KAvcgJNPXXAPT5d788d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394432</TotalTime>
  <Words>738</Words>
  <Application>Microsoft Macintosh PowerPoint</Application>
  <PresentationFormat>On-screen Show (4:3)</PresentationFormat>
  <Paragraphs>148</Paragraphs>
  <Slides>16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Document</vt:lpstr>
      <vt:lpstr>Equation</vt:lpstr>
      <vt:lpstr>Variants in Cancer Genomes</vt:lpstr>
      <vt:lpstr>Noncoding Annotations</vt:lpstr>
      <vt:lpstr>Identification of non-coding candidate drivers amongst somatic variants: Scheme</vt:lpstr>
      <vt:lpstr>Identification of non-coding candidate drivers amongst somatic variants: Scheme</vt:lpstr>
      <vt:lpstr>From Funseq 1.0 to Funseq 2.0</vt:lpstr>
      <vt:lpstr>PowerPoint Presentation</vt:lpstr>
      <vt:lpstr>PowerPoint Presentation</vt:lpstr>
      <vt:lpstr>PowerPoint Presentation</vt:lpstr>
      <vt:lpstr>PowerPoint Presentation</vt:lpstr>
      <vt:lpstr>Cancer Somatic Mutational Heterogeneity</vt:lpstr>
      <vt:lpstr>Cancer Somatic Mutation Modeling</vt:lpstr>
      <vt:lpstr>LARVA Model Comparison</vt:lpstr>
      <vt:lpstr>LARVA Model Comparison</vt:lpstr>
      <vt:lpstr>LARVA Results</vt:lpstr>
      <vt:lpstr>LARVA Implementation</vt:lpstr>
      <vt:lpstr>Acknowledgements</vt:lpstr>
    </vt:vector>
  </TitlesOfParts>
  <Company>The Lochovskys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LARVA</dc:title>
  <dc:creator>Lucas Lochovsky</dc:creator>
  <cp:lastModifiedBy>Lucas Lochovsky</cp:lastModifiedBy>
  <cp:revision>270</cp:revision>
  <dcterms:created xsi:type="dcterms:W3CDTF">2015-08-17T18:59:32Z</dcterms:created>
  <dcterms:modified xsi:type="dcterms:W3CDTF">2015-10-02T21:43:55Z</dcterms:modified>
</cp:coreProperties>
</file>