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8" r:id="rId5"/>
    <p:sldId id="261" r:id="rId6"/>
    <p:sldId id="268" r:id="rId7"/>
    <p:sldId id="279" r:id="rId8"/>
    <p:sldId id="269" r:id="rId9"/>
    <p:sldId id="271" r:id="rId10"/>
    <p:sldId id="276" r:id="rId11"/>
    <p:sldId id="277" r:id="rId12"/>
    <p:sldId id="264" r:id="rId13"/>
    <p:sldId id="272" r:id="rId14"/>
    <p:sldId id="287" r:id="rId15"/>
    <p:sldId id="280" r:id="rId16"/>
    <p:sldId id="281" r:id="rId17"/>
    <p:sldId id="282" r:id="rId18"/>
    <p:sldId id="283" r:id="rId19"/>
    <p:sldId id="284" r:id="rId20"/>
    <p:sldId id="285" r:id="rId21"/>
    <p:sldId id="28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7771C-3E30-46CF-84ED-5A4BF0F4DC7B}" type="doc">
      <dgm:prSet loTypeId="urn:microsoft.com/office/officeart/2005/8/layout/venn1" loCatId="relationship" qsTypeId="urn:microsoft.com/office/officeart/2005/8/quickstyle/simple3" qsCatId="simple" csTypeId="urn:microsoft.com/office/officeart/2005/8/colors/accent0_3" csCatId="mainScheme" phldr="1"/>
      <dgm:spPr/>
    </dgm:pt>
    <dgm:pt modelId="{ACE9A9EA-4C89-4B4B-9323-FBCCE83230B1}">
      <dgm:prSet phldrT="[Text]" custT="1"/>
      <dgm:spPr/>
      <dgm:t>
        <a:bodyPr/>
        <a:lstStyle/>
        <a:p>
          <a:r>
            <a:rPr lang="en-US" sz="2400" dirty="0" smtClean="0"/>
            <a:t>Reference</a:t>
          </a:r>
          <a:br>
            <a:rPr lang="en-US" sz="2400" dirty="0" smtClean="0"/>
          </a:br>
          <a:r>
            <a:rPr lang="en-US" sz="2400" dirty="0" smtClean="0"/>
            <a:t>genome</a:t>
          </a:r>
        </a:p>
      </dgm:t>
    </dgm:pt>
    <dgm:pt modelId="{CA6F5F42-10AF-44F4-B063-F28AFBEF3D0A}" type="parTrans" cxnId="{DA64F5F3-86CA-44A9-AA97-258ECB4BD61C}">
      <dgm:prSet/>
      <dgm:spPr/>
      <dgm:t>
        <a:bodyPr/>
        <a:lstStyle/>
        <a:p>
          <a:endParaRPr lang="en-US"/>
        </a:p>
      </dgm:t>
    </dgm:pt>
    <dgm:pt modelId="{4EB91889-0ED6-4074-A869-63A97D8E464A}" type="sibTrans" cxnId="{DA64F5F3-86CA-44A9-AA97-258ECB4BD61C}">
      <dgm:prSet/>
      <dgm:spPr/>
      <dgm:t>
        <a:bodyPr/>
        <a:lstStyle/>
        <a:p>
          <a:endParaRPr lang="en-US"/>
        </a:p>
      </dgm:t>
    </dgm:pt>
    <dgm:pt modelId="{205E1A2A-DA9F-4638-8231-498530B60C80}">
      <dgm:prSet phldrT="[Text]" custT="1"/>
      <dgm:spPr/>
      <dgm:t>
        <a:bodyPr/>
        <a:lstStyle/>
        <a:p>
          <a:r>
            <a:rPr lang="en-US" sz="2400" dirty="0" err="1" smtClean="0"/>
            <a:t>Pgenome</a:t>
          </a:r>
          <a:r>
            <a:rPr lang="en-US" sz="2400" dirty="0" smtClean="0"/>
            <a:t>: </a:t>
          </a:r>
          <a:r>
            <a:rPr lang="en-US" sz="2400" dirty="0" err="1" smtClean="0"/>
            <a:t>snvs+indels+svs</a:t>
          </a:r>
          <a:endParaRPr lang="en-US" sz="2400" dirty="0"/>
        </a:p>
      </dgm:t>
    </dgm:pt>
    <dgm:pt modelId="{9F4A7ED0-E1B7-44D6-9EB6-F9798F1C2FAB}" type="parTrans" cxnId="{096F974C-988E-4374-8FDA-3A69D4FA956A}">
      <dgm:prSet/>
      <dgm:spPr/>
      <dgm:t>
        <a:bodyPr/>
        <a:lstStyle/>
        <a:p>
          <a:endParaRPr lang="en-US"/>
        </a:p>
      </dgm:t>
    </dgm:pt>
    <dgm:pt modelId="{6942DEBC-FB5F-41B4-9EA1-9B4F47AE043F}" type="sibTrans" cxnId="{096F974C-988E-4374-8FDA-3A69D4FA956A}">
      <dgm:prSet/>
      <dgm:spPr/>
      <dgm:t>
        <a:bodyPr/>
        <a:lstStyle/>
        <a:p>
          <a:endParaRPr lang="en-US"/>
        </a:p>
      </dgm:t>
    </dgm:pt>
    <dgm:pt modelId="{834ECAC9-55E6-4C13-9262-65702AF1D08B}">
      <dgm:prSet phldrT="[Text]" custT="1"/>
      <dgm:spPr/>
      <dgm:t>
        <a:bodyPr/>
        <a:lstStyle/>
        <a:p>
          <a:r>
            <a:rPr lang="en-US" sz="2400" dirty="0" err="1" smtClean="0"/>
            <a:t>Pgenome</a:t>
          </a:r>
          <a:r>
            <a:rPr lang="en-US" sz="2400" dirty="0" smtClean="0"/>
            <a:t>: </a:t>
          </a:r>
          <a:r>
            <a:rPr lang="en-US" sz="2400" dirty="0" err="1" smtClean="0"/>
            <a:t>snvs+indels</a:t>
          </a:r>
          <a:endParaRPr lang="en-US" sz="2400" dirty="0"/>
        </a:p>
      </dgm:t>
    </dgm:pt>
    <dgm:pt modelId="{3D56F8E2-5012-4A0E-A629-983E051F14FF}" type="parTrans" cxnId="{D12CBC5F-ED9D-429C-8C38-797E7106787A}">
      <dgm:prSet/>
      <dgm:spPr/>
      <dgm:t>
        <a:bodyPr/>
        <a:lstStyle/>
        <a:p>
          <a:endParaRPr lang="en-US"/>
        </a:p>
      </dgm:t>
    </dgm:pt>
    <dgm:pt modelId="{5A5640F3-CFF9-425C-9186-FFDDAE001896}" type="sibTrans" cxnId="{D12CBC5F-ED9D-429C-8C38-797E7106787A}">
      <dgm:prSet/>
      <dgm:spPr/>
      <dgm:t>
        <a:bodyPr/>
        <a:lstStyle/>
        <a:p>
          <a:endParaRPr lang="en-US"/>
        </a:p>
      </dgm:t>
    </dgm:pt>
    <dgm:pt modelId="{E5B3D630-5024-49A2-8662-04862B7CE794}" type="pres">
      <dgm:prSet presAssocID="{36C7771C-3E30-46CF-84ED-5A4BF0F4DC7B}" presName="compositeShape" presStyleCnt="0">
        <dgm:presLayoutVars>
          <dgm:chMax val="7"/>
          <dgm:dir/>
          <dgm:resizeHandles val="exact"/>
        </dgm:presLayoutVars>
      </dgm:prSet>
      <dgm:spPr/>
    </dgm:pt>
    <dgm:pt modelId="{BA596EE4-C88F-47A3-9CAC-1AA129EF9B53}" type="pres">
      <dgm:prSet presAssocID="{ACE9A9EA-4C89-4B4B-9323-FBCCE83230B1}" presName="circ1" presStyleLbl="vennNode1" presStyleIdx="0" presStyleCnt="3"/>
      <dgm:spPr/>
      <dgm:t>
        <a:bodyPr/>
        <a:lstStyle/>
        <a:p>
          <a:endParaRPr lang="en-US"/>
        </a:p>
      </dgm:t>
    </dgm:pt>
    <dgm:pt modelId="{D7C2AAC4-A545-4BBF-A28A-82A226755C1D}" type="pres">
      <dgm:prSet presAssocID="{ACE9A9EA-4C89-4B4B-9323-FBCCE83230B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FF9E5F-F3A4-4C1A-8C6F-FC134E55E14C}" type="pres">
      <dgm:prSet presAssocID="{205E1A2A-DA9F-4638-8231-498530B60C80}" presName="circ2" presStyleLbl="vennNode1" presStyleIdx="1" presStyleCnt="3"/>
      <dgm:spPr/>
      <dgm:t>
        <a:bodyPr/>
        <a:lstStyle/>
        <a:p>
          <a:endParaRPr lang="en-US"/>
        </a:p>
      </dgm:t>
    </dgm:pt>
    <dgm:pt modelId="{CD971EC2-4FD1-4BE0-A137-EF8998636560}" type="pres">
      <dgm:prSet presAssocID="{205E1A2A-DA9F-4638-8231-498530B60C8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6E4123-8D4D-4215-B39E-22D6996BA2BD}" type="pres">
      <dgm:prSet presAssocID="{834ECAC9-55E6-4C13-9262-65702AF1D08B}" presName="circ3" presStyleLbl="vennNode1" presStyleIdx="2" presStyleCnt="3"/>
      <dgm:spPr/>
      <dgm:t>
        <a:bodyPr/>
        <a:lstStyle/>
        <a:p>
          <a:endParaRPr lang="en-US"/>
        </a:p>
      </dgm:t>
    </dgm:pt>
    <dgm:pt modelId="{30B677EC-9104-470A-8DB7-858C9C5C3711}" type="pres">
      <dgm:prSet presAssocID="{834ECAC9-55E6-4C13-9262-65702AF1D08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64F5F3-86CA-44A9-AA97-258ECB4BD61C}" srcId="{36C7771C-3E30-46CF-84ED-5A4BF0F4DC7B}" destId="{ACE9A9EA-4C89-4B4B-9323-FBCCE83230B1}" srcOrd="0" destOrd="0" parTransId="{CA6F5F42-10AF-44F4-B063-F28AFBEF3D0A}" sibTransId="{4EB91889-0ED6-4074-A869-63A97D8E464A}"/>
    <dgm:cxn modelId="{8190D69B-189B-4158-8472-68436867763A}" type="presOf" srcId="{834ECAC9-55E6-4C13-9262-65702AF1D08B}" destId="{386E4123-8D4D-4215-B39E-22D6996BA2BD}" srcOrd="0" destOrd="0" presId="urn:microsoft.com/office/officeart/2005/8/layout/venn1"/>
    <dgm:cxn modelId="{B22A91AD-20B3-4661-A83C-9F20BDDBB8A8}" type="presOf" srcId="{834ECAC9-55E6-4C13-9262-65702AF1D08B}" destId="{30B677EC-9104-470A-8DB7-858C9C5C3711}" srcOrd="1" destOrd="0" presId="urn:microsoft.com/office/officeart/2005/8/layout/venn1"/>
    <dgm:cxn modelId="{C1373697-0DD8-498F-9F0F-116947A31479}" type="presOf" srcId="{ACE9A9EA-4C89-4B4B-9323-FBCCE83230B1}" destId="{D7C2AAC4-A545-4BBF-A28A-82A226755C1D}" srcOrd="1" destOrd="0" presId="urn:microsoft.com/office/officeart/2005/8/layout/venn1"/>
    <dgm:cxn modelId="{67C5EFE1-3816-4820-AC02-C961426F69F2}" type="presOf" srcId="{205E1A2A-DA9F-4638-8231-498530B60C80}" destId="{E8FF9E5F-F3A4-4C1A-8C6F-FC134E55E14C}" srcOrd="0" destOrd="0" presId="urn:microsoft.com/office/officeart/2005/8/layout/venn1"/>
    <dgm:cxn modelId="{096F974C-988E-4374-8FDA-3A69D4FA956A}" srcId="{36C7771C-3E30-46CF-84ED-5A4BF0F4DC7B}" destId="{205E1A2A-DA9F-4638-8231-498530B60C80}" srcOrd="1" destOrd="0" parTransId="{9F4A7ED0-E1B7-44D6-9EB6-F9798F1C2FAB}" sibTransId="{6942DEBC-FB5F-41B4-9EA1-9B4F47AE043F}"/>
    <dgm:cxn modelId="{9C0831DA-877C-4F6D-8849-60DF970B7665}" type="presOf" srcId="{ACE9A9EA-4C89-4B4B-9323-FBCCE83230B1}" destId="{BA596EE4-C88F-47A3-9CAC-1AA129EF9B53}" srcOrd="0" destOrd="0" presId="urn:microsoft.com/office/officeart/2005/8/layout/venn1"/>
    <dgm:cxn modelId="{D12CBC5F-ED9D-429C-8C38-797E7106787A}" srcId="{36C7771C-3E30-46CF-84ED-5A4BF0F4DC7B}" destId="{834ECAC9-55E6-4C13-9262-65702AF1D08B}" srcOrd="2" destOrd="0" parTransId="{3D56F8E2-5012-4A0E-A629-983E051F14FF}" sibTransId="{5A5640F3-CFF9-425C-9186-FFDDAE001896}"/>
    <dgm:cxn modelId="{3B767D15-2775-49A9-A123-41C8DA2A608A}" type="presOf" srcId="{36C7771C-3E30-46CF-84ED-5A4BF0F4DC7B}" destId="{E5B3D630-5024-49A2-8662-04862B7CE794}" srcOrd="0" destOrd="0" presId="urn:microsoft.com/office/officeart/2005/8/layout/venn1"/>
    <dgm:cxn modelId="{DDD6CE4C-5824-4447-B0C1-D3AADEB32D0C}" type="presOf" srcId="{205E1A2A-DA9F-4638-8231-498530B60C80}" destId="{CD971EC2-4FD1-4BE0-A137-EF8998636560}" srcOrd="1" destOrd="0" presId="urn:microsoft.com/office/officeart/2005/8/layout/venn1"/>
    <dgm:cxn modelId="{785D63CD-6399-4D49-9C42-422960811365}" type="presParOf" srcId="{E5B3D630-5024-49A2-8662-04862B7CE794}" destId="{BA596EE4-C88F-47A3-9CAC-1AA129EF9B53}" srcOrd="0" destOrd="0" presId="urn:microsoft.com/office/officeart/2005/8/layout/venn1"/>
    <dgm:cxn modelId="{27A64DAE-F43D-4A60-8C21-169B47BC7384}" type="presParOf" srcId="{E5B3D630-5024-49A2-8662-04862B7CE794}" destId="{D7C2AAC4-A545-4BBF-A28A-82A226755C1D}" srcOrd="1" destOrd="0" presId="urn:microsoft.com/office/officeart/2005/8/layout/venn1"/>
    <dgm:cxn modelId="{A989CE72-2195-4C0A-A797-0E67BD8597C4}" type="presParOf" srcId="{E5B3D630-5024-49A2-8662-04862B7CE794}" destId="{E8FF9E5F-F3A4-4C1A-8C6F-FC134E55E14C}" srcOrd="2" destOrd="0" presId="urn:microsoft.com/office/officeart/2005/8/layout/venn1"/>
    <dgm:cxn modelId="{C8EC5B64-85EB-4D24-8D37-B815FFE97190}" type="presParOf" srcId="{E5B3D630-5024-49A2-8662-04862B7CE794}" destId="{CD971EC2-4FD1-4BE0-A137-EF8998636560}" srcOrd="3" destOrd="0" presId="urn:microsoft.com/office/officeart/2005/8/layout/venn1"/>
    <dgm:cxn modelId="{82E3AA5C-6C9C-46CC-B58C-CAB7E2D35F56}" type="presParOf" srcId="{E5B3D630-5024-49A2-8662-04862B7CE794}" destId="{386E4123-8D4D-4215-B39E-22D6996BA2BD}" srcOrd="4" destOrd="0" presId="urn:microsoft.com/office/officeart/2005/8/layout/venn1"/>
    <dgm:cxn modelId="{4A5FF8A9-E424-44B2-ABE2-F1BF9BC1725F}" type="presParOf" srcId="{E5B3D630-5024-49A2-8662-04862B7CE794}" destId="{30B677EC-9104-470A-8DB7-858C9C5C371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96EE4-C88F-47A3-9CAC-1AA129EF9B53}">
      <dsp:nvSpPr>
        <dsp:cNvPr id="0" name=""/>
        <dsp:cNvSpPr/>
      </dsp:nvSpPr>
      <dsp:spPr>
        <a:xfrm>
          <a:off x="1403888" y="120522"/>
          <a:ext cx="2493569" cy="2493569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Reference</a:t>
          </a:r>
          <a:br>
            <a:rPr lang="en-US" sz="2400" kern="1200" dirty="0" smtClean="0"/>
          </a:br>
          <a:r>
            <a:rPr lang="en-US" sz="2400" kern="1200" dirty="0" smtClean="0"/>
            <a:t>genome</a:t>
          </a:r>
        </a:p>
      </dsp:txBody>
      <dsp:txXfrm>
        <a:off x="1736364" y="556897"/>
        <a:ext cx="1828617" cy="1122106"/>
      </dsp:txXfrm>
    </dsp:sp>
    <dsp:sp modelId="{E8FF9E5F-F3A4-4C1A-8C6F-FC134E55E14C}">
      <dsp:nvSpPr>
        <dsp:cNvPr id="0" name=""/>
        <dsp:cNvSpPr/>
      </dsp:nvSpPr>
      <dsp:spPr>
        <a:xfrm>
          <a:off x="2303651" y="1679003"/>
          <a:ext cx="2493569" cy="2493569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Pgenome</a:t>
          </a:r>
          <a:r>
            <a:rPr lang="en-US" sz="2400" kern="1200" dirty="0" smtClean="0"/>
            <a:t>: </a:t>
          </a:r>
          <a:r>
            <a:rPr lang="en-US" sz="2400" kern="1200" dirty="0" err="1" smtClean="0"/>
            <a:t>snvs+indels+svs</a:t>
          </a:r>
          <a:endParaRPr lang="en-US" sz="2400" kern="1200" dirty="0"/>
        </a:p>
      </dsp:txBody>
      <dsp:txXfrm>
        <a:off x="3066267" y="2323175"/>
        <a:ext cx="1496141" cy="1371463"/>
      </dsp:txXfrm>
    </dsp:sp>
    <dsp:sp modelId="{386E4123-8D4D-4215-B39E-22D6996BA2BD}">
      <dsp:nvSpPr>
        <dsp:cNvPr id="0" name=""/>
        <dsp:cNvSpPr/>
      </dsp:nvSpPr>
      <dsp:spPr>
        <a:xfrm>
          <a:off x="504125" y="1679003"/>
          <a:ext cx="2493569" cy="2493569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Pgenome</a:t>
          </a:r>
          <a:r>
            <a:rPr lang="en-US" sz="2400" kern="1200" dirty="0" smtClean="0"/>
            <a:t>: </a:t>
          </a:r>
          <a:r>
            <a:rPr lang="en-US" sz="2400" kern="1200" dirty="0" err="1" smtClean="0"/>
            <a:t>snvs+indels</a:t>
          </a:r>
          <a:endParaRPr lang="en-US" sz="2400" kern="1200" dirty="0"/>
        </a:p>
      </dsp:txBody>
      <dsp:txXfrm>
        <a:off x="738936" y="2323175"/>
        <a:ext cx="1496141" cy="1371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0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2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7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9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6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BB14-5971-459B-B594-BD303BCD64D8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Looking at allelic bias in personal genomes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30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Sept 2015</a:t>
            </a:r>
          </a:p>
          <a:p>
            <a:r>
              <a:rPr lang="en-US" i="1" dirty="0" smtClean="0"/>
              <a:t>Allele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9536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do multi reads affect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798916"/>
              </p:ext>
            </p:extLst>
          </p:nvPr>
        </p:nvGraphicFramePr>
        <p:xfrm>
          <a:off x="385191" y="1942166"/>
          <a:ext cx="1142161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918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Multi: Matflip2pat (41876)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Counts.bed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Binomial.intHets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Betabinom.intHets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number of SNVs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26745 (3%)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2065 (7%)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 (8%)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 that are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&gt;=1.5 ||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&lt;=0.5 (CNV)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5458" y="4347882"/>
            <a:ext cx="60166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Need to further check the percentage in bias?</a:t>
            </a:r>
          </a:p>
          <a:p>
            <a:r>
              <a:rPr lang="en-US" dirty="0" smtClean="0"/>
              <a:t>-- Check if they overlaps with SV/CNV calls detected in P3 1KG.</a:t>
            </a:r>
          </a:p>
          <a:p>
            <a:endParaRPr lang="en-US" dirty="0"/>
          </a:p>
          <a:p>
            <a:r>
              <a:rPr lang="en-US" dirty="0" err="1" smtClean="0"/>
              <a:t>AlleleDB</a:t>
            </a:r>
            <a:r>
              <a:rPr lang="en-US" dirty="0" smtClean="0"/>
              <a:t> 2 additional changes:</a:t>
            </a:r>
          </a:p>
          <a:p>
            <a:r>
              <a:rPr lang="en-US" dirty="0" smtClean="0"/>
              <a:t>1) peaks remapping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betabinomial</a:t>
            </a:r>
            <a:r>
              <a:rPr lang="en-US" dirty="0" smtClean="0"/>
              <a:t> read depth filtering</a:t>
            </a:r>
          </a:p>
        </p:txBody>
      </p:sp>
    </p:spTree>
    <p:extLst>
      <p:ext uri="{BB962C8B-B14F-4D97-AF65-F5344CB8AC3E}">
        <p14:creationId xmlns:p14="http://schemas.microsoft.com/office/powerpoint/2010/main" val="326752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do multi reads affect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5191" y="1942166"/>
          <a:ext cx="11421618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918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Multi: Matflip2pat (41876)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Counts.bed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Binomial.intHets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Betabinom.intHets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number of SNVs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26745 (3%)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2065 (7%)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 (8%)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 that are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&gt;=1.5 ||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&lt;=0.5 (CNV)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SNVs with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&gt;=1.5 ||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&lt;=0.5 (CNV)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5458" y="4347882"/>
            <a:ext cx="60166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Need to further check the percentage in bias?</a:t>
            </a:r>
          </a:p>
          <a:p>
            <a:r>
              <a:rPr lang="en-US" dirty="0" smtClean="0"/>
              <a:t>-- Check if they overlaps with SV/CNV calls detected in P3 1KG.</a:t>
            </a:r>
          </a:p>
          <a:p>
            <a:endParaRPr lang="en-US" dirty="0"/>
          </a:p>
          <a:p>
            <a:r>
              <a:rPr lang="en-US" dirty="0" err="1" smtClean="0"/>
              <a:t>AlleleDB</a:t>
            </a:r>
            <a:r>
              <a:rPr lang="en-US" dirty="0" smtClean="0"/>
              <a:t> 2 additional changes:</a:t>
            </a:r>
          </a:p>
          <a:p>
            <a:r>
              <a:rPr lang="en-US" dirty="0" smtClean="0"/>
              <a:t>1) peaks remapping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betabinomial</a:t>
            </a:r>
            <a:r>
              <a:rPr lang="en-US" dirty="0" smtClean="0"/>
              <a:t> read depth filtering</a:t>
            </a:r>
          </a:p>
        </p:txBody>
      </p:sp>
    </p:spTree>
    <p:extLst>
      <p:ext uri="{BB962C8B-B14F-4D97-AF65-F5344CB8AC3E}">
        <p14:creationId xmlns:p14="http://schemas.microsoft.com/office/powerpoint/2010/main" val="62553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285565" cy="435133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bsub-newSV-kilpinen-pooled-rnaseq-na12878-patflip2mat.err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processed: 448259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at least one reported alignment: 416386 (92.89%)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that failed to align: 29420 (6.56%)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alignments suppressed due to -m: 2453 (0.55%)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Reported 416386 alignments to 1 output stream(s)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652683" y="1825625"/>
            <a:ext cx="3263152" cy="424731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bsub-newSV-kilpinen-pooled-rnaseq-na12878-patflip2pat.err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processed: 448259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with at least one reported alignment: 423908 (94.57%)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that failed to align: 22706 (5.07%)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with alignments suppressed due to -m: 1645 (0.37%)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Reported 423908 alignments to 1 output stream(s)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22024" y="1825625"/>
            <a:ext cx="3263151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bsub-newSV-kilpinen-pooled-rnaseq-na12878-patflip2ref.err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448259</a:t>
            </a:r>
          </a:p>
          <a:p>
            <a:r>
              <a:rPr lang="en-US" dirty="0"/>
              <a:t># reads with at least one reported alignment: 419968 (93.69%)</a:t>
            </a:r>
          </a:p>
          <a:p>
            <a:r>
              <a:rPr lang="en-US" dirty="0"/>
              <a:t># reads that failed to align: 24371 (5.44%)</a:t>
            </a:r>
          </a:p>
          <a:p>
            <a:r>
              <a:rPr lang="en-US" dirty="0"/>
              <a:t># reads with alignments suppressed due to -m: 3920 (0.87%)</a:t>
            </a:r>
          </a:p>
          <a:p>
            <a:r>
              <a:rPr lang="en-US" dirty="0"/>
              <a:t>Reported 419968 alignments to 1 output stream(s)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8683" y="645460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800164" y="31376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77318" y="645460"/>
            <a:ext cx="2689412" cy="528917"/>
            <a:chOff x="3128682" y="519954"/>
            <a:chExt cx="5082989" cy="52891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113929" y="116542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0753" y="136578"/>
            <a:ext cx="673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read 1</a:t>
            </a:r>
            <a:endParaRPr lang="en-US" sz="1600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1341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31341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6517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6517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00164" y="1497315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13929" y="130009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0753" y="1320126"/>
            <a:ext cx="67313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  <a:latin typeface="Adobe Garamond Pro" panose="02020502060506020403" pitchFamily="18" charset="0"/>
              </a:rPr>
              <a:t>read 2</a:t>
            </a:r>
            <a:endParaRPr lang="en-US" sz="1600" dirty="0">
              <a:solidFill>
                <a:schemeClr val="accent5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5436" y="460794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5436" y="975583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858871" y="1296709"/>
            <a:ext cx="786918" cy="17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2"/>
          </p:cNvCxnSpPr>
          <p:nvPr/>
        </p:nvCxnSpPr>
        <p:spPr>
          <a:xfrm flipV="1">
            <a:off x="7689535" y="1359043"/>
            <a:ext cx="465840" cy="10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58871" y="351004"/>
            <a:ext cx="786918" cy="172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39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Unaligned and </a:t>
            </a:r>
            <a:r>
              <a:rPr lang="en-US" dirty="0" err="1" smtClean="0"/>
              <a:t>multis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966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Unaligned</a:t>
            </a:r>
          </a:p>
          <a:p>
            <a:r>
              <a:rPr lang="en-US" b="1" u="sng" dirty="0" smtClean="0"/>
              <a:t>1,080/29,429</a:t>
            </a:r>
            <a:r>
              <a:rPr lang="en-US" dirty="0" smtClean="0"/>
              <a:t> overlap NA12878 P3 </a:t>
            </a:r>
            <a:r>
              <a:rPr lang="en-US" dirty="0" err="1" smtClean="0"/>
              <a:t>indels</a:t>
            </a:r>
            <a:endParaRPr lang="en-US" dirty="0" smtClean="0"/>
          </a:p>
          <a:p>
            <a:r>
              <a:rPr lang="en-US" b="1" u="sng" dirty="0" smtClean="0"/>
              <a:t>10/28,349</a:t>
            </a:r>
            <a:r>
              <a:rPr lang="en-US" dirty="0" smtClean="0"/>
              <a:t> overlap NA12878 P3 defined SVs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</a:t>
            </a:r>
          </a:p>
          <a:p>
            <a:r>
              <a:rPr lang="en-US" b="1" u="sng" dirty="0"/>
              <a:t>0/9919</a:t>
            </a:r>
            <a:r>
              <a:rPr lang="en-US" dirty="0"/>
              <a:t> overlap NA12878 1000GP P3 SVs/CNVs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90648" y="1825625"/>
            <a:ext cx="3263152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bsub-newSV-kilpinen-pooled-rnaseq-na12878-patflip2mat.err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448259</a:t>
            </a:r>
          </a:p>
          <a:p>
            <a:r>
              <a:rPr lang="en-US" dirty="0"/>
              <a:t># reads with at least one reported alignment: 416386 (92.89%)</a:t>
            </a:r>
          </a:p>
          <a:p>
            <a:r>
              <a:rPr lang="en-US" dirty="0"/>
              <a:t># reads that failed to align: 29420 (6.56%)</a:t>
            </a:r>
          </a:p>
          <a:p>
            <a:r>
              <a:rPr lang="en-US" dirty="0"/>
              <a:t># reads with alignments suppressed due to -m: 2453 (0.55%)</a:t>
            </a:r>
          </a:p>
          <a:p>
            <a:r>
              <a:rPr lang="en-US" dirty="0"/>
              <a:t>Reported 416386 alignments to 1 output stream(s)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01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Peak mapping to reference coordinates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will affect ASB variants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No </a:t>
            </a:r>
            <a:r>
              <a:rPr lang="en-US" dirty="0" err="1" smtClean="0">
                <a:sym typeface="Wingdings" panose="05000000000000000000" pitchFamily="2" charset="2"/>
              </a:rPr>
              <a:t>betabinomial</a:t>
            </a:r>
            <a:r>
              <a:rPr lang="en-US" dirty="0" smtClean="0">
                <a:sym typeface="Wingdings" panose="05000000000000000000" pitchFamily="2" charset="2"/>
              </a:rPr>
              <a:t> CNV filter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 will affect all results… hopefully not too much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66535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224"/>
            <a:ext cx="10515600" cy="10488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Personal genome can better explain heterozygous effects of SVs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683"/>
          <a:stretch/>
        </p:blipFill>
        <p:spPr>
          <a:xfrm>
            <a:off x="497455" y="1368423"/>
            <a:ext cx="10856345" cy="5175811"/>
          </a:xfrm>
        </p:spPr>
      </p:pic>
    </p:spTree>
    <p:extLst>
      <p:ext uri="{BB962C8B-B14F-4D97-AF65-F5344CB8AC3E}">
        <p14:creationId xmlns:p14="http://schemas.microsoft.com/office/powerpoint/2010/main" val="40877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224"/>
            <a:ext cx="10515600" cy="1048870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 genome can better explain heterozygous effects of SVs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17" r="23002" b="-1534"/>
          <a:stretch/>
        </p:blipFill>
        <p:spPr>
          <a:xfrm>
            <a:off x="945690" y="1532963"/>
            <a:ext cx="10044159" cy="4993343"/>
          </a:xfrm>
        </p:spPr>
      </p:pic>
    </p:spTree>
    <p:extLst>
      <p:ext uri="{BB962C8B-B14F-4D97-AF65-F5344CB8AC3E}">
        <p14:creationId xmlns:p14="http://schemas.microsoft.com/office/powerpoint/2010/main" val="14816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Towards a better genome representation:</a:t>
            </a:r>
            <a:br>
              <a:rPr lang="en-US" dirty="0" smtClean="0"/>
            </a:br>
            <a:r>
              <a:rPr lang="en-US" dirty="0" smtClean="0"/>
              <a:t>Alignment for NA12878 Pol2 </a:t>
            </a:r>
            <a:r>
              <a:rPr lang="en-US" dirty="0" err="1" smtClean="0"/>
              <a:t>ChIP-seq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99" y="1825625"/>
          <a:ext cx="11914093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6660"/>
                <a:gridCol w="2321857"/>
                <a:gridCol w="2321859"/>
                <a:gridCol w="2306899"/>
                <a:gridCol w="233681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 processed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uniquely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171,944,588 (82.65%)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172,591,380 (82.96%)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171,965,218 (82.66%)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171,969,566 (82.66%)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172,738,321 (83.03%)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171,982,014 (82.66%)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171,982,614 (82.66%)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172,743,175 (83.03%)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171,977,765 (82.66%)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171,978,147 (82.66%)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failed to align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18,279,824 (8.79%)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18,290,611 (8.79%)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18,276,409 (8.78%)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18,286,906 (8.79%)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18,270,944 (8.78%)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18,293,522 (8.79%)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18,277,990 (8.79%)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17,826,675 (8.57%)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17,795,258 (8.55%)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17,805,112 (8.56%)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17,782,167 (8.55%)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17,797,529 (8.55%)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17,779,800 (8.55%)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17,794,950 (8.55%)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urved Up Arrow 2"/>
          <p:cNvSpPr/>
          <p:nvPr/>
        </p:nvSpPr>
        <p:spPr>
          <a:xfrm>
            <a:off x="4087906" y="5714682"/>
            <a:ext cx="6580094" cy="847483"/>
          </a:xfrm>
          <a:prstGeom prst="curvedUp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20870" y="5938368"/>
            <a:ext cx="3333926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2000" b="1" dirty="0" smtClean="0">
                <a:ln/>
                <a:solidFill>
                  <a:schemeClr val="accent4"/>
                </a:solidFill>
              </a:rPr>
              <a:t>Almost 1M increase in reads !</a:t>
            </a:r>
            <a:endParaRPr lang="en-US" sz="20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20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75" y="365125"/>
            <a:ext cx="1116554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Towards a better genome representation:</a:t>
            </a:r>
            <a:br>
              <a:rPr lang="en-US" dirty="0"/>
            </a:br>
            <a:r>
              <a:rPr lang="en-US" dirty="0"/>
              <a:t>Alignment for NA12878 </a:t>
            </a: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(Kilpinen </a:t>
            </a:r>
            <a:r>
              <a:rPr lang="en-US" i="1" dirty="0" smtClean="0"/>
              <a:t>et al. </a:t>
            </a:r>
            <a:r>
              <a:rPr lang="en-US" dirty="0" smtClean="0"/>
              <a:t>2013)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2403" y="1825625"/>
          <a:ext cx="11734797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365"/>
                <a:gridCol w="2219911"/>
                <a:gridCol w="2219911"/>
                <a:gridCol w="2270363"/>
                <a:gridCol w="222324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 processed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37,558,398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37558398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37558398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37,558,398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uniquely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25,303,498 (67.37%)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25,486,837 (67.86%)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25,345,119 (67.48%)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25,352,964 (67.50%)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25538449 (68.00%)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25,371,892 (67.55%)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25,383,016 (67.58%)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25,568,042 (68.08%)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25,394,098 (67.61%)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25,412,184 (67.66%)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failed to align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8,213,405 (21.87%)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8,195,227 (21.82%)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8,195,017 (21.82%)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8,174,209 (21.76%)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8,172,957 (21.76%)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8,181,317 (21.78%)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8,173,224 (21.76%)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4,041,495 (10.76%)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4,018,052 (10.70%)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4,010,417 (10.68%)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4,012,297 (10.68%)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4,002,425 (10.66%)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3,982,983 (10.60%)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3,972,990 (10.58%)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309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Transcriptome mapping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952211" y="2053917"/>
          <a:ext cx="5301346" cy="4293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04770" y="1768676"/>
            <a:ext cx="1822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Number of exons</a:t>
            </a:r>
            <a:endParaRPr lang="en-US" b="1" u="sng" dirty="0"/>
          </a:p>
        </p:txBody>
      </p:sp>
      <p:sp>
        <p:nvSpPr>
          <p:cNvPr id="6" name="Oval 5"/>
          <p:cNvSpPr/>
          <p:nvPr/>
        </p:nvSpPr>
        <p:spPr>
          <a:xfrm>
            <a:off x="6226366" y="4067584"/>
            <a:ext cx="753035" cy="6992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endCxn id="9" idx="3"/>
          </p:cNvCxnSpPr>
          <p:nvPr/>
        </p:nvCxnSpPr>
        <p:spPr>
          <a:xfrm flipH="1" flipV="1">
            <a:off x="4621026" y="3659680"/>
            <a:ext cx="1605340" cy="7575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64300" y="3475014"/>
            <a:ext cx="2556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280,123 consensus exons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054353" y="6488668"/>
            <a:ext cx="3071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Oliver Stegle and Jieming 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0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briefly (without SVs)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ChIP</a:t>
            </a:r>
            <a:r>
              <a:rPr lang="en-US" dirty="0" smtClean="0"/>
              <a:t> Data: </a:t>
            </a:r>
            <a:r>
              <a:rPr lang="en-US" b="1" u="sng" dirty="0" smtClean="0"/>
              <a:t>pooled CTCF NA12878</a:t>
            </a:r>
          </a:p>
          <a:p>
            <a:pPr marL="0" indent="0">
              <a:buNone/>
            </a:pPr>
            <a:r>
              <a:rPr lang="en-US" dirty="0" err="1" smtClean="0"/>
              <a:t>Pgenome</a:t>
            </a:r>
            <a:r>
              <a:rPr lang="en-US" dirty="0" smtClean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Reference</a:t>
            </a:r>
            <a:endParaRPr lang="en-US" b="1" u="sng" dirty="0" smtClean="0"/>
          </a:p>
          <a:p>
            <a:pPr marL="0" indent="0">
              <a:buNone/>
            </a:pPr>
            <a:r>
              <a:rPr lang="en-US" b="1" u="sng" dirty="0"/>
              <a:t>NA12878 1000GP P3 </a:t>
            </a:r>
            <a:r>
              <a:rPr lang="en-US" b="1" u="sng" dirty="0" smtClean="0"/>
              <a:t>SNVs</a:t>
            </a: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NA12878 </a:t>
            </a:r>
            <a:r>
              <a:rPr lang="en-US" b="1" u="sng" dirty="0" smtClean="0"/>
              <a:t>1000GP P3 </a:t>
            </a:r>
            <a:r>
              <a:rPr lang="en-US" b="1" u="sng" dirty="0" err="1" smtClean="0"/>
              <a:t>SNVs+Indels</a:t>
            </a:r>
            <a:endParaRPr lang="en-US" b="1" u="sng" dirty="0" smtClean="0"/>
          </a:p>
          <a:p>
            <a:pPr marL="0" indent="0">
              <a:buNone/>
            </a:pPr>
            <a:r>
              <a:rPr lang="en-US" b="1" u="sng" dirty="0"/>
              <a:t>NA12878 1000GP P3 </a:t>
            </a:r>
            <a:r>
              <a:rPr lang="en-US" b="1" u="sng" dirty="0" err="1" smtClean="0"/>
              <a:t>SNVs+Indels+SVs</a:t>
            </a:r>
            <a:endParaRPr lang="en-US" b="1" u="sng" dirty="0" smtClean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reads to paternal and maternal genomes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Obtain each set of aligned reads that overlap het SNVs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Flip reads, for only those overlapping 1 SNV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flipped reads to mat, pat and ref genomes </a:t>
            </a:r>
            <a:br>
              <a:rPr lang="en-US" dirty="0" smtClean="0"/>
            </a:br>
            <a:r>
              <a:rPr lang="en-US" dirty="0" smtClean="0"/>
              <a:t>(all 3 are from hs37d5ss from 1000GP)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976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NA12878 RNA-</a:t>
            </a:r>
            <a:r>
              <a:rPr lang="en-US" dirty="0" err="1" smtClean="0"/>
              <a:t>seq</a:t>
            </a:r>
            <a:r>
              <a:rPr lang="en-US" dirty="0" smtClean="0"/>
              <a:t> (Kilpinen </a:t>
            </a:r>
            <a:r>
              <a:rPr lang="en-US" i="1" dirty="0" smtClean="0"/>
              <a:t>et al.</a:t>
            </a:r>
            <a:r>
              <a:rPr lang="en-US" dirty="0" smtClean="0"/>
              <a:t>)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 (GRCh37)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37,435,162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37,702,108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37,707,787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54353" y="6488668"/>
            <a:ext cx="3071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Oliver Stegle and Jieming 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97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of SVs: </a:t>
            </a:r>
            <a:br>
              <a:rPr lang="en-US" dirty="0" smtClean="0"/>
            </a:br>
            <a:r>
              <a:rPr lang="en-US" dirty="0" smtClean="0"/>
              <a:t>Exons with direct SV overlap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Comparing between </a:t>
            </a:r>
            <a:r>
              <a:rPr lang="en-US" dirty="0" err="1"/>
              <a:t>Pgenome</a:t>
            </a:r>
            <a:r>
              <a:rPr lang="en-US" dirty="0"/>
              <a:t>-SVs compared to the </a:t>
            </a:r>
            <a:r>
              <a:rPr lang="en-US" dirty="0" err="1"/>
              <a:t>Pgenome-snpsIndels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18 </a:t>
            </a:r>
            <a:r>
              <a:rPr lang="en-US" dirty="0"/>
              <a:t>exons with a direct SV </a:t>
            </a:r>
            <a:r>
              <a:rPr lang="en-US" dirty="0" smtClean="0"/>
              <a:t>overlap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6/</a:t>
            </a:r>
            <a:r>
              <a:rPr lang="en-US" dirty="0" smtClean="0"/>
              <a:t>18 </a:t>
            </a:r>
            <a:r>
              <a:rPr lang="en-US" dirty="0"/>
              <a:t>exons were expressed (&gt;10 reads) </a:t>
            </a:r>
            <a:br>
              <a:rPr lang="en-US" dirty="0"/>
            </a:br>
            <a:r>
              <a:rPr lang="en-US" dirty="0" smtClean="0">
                <a:sym typeface="Wingdings" panose="05000000000000000000" pitchFamily="2" charset="2"/>
              </a:rPr>
              <a:t> 4/6 showed </a:t>
            </a:r>
            <a:r>
              <a:rPr lang="en-US" dirty="0" smtClean="0"/>
              <a:t>substantial </a:t>
            </a:r>
            <a:r>
              <a:rPr lang="en-US" dirty="0"/>
              <a:t>changes in expression </a:t>
            </a:r>
            <a:r>
              <a:rPr lang="en-US" dirty="0" smtClean="0"/>
              <a:t>(≥ 1 </a:t>
            </a:r>
            <a:r>
              <a:rPr lang="en-US" dirty="0"/>
              <a:t>fold change) when using </a:t>
            </a:r>
            <a:r>
              <a:rPr lang="en-US" dirty="0" smtClean="0"/>
              <a:t>the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3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NA12878 </a:t>
            </a:r>
            <a:r>
              <a:rPr lang="en-US" dirty="0" smtClean="0"/>
              <a:t>POL2 combined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(compare read mappings)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964648"/>
              </p:ext>
            </p:extLst>
          </p:nvPr>
        </p:nvGraphicFramePr>
        <p:xfrm>
          <a:off x="152399" y="1825625"/>
          <a:ext cx="11914093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6660"/>
                <a:gridCol w="2321857"/>
                <a:gridCol w="2321859"/>
                <a:gridCol w="2306899"/>
                <a:gridCol w="233681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 processed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208,051,087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uniquely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171,944,588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(82.65%)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172,591,380 (82.96%)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171,965,218 (82.66%)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171,969,566 (82.66%)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172,738,321 (83.03%)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171,982,014 (82.66%)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171,982,614 (82.66%)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172,743,175 (83.03%)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171,977,765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(82.66%)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171,978,147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(82.66%)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failed to align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18,279,824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(8.79%)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18,290,611 (8.79%)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18,276,409 (8.78%)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18,286,906 (8.79%)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18,270,944 (8.78%)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18,293,522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(8.79%)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18,277,990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(8.79%)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17,826,675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(8.57%)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17,795,258 (8.55%)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17,805,112 (8.56%)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17,782,167 (8.55%)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17,797,529 (8.55%)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17,779,800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(8.55%)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17,794,950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(8.55%)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08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575" y="365125"/>
            <a:ext cx="1116554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Alignment </a:t>
            </a:r>
            <a:r>
              <a:rPr lang="en-US" dirty="0"/>
              <a:t>for NA12878 </a:t>
            </a: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Kilpinen </a:t>
            </a:r>
            <a:r>
              <a:rPr lang="en-US" i="1" dirty="0" smtClean="0"/>
              <a:t>et al. </a:t>
            </a:r>
            <a:r>
              <a:rPr lang="en-US" dirty="0" smtClean="0"/>
              <a:t>2013)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52403" y="1825625"/>
          <a:ext cx="11734797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1365"/>
                <a:gridCol w="2219911"/>
                <a:gridCol w="2219911"/>
                <a:gridCol w="2270363"/>
                <a:gridCol w="222324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Pgenome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 processed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37,558,398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37558398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37558398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37,558,398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uniquely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25,303,498 (67.37%)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25,486,837 (67.86%)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25,345,119 (67.48%)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25,352,964 (67.50%)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25538449 (68.00%)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25,371,892 (67.55%)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25,383,016 (67.58%)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25,568,042 (68.08%)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25,394,098 (67.61%)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25,412,184 (67.66%)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failed to align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8,213,405 (21.87%)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8,195,227 (21.82%)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8,195,017 (21.82%)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8,174,209 (21.76%)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8,172,957 (21.76%)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8,181,317 (21.78%)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8,173,224 (21.76%)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4,041,495 (10.76%)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M: 4,018,052 (10.70%)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P: 4,010,417 (10.68%)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4,012,297 (10.68%)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4,002,425 (10.66%)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M: 3,982,983 (10.60%)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P: 3,972,990 (10.58%)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774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r>
              <a:rPr lang="en-US" dirty="0"/>
              <a:t>briefly (</a:t>
            </a:r>
            <a:r>
              <a:rPr lang="en-US" dirty="0" smtClean="0"/>
              <a:t>with </a:t>
            </a:r>
            <a:r>
              <a:rPr lang="en-US" dirty="0"/>
              <a:t>SVs)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ChIP</a:t>
            </a:r>
            <a:r>
              <a:rPr lang="en-US" dirty="0" smtClean="0"/>
              <a:t> Data: </a:t>
            </a:r>
            <a:r>
              <a:rPr lang="en-US" b="1" u="sng" dirty="0" smtClean="0"/>
              <a:t>Kilpinen et al 2013</a:t>
            </a:r>
            <a:endParaRPr lang="en-US" b="1" u="sng" dirty="0" smtClean="0"/>
          </a:p>
          <a:p>
            <a:pPr marL="0" indent="0">
              <a:buNone/>
            </a:pPr>
            <a:r>
              <a:rPr lang="en-US" dirty="0" err="1" smtClean="0"/>
              <a:t>Pgenome</a:t>
            </a:r>
            <a:r>
              <a:rPr lang="en-US" dirty="0" smtClean="0"/>
              <a:t>: </a:t>
            </a:r>
            <a:r>
              <a:rPr lang="en-US" b="1" u="sng" dirty="0" smtClean="0"/>
              <a:t>NA12878 1000GP P3 </a:t>
            </a:r>
            <a:r>
              <a:rPr lang="en-US" b="1" u="sng" dirty="0" err="1" smtClean="0"/>
              <a:t>SNVs+Indels</a:t>
            </a:r>
            <a:r>
              <a:rPr lang="en-US" b="1" u="sng" dirty="0" smtClean="0"/>
              <a:t> (with SVs)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reads to paternal and maternal genomes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Obtain each set of aligned reads that overlap het SNVs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Flip reads, for only those overlapping 1 SNV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flipped reads to mat, pat and ref genomes </a:t>
            </a:r>
            <a:br>
              <a:rPr lang="en-US" dirty="0" smtClean="0"/>
            </a:br>
            <a:r>
              <a:rPr lang="en-US" dirty="0" smtClean="0"/>
              <a:t>(all 3 are from hs37d5ss from 1000GP)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8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365125"/>
            <a:ext cx="11797552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 maternally mapped reads overlapping </a:t>
            </a:r>
            <a:r>
              <a:rPr lang="en-US" dirty="0" err="1" smtClean="0"/>
              <a:t>hetSNVs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5716833"/>
              </p:ext>
            </p:extLst>
          </p:nvPr>
        </p:nvGraphicFramePr>
        <p:xfrm>
          <a:off x="968972" y="1091035"/>
          <a:ext cx="10254055" cy="4525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274"/>
                <a:gridCol w="4498875"/>
                <a:gridCol w="3807906"/>
              </a:tblGrid>
              <a:tr h="789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SNVs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reads with this number of SNVs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Proportion of reads with this number of SNVs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831870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0.914559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65258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0.071745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0.009443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0.002729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0.001221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0.000255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1.10E-06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14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365125"/>
            <a:ext cx="11797552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 </a:t>
            </a:r>
            <a:r>
              <a:rPr lang="en-US" dirty="0" smtClean="0"/>
              <a:t>paternally </a:t>
            </a:r>
            <a:r>
              <a:rPr lang="en-US" dirty="0" smtClean="0"/>
              <a:t>mapped reads overlapping </a:t>
            </a:r>
            <a:r>
              <a:rPr lang="en-US" dirty="0" err="1" smtClean="0"/>
              <a:t>hetSNVs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851013"/>
              </p:ext>
            </p:extLst>
          </p:nvPr>
        </p:nvGraphicFramePr>
        <p:xfrm>
          <a:off x="968972" y="1091035"/>
          <a:ext cx="10254055" cy="4525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274"/>
                <a:gridCol w="4498875"/>
                <a:gridCol w="3807906"/>
              </a:tblGrid>
              <a:tr h="789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SNVs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reads with this number of SNVs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Proportion of reads with this number of SNVs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897424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0.932774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0.053403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0.010538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0.002202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0.000842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0.000162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2.08E-06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796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285565" cy="435133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bsub-newSV-kilpinen-pooled-rnaseq-na12878-matflip2mat.err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processed: 434831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with at least one reported alignment: 404476 (93.02%)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that failed to align: 27267 (6.27%)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with alignments suppressed due to -m: 3088 (0.71%)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Reported 404476 alignments to 1 output stream(s)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2683" y="1825625"/>
            <a:ext cx="3263152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bsub-newSV-kilpinen-pooled-rnaseq-na12878-matflip2pat.err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434831</a:t>
            </a:r>
          </a:p>
          <a:p>
            <a:r>
              <a:rPr lang="en-US" dirty="0"/>
              <a:t># reads with at least one reported alignment: 398482 (91.64%)</a:t>
            </a:r>
          </a:p>
          <a:p>
            <a:r>
              <a:rPr lang="en-US" dirty="0"/>
              <a:t># reads that failed to align: 26430 (6.08%)</a:t>
            </a:r>
          </a:p>
          <a:p>
            <a:r>
              <a:rPr lang="en-US" dirty="0"/>
              <a:t># reads with alignments suppressed due to -m: 9919 (2.28%)</a:t>
            </a:r>
          </a:p>
          <a:p>
            <a:r>
              <a:rPr lang="en-US" dirty="0"/>
              <a:t>Reported 398482 alignments to 1 output stream(s)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22024" y="1825625"/>
            <a:ext cx="3263151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bsub-newSV-kilpinen-pooled-rnaseq-na12878-matflip2ref.err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434831</a:t>
            </a:r>
          </a:p>
          <a:p>
            <a:r>
              <a:rPr lang="en-US" dirty="0"/>
              <a:t># reads with at least one reported alignment: 395285 (90.91%)</a:t>
            </a:r>
          </a:p>
          <a:p>
            <a:r>
              <a:rPr lang="en-US" dirty="0"/>
              <a:t># reads that failed to align: 28024 (6.44%)</a:t>
            </a:r>
          </a:p>
          <a:p>
            <a:r>
              <a:rPr lang="en-US" dirty="0"/>
              <a:t># reads with alignments suppressed due to -m: 11522 (2.65%)</a:t>
            </a:r>
          </a:p>
          <a:p>
            <a:r>
              <a:rPr lang="en-US" dirty="0"/>
              <a:t>Reported 395285 alignments to 1 output stream(s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8683" y="645460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800164" y="31376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77318" y="645460"/>
            <a:ext cx="2689412" cy="528917"/>
            <a:chOff x="3128682" y="519954"/>
            <a:chExt cx="5082989" cy="52891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113929" y="116542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0753" y="136578"/>
            <a:ext cx="673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read 1</a:t>
            </a:r>
            <a:endParaRPr lang="en-US" sz="1600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1341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31341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6517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6517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00164" y="1497315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13929" y="130009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0753" y="1320126"/>
            <a:ext cx="67313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  <a:latin typeface="Adobe Garamond Pro" panose="02020502060506020403" pitchFamily="18" charset="0"/>
              </a:rPr>
              <a:t>read 2</a:t>
            </a:r>
            <a:endParaRPr lang="en-US" sz="1600" dirty="0">
              <a:solidFill>
                <a:schemeClr val="accent5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5436" y="460794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5436" y="975583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858871" y="1296709"/>
            <a:ext cx="786918" cy="17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2"/>
          </p:cNvCxnSpPr>
          <p:nvPr/>
        </p:nvCxnSpPr>
        <p:spPr>
          <a:xfrm flipV="1">
            <a:off x="7689535" y="1359043"/>
            <a:ext cx="465840" cy="10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58871" y="351004"/>
            <a:ext cx="786918" cy="172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98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Unaligned &amp; </a:t>
            </a:r>
            <a:r>
              <a:rPr lang="en-US" dirty="0" err="1" smtClean="0"/>
              <a:t>multis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12" y="1825625"/>
            <a:ext cx="753931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Unaligned</a:t>
            </a:r>
          </a:p>
          <a:p>
            <a:r>
              <a:rPr lang="en-US" b="1" u="sng" dirty="0" smtClean="0"/>
              <a:t>874/26,430</a:t>
            </a:r>
            <a:r>
              <a:rPr lang="en-US" dirty="0" smtClean="0"/>
              <a:t> </a:t>
            </a:r>
            <a:r>
              <a:rPr lang="en-US" dirty="0"/>
              <a:t>overlap NA12878 1000GP P3 </a:t>
            </a:r>
            <a:r>
              <a:rPr lang="en-US" dirty="0" err="1"/>
              <a:t>indels</a:t>
            </a:r>
            <a:endParaRPr lang="en-US" dirty="0"/>
          </a:p>
          <a:p>
            <a:r>
              <a:rPr lang="en-US" b="1" u="sng" dirty="0" smtClean="0"/>
              <a:t>1/25,556</a:t>
            </a:r>
            <a:r>
              <a:rPr lang="en-US" dirty="0" smtClean="0"/>
              <a:t> overlap </a:t>
            </a:r>
            <a:r>
              <a:rPr lang="en-US" dirty="0" smtClean="0"/>
              <a:t>with </a:t>
            </a:r>
            <a:r>
              <a:rPr lang="en-US" dirty="0"/>
              <a:t>NA12878 1000GP P3 </a:t>
            </a:r>
            <a:r>
              <a:rPr lang="en-US" dirty="0" smtClean="0"/>
              <a:t>defined SVs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</a:t>
            </a:r>
            <a:endParaRPr lang="en-US" dirty="0"/>
          </a:p>
          <a:p>
            <a:r>
              <a:rPr lang="en-US" b="1" u="sng" dirty="0" smtClean="0"/>
              <a:t>0/9919</a:t>
            </a:r>
            <a:r>
              <a:rPr lang="en-US" dirty="0" smtClean="0"/>
              <a:t> overlap NA12878 1000GP P3 SVs/CNVs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90648" y="1825625"/>
            <a:ext cx="3263152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bsub-newSV-kilpinen-pooled-rnaseq-na12878-matflip2pat.err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434831</a:t>
            </a:r>
          </a:p>
          <a:p>
            <a:r>
              <a:rPr lang="en-US" dirty="0"/>
              <a:t># reads with at least one reported alignment: 398482 (91.64%)</a:t>
            </a:r>
          </a:p>
          <a:p>
            <a:r>
              <a:rPr lang="en-US" dirty="0"/>
              <a:t># reads that failed to align: 26430 (6.08%)</a:t>
            </a:r>
          </a:p>
          <a:p>
            <a:r>
              <a:rPr lang="en-US" dirty="0"/>
              <a:t># reads with alignments suppressed due to -m: 9919 (2.28%)</a:t>
            </a:r>
          </a:p>
          <a:p>
            <a:r>
              <a:rPr lang="en-US" dirty="0"/>
              <a:t>Reported 398482 alignments to 1 output stream(s)</a:t>
            </a:r>
          </a:p>
        </p:txBody>
      </p:sp>
    </p:spTree>
    <p:extLst>
      <p:ext uri="{BB962C8B-B14F-4D97-AF65-F5344CB8AC3E}">
        <p14:creationId xmlns:p14="http://schemas.microsoft.com/office/powerpoint/2010/main" val="91236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11681</TotalTime>
  <Words>1764</Words>
  <Application>Microsoft Office PowerPoint</Application>
  <PresentationFormat>Widescreen</PresentationFormat>
  <Paragraphs>408</Paragraphs>
  <Slides>21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SimSun</vt:lpstr>
      <vt:lpstr>Adobe Garamond Pro</vt:lpstr>
      <vt:lpstr>Arial</vt:lpstr>
      <vt:lpstr>Calibri</vt:lpstr>
      <vt:lpstr>Calibri Light</vt:lpstr>
      <vt:lpstr>Times New Roman</vt:lpstr>
      <vt:lpstr>Wingdings</vt:lpstr>
      <vt:lpstr>Office Theme</vt:lpstr>
      <vt:lpstr>Looking at allelic bias in personal genomes</vt:lpstr>
      <vt:lpstr>Procedure briefly (without SVs)</vt:lpstr>
      <vt:lpstr>NA12878 POL2 combined (compare read mappings)</vt:lpstr>
      <vt:lpstr>Alignment for NA12878 RNA-seq  (Kilpinen et al. 2013)</vt:lpstr>
      <vt:lpstr>Procedure briefly (with SVs)</vt:lpstr>
      <vt:lpstr>For maternally mapped reads overlapping hetSNVs</vt:lpstr>
      <vt:lpstr>For paternally mapped reads overlapping hetSNVs</vt:lpstr>
      <vt:lpstr>PowerPoint Presentation</vt:lpstr>
      <vt:lpstr>Unaligned &amp; multis</vt:lpstr>
      <vt:lpstr>How much do multi reads affect results</vt:lpstr>
      <vt:lpstr>How much do multi reads affect results</vt:lpstr>
      <vt:lpstr>PowerPoint Presentation</vt:lpstr>
      <vt:lpstr>Unaligned and multis</vt:lpstr>
      <vt:lpstr>2 issues</vt:lpstr>
      <vt:lpstr>Personal genome can better explain heterozygous effects of SVs</vt:lpstr>
      <vt:lpstr>Personal genome can better explain heterozygous effects of SVs</vt:lpstr>
      <vt:lpstr>Towards a better genome representation: Alignment for NA12878 Pol2 ChIP-seq</vt:lpstr>
      <vt:lpstr>Towards a better genome representation: Alignment for NA12878 RNA-seq (Kilpinen et al. 2013)</vt:lpstr>
      <vt:lpstr>Transcriptome mapping</vt:lpstr>
      <vt:lpstr>NA12878 RNA-seq (Kilpinen et al.) </vt:lpstr>
      <vt:lpstr>Utility of SVs:  Exons with direct SV overlap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allelic bias in personal genomes</dc:title>
  <dc:creator>Jieming Chen</dc:creator>
  <cp:lastModifiedBy>Jieming Chen</cp:lastModifiedBy>
  <cp:revision>127</cp:revision>
  <dcterms:created xsi:type="dcterms:W3CDTF">2015-09-14T16:16:34Z</dcterms:created>
  <dcterms:modified xsi:type="dcterms:W3CDTF">2015-10-01T14:11:39Z</dcterms:modified>
</cp:coreProperties>
</file>