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4" r:id="rId4"/>
    <p:sldId id="263" r:id="rId5"/>
    <p:sldId id="258" r:id="rId6"/>
    <p:sldId id="257" r:id="rId7"/>
    <p:sldId id="265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7F47"/>
    <a:srgbClr val="BCB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C7771C-3E30-46CF-84ED-5A4BF0F4DC7B}" type="doc">
      <dgm:prSet loTypeId="urn:microsoft.com/office/officeart/2005/8/layout/venn1" loCatId="relationship" qsTypeId="urn:microsoft.com/office/officeart/2005/8/quickstyle/simple3" qsCatId="simple" csTypeId="urn:microsoft.com/office/officeart/2005/8/colors/accent0_3" csCatId="mainScheme" phldr="1"/>
      <dgm:spPr/>
    </dgm:pt>
    <dgm:pt modelId="{ACE9A9EA-4C89-4B4B-9323-FBCCE83230B1}">
      <dgm:prSet phldrT="[Text]" custT="1"/>
      <dgm:spPr/>
      <dgm:t>
        <a:bodyPr/>
        <a:lstStyle/>
        <a:p>
          <a:r>
            <a:rPr lang="en-US" sz="2800" dirty="0" smtClean="0"/>
            <a:t>Ref</a:t>
          </a:r>
          <a:endParaRPr lang="en-US" sz="2800" dirty="0"/>
        </a:p>
      </dgm:t>
    </dgm:pt>
    <dgm:pt modelId="{CA6F5F42-10AF-44F4-B063-F28AFBEF3D0A}" type="parTrans" cxnId="{DA64F5F3-86CA-44A9-AA97-258ECB4BD61C}">
      <dgm:prSet/>
      <dgm:spPr/>
      <dgm:t>
        <a:bodyPr/>
        <a:lstStyle/>
        <a:p>
          <a:endParaRPr lang="en-US"/>
        </a:p>
      </dgm:t>
    </dgm:pt>
    <dgm:pt modelId="{4EB91889-0ED6-4074-A869-63A97D8E464A}" type="sibTrans" cxnId="{DA64F5F3-86CA-44A9-AA97-258ECB4BD61C}">
      <dgm:prSet/>
      <dgm:spPr/>
      <dgm:t>
        <a:bodyPr/>
        <a:lstStyle/>
        <a:p>
          <a:endParaRPr lang="en-US"/>
        </a:p>
      </dgm:t>
    </dgm:pt>
    <dgm:pt modelId="{205E1A2A-DA9F-4638-8231-498530B60C80}">
      <dgm:prSet phldrT="[Text]" custT="1"/>
      <dgm:spPr/>
      <dgm:t>
        <a:bodyPr/>
        <a:lstStyle/>
        <a:p>
          <a:r>
            <a:rPr lang="en-US" sz="2800" smtClean="0"/>
            <a:t>Ref+snvs+indels+svs</a:t>
          </a:r>
          <a:endParaRPr lang="en-US" sz="2800"/>
        </a:p>
      </dgm:t>
    </dgm:pt>
    <dgm:pt modelId="{9F4A7ED0-E1B7-44D6-9EB6-F9798F1C2FAB}" type="parTrans" cxnId="{096F974C-988E-4374-8FDA-3A69D4FA956A}">
      <dgm:prSet/>
      <dgm:spPr/>
      <dgm:t>
        <a:bodyPr/>
        <a:lstStyle/>
        <a:p>
          <a:endParaRPr lang="en-US"/>
        </a:p>
      </dgm:t>
    </dgm:pt>
    <dgm:pt modelId="{6942DEBC-FB5F-41B4-9EA1-9B4F47AE043F}" type="sibTrans" cxnId="{096F974C-988E-4374-8FDA-3A69D4FA956A}">
      <dgm:prSet/>
      <dgm:spPr/>
      <dgm:t>
        <a:bodyPr/>
        <a:lstStyle/>
        <a:p>
          <a:endParaRPr lang="en-US"/>
        </a:p>
      </dgm:t>
    </dgm:pt>
    <dgm:pt modelId="{834ECAC9-55E6-4C13-9262-65702AF1D08B}">
      <dgm:prSet phldrT="[Text]" custT="1"/>
      <dgm:spPr/>
      <dgm:t>
        <a:bodyPr/>
        <a:lstStyle/>
        <a:p>
          <a:r>
            <a:rPr lang="en-US" sz="2800" dirty="0" err="1" smtClean="0"/>
            <a:t>Ref+snvs+indels</a:t>
          </a:r>
          <a:endParaRPr lang="en-US" sz="2800" dirty="0"/>
        </a:p>
      </dgm:t>
    </dgm:pt>
    <dgm:pt modelId="{3D56F8E2-5012-4A0E-A629-983E051F14FF}" type="parTrans" cxnId="{D12CBC5F-ED9D-429C-8C38-797E7106787A}">
      <dgm:prSet/>
      <dgm:spPr/>
      <dgm:t>
        <a:bodyPr/>
        <a:lstStyle/>
        <a:p>
          <a:endParaRPr lang="en-US"/>
        </a:p>
      </dgm:t>
    </dgm:pt>
    <dgm:pt modelId="{5A5640F3-CFF9-425C-9186-FFDDAE001896}" type="sibTrans" cxnId="{D12CBC5F-ED9D-429C-8C38-797E7106787A}">
      <dgm:prSet/>
      <dgm:spPr/>
      <dgm:t>
        <a:bodyPr/>
        <a:lstStyle/>
        <a:p>
          <a:endParaRPr lang="en-US"/>
        </a:p>
      </dgm:t>
    </dgm:pt>
    <dgm:pt modelId="{E5B3D630-5024-49A2-8662-04862B7CE794}" type="pres">
      <dgm:prSet presAssocID="{36C7771C-3E30-46CF-84ED-5A4BF0F4DC7B}" presName="compositeShape" presStyleCnt="0">
        <dgm:presLayoutVars>
          <dgm:chMax val="7"/>
          <dgm:dir/>
          <dgm:resizeHandles val="exact"/>
        </dgm:presLayoutVars>
      </dgm:prSet>
      <dgm:spPr/>
    </dgm:pt>
    <dgm:pt modelId="{BA596EE4-C88F-47A3-9CAC-1AA129EF9B53}" type="pres">
      <dgm:prSet presAssocID="{ACE9A9EA-4C89-4B4B-9323-FBCCE83230B1}" presName="circ1" presStyleLbl="vennNode1" presStyleIdx="0" presStyleCnt="3"/>
      <dgm:spPr/>
      <dgm:t>
        <a:bodyPr/>
        <a:lstStyle/>
        <a:p>
          <a:endParaRPr lang="en-US"/>
        </a:p>
      </dgm:t>
    </dgm:pt>
    <dgm:pt modelId="{D7C2AAC4-A545-4BBF-A28A-82A226755C1D}" type="pres">
      <dgm:prSet presAssocID="{ACE9A9EA-4C89-4B4B-9323-FBCCE83230B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FF9E5F-F3A4-4C1A-8C6F-FC134E55E14C}" type="pres">
      <dgm:prSet presAssocID="{205E1A2A-DA9F-4638-8231-498530B60C80}" presName="circ2" presStyleLbl="vennNode1" presStyleIdx="1" presStyleCnt="3"/>
      <dgm:spPr/>
      <dgm:t>
        <a:bodyPr/>
        <a:lstStyle/>
        <a:p>
          <a:endParaRPr lang="en-US"/>
        </a:p>
      </dgm:t>
    </dgm:pt>
    <dgm:pt modelId="{CD971EC2-4FD1-4BE0-A137-EF8998636560}" type="pres">
      <dgm:prSet presAssocID="{205E1A2A-DA9F-4638-8231-498530B60C8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6E4123-8D4D-4215-B39E-22D6996BA2BD}" type="pres">
      <dgm:prSet presAssocID="{834ECAC9-55E6-4C13-9262-65702AF1D08B}" presName="circ3" presStyleLbl="vennNode1" presStyleIdx="2" presStyleCnt="3"/>
      <dgm:spPr/>
      <dgm:t>
        <a:bodyPr/>
        <a:lstStyle/>
        <a:p>
          <a:endParaRPr lang="en-US"/>
        </a:p>
      </dgm:t>
    </dgm:pt>
    <dgm:pt modelId="{30B677EC-9104-470A-8DB7-858C9C5C3711}" type="pres">
      <dgm:prSet presAssocID="{834ECAC9-55E6-4C13-9262-65702AF1D08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1D059A-560A-43EF-83A6-1499716B3EAB}" type="presOf" srcId="{ACE9A9EA-4C89-4B4B-9323-FBCCE83230B1}" destId="{D7C2AAC4-A545-4BBF-A28A-82A226755C1D}" srcOrd="1" destOrd="0" presId="urn:microsoft.com/office/officeart/2005/8/layout/venn1"/>
    <dgm:cxn modelId="{2E7ED5F9-6569-4F26-B3BE-B92CB670EC8D}" type="presOf" srcId="{834ECAC9-55E6-4C13-9262-65702AF1D08B}" destId="{30B677EC-9104-470A-8DB7-858C9C5C3711}" srcOrd="1" destOrd="0" presId="urn:microsoft.com/office/officeart/2005/8/layout/venn1"/>
    <dgm:cxn modelId="{096F974C-988E-4374-8FDA-3A69D4FA956A}" srcId="{36C7771C-3E30-46CF-84ED-5A4BF0F4DC7B}" destId="{205E1A2A-DA9F-4638-8231-498530B60C80}" srcOrd="1" destOrd="0" parTransId="{9F4A7ED0-E1B7-44D6-9EB6-F9798F1C2FAB}" sibTransId="{6942DEBC-FB5F-41B4-9EA1-9B4F47AE043F}"/>
    <dgm:cxn modelId="{F15CEA9C-D040-42A5-B39A-2BA9ADF468E7}" type="presOf" srcId="{205E1A2A-DA9F-4638-8231-498530B60C80}" destId="{CD971EC2-4FD1-4BE0-A137-EF8998636560}" srcOrd="1" destOrd="0" presId="urn:microsoft.com/office/officeart/2005/8/layout/venn1"/>
    <dgm:cxn modelId="{80C54716-0360-4C6A-96FB-6C35EAAB29B3}" type="presOf" srcId="{36C7771C-3E30-46CF-84ED-5A4BF0F4DC7B}" destId="{E5B3D630-5024-49A2-8662-04862B7CE794}" srcOrd="0" destOrd="0" presId="urn:microsoft.com/office/officeart/2005/8/layout/venn1"/>
    <dgm:cxn modelId="{DA64F5F3-86CA-44A9-AA97-258ECB4BD61C}" srcId="{36C7771C-3E30-46CF-84ED-5A4BF0F4DC7B}" destId="{ACE9A9EA-4C89-4B4B-9323-FBCCE83230B1}" srcOrd="0" destOrd="0" parTransId="{CA6F5F42-10AF-44F4-B063-F28AFBEF3D0A}" sibTransId="{4EB91889-0ED6-4074-A869-63A97D8E464A}"/>
    <dgm:cxn modelId="{8C5F290A-6196-428C-892F-BD842202FFC2}" type="presOf" srcId="{205E1A2A-DA9F-4638-8231-498530B60C80}" destId="{E8FF9E5F-F3A4-4C1A-8C6F-FC134E55E14C}" srcOrd="0" destOrd="0" presId="urn:microsoft.com/office/officeart/2005/8/layout/venn1"/>
    <dgm:cxn modelId="{D2627FF5-AB84-4472-9DE0-C57D23A24285}" type="presOf" srcId="{ACE9A9EA-4C89-4B4B-9323-FBCCE83230B1}" destId="{BA596EE4-C88F-47A3-9CAC-1AA129EF9B53}" srcOrd="0" destOrd="0" presId="urn:microsoft.com/office/officeart/2005/8/layout/venn1"/>
    <dgm:cxn modelId="{D12CBC5F-ED9D-429C-8C38-797E7106787A}" srcId="{36C7771C-3E30-46CF-84ED-5A4BF0F4DC7B}" destId="{834ECAC9-55E6-4C13-9262-65702AF1D08B}" srcOrd="2" destOrd="0" parTransId="{3D56F8E2-5012-4A0E-A629-983E051F14FF}" sibTransId="{5A5640F3-CFF9-425C-9186-FFDDAE001896}"/>
    <dgm:cxn modelId="{8742786A-1540-46F7-8216-52D398D7E25E}" type="presOf" srcId="{834ECAC9-55E6-4C13-9262-65702AF1D08B}" destId="{386E4123-8D4D-4215-B39E-22D6996BA2BD}" srcOrd="0" destOrd="0" presId="urn:microsoft.com/office/officeart/2005/8/layout/venn1"/>
    <dgm:cxn modelId="{50B66837-9497-442D-A2CF-705B4F658163}" type="presParOf" srcId="{E5B3D630-5024-49A2-8662-04862B7CE794}" destId="{BA596EE4-C88F-47A3-9CAC-1AA129EF9B53}" srcOrd="0" destOrd="0" presId="urn:microsoft.com/office/officeart/2005/8/layout/venn1"/>
    <dgm:cxn modelId="{350841E4-A2D5-4024-89D0-01B7BA58E065}" type="presParOf" srcId="{E5B3D630-5024-49A2-8662-04862B7CE794}" destId="{D7C2AAC4-A545-4BBF-A28A-82A226755C1D}" srcOrd="1" destOrd="0" presId="urn:microsoft.com/office/officeart/2005/8/layout/venn1"/>
    <dgm:cxn modelId="{9C1D6D4C-F8F9-4B09-B440-77E203D2AB9C}" type="presParOf" srcId="{E5B3D630-5024-49A2-8662-04862B7CE794}" destId="{E8FF9E5F-F3A4-4C1A-8C6F-FC134E55E14C}" srcOrd="2" destOrd="0" presId="urn:microsoft.com/office/officeart/2005/8/layout/venn1"/>
    <dgm:cxn modelId="{6A16656D-13FF-4190-BB38-57510BED04F4}" type="presParOf" srcId="{E5B3D630-5024-49A2-8662-04862B7CE794}" destId="{CD971EC2-4FD1-4BE0-A137-EF8998636560}" srcOrd="3" destOrd="0" presId="urn:microsoft.com/office/officeart/2005/8/layout/venn1"/>
    <dgm:cxn modelId="{35B3D502-153D-42F5-A899-0F2E28A4D206}" type="presParOf" srcId="{E5B3D630-5024-49A2-8662-04862B7CE794}" destId="{386E4123-8D4D-4215-B39E-22D6996BA2BD}" srcOrd="4" destOrd="0" presId="urn:microsoft.com/office/officeart/2005/8/layout/venn1"/>
    <dgm:cxn modelId="{8F94DAE0-A5FC-423F-886D-36682EB3968D}" type="presParOf" srcId="{E5B3D630-5024-49A2-8662-04862B7CE794}" destId="{30B677EC-9104-470A-8DB7-858C9C5C3711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596EE4-C88F-47A3-9CAC-1AA129EF9B53}">
      <dsp:nvSpPr>
        <dsp:cNvPr id="0" name=""/>
        <dsp:cNvSpPr/>
      </dsp:nvSpPr>
      <dsp:spPr>
        <a:xfrm>
          <a:off x="1220565" y="104784"/>
          <a:ext cx="2167953" cy="2167953"/>
        </a:xfrm>
        <a:prstGeom prst="ellipse">
          <a:avLst/>
        </a:prstGeom>
        <a:gradFill rotWithShape="0">
          <a:gsLst>
            <a:gs pos="0">
              <a:schemeClr val="dk2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Ref</a:t>
          </a:r>
          <a:endParaRPr lang="en-US" sz="2800" kern="1200" dirty="0"/>
        </a:p>
      </dsp:txBody>
      <dsp:txXfrm>
        <a:off x="1509625" y="484176"/>
        <a:ext cx="1589832" cy="975579"/>
      </dsp:txXfrm>
    </dsp:sp>
    <dsp:sp modelId="{E8FF9E5F-F3A4-4C1A-8C6F-FC134E55E14C}">
      <dsp:nvSpPr>
        <dsp:cNvPr id="0" name=""/>
        <dsp:cNvSpPr/>
      </dsp:nvSpPr>
      <dsp:spPr>
        <a:xfrm>
          <a:off x="2002835" y="1459755"/>
          <a:ext cx="2167953" cy="2167953"/>
        </a:xfrm>
        <a:prstGeom prst="ellipse">
          <a:avLst/>
        </a:prstGeom>
        <a:gradFill rotWithShape="0">
          <a:gsLst>
            <a:gs pos="0">
              <a:schemeClr val="dk2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Ref+snvs+indels+svs</a:t>
          </a:r>
          <a:endParaRPr lang="en-US" sz="2800" kern="1200"/>
        </a:p>
      </dsp:txBody>
      <dsp:txXfrm>
        <a:off x="2665867" y="2019809"/>
        <a:ext cx="1300772" cy="1192374"/>
      </dsp:txXfrm>
    </dsp:sp>
    <dsp:sp modelId="{386E4123-8D4D-4215-B39E-22D6996BA2BD}">
      <dsp:nvSpPr>
        <dsp:cNvPr id="0" name=""/>
        <dsp:cNvSpPr/>
      </dsp:nvSpPr>
      <dsp:spPr>
        <a:xfrm>
          <a:off x="438295" y="1459755"/>
          <a:ext cx="2167953" cy="2167953"/>
        </a:xfrm>
        <a:prstGeom prst="ellipse">
          <a:avLst/>
        </a:prstGeom>
        <a:gradFill rotWithShape="0">
          <a:gsLst>
            <a:gs pos="0">
              <a:schemeClr val="dk2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dk2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Ref+snvs+indels</a:t>
          </a:r>
          <a:endParaRPr lang="en-US" sz="2800" kern="1200" dirty="0"/>
        </a:p>
      </dsp:txBody>
      <dsp:txXfrm>
        <a:off x="642444" y="2019809"/>
        <a:ext cx="1300772" cy="11923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06D0-DA9F-404F-8562-D47D5E637DD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875CA-53AE-46D9-97A3-B49B27C4E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82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06D0-DA9F-404F-8562-D47D5E637DD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875CA-53AE-46D9-97A3-B49B27C4E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421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06D0-DA9F-404F-8562-D47D5E637DD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875CA-53AE-46D9-97A3-B49B27C4E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121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06D0-DA9F-404F-8562-D47D5E637DD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875CA-53AE-46D9-97A3-B49B27C4E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97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06D0-DA9F-404F-8562-D47D5E637DD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875CA-53AE-46D9-97A3-B49B27C4E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261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06D0-DA9F-404F-8562-D47D5E637DD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875CA-53AE-46D9-97A3-B49B27C4E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88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06D0-DA9F-404F-8562-D47D5E637DD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875CA-53AE-46D9-97A3-B49B27C4E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428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06D0-DA9F-404F-8562-D47D5E637DD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875CA-53AE-46D9-97A3-B49B27C4E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02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06D0-DA9F-404F-8562-D47D5E637DD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875CA-53AE-46D9-97A3-B49B27C4E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090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06D0-DA9F-404F-8562-D47D5E637DD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875CA-53AE-46D9-97A3-B49B27C4E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756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806D0-DA9F-404F-8562-D47D5E637DD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875CA-53AE-46D9-97A3-B49B27C4E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50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806D0-DA9F-404F-8562-D47D5E637DD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875CA-53AE-46D9-97A3-B49B27C4E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15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Personal genome construction with SVs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91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8653"/>
          </a:xfrm>
        </p:spPr>
        <p:txBody>
          <a:bodyPr/>
          <a:lstStyle/>
          <a:p>
            <a:r>
              <a:rPr lang="en-US" dirty="0" smtClean="0"/>
              <a:t>Personal genome construction</a:t>
            </a:r>
            <a:endParaRPr lang="en-US" dirty="0"/>
          </a:p>
        </p:txBody>
      </p:sp>
      <p:pic>
        <p:nvPicPr>
          <p:cNvPr id="5" name="Content Placeholder 3" descr="C:\Users\JM\thesis\mark_work\allele_wiki_review\fig2 v4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l="22188" t="12412" r="72265" b="66122"/>
          <a:stretch>
            <a:fillRect/>
          </a:stretch>
        </p:blipFill>
        <p:spPr bwMode="auto">
          <a:xfrm>
            <a:off x="1886659" y="3439982"/>
            <a:ext cx="213360" cy="1066800"/>
          </a:xfrm>
          <a:prstGeom prst="rect">
            <a:avLst/>
          </a:prstGeom>
          <a:noFill/>
        </p:spPr>
      </p:pic>
      <p:pic>
        <p:nvPicPr>
          <p:cNvPr id="6" name="Content Placeholder 3" descr="C:\Users\JM\thesis\mark_work\allele_wiki_review\fig2 v4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l="15254" t="12412" r="77812" b="66122"/>
          <a:stretch>
            <a:fillRect/>
          </a:stretch>
        </p:blipFill>
        <p:spPr bwMode="auto">
          <a:xfrm>
            <a:off x="1543759" y="3439982"/>
            <a:ext cx="266700" cy="1066800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429459" y="3135182"/>
            <a:ext cx="838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2267659" y="2830382"/>
            <a:ext cx="0" cy="304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429459" y="2830382"/>
            <a:ext cx="0" cy="304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124659" y="2220782"/>
            <a:ext cx="609600" cy="609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039059" y="2296982"/>
            <a:ext cx="533400" cy="533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810459" y="3135182"/>
            <a:ext cx="0" cy="304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886659" y="3592382"/>
            <a:ext cx="228600" cy="152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2115259" y="1326133"/>
            <a:ext cx="2225933" cy="226625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115259" y="3744782"/>
            <a:ext cx="2241173" cy="5941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356432" y="1326133"/>
            <a:ext cx="5719897" cy="3012782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2" descr="C:\Users\JM\thesis\mark_work\allele_specificity\manuscript\figures\fig1-process\fig1 v10a.png"/>
          <p:cNvPicPr>
            <a:picLocks noChangeAspect="1" noChangeArrowheads="1"/>
          </p:cNvPicPr>
          <p:nvPr/>
        </p:nvPicPr>
        <p:blipFill>
          <a:blip r:embed="rId3" cstate="print"/>
          <a:srcRect l="65943" t="5051" r="26043" b="84633"/>
          <a:stretch>
            <a:fillRect/>
          </a:stretch>
        </p:blipFill>
        <p:spPr bwMode="auto">
          <a:xfrm>
            <a:off x="1501422" y="4505555"/>
            <a:ext cx="685800" cy="1143000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8650941" y="6479705"/>
            <a:ext cx="3520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Rozowsky </a:t>
            </a:r>
            <a:r>
              <a:rPr lang="en-US" i="1" dirty="0" smtClean="0"/>
              <a:t>et al.</a:t>
            </a:r>
            <a:r>
              <a:rPr lang="en-US" dirty="0" smtClean="0"/>
              <a:t> </a:t>
            </a:r>
            <a:r>
              <a:rPr lang="en-US" i="1" dirty="0" err="1" smtClean="0"/>
              <a:t>Mol</a:t>
            </a:r>
            <a:r>
              <a:rPr lang="en-US" i="1" dirty="0" smtClean="0"/>
              <a:t> </a:t>
            </a:r>
            <a:r>
              <a:rPr lang="en-US" i="1" dirty="0" err="1" smtClean="0"/>
              <a:t>Syst</a:t>
            </a:r>
            <a:r>
              <a:rPr lang="en-US" i="1" dirty="0" smtClean="0"/>
              <a:t> </a:t>
            </a:r>
            <a:r>
              <a:rPr lang="en-US" i="1" dirty="0" err="1" smtClean="0"/>
              <a:t>Biol</a:t>
            </a:r>
            <a:r>
              <a:rPr lang="en-US" i="1" dirty="0" smtClean="0"/>
              <a:t> </a:t>
            </a:r>
            <a:r>
              <a:rPr lang="en-US" dirty="0" smtClean="0"/>
              <a:t>(2012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846046" y="4781024"/>
            <a:ext cx="254172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Some factors to consider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choice of reference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choice of call 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choice of variants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order of variants</a:t>
            </a:r>
            <a:endParaRPr lang="en-US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971" y="1485357"/>
            <a:ext cx="5513951" cy="2719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521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NA12878 </a:t>
            </a:r>
            <a:r>
              <a:rPr lang="en-US" dirty="0" smtClean="0"/>
              <a:t>POL2 combined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(compare read mappings)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399" y="1825625"/>
          <a:ext cx="11914093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6660"/>
                <a:gridCol w="2321857"/>
                <a:gridCol w="2321859"/>
                <a:gridCol w="2306899"/>
                <a:gridCol w="233681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 genome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Pgenome</a:t>
                      </a:r>
                      <a:r>
                        <a:rPr lang="en-US" dirty="0" smtClean="0"/>
                        <a:t>: </a:t>
                      </a:r>
                      <a:r>
                        <a:rPr lang="en-US" dirty="0" err="1" smtClean="0"/>
                        <a:t>snvs</a:t>
                      </a:r>
                      <a:r>
                        <a:rPr lang="en-US" dirty="0" smtClean="0"/>
                        <a:t>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Pgenome</a:t>
                      </a:r>
                      <a:r>
                        <a:rPr lang="en-US" dirty="0" smtClean="0"/>
                        <a:t>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snvs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+ </a:t>
                      </a:r>
                      <a:r>
                        <a:rPr lang="en-US" dirty="0" err="1" smtClean="0"/>
                        <a:t>indels</a:t>
                      </a:r>
                      <a:r>
                        <a:rPr lang="en-US" dirty="0" smtClean="0"/>
                        <a:t>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Pgenome</a:t>
                      </a:r>
                      <a:r>
                        <a:rPr lang="en-US" dirty="0" smtClean="0"/>
                        <a:t>: </a:t>
                      </a:r>
                      <a:r>
                        <a:rPr lang="en-US" dirty="0" err="1" smtClean="0"/>
                        <a:t>snvs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indels</a:t>
                      </a:r>
                      <a:r>
                        <a:rPr lang="en-US" dirty="0" smtClean="0"/>
                        <a:t> + SVs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Reads processed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208,051,087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208,051,087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208,051,087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208,051,087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reads uniquely aligned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171,944,588 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(82.65%)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172,591,380 (82.96%)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M: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171,965,218 (82.66%)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P: 171,969,566 (82.66%)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171,982,014 (82.66%)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P: 171,982,614 (82.66%)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172,743,175 (83.03%)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171,977,765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(82.66%)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P: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171,978,147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(82.66%)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reads that failed to align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18,279,824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(8.79%)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M: 18,290,611 (8.79%)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P: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18,276,409 (8.78%)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M: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18,286,906 (8.79%)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P: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18,270,944 (8.78%)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M: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18,293,522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(8.79%)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P: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18,277,990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(8.79%)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reads that </a:t>
                      </a:r>
                      <a:r>
                        <a:rPr lang="en-US" dirty="0" err="1" smtClean="0"/>
                        <a:t>multimap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17,826,675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(8.57%)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M: 17,795,258 (8.55%)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P: 17,805,112 (8.56%)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M: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17,782,167 (8.55%)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P: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17,797,529 (8.55%)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M: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17,779,800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(8.55%)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P: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17,794,950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(8.55%)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166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NA12878 </a:t>
            </a:r>
            <a:r>
              <a:rPr lang="en-US" dirty="0" smtClean="0"/>
              <a:t>RNA-</a:t>
            </a:r>
            <a:r>
              <a:rPr lang="en-US" dirty="0" err="1" smtClean="0"/>
              <a:t>seq</a:t>
            </a:r>
            <a:r>
              <a:rPr lang="en-US" dirty="0" smtClean="0"/>
              <a:t> combined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(compare read mappings)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912083"/>
              </p:ext>
            </p:extLst>
          </p:nvPr>
        </p:nvGraphicFramePr>
        <p:xfrm>
          <a:off x="152402" y="1825625"/>
          <a:ext cx="11851338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2214"/>
                <a:gridCol w="2252281"/>
                <a:gridCol w="2252281"/>
                <a:gridCol w="2252281"/>
                <a:gridCol w="225228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 genome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Pgenome</a:t>
                      </a:r>
                      <a:r>
                        <a:rPr lang="en-US" dirty="0" smtClean="0"/>
                        <a:t>: </a:t>
                      </a:r>
                      <a:r>
                        <a:rPr lang="en-US" dirty="0" err="1" smtClean="0"/>
                        <a:t>snvs</a:t>
                      </a:r>
                      <a:r>
                        <a:rPr lang="en-US" dirty="0" smtClean="0"/>
                        <a:t>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Pgenome</a:t>
                      </a:r>
                      <a:r>
                        <a:rPr lang="en-US" dirty="0" smtClean="0"/>
                        <a:t>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snvs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+ </a:t>
                      </a:r>
                      <a:r>
                        <a:rPr lang="en-US" dirty="0" err="1" smtClean="0"/>
                        <a:t>indels</a:t>
                      </a:r>
                      <a:r>
                        <a:rPr lang="en-US" dirty="0" smtClean="0"/>
                        <a:t>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Pgenome</a:t>
                      </a:r>
                      <a:r>
                        <a:rPr lang="en-US" dirty="0" smtClean="0"/>
                        <a:t>: </a:t>
                      </a:r>
                      <a:r>
                        <a:rPr lang="en-US" dirty="0" err="1" smtClean="0"/>
                        <a:t>snvs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indels</a:t>
                      </a:r>
                      <a:r>
                        <a:rPr lang="en-US" dirty="0" smtClean="0"/>
                        <a:t> + SVs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Reads processed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reads uniquely aligned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reads that failed to align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reads that </a:t>
                      </a:r>
                      <a:r>
                        <a:rPr lang="en-US" dirty="0" err="1" smtClean="0"/>
                        <a:t>multimap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995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Transcriptome mapping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75893"/>
              </p:ext>
            </p:extLst>
          </p:nvPr>
        </p:nvGraphicFramePr>
        <p:xfrm>
          <a:off x="4167364" y="2071846"/>
          <a:ext cx="4609084" cy="3732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604770" y="1768676"/>
            <a:ext cx="1822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Number of exons</a:t>
            </a:r>
            <a:endParaRPr lang="en-US" b="1" u="sng" dirty="0"/>
          </a:p>
        </p:txBody>
      </p:sp>
      <p:sp>
        <p:nvSpPr>
          <p:cNvPr id="6" name="Oval 5"/>
          <p:cNvSpPr/>
          <p:nvPr/>
        </p:nvSpPr>
        <p:spPr>
          <a:xfrm>
            <a:off x="6078071" y="3778316"/>
            <a:ext cx="753035" cy="69924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endCxn id="9" idx="3"/>
          </p:cNvCxnSpPr>
          <p:nvPr/>
        </p:nvCxnSpPr>
        <p:spPr>
          <a:xfrm flipH="1" flipV="1">
            <a:off x="4621026" y="3659680"/>
            <a:ext cx="1457046" cy="39117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64300" y="3475014"/>
            <a:ext cx="2556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280,123 consensus exons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054353" y="6488668"/>
            <a:ext cx="3071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Oliver Stegle and Jieming Chen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907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NA12878 RNA-</a:t>
            </a:r>
            <a:r>
              <a:rPr lang="en-US" dirty="0" err="1" smtClean="0"/>
              <a:t>seq</a:t>
            </a:r>
            <a:r>
              <a:rPr lang="en-US" dirty="0" smtClean="0"/>
              <a:t> (Kilpinen </a:t>
            </a:r>
            <a:r>
              <a:rPr lang="en-US" i="1" dirty="0" smtClean="0"/>
              <a:t>et al.</a:t>
            </a:r>
            <a:r>
              <a:rPr lang="en-US" dirty="0" smtClean="0"/>
              <a:t>)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9223866"/>
              </p:ext>
            </p:extLst>
          </p:nvPr>
        </p:nvGraphicFramePr>
        <p:xfrm>
          <a:off x="838200" y="1825625"/>
          <a:ext cx="105156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 genome (GRCh37)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Pgenome</a:t>
                      </a:r>
                      <a:r>
                        <a:rPr lang="en-US" dirty="0" smtClean="0"/>
                        <a:t>: </a:t>
                      </a:r>
                      <a:r>
                        <a:rPr lang="en-US" dirty="0" err="1" smtClean="0"/>
                        <a:t>snvs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+ </a:t>
                      </a:r>
                      <a:r>
                        <a:rPr lang="en-US" dirty="0" err="1" smtClean="0"/>
                        <a:t>indels</a:t>
                      </a:r>
                      <a:r>
                        <a:rPr lang="en-US" dirty="0" smtClean="0"/>
                        <a:t>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Pgenome</a:t>
                      </a:r>
                      <a:r>
                        <a:rPr lang="en-US" dirty="0" smtClean="0"/>
                        <a:t>: </a:t>
                      </a:r>
                      <a:r>
                        <a:rPr lang="en-US" dirty="0" err="1" smtClean="0"/>
                        <a:t>snvs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+ </a:t>
                      </a:r>
                      <a:r>
                        <a:rPr lang="en-US" dirty="0" err="1" smtClean="0"/>
                        <a:t>indels</a:t>
                      </a:r>
                      <a:r>
                        <a:rPr lang="en-US" dirty="0" smtClean="0"/>
                        <a:t> + SVs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reads aligned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37,435,162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37,702,108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37,707,787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054353" y="6488668"/>
            <a:ext cx="3071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Oliver Stegle and Jieming Chen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795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Exons with direct SV overlap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18 exons with a direct SV overlap. Six of these 18 exons were expressed (&gt;10 reads) and of these, four exhibited substantial changes in expression (+/- 10 reads, 1 fold change) when using the </a:t>
            </a:r>
            <a:r>
              <a:rPr lang="en-US" dirty="0" err="1" smtClean="0"/>
              <a:t>Pgenome</a:t>
            </a:r>
            <a:r>
              <a:rPr lang="en-US" smtClean="0"/>
              <a:t>-SVs </a:t>
            </a:r>
            <a:r>
              <a:rPr lang="en-US" dirty="0" smtClean="0"/>
              <a:t>compared </a:t>
            </a:r>
            <a:r>
              <a:rPr lang="en-US" dirty="0"/>
              <a:t>to the </a:t>
            </a:r>
            <a:r>
              <a:rPr lang="en-US" dirty="0" err="1" smtClean="0"/>
              <a:t>Pgenome-snpsIndels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761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Overlap of reads over </a:t>
            </a:r>
            <a:r>
              <a:rPr lang="en-US" dirty="0" err="1" smtClean="0"/>
              <a:t>indels</a:t>
            </a:r>
            <a:r>
              <a:rPr lang="en-US" dirty="0" smtClean="0"/>
              <a:t> and SVs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SNP-based reference resulted in 535 consensus exons with a profound change in expression compared to the GRCh37 reference (+/- 10 or more reads change, 1 fold change), whereas the </a:t>
            </a:r>
            <a:r>
              <a:rPr lang="en-US" dirty="0" err="1"/>
              <a:t>SNPs+SVs</a:t>
            </a:r>
            <a:r>
              <a:rPr lang="en-US" dirty="0"/>
              <a:t> reference resulted in 525 exons with a similar change in expression compared to the GRCh37 reference genome. The direct comparison between the SNP- and </a:t>
            </a:r>
            <a:r>
              <a:rPr lang="en-US" dirty="0" err="1"/>
              <a:t>SNPs+SVs-genomes</a:t>
            </a:r>
            <a:r>
              <a:rPr lang="en-US" dirty="0"/>
              <a:t> revealed 24 exons with a marked change in expression (+/- 10 or more reads change, 1 fold change), 18 of which were included in the set of 535 exons mentioned above.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 18 exons with a direct SV overlap. Six of these 18 exons were expressed (&gt;10 reads) and of these, four exhibited substantial changes in expression (+/- 10 reads, 1 fold change) when using the </a:t>
            </a:r>
            <a:r>
              <a:rPr lang="en-US" dirty="0" err="1"/>
              <a:t>SNPs+SVs-genome</a:t>
            </a:r>
            <a:r>
              <a:rPr lang="en-US" dirty="0"/>
              <a:t> compared to the SNPs-genome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728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2629</TotalTime>
  <Words>494</Words>
  <Application>Microsoft Office PowerPoint</Application>
  <PresentationFormat>Widescreen</PresentationFormat>
  <Paragraphs>78</Paragraphs>
  <Slides>8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Personal genome construction with SVs</vt:lpstr>
      <vt:lpstr>Personal genome construction</vt:lpstr>
      <vt:lpstr>NA12878 POL2 combined (compare read mappings)</vt:lpstr>
      <vt:lpstr>NA12878 RNA-seq combined (compare read mappings)</vt:lpstr>
      <vt:lpstr>Transcriptome mapping</vt:lpstr>
      <vt:lpstr>NA12878 RNA-seq (Kilpinen et al.) </vt:lpstr>
      <vt:lpstr>Exons with direct SV overlap</vt:lpstr>
      <vt:lpstr>Overlap of reads over indels and SVs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Jieming Chen</dc:creator>
  <cp:lastModifiedBy>Jieming Chen</cp:lastModifiedBy>
  <cp:revision>46</cp:revision>
  <dcterms:created xsi:type="dcterms:W3CDTF">2015-09-25T05:12:45Z</dcterms:created>
  <dcterms:modified xsi:type="dcterms:W3CDTF">2015-09-30T17:37:24Z</dcterms:modified>
</cp:coreProperties>
</file>