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5" r:id="rId10"/>
    <p:sldId id="266" r:id="rId11"/>
    <p:sldId id="267" r:id="rId12"/>
    <p:sldId id="273" r:id="rId13"/>
    <p:sldId id="264" r:id="rId14"/>
    <p:sldId id="268" r:id="rId15"/>
    <p:sldId id="269" r:id="rId16"/>
    <p:sldId id="270" r:id="rId17"/>
    <p:sldId id="272" r:id="rId18"/>
    <p:sldId id="271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6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29E44-8879-4BA0-ACC2-F3CD2CC9C283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E014C-BE7D-45F3-992F-994A8CAA7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7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E014C-BE7D-45F3-992F-994A8CAA7D0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6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93007-2093-470E-A58F-1519A00D338B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0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59C6-0D71-433C-8DB5-F5C5D26F7246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AA9F3-5B57-4CC9-8E1C-75176AF82B10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4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7EBF-CCE1-4A7C-B574-9E56183E1D4B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398C-89E5-446C-BEE3-4DE9A602DF28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4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92D23-1FE2-4ABF-974E-11CCFF7B9A5F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4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1B285-AD83-4332-AE9D-788CBB8E6F4D}" type="datetime1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03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6F612-C7EA-4AB6-AC09-D733808652EF}" type="datetime1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8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78BC5-E219-43CB-8417-F2DFC94A79B7}" type="datetime1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9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0946-9E4C-4751-845C-D7E4D05CC647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1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27A1A-1CA2-4DAE-9D6A-E15EB0B030C9}" type="datetime1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0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ADD5-35BA-48A8-942D-C3614573A0DE}" type="datetime1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5FECB-13F1-4529-914E-4E64DD0A2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1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00.png"/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AH</a:t>
            </a:r>
          </a:p>
          <a:p>
            <a:r>
              <a:rPr lang="en-US" dirty="0" smtClean="0"/>
              <a:t>9.29.2015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2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Predictability of Genotypes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1825625"/>
                <a:ext cx="11850806" cy="4351338"/>
              </a:xfrm>
            </p:spPr>
            <p:txBody>
              <a:bodyPr/>
              <a:lstStyle/>
              <a:p>
                <a:r>
                  <a:rPr lang="en-US" dirty="0" smtClean="0"/>
                  <a:t>Predictability of genotypes given expression levels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 smtClean="0"/>
                  <a:t>):</a:t>
                </a:r>
              </a:p>
              <a:p>
                <a:pPr lvl="1"/>
                <a:r>
                  <a:rPr lang="en-US" dirty="0" smtClean="0"/>
                  <a:t>How well can we estimate the genotypes given expression levels?</a:t>
                </a:r>
              </a:p>
              <a:p>
                <a:pPr lvl="2"/>
                <a:r>
                  <a:rPr lang="en-US" dirty="0" smtClean="0"/>
                  <a:t>Given that the </a:t>
                </a:r>
                <a:r>
                  <a:rPr lang="en-US" dirty="0" err="1" smtClean="0"/>
                  <a:t>kth</a:t>
                </a:r>
                <a:r>
                  <a:rPr lang="en-US" dirty="0"/>
                  <a:t> </a:t>
                </a:r>
                <a:r>
                  <a:rPr lang="en-US" dirty="0" smtClean="0"/>
                  <a:t>gene’s expression level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, how much randomness is left in the genotype?</a:t>
                </a:r>
              </a:p>
              <a:p>
                <a:pPr lvl="2"/>
                <a:r>
                  <a:rPr lang="en-US" dirty="0" smtClean="0"/>
                  <a:t>Convert the randomness into a metric of predictability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limLow>
                      <m:limLow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exp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1 ×</m:t>
                            </m:r>
                            <m:limUpp>
                              <m:limUp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limUppPr>
                              <m:e>
                                <m:groupChr>
                                  <m:groupChrPr>
                                    <m:chr m:val="⏞"/>
                                    <m:pos m:val="top"/>
                                    <m:vertJc m:val="bot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groupChr>
                              </m:e>
                              <m:lim>
                                <m:eqArr>
                                  <m:eqArr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Randomness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left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in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given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eqArr>
                              </m:lim>
                            </m:limUp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Convert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the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entropy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to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average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probability</m:t>
                            </m:r>
                          </m:e>
                        </m:eqArr>
                      </m:lim>
                    </m:limLow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1825625"/>
                <a:ext cx="11850806" cy="4351338"/>
              </a:xfrm>
              <a:blipFill rotWithShape="0">
                <a:blip r:embed="rId2"/>
                <a:stretch>
                  <a:fillRect l="-92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0252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Per </a:t>
            </a:r>
            <a:r>
              <a:rPr lang="en-US" dirty="0" err="1" smtClean="0"/>
              <a:t>eQTL</a:t>
            </a:r>
            <a:r>
              <a:rPr lang="en-US" dirty="0" smtClean="0"/>
              <a:t> Predictability vs ICI Leakage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1003" y="1176395"/>
            <a:ext cx="429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Colors by </a:t>
            </a:r>
            <a:r>
              <a:rPr lang="en-US" sz="2400" dirty="0" smtClean="0"/>
              <a:t>Major Allele </a:t>
            </a:r>
            <a:r>
              <a:rPr lang="en-US" sz="2400" dirty="0"/>
              <a:t>Frequency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261" y="1604491"/>
            <a:ext cx="4692992" cy="37354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24345" y="1214083"/>
            <a:ext cx="3979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Colors by </a:t>
            </a:r>
            <a:r>
              <a:rPr lang="en-US" sz="2400" dirty="0" smtClean="0"/>
              <a:t>Absolute Correlation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11" y="1602419"/>
            <a:ext cx="4710409" cy="37492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4277312" y="3071408"/>
            <a:ext cx="2358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Major Allele </a:t>
            </a:r>
            <a:r>
              <a:rPr lang="en-US" dirty="0"/>
              <a:t>Frequency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10456341" y="3043332"/>
            <a:ext cx="2120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Absolute Correlation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98287" y="5762172"/>
            <a:ext cx="5228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Common </a:t>
            </a:r>
            <a:r>
              <a:rPr lang="en-US" b="1" i="1" dirty="0" err="1" smtClean="0"/>
              <a:t>eQTLs</a:t>
            </a:r>
            <a:r>
              <a:rPr lang="en-US" b="1" i="1" dirty="0" smtClean="0"/>
              <a:t>: Easy to predict; bring low ICI</a:t>
            </a:r>
          </a:p>
          <a:p>
            <a:r>
              <a:rPr lang="en-US" b="1" i="1" dirty="0" smtClean="0"/>
              <a:t>Less common </a:t>
            </a:r>
            <a:r>
              <a:rPr lang="en-US" b="1" i="1" dirty="0" err="1" smtClean="0"/>
              <a:t>eQTLs</a:t>
            </a:r>
            <a:r>
              <a:rPr lang="en-US" b="1" i="1" dirty="0" smtClean="0"/>
              <a:t>: Harder to predict; bring high ICI</a:t>
            </a:r>
            <a:endParaRPr lang="en-US" b="1" i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85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Per </a:t>
            </a:r>
            <a:r>
              <a:rPr lang="en-US" dirty="0" err="1" smtClean="0"/>
              <a:t>eQTL</a:t>
            </a:r>
            <a:r>
              <a:rPr lang="en-US" dirty="0" smtClean="0"/>
              <a:t> Predictability vs ICI Leakage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646" y="1364341"/>
            <a:ext cx="5999526" cy="479475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0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2897"/>
            <a:ext cx="10515600" cy="1325563"/>
          </a:xfrm>
        </p:spPr>
        <p:txBody>
          <a:bodyPr/>
          <a:lstStyle/>
          <a:p>
            <a:r>
              <a:rPr lang="en-US" dirty="0" smtClean="0"/>
              <a:t>Cumulative Usage of Genotype Predictions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349682" y="4576757"/>
            <a:ext cx="6102216" cy="16177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157438" y="2671977"/>
            <a:ext cx="1042502" cy="27358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93000">
                <a:schemeClr val="accent1">
                  <a:lumMod val="45000"/>
                  <a:lumOff val="5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79288" y="2792946"/>
            <a:ext cx="567813" cy="273582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93000">
                <a:schemeClr val="accent1">
                  <a:lumMod val="45000"/>
                  <a:lumOff val="5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663967" y="3842093"/>
            <a:ext cx="26364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Decreasing Phenotype-Genotype </a:t>
            </a:r>
          </a:p>
          <a:p>
            <a:pPr algn="ctr"/>
            <a:r>
              <a:rPr lang="en-US" sz="1400" dirty="0" smtClean="0"/>
              <a:t>Correlation and Predictability</a:t>
            </a:r>
            <a:endParaRPr lang="en-US" sz="1400" dirty="0"/>
          </a:p>
        </p:txBody>
      </p:sp>
      <p:grpSp>
        <p:nvGrpSpPr>
          <p:cNvPr id="8" name="Group 7"/>
          <p:cNvGrpSpPr/>
          <p:nvPr/>
        </p:nvGrpSpPr>
        <p:grpSpPr>
          <a:xfrm>
            <a:off x="2376698" y="2398267"/>
            <a:ext cx="3777829" cy="722153"/>
            <a:chOff x="757982" y="3386608"/>
            <a:chExt cx="3777829" cy="722153"/>
          </a:xfrm>
        </p:grpSpPr>
        <p:sp>
          <p:nvSpPr>
            <p:cNvPr id="9" name="TextBox 8"/>
            <p:cNvSpPr txBox="1"/>
            <p:nvPr/>
          </p:nvSpPr>
          <p:spPr>
            <a:xfrm>
              <a:off x="757982" y="3647096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Phenotype 1             Variant 1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511556" y="3903952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252" y="3386608"/>
                  <a:ext cx="55245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052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2363998" y="3034935"/>
            <a:ext cx="3777829" cy="667812"/>
            <a:chOff x="757982" y="4023282"/>
            <a:chExt cx="3777829" cy="667812"/>
          </a:xfrm>
        </p:grpSpPr>
        <p:sp>
          <p:nvSpPr>
            <p:cNvPr id="13" name="TextBox 12"/>
            <p:cNvSpPr txBox="1"/>
            <p:nvPr/>
          </p:nvSpPr>
          <p:spPr>
            <a:xfrm>
              <a:off x="757982" y="4229429"/>
              <a:ext cx="37778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Phenotype 2             Variant 2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4839" y="4023282"/>
                  <a:ext cx="559577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Arrow Connector 14"/>
            <p:cNvCxnSpPr/>
            <p:nvPr/>
          </p:nvCxnSpPr>
          <p:spPr>
            <a:xfrm>
              <a:off x="2514338" y="44935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348781" y="4807764"/>
            <a:ext cx="3815660" cy="692376"/>
            <a:chOff x="1065794" y="5289340"/>
            <a:chExt cx="3815660" cy="69237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1065794" y="5520051"/>
                  <a:ext cx="381566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r>
                    <a:rPr lang="en-US" sz="2400" dirty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𝑞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5794" y="5520051"/>
                  <a:ext cx="3815660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077" t="-10526"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/>
                <p:cNvSpPr/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843" y="5289340"/>
                  <a:ext cx="568938" cy="4901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b="-62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/>
            <p:cNvCxnSpPr/>
            <p:nvPr/>
          </p:nvCxnSpPr>
          <p:spPr>
            <a:xfrm>
              <a:off x="2809692" y="5779241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 rot="5400000">
            <a:off x="4346682" y="3573674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…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314256" y="3931388"/>
            <a:ext cx="3830023" cy="667812"/>
            <a:chOff x="5349658" y="4175682"/>
            <a:chExt cx="3830023" cy="6678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dirty="0"/>
                    <a:t>Phenotype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400" dirty="0"/>
                    <a:t>             Variant </a:t>
                  </a:r>
                  <a14:m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49658" y="4381829"/>
                  <a:ext cx="3830023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2070" t="-1066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2612" y="4175682"/>
                  <a:ext cx="572593" cy="461665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92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Arrow Connector 23"/>
            <p:cNvCxnSpPr/>
            <p:nvPr/>
          </p:nvCxnSpPr>
          <p:spPr>
            <a:xfrm>
              <a:off x="7132111" y="4645930"/>
              <a:ext cx="725466" cy="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 rot="5400000">
            <a:off x="4330549" y="4487518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2691438" y="5590591"/>
                <a:ext cx="3142462" cy="4901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&gt;…&gt;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438" y="5590591"/>
                <a:ext cx="3142462" cy="490199"/>
              </a:xfrm>
              <a:prstGeom prst="rect">
                <a:avLst/>
              </a:prstGeom>
              <a:blipFill rotWithShape="0">
                <a:blip r:embed="rId9"/>
                <a:stretch>
                  <a:fillRect l="-194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Triangle 26"/>
          <p:cNvSpPr/>
          <p:nvPr/>
        </p:nvSpPr>
        <p:spPr>
          <a:xfrm>
            <a:off x="7197357" y="2670858"/>
            <a:ext cx="500610" cy="2731771"/>
          </a:xfrm>
          <a:prstGeom prst="rt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3000">
                <a:schemeClr val="accent1">
                  <a:lumMod val="45000"/>
                  <a:lumOff val="5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426261" y="2600187"/>
            <a:ext cx="90385" cy="9042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>
            <a:stCxn id="28" idx="4"/>
          </p:cNvCxnSpPr>
          <p:nvPr/>
        </p:nvCxnSpPr>
        <p:spPr>
          <a:xfrm flipH="1">
            <a:off x="7470486" y="2690615"/>
            <a:ext cx="962" cy="126600"/>
          </a:xfrm>
          <a:prstGeom prst="line">
            <a:avLst/>
          </a:prstGeom>
          <a:solidFill>
            <a:srgbClr val="FF0000"/>
          </a:solidFill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410339" y="2816672"/>
            <a:ext cx="59616" cy="148302"/>
          </a:xfrm>
          <a:prstGeom prst="line">
            <a:avLst/>
          </a:prstGeom>
          <a:solidFill>
            <a:srgbClr val="FF0000"/>
          </a:solidFill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471596" y="2816666"/>
            <a:ext cx="69193" cy="147139"/>
          </a:xfrm>
          <a:prstGeom prst="line">
            <a:avLst/>
          </a:prstGeom>
          <a:solidFill>
            <a:srgbClr val="FF0000"/>
          </a:solidFill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410970" y="2712207"/>
            <a:ext cx="59616" cy="148302"/>
          </a:xfrm>
          <a:prstGeom prst="line">
            <a:avLst/>
          </a:prstGeom>
          <a:solidFill>
            <a:srgbClr val="FF0000"/>
          </a:solidFill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470175" y="2714188"/>
            <a:ext cx="68562" cy="146327"/>
          </a:xfrm>
          <a:prstGeom prst="line">
            <a:avLst/>
          </a:prstGeom>
          <a:solidFill>
            <a:srgbClr val="FF0000"/>
          </a:solidFill>
          <a:ln w="317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8123649" y="4149331"/>
            <a:ext cx="152433" cy="398469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35" name="Oval 34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stCxn id="35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650190" y="4145617"/>
            <a:ext cx="152433" cy="398469"/>
            <a:chOff x="255220" y="3705408"/>
            <a:chExt cx="310121" cy="922170"/>
          </a:xfrm>
          <a:solidFill>
            <a:srgbClr val="FF0000"/>
          </a:solidFill>
        </p:grpSpPr>
        <p:sp>
          <p:nvSpPr>
            <p:cNvPr id="42" name="Oval 41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42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7897778" y="4145615"/>
            <a:ext cx="152433" cy="398469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49" name="Oval 48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>
              <a:stCxn id="49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 rot="16200000">
            <a:off x="5114682" y="3741755"/>
            <a:ext cx="260901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Increasing Fraction </a:t>
            </a:r>
            <a:r>
              <a:rPr lang="en-US" sz="1300" dirty="0" smtClean="0"/>
              <a:t>of Individuals </a:t>
            </a:r>
            <a:r>
              <a:rPr lang="en-US" sz="1300" dirty="0"/>
              <a:t>with M</a:t>
            </a:r>
            <a:r>
              <a:rPr lang="en-US" sz="1300" dirty="0" smtClean="0"/>
              <a:t>ispredicted Genotypes</a:t>
            </a:r>
            <a:endParaRPr lang="en-US" sz="1300" dirty="0"/>
          </a:p>
        </p:txBody>
      </p:sp>
      <p:sp>
        <p:nvSpPr>
          <p:cNvPr id="56" name="Rectangle 55"/>
          <p:cNvSpPr/>
          <p:nvPr/>
        </p:nvSpPr>
        <p:spPr>
          <a:xfrm rot="16200000">
            <a:off x="5643477" y="3744481"/>
            <a:ext cx="261447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/>
              <a:t>Increasing Number of Potentially</a:t>
            </a:r>
          </a:p>
          <a:p>
            <a:r>
              <a:rPr lang="en-US" sz="1300" dirty="0" smtClean="0"/>
              <a:t>Characterizeable </a:t>
            </a:r>
            <a:r>
              <a:rPr lang="en-US" sz="1300" dirty="0"/>
              <a:t>Individuals</a:t>
            </a:r>
          </a:p>
        </p:txBody>
      </p:sp>
      <p:sp>
        <p:nvSpPr>
          <p:cNvPr id="57" name="Right Triangle 56"/>
          <p:cNvSpPr/>
          <p:nvPr/>
        </p:nvSpPr>
        <p:spPr>
          <a:xfrm flipH="1" flipV="1">
            <a:off x="1364569" y="2789591"/>
            <a:ext cx="418660" cy="2738617"/>
          </a:xfrm>
          <a:prstGeom prst="rt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3000">
                <a:schemeClr val="accent1">
                  <a:lumMod val="45000"/>
                  <a:lumOff val="55000"/>
                </a:schemeClr>
              </a:gs>
              <a:gs pos="8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8248768" y="5412755"/>
            <a:ext cx="140661" cy="387738"/>
            <a:chOff x="255220" y="3678212"/>
            <a:chExt cx="310121" cy="949366"/>
          </a:xfrm>
          <a:solidFill>
            <a:srgbClr val="FF0000"/>
          </a:solidFill>
        </p:grpSpPr>
        <p:sp>
          <p:nvSpPr>
            <p:cNvPr id="59" name="Oval 58"/>
            <p:cNvSpPr/>
            <p:nvPr/>
          </p:nvSpPr>
          <p:spPr>
            <a:xfrm>
              <a:off x="293059" y="3678212"/>
              <a:ext cx="214884" cy="228599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>
              <a:stCxn id="59" idx="4"/>
            </p:cNvCxnSpPr>
            <p:nvPr/>
          </p:nvCxnSpPr>
          <p:spPr>
            <a:xfrm flipH="1">
              <a:off x="398215" y="3906811"/>
              <a:ext cx="2287" cy="320041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8032324" y="5014369"/>
            <a:ext cx="140661" cy="376631"/>
            <a:chOff x="255220" y="3705408"/>
            <a:chExt cx="310121" cy="922170"/>
          </a:xfrm>
          <a:solidFill>
            <a:srgbClr val="FF0000"/>
          </a:solidFill>
        </p:grpSpPr>
        <p:sp>
          <p:nvSpPr>
            <p:cNvPr id="66" name="Oval 65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6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8004265" y="5428990"/>
            <a:ext cx="140661" cy="376631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73" name="Oval 72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73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787821" y="5021002"/>
            <a:ext cx="140661" cy="376631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80" name="Oval 79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>
              <a:stCxn id="80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7775797" y="5428990"/>
            <a:ext cx="140661" cy="376631"/>
            <a:chOff x="255220" y="3705408"/>
            <a:chExt cx="310121" cy="922170"/>
          </a:xfrm>
          <a:solidFill>
            <a:srgbClr val="FF0000"/>
          </a:solidFill>
        </p:grpSpPr>
        <p:sp>
          <p:nvSpPr>
            <p:cNvPr id="87" name="Oval 86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>
              <a:stCxn id="87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8244761" y="5011051"/>
            <a:ext cx="140661" cy="376631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94" name="Oval 93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>
              <a:stCxn id="94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8493268" y="5425675"/>
            <a:ext cx="140661" cy="376631"/>
            <a:chOff x="255220" y="3705408"/>
            <a:chExt cx="310121" cy="922170"/>
          </a:xfrm>
          <a:solidFill>
            <a:srgbClr val="FF0000"/>
          </a:solidFill>
        </p:grpSpPr>
        <p:sp>
          <p:nvSpPr>
            <p:cNvPr id="101" name="Oval 100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>
              <a:stCxn id="101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8466398" y="5004419"/>
            <a:ext cx="140661" cy="376631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108" name="Oval 107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>
              <a:stCxn id="108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/>
          <p:nvPr/>
        </p:nvGrpSpPr>
        <p:grpSpPr>
          <a:xfrm>
            <a:off x="8430816" y="3005329"/>
            <a:ext cx="130444" cy="364787"/>
            <a:chOff x="255220" y="3705408"/>
            <a:chExt cx="310121" cy="922170"/>
          </a:xfrm>
          <a:solidFill>
            <a:srgbClr val="FF0000"/>
          </a:solidFill>
        </p:grpSpPr>
        <p:sp>
          <p:nvSpPr>
            <p:cNvPr id="115" name="Oval 114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stCxn id="115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 120"/>
          <p:cNvGrpSpPr/>
          <p:nvPr/>
        </p:nvGrpSpPr>
        <p:grpSpPr>
          <a:xfrm>
            <a:off x="8434883" y="2553050"/>
            <a:ext cx="130444" cy="364787"/>
            <a:chOff x="255220" y="3705408"/>
            <a:chExt cx="310121" cy="922170"/>
          </a:xfrm>
          <a:solidFill>
            <a:srgbClr val="92D050"/>
          </a:solidFill>
        </p:grpSpPr>
        <p:sp>
          <p:nvSpPr>
            <p:cNvPr id="122" name="Oval 121"/>
            <p:cNvSpPr/>
            <p:nvPr/>
          </p:nvSpPr>
          <p:spPr>
            <a:xfrm>
              <a:off x="293058" y="3705408"/>
              <a:ext cx="214884" cy="228600"/>
            </a:xfrm>
            <a:prstGeom prst="ellipse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Straight Connector 122"/>
            <p:cNvCxnSpPr>
              <a:stCxn id="122" idx="4"/>
            </p:cNvCxnSpPr>
            <p:nvPr/>
          </p:nvCxnSpPr>
          <p:spPr>
            <a:xfrm flipH="1">
              <a:off x="398214" y="3934008"/>
              <a:ext cx="2286" cy="32004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flipH="1">
              <a:off x="255220" y="4252674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400840" y="4252644"/>
              <a:ext cx="164501" cy="371962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>
              <a:off x="256720" y="3988590"/>
              <a:ext cx="141732" cy="374904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397476" y="3993584"/>
              <a:ext cx="163001" cy="369910"/>
            </a:xfrm>
            <a:prstGeom prst="line">
              <a:avLst/>
            </a:prstGeom>
            <a:grpFill/>
            <a:ln w="317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8572420" y="2561990"/>
            <a:ext cx="183672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dirty="0"/>
              <a:t>Vulnerable Individual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8564794" y="3000140"/>
            <a:ext cx="22036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dirty="0"/>
              <a:t>Non-vulnerable Individual</a:t>
            </a:r>
          </a:p>
        </p:txBody>
      </p:sp>
      <p:sp>
        <p:nvSpPr>
          <p:cNvPr id="130" name="Rounded Rectangle 129"/>
          <p:cNvSpPr/>
          <p:nvPr/>
        </p:nvSpPr>
        <p:spPr>
          <a:xfrm>
            <a:off x="8275596" y="2487137"/>
            <a:ext cx="2423160" cy="9486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Slide Number Placeholder 1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29961"/>
            <a:ext cx="10515600" cy="1325563"/>
          </a:xfrm>
        </p:spPr>
        <p:txBody>
          <a:bodyPr/>
          <a:lstStyle/>
          <a:p>
            <a:r>
              <a:rPr lang="en-US" dirty="0" smtClean="0"/>
              <a:t>Predictability vs Leakage for Multiple </a:t>
            </a:r>
            <a:r>
              <a:rPr lang="en-US" dirty="0" err="1" smtClean="0"/>
              <a:t>eQTLs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031" y="957226"/>
            <a:ext cx="7311226" cy="5704205"/>
          </a:xfrm>
          <a:prstGeom prst="rect">
            <a:avLst/>
          </a:prstGeo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13" y="-7030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Three Steps of a Linking Attack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591183" y="3070180"/>
            <a:ext cx="256918" cy="991217"/>
          </a:xfrm>
          <a:prstGeom prst="downArrow">
            <a:avLst>
              <a:gd name="adj1" fmla="val 50000"/>
              <a:gd name="adj2" fmla="val 6770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9191882" y="3084588"/>
            <a:ext cx="244218" cy="983659"/>
          </a:xfrm>
          <a:prstGeom prst="downArrow">
            <a:avLst>
              <a:gd name="adj1" fmla="val 50000"/>
              <a:gd name="adj2" fmla="val 6770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004853" y="1471440"/>
            <a:ext cx="2404533" cy="518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573867" y="1485295"/>
            <a:ext cx="2404533" cy="518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00134" y="1446807"/>
            <a:ext cx="2404533" cy="518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86568" y="4089986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Phenotype and Genotype Selection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21176" y="4046583"/>
            <a:ext cx="1719469" cy="1060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Genotype Prediction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34352" y="4085454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Linking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70414" y="5224077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Absolute Value of Correlation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03818" y="5185608"/>
            <a:ext cx="225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Maximum a Posteriori Genotype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32376" y="5139894"/>
            <a:ext cx="2513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Minimum Distance between Predicted and Individual Genotypes</a:t>
            </a:r>
          </a:p>
        </p:txBody>
      </p:sp>
      <p:sp>
        <p:nvSpPr>
          <p:cNvPr id="15" name="Oval 14"/>
          <p:cNvSpPr/>
          <p:nvPr/>
        </p:nvSpPr>
        <p:spPr>
          <a:xfrm>
            <a:off x="1817058" y="4153898"/>
            <a:ext cx="214884" cy="22860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5" idx="4"/>
          </p:cNvCxnSpPr>
          <p:nvPr/>
        </p:nvCxnSpPr>
        <p:spPr>
          <a:xfrm flipH="1">
            <a:off x="1922214" y="4382498"/>
            <a:ext cx="2286" cy="32004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779220" y="4701164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24846" y="4701134"/>
            <a:ext cx="164501" cy="3719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780720" y="4437080"/>
            <a:ext cx="141732" cy="3749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21482" y="4442074"/>
            <a:ext cx="163001" cy="36991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429997" y="2176949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Auxiliary Information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221855" y="1491587"/>
            <a:ext cx="225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/>
              <a:t>Gender, Population, Age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69210" y="2067609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G-P</a:t>
            </a:r>
          </a:p>
          <a:p>
            <a:pPr algn="ctr"/>
            <a:r>
              <a:rPr lang="en-US" dirty="0" smtClean="0"/>
              <a:t>Correlation</a:t>
            </a:r>
            <a:endParaRPr lang="en-US" dirty="0"/>
          </a:p>
          <a:p>
            <a:pPr algn="ctr"/>
            <a:r>
              <a:rPr lang="en-US" dirty="0"/>
              <a:t>Dataset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4623777" y="4459736"/>
            <a:ext cx="1104900" cy="249017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7455878" y="4461690"/>
            <a:ext cx="965200" cy="234363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2230357" y="4489045"/>
            <a:ext cx="646723" cy="234363"/>
          </a:xfrm>
          <a:prstGeom prst="rightArrow">
            <a:avLst>
              <a:gd name="adj1" fmla="val 50000"/>
              <a:gd name="adj2" fmla="val 6414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408221" y="1049646"/>
            <a:ext cx="77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Step 1</a:t>
            </a:r>
            <a:endParaRPr lang="en-US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6206839" y="1105064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Step 2</a:t>
            </a:r>
            <a:endParaRPr lang="en-US" b="1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8756080" y="1063500"/>
            <a:ext cx="7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Step 3</a:t>
            </a:r>
            <a:endParaRPr lang="en-US" b="1" i="1" dirty="0"/>
          </a:p>
        </p:txBody>
      </p:sp>
      <p:sp>
        <p:nvSpPr>
          <p:cNvPr id="30" name="Rectangle 29"/>
          <p:cNvSpPr/>
          <p:nvPr/>
        </p:nvSpPr>
        <p:spPr>
          <a:xfrm>
            <a:off x="5695506" y="2015840"/>
            <a:ext cx="1719469" cy="9939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</a:p>
          <a:p>
            <a:pPr algn="ctr"/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6457386" y="3027981"/>
            <a:ext cx="217734" cy="1005538"/>
          </a:xfrm>
          <a:prstGeom prst="downArrow">
            <a:avLst>
              <a:gd name="adj1" fmla="val 50000"/>
              <a:gd name="adj2" fmla="val 6770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686" y="234499"/>
            <a:ext cx="10515600" cy="1325563"/>
          </a:xfrm>
        </p:spPr>
        <p:txBody>
          <a:bodyPr/>
          <a:lstStyle/>
          <a:p>
            <a:r>
              <a:rPr lang="en-US" dirty="0" smtClean="0"/>
              <a:t>GEUVADIS </a:t>
            </a:r>
            <a:r>
              <a:rPr lang="en-US" dirty="0" err="1" smtClean="0"/>
              <a:t>eQTLs</a:t>
            </a:r>
            <a:r>
              <a:rPr lang="en-US" dirty="0" smtClean="0"/>
              <a:t>, 1 </a:t>
            </a:r>
            <a:r>
              <a:rPr lang="en-US" dirty="0" err="1" smtClean="0"/>
              <a:t>kG</a:t>
            </a:r>
            <a:r>
              <a:rPr lang="en-US" dirty="0" smtClean="0"/>
              <a:t> Genotypes and </a:t>
            </a:r>
            <a:r>
              <a:rPr lang="en-US" dirty="0"/>
              <a:t>GEUVADIS </a:t>
            </a:r>
            <a:r>
              <a:rPr lang="en-US" dirty="0" smtClean="0"/>
              <a:t>Expression Levels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9901206" y="3696484"/>
            <a:ext cx="0" cy="916952"/>
          </a:xfrm>
          <a:prstGeom prst="straightConnector1">
            <a:avLst/>
          </a:prstGeom>
          <a:ln w="444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588687" y="2877212"/>
                <a:ext cx="22960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𝑝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 |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=10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687" y="2877212"/>
                <a:ext cx="2296078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552194" y="2909528"/>
                <a:ext cx="253462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dirty="0"/>
                  <a:t>Joint: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194" y="2909528"/>
                <a:ext cx="2534622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C:\Users\Arif\Box Sync\Papers\PrivaSeq_XX.2014\figures\a_priori_genotype_distribution_1_3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916" y="3453863"/>
            <a:ext cx="2683563" cy="213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Arif\Box Sync\Papers\PrivaSeq_XX.2014\figures\conditional_prob_1_3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391" y="3365435"/>
            <a:ext cx="2736831" cy="230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Arif\Box Sync\Papers\PrivaSeq_XX.2014\figures\genotype_expression_distribution_1_3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793" y="3345557"/>
            <a:ext cx="2713947" cy="228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730619" y="4866244"/>
            <a:ext cx="2455457" cy="19878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461577" y="2942659"/>
                <a:ext cx="18680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dirty="0"/>
                  <a:t>Prior: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577" y="2942659"/>
                <a:ext cx="1868012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8055754" y="2557051"/>
            <a:ext cx="1095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Posterior:</a:t>
            </a:r>
          </a:p>
        </p:txBody>
      </p:sp>
      <p:sp>
        <p:nvSpPr>
          <p:cNvPr id="15" name="5-Point Star 14"/>
          <p:cNvSpPr/>
          <p:nvPr/>
        </p:nvSpPr>
        <p:spPr>
          <a:xfrm>
            <a:off x="9973927" y="3266949"/>
            <a:ext cx="149901" cy="149902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9442222" y="5558604"/>
                <a:ext cx="1088183" cy="4401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  <m:r>
                            <a:rPr lang="en-US" i="1">
                              <a:latin typeface="Cambria Math"/>
                            </a:rPr>
                            <m:t>′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𝑗</m:t>
                          </m:r>
                        </m:sub>
                        <m:sup/>
                      </m:sSubSup>
                      <m:r>
                        <a:rPr lang="en-US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222" y="5558604"/>
                <a:ext cx="1088183" cy="440120"/>
              </a:xfrm>
              <a:prstGeom prst="rect">
                <a:avLst/>
              </a:prstGeom>
              <a:blipFill rotWithShape="0">
                <a:blip r:embed="rId8"/>
                <a:stretch>
                  <a:fillRect b="-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4763407" y="4168321"/>
            <a:ext cx="2438400" cy="609600"/>
          </a:xfrm>
          <a:prstGeom prst="line">
            <a:avLst/>
          </a:prstGeom>
          <a:ln w="349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686" y="234499"/>
            <a:ext cx="10515600" cy="1325563"/>
          </a:xfrm>
        </p:spPr>
        <p:txBody>
          <a:bodyPr/>
          <a:lstStyle/>
          <a:p>
            <a:r>
              <a:rPr lang="en-US" dirty="0" smtClean="0"/>
              <a:t>GEUVADIS </a:t>
            </a:r>
            <a:r>
              <a:rPr lang="en-US" dirty="0" err="1" smtClean="0"/>
              <a:t>eQTLs</a:t>
            </a:r>
            <a:r>
              <a:rPr lang="en-US" dirty="0" smtClean="0"/>
              <a:t>, 1 </a:t>
            </a:r>
            <a:r>
              <a:rPr lang="en-US" dirty="0" err="1" smtClean="0"/>
              <a:t>kG</a:t>
            </a:r>
            <a:r>
              <a:rPr lang="en-US" dirty="0" smtClean="0"/>
              <a:t> Genotypes and </a:t>
            </a:r>
            <a:r>
              <a:rPr lang="en-US" dirty="0"/>
              <a:t>GEUVADIS </a:t>
            </a:r>
            <a:r>
              <a:rPr lang="en-US" dirty="0" smtClean="0"/>
              <a:t>Expression Levels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286" y="1829720"/>
            <a:ext cx="6081124" cy="471622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5155035" y="2245055"/>
            <a:ext cx="0" cy="916952"/>
          </a:xfrm>
          <a:prstGeom prst="straightConnector1">
            <a:avLst/>
          </a:prstGeom>
          <a:ln w="4445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Simplification: Extremity based Genotype Prediction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122707" y="2923161"/>
            <a:ext cx="0" cy="20574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6122707" y="4980561"/>
            <a:ext cx="403860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Brace 5"/>
          <p:cNvSpPr/>
          <p:nvPr/>
        </p:nvSpPr>
        <p:spPr>
          <a:xfrm rot="5400000">
            <a:off x="6926412" y="4176855"/>
            <a:ext cx="304800" cy="1912212"/>
          </a:xfrm>
          <a:prstGeom prst="rightBrac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226906" y="5248636"/>
            <a:ext cx="154055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Higher expression</a:t>
            </a:r>
            <a:r>
              <a:rPr lang="en-US" sz="1400" dirty="0" smtClean="0"/>
              <a:t>:</a:t>
            </a:r>
          </a:p>
          <a:p>
            <a:pPr algn="ctr"/>
            <a:r>
              <a:rPr lang="en-US" sz="1400" dirty="0" smtClean="0"/>
              <a:t>Positive Extremity</a:t>
            </a:r>
            <a:endParaRPr lang="en-US" sz="1400" dirty="0"/>
          </a:p>
          <a:p>
            <a:pPr algn="ctr"/>
            <a:r>
              <a:rPr lang="en-US" sz="1400" dirty="0"/>
              <a:t>Most likely CC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10860" y="4971582"/>
            <a:ext cx="118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Expression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9850" y="5214191"/>
            <a:ext cx="157389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Lower expression</a:t>
            </a:r>
            <a:r>
              <a:rPr lang="en-US" sz="1400" dirty="0" smtClean="0"/>
              <a:t>:</a:t>
            </a:r>
          </a:p>
          <a:p>
            <a:pPr algn="ctr"/>
            <a:r>
              <a:rPr lang="en-US" sz="1400" dirty="0" smtClean="0"/>
              <a:t>Negative Extremity</a:t>
            </a:r>
            <a:endParaRPr lang="en-US" sz="1400" dirty="0"/>
          </a:p>
          <a:p>
            <a:pPr algn="ctr"/>
            <a:r>
              <a:rPr lang="en-US" sz="1400" dirty="0"/>
              <a:t>Most likely TT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5287695" y="3769211"/>
            <a:ext cx="1165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077415" y="4120975"/>
            <a:ext cx="583526" cy="0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77" y="2654668"/>
            <a:ext cx="3877381" cy="2849169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8032156" y="2786743"/>
            <a:ext cx="0" cy="215900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067893" y="2934362"/>
            <a:ext cx="1535748" cy="4781"/>
          </a:xfrm>
          <a:prstGeom prst="straightConnector1">
            <a:avLst/>
          </a:prstGeom>
          <a:ln w="317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6447971" y="2939143"/>
            <a:ext cx="1560755" cy="598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18828" y="2663185"/>
            <a:ext cx="1307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Positive Extremity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86525" y="2659748"/>
            <a:ext cx="1369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Negative Extremity</a:t>
            </a:r>
          </a:p>
        </p:txBody>
      </p:sp>
      <p:sp>
        <p:nvSpPr>
          <p:cNvPr id="18" name="Oval 17"/>
          <p:cNvSpPr/>
          <p:nvPr/>
        </p:nvSpPr>
        <p:spPr>
          <a:xfrm>
            <a:off x="3939633" y="2666365"/>
            <a:ext cx="1002083" cy="1274421"/>
          </a:xfrm>
          <a:prstGeom prst="ellipse">
            <a:avLst/>
          </a:prstGeom>
          <a:noFill/>
          <a:ln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871174" y="2170413"/>
            <a:ext cx="3729134" cy="809537"/>
          </a:xfrm>
          <a:custGeom>
            <a:avLst/>
            <a:gdLst>
              <a:gd name="connsiteX0" fmla="*/ 0 w 3670126"/>
              <a:gd name="connsiteY0" fmla="*/ 658402 h 658402"/>
              <a:gd name="connsiteX1" fmla="*/ 2141951 w 3670126"/>
              <a:gd name="connsiteY1" fmla="*/ 7049 h 658402"/>
              <a:gd name="connsiteX2" fmla="*/ 3670126 w 3670126"/>
              <a:gd name="connsiteY2" fmla="*/ 370303 h 658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70126" h="658402">
                <a:moveTo>
                  <a:pt x="0" y="658402"/>
                </a:moveTo>
                <a:cubicBezTo>
                  <a:pt x="765131" y="356733"/>
                  <a:pt x="1530263" y="55065"/>
                  <a:pt x="2141951" y="7049"/>
                </a:cubicBezTo>
                <a:cubicBezTo>
                  <a:pt x="2753639" y="-40968"/>
                  <a:pt x="3211882" y="164667"/>
                  <a:pt x="3670126" y="370303"/>
                </a:cubicBezTo>
              </a:path>
            </a:pathLst>
          </a:custGeom>
          <a:noFill/>
          <a:ln w="34925">
            <a:solidFill>
              <a:srgbClr val="92D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695387" y="3980543"/>
            <a:ext cx="1002083" cy="124320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459301" y="5148247"/>
            <a:ext cx="3795386" cy="838896"/>
          </a:xfrm>
          <a:custGeom>
            <a:avLst/>
            <a:gdLst>
              <a:gd name="connsiteX0" fmla="*/ 0 w 3795386"/>
              <a:gd name="connsiteY0" fmla="*/ 0 h 1171078"/>
              <a:gd name="connsiteX1" fmla="*/ 1553228 w 3795386"/>
              <a:gd name="connsiteY1" fmla="*/ 1164921 h 1171078"/>
              <a:gd name="connsiteX2" fmla="*/ 3795386 w 3795386"/>
              <a:gd name="connsiteY2" fmla="*/ 375781 h 1171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5386" h="1171078">
                <a:moveTo>
                  <a:pt x="0" y="0"/>
                </a:moveTo>
                <a:cubicBezTo>
                  <a:pt x="460332" y="551145"/>
                  <a:pt x="920664" y="1102291"/>
                  <a:pt x="1553228" y="1164921"/>
                </a:cubicBezTo>
                <a:cubicBezTo>
                  <a:pt x="2185792" y="1227551"/>
                  <a:pt x="2990589" y="801666"/>
                  <a:pt x="3795386" y="375781"/>
                </a:cubicBezTo>
              </a:path>
            </a:pathLst>
          </a:custGeom>
          <a:noFill/>
          <a:ln w="34925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54539" y="2657069"/>
            <a:ext cx="926432" cy="2550695"/>
          </a:xfrm>
          <a:prstGeom prst="rect">
            <a:avLst/>
          </a:prstGeom>
          <a:solidFill>
            <a:schemeClr val="bg1">
              <a:lumMod val="6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591224" y="3940107"/>
            <a:ext cx="3438234" cy="957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/>
          <p:cNvSpPr/>
          <p:nvPr/>
        </p:nvSpPr>
        <p:spPr>
          <a:xfrm rot="5400000">
            <a:off x="8838037" y="4175770"/>
            <a:ext cx="304800" cy="1912212"/>
          </a:xfrm>
          <a:prstGeom prst="rightBrac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9945103" y="3111863"/>
            <a:ext cx="0" cy="1828800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6118625" y="3087066"/>
            <a:ext cx="1866452" cy="85458"/>
            <a:chOff x="6481482" y="7093009"/>
            <a:chExt cx="1866452" cy="85458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6481482" y="7132320"/>
              <a:ext cx="1866452" cy="0"/>
            </a:xfrm>
            <a:prstGeom prst="line">
              <a:avLst/>
            </a:prstGeom>
            <a:ln w="15875">
              <a:prstDash val="dash"/>
              <a:headEnd type="stealth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7417751" y="7093009"/>
              <a:ext cx="94003" cy="854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045972" y="3079674"/>
            <a:ext cx="1866452" cy="85458"/>
            <a:chOff x="6481482" y="7093009"/>
            <a:chExt cx="1866452" cy="85458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6481482" y="7132320"/>
              <a:ext cx="1866452" cy="0"/>
            </a:xfrm>
            <a:prstGeom prst="line">
              <a:avLst/>
            </a:prstGeom>
            <a:ln w="15875">
              <a:prstDash val="dash"/>
              <a:headEnd type="stealth" w="med" len="med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7417751" y="7093009"/>
              <a:ext cx="94003" cy="8545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reeform 31"/>
          <p:cNvSpPr/>
          <p:nvPr/>
        </p:nvSpPr>
        <p:spPr>
          <a:xfrm>
            <a:off x="8664970" y="3615800"/>
            <a:ext cx="1260769" cy="1351514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-1 w 3989112"/>
              <a:gd name="connsiteY0" fmla="*/ 1120871 h 1566053"/>
              <a:gd name="connsiteX1" fmla="*/ 443379 w 3989112"/>
              <a:gd name="connsiteY1" fmla="*/ 564570 h 1566053"/>
              <a:gd name="connsiteX2" fmla="*/ 1007608 w 3989112"/>
              <a:gd name="connsiteY2" fmla="*/ 98675 h 1566053"/>
              <a:gd name="connsiteX3" fmla="*/ 1545177 w 3989112"/>
              <a:gd name="connsiteY3" fmla="*/ 484 h 1566053"/>
              <a:gd name="connsiteX4" fmla="*/ 1950352 w 3989112"/>
              <a:gd name="connsiteY4" fmla="*/ 136404 h 1566053"/>
              <a:gd name="connsiteX5" fmla="*/ 2337375 w 3989112"/>
              <a:gd name="connsiteY5" fmla="*/ 541132 h 1566053"/>
              <a:gd name="connsiteX6" fmla="*/ 2736480 w 3989112"/>
              <a:gd name="connsiteY6" fmla="*/ 1171671 h 1566053"/>
              <a:gd name="connsiteX7" fmla="*/ 3162299 w 3989112"/>
              <a:gd name="connsiteY7" fmla="*/ 1438371 h 1566053"/>
              <a:gd name="connsiteX8" fmla="*/ 3989112 w 3989112"/>
              <a:gd name="connsiteY8" fmla="*/ 1566053 h 1566053"/>
              <a:gd name="connsiteX0" fmla="*/ 0 w 3949330"/>
              <a:gd name="connsiteY0" fmla="*/ 1081628 h 1566053"/>
              <a:gd name="connsiteX1" fmla="*/ 403597 w 3949330"/>
              <a:gd name="connsiteY1" fmla="*/ 564570 h 1566053"/>
              <a:gd name="connsiteX2" fmla="*/ 967826 w 3949330"/>
              <a:gd name="connsiteY2" fmla="*/ 98675 h 1566053"/>
              <a:gd name="connsiteX3" fmla="*/ 1505395 w 3949330"/>
              <a:gd name="connsiteY3" fmla="*/ 484 h 1566053"/>
              <a:gd name="connsiteX4" fmla="*/ 1910570 w 3949330"/>
              <a:gd name="connsiteY4" fmla="*/ 136404 h 1566053"/>
              <a:gd name="connsiteX5" fmla="*/ 2297593 w 3949330"/>
              <a:gd name="connsiteY5" fmla="*/ 541132 h 1566053"/>
              <a:gd name="connsiteX6" fmla="*/ 2696698 w 3949330"/>
              <a:gd name="connsiteY6" fmla="*/ 1171671 h 1566053"/>
              <a:gd name="connsiteX7" fmla="*/ 3122517 w 3949330"/>
              <a:gd name="connsiteY7" fmla="*/ 1438371 h 1566053"/>
              <a:gd name="connsiteX8" fmla="*/ 3949330 w 3949330"/>
              <a:gd name="connsiteY8" fmla="*/ 1566053 h 1566053"/>
              <a:gd name="connsiteX0" fmla="*/ 0 w 3949330"/>
              <a:gd name="connsiteY0" fmla="*/ 1081628 h 1566053"/>
              <a:gd name="connsiteX1" fmla="*/ 403597 w 3949330"/>
              <a:gd name="connsiteY1" fmla="*/ 564570 h 1566053"/>
              <a:gd name="connsiteX2" fmla="*/ 967826 w 3949330"/>
              <a:gd name="connsiteY2" fmla="*/ 98675 h 1566053"/>
              <a:gd name="connsiteX3" fmla="*/ 1505395 w 3949330"/>
              <a:gd name="connsiteY3" fmla="*/ 484 h 1566053"/>
              <a:gd name="connsiteX4" fmla="*/ 1910570 w 3949330"/>
              <a:gd name="connsiteY4" fmla="*/ 136404 h 1566053"/>
              <a:gd name="connsiteX5" fmla="*/ 2297593 w 3949330"/>
              <a:gd name="connsiteY5" fmla="*/ 541132 h 1566053"/>
              <a:gd name="connsiteX6" fmla="*/ 2696698 w 3949330"/>
              <a:gd name="connsiteY6" fmla="*/ 1171671 h 1566053"/>
              <a:gd name="connsiteX7" fmla="*/ 3122517 w 3949330"/>
              <a:gd name="connsiteY7" fmla="*/ 1438371 h 1566053"/>
              <a:gd name="connsiteX8" fmla="*/ 3949330 w 3949330"/>
              <a:gd name="connsiteY8" fmla="*/ 1566053 h 1566053"/>
              <a:gd name="connsiteX0" fmla="*/ 0 w 3949330"/>
              <a:gd name="connsiteY0" fmla="*/ 1081628 h 1566053"/>
              <a:gd name="connsiteX1" fmla="*/ 403597 w 3949330"/>
              <a:gd name="connsiteY1" fmla="*/ 564570 h 1566053"/>
              <a:gd name="connsiteX2" fmla="*/ 967826 w 3949330"/>
              <a:gd name="connsiteY2" fmla="*/ 98675 h 1566053"/>
              <a:gd name="connsiteX3" fmla="*/ 1505395 w 3949330"/>
              <a:gd name="connsiteY3" fmla="*/ 484 h 1566053"/>
              <a:gd name="connsiteX4" fmla="*/ 1910570 w 3949330"/>
              <a:gd name="connsiteY4" fmla="*/ 136404 h 1566053"/>
              <a:gd name="connsiteX5" fmla="*/ 2297593 w 3949330"/>
              <a:gd name="connsiteY5" fmla="*/ 541132 h 1566053"/>
              <a:gd name="connsiteX6" fmla="*/ 2696698 w 3949330"/>
              <a:gd name="connsiteY6" fmla="*/ 1171671 h 1566053"/>
              <a:gd name="connsiteX7" fmla="*/ 3122517 w 3949330"/>
              <a:gd name="connsiteY7" fmla="*/ 1438371 h 1566053"/>
              <a:gd name="connsiteX8" fmla="*/ 3949330 w 3949330"/>
              <a:gd name="connsiteY8" fmla="*/ 1566053 h 1566053"/>
              <a:gd name="connsiteX0" fmla="*/ 0 w 3949330"/>
              <a:gd name="connsiteY0" fmla="*/ 1081628 h 1566053"/>
              <a:gd name="connsiteX1" fmla="*/ 403597 w 3949330"/>
              <a:gd name="connsiteY1" fmla="*/ 564570 h 1566053"/>
              <a:gd name="connsiteX2" fmla="*/ 967826 w 3949330"/>
              <a:gd name="connsiteY2" fmla="*/ 98675 h 1566053"/>
              <a:gd name="connsiteX3" fmla="*/ 1505395 w 3949330"/>
              <a:gd name="connsiteY3" fmla="*/ 484 h 1566053"/>
              <a:gd name="connsiteX4" fmla="*/ 1910570 w 3949330"/>
              <a:gd name="connsiteY4" fmla="*/ 136404 h 1566053"/>
              <a:gd name="connsiteX5" fmla="*/ 2297593 w 3949330"/>
              <a:gd name="connsiteY5" fmla="*/ 541132 h 1566053"/>
              <a:gd name="connsiteX6" fmla="*/ 2696698 w 3949330"/>
              <a:gd name="connsiteY6" fmla="*/ 1171671 h 1566053"/>
              <a:gd name="connsiteX7" fmla="*/ 3122517 w 3949330"/>
              <a:gd name="connsiteY7" fmla="*/ 1438371 h 1566053"/>
              <a:gd name="connsiteX8" fmla="*/ 3949330 w 3949330"/>
              <a:gd name="connsiteY8" fmla="*/ 1566053 h 1566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9330" h="1566053">
                <a:moveTo>
                  <a:pt x="0" y="1081628"/>
                </a:moveTo>
                <a:cubicBezTo>
                  <a:pt x="143580" y="875959"/>
                  <a:pt x="242293" y="728395"/>
                  <a:pt x="403597" y="564570"/>
                </a:cubicBezTo>
                <a:cubicBezTo>
                  <a:pt x="564901" y="400745"/>
                  <a:pt x="778963" y="188456"/>
                  <a:pt x="967826" y="98675"/>
                </a:cubicBezTo>
                <a:cubicBezTo>
                  <a:pt x="1156689" y="8894"/>
                  <a:pt x="1349189" y="-2830"/>
                  <a:pt x="1505395" y="484"/>
                </a:cubicBezTo>
                <a:cubicBezTo>
                  <a:pt x="1661601" y="3798"/>
                  <a:pt x="1778537" y="46296"/>
                  <a:pt x="1910570" y="136404"/>
                </a:cubicBezTo>
                <a:cubicBezTo>
                  <a:pt x="2042603" y="226512"/>
                  <a:pt x="2166572" y="368588"/>
                  <a:pt x="2297593" y="541132"/>
                </a:cubicBezTo>
                <a:cubicBezTo>
                  <a:pt x="2428614" y="713676"/>
                  <a:pt x="2559211" y="1022131"/>
                  <a:pt x="2696698" y="1171671"/>
                </a:cubicBezTo>
                <a:cubicBezTo>
                  <a:pt x="2834185" y="1321211"/>
                  <a:pt x="2913745" y="1372641"/>
                  <a:pt x="3122517" y="1438371"/>
                </a:cubicBezTo>
                <a:cubicBezTo>
                  <a:pt x="3331289" y="1504101"/>
                  <a:pt x="3830797" y="1566053"/>
                  <a:pt x="3949330" y="156605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 32"/>
          <p:cNvSpPr/>
          <p:nvPr/>
        </p:nvSpPr>
        <p:spPr>
          <a:xfrm>
            <a:off x="7648258" y="3353296"/>
            <a:ext cx="1034219" cy="1263564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2 w 3989115"/>
              <a:gd name="connsiteY0" fmla="*/ 1120871 h 1566053"/>
              <a:gd name="connsiteX1" fmla="*/ 443382 w 3989115"/>
              <a:gd name="connsiteY1" fmla="*/ 564570 h 1566053"/>
              <a:gd name="connsiteX2" fmla="*/ 1007611 w 3989115"/>
              <a:gd name="connsiteY2" fmla="*/ 98675 h 1566053"/>
              <a:gd name="connsiteX3" fmla="*/ 1545180 w 3989115"/>
              <a:gd name="connsiteY3" fmla="*/ 484 h 1566053"/>
              <a:gd name="connsiteX4" fmla="*/ 1950355 w 3989115"/>
              <a:gd name="connsiteY4" fmla="*/ 136404 h 1566053"/>
              <a:gd name="connsiteX5" fmla="*/ 2337378 w 3989115"/>
              <a:gd name="connsiteY5" fmla="*/ 541132 h 1566053"/>
              <a:gd name="connsiteX6" fmla="*/ 2736483 w 3989115"/>
              <a:gd name="connsiteY6" fmla="*/ 1171671 h 1566053"/>
              <a:gd name="connsiteX7" fmla="*/ 3162302 w 3989115"/>
              <a:gd name="connsiteY7" fmla="*/ 1438371 h 1566053"/>
              <a:gd name="connsiteX8" fmla="*/ 3989115 w 3989115"/>
              <a:gd name="connsiteY8" fmla="*/ 1566053 h 1566053"/>
              <a:gd name="connsiteX0" fmla="*/ 0 w 3847393"/>
              <a:gd name="connsiteY0" fmla="*/ 946060 h 1566053"/>
              <a:gd name="connsiteX1" fmla="*/ 301660 w 3847393"/>
              <a:gd name="connsiteY1" fmla="*/ 564570 h 1566053"/>
              <a:gd name="connsiteX2" fmla="*/ 865889 w 3847393"/>
              <a:gd name="connsiteY2" fmla="*/ 98675 h 1566053"/>
              <a:gd name="connsiteX3" fmla="*/ 1403458 w 3847393"/>
              <a:gd name="connsiteY3" fmla="*/ 484 h 1566053"/>
              <a:gd name="connsiteX4" fmla="*/ 1808633 w 3847393"/>
              <a:gd name="connsiteY4" fmla="*/ 136404 h 1566053"/>
              <a:gd name="connsiteX5" fmla="*/ 2195656 w 3847393"/>
              <a:gd name="connsiteY5" fmla="*/ 541132 h 1566053"/>
              <a:gd name="connsiteX6" fmla="*/ 2594761 w 3847393"/>
              <a:gd name="connsiteY6" fmla="*/ 1171671 h 1566053"/>
              <a:gd name="connsiteX7" fmla="*/ 3020580 w 3847393"/>
              <a:gd name="connsiteY7" fmla="*/ 1438371 h 1566053"/>
              <a:gd name="connsiteX8" fmla="*/ 3847393 w 3847393"/>
              <a:gd name="connsiteY8" fmla="*/ 1566053 h 1566053"/>
              <a:gd name="connsiteX0" fmla="*/ -1 w 3545732"/>
              <a:gd name="connsiteY0" fmla="*/ 564570 h 1566053"/>
              <a:gd name="connsiteX1" fmla="*/ 564228 w 3545732"/>
              <a:gd name="connsiteY1" fmla="*/ 98675 h 1566053"/>
              <a:gd name="connsiteX2" fmla="*/ 1101797 w 3545732"/>
              <a:gd name="connsiteY2" fmla="*/ 484 h 1566053"/>
              <a:gd name="connsiteX3" fmla="*/ 1506972 w 3545732"/>
              <a:gd name="connsiteY3" fmla="*/ 136404 h 1566053"/>
              <a:gd name="connsiteX4" fmla="*/ 1893995 w 3545732"/>
              <a:gd name="connsiteY4" fmla="*/ 541132 h 1566053"/>
              <a:gd name="connsiteX5" fmla="*/ 2293100 w 3545732"/>
              <a:gd name="connsiteY5" fmla="*/ 1171671 h 1566053"/>
              <a:gd name="connsiteX6" fmla="*/ 2718919 w 3545732"/>
              <a:gd name="connsiteY6" fmla="*/ 1438371 h 1566053"/>
              <a:gd name="connsiteX7" fmla="*/ 3545732 w 3545732"/>
              <a:gd name="connsiteY7" fmla="*/ 1566053 h 1566053"/>
              <a:gd name="connsiteX0" fmla="*/ -1 w 2718918"/>
              <a:gd name="connsiteY0" fmla="*/ 564570 h 1438371"/>
              <a:gd name="connsiteX1" fmla="*/ 564228 w 2718918"/>
              <a:gd name="connsiteY1" fmla="*/ 98675 h 1438371"/>
              <a:gd name="connsiteX2" fmla="*/ 1101797 w 2718918"/>
              <a:gd name="connsiteY2" fmla="*/ 484 h 1438371"/>
              <a:gd name="connsiteX3" fmla="*/ 1506972 w 2718918"/>
              <a:gd name="connsiteY3" fmla="*/ 136404 h 1438371"/>
              <a:gd name="connsiteX4" fmla="*/ 1893995 w 2718918"/>
              <a:gd name="connsiteY4" fmla="*/ 541132 h 1438371"/>
              <a:gd name="connsiteX5" fmla="*/ 2293100 w 2718918"/>
              <a:gd name="connsiteY5" fmla="*/ 1171671 h 1438371"/>
              <a:gd name="connsiteX6" fmla="*/ 2718919 w 2718918"/>
              <a:gd name="connsiteY6" fmla="*/ 1438371 h 1438371"/>
              <a:gd name="connsiteX0" fmla="*/ -1 w 2676928"/>
              <a:gd name="connsiteY0" fmla="*/ 564570 h 1199318"/>
              <a:gd name="connsiteX1" fmla="*/ 564228 w 2676928"/>
              <a:gd name="connsiteY1" fmla="*/ 98675 h 1199318"/>
              <a:gd name="connsiteX2" fmla="*/ 1101797 w 2676928"/>
              <a:gd name="connsiteY2" fmla="*/ 484 h 1199318"/>
              <a:gd name="connsiteX3" fmla="*/ 1506972 w 2676928"/>
              <a:gd name="connsiteY3" fmla="*/ 136404 h 1199318"/>
              <a:gd name="connsiteX4" fmla="*/ 1893995 w 2676928"/>
              <a:gd name="connsiteY4" fmla="*/ 541132 h 1199318"/>
              <a:gd name="connsiteX5" fmla="*/ 2293100 w 2676928"/>
              <a:gd name="connsiteY5" fmla="*/ 1171671 h 1199318"/>
              <a:gd name="connsiteX6" fmla="*/ 2676928 w 2676928"/>
              <a:gd name="connsiteY6" fmla="*/ 1133571 h 1199318"/>
              <a:gd name="connsiteX0" fmla="*/ -1 w 2676928"/>
              <a:gd name="connsiteY0" fmla="*/ 564570 h 1256894"/>
              <a:gd name="connsiteX1" fmla="*/ 564228 w 2676928"/>
              <a:gd name="connsiteY1" fmla="*/ 98675 h 1256894"/>
              <a:gd name="connsiteX2" fmla="*/ 1101797 w 2676928"/>
              <a:gd name="connsiteY2" fmla="*/ 484 h 1256894"/>
              <a:gd name="connsiteX3" fmla="*/ 1506972 w 2676928"/>
              <a:gd name="connsiteY3" fmla="*/ 136404 h 1256894"/>
              <a:gd name="connsiteX4" fmla="*/ 1893995 w 2676928"/>
              <a:gd name="connsiteY4" fmla="*/ 541132 h 1256894"/>
              <a:gd name="connsiteX5" fmla="*/ 2293100 w 2676928"/>
              <a:gd name="connsiteY5" fmla="*/ 1171671 h 1256894"/>
              <a:gd name="connsiteX6" fmla="*/ 2676928 w 2676928"/>
              <a:gd name="connsiteY6" fmla="*/ 1133571 h 1256894"/>
              <a:gd name="connsiteX0" fmla="*/ -1 w 2676928"/>
              <a:gd name="connsiteY0" fmla="*/ 564570 h 1266097"/>
              <a:gd name="connsiteX1" fmla="*/ 564228 w 2676928"/>
              <a:gd name="connsiteY1" fmla="*/ 98675 h 1266097"/>
              <a:gd name="connsiteX2" fmla="*/ 1101797 w 2676928"/>
              <a:gd name="connsiteY2" fmla="*/ 484 h 1266097"/>
              <a:gd name="connsiteX3" fmla="*/ 1506972 w 2676928"/>
              <a:gd name="connsiteY3" fmla="*/ 136404 h 1266097"/>
              <a:gd name="connsiteX4" fmla="*/ 1893995 w 2676928"/>
              <a:gd name="connsiteY4" fmla="*/ 541132 h 1266097"/>
              <a:gd name="connsiteX5" fmla="*/ 2293100 w 2676928"/>
              <a:gd name="connsiteY5" fmla="*/ 1171671 h 1266097"/>
              <a:gd name="connsiteX6" fmla="*/ 2676928 w 2676928"/>
              <a:gd name="connsiteY6" fmla="*/ 1133571 h 1266097"/>
              <a:gd name="connsiteX0" fmla="*/ -1 w 2666016"/>
              <a:gd name="connsiteY0" fmla="*/ 564570 h 1258716"/>
              <a:gd name="connsiteX1" fmla="*/ 564228 w 2666016"/>
              <a:gd name="connsiteY1" fmla="*/ 98675 h 1258716"/>
              <a:gd name="connsiteX2" fmla="*/ 1101797 w 2666016"/>
              <a:gd name="connsiteY2" fmla="*/ 484 h 1258716"/>
              <a:gd name="connsiteX3" fmla="*/ 1506972 w 2666016"/>
              <a:gd name="connsiteY3" fmla="*/ 136404 h 1258716"/>
              <a:gd name="connsiteX4" fmla="*/ 1893995 w 2666016"/>
              <a:gd name="connsiteY4" fmla="*/ 541132 h 1258716"/>
              <a:gd name="connsiteX5" fmla="*/ 2293100 w 2666016"/>
              <a:gd name="connsiteY5" fmla="*/ 1171671 h 1258716"/>
              <a:gd name="connsiteX6" fmla="*/ 2666016 w 2666016"/>
              <a:gd name="connsiteY6" fmla="*/ 1120871 h 1258716"/>
              <a:gd name="connsiteX0" fmla="*/ -1 w 2666016"/>
              <a:gd name="connsiteY0" fmla="*/ 564570 h 1260322"/>
              <a:gd name="connsiteX1" fmla="*/ 564228 w 2666016"/>
              <a:gd name="connsiteY1" fmla="*/ 98675 h 1260322"/>
              <a:gd name="connsiteX2" fmla="*/ 1101797 w 2666016"/>
              <a:gd name="connsiteY2" fmla="*/ 484 h 1260322"/>
              <a:gd name="connsiteX3" fmla="*/ 1506972 w 2666016"/>
              <a:gd name="connsiteY3" fmla="*/ 136404 h 1260322"/>
              <a:gd name="connsiteX4" fmla="*/ 1893995 w 2666016"/>
              <a:gd name="connsiteY4" fmla="*/ 541132 h 1260322"/>
              <a:gd name="connsiteX5" fmla="*/ 2293100 w 2666016"/>
              <a:gd name="connsiteY5" fmla="*/ 1171671 h 1260322"/>
              <a:gd name="connsiteX6" fmla="*/ 2666016 w 2666016"/>
              <a:gd name="connsiteY6" fmla="*/ 1120871 h 1260322"/>
              <a:gd name="connsiteX0" fmla="*/ -1 w 2666016"/>
              <a:gd name="connsiteY0" fmla="*/ 564570 h 1263564"/>
              <a:gd name="connsiteX1" fmla="*/ 564228 w 2666016"/>
              <a:gd name="connsiteY1" fmla="*/ 98675 h 1263564"/>
              <a:gd name="connsiteX2" fmla="*/ 1101797 w 2666016"/>
              <a:gd name="connsiteY2" fmla="*/ 484 h 1263564"/>
              <a:gd name="connsiteX3" fmla="*/ 1506972 w 2666016"/>
              <a:gd name="connsiteY3" fmla="*/ 136404 h 1263564"/>
              <a:gd name="connsiteX4" fmla="*/ 1893995 w 2666016"/>
              <a:gd name="connsiteY4" fmla="*/ 541132 h 1263564"/>
              <a:gd name="connsiteX5" fmla="*/ 2293100 w 2666016"/>
              <a:gd name="connsiteY5" fmla="*/ 1171671 h 1263564"/>
              <a:gd name="connsiteX6" fmla="*/ 2666016 w 2666016"/>
              <a:gd name="connsiteY6" fmla="*/ 1120871 h 1263564"/>
              <a:gd name="connsiteX0" fmla="*/ -1 w 2666016"/>
              <a:gd name="connsiteY0" fmla="*/ 564570 h 1263564"/>
              <a:gd name="connsiteX1" fmla="*/ 564228 w 2666016"/>
              <a:gd name="connsiteY1" fmla="*/ 98675 h 1263564"/>
              <a:gd name="connsiteX2" fmla="*/ 1101797 w 2666016"/>
              <a:gd name="connsiteY2" fmla="*/ 484 h 1263564"/>
              <a:gd name="connsiteX3" fmla="*/ 1506972 w 2666016"/>
              <a:gd name="connsiteY3" fmla="*/ 136404 h 1263564"/>
              <a:gd name="connsiteX4" fmla="*/ 1893995 w 2666016"/>
              <a:gd name="connsiteY4" fmla="*/ 541132 h 1263564"/>
              <a:gd name="connsiteX5" fmla="*/ 2293100 w 2666016"/>
              <a:gd name="connsiteY5" fmla="*/ 1171671 h 1263564"/>
              <a:gd name="connsiteX6" fmla="*/ 2666016 w 2666016"/>
              <a:gd name="connsiteY6" fmla="*/ 1120871 h 1263564"/>
              <a:gd name="connsiteX0" fmla="*/ -1 w 2666016"/>
              <a:gd name="connsiteY0" fmla="*/ 564570 h 1263564"/>
              <a:gd name="connsiteX1" fmla="*/ 564228 w 2666016"/>
              <a:gd name="connsiteY1" fmla="*/ 98675 h 1263564"/>
              <a:gd name="connsiteX2" fmla="*/ 1101797 w 2666016"/>
              <a:gd name="connsiteY2" fmla="*/ 484 h 1263564"/>
              <a:gd name="connsiteX3" fmla="*/ 1506972 w 2666016"/>
              <a:gd name="connsiteY3" fmla="*/ 136404 h 1263564"/>
              <a:gd name="connsiteX4" fmla="*/ 1893995 w 2666016"/>
              <a:gd name="connsiteY4" fmla="*/ 541132 h 1263564"/>
              <a:gd name="connsiteX5" fmla="*/ 2293100 w 2666016"/>
              <a:gd name="connsiteY5" fmla="*/ 1171671 h 1263564"/>
              <a:gd name="connsiteX6" fmla="*/ 2666016 w 2666016"/>
              <a:gd name="connsiteY6" fmla="*/ 1120871 h 126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66016" h="1263564">
                <a:moveTo>
                  <a:pt x="-1" y="564570"/>
                </a:moveTo>
                <a:cubicBezTo>
                  <a:pt x="144314" y="423339"/>
                  <a:pt x="375365" y="188456"/>
                  <a:pt x="564228" y="98675"/>
                </a:cubicBezTo>
                <a:cubicBezTo>
                  <a:pt x="753091" y="8894"/>
                  <a:pt x="945591" y="-2830"/>
                  <a:pt x="1101797" y="484"/>
                </a:cubicBezTo>
                <a:cubicBezTo>
                  <a:pt x="1258003" y="3798"/>
                  <a:pt x="1374939" y="46296"/>
                  <a:pt x="1506972" y="136404"/>
                </a:cubicBezTo>
                <a:cubicBezTo>
                  <a:pt x="1639005" y="226512"/>
                  <a:pt x="1762974" y="368588"/>
                  <a:pt x="1893995" y="541132"/>
                </a:cubicBezTo>
                <a:cubicBezTo>
                  <a:pt x="2025016" y="713676"/>
                  <a:pt x="2164430" y="1075048"/>
                  <a:pt x="2293100" y="1171671"/>
                </a:cubicBezTo>
                <a:cubicBezTo>
                  <a:pt x="2421770" y="1268294"/>
                  <a:pt x="2529369" y="1336781"/>
                  <a:pt x="2666016" y="112087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6151094" y="3557530"/>
            <a:ext cx="1496628" cy="1426383"/>
          </a:xfrm>
          <a:custGeom>
            <a:avLst/>
            <a:gdLst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604000"/>
              <a:gd name="connsiteY0" fmla="*/ 1651474 h 1893352"/>
              <a:gd name="connsiteX1" fmla="*/ 1054100 w 6604000"/>
              <a:gd name="connsiteY1" fmla="*/ 1194274 h 1893352"/>
              <a:gd name="connsiteX2" fmla="*/ 1727200 w 6604000"/>
              <a:gd name="connsiteY2" fmla="*/ 432274 h 1893352"/>
              <a:gd name="connsiteX3" fmla="*/ 2273300 w 6604000"/>
              <a:gd name="connsiteY3" fmla="*/ 25874 h 1893352"/>
              <a:gd name="connsiteX4" fmla="*/ 3365500 w 6604000"/>
              <a:gd name="connsiteY4" fmla="*/ 152874 h 1893352"/>
              <a:gd name="connsiteX5" fmla="*/ 3911600 w 6604000"/>
              <a:gd name="connsiteY5" fmla="*/ 1054574 h 1893352"/>
              <a:gd name="connsiteX6" fmla="*/ 4178300 w 6604000"/>
              <a:gd name="connsiteY6" fmla="*/ 1562574 h 1893352"/>
              <a:gd name="connsiteX7" fmla="*/ 4889500 w 6604000"/>
              <a:gd name="connsiteY7" fmla="*/ 1689574 h 1893352"/>
              <a:gd name="connsiteX8" fmla="*/ 5194300 w 6604000"/>
              <a:gd name="connsiteY8" fmla="*/ 1664174 h 1893352"/>
              <a:gd name="connsiteX9" fmla="*/ 5473700 w 6604000"/>
              <a:gd name="connsiteY9" fmla="*/ 1676874 h 1893352"/>
              <a:gd name="connsiteX10" fmla="*/ 5905500 w 6604000"/>
              <a:gd name="connsiteY10" fmla="*/ 1664174 h 1893352"/>
              <a:gd name="connsiteX11" fmla="*/ 5016500 w 6604000"/>
              <a:gd name="connsiteY11" fmla="*/ 1892774 h 1893352"/>
              <a:gd name="connsiteX12" fmla="*/ 6235700 w 6604000"/>
              <a:gd name="connsiteY12" fmla="*/ 1727674 h 1893352"/>
              <a:gd name="connsiteX13" fmla="*/ 6604000 w 6604000"/>
              <a:gd name="connsiteY13" fmla="*/ 1664174 h 1893352"/>
              <a:gd name="connsiteX0" fmla="*/ 0 w 6540500"/>
              <a:gd name="connsiteY0" fmla="*/ 1651474 h 1893255"/>
              <a:gd name="connsiteX1" fmla="*/ 1054100 w 6540500"/>
              <a:gd name="connsiteY1" fmla="*/ 1194274 h 1893255"/>
              <a:gd name="connsiteX2" fmla="*/ 1727200 w 6540500"/>
              <a:gd name="connsiteY2" fmla="*/ 432274 h 1893255"/>
              <a:gd name="connsiteX3" fmla="*/ 2273300 w 6540500"/>
              <a:gd name="connsiteY3" fmla="*/ 25874 h 1893255"/>
              <a:gd name="connsiteX4" fmla="*/ 3365500 w 6540500"/>
              <a:gd name="connsiteY4" fmla="*/ 152874 h 1893255"/>
              <a:gd name="connsiteX5" fmla="*/ 3911600 w 6540500"/>
              <a:gd name="connsiteY5" fmla="*/ 1054574 h 1893255"/>
              <a:gd name="connsiteX6" fmla="*/ 4178300 w 6540500"/>
              <a:gd name="connsiteY6" fmla="*/ 1562574 h 1893255"/>
              <a:gd name="connsiteX7" fmla="*/ 4889500 w 6540500"/>
              <a:gd name="connsiteY7" fmla="*/ 1689574 h 1893255"/>
              <a:gd name="connsiteX8" fmla="*/ 5194300 w 6540500"/>
              <a:gd name="connsiteY8" fmla="*/ 1664174 h 1893255"/>
              <a:gd name="connsiteX9" fmla="*/ 5473700 w 6540500"/>
              <a:gd name="connsiteY9" fmla="*/ 1676874 h 1893255"/>
              <a:gd name="connsiteX10" fmla="*/ 5905500 w 6540500"/>
              <a:gd name="connsiteY10" fmla="*/ 1664174 h 1893255"/>
              <a:gd name="connsiteX11" fmla="*/ 5016500 w 6540500"/>
              <a:gd name="connsiteY11" fmla="*/ 1892774 h 1893255"/>
              <a:gd name="connsiteX12" fmla="*/ 6235700 w 6540500"/>
              <a:gd name="connsiteY12" fmla="*/ 1727674 h 1893255"/>
              <a:gd name="connsiteX13" fmla="*/ 6540500 w 6540500"/>
              <a:gd name="connsiteY13" fmla="*/ 1841974 h 1893255"/>
              <a:gd name="connsiteX0" fmla="*/ 0 w 6540500"/>
              <a:gd name="connsiteY0" fmla="*/ 1651474 h 1893387"/>
              <a:gd name="connsiteX1" fmla="*/ 1054100 w 6540500"/>
              <a:gd name="connsiteY1" fmla="*/ 1194274 h 1893387"/>
              <a:gd name="connsiteX2" fmla="*/ 1727200 w 6540500"/>
              <a:gd name="connsiteY2" fmla="*/ 432274 h 1893387"/>
              <a:gd name="connsiteX3" fmla="*/ 2273300 w 6540500"/>
              <a:gd name="connsiteY3" fmla="*/ 25874 h 1893387"/>
              <a:gd name="connsiteX4" fmla="*/ 3365500 w 6540500"/>
              <a:gd name="connsiteY4" fmla="*/ 152874 h 1893387"/>
              <a:gd name="connsiteX5" fmla="*/ 3911600 w 6540500"/>
              <a:gd name="connsiteY5" fmla="*/ 1054574 h 1893387"/>
              <a:gd name="connsiteX6" fmla="*/ 4178300 w 6540500"/>
              <a:gd name="connsiteY6" fmla="*/ 1562574 h 1893387"/>
              <a:gd name="connsiteX7" fmla="*/ 4889500 w 6540500"/>
              <a:gd name="connsiteY7" fmla="*/ 1689574 h 1893387"/>
              <a:gd name="connsiteX8" fmla="*/ 5194300 w 6540500"/>
              <a:gd name="connsiteY8" fmla="*/ 1664174 h 1893387"/>
              <a:gd name="connsiteX9" fmla="*/ 5473700 w 6540500"/>
              <a:gd name="connsiteY9" fmla="*/ 1676874 h 1893387"/>
              <a:gd name="connsiteX10" fmla="*/ 5905500 w 6540500"/>
              <a:gd name="connsiteY10" fmla="*/ 1664174 h 1893387"/>
              <a:gd name="connsiteX11" fmla="*/ 5016500 w 6540500"/>
              <a:gd name="connsiteY11" fmla="*/ 1892774 h 1893387"/>
              <a:gd name="connsiteX12" fmla="*/ 6235700 w 6540500"/>
              <a:gd name="connsiteY12" fmla="*/ 1727674 h 1893387"/>
              <a:gd name="connsiteX13" fmla="*/ 6540500 w 6540500"/>
              <a:gd name="connsiteY13" fmla="*/ 1841974 h 1893387"/>
              <a:gd name="connsiteX0" fmla="*/ 0 w 6540500"/>
              <a:gd name="connsiteY0" fmla="*/ 1636081 h 1877994"/>
              <a:gd name="connsiteX1" fmla="*/ 1054100 w 6540500"/>
              <a:gd name="connsiteY1" fmla="*/ 1178881 h 1877994"/>
              <a:gd name="connsiteX2" fmla="*/ 1727200 w 6540500"/>
              <a:gd name="connsiteY2" fmla="*/ 416881 h 1877994"/>
              <a:gd name="connsiteX3" fmla="*/ 2273300 w 6540500"/>
              <a:gd name="connsiteY3" fmla="*/ 10481 h 1877994"/>
              <a:gd name="connsiteX4" fmla="*/ 3276600 w 6540500"/>
              <a:gd name="connsiteY4" fmla="*/ 200981 h 1877994"/>
              <a:gd name="connsiteX5" fmla="*/ 3911600 w 6540500"/>
              <a:gd name="connsiteY5" fmla="*/ 1039181 h 1877994"/>
              <a:gd name="connsiteX6" fmla="*/ 4178300 w 6540500"/>
              <a:gd name="connsiteY6" fmla="*/ 1547181 h 1877994"/>
              <a:gd name="connsiteX7" fmla="*/ 4889500 w 6540500"/>
              <a:gd name="connsiteY7" fmla="*/ 1674181 h 1877994"/>
              <a:gd name="connsiteX8" fmla="*/ 5194300 w 6540500"/>
              <a:gd name="connsiteY8" fmla="*/ 1648781 h 1877994"/>
              <a:gd name="connsiteX9" fmla="*/ 5473700 w 6540500"/>
              <a:gd name="connsiteY9" fmla="*/ 1661481 h 1877994"/>
              <a:gd name="connsiteX10" fmla="*/ 5905500 w 6540500"/>
              <a:gd name="connsiteY10" fmla="*/ 1648781 h 1877994"/>
              <a:gd name="connsiteX11" fmla="*/ 5016500 w 6540500"/>
              <a:gd name="connsiteY11" fmla="*/ 1877381 h 1877994"/>
              <a:gd name="connsiteX12" fmla="*/ 6235700 w 6540500"/>
              <a:gd name="connsiteY12" fmla="*/ 1712281 h 1877994"/>
              <a:gd name="connsiteX13" fmla="*/ 6540500 w 6540500"/>
              <a:gd name="connsiteY13" fmla="*/ 1826581 h 1877994"/>
              <a:gd name="connsiteX0" fmla="*/ 0 w 6540500"/>
              <a:gd name="connsiteY0" fmla="*/ 1580992 h 1822905"/>
              <a:gd name="connsiteX1" fmla="*/ 1054100 w 6540500"/>
              <a:gd name="connsiteY1" fmla="*/ 11237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0992 h 1822905"/>
              <a:gd name="connsiteX1" fmla="*/ 1231900 w 6540500"/>
              <a:gd name="connsiteY1" fmla="*/ 1225392 h 1822905"/>
              <a:gd name="connsiteX2" fmla="*/ 1727200 w 6540500"/>
              <a:gd name="connsiteY2" fmla="*/ 361792 h 1822905"/>
              <a:gd name="connsiteX3" fmla="*/ 2298700 w 6540500"/>
              <a:gd name="connsiteY3" fmla="*/ 18892 h 1822905"/>
              <a:gd name="connsiteX4" fmla="*/ 3276600 w 6540500"/>
              <a:gd name="connsiteY4" fmla="*/ 145892 h 1822905"/>
              <a:gd name="connsiteX5" fmla="*/ 3911600 w 6540500"/>
              <a:gd name="connsiteY5" fmla="*/ 984092 h 1822905"/>
              <a:gd name="connsiteX6" fmla="*/ 4178300 w 6540500"/>
              <a:gd name="connsiteY6" fmla="*/ 1492092 h 1822905"/>
              <a:gd name="connsiteX7" fmla="*/ 4889500 w 6540500"/>
              <a:gd name="connsiteY7" fmla="*/ 1619092 h 1822905"/>
              <a:gd name="connsiteX8" fmla="*/ 5194300 w 6540500"/>
              <a:gd name="connsiteY8" fmla="*/ 1593692 h 1822905"/>
              <a:gd name="connsiteX9" fmla="*/ 5473700 w 6540500"/>
              <a:gd name="connsiteY9" fmla="*/ 1606392 h 1822905"/>
              <a:gd name="connsiteX10" fmla="*/ 5905500 w 6540500"/>
              <a:gd name="connsiteY10" fmla="*/ 1593692 h 1822905"/>
              <a:gd name="connsiteX11" fmla="*/ 5016500 w 6540500"/>
              <a:gd name="connsiteY11" fmla="*/ 1822292 h 1822905"/>
              <a:gd name="connsiteX12" fmla="*/ 6235700 w 6540500"/>
              <a:gd name="connsiteY12" fmla="*/ 1657192 h 1822905"/>
              <a:gd name="connsiteX13" fmla="*/ 6540500 w 6540500"/>
              <a:gd name="connsiteY13" fmla="*/ 1771492 h 1822905"/>
              <a:gd name="connsiteX0" fmla="*/ 0 w 6540500"/>
              <a:gd name="connsiteY0" fmla="*/ 1584747 h 1826660"/>
              <a:gd name="connsiteX1" fmla="*/ 1231900 w 6540500"/>
              <a:gd name="connsiteY1" fmla="*/ 1229147 h 1826660"/>
              <a:gd name="connsiteX2" fmla="*/ 1752600 w 6540500"/>
              <a:gd name="connsiteY2" fmla="*/ 416347 h 1826660"/>
              <a:gd name="connsiteX3" fmla="*/ 2298700 w 6540500"/>
              <a:gd name="connsiteY3" fmla="*/ 22647 h 1826660"/>
              <a:gd name="connsiteX4" fmla="*/ 3276600 w 6540500"/>
              <a:gd name="connsiteY4" fmla="*/ 149647 h 1826660"/>
              <a:gd name="connsiteX5" fmla="*/ 3911600 w 6540500"/>
              <a:gd name="connsiteY5" fmla="*/ 987847 h 1826660"/>
              <a:gd name="connsiteX6" fmla="*/ 4178300 w 6540500"/>
              <a:gd name="connsiteY6" fmla="*/ 1495847 h 1826660"/>
              <a:gd name="connsiteX7" fmla="*/ 4889500 w 6540500"/>
              <a:gd name="connsiteY7" fmla="*/ 1622847 h 1826660"/>
              <a:gd name="connsiteX8" fmla="*/ 5194300 w 6540500"/>
              <a:gd name="connsiteY8" fmla="*/ 1597447 h 1826660"/>
              <a:gd name="connsiteX9" fmla="*/ 5473700 w 6540500"/>
              <a:gd name="connsiteY9" fmla="*/ 1610147 h 1826660"/>
              <a:gd name="connsiteX10" fmla="*/ 5905500 w 6540500"/>
              <a:gd name="connsiteY10" fmla="*/ 1597447 h 1826660"/>
              <a:gd name="connsiteX11" fmla="*/ 5016500 w 6540500"/>
              <a:gd name="connsiteY11" fmla="*/ 1826047 h 1826660"/>
              <a:gd name="connsiteX12" fmla="*/ 6235700 w 6540500"/>
              <a:gd name="connsiteY12" fmla="*/ 1660947 h 1826660"/>
              <a:gd name="connsiteX13" fmla="*/ 6540500 w 6540500"/>
              <a:gd name="connsiteY13" fmla="*/ 1775247 h 1826660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717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5068 h 1806981"/>
              <a:gd name="connsiteX1" fmla="*/ 1231900 w 6540500"/>
              <a:gd name="connsiteY1" fmla="*/ 1209468 h 1806981"/>
              <a:gd name="connsiteX2" fmla="*/ 1752600 w 6540500"/>
              <a:gd name="connsiteY2" fmla="*/ 396668 h 1806981"/>
              <a:gd name="connsiteX3" fmla="*/ 2298700 w 6540500"/>
              <a:gd name="connsiteY3" fmla="*/ 2968 h 1806981"/>
              <a:gd name="connsiteX4" fmla="*/ 2844800 w 6540500"/>
              <a:gd name="connsiteY4" fmla="*/ 256968 h 1806981"/>
              <a:gd name="connsiteX5" fmla="*/ 3911600 w 6540500"/>
              <a:gd name="connsiteY5" fmla="*/ 968168 h 1806981"/>
              <a:gd name="connsiteX6" fmla="*/ 4178300 w 6540500"/>
              <a:gd name="connsiteY6" fmla="*/ 1476168 h 1806981"/>
              <a:gd name="connsiteX7" fmla="*/ 4889500 w 6540500"/>
              <a:gd name="connsiteY7" fmla="*/ 1603168 h 1806981"/>
              <a:gd name="connsiteX8" fmla="*/ 5194300 w 6540500"/>
              <a:gd name="connsiteY8" fmla="*/ 1577768 h 1806981"/>
              <a:gd name="connsiteX9" fmla="*/ 5473700 w 6540500"/>
              <a:gd name="connsiteY9" fmla="*/ 1590468 h 1806981"/>
              <a:gd name="connsiteX10" fmla="*/ 5905500 w 6540500"/>
              <a:gd name="connsiteY10" fmla="*/ 1577768 h 1806981"/>
              <a:gd name="connsiteX11" fmla="*/ 5016500 w 6540500"/>
              <a:gd name="connsiteY11" fmla="*/ 1806368 h 1806981"/>
              <a:gd name="connsiteX12" fmla="*/ 6235700 w 6540500"/>
              <a:gd name="connsiteY12" fmla="*/ 1641268 h 1806981"/>
              <a:gd name="connsiteX13" fmla="*/ 6540500 w 6540500"/>
              <a:gd name="connsiteY13" fmla="*/ 1755568 h 1806981"/>
              <a:gd name="connsiteX0" fmla="*/ 0 w 6540500"/>
              <a:gd name="connsiteY0" fmla="*/ 1569309 h 1811222"/>
              <a:gd name="connsiteX1" fmla="*/ 1231900 w 6540500"/>
              <a:gd name="connsiteY1" fmla="*/ 1213709 h 1811222"/>
              <a:gd name="connsiteX2" fmla="*/ 1752600 w 6540500"/>
              <a:gd name="connsiteY2" fmla="*/ 400909 h 1811222"/>
              <a:gd name="connsiteX3" fmla="*/ 2298700 w 6540500"/>
              <a:gd name="connsiteY3" fmla="*/ 7209 h 1811222"/>
              <a:gd name="connsiteX4" fmla="*/ 2882900 w 6540500"/>
              <a:gd name="connsiteY4" fmla="*/ 210409 h 1811222"/>
              <a:gd name="connsiteX5" fmla="*/ 3911600 w 6540500"/>
              <a:gd name="connsiteY5" fmla="*/ 972409 h 1811222"/>
              <a:gd name="connsiteX6" fmla="*/ 4178300 w 6540500"/>
              <a:gd name="connsiteY6" fmla="*/ 1480409 h 1811222"/>
              <a:gd name="connsiteX7" fmla="*/ 4889500 w 6540500"/>
              <a:gd name="connsiteY7" fmla="*/ 1607409 h 1811222"/>
              <a:gd name="connsiteX8" fmla="*/ 5194300 w 6540500"/>
              <a:gd name="connsiteY8" fmla="*/ 1582009 h 1811222"/>
              <a:gd name="connsiteX9" fmla="*/ 5473700 w 6540500"/>
              <a:gd name="connsiteY9" fmla="*/ 1594709 h 1811222"/>
              <a:gd name="connsiteX10" fmla="*/ 5905500 w 6540500"/>
              <a:gd name="connsiteY10" fmla="*/ 1582009 h 1811222"/>
              <a:gd name="connsiteX11" fmla="*/ 5016500 w 6540500"/>
              <a:gd name="connsiteY11" fmla="*/ 1810609 h 1811222"/>
              <a:gd name="connsiteX12" fmla="*/ 6235700 w 6540500"/>
              <a:gd name="connsiteY12" fmla="*/ 1645509 h 1811222"/>
              <a:gd name="connsiteX13" fmla="*/ 6540500 w 6540500"/>
              <a:gd name="connsiteY13" fmla="*/ 1759809 h 1811222"/>
              <a:gd name="connsiteX0" fmla="*/ 0 w 6540500"/>
              <a:gd name="connsiteY0" fmla="*/ 1566755 h 1808668"/>
              <a:gd name="connsiteX1" fmla="*/ 1231900 w 6540500"/>
              <a:gd name="connsiteY1" fmla="*/ 1211155 h 1808668"/>
              <a:gd name="connsiteX2" fmla="*/ 1752600 w 6540500"/>
              <a:gd name="connsiteY2" fmla="*/ 398355 h 1808668"/>
              <a:gd name="connsiteX3" fmla="*/ 2298700 w 6540500"/>
              <a:gd name="connsiteY3" fmla="*/ 4655 h 1808668"/>
              <a:gd name="connsiteX4" fmla="*/ 2882900 w 6540500"/>
              <a:gd name="connsiteY4" fmla="*/ 207855 h 1808668"/>
              <a:gd name="connsiteX5" fmla="*/ 3911600 w 6540500"/>
              <a:gd name="connsiteY5" fmla="*/ 969855 h 1808668"/>
              <a:gd name="connsiteX6" fmla="*/ 4178300 w 6540500"/>
              <a:gd name="connsiteY6" fmla="*/ 1477855 h 1808668"/>
              <a:gd name="connsiteX7" fmla="*/ 4889500 w 6540500"/>
              <a:gd name="connsiteY7" fmla="*/ 1604855 h 1808668"/>
              <a:gd name="connsiteX8" fmla="*/ 5194300 w 6540500"/>
              <a:gd name="connsiteY8" fmla="*/ 1579455 h 1808668"/>
              <a:gd name="connsiteX9" fmla="*/ 5473700 w 6540500"/>
              <a:gd name="connsiteY9" fmla="*/ 1592155 h 1808668"/>
              <a:gd name="connsiteX10" fmla="*/ 5905500 w 6540500"/>
              <a:gd name="connsiteY10" fmla="*/ 1579455 h 1808668"/>
              <a:gd name="connsiteX11" fmla="*/ 5016500 w 6540500"/>
              <a:gd name="connsiteY11" fmla="*/ 1808055 h 1808668"/>
              <a:gd name="connsiteX12" fmla="*/ 6235700 w 6540500"/>
              <a:gd name="connsiteY12" fmla="*/ 1642955 h 1808668"/>
              <a:gd name="connsiteX13" fmla="*/ 6540500 w 6540500"/>
              <a:gd name="connsiteY13" fmla="*/ 1757255 h 1808668"/>
              <a:gd name="connsiteX0" fmla="*/ 0 w 6540500"/>
              <a:gd name="connsiteY0" fmla="*/ 1571100 h 1813013"/>
              <a:gd name="connsiteX1" fmla="*/ 1231900 w 6540500"/>
              <a:gd name="connsiteY1" fmla="*/ 1215500 h 1813013"/>
              <a:gd name="connsiteX2" fmla="*/ 1752600 w 6540500"/>
              <a:gd name="connsiteY2" fmla="*/ 402700 h 1813013"/>
              <a:gd name="connsiteX3" fmla="*/ 2298700 w 6540500"/>
              <a:gd name="connsiteY3" fmla="*/ 9000 h 1813013"/>
              <a:gd name="connsiteX4" fmla="*/ 2882900 w 6540500"/>
              <a:gd name="connsiteY4" fmla="*/ 212200 h 1813013"/>
              <a:gd name="connsiteX5" fmla="*/ 3911600 w 6540500"/>
              <a:gd name="connsiteY5" fmla="*/ 974200 h 1813013"/>
              <a:gd name="connsiteX6" fmla="*/ 4178300 w 6540500"/>
              <a:gd name="connsiteY6" fmla="*/ 1482200 h 1813013"/>
              <a:gd name="connsiteX7" fmla="*/ 4889500 w 6540500"/>
              <a:gd name="connsiteY7" fmla="*/ 1609200 h 1813013"/>
              <a:gd name="connsiteX8" fmla="*/ 5194300 w 6540500"/>
              <a:gd name="connsiteY8" fmla="*/ 1583800 h 1813013"/>
              <a:gd name="connsiteX9" fmla="*/ 5473700 w 6540500"/>
              <a:gd name="connsiteY9" fmla="*/ 1596500 h 1813013"/>
              <a:gd name="connsiteX10" fmla="*/ 5905500 w 6540500"/>
              <a:gd name="connsiteY10" fmla="*/ 1583800 h 1813013"/>
              <a:gd name="connsiteX11" fmla="*/ 5016500 w 6540500"/>
              <a:gd name="connsiteY11" fmla="*/ 1812400 h 1813013"/>
              <a:gd name="connsiteX12" fmla="*/ 6235700 w 6540500"/>
              <a:gd name="connsiteY12" fmla="*/ 1647300 h 1813013"/>
              <a:gd name="connsiteX13" fmla="*/ 6540500 w 6540500"/>
              <a:gd name="connsiteY13" fmla="*/ 1761600 h 1813013"/>
              <a:gd name="connsiteX0" fmla="*/ 0 w 6540500"/>
              <a:gd name="connsiteY0" fmla="*/ 1582122 h 1824035"/>
              <a:gd name="connsiteX1" fmla="*/ 1231900 w 6540500"/>
              <a:gd name="connsiteY1" fmla="*/ 1226522 h 1824035"/>
              <a:gd name="connsiteX2" fmla="*/ 1752600 w 6540500"/>
              <a:gd name="connsiteY2" fmla="*/ 413722 h 1824035"/>
              <a:gd name="connsiteX3" fmla="*/ 2298700 w 6540500"/>
              <a:gd name="connsiteY3" fmla="*/ 20022 h 1824035"/>
              <a:gd name="connsiteX4" fmla="*/ 3022600 w 6540500"/>
              <a:gd name="connsiteY4" fmla="*/ 172422 h 1824035"/>
              <a:gd name="connsiteX5" fmla="*/ 3911600 w 6540500"/>
              <a:gd name="connsiteY5" fmla="*/ 985222 h 1824035"/>
              <a:gd name="connsiteX6" fmla="*/ 4178300 w 6540500"/>
              <a:gd name="connsiteY6" fmla="*/ 1493222 h 1824035"/>
              <a:gd name="connsiteX7" fmla="*/ 4889500 w 6540500"/>
              <a:gd name="connsiteY7" fmla="*/ 1620222 h 1824035"/>
              <a:gd name="connsiteX8" fmla="*/ 5194300 w 6540500"/>
              <a:gd name="connsiteY8" fmla="*/ 1594822 h 1824035"/>
              <a:gd name="connsiteX9" fmla="*/ 5473700 w 6540500"/>
              <a:gd name="connsiteY9" fmla="*/ 1607522 h 1824035"/>
              <a:gd name="connsiteX10" fmla="*/ 5905500 w 6540500"/>
              <a:gd name="connsiteY10" fmla="*/ 1594822 h 1824035"/>
              <a:gd name="connsiteX11" fmla="*/ 5016500 w 6540500"/>
              <a:gd name="connsiteY11" fmla="*/ 1823422 h 1824035"/>
              <a:gd name="connsiteX12" fmla="*/ 6235700 w 6540500"/>
              <a:gd name="connsiteY12" fmla="*/ 1658322 h 1824035"/>
              <a:gd name="connsiteX13" fmla="*/ 6540500 w 6540500"/>
              <a:gd name="connsiteY13" fmla="*/ 1772622 h 1824035"/>
              <a:gd name="connsiteX0" fmla="*/ 0 w 6540500"/>
              <a:gd name="connsiteY0" fmla="*/ 1613838 h 1855751"/>
              <a:gd name="connsiteX1" fmla="*/ 1231900 w 6540500"/>
              <a:gd name="connsiteY1" fmla="*/ 1258238 h 1855751"/>
              <a:gd name="connsiteX2" fmla="*/ 1752600 w 6540500"/>
              <a:gd name="connsiteY2" fmla="*/ 445438 h 1855751"/>
              <a:gd name="connsiteX3" fmla="*/ 2298700 w 6540500"/>
              <a:gd name="connsiteY3" fmla="*/ 51738 h 1855751"/>
              <a:gd name="connsiteX4" fmla="*/ 3035300 w 6540500"/>
              <a:gd name="connsiteY4" fmla="*/ 127938 h 1855751"/>
              <a:gd name="connsiteX5" fmla="*/ 3911600 w 6540500"/>
              <a:gd name="connsiteY5" fmla="*/ 1016938 h 1855751"/>
              <a:gd name="connsiteX6" fmla="*/ 4178300 w 6540500"/>
              <a:gd name="connsiteY6" fmla="*/ 1524938 h 1855751"/>
              <a:gd name="connsiteX7" fmla="*/ 4889500 w 6540500"/>
              <a:gd name="connsiteY7" fmla="*/ 1651938 h 1855751"/>
              <a:gd name="connsiteX8" fmla="*/ 5194300 w 6540500"/>
              <a:gd name="connsiteY8" fmla="*/ 1626538 h 1855751"/>
              <a:gd name="connsiteX9" fmla="*/ 5473700 w 6540500"/>
              <a:gd name="connsiteY9" fmla="*/ 1639238 h 1855751"/>
              <a:gd name="connsiteX10" fmla="*/ 5905500 w 6540500"/>
              <a:gd name="connsiteY10" fmla="*/ 1626538 h 1855751"/>
              <a:gd name="connsiteX11" fmla="*/ 5016500 w 6540500"/>
              <a:gd name="connsiteY11" fmla="*/ 1855138 h 1855751"/>
              <a:gd name="connsiteX12" fmla="*/ 6235700 w 6540500"/>
              <a:gd name="connsiteY12" fmla="*/ 1690038 h 1855751"/>
              <a:gd name="connsiteX13" fmla="*/ 6540500 w 6540500"/>
              <a:gd name="connsiteY13" fmla="*/ 1804338 h 1855751"/>
              <a:gd name="connsiteX0" fmla="*/ 0 w 6540500"/>
              <a:gd name="connsiteY0" fmla="*/ 1583471 h 1825384"/>
              <a:gd name="connsiteX1" fmla="*/ 1231900 w 6540500"/>
              <a:gd name="connsiteY1" fmla="*/ 1227871 h 1825384"/>
              <a:gd name="connsiteX2" fmla="*/ 1752600 w 6540500"/>
              <a:gd name="connsiteY2" fmla="*/ 415071 h 1825384"/>
              <a:gd name="connsiteX3" fmla="*/ 2298700 w 6540500"/>
              <a:gd name="connsiteY3" fmla="*/ 21371 h 1825384"/>
              <a:gd name="connsiteX4" fmla="*/ 3035300 w 6540500"/>
              <a:gd name="connsiteY4" fmla="*/ 97571 h 1825384"/>
              <a:gd name="connsiteX5" fmla="*/ 3594100 w 6540500"/>
              <a:gd name="connsiteY5" fmla="*/ 478571 h 1825384"/>
              <a:gd name="connsiteX6" fmla="*/ 4178300 w 6540500"/>
              <a:gd name="connsiteY6" fmla="*/ 1494571 h 1825384"/>
              <a:gd name="connsiteX7" fmla="*/ 4889500 w 6540500"/>
              <a:gd name="connsiteY7" fmla="*/ 1621571 h 1825384"/>
              <a:gd name="connsiteX8" fmla="*/ 5194300 w 6540500"/>
              <a:gd name="connsiteY8" fmla="*/ 1596171 h 1825384"/>
              <a:gd name="connsiteX9" fmla="*/ 5473700 w 6540500"/>
              <a:gd name="connsiteY9" fmla="*/ 1608871 h 1825384"/>
              <a:gd name="connsiteX10" fmla="*/ 5905500 w 6540500"/>
              <a:gd name="connsiteY10" fmla="*/ 1596171 h 1825384"/>
              <a:gd name="connsiteX11" fmla="*/ 5016500 w 6540500"/>
              <a:gd name="connsiteY11" fmla="*/ 1824771 h 1825384"/>
              <a:gd name="connsiteX12" fmla="*/ 6235700 w 6540500"/>
              <a:gd name="connsiteY12" fmla="*/ 1659671 h 1825384"/>
              <a:gd name="connsiteX13" fmla="*/ 6540500 w 6540500"/>
              <a:gd name="connsiteY13" fmla="*/ 1773971 h 1825384"/>
              <a:gd name="connsiteX0" fmla="*/ 0 w 6540500"/>
              <a:gd name="connsiteY0" fmla="*/ 1650095 h 1892008"/>
              <a:gd name="connsiteX1" fmla="*/ 1231900 w 6540500"/>
              <a:gd name="connsiteY1" fmla="*/ 1294495 h 1892008"/>
              <a:gd name="connsiteX2" fmla="*/ 1752600 w 6540500"/>
              <a:gd name="connsiteY2" fmla="*/ 481695 h 1892008"/>
              <a:gd name="connsiteX3" fmla="*/ 2298700 w 6540500"/>
              <a:gd name="connsiteY3" fmla="*/ 87995 h 1892008"/>
              <a:gd name="connsiteX4" fmla="*/ 2984500 w 6540500"/>
              <a:gd name="connsiteY4" fmla="*/ 37195 h 1892008"/>
              <a:gd name="connsiteX5" fmla="*/ 3594100 w 6540500"/>
              <a:gd name="connsiteY5" fmla="*/ 545195 h 1892008"/>
              <a:gd name="connsiteX6" fmla="*/ 4178300 w 6540500"/>
              <a:gd name="connsiteY6" fmla="*/ 1561195 h 1892008"/>
              <a:gd name="connsiteX7" fmla="*/ 4889500 w 6540500"/>
              <a:gd name="connsiteY7" fmla="*/ 1688195 h 1892008"/>
              <a:gd name="connsiteX8" fmla="*/ 5194300 w 6540500"/>
              <a:gd name="connsiteY8" fmla="*/ 1662795 h 1892008"/>
              <a:gd name="connsiteX9" fmla="*/ 5473700 w 6540500"/>
              <a:gd name="connsiteY9" fmla="*/ 1675495 h 1892008"/>
              <a:gd name="connsiteX10" fmla="*/ 5905500 w 6540500"/>
              <a:gd name="connsiteY10" fmla="*/ 1662795 h 1892008"/>
              <a:gd name="connsiteX11" fmla="*/ 5016500 w 6540500"/>
              <a:gd name="connsiteY11" fmla="*/ 1891395 h 1892008"/>
              <a:gd name="connsiteX12" fmla="*/ 6235700 w 6540500"/>
              <a:gd name="connsiteY12" fmla="*/ 1726295 h 1892008"/>
              <a:gd name="connsiteX13" fmla="*/ 6540500 w 6540500"/>
              <a:gd name="connsiteY13" fmla="*/ 1840595 h 1892008"/>
              <a:gd name="connsiteX0" fmla="*/ 0 w 5829300"/>
              <a:gd name="connsiteY0" fmla="*/ 1611995 h 1892008"/>
              <a:gd name="connsiteX1" fmla="*/ 520700 w 5829300"/>
              <a:gd name="connsiteY1" fmla="*/ 12944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67100 w 5829300"/>
              <a:gd name="connsiteY6" fmla="*/ 15611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276600 w 5829300"/>
              <a:gd name="connsiteY6" fmla="*/ 12436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178300 w 5829300"/>
              <a:gd name="connsiteY7" fmla="*/ 16881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1995 h 1892008"/>
              <a:gd name="connsiteX1" fmla="*/ 635000 w 5829300"/>
              <a:gd name="connsiteY1" fmla="*/ 1129395 h 1892008"/>
              <a:gd name="connsiteX2" fmla="*/ 1041400 w 5829300"/>
              <a:gd name="connsiteY2" fmla="*/ 481695 h 1892008"/>
              <a:gd name="connsiteX3" fmla="*/ 1587500 w 5829300"/>
              <a:gd name="connsiteY3" fmla="*/ 87995 h 1892008"/>
              <a:gd name="connsiteX4" fmla="*/ 2273300 w 5829300"/>
              <a:gd name="connsiteY4" fmla="*/ 37195 h 1892008"/>
              <a:gd name="connsiteX5" fmla="*/ 2882900 w 5829300"/>
              <a:gd name="connsiteY5" fmla="*/ 545195 h 1892008"/>
              <a:gd name="connsiteX6" fmla="*/ 3454400 w 5829300"/>
              <a:gd name="connsiteY6" fmla="*/ 1294495 h 1892008"/>
              <a:gd name="connsiteX7" fmla="*/ 4216400 w 5829300"/>
              <a:gd name="connsiteY7" fmla="*/ 1624695 h 1892008"/>
              <a:gd name="connsiteX8" fmla="*/ 4483100 w 5829300"/>
              <a:gd name="connsiteY8" fmla="*/ 1662795 h 1892008"/>
              <a:gd name="connsiteX9" fmla="*/ 4762500 w 5829300"/>
              <a:gd name="connsiteY9" fmla="*/ 1675495 h 1892008"/>
              <a:gd name="connsiteX10" fmla="*/ 5194300 w 5829300"/>
              <a:gd name="connsiteY10" fmla="*/ 1662795 h 1892008"/>
              <a:gd name="connsiteX11" fmla="*/ 4305300 w 5829300"/>
              <a:gd name="connsiteY11" fmla="*/ 1891395 h 1892008"/>
              <a:gd name="connsiteX12" fmla="*/ 5524500 w 5829300"/>
              <a:gd name="connsiteY12" fmla="*/ 1726295 h 1892008"/>
              <a:gd name="connsiteX13" fmla="*/ 5829300 w 5829300"/>
              <a:gd name="connsiteY13" fmla="*/ 1840595 h 1892008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2164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114800 w 5829300"/>
              <a:gd name="connsiteY7" fmla="*/ 1626738 h 1894051"/>
              <a:gd name="connsiteX8" fmla="*/ 4483100 w 5829300"/>
              <a:gd name="connsiteY8" fmla="*/ 1664838 h 1894051"/>
              <a:gd name="connsiteX9" fmla="*/ 4762500 w 5829300"/>
              <a:gd name="connsiteY9" fmla="*/ 1677538 h 1894051"/>
              <a:gd name="connsiteX10" fmla="*/ 5194300 w 5829300"/>
              <a:gd name="connsiteY10" fmla="*/ 1664838 h 1894051"/>
              <a:gd name="connsiteX11" fmla="*/ 4305300 w 5829300"/>
              <a:gd name="connsiteY11" fmla="*/ 1893438 h 1894051"/>
              <a:gd name="connsiteX12" fmla="*/ 5524500 w 5829300"/>
              <a:gd name="connsiteY12" fmla="*/ 1728338 h 1894051"/>
              <a:gd name="connsiteX13" fmla="*/ 5829300 w 5829300"/>
              <a:gd name="connsiteY13" fmla="*/ 1842638 h 1894051"/>
              <a:gd name="connsiteX0" fmla="*/ 0 w 5829300"/>
              <a:gd name="connsiteY0" fmla="*/ 1614038 h 1894051"/>
              <a:gd name="connsiteX1" fmla="*/ 635000 w 5829300"/>
              <a:gd name="connsiteY1" fmla="*/ 1131438 h 1894051"/>
              <a:gd name="connsiteX2" fmla="*/ 1079500 w 5829300"/>
              <a:gd name="connsiteY2" fmla="*/ 534538 h 1894051"/>
              <a:gd name="connsiteX3" fmla="*/ 1587500 w 5829300"/>
              <a:gd name="connsiteY3" fmla="*/ 90038 h 1894051"/>
              <a:gd name="connsiteX4" fmla="*/ 2273300 w 5829300"/>
              <a:gd name="connsiteY4" fmla="*/ 39238 h 1894051"/>
              <a:gd name="connsiteX5" fmla="*/ 2882900 w 5829300"/>
              <a:gd name="connsiteY5" fmla="*/ 547238 h 1894051"/>
              <a:gd name="connsiteX6" fmla="*/ 3454400 w 5829300"/>
              <a:gd name="connsiteY6" fmla="*/ 1296538 h 1894051"/>
              <a:gd name="connsiteX7" fmla="*/ 4483100 w 5829300"/>
              <a:gd name="connsiteY7" fmla="*/ 1664838 h 1894051"/>
              <a:gd name="connsiteX8" fmla="*/ 4762500 w 5829300"/>
              <a:gd name="connsiteY8" fmla="*/ 1677538 h 1894051"/>
              <a:gd name="connsiteX9" fmla="*/ 5194300 w 5829300"/>
              <a:gd name="connsiteY9" fmla="*/ 1664838 h 1894051"/>
              <a:gd name="connsiteX10" fmla="*/ 4305300 w 5829300"/>
              <a:gd name="connsiteY10" fmla="*/ 1893438 h 1894051"/>
              <a:gd name="connsiteX11" fmla="*/ 5524500 w 5829300"/>
              <a:gd name="connsiteY11" fmla="*/ 1728338 h 1894051"/>
              <a:gd name="connsiteX12" fmla="*/ 5829300 w 5829300"/>
              <a:gd name="connsiteY12" fmla="*/ 1842638 h 1894051"/>
              <a:gd name="connsiteX0" fmla="*/ 0 w 5524500"/>
              <a:gd name="connsiteY0" fmla="*/ 1614038 h 1894051"/>
              <a:gd name="connsiteX1" fmla="*/ 635000 w 5524500"/>
              <a:gd name="connsiteY1" fmla="*/ 1131438 h 1894051"/>
              <a:gd name="connsiteX2" fmla="*/ 1079500 w 5524500"/>
              <a:gd name="connsiteY2" fmla="*/ 534538 h 1894051"/>
              <a:gd name="connsiteX3" fmla="*/ 1587500 w 5524500"/>
              <a:gd name="connsiteY3" fmla="*/ 90038 h 1894051"/>
              <a:gd name="connsiteX4" fmla="*/ 2273300 w 5524500"/>
              <a:gd name="connsiteY4" fmla="*/ 39238 h 1894051"/>
              <a:gd name="connsiteX5" fmla="*/ 2882900 w 5524500"/>
              <a:gd name="connsiteY5" fmla="*/ 547238 h 1894051"/>
              <a:gd name="connsiteX6" fmla="*/ 3454400 w 5524500"/>
              <a:gd name="connsiteY6" fmla="*/ 1296538 h 1894051"/>
              <a:gd name="connsiteX7" fmla="*/ 4483100 w 5524500"/>
              <a:gd name="connsiteY7" fmla="*/ 1664838 h 1894051"/>
              <a:gd name="connsiteX8" fmla="*/ 4762500 w 5524500"/>
              <a:gd name="connsiteY8" fmla="*/ 1677538 h 1894051"/>
              <a:gd name="connsiteX9" fmla="*/ 5194300 w 5524500"/>
              <a:gd name="connsiteY9" fmla="*/ 1664838 h 1894051"/>
              <a:gd name="connsiteX10" fmla="*/ 4305300 w 5524500"/>
              <a:gd name="connsiteY10" fmla="*/ 1893438 h 1894051"/>
              <a:gd name="connsiteX11" fmla="*/ 5524500 w 5524500"/>
              <a:gd name="connsiteY11" fmla="*/ 1728338 h 1894051"/>
              <a:gd name="connsiteX0" fmla="*/ 0 w 5204100"/>
              <a:gd name="connsiteY0" fmla="*/ 1614038 h 1893438"/>
              <a:gd name="connsiteX1" fmla="*/ 635000 w 5204100"/>
              <a:gd name="connsiteY1" fmla="*/ 1131438 h 1893438"/>
              <a:gd name="connsiteX2" fmla="*/ 1079500 w 5204100"/>
              <a:gd name="connsiteY2" fmla="*/ 534538 h 1893438"/>
              <a:gd name="connsiteX3" fmla="*/ 1587500 w 5204100"/>
              <a:gd name="connsiteY3" fmla="*/ 90038 h 1893438"/>
              <a:gd name="connsiteX4" fmla="*/ 2273300 w 5204100"/>
              <a:gd name="connsiteY4" fmla="*/ 39238 h 1893438"/>
              <a:gd name="connsiteX5" fmla="*/ 2882900 w 5204100"/>
              <a:gd name="connsiteY5" fmla="*/ 547238 h 1893438"/>
              <a:gd name="connsiteX6" fmla="*/ 3454400 w 5204100"/>
              <a:gd name="connsiteY6" fmla="*/ 1296538 h 1893438"/>
              <a:gd name="connsiteX7" fmla="*/ 4483100 w 5204100"/>
              <a:gd name="connsiteY7" fmla="*/ 1664838 h 1893438"/>
              <a:gd name="connsiteX8" fmla="*/ 4762500 w 5204100"/>
              <a:gd name="connsiteY8" fmla="*/ 1677538 h 1893438"/>
              <a:gd name="connsiteX9" fmla="*/ 5194300 w 5204100"/>
              <a:gd name="connsiteY9" fmla="*/ 1664838 h 1893438"/>
              <a:gd name="connsiteX10" fmla="*/ 4305300 w 5204100"/>
              <a:gd name="connsiteY10" fmla="*/ 1893438 h 1893438"/>
              <a:gd name="connsiteX0" fmla="*/ 0 w 5204100"/>
              <a:gd name="connsiteY0" fmla="*/ 1614038 h 1696775"/>
              <a:gd name="connsiteX1" fmla="*/ 635000 w 5204100"/>
              <a:gd name="connsiteY1" fmla="*/ 1131438 h 1696775"/>
              <a:gd name="connsiteX2" fmla="*/ 1079500 w 5204100"/>
              <a:gd name="connsiteY2" fmla="*/ 534538 h 1696775"/>
              <a:gd name="connsiteX3" fmla="*/ 1587500 w 5204100"/>
              <a:gd name="connsiteY3" fmla="*/ 90038 h 1696775"/>
              <a:gd name="connsiteX4" fmla="*/ 2273300 w 5204100"/>
              <a:gd name="connsiteY4" fmla="*/ 39238 h 1696775"/>
              <a:gd name="connsiteX5" fmla="*/ 2882900 w 5204100"/>
              <a:gd name="connsiteY5" fmla="*/ 547238 h 1696775"/>
              <a:gd name="connsiteX6" fmla="*/ 3454400 w 5204100"/>
              <a:gd name="connsiteY6" fmla="*/ 1296538 h 1696775"/>
              <a:gd name="connsiteX7" fmla="*/ 4483100 w 5204100"/>
              <a:gd name="connsiteY7" fmla="*/ 1664838 h 1696775"/>
              <a:gd name="connsiteX8" fmla="*/ 4762500 w 5204100"/>
              <a:gd name="connsiteY8" fmla="*/ 1677538 h 1696775"/>
              <a:gd name="connsiteX9" fmla="*/ 5194300 w 5204100"/>
              <a:gd name="connsiteY9" fmla="*/ 1664838 h 1696775"/>
              <a:gd name="connsiteX0" fmla="*/ 0 w 4762500"/>
              <a:gd name="connsiteY0" fmla="*/ 1614038 h 1696775"/>
              <a:gd name="connsiteX1" fmla="*/ 635000 w 4762500"/>
              <a:gd name="connsiteY1" fmla="*/ 1131438 h 1696775"/>
              <a:gd name="connsiteX2" fmla="*/ 1079500 w 4762500"/>
              <a:gd name="connsiteY2" fmla="*/ 534538 h 1696775"/>
              <a:gd name="connsiteX3" fmla="*/ 1587500 w 4762500"/>
              <a:gd name="connsiteY3" fmla="*/ 90038 h 1696775"/>
              <a:gd name="connsiteX4" fmla="*/ 2273300 w 4762500"/>
              <a:gd name="connsiteY4" fmla="*/ 39238 h 1696775"/>
              <a:gd name="connsiteX5" fmla="*/ 2882900 w 4762500"/>
              <a:gd name="connsiteY5" fmla="*/ 547238 h 1696775"/>
              <a:gd name="connsiteX6" fmla="*/ 3454400 w 4762500"/>
              <a:gd name="connsiteY6" fmla="*/ 1296538 h 1696775"/>
              <a:gd name="connsiteX7" fmla="*/ 4483100 w 4762500"/>
              <a:gd name="connsiteY7" fmla="*/ 1664838 h 1696775"/>
              <a:gd name="connsiteX8" fmla="*/ 4762500 w 4762500"/>
              <a:gd name="connsiteY8" fmla="*/ 1677538 h 1696775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454400 w 4762500"/>
              <a:gd name="connsiteY6" fmla="*/ 12965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4051300 w 4762500"/>
              <a:gd name="connsiteY7" fmla="*/ 1588638 h 1677538"/>
              <a:gd name="connsiteX8" fmla="*/ 4762500 w 4762500"/>
              <a:gd name="connsiteY8" fmla="*/ 1677538 h 1677538"/>
              <a:gd name="connsiteX0" fmla="*/ 0 w 4762500"/>
              <a:gd name="connsiteY0" fmla="*/ 1614038 h 1677538"/>
              <a:gd name="connsiteX1" fmla="*/ 635000 w 4762500"/>
              <a:gd name="connsiteY1" fmla="*/ 1131438 h 1677538"/>
              <a:gd name="connsiteX2" fmla="*/ 1079500 w 4762500"/>
              <a:gd name="connsiteY2" fmla="*/ 534538 h 1677538"/>
              <a:gd name="connsiteX3" fmla="*/ 1587500 w 4762500"/>
              <a:gd name="connsiteY3" fmla="*/ 90038 h 1677538"/>
              <a:gd name="connsiteX4" fmla="*/ 2273300 w 4762500"/>
              <a:gd name="connsiteY4" fmla="*/ 39238 h 1677538"/>
              <a:gd name="connsiteX5" fmla="*/ 2882900 w 4762500"/>
              <a:gd name="connsiteY5" fmla="*/ 547238 h 1677538"/>
              <a:gd name="connsiteX6" fmla="*/ 3340100 w 4762500"/>
              <a:gd name="connsiteY6" fmla="*/ 1207638 h 1677538"/>
              <a:gd name="connsiteX7" fmla="*/ 3797300 w 4762500"/>
              <a:gd name="connsiteY7" fmla="*/ 1474338 h 1677538"/>
              <a:gd name="connsiteX8" fmla="*/ 4762500 w 4762500"/>
              <a:gd name="connsiteY8" fmla="*/ 1677538 h 1677538"/>
              <a:gd name="connsiteX0" fmla="*/ 0 w 4597400"/>
              <a:gd name="connsiteY0" fmla="*/ 1614038 h 1614038"/>
              <a:gd name="connsiteX1" fmla="*/ 635000 w 4597400"/>
              <a:gd name="connsiteY1" fmla="*/ 1131438 h 1614038"/>
              <a:gd name="connsiteX2" fmla="*/ 1079500 w 4597400"/>
              <a:gd name="connsiteY2" fmla="*/ 534538 h 1614038"/>
              <a:gd name="connsiteX3" fmla="*/ 1587500 w 4597400"/>
              <a:gd name="connsiteY3" fmla="*/ 90038 h 1614038"/>
              <a:gd name="connsiteX4" fmla="*/ 2273300 w 4597400"/>
              <a:gd name="connsiteY4" fmla="*/ 39238 h 1614038"/>
              <a:gd name="connsiteX5" fmla="*/ 2882900 w 4597400"/>
              <a:gd name="connsiteY5" fmla="*/ 547238 h 1614038"/>
              <a:gd name="connsiteX6" fmla="*/ 3340100 w 4597400"/>
              <a:gd name="connsiteY6" fmla="*/ 1207638 h 1614038"/>
              <a:gd name="connsiteX7" fmla="*/ 3797300 w 4597400"/>
              <a:gd name="connsiteY7" fmla="*/ 1474338 h 1614038"/>
              <a:gd name="connsiteX8" fmla="*/ 4597400 w 4597400"/>
              <a:gd name="connsiteY8" fmla="*/ 1575938 h 1614038"/>
              <a:gd name="connsiteX0" fmla="*/ 0 w 4597400"/>
              <a:gd name="connsiteY0" fmla="*/ 1604798 h 1604798"/>
              <a:gd name="connsiteX1" fmla="*/ 635000 w 4597400"/>
              <a:gd name="connsiteY1" fmla="*/ 1122198 h 1604798"/>
              <a:gd name="connsiteX2" fmla="*/ 1079500 w 4597400"/>
              <a:gd name="connsiteY2" fmla="*/ 525298 h 1604798"/>
              <a:gd name="connsiteX3" fmla="*/ 1587500 w 4597400"/>
              <a:gd name="connsiteY3" fmla="*/ 80798 h 1604798"/>
              <a:gd name="connsiteX4" fmla="*/ 2414517 w 4597400"/>
              <a:gd name="connsiteY4" fmla="*/ 42698 h 1604798"/>
              <a:gd name="connsiteX5" fmla="*/ 2882900 w 4597400"/>
              <a:gd name="connsiteY5" fmla="*/ 537998 h 1604798"/>
              <a:gd name="connsiteX6" fmla="*/ 3340100 w 4597400"/>
              <a:gd name="connsiteY6" fmla="*/ 1198398 h 1604798"/>
              <a:gd name="connsiteX7" fmla="*/ 3797300 w 4597400"/>
              <a:gd name="connsiteY7" fmla="*/ 1465098 h 1604798"/>
              <a:gd name="connsiteX8" fmla="*/ 4597400 w 4597400"/>
              <a:gd name="connsiteY8" fmla="*/ 1566698 h 1604798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40100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597400"/>
              <a:gd name="connsiteY0" fmla="*/ 1606641 h 1606641"/>
              <a:gd name="connsiteX1" fmla="*/ 635000 w 4597400"/>
              <a:gd name="connsiteY1" fmla="*/ 1124041 h 1606641"/>
              <a:gd name="connsiteX2" fmla="*/ 1079500 w 4597400"/>
              <a:gd name="connsiteY2" fmla="*/ 527141 h 1606641"/>
              <a:gd name="connsiteX3" fmla="*/ 1587500 w 4597400"/>
              <a:gd name="connsiteY3" fmla="*/ 82641 h 1606641"/>
              <a:gd name="connsiteX4" fmla="*/ 2414517 w 4597400"/>
              <a:gd name="connsiteY4" fmla="*/ 44541 h 1606641"/>
              <a:gd name="connsiteX5" fmla="*/ 2961354 w 4597400"/>
              <a:gd name="connsiteY5" fmla="*/ 565241 h 1606641"/>
              <a:gd name="connsiteX6" fmla="*/ 3371481 w 4597400"/>
              <a:gd name="connsiteY6" fmla="*/ 1200241 h 1606641"/>
              <a:gd name="connsiteX7" fmla="*/ 3797300 w 4597400"/>
              <a:gd name="connsiteY7" fmla="*/ 1466941 h 1606641"/>
              <a:gd name="connsiteX8" fmla="*/ 4597400 w 4597400"/>
              <a:gd name="connsiteY8" fmla="*/ 1568541 h 1606641"/>
              <a:gd name="connsiteX0" fmla="*/ 0 w 4613091"/>
              <a:gd name="connsiteY0" fmla="*/ 1606641 h 1606641"/>
              <a:gd name="connsiteX1" fmla="*/ 635000 w 4613091"/>
              <a:gd name="connsiteY1" fmla="*/ 1124041 h 1606641"/>
              <a:gd name="connsiteX2" fmla="*/ 1079500 w 4613091"/>
              <a:gd name="connsiteY2" fmla="*/ 527141 h 1606641"/>
              <a:gd name="connsiteX3" fmla="*/ 1587500 w 4613091"/>
              <a:gd name="connsiteY3" fmla="*/ 82641 h 1606641"/>
              <a:gd name="connsiteX4" fmla="*/ 2414517 w 4613091"/>
              <a:gd name="connsiteY4" fmla="*/ 44541 h 1606641"/>
              <a:gd name="connsiteX5" fmla="*/ 2961354 w 4613091"/>
              <a:gd name="connsiteY5" fmla="*/ 565241 h 1606641"/>
              <a:gd name="connsiteX6" fmla="*/ 3371481 w 4613091"/>
              <a:gd name="connsiteY6" fmla="*/ 1200241 h 1606641"/>
              <a:gd name="connsiteX7" fmla="*/ 3797300 w 4613091"/>
              <a:gd name="connsiteY7" fmla="*/ 1466941 h 1606641"/>
              <a:gd name="connsiteX8" fmla="*/ 4613091 w 4613091"/>
              <a:gd name="connsiteY8" fmla="*/ 1581241 h 1606641"/>
              <a:gd name="connsiteX0" fmla="*/ 0 w 4613091"/>
              <a:gd name="connsiteY0" fmla="*/ 1586028 h 1586028"/>
              <a:gd name="connsiteX1" fmla="*/ 635000 w 4613091"/>
              <a:gd name="connsiteY1" fmla="*/ 1103428 h 1586028"/>
              <a:gd name="connsiteX2" fmla="*/ 1079500 w 4613091"/>
              <a:gd name="connsiteY2" fmla="*/ 506528 h 1586028"/>
              <a:gd name="connsiteX3" fmla="*/ 1587500 w 4613091"/>
              <a:gd name="connsiteY3" fmla="*/ 62028 h 1586028"/>
              <a:gd name="connsiteX4" fmla="*/ 2508202 w 4613091"/>
              <a:gd name="connsiteY4" fmla="*/ 55151 h 1586028"/>
              <a:gd name="connsiteX5" fmla="*/ 2961354 w 4613091"/>
              <a:gd name="connsiteY5" fmla="*/ 544628 h 1586028"/>
              <a:gd name="connsiteX6" fmla="*/ 3371481 w 4613091"/>
              <a:gd name="connsiteY6" fmla="*/ 1179628 h 1586028"/>
              <a:gd name="connsiteX7" fmla="*/ 3797300 w 4613091"/>
              <a:gd name="connsiteY7" fmla="*/ 1446328 h 1586028"/>
              <a:gd name="connsiteX8" fmla="*/ 4613091 w 4613091"/>
              <a:gd name="connsiteY8" fmla="*/ 1560628 h 1586028"/>
              <a:gd name="connsiteX0" fmla="*/ 0 w 4613091"/>
              <a:gd name="connsiteY0" fmla="*/ 1577383 h 1577383"/>
              <a:gd name="connsiteX1" fmla="*/ 635000 w 4613091"/>
              <a:gd name="connsiteY1" fmla="*/ 1094783 h 1577383"/>
              <a:gd name="connsiteX2" fmla="*/ 1079500 w 4613091"/>
              <a:gd name="connsiteY2" fmla="*/ 497883 h 1577383"/>
              <a:gd name="connsiteX3" fmla="*/ 1642609 w 4613091"/>
              <a:gd name="connsiteY3" fmla="*/ 71225 h 1577383"/>
              <a:gd name="connsiteX4" fmla="*/ 2508202 w 4613091"/>
              <a:gd name="connsiteY4" fmla="*/ 46506 h 1577383"/>
              <a:gd name="connsiteX5" fmla="*/ 2961354 w 4613091"/>
              <a:gd name="connsiteY5" fmla="*/ 535983 h 1577383"/>
              <a:gd name="connsiteX6" fmla="*/ 3371481 w 4613091"/>
              <a:gd name="connsiteY6" fmla="*/ 1170983 h 1577383"/>
              <a:gd name="connsiteX7" fmla="*/ 3797300 w 4613091"/>
              <a:gd name="connsiteY7" fmla="*/ 1437683 h 1577383"/>
              <a:gd name="connsiteX8" fmla="*/ 4613091 w 4613091"/>
              <a:gd name="connsiteY8" fmla="*/ 1551983 h 1577383"/>
              <a:gd name="connsiteX0" fmla="*/ 0 w 4613091"/>
              <a:gd name="connsiteY0" fmla="*/ 1571523 h 1571523"/>
              <a:gd name="connsiteX1" fmla="*/ 635000 w 4613091"/>
              <a:gd name="connsiteY1" fmla="*/ 1088923 h 1571523"/>
              <a:gd name="connsiteX2" fmla="*/ 1079500 w 4613091"/>
              <a:gd name="connsiteY2" fmla="*/ 492023 h 1571523"/>
              <a:gd name="connsiteX3" fmla="*/ 1642609 w 4613091"/>
              <a:gd name="connsiteY3" fmla="*/ 65365 h 1571523"/>
              <a:gd name="connsiteX4" fmla="*/ 2469625 w 4613091"/>
              <a:gd name="connsiteY4" fmla="*/ 49567 h 1571523"/>
              <a:gd name="connsiteX5" fmla="*/ 2961354 w 4613091"/>
              <a:gd name="connsiteY5" fmla="*/ 530123 h 1571523"/>
              <a:gd name="connsiteX6" fmla="*/ 3371481 w 4613091"/>
              <a:gd name="connsiteY6" fmla="*/ 1165123 h 1571523"/>
              <a:gd name="connsiteX7" fmla="*/ 3797300 w 4613091"/>
              <a:gd name="connsiteY7" fmla="*/ 1431823 h 1571523"/>
              <a:gd name="connsiteX8" fmla="*/ 4613091 w 4613091"/>
              <a:gd name="connsiteY8" fmla="*/ 1546123 h 1571523"/>
              <a:gd name="connsiteX0" fmla="*/ 0 w 4613091"/>
              <a:gd name="connsiteY0" fmla="*/ 1577094 h 1577094"/>
              <a:gd name="connsiteX1" fmla="*/ 635000 w 4613091"/>
              <a:gd name="connsiteY1" fmla="*/ 1094494 h 1577094"/>
              <a:gd name="connsiteX2" fmla="*/ 1079500 w 4613091"/>
              <a:gd name="connsiteY2" fmla="*/ 497594 h 1577094"/>
              <a:gd name="connsiteX3" fmla="*/ 1642609 w 4613091"/>
              <a:gd name="connsiteY3" fmla="*/ 70936 h 1577094"/>
              <a:gd name="connsiteX4" fmla="*/ 2469625 w 4613091"/>
              <a:gd name="connsiteY4" fmla="*/ 55138 h 1577094"/>
              <a:gd name="connsiteX5" fmla="*/ 2961354 w 4613091"/>
              <a:gd name="connsiteY5" fmla="*/ 535694 h 1577094"/>
              <a:gd name="connsiteX6" fmla="*/ 3371481 w 4613091"/>
              <a:gd name="connsiteY6" fmla="*/ 1170694 h 1577094"/>
              <a:gd name="connsiteX7" fmla="*/ 3797300 w 4613091"/>
              <a:gd name="connsiteY7" fmla="*/ 1437394 h 1577094"/>
              <a:gd name="connsiteX8" fmla="*/ 4613091 w 4613091"/>
              <a:gd name="connsiteY8" fmla="*/ 1551694 h 1577094"/>
              <a:gd name="connsiteX0" fmla="*/ 0 w 4613091"/>
              <a:gd name="connsiteY0" fmla="*/ 1560722 h 1560722"/>
              <a:gd name="connsiteX1" fmla="*/ 635000 w 4613091"/>
              <a:gd name="connsiteY1" fmla="*/ 1078122 h 1560722"/>
              <a:gd name="connsiteX2" fmla="*/ 1079500 w 4613091"/>
              <a:gd name="connsiteY2" fmla="*/ 481222 h 1560722"/>
              <a:gd name="connsiteX3" fmla="*/ 1642609 w 4613091"/>
              <a:gd name="connsiteY3" fmla="*/ 54564 h 1560722"/>
              <a:gd name="connsiteX4" fmla="*/ 2469625 w 4613091"/>
              <a:gd name="connsiteY4" fmla="*/ 65529 h 1560722"/>
              <a:gd name="connsiteX5" fmla="*/ 2961354 w 4613091"/>
              <a:gd name="connsiteY5" fmla="*/ 519322 h 1560722"/>
              <a:gd name="connsiteX6" fmla="*/ 3371481 w 4613091"/>
              <a:gd name="connsiteY6" fmla="*/ 1154322 h 1560722"/>
              <a:gd name="connsiteX7" fmla="*/ 3797300 w 4613091"/>
              <a:gd name="connsiteY7" fmla="*/ 1421022 h 1560722"/>
              <a:gd name="connsiteX8" fmla="*/ 4613091 w 4613091"/>
              <a:gd name="connsiteY8" fmla="*/ 1535322 h 1560722"/>
              <a:gd name="connsiteX0" fmla="*/ 0 w 4613091"/>
              <a:gd name="connsiteY0" fmla="*/ 1547141 h 1547141"/>
              <a:gd name="connsiteX1" fmla="*/ 635000 w 4613091"/>
              <a:gd name="connsiteY1" fmla="*/ 1064541 h 1547141"/>
              <a:gd name="connsiteX2" fmla="*/ 1079500 w 4613091"/>
              <a:gd name="connsiteY2" fmla="*/ 467641 h 1547141"/>
              <a:gd name="connsiteX3" fmla="*/ 1642609 w 4613091"/>
              <a:gd name="connsiteY3" fmla="*/ 40983 h 1547141"/>
              <a:gd name="connsiteX4" fmla="*/ 2524734 w 4613091"/>
              <a:gd name="connsiteY4" fmla="*/ 78711 h 1547141"/>
              <a:gd name="connsiteX5" fmla="*/ 2961354 w 4613091"/>
              <a:gd name="connsiteY5" fmla="*/ 505741 h 1547141"/>
              <a:gd name="connsiteX6" fmla="*/ 3371481 w 4613091"/>
              <a:gd name="connsiteY6" fmla="*/ 1140741 h 1547141"/>
              <a:gd name="connsiteX7" fmla="*/ 3797300 w 4613091"/>
              <a:gd name="connsiteY7" fmla="*/ 1407441 h 1547141"/>
              <a:gd name="connsiteX8" fmla="*/ 4613091 w 4613091"/>
              <a:gd name="connsiteY8" fmla="*/ 1521741 h 1547141"/>
              <a:gd name="connsiteX0" fmla="*/ 0 w 4613091"/>
              <a:gd name="connsiteY0" fmla="*/ 1525725 h 1525725"/>
              <a:gd name="connsiteX1" fmla="*/ 635000 w 4613091"/>
              <a:gd name="connsiteY1" fmla="*/ 1043125 h 1525725"/>
              <a:gd name="connsiteX2" fmla="*/ 1079500 w 4613091"/>
              <a:gd name="connsiteY2" fmla="*/ 446225 h 1525725"/>
              <a:gd name="connsiteX3" fmla="*/ 1642609 w 4613091"/>
              <a:gd name="connsiteY3" fmla="*/ 46329 h 1525725"/>
              <a:gd name="connsiteX4" fmla="*/ 2524734 w 4613091"/>
              <a:gd name="connsiteY4" fmla="*/ 57295 h 1525725"/>
              <a:gd name="connsiteX5" fmla="*/ 2961354 w 4613091"/>
              <a:gd name="connsiteY5" fmla="*/ 484325 h 1525725"/>
              <a:gd name="connsiteX6" fmla="*/ 3371481 w 4613091"/>
              <a:gd name="connsiteY6" fmla="*/ 1119325 h 1525725"/>
              <a:gd name="connsiteX7" fmla="*/ 3797300 w 4613091"/>
              <a:gd name="connsiteY7" fmla="*/ 1386025 h 1525725"/>
              <a:gd name="connsiteX8" fmla="*/ 4613091 w 4613091"/>
              <a:gd name="connsiteY8" fmla="*/ 1500325 h 1525725"/>
              <a:gd name="connsiteX0" fmla="*/ 0 w 4613091"/>
              <a:gd name="connsiteY0" fmla="*/ 1521200 h 1521200"/>
              <a:gd name="connsiteX1" fmla="*/ 635000 w 4613091"/>
              <a:gd name="connsiteY1" fmla="*/ 1038600 h 1521200"/>
              <a:gd name="connsiteX2" fmla="*/ 1079500 w 4613091"/>
              <a:gd name="connsiteY2" fmla="*/ 441700 h 1521200"/>
              <a:gd name="connsiteX3" fmla="*/ 1642609 w 4613091"/>
              <a:gd name="connsiteY3" fmla="*/ 41804 h 1521200"/>
              <a:gd name="connsiteX4" fmla="*/ 2579843 w 4613091"/>
              <a:gd name="connsiteY4" fmla="*/ 61691 h 1521200"/>
              <a:gd name="connsiteX5" fmla="*/ 2961354 w 4613091"/>
              <a:gd name="connsiteY5" fmla="*/ 479800 h 1521200"/>
              <a:gd name="connsiteX6" fmla="*/ 3371481 w 4613091"/>
              <a:gd name="connsiteY6" fmla="*/ 1114800 h 1521200"/>
              <a:gd name="connsiteX7" fmla="*/ 3797300 w 4613091"/>
              <a:gd name="connsiteY7" fmla="*/ 1381500 h 1521200"/>
              <a:gd name="connsiteX8" fmla="*/ 4613091 w 4613091"/>
              <a:gd name="connsiteY8" fmla="*/ 1495800 h 1521200"/>
              <a:gd name="connsiteX0" fmla="*/ 0 w 4613091"/>
              <a:gd name="connsiteY0" fmla="*/ 1523272 h 1523272"/>
              <a:gd name="connsiteX1" fmla="*/ 635000 w 4613091"/>
              <a:gd name="connsiteY1" fmla="*/ 1040672 h 1523272"/>
              <a:gd name="connsiteX2" fmla="*/ 1079500 w 4613091"/>
              <a:gd name="connsiteY2" fmla="*/ 443772 h 1523272"/>
              <a:gd name="connsiteX3" fmla="*/ 1642609 w 4613091"/>
              <a:gd name="connsiteY3" fmla="*/ 43876 h 1523272"/>
              <a:gd name="connsiteX4" fmla="*/ 2169156 w 4613091"/>
              <a:gd name="connsiteY4" fmla="*/ 12593 h 1523272"/>
              <a:gd name="connsiteX5" fmla="*/ 2579843 w 4613091"/>
              <a:gd name="connsiteY5" fmla="*/ 63763 h 1523272"/>
              <a:gd name="connsiteX6" fmla="*/ 2961354 w 4613091"/>
              <a:gd name="connsiteY6" fmla="*/ 481872 h 1523272"/>
              <a:gd name="connsiteX7" fmla="*/ 3371481 w 4613091"/>
              <a:gd name="connsiteY7" fmla="*/ 1116872 h 1523272"/>
              <a:gd name="connsiteX8" fmla="*/ 3797300 w 4613091"/>
              <a:gd name="connsiteY8" fmla="*/ 1383572 h 1523272"/>
              <a:gd name="connsiteX9" fmla="*/ 4613091 w 4613091"/>
              <a:gd name="connsiteY9" fmla="*/ 1497872 h 1523272"/>
              <a:gd name="connsiteX0" fmla="*/ 0 w 4613091"/>
              <a:gd name="connsiteY0" fmla="*/ 1564830 h 1564830"/>
              <a:gd name="connsiteX1" fmla="*/ 635000 w 4613091"/>
              <a:gd name="connsiteY1" fmla="*/ 1082230 h 1564830"/>
              <a:gd name="connsiteX2" fmla="*/ 1079500 w 4613091"/>
              <a:gd name="connsiteY2" fmla="*/ 485330 h 1564830"/>
              <a:gd name="connsiteX3" fmla="*/ 1642609 w 4613091"/>
              <a:gd name="connsiteY3" fmla="*/ 85434 h 1564830"/>
              <a:gd name="connsiteX4" fmla="*/ 2169156 w 4613091"/>
              <a:gd name="connsiteY4" fmla="*/ 625 h 1564830"/>
              <a:gd name="connsiteX5" fmla="*/ 2579843 w 4613091"/>
              <a:gd name="connsiteY5" fmla="*/ 105321 h 1564830"/>
              <a:gd name="connsiteX6" fmla="*/ 2961354 w 4613091"/>
              <a:gd name="connsiteY6" fmla="*/ 523430 h 1564830"/>
              <a:gd name="connsiteX7" fmla="*/ 3371481 w 4613091"/>
              <a:gd name="connsiteY7" fmla="*/ 1158430 h 1564830"/>
              <a:gd name="connsiteX8" fmla="*/ 3797300 w 4613091"/>
              <a:gd name="connsiteY8" fmla="*/ 1425130 h 1564830"/>
              <a:gd name="connsiteX9" fmla="*/ 4613091 w 4613091"/>
              <a:gd name="connsiteY9" fmla="*/ 1539430 h 1564830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18438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79843 w 4613091"/>
              <a:gd name="connsiteY5" fmla="*/ 145201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61354 w 4613091"/>
              <a:gd name="connsiteY6" fmla="*/ 536547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13091"/>
              <a:gd name="connsiteY0" fmla="*/ 1577947 h 1577947"/>
              <a:gd name="connsiteX1" fmla="*/ 635000 w 4613091"/>
              <a:gd name="connsiteY1" fmla="*/ 1095347 h 1577947"/>
              <a:gd name="connsiteX2" fmla="*/ 1079500 w 4613091"/>
              <a:gd name="connsiteY2" fmla="*/ 498447 h 1577947"/>
              <a:gd name="connsiteX3" fmla="*/ 1642609 w 4613091"/>
              <a:gd name="connsiteY3" fmla="*/ 98551 h 1577947"/>
              <a:gd name="connsiteX4" fmla="*/ 2180178 w 4613091"/>
              <a:gd name="connsiteY4" fmla="*/ 360 h 1577947"/>
              <a:gd name="connsiteX5" fmla="*/ 2585353 w 4613091"/>
              <a:gd name="connsiteY5" fmla="*/ 136280 h 1577947"/>
              <a:gd name="connsiteX6" fmla="*/ 2972376 w 4613091"/>
              <a:gd name="connsiteY6" fmla="*/ 541008 h 1577947"/>
              <a:gd name="connsiteX7" fmla="*/ 3371481 w 4613091"/>
              <a:gd name="connsiteY7" fmla="*/ 1171547 h 1577947"/>
              <a:gd name="connsiteX8" fmla="*/ 3797300 w 4613091"/>
              <a:gd name="connsiteY8" fmla="*/ 1438247 h 1577947"/>
              <a:gd name="connsiteX9" fmla="*/ 4613091 w 4613091"/>
              <a:gd name="connsiteY9" fmla="*/ 1552547 h 1577947"/>
              <a:gd name="connsiteX0" fmla="*/ 0 w 4624113"/>
              <a:gd name="connsiteY0" fmla="*/ 1577947 h 1577947"/>
              <a:gd name="connsiteX1" fmla="*/ 635000 w 4624113"/>
              <a:gd name="connsiteY1" fmla="*/ 1095347 h 1577947"/>
              <a:gd name="connsiteX2" fmla="*/ 1079500 w 4624113"/>
              <a:gd name="connsiteY2" fmla="*/ 498447 h 1577947"/>
              <a:gd name="connsiteX3" fmla="*/ 1642609 w 4624113"/>
              <a:gd name="connsiteY3" fmla="*/ 98551 h 1577947"/>
              <a:gd name="connsiteX4" fmla="*/ 2180178 w 4624113"/>
              <a:gd name="connsiteY4" fmla="*/ 360 h 1577947"/>
              <a:gd name="connsiteX5" fmla="*/ 2585353 w 4624113"/>
              <a:gd name="connsiteY5" fmla="*/ 136280 h 1577947"/>
              <a:gd name="connsiteX6" fmla="*/ 2972376 w 4624113"/>
              <a:gd name="connsiteY6" fmla="*/ 541008 h 1577947"/>
              <a:gd name="connsiteX7" fmla="*/ 3371481 w 4624113"/>
              <a:gd name="connsiteY7" fmla="*/ 1171547 h 1577947"/>
              <a:gd name="connsiteX8" fmla="*/ 3797300 w 4624113"/>
              <a:gd name="connsiteY8" fmla="*/ 1438247 h 1577947"/>
              <a:gd name="connsiteX9" fmla="*/ 4624113 w 4624113"/>
              <a:gd name="connsiteY9" fmla="*/ 1565929 h 1577947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05 h 1578105"/>
              <a:gd name="connsiteX1" fmla="*/ 635000 w 4624113"/>
              <a:gd name="connsiteY1" fmla="*/ 1095505 h 1578105"/>
              <a:gd name="connsiteX2" fmla="*/ 1057458 w 4624113"/>
              <a:gd name="connsiteY2" fmla="*/ 547671 h 1578105"/>
              <a:gd name="connsiteX3" fmla="*/ 1642609 w 4624113"/>
              <a:gd name="connsiteY3" fmla="*/ 98709 h 1578105"/>
              <a:gd name="connsiteX4" fmla="*/ 2180178 w 4624113"/>
              <a:gd name="connsiteY4" fmla="*/ 518 h 1578105"/>
              <a:gd name="connsiteX5" fmla="*/ 2585353 w 4624113"/>
              <a:gd name="connsiteY5" fmla="*/ 136438 h 1578105"/>
              <a:gd name="connsiteX6" fmla="*/ 2972376 w 4624113"/>
              <a:gd name="connsiteY6" fmla="*/ 541166 h 1578105"/>
              <a:gd name="connsiteX7" fmla="*/ 3371481 w 4624113"/>
              <a:gd name="connsiteY7" fmla="*/ 1171705 h 1578105"/>
              <a:gd name="connsiteX8" fmla="*/ 3797300 w 4624113"/>
              <a:gd name="connsiteY8" fmla="*/ 1438405 h 1578105"/>
              <a:gd name="connsiteX9" fmla="*/ 4624113 w 4624113"/>
              <a:gd name="connsiteY9" fmla="*/ 1566087 h 1578105"/>
              <a:gd name="connsiteX0" fmla="*/ 0 w 4624113"/>
              <a:gd name="connsiteY0" fmla="*/ 1578187 h 1578187"/>
              <a:gd name="connsiteX1" fmla="*/ 635000 w 4624113"/>
              <a:gd name="connsiteY1" fmla="*/ 10955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187 h 1578187"/>
              <a:gd name="connsiteX1" fmla="*/ 635000 w 4624113"/>
              <a:gd name="connsiteY1" fmla="*/ 1120987 h 1578187"/>
              <a:gd name="connsiteX2" fmla="*/ 1078380 w 4624113"/>
              <a:gd name="connsiteY2" fmla="*/ 564686 h 1578187"/>
              <a:gd name="connsiteX3" fmla="*/ 1642609 w 4624113"/>
              <a:gd name="connsiteY3" fmla="*/ 98791 h 1578187"/>
              <a:gd name="connsiteX4" fmla="*/ 2180178 w 4624113"/>
              <a:gd name="connsiteY4" fmla="*/ 600 h 1578187"/>
              <a:gd name="connsiteX5" fmla="*/ 2585353 w 4624113"/>
              <a:gd name="connsiteY5" fmla="*/ 136520 h 1578187"/>
              <a:gd name="connsiteX6" fmla="*/ 2972376 w 4624113"/>
              <a:gd name="connsiteY6" fmla="*/ 541248 h 1578187"/>
              <a:gd name="connsiteX7" fmla="*/ 3371481 w 4624113"/>
              <a:gd name="connsiteY7" fmla="*/ 1171787 h 1578187"/>
              <a:gd name="connsiteX8" fmla="*/ 3797300 w 4624113"/>
              <a:gd name="connsiteY8" fmla="*/ 1438487 h 1578187"/>
              <a:gd name="connsiteX9" fmla="*/ 4624113 w 4624113"/>
              <a:gd name="connsiteY9" fmla="*/ 1566169 h 1578187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4624113"/>
              <a:gd name="connsiteY0" fmla="*/ 1578071 h 1578071"/>
              <a:gd name="connsiteX1" fmla="*/ 635000 w 4624113"/>
              <a:gd name="connsiteY1" fmla="*/ 1120871 h 1578071"/>
              <a:gd name="connsiteX2" fmla="*/ 1078380 w 4624113"/>
              <a:gd name="connsiteY2" fmla="*/ 564570 h 1578071"/>
              <a:gd name="connsiteX3" fmla="*/ 1642609 w 4624113"/>
              <a:gd name="connsiteY3" fmla="*/ 98675 h 1578071"/>
              <a:gd name="connsiteX4" fmla="*/ 2180178 w 4624113"/>
              <a:gd name="connsiteY4" fmla="*/ 484 h 1578071"/>
              <a:gd name="connsiteX5" fmla="*/ 2585353 w 4624113"/>
              <a:gd name="connsiteY5" fmla="*/ 136404 h 1578071"/>
              <a:gd name="connsiteX6" fmla="*/ 2972376 w 4624113"/>
              <a:gd name="connsiteY6" fmla="*/ 541132 h 1578071"/>
              <a:gd name="connsiteX7" fmla="*/ 3371481 w 4624113"/>
              <a:gd name="connsiteY7" fmla="*/ 1171671 h 1578071"/>
              <a:gd name="connsiteX8" fmla="*/ 3797300 w 4624113"/>
              <a:gd name="connsiteY8" fmla="*/ 1438371 h 1578071"/>
              <a:gd name="connsiteX9" fmla="*/ 4624113 w 4624113"/>
              <a:gd name="connsiteY9" fmla="*/ 1566053 h 1578071"/>
              <a:gd name="connsiteX0" fmla="*/ 0 w 3797300"/>
              <a:gd name="connsiteY0" fmla="*/ 1578071 h 1578071"/>
              <a:gd name="connsiteX1" fmla="*/ 635000 w 3797300"/>
              <a:gd name="connsiteY1" fmla="*/ 1120871 h 1578071"/>
              <a:gd name="connsiteX2" fmla="*/ 1078380 w 3797300"/>
              <a:gd name="connsiteY2" fmla="*/ 564570 h 1578071"/>
              <a:gd name="connsiteX3" fmla="*/ 1642609 w 3797300"/>
              <a:gd name="connsiteY3" fmla="*/ 98675 h 1578071"/>
              <a:gd name="connsiteX4" fmla="*/ 2180178 w 3797300"/>
              <a:gd name="connsiteY4" fmla="*/ 484 h 1578071"/>
              <a:gd name="connsiteX5" fmla="*/ 2585353 w 3797300"/>
              <a:gd name="connsiteY5" fmla="*/ 136404 h 1578071"/>
              <a:gd name="connsiteX6" fmla="*/ 2972376 w 3797300"/>
              <a:gd name="connsiteY6" fmla="*/ 541132 h 1578071"/>
              <a:gd name="connsiteX7" fmla="*/ 3371481 w 3797300"/>
              <a:gd name="connsiteY7" fmla="*/ 1171671 h 1578071"/>
              <a:gd name="connsiteX8" fmla="*/ 3797300 w 3797300"/>
              <a:gd name="connsiteY8" fmla="*/ 1438371 h 1578071"/>
              <a:gd name="connsiteX0" fmla="*/ 0 w 3371480"/>
              <a:gd name="connsiteY0" fmla="*/ 1578071 h 1578071"/>
              <a:gd name="connsiteX1" fmla="*/ 635000 w 3371480"/>
              <a:gd name="connsiteY1" fmla="*/ 1120871 h 1578071"/>
              <a:gd name="connsiteX2" fmla="*/ 1078380 w 3371480"/>
              <a:gd name="connsiteY2" fmla="*/ 564570 h 1578071"/>
              <a:gd name="connsiteX3" fmla="*/ 1642609 w 3371480"/>
              <a:gd name="connsiteY3" fmla="*/ 98675 h 1578071"/>
              <a:gd name="connsiteX4" fmla="*/ 2180178 w 3371480"/>
              <a:gd name="connsiteY4" fmla="*/ 484 h 1578071"/>
              <a:gd name="connsiteX5" fmla="*/ 2585353 w 3371480"/>
              <a:gd name="connsiteY5" fmla="*/ 136404 h 1578071"/>
              <a:gd name="connsiteX6" fmla="*/ 2972376 w 3371480"/>
              <a:gd name="connsiteY6" fmla="*/ 541132 h 1578071"/>
              <a:gd name="connsiteX7" fmla="*/ 3371481 w 3371480"/>
              <a:gd name="connsiteY7" fmla="*/ 1171671 h 1578071"/>
              <a:gd name="connsiteX0" fmla="*/ 0 w 3371480"/>
              <a:gd name="connsiteY0" fmla="*/ 1578071 h 1578071"/>
              <a:gd name="connsiteX1" fmla="*/ 635000 w 3371480"/>
              <a:gd name="connsiteY1" fmla="*/ 1120871 h 1578071"/>
              <a:gd name="connsiteX2" fmla="*/ 1078380 w 3371480"/>
              <a:gd name="connsiteY2" fmla="*/ 564570 h 1578071"/>
              <a:gd name="connsiteX3" fmla="*/ 1642609 w 3371480"/>
              <a:gd name="connsiteY3" fmla="*/ 98675 h 1578071"/>
              <a:gd name="connsiteX4" fmla="*/ 2180178 w 3371480"/>
              <a:gd name="connsiteY4" fmla="*/ 484 h 1578071"/>
              <a:gd name="connsiteX5" fmla="*/ 2585353 w 3371480"/>
              <a:gd name="connsiteY5" fmla="*/ 136404 h 1578071"/>
              <a:gd name="connsiteX6" fmla="*/ 2972376 w 3371480"/>
              <a:gd name="connsiteY6" fmla="*/ 541132 h 1578071"/>
              <a:gd name="connsiteX7" fmla="*/ 3371480 w 3371480"/>
              <a:gd name="connsiteY7" fmla="*/ 906888 h 1578071"/>
              <a:gd name="connsiteX0" fmla="*/ 0 w 3215391"/>
              <a:gd name="connsiteY0" fmla="*/ 1578071 h 1578071"/>
              <a:gd name="connsiteX1" fmla="*/ 635000 w 3215391"/>
              <a:gd name="connsiteY1" fmla="*/ 1120871 h 1578071"/>
              <a:gd name="connsiteX2" fmla="*/ 1078380 w 3215391"/>
              <a:gd name="connsiteY2" fmla="*/ 564570 h 1578071"/>
              <a:gd name="connsiteX3" fmla="*/ 1642609 w 3215391"/>
              <a:gd name="connsiteY3" fmla="*/ 98675 h 1578071"/>
              <a:gd name="connsiteX4" fmla="*/ 2180178 w 3215391"/>
              <a:gd name="connsiteY4" fmla="*/ 484 h 1578071"/>
              <a:gd name="connsiteX5" fmla="*/ 2585353 w 3215391"/>
              <a:gd name="connsiteY5" fmla="*/ 136404 h 1578071"/>
              <a:gd name="connsiteX6" fmla="*/ 2972376 w 3215391"/>
              <a:gd name="connsiteY6" fmla="*/ 541132 h 1578071"/>
              <a:gd name="connsiteX7" fmla="*/ 3215391 w 3215391"/>
              <a:gd name="connsiteY7" fmla="*/ 769593 h 1578071"/>
              <a:gd name="connsiteX0" fmla="*/ 0 w 3215391"/>
              <a:gd name="connsiteY0" fmla="*/ 1578071 h 1578071"/>
              <a:gd name="connsiteX1" fmla="*/ 635000 w 3215391"/>
              <a:gd name="connsiteY1" fmla="*/ 1120871 h 1578071"/>
              <a:gd name="connsiteX2" fmla="*/ 1078380 w 3215391"/>
              <a:gd name="connsiteY2" fmla="*/ 564570 h 1578071"/>
              <a:gd name="connsiteX3" fmla="*/ 1642609 w 3215391"/>
              <a:gd name="connsiteY3" fmla="*/ 98675 h 1578071"/>
              <a:gd name="connsiteX4" fmla="*/ 2180178 w 3215391"/>
              <a:gd name="connsiteY4" fmla="*/ 484 h 1578071"/>
              <a:gd name="connsiteX5" fmla="*/ 2585353 w 3215391"/>
              <a:gd name="connsiteY5" fmla="*/ 136404 h 1578071"/>
              <a:gd name="connsiteX6" fmla="*/ 2972376 w 3215391"/>
              <a:gd name="connsiteY6" fmla="*/ 541132 h 1578071"/>
              <a:gd name="connsiteX7" fmla="*/ 3215391 w 3215391"/>
              <a:gd name="connsiteY7" fmla="*/ 769593 h 1578071"/>
              <a:gd name="connsiteX0" fmla="*/ 0 w 3410502"/>
              <a:gd name="connsiteY0" fmla="*/ 1578071 h 1578071"/>
              <a:gd name="connsiteX1" fmla="*/ 635000 w 3410502"/>
              <a:gd name="connsiteY1" fmla="*/ 1120871 h 1578071"/>
              <a:gd name="connsiteX2" fmla="*/ 1078380 w 3410502"/>
              <a:gd name="connsiteY2" fmla="*/ 564570 h 1578071"/>
              <a:gd name="connsiteX3" fmla="*/ 1642609 w 3410502"/>
              <a:gd name="connsiteY3" fmla="*/ 98675 h 1578071"/>
              <a:gd name="connsiteX4" fmla="*/ 2180178 w 3410502"/>
              <a:gd name="connsiteY4" fmla="*/ 484 h 1578071"/>
              <a:gd name="connsiteX5" fmla="*/ 2585353 w 3410502"/>
              <a:gd name="connsiteY5" fmla="*/ 136404 h 1578071"/>
              <a:gd name="connsiteX6" fmla="*/ 2972376 w 3410502"/>
              <a:gd name="connsiteY6" fmla="*/ 541132 h 1578071"/>
              <a:gd name="connsiteX7" fmla="*/ 3410502 w 3410502"/>
              <a:gd name="connsiteY7" fmla="*/ 678063 h 1578071"/>
              <a:gd name="connsiteX0" fmla="*/ 0 w 3410502"/>
              <a:gd name="connsiteY0" fmla="*/ 1578071 h 1578071"/>
              <a:gd name="connsiteX1" fmla="*/ 635000 w 3410502"/>
              <a:gd name="connsiteY1" fmla="*/ 1120871 h 1578071"/>
              <a:gd name="connsiteX2" fmla="*/ 1078380 w 3410502"/>
              <a:gd name="connsiteY2" fmla="*/ 564570 h 1578071"/>
              <a:gd name="connsiteX3" fmla="*/ 1642609 w 3410502"/>
              <a:gd name="connsiteY3" fmla="*/ 98675 h 1578071"/>
              <a:gd name="connsiteX4" fmla="*/ 2180178 w 3410502"/>
              <a:gd name="connsiteY4" fmla="*/ 484 h 1578071"/>
              <a:gd name="connsiteX5" fmla="*/ 2585353 w 3410502"/>
              <a:gd name="connsiteY5" fmla="*/ 136404 h 1578071"/>
              <a:gd name="connsiteX6" fmla="*/ 2972376 w 3410502"/>
              <a:gd name="connsiteY6" fmla="*/ 541132 h 1578071"/>
              <a:gd name="connsiteX7" fmla="*/ 3410502 w 3410502"/>
              <a:gd name="connsiteY7" fmla="*/ 678063 h 1578071"/>
              <a:gd name="connsiteX0" fmla="*/ 0 w 3586101"/>
              <a:gd name="connsiteY0" fmla="*/ 1578071 h 1578071"/>
              <a:gd name="connsiteX1" fmla="*/ 635000 w 3586101"/>
              <a:gd name="connsiteY1" fmla="*/ 1120871 h 1578071"/>
              <a:gd name="connsiteX2" fmla="*/ 1078380 w 3586101"/>
              <a:gd name="connsiteY2" fmla="*/ 564570 h 1578071"/>
              <a:gd name="connsiteX3" fmla="*/ 1642609 w 3586101"/>
              <a:gd name="connsiteY3" fmla="*/ 98675 h 1578071"/>
              <a:gd name="connsiteX4" fmla="*/ 2180178 w 3586101"/>
              <a:gd name="connsiteY4" fmla="*/ 484 h 1578071"/>
              <a:gd name="connsiteX5" fmla="*/ 2585353 w 3586101"/>
              <a:gd name="connsiteY5" fmla="*/ 136404 h 1578071"/>
              <a:gd name="connsiteX6" fmla="*/ 2972376 w 3586101"/>
              <a:gd name="connsiteY6" fmla="*/ 541132 h 1578071"/>
              <a:gd name="connsiteX7" fmla="*/ 3586101 w 3586101"/>
              <a:gd name="connsiteY7" fmla="*/ 619222 h 1578071"/>
              <a:gd name="connsiteX0" fmla="*/ 0 w 3469034"/>
              <a:gd name="connsiteY0" fmla="*/ 1578071 h 1578071"/>
              <a:gd name="connsiteX1" fmla="*/ 635000 w 3469034"/>
              <a:gd name="connsiteY1" fmla="*/ 1120871 h 1578071"/>
              <a:gd name="connsiteX2" fmla="*/ 1078380 w 3469034"/>
              <a:gd name="connsiteY2" fmla="*/ 564570 h 1578071"/>
              <a:gd name="connsiteX3" fmla="*/ 1642609 w 3469034"/>
              <a:gd name="connsiteY3" fmla="*/ 98675 h 1578071"/>
              <a:gd name="connsiteX4" fmla="*/ 2180178 w 3469034"/>
              <a:gd name="connsiteY4" fmla="*/ 484 h 1578071"/>
              <a:gd name="connsiteX5" fmla="*/ 2585353 w 3469034"/>
              <a:gd name="connsiteY5" fmla="*/ 136404 h 1578071"/>
              <a:gd name="connsiteX6" fmla="*/ 2972376 w 3469034"/>
              <a:gd name="connsiteY6" fmla="*/ 541132 h 1578071"/>
              <a:gd name="connsiteX7" fmla="*/ 3469034 w 3469034"/>
              <a:gd name="connsiteY7" fmla="*/ 390397 h 1578071"/>
              <a:gd name="connsiteX0" fmla="*/ 0 w 3498337"/>
              <a:gd name="connsiteY0" fmla="*/ 1578071 h 1578071"/>
              <a:gd name="connsiteX1" fmla="*/ 635000 w 3498337"/>
              <a:gd name="connsiteY1" fmla="*/ 1120871 h 1578071"/>
              <a:gd name="connsiteX2" fmla="*/ 1078380 w 3498337"/>
              <a:gd name="connsiteY2" fmla="*/ 564570 h 1578071"/>
              <a:gd name="connsiteX3" fmla="*/ 1642609 w 3498337"/>
              <a:gd name="connsiteY3" fmla="*/ 98675 h 1578071"/>
              <a:gd name="connsiteX4" fmla="*/ 2180178 w 3498337"/>
              <a:gd name="connsiteY4" fmla="*/ 484 h 1578071"/>
              <a:gd name="connsiteX5" fmla="*/ 2585353 w 3498337"/>
              <a:gd name="connsiteY5" fmla="*/ 136404 h 1578071"/>
              <a:gd name="connsiteX6" fmla="*/ 2972376 w 3498337"/>
              <a:gd name="connsiteY6" fmla="*/ 541132 h 1578071"/>
              <a:gd name="connsiteX7" fmla="*/ 3469034 w 3498337"/>
              <a:gd name="connsiteY7" fmla="*/ 390397 h 1578071"/>
              <a:gd name="connsiteX0" fmla="*/ 0 w 3469034"/>
              <a:gd name="connsiteY0" fmla="*/ 1578071 h 1578071"/>
              <a:gd name="connsiteX1" fmla="*/ 635000 w 3469034"/>
              <a:gd name="connsiteY1" fmla="*/ 1120871 h 1578071"/>
              <a:gd name="connsiteX2" fmla="*/ 1078380 w 3469034"/>
              <a:gd name="connsiteY2" fmla="*/ 564570 h 1578071"/>
              <a:gd name="connsiteX3" fmla="*/ 1642609 w 3469034"/>
              <a:gd name="connsiteY3" fmla="*/ 98675 h 1578071"/>
              <a:gd name="connsiteX4" fmla="*/ 2180178 w 3469034"/>
              <a:gd name="connsiteY4" fmla="*/ 484 h 1578071"/>
              <a:gd name="connsiteX5" fmla="*/ 2585353 w 3469034"/>
              <a:gd name="connsiteY5" fmla="*/ 136404 h 1578071"/>
              <a:gd name="connsiteX6" fmla="*/ 2972376 w 3469034"/>
              <a:gd name="connsiteY6" fmla="*/ 541132 h 1578071"/>
              <a:gd name="connsiteX7" fmla="*/ 3469034 w 3469034"/>
              <a:gd name="connsiteY7" fmla="*/ 390397 h 1578071"/>
              <a:gd name="connsiteX0" fmla="*/ 0 w 3585348"/>
              <a:gd name="connsiteY0" fmla="*/ 1560366 h 1560366"/>
              <a:gd name="connsiteX1" fmla="*/ 751314 w 3585348"/>
              <a:gd name="connsiteY1" fmla="*/ 1120871 h 1560366"/>
              <a:gd name="connsiteX2" fmla="*/ 1194694 w 3585348"/>
              <a:gd name="connsiteY2" fmla="*/ 564570 h 1560366"/>
              <a:gd name="connsiteX3" fmla="*/ 1758923 w 3585348"/>
              <a:gd name="connsiteY3" fmla="*/ 98675 h 1560366"/>
              <a:gd name="connsiteX4" fmla="*/ 2296492 w 3585348"/>
              <a:gd name="connsiteY4" fmla="*/ 484 h 1560366"/>
              <a:gd name="connsiteX5" fmla="*/ 2701667 w 3585348"/>
              <a:gd name="connsiteY5" fmla="*/ 136404 h 1560366"/>
              <a:gd name="connsiteX6" fmla="*/ 3088690 w 3585348"/>
              <a:gd name="connsiteY6" fmla="*/ 541132 h 1560366"/>
              <a:gd name="connsiteX7" fmla="*/ 3585348 w 3585348"/>
              <a:gd name="connsiteY7" fmla="*/ 390397 h 156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5348" h="1560366">
                <a:moveTo>
                  <a:pt x="0" y="1560366"/>
                </a:moveTo>
                <a:cubicBezTo>
                  <a:pt x="383116" y="1433366"/>
                  <a:pt x="552198" y="1286837"/>
                  <a:pt x="751314" y="1120871"/>
                </a:cubicBezTo>
                <a:cubicBezTo>
                  <a:pt x="950430" y="954905"/>
                  <a:pt x="1031990" y="739170"/>
                  <a:pt x="1194694" y="564570"/>
                </a:cubicBezTo>
                <a:cubicBezTo>
                  <a:pt x="1357398" y="389970"/>
                  <a:pt x="1570060" y="188456"/>
                  <a:pt x="1758923" y="98675"/>
                </a:cubicBezTo>
                <a:cubicBezTo>
                  <a:pt x="1947786" y="8894"/>
                  <a:pt x="2140286" y="-2830"/>
                  <a:pt x="2296492" y="484"/>
                </a:cubicBezTo>
                <a:cubicBezTo>
                  <a:pt x="2452698" y="3798"/>
                  <a:pt x="2569634" y="46296"/>
                  <a:pt x="2701667" y="136404"/>
                </a:cubicBezTo>
                <a:cubicBezTo>
                  <a:pt x="2833700" y="226512"/>
                  <a:pt x="2941410" y="498800"/>
                  <a:pt x="3088690" y="541132"/>
                </a:cubicBezTo>
                <a:cubicBezTo>
                  <a:pt x="3235970" y="583464"/>
                  <a:pt x="3428348" y="606975"/>
                  <a:pt x="3585348" y="39039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895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Extremity Based Prediction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58" y="1907006"/>
            <a:ext cx="5544279" cy="44150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605" y="2027079"/>
            <a:ext cx="5289110" cy="421189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34127" y="1537855"/>
            <a:ext cx="3045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Genotype Matching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353296" y="1669473"/>
            <a:ext cx="4325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Homozygous Genotype Matching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8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49027"/>
            <a:ext cx="10515600" cy="1325563"/>
          </a:xfrm>
        </p:spPr>
        <p:txBody>
          <a:bodyPr/>
          <a:lstStyle/>
          <a:p>
            <a:r>
              <a:rPr lang="en-US" dirty="0" smtClean="0"/>
              <a:t>Genomic </a:t>
            </a:r>
            <a:r>
              <a:rPr lang="en-US" dirty="0" smtClean="0"/>
              <a:t>Privacy: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015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Early studies on Genomic Privacy are on protecting the participants of genomic studies:</a:t>
            </a:r>
          </a:p>
          <a:p>
            <a:pPr lvl="1"/>
            <a:r>
              <a:rPr lang="en-US" dirty="0" smtClean="0"/>
              <a:t>Individuals give consent to participate but request anonymity</a:t>
            </a:r>
          </a:p>
          <a:p>
            <a:pPr lvl="2"/>
            <a:r>
              <a:rPr lang="en-US" dirty="0"/>
              <a:t>HAPMAP, </a:t>
            </a:r>
            <a:r>
              <a:rPr lang="en-US" dirty="0" smtClean="0"/>
              <a:t> Personal </a:t>
            </a:r>
            <a:r>
              <a:rPr lang="en-US" dirty="0"/>
              <a:t>genome </a:t>
            </a:r>
            <a:r>
              <a:rPr lang="en-US" dirty="0" smtClean="0"/>
              <a:t>project, 1000 Genomes…</a:t>
            </a:r>
          </a:p>
          <a:p>
            <a:pPr lvl="1"/>
            <a:r>
              <a:rPr lang="en-US" dirty="0" smtClean="0"/>
              <a:t>Privacy risk is about whether an individual’s participation can be </a:t>
            </a:r>
            <a:r>
              <a:rPr lang="en-US" dirty="0" err="1" smtClean="0"/>
              <a:t>raliably</a:t>
            </a:r>
            <a:r>
              <a:rPr lang="en-US" dirty="0" smtClean="0"/>
              <a:t> predicted or not</a:t>
            </a:r>
          </a:p>
          <a:p>
            <a:pPr lvl="1"/>
            <a:r>
              <a:rPr lang="en-US" dirty="0" smtClean="0"/>
              <a:t>Homer et al showed </a:t>
            </a:r>
            <a:r>
              <a:rPr lang="en-US" dirty="0"/>
              <a:t>that </a:t>
            </a:r>
            <a:r>
              <a:rPr lang="en-US" dirty="0" smtClean="0"/>
              <a:t>existence of a </a:t>
            </a:r>
            <a:r>
              <a:rPr lang="en-US" dirty="0" smtClean="0"/>
              <a:t>genotyped individuals can be reliably predicted in a mixed pool of DNA samples, where only allele frequencies are known.</a:t>
            </a:r>
          </a:p>
          <a:p>
            <a:pPr lvl="2"/>
            <a:r>
              <a:rPr lang="en-US" dirty="0" smtClean="0"/>
              <a:t>The main idea is that each individual harbors many low frequency alleles, which can be detected statistically</a:t>
            </a:r>
          </a:p>
          <a:p>
            <a:pPr lvl="1"/>
            <a:r>
              <a:rPr lang="en-US" dirty="0" smtClean="0"/>
              <a:t>Another application in forensics: “Take a sample from a crime scene, and check whether a suspect was there or not recently.”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5145206"/>
            <a:ext cx="8468591" cy="17127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eQTL</a:t>
            </a:r>
            <a:r>
              <a:rPr lang="en-US" dirty="0" smtClean="0"/>
              <a:t> Training and Testing Datasets Separate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975" y="1983713"/>
            <a:ext cx="5953457" cy="471016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5111262" y="2625969"/>
            <a:ext cx="0" cy="3493477"/>
          </a:xfrm>
          <a:prstGeom prst="line">
            <a:avLst/>
          </a:prstGeom>
          <a:ln w="444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657600" y="2660074"/>
            <a:ext cx="1468581" cy="0"/>
          </a:xfrm>
          <a:prstGeom prst="line">
            <a:avLst/>
          </a:prstGeom>
          <a:ln w="444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9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85%?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logical question is: The risk may seem unimportant when accuracy goes below, for example, 85%.</a:t>
            </a:r>
          </a:p>
          <a:p>
            <a:pPr lvl="1"/>
            <a:r>
              <a:rPr lang="en-US" dirty="0" smtClean="0"/>
              <a:t>Out of 20 individuals, 3 are incorrectly linked; but attacker does not know which 3 those are.</a:t>
            </a:r>
          </a:p>
          <a:p>
            <a:r>
              <a:rPr lang="en-US" dirty="0" smtClean="0"/>
              <a:t>Is there a way for the attacker to evaluate the reliability of the </a:t>
            </a:r>
            <a:r>
              <a:rPr lang="en-US" dirty="0" err="1" smtClean="0"/>
              <a:t>linkings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We use first distance gap:</a:t>
            </a:r>
          </a:p>
          <a:p>
            <a:pPr lvl="2"/>
            <a:r>
              <a:rPr lang="en-US" dirty="0" smtClean="0"/>
              <a:t>The difference between the distances of the top and the second top matching individuals can be used as such a metric to evaluate linking reliability:</a:t>
            </a:r>
          </a:p>
          <a:p>
            <a:pPr lvl="3"/>
            <a:r>
              <a:rPr lang="en-US" dirty="0" smtClean="0"/>
              <a:t>Small (High) first distance gap: Low (High) reliability linking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-61302"/>
            <a:ext cx="10515600" cy="1325563"/>
          </a:xfrm>
        </p:spPr>
        <p:txBody>
          <a:bodyPr/>
          <a:lstStyle/>
          <a:p>
            <a:r>
              <a:rPr lang="en-US" dirty="0" smtClean="0"/>
              <a:t>Sensitivity vs PPV for </a:t>
            </a:r>
            <a:r>
              <a:rPr lang="en-US" dirty="0" err="1" smtClean="0"/>
              <a:t>Linkings</a:t>
            </a:r>
            <a:r>
              <a:rPr lang="en-US" dirty="0" smtClean="0"/>
              <a:t> sorted per </a:t>
            </a:r>
            <a:r>
              <a:rPr lang="en-US" i="1" dirty="0" smtClean="0"/>
              <a:t>First Distance Gap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334" y="1266053"/>
            <a:ext cx="6916615" cy="557289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9219268" y="3666392"/>
            <a:ext cx="0" cy="2492051"/>
          </a:xfrm>
          <a:prstGeom prst="line">
            <a:avLst/>
          </a:prstGeom>
          <a:ln w="444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96511" y="3653733"/>
            <a:ext cx="5830630" cy="0"/>
          </a:xfrm>
          <a:prstGeom prst="line">
            <a:avLst/>
          </a:prstGeom>
          <a:ln w="4445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63058" y="2762257"/>
            <a:ext cx="5081420" cy="0"/>
          </a:xfrm>
          <a:prstGeom prst="line">
            <a:avLst/>
          </a:prstGeom>
          <a:ln w="444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8468724" y="2719754"/>
            <a:ext cx="16402" cy="3491475"/>
          </a:xfrm>
          <a:prstGeom prst="line">
            <a:avLst/>
          </a:prstGeom>
          <a:ln w="444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440024" y="2305050"/>
            <a:ext cx="18261" cy="3887129"/>
          </a:xfrm>
          <a:prstGeom prst="line">
            <a:avLst/>
          </a:prstGeom>
          <a:ln w="444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5750"/>
            <a:ext cx="10515600" cy="1325563"/>
          </a:xfrm>
        </p:spPr>
        <p:txBody>
          <a:bodyPr/>
          <a:lstStyle/>
          <a:p>
            <a:r>
              <a:rPr lang="en-US" dirty="0" smtClean="0"/>
              <a:t>Put it together..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346464" y="1287590"/>
            <a:ext cx="2226365" cy="933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QTL Identification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033202" y="1272235"/>
            <a:ext cx="1587084" cy="96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Significant </a:t>
            </a:r>
          </a:p>
          <a:p>
            <a:pPr algn="ctr"/>
            <a:r>
              <a:rPr lang="en-US" sz="2000" dirty="0" smtClean="0"/>
              <a:t>Quantitative</a:t>
            </a:r>
          </a:p>
          <a:p>
            <a:pPr algn="ctr"/>
            <a:r>
              <a:rPr lang="en-US" sz="2000" dirty="0" smtClean="0"/>
              <a:t>Trait Loci</a:t>
            </a:r>
          </a:p>
        </p:txBody>
      </p:sp>
      <p:sp>
        <p:nvSpPr>
          <p:cNvPr id="6" name="Oval 5"/>
          <p:cNvSpPr/>
          <p:nvPr/>
        </p:nvSpPr>
        <p:spPr>
          <a:xfrm>
            <a:off x="7077484" y="1240944"/>
            <a:ext cx="2398478" cy="10287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Leakage vs Predictability Quantification</a:t>
            </a:r>
            <a:endParaRPr lang="en-US" sz="2000" dirty="0"/>
          </a:p>
        </p:txBody>
      </p:sp>
      <p:cxnSp>
        <p:nvCxnSpPr>
          <p:cNvPr id="7" name="Straight Arrow Connector 6"/>
          <p:cNvCxnSpPr>
            <a:stCxn id="4" idx="6"/>
            <a:endCxn id="5" idx="1"/>
          </p:cNvCxnSpPr>
          <p:nvPr/>
        </p:nvCxnSpPr>
        <p:spPr>
          <a:xfrm>
            <a:off x="4572829" y="1754315"/>
            <a:ext cx="460373" cy="2014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2"/>
          </p:cNvCxnSpPr>
          <p:nvPr/>
        </p:nvCxnSpPr>
        <p:spPr>
          <a:xfrm flipV="1">
            <a:off x="6620286" y="1755294"/>
            <a:ext cx="457198" cy="1035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6"/>
            <a:endCxn id="23" idx="2"/>
          </p:cNvCxnSpPr>
          <p:nvPr/>
        </p:nvCxnSpPr>
        <p:spPr>
          <a:xfrm>
            <a:off x="9475962" y="1755294"/>
            <a:ext cx="556207" cy="3966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232785" y="3106606"/>
            <a:ext cx="1329329" cy="96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External</a:t>
            </a:r>
          </a:p>
          <a:p>
            <a:pPr algn="ctr"/>
            <a:r>
              <a:rPr lang="en-US" sz="2000" dirty="0" smtClean="0"/>
              <a:t>QTL Databases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2556" y="888179"/>
            <a:ext cx="150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QTL Discovery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124647" y="4866891"/>
            <a:ext cx="2793817" cy="116370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Application of </a:t>
            </a:r>
          </a:p>
          <a:p>
            <a:pPr algn="ctr"/>
            <a:r>
              <a:rPr lang="en-US" sz="2000" dirty="0" smtClean="0"/>
              <a:t>3-step</a:t>
            </a:r>
          </a:p>
          <a:p>
            <a:pPr algn="ctr"/>
            <a:r>
              <a:rPr lang="en-US" sz="2000" dirty="0" smtClean="0"/>
              <a:t>Linking Attacks</a:t>
            </a:r>
          </a:p>
        </p:txBody>
      </p:sp>
      <p:cxnSp>
        <p:nvCxnSpPr>
          <p:cNvPr id="14" name="Straight Arrow Connector 13"/>
          <p:cNvCxnSpPr>
            <a:stCxn id="11" idx="2"/>
            <a:endCxn id="13" idx="7"/>
          </p:cNvCxnSpPr>
          <p:nvPr/>
        </p:nvCxnSpPr>
        <p:spPr>
          <a:xfrm flipH="1">
            <a:off x="6509319" y="4074794"/>
            <a:ext cx="388131" cy="96251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3" idx="1"/>
          </p:cNvCxnSpPr>
          <p:nvPr/>
        </p:nvCxnSpPr>
        <p:spPr>
          <a:xfrm>
            <a:off x="1970338" y="3847209"/>
            <a:ext cx="2563454" cy="1190103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3" idx="6"/>
            <a:endCxn id="22" idx="2"/>
          </p:cNvCxnSpPr>
          <p:nvPr/>
        </p:nvCxnSpPr>
        <p:spPr>
          <a:xfrm>
            <a:off x="6918464" y="5448746"/>
            <a:ext cx="3113705" cy="1981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4" idx="2"/>
          </p:cNvCxnSpPr>
          <p:nvPr/>
        </p:nvCxnSpPr>
        <p:spPr>
          <a:xfrm flipV="1">
            <a:off x="1970338" y="1754315"/>
            <a:ext cx="376126" cy="2092894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  <a:endCxn id="13" idx="0"/>
          </p:cNvCxnSpPr>
          <p:nvPr/>
        </p:nvCxnSpPr>
        <p:spPr>
          <a:xfrm flipH="1">
            <a:off x="5521556" y="2240423"/>
            <a:ext cx="305188" cy="2626468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0"/>
            <a:endCxn id="6" idx="3"/>
          </p:cNvCxnSpPr>
          <p:nvPr/>
        </p:nvCxnSpPr>
        <p:spPr>
          <a:xfrm flipV="1">
            <a:off x="6897450" y="2118994"/>
            <a:ext cx="531283" cy="987612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970338" y="2004423"/>
            <a:ext cx="5246299" cy="1842786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0032169" y="4936377"/>
            <a:ext cx="2019300" cy="10287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Risk Assessment</a:t>
            </a:r>
          </a:p>
        </p:txBody>
      </p:sp>
      <p:sp>
        <p:nvSpPr>
          <p:cNvPr id="23" name="Oval 22"/>
          <p:cNvSpPr/>
          <p:nvPr/>
        </p:nvSpPr>
        <p:spPr>
          <a:xfrm>
            <a:off x="10032169" y="1244910"/>
            <a:ext cx="2019300" cy="10287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Risk Assessment</a:t>
            </a:r>
          </a:p>
        </p:txBody>
      </p:sp>
      <p:sp>
        <p:nvSpPr>
          <p:cNvPr id="24" name="Arc 23"/>
          <p:cNvSpPr/>
          <p:nvPr/>
        </p:nvSpPr>
        <p:spPr>
          <a:xfrm flipH="1" flipV="1">
            <a:off x="7919141" y="56352"/>
            <a:ext cx="798303" cy="930816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7889312" y="1050037"/>
            <a:ext cx="65916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889314" y="294893"/>
            <a:ext cx="0" cy="7551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76228" y="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ICI</a:t>
            </a:r>
            <a:endParaRPr lang="en-US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8469653" y="846824"/>
                <a:ext cx="3787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653" y="846824"/>
                <a:ext cx="378757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8001827" y="821667"/>
            <a:ext cx="0" cy="22860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883376" y="814414"/>
            <a:ext cx="121048" cy="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001328" y="6457421"/>
            <a:ext cx="128456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001330" y="5702277"/>
            <a:ext cx="0" cy="7551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02803" y="5407384"/>
            <a:ext cx="1022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Linking </a:t>
            </a:r>
          </a:p>
          <a:p>
            <a:pPr algn="ctr"/>
            <a:r>
              <a:rPr lang="en-US" dirty="0" smtClean="0"/>
              <a:t>Accuracy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648950" y="6488668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QTL Selection</a:t>
            </a:r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4009755" y="5873537"/>
            <a:ext cx="1065125" cy="585404"/>
          </a:xfrm>
          <a:custGeom>
            <a:avLst/>
            <a:gdLst>
              <a:gd name="connsiteX0" fmla="*/ 0 w 1277815"/>
              <a:gd name="connsiteY0" fmla="*/ 10152 h 624198"/>
              <a:gd name="connsiteX1" fmla="*/ 304800 w 1277815"/>
              <a:gd name="connsiteY1" fmla="*/ 10152 h 624198"/>
              <a:gd name="connsiteX2" fmla="*/ 468923 w 1277815"/>
              <a:gd name="connsiteY2" fmla="*/ 115659 h 624198"/>
              <a:gd name="connsiteX3" fmla="*/ 597877 w 1277815"/>
              <a:gd name="connsiteY3" fmla="*/ 338398 h 624198"/>
              <a:gd name="connsiteX4" fmla="*/ 656492 w 1277815"/>
              <a:gd name="connsiteY4" fmla="*/ 502521 h 624198"/>
              <a:gd name="connsiteX5" fmla="*/ 820615 w 1277815"/>
              <a:gd name="connsiteY5" fmla="*/ 608029 h 624198"/>
              <a:gd name="connsiteX6" fmla="*/ 984738 w 1277815"/>
              <a:gd name="connsiteY6" fmla="*/ 619752 h 624198"/>
              <a:gd name="connsiteX7" fmla="*/ 1113692 w 1277815"/>
              <a:gd name="connsiteY7" fmla="*/ 608029 h 624198"/>
              <a:gd name="connsiteX8" fmla="*/ 1277815 w 1277815"/>
              <a:gd name="connsiteY8" fmla="*/ 455629 h 624198"/>
              <a:gd name="connsiteX0" fmla="*/ 0 w 1113692"/>
              <a:gd name="connsiteY0" fmla="*/ 10152 h 624198"/>
              <a:gd name="connsiteX1" fmla="*/ 304800 w 1113692"/>
              <a:gd name="connsiteY1" fmla="*/ 10152 h 624198"/>
              <a:gd name="connsiteX2" fmla="*/ 468923 w 1113692"/>
              <a:gd name="connsiteY2" fmla="*/ 115659 h 624198"/>
              <a:gd name="connsiteX3" fmla="*/ 597877 w 1113692"/>
              <a:gd name="connsiteY3" fmla="*/ 338398 h 624198"/>
              <a:gd name="connsiteX4" fmla="*/ 656492 w 1113692"/>
              <a:gd name="connsiteY4" fmla="*/ 502521 h 624198"/>
              <a:gd name="connsiteX5" fmla="*/ 820615 w 1113692"/>
              <a:gd name="connsiteY5" fmla="*/ 608029 h 624198"/>
              <a:gd name="connsiteX6" fmla="*/ 984738 w 1113692"/>
              <a:gd name="connsiteY6" fmla="*/ 619752 h 624198"/>
              <a:gd name="connsiteX7" fmla="*/ 1113692 w 1113692"/>
              <a:gd name="connsiteY7" fmla="*/ 608029 h 624198"/>
              <a:gd name="connsiteX0" fmla="*/ 0 w 984738"/>
              <a:gd name="connsiteY0" fmla="*/ 10152 h 621295"/>
              <a:gd name="connsiteX1" fmla="*/ 304800 w 984738"/>
              <a:gd name="connsiteY1" fmla="*/ 10152 h 621295"/>
              <a:gd name="connsiteX2" fmla="*/ 468923 w 984738"/>
              <a:gd name="connsiteY2" fmla="*/ 115659 h 621295"/>
              <a:gd name="connsiteX3" fmla="*/ 597877 w 984738"/>
              <a:gd name="connsiteY3" fmla="*/ 338398 h 621295"/>
              <a:gd name="connsiteX4" fmla="*/ 656492 w 984738"/>
              <a:gd name="connsiteY4" fmla="*/ 502521 h 621295"/>
              <a:gd name="connsiteX5" fmla="*/ 820615 w 984738"/>
              <a:gd name="connsiteY5" fmla="*/ 608029 h 621295"/>
              <a:gd name="connsiteX6" fmla="*/ 984738 w 984738"/>
              <a:gd name="connsiteY6" fmla="*/ 619752 h 621295"/>
              <a:gd name="connsiteX0" fmla="*/ 0 w 1050053"/>
              <a:gd name="connsiteY0" fmla="*/ 182482 h 612754"/>
              <a:gd name="connsiteX1" fmla="*/ 370115 w 1050053"/>
              <a:gd name="connsiteY1" fmla="*/ 1611 h 612754"/>
              <a:gd name="connsiteX2" fmla="*/ 534238 w 1050053"/>
              <a:gd name="connsiteY2" fmla="*/ 107118 h 612754"/>
              <a:gd name="connsiteX3" fmla="*/ 663192 w 1050053"/>
              <a:gd name="connsiteY3" fmla="*/ 329857 h 612754"/>
              <a:gd name="connsiteX4" fmla="*/ 721807 w 1050053"/>
              <a:gd name="connsiteY4" fmla="*/ 493980 h 612754"/>
              <a:gd name="connsiteX5" fmla="*/ 885930 w 1050053"/>
              <a:gd name="connsiteY5" fmla="*/ 599488 h 612754"/>
              <a:gd name="connsiteX6" fmla="*/ 1050053 w 1050053"/>
              <a:gd name="connsiteY6" fmla="*/ 611211 h 612754"/>
              <a:gd name="connsiteX0" fmla="*/ 0 w 1050053"/>
              <a:gd name="connsiteY0" fmla="*/ 182482 h 612754"/>
              <a:gd name="connsiteX1" fmla="*/ 370115 w 1050053"/>
              <a:gd name="connsiteY1" fmla="*/ 1611 h 612754"/>
              <a:gd name="connsiteX2" fmla="*/ 534238 w 1050053"/>
              <a:gd name="connsiteY2" fmla="*/ 107118 h 612754"/>
              <a:gd name="connsiteX3" fmla="*/ 663192 w 1050053"/>
              <a:gd name="connsiteY3" fmla="*/ 329857 h 612754"/>
              <a:gd name="connsiteX4" fmla="*/ 721807 w 1050053"/>
              <a:gd name="connsiteY4" fmla="*/ 493980 h 612754"/>
              <a:gd name="connsiteX5" fmla="*/ 885930 w 1050053"/>
              <a:gd name="connsiteY5" fmla="*/ 599488 h 612754"/>
              <a:gd name="connsiteX6" fmla="*/ 1050053 w 1050053"/>
              <a:gd name="connsiteY6" fmla="*/ 611211 h 612754"/>
              <a:gd name="connsiteX0" fmla="*/ 0 w 1050053"/>
              <a:gd name="connsiteY0" fmla="*/ 153136 h 583408"/>
              <a:gd name="connsiteX1" fmla="*/ 254559 w 1050053"/>
              <a:gd name="connsiteY1" fmla="*/ 2410 h 583408"/>
              <a:gd name="connsiteX2" fmla="*/ 534238 w 1050053"/>
              <a:gd name="connsiteY2" fmla="*/ 77772 h 583408"/>
              <a:gd name="connsiteX3" fmla="*/ 663192 w 1050053"/>
              <a:gd name="connsiteY3" fmla="*/ 300511 h 583408"/>
              <a:gd name="connsiteX4" fmla="*/ 721807 w 1050053"/>
              <a:gd name="connsiteY4" fmla="*/ 464634 h 583408"/>
              <a:gd name="connsiteX5" fmla="*/ 885930 w 1050053"/>
              <a:gd name="connsiteY5" fmla="*/ 570142 h 583408"/>
              <a:gd name="connsiteX6" fmla="*/ 1050053 w 1050053"/>
              <a:gd name="connsiteY6" fmla="*/ 581865 h 583408"/>
              <a:gd name="connsiteX0" fmla="*/ 0 w 1050053"/>
              <a:gd name="connsiteY0" fmla="*/ 155894 h 586166"/>
              <a:gd name="connsiteX1" fmla="*/ 254559 w 1050053"/>
              <a:gd name="connsiteY1" fmla="*/ 5168 h 586166"/>
              <a:gd name="connsiteX2" fmla="*/ 549310 w 1050053"/>
              <a:gd name="connsiteY2" fmla="*/ 60434 h 586166"/>
              <a:gd name="connsiteX3" fmla="*/ 663192 w 1050053"/>
              <a:gd name="connsiteY3" fmla="*/ 303269 h 586166"/>
              <a:gd name="connsiteX4" fmla="*/ 721807 w 1050053"/>
              <a:gd name="connsiteY4" fmla="*/ 467392 h 586166"/>
              <a:gd name="connsiteX5" fmla="*/ 885930 w 1050053"/>
              <a:gd name="connsiteY5" fmla="*/ 572900 h 586166"/>
              <a:gd name="connsiteX6" fmla="*/ 1050053 w 1050053"/>
              <a:gd name="connsiteY6" fmla="*/ 584623 h 586166"/>
              <a:gd name="connsiteX0" fmla="*/ 0 w 1050053"/>
              <a:gd name="connsiteY0" fmla="*/ 155894 h 586166"/>
              <a:gd name="connsiteX1" fmla="*/ 254559 w 1050053"/>
              <a:gd name="connsiteY1" fmla="*/ 5168 h 586166"/>
              <a:gd name="connsiteX2" fmla="*/ 549310 w 1050053"/>
              <a:gd name="connsiteY2" fmla="*/ 60434 h 586166"/>
              <a:gd name="connsiteX3" fmla="*/ 688313 w 1050053"/>
              <a:gd name="connsiteY3" fmla="*/ 303269 h 586166"/>
              <a:gd name="connsiteX4" fmla="*/ 721807 w 1050053"/>
              <a:gd name="connsiteY4" fmla="*/ 467392 h 586166"/>
              <a:gd name="connsiteX5" fmla="*/ 885930 w 1050053"/>
              <a:gd name="connsiteY5" fmla="*/ 572900 h 586166"/>
              <a:gd name="connsiteX6" fmla="*/ 1050053 w 1050053"/>
              <a:gd name="connsiteY6" fmla="*/ 584623 h 586166"/>
              <a:gd name="connsiteX0" fmla="*/ 0 w 1050053"/>
              <a:gd name="connsiteY0" fmla="*/ 155894 h 585404"/>
              <a:gd name="connsiteX1" fmla="*/ 254559 w 1050053"/>
              <a:gd name="connsiteY1" fmla="*/ 5168 h 585404"/>
              <a:gd name="connsiteX2" fmla="*/ 549310 w 1050053"/>
              <a:gd name="connsiteY2" fmla="*/ 60434 h 585404"/>
              <a:gd name="connsiteX3" fmla="*/ 688313 w 1050053"/>
              <a:gd name="connsiteY3" fmla="*/ 303269 h 585404"/>
              <a:gd name="connsiteX4" fmla="*/ 751952 w 1050053"/>
              <a:gd name="connsiteY4" fmla="*/ 482465 h 585404"/>
              <a:gd name="connsiteX5" fmla="*/ 885930 w 1050053"/>
              <a:gd name="connsiteY5" fmla="*/ 572900 h 585404"/>
              <a:gd name="connsiteX6" fmla="*/ 1050053 w 1050053"/>
              <a:gd name="connsiteY6" fmla="*/ 584623 h 585404"/>
              <a:gd name="connsiteX0" fmla="*/ 0 w 1050053"/>
              <a:gd name="connsiteY0" fmla="*/ 155894 h 585404"/>
              <a:gd name="connsiteX1" fmla="*/ 254559 w 1050053"/>
              <a:gd name="connsiteY1" fmla="*/ 5168 h 585404"/>
              <a:gd name="connsiteX2" fmla="*/ 549310 w 1050053"/>
              <a:gd name="connsiteY2" fmla="*/ 60434 h 585404"/>
              <a:gd name="connsiteX3" fmla="*/ 688313 w 1050053"/>
              <a:gd name="connsiteY3" fmla="*/ 303269 h 585404"/>
              <a:gd name="connsiteX4" fmla="*/ 751952 w 1050053"/>
              <a:gd name="connsiteY4" fmla="*/ 482465 h 585404"/>
              <a:gd name="connsiteX5" fmla="*/ 885930 w 1050053"/>
              <a:gd name="connsiteY5" fmla="*/ 572900 h 585404"/>
              <a:gd name="connsiteX6" fmla="*/ 1050053 w 1050053"/>
              <a:gd name="connsiteY6" fmla="*/ 584623 h 585404"/>
              <a:gd name="connsiteX0" fmla="*/ 0 w 1065125"/>
              <a:gd name="connsiteY0" fmla="*/ 155894 h 585404"/>
              <a:gd name="connsiteX1" fmla="*/ 269631 w 1065125"/>
              <a:gd name="connsiteY1" fmla="*/ 5168 h 585404"/>
              <a:gd name="connsiteX2" fmla="*/ 564382 w 1065125"/>
              <a:gd name="connsiteY2" fmla="*/ 60434 h 585404"/>
              <a:gd name="connsiteX3" fmla="*/ 703385 w 1065125"/>
              <a:gd name="connsiteY3" fmla="*/ 303269 h 585404"/>
              <a:gd name="connsiteX4" fmla="*/ 767024 w 1065125"/>
              <a:gd name="connsiteY4" fmla="*/ 482465 h 585404"/>
              <a:gd name="connsiteX5" fmla="*/ 901002 w 1065125"/>
              <a:gd name="connsiteY5" fmla="*/ 572900 h 585404"/>
              <a:gd name="connsiteX6" fmla="*/ 1065125 w 1065125"/>
              <a:gd name="connsiteY6" fmla="*/ 584623 h 58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5125" h="585404">
                <a:moveTo>
                  <a:pt x="0" y="155894"/>
                </a:moveTo>
                <a:cubicBezTo>
                  <a:pt x="108299" y="81788"/>
                  <a:pt x="175567" y="21078"/>
                  <a:pt x="269631" y="5168"/>
                </a:cubicBezTo>
                <a:cubicBezTo>
                  <a:pt x="363695" y="-10742"/>
                  <a:pt x="492090" y="10751"/>
                  <a:pt x="564382" y="60434"/>
                </a:cubicBezTo>
                <a:cubicBezTo>
                  <a:pt x="636674" y="110118"/>
                  <a:pt x="669611" y="232930"/>
                  <a:pt x="703385" y="303269"/>
                </a:cubicBezTo>
                <a:cubicBezTo>
                  <a:pt x="737159" y="373608"/>
                  <a:pt x="734088" y="437527"/>
                  <a:pt x="767024" y="482465"/>
                </a:cubicBezTo>
                <a:cubicBezTo>
                  <a:pt x="799960" y="527404"/>
                  <a:pt x="851318" y="555874"/>
                  <a:pt x="901002" y="572900"/>
                </a:cubicBezTo>
                <a:cubicBezTo>
                  <a:pt x="950686" y="589926"/>
                  <a:pt x="1016279" y="584623"/>
                  <a:pt x="1065125" y="584623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3994684" y="5866981"/>
            <a:ext cx="38686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381545" y="5872008"/>
            <a:ext cx="0" cy="607926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81938" y="2493837"/>
            <a:ext cx="1569350" cy="2794475"/>
            <a:chOff x="396182" y="3415276"/>
            <a:chExt cx="1569350" cy="2794475"/>
          </a:xfrm>
        </p:grpSpPr>
        <p:sp>
          <p:nvSpPr>
            <p:cNvPr id="39" name="Rectangle 38"/>
            <p:cNvSpPr/>
            <p:nvPr/>
          </p:nvSpPr>
          <p:spPr>
            <a:xfrm>
              <a:off x="518521" y="5054244"/>
              <a:ext cx="1329329" cy="96818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Genotype</a:t>
              </a:r>
            </a:p>
            <a:p>
              <a:pPr algn="ctr"/>
              <a:r>
                <a:rPr lang="en-US" sz="2000" dirty="0" smtClean="0"/>
                <a:t>Dataset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5246" y="3615341"/>
              <a:ext cx="1322292" cy="9726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Phenotype</a:t>
              </a:r>
            </a:p>
            <a:p>
              <a:pPr algn="ctr"/>
              <a:r>
                <a:rPr lang="en-US" sz="2000" dirty="0" smtClean="0"/>
                <a:t>Dataset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96182" y="3415276"/>
              <a:ext cx="1569350" cy="2794475"/>
            </a:xfrm>
            <a:prstGeom prst="roundRect">
              <a:avLst/>
            </a:prstGeom>
            <a:noFill/>
            <a:ln w="349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15586" y="1747385"/>
            <a:ext cx="1800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Joint Genotyping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Phenotyping</a:t>
            </a:r>
            <a:endParaRPr lang="en-US" dirty="0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9461"/>
            <a:ext cx="10860314" cy="5612408"/>
          </a:xfrm>
        </p:spPr>
        <p:txBody>
          <a:bodyPr/>
          <a:lstStyle/>
          <a:p>
            <a:r>
              <a:rPr lang="en-US" dirty="0" err="1" smtClean="0"/>
              <a:t>Im</a:t>
            </a:r>
            <a:r>
              <a:rPr lang="en-US" dirty="0" smtClean="0"/>
              <a:t> et al extended this to QTL studies and shows that given the regression coefficients from a QTL study, an adversary can predict existence of an individual in the study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classify these “attacks” as “detection of a genome in a mixture” attacks, where the existence of an individual (who is genotyped) is predicted in a pool of samples.</a:t>
            </a:r>
          </a:p>
          <a:p>
            <a:r>
              <a:rPr lang="en-US" dirty="0" smtClean="0"/>
              <a:t>As the size of the genotyping (and </a:t>
            </a:r>
            <a:r>
              <a:rPr lang="en-US" dirty="0" err="1" smtClean="0"/>
              <a:t>phenotyping</a:t>
            </a:r>
            <a:r>
              <a:rPr lang="en-US" dirty="0" smtClean="0"/>
              <a:t>) datasets changes, the sources of privacy risk also change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67141"/>
            <a:ext cx="10515600" cy="1325563"/>
          </a:xfrm>
        </p:spPr>
        <p:txBody>
          <a:bodyPr/>
          <a:lstStyle/>
          <a:p>
            <a:r>
              <a:rPr lang="en-US" dirty="0" smtClean="0"/>
              <a:t>Genomic Privacy (Introduction)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41828" y="2307772"/>
            <a:ext cx="9811657" cy="1930400"/>
            <a:chOff x="638629" y="2336800"/>
            <a:chExt cx="9811657" cy="1930400"/>
          </a:xfrm>
        </p:grpSpPr>
        <p:sp>
          <p:nvSpPr>
            <p:cNvPr id="5" name="Rectangle 4"/>
            <p:cNvSpPr/>
            <p:nvPr/>
          </p:nvSpPr>
          <p:spPr>
            <a:xfrm>
              <a:off x="638629" y="2336800"/>
              <a:ext cx="9811657" cy="1930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052" y="2378594"/>
              <a:ext cx="9294547" cy="1853077"/>
            </a:xfrm>
            <a:prstGeom prst="rect">
              <a:avLst/>
            </a:prstGeom>
          </p:spPr>
        </p:pic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88012"/>
            <a:ext cx="10515600" cy="1325563"/>
          </a:xfrm>
        </p:spPr>
        <p:txBody>
          <a:bodyPr/>
          <a:lstStyle/>
          <a:p>
            <a:r>
              <a:rPr lang="en-US" dirty="0"/>
              <a:t>Genomic Privacy: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457" y="766082"/>
            <a:ext cx="10515600" cy="4371975"/>
          </a:xfrm>
        </p:spPr>
        <p:txBody>
          <a:bodyPr>
            <a:normAutofit/>
          </a:bodyPr>
          <a:lstStyle/>
          <a:p>
            <a:r>
              <a:rPr lang="en-US" dirty="0" smtClean="0"/>
              <a:t>As the size of datasets increase, and more individuals take part in more and unrelated datasets, the possibility of an attacker to “link” these datasets increase:</a:t>
            </a:r>
          </a:p>
          <a:p>
            <a:r>
              <a:rPr lang="en-US" dirty="0" smtClean="0"/>
              <a:t>Netflix Competition Database and Consequent Attack:</a:t>
            </a:r>
          </a:p>
          <a:p>
            <a:pPr lvl="1"/>
            <a:r>
              <a:rPr lang="en-US" dirty="0" smtClean="0"/>
              <a:t>Netflix released the movie choice and viewing records for 500,000 users, dataset was anonymized by removing the names. </a:t>
            </a:r>
          </a:p>
          <a:p>
            <a:pPr lvl="1"/>
            <a:r>
              <a:rPr lang="en-US" dirty="0" smtClean="0"/>
              <a:t>The dataset was aimed to be a resource for researchers</a:t>
            </a:r>
          </a:p>
          <a:p>
            <a:pPr lvl="1"/>
            <a:r>
              <a:rPr lang="en-US" dirty="0" smtClean="0"/>
              <a:t>Narayanan et al was smarter; they linked the dataset’s records to the records in The Internet Movie Database (</a:t>
            </a:r>
            <a:r>
              <a:rPr lang="en-US" dirty="0" err="1" smtClean="0"/>
              <a:t>IMDb</a:t>
            </a:r>
            <a:r>
              <a:rPr lang="en-US" dirty="0" smtClean="0"/>
              <a:t>), and revealed sensitive movie viewing/preference information for many individuals (and published it)</a:t>
            </a:r>
          </a:p>
          <a:p>
            <a:pPr lvl="2"/>
            <a:r>
              <a:rPr lang="en-US" dirty="0" smtClean="0"/>
              <a:t>Netflix was sued as a result and had to stop the competition. (Good job </a:t>
            </a:r>
            <a:r>
              <a:rPr lang="en-US" dirty="0" err="1" smtClean="0"/>
              <a:t>Arvind</a:t>
            </a:r>
            <a:r>
              <a:rPr lang="en-US" dirty="0" smtClean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5213366"/>
            <a:ext cx="7721600" cy="171720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6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17045"/>
            <a:ext cx="10515600" cy="1325563"/>
          </a:xfrm>
        </p:spPr>
        <p:txBody>
          <a:bodyPr/>
          <a:lstStyle/>
          <a:p>
            <a:r>
              <a:rPr lang="en-US" dirty="0"/>
              <a:t>Genomic Privacy: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954769"/>
            <a:ext cx="11422743" cy="5605688"/>
          </a:xfrm>
        </p:spPr>
        <p:txBody>
          <a:bodyPr/>
          <a:lstStyle/>
          <a:p>
            <a:r>
              <a:rPr lang="en-US" dirty="0" smtClean="0"/>
              <a:t>Similarly, </a:t>
            </a:r>
            <a:r>
              <a:rPr lang="en-US" dirty="0" err="1" smtClean="0"/>
              <a:t>Latanya</a:t>
            </a:r>
            <a:r>
              <a:rPr lang="en-US" dirty="0" smtClean="0"/>
              <a:t> Sweeney showed that health records of many individuals can be identified by linking the entries in the </a:t>
            </a:r>
            <a:r>
              <a:rPr lang="en-US" dirty="0"/>
              <a:t>Group Insurance Commission’s </a:t>
            </a:r>
            <a:r>
              <a:rPr lang="en-US" dirty="0" smtClean="0"/>
              <a:t>records and the yellow pages, which includes the records for </a:t>
            </a:r>
            <a:r>
              <a:rPr lang="en-US" dirty="0" err="1"/>
              <a:t>G</a:t>
            </a:r>
            <a:r>
              <a:rPr lang="en-US" dirty="0" err="1" smtClean="0"/>
              <a:t>overner</a:t>
            </a:r>
            <a:r>
              <a:rPr lang="en-US" dirty="0" smtClean="0"/>
              <a:t> of Massachusetts</a:t>
            </a:r>
          </a:p>
          <a:p>
            <a:r>
              <a:rPr lang="en-US" dirty="0" smtClean="0"/>
              <a:t>Two main properties of the datasets: </a:t>
            </a:r>
          </a:p>
          <a:p>
            <a:pPr lvl="1"/>
            <a:r>
              <a:rPr lang="en-US" dirty="0" smtClean="0"/>
              <a:t>High dimensionality: The data has very high dimensions</a:t>
            </a:r>
          </a:p>
          <a:p>
            <a:pPr lvl="2"/>
            <a:r>
              <a:rPr lang="en-US" dirty="0" smtClean="0"/>
              <a:t># of SNPs in a genotype dataset</a:t>
            </a:r>
          </a:p>
          <a:p>
            <a:pPr lvl="1"/>
            <a:r>
              <a:rPr lang="en-US" dirty="0" err="1" smtClean="0"/>
              <a:t>Sparsity</a:t>
            </a:r>
            <a:r>
              <a:rPr lang="en-US" dirty="0" smtClean="0"/>
              <a:t>: For each individual, most of the features do not create an issue by themselves</a:t>
            </a:r>
          </a:p>
          <a:p>
            <a:pPr lvl="2"/>
            <a:r>
              <a:rPr lang="en-US" dirty="0" smtClean="0"/>
              <a:t>Most of the SNPs are common, i.e., not give much information for breaching privacy</a:t>
            </a:r>
          </a:p>
          <a:p>
            <a:r>
              <a:rPr lang="en-US" dirty="0" smtClean="0"/>
              <a:t>The privacy breach is caused by pinpoint-ability of an individual when the large set of features are considered together.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8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542144" y="2789008"/>
            <a:ext cx="5344886" cy="1325563"/>
          </a:xfrm>
        </p:spPr>
        <p:txBody>
          <a:bodyPr/>
          <a:lstStyle/>
          <a:p>
            <a:r>
              <a:rPr lang="en-US" dirty="0" smtClean="0"/>
              <a:t>Linking Attack Scenario</a:t>
            </a:r>
            <a:endParaRPr lang="en-US" dirty="0"/>
          </a:p>
        </p:txBody>
      </p:sp>
      <p:pic>
        <p:nvPicPr>
          <p:cNvPr id="228" name="Content Placeholder 22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086" y="127257"/>
            <a:ext cx="6051368" cy="8705776"/>
          </a:xfrm>
        </p:spPr>
      </p:pic>
      <p:sp>
        <p:nvSpPr>
          <p:cNvPr id="229" name="Slide Number Placeholder 2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0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1542144" y="2789008"/>
            <a:ext cx="5344886" cy="1325563"/>
          </a:xfrm>
        </p:spPr>
        <p:txBody>
          <a:bodyPr/>
          <a:lstStyle/>
          <a:p>
            <a:r>
              <a:rPr lang="en-US" dirty="0" smtClean="0"/>
              <a:t>Linking Attack Scenario</a:t>
            </a:r>
            <a:endParaRPr lang="en-US" dirty="0"/>
          </a:p>
        </p:txBody>
      </p:sp>
      <p:pic>
        <p:nvPicPr>
          <p:cNvPr id="228" name="Content Placeholder 22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086" y="-1832178"/>
            <a:ext cx="6051368" cy="870577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115" y="-258986"/>
            <a:ext cx="10515600" cy="1325563"/>
          </a:xfrm>
        </p:spPr>
        <p:txBody>
          <a:bodyPr/>
          <a:lstStyle/>
          <a:p>
            <a:r>
              <a:rPr lang="en-US" dirty="0" smtClean="0"/>
              <a:t>Expression, Genotype and </a:t>
            </a:r>
            <a:r>
              <a:rPr lang="en-US" dirty="0" err="1" smtClean="0"/>
              <a:t>eQTL</a:t>
            </a:r>
            <a:r>
              <a:rPr lang="en-US" dirty="0" smtClean="0"/>
              <a:t> Datasets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780" y="885372"/>
            <a:ext cx="8311334" cy="596474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5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Characterizing Information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1194" y="2098584"/>
                <a:ext cx="11850806" cy="4351338"/>
              </a:xfrm>
            </p:spPr>
            <p:txBody>
              <a:bodyPr/>
              <a:lstStyle/>
              <a:p>
                <a:r>
                  <a:rPr lang="en-US" dirty="0" smtClean="0"/>
                  <a:t>Amount of individual characterizing Information (ICI) in a set of </a:t>
                </a:r>
                <a:r>
                  <a:rPr lang="en-US" i="1" dirty="0" smtClean="0"/>
                  <a:t>n</a:t>
                </a:r>
                <a:r>
                  <a:rPr lang="en-US" dirty="0" smtClean="0"/>
                  <a:t> variants:</a:t>
                </a:r>
              </a:p>
              <a:p>
                <a:pPr lvl="1"/>
                <a:r>
                  <a:rPr lang="en-US" dirty="0" smtClean="0"/>
                  <a:t>Analogy: Count how many rare genotypes there are in the set.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𝐼𝐶𝐼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{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}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limUpp>
                      <m:limUp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limLow>
                                  <m:limLow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limLowPr>
                                  <m:e>
                                    <m:groupChr>
                                      <m:groupChrPr>
                                        <m:chr m:val="⏟"/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groupChr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unc>
                                          <m:func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uncPr>
                                          <m:fNam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>
                                                <a:latin typeface="Cambria Math" panose="02040503050406030204" pitchFamily="18" charset="0"/>
                                              </a:rPr>
                                              <m:t>log</m:t>
                                            </m:r>
                                          </m:fName>
                                          <m:e>
                                            <m:d>
                                              <m:dPr>
                                                <m:ctrlP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𝑝</m:t>
                                                </m:r>
                                                <m:d>
                                                  <m:dPr>
                                                    <m:ctrlP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sSub>
                                                      <m:sSubPr>
                                                        <m:ctrlP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𝑉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𝑘</m:t>
                                                        </m:r>
                                                      </m:sub>
                                                    </m:sSub>
                                                    <m:r>
                                                      <a:rPr lang="en-US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=</m:t>
                                                    </m:r>
                                                    <m:sSub>
                                                      <m:sSubPr>
                                                        <m:ctrlP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𝑔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𝑘</m:t>
                                                        </m:r>
                                                      </m:sub>
                                                    </m:sSub>
                                                  </m:e>
                                                </m:d>
                                              </m:e>
                                            </m:d>
                                          </m:e>
                                        </m:func>
                                      </m:e>
                                    </m:groupChr>
                                  </m:e>
                                  <m:lim>
                                    <m:eqArr>
                                      <m:eqArr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Convert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the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genotype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frequency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to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number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of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bits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that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can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be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used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to</m:t>
                                        </m:r>
                                        <m: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characterize</m:t>
                                        </m:r>
                                      </m:e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latin typeface="Cambria Math" panose="02040503050406030204" pitchFamily="18" charset="0"/>
                                          </a:rPr>
                                          <m:t>individual</m:t>
                                        </m:r>
                                      </m:e>
                                    </m:eqArr>
                                  </m:lim>
                                </m:limLow>
                              </m:e>
                            </m:nary>
                          </m:e>
                        </m:groupChr>
                      </m:e>
                      <m:lim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Sum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individual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characterizing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information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from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all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variants</m:t>
                            </m:r>
                          </m:e>
                        </m:eqArr>
                      </m:lim>
                    </m:limUp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194" y="2098584"/>
                <a:ext cx="11850806" cy="4351338"/>
              </a:xfrm>
              <a:blipFill rotWithShape="0">
                <a:blip r:embed="rId2"/>
                <a:stretch>
                  <a:fillRect l="-92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Brace 3"/>
          <p:cNvSpPr/>
          <p:nvPr/>
        </p:nvSpPr>
        <p:spPr>
          <a:xfrm rot="5400000">
            <a:off x="1808328" y="3964675"/>
            <a:ext cx="416257" cy="1289714"/>
          </a:xfrm>
          <a:prstGeom prst="rightBrace">
            <a:avLst>
              <a:gd name="adj1" fmla="val 8333"/>
              <a:gd name="adj2" fmla="val 5067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82139" y="4827474"/>
            <a:ext cx="1107996" cy="774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Variant 1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dirty="0"/>
              <a:t>G</a:t>
            </a:r>
            <a:r>
              <a:rPr lang="en-US" dirty="0" smtClean="0"/>
              <a:t>enotype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3208958" y="3957419"/>
            <a:ext cx="416257" cy="1289714"/>
          </a:xfrm>
          <a:prstGeom prst="rightBrace">
            <a:avLst>
              <a:gd name="adj1" fmla="val 8333"/>
              <a:gd name="adj2" fmla="val 5067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82769" y="4820218"/>
            <a:ext cx="1107996" cy="774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Variant 2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dirty="0"/>
              <a:t>G</a:t>
            </a:r>
            <a:r>
              <a:rPr lang="en-US" dirty="0" smtClean="0"/>
              <a:t>enotype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5400000">
            <a:off x="5030501" y="3964676"/>
            <a:ext cx="416257" cy="1289714"/>
          </a:xfrm>
          <a:prstGeom prst="rightBrace">
            <a:avLst>
              <a:gd name="adj1" fmla="val 8333"/>
              <a:gd name="adj2" fmla="val 50671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04312" y="4827475"/>
            <a:ext cx="1107996" cy="7745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Variant </a:t>
            </a:r>
            <a:r>
              <a:rPr lang="en-US" i="1" dirty="0" smtClean="0"/>
              <a:t>n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dirty="0" smtClean="0"/>
              <a:t>Genotype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465108" y="5726276"/>
                <a:ext cx="19268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m:rPr>
                          <m:nor/>
                        </m:rPr>
                        <a:rPr lang="en-US" sz="2400" dirty="0"/>
                        <m:t>{0,1,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2</m:t>
                      </m:r>
                      <m:r>
                        <m:rPr>
                          <m:nor/>
                        </m:rPr>
                        <a:rPr lang="en-US" sz="2400" dirty="0"/>
                        <m:t>}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08" y="5726276"/>
                <a:ext cx="192687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1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FECB-13F1-4529-914E-4E64DD0A29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943</Words>
  <Application>Microsoft Office PowerPoint</Application>
  <PresentationFormat>Widescreen</PresentationFormat>
  <Paragraphs>180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GM</vt:lpstr>
      <vt:lpstr>Genomic Privacy: Introduction</vt:lpstr>
      <vt:lpstr>Genomic Privacy (Introduction)</vt:lpstr>
      <vt:lpstr>Genomic Privacy: Introduction</vt:lpstr>
      <vt:lpstr>Genomic Privacy: Introduction</vt:lpstr>
      <vt:lpstr>Linking Attack Scenario</vt:lpstr>
      <vt:lpstr>Linking Attack Scenario</vt:lpstr>
      <vt:lpstr>Expression, Genotype and eQTL Datasets</vt:lpstr>
      <vt:lpstr>Individual Characterizing Information</vt:lpstr>
      <vt:lpstr>Predictability of Genotypes</vt:lpstr>
      <vt:lpstr>Per eQTL Predictability vs ICI Leakage</vt:lpstr>
      <vt:lpstr>Per eQTL Predictability vs ICI Leakage</vt:lpstr>
      <vt:lpstr>Cumulative Usage of Genotype Predictions</vt:lpstr>
      <vt:lpstr>Predictability vs Leakage for Multiple eQTLs</vt:lpstr>
      <vt:lpstr>Three Steps of a Linking Attack</vt:lpstr>
      <vt:lpstr>GEUVADIS eQTLs, 1 kG Genotypes and GEUVADIS Expression Levels</vt:lpstr>
      <vt:lpstr>GEUVADIS eQTLs, 1 kG Genotypes and GEUVADIS Expression Levels</vt:lpstr>
      <vt:lpstr>Simplification: Extremity based Genotype Prediction</vt:lpstr>
      <vt:lpstr>Extremity Based Prediction</vt:lpstr>
      <vt:lpstr>eQTL Training and Testing Datasets Separate</vt:lpstr>
      <vt:lpstr>Which 85%?</vt:lpstr>
      <vt:lpstr>Sensitivity vs PPV for Linkings sorted per First Distance Gap</vt:lpstr>
      <vt:lpstr>Put it together..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</dc:title>
  <dc:creator>Arif</dc:creator>
  <cp:lastModifiedBy>Arif</cp:lastModifiedBy>
  <cp:revision>32</cp:revision>
  <dcterms:created xsi:type="dcterms:W3CDTF">2015-09-28T23:54:25Z</dcterms:created>
  <dcterms:modified xsi:type="dcterms:W3CDTF">2015-09-29T02:26:09Z</dcterms:modified>
</cp:coreProperties>
</file>