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1" r:id="rId5"/>
    <p:sldId id="260" r:id="rId6"/>
    <p:sldId id="262" r:id="rId7"/>
    <p:sldId id="265" r:id="rId8"/>
    <p:sldId id="263" r:id="rId9"/>
    <p:sldId id="266" r:id="rId10"/>
    <p:sldId id="267" r:id="rId11"/>
    <p:sldId id="259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54" y="-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3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0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0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9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15704-50B5-45AC-AB18-046EBC0919F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1DAB-3B01-4F19-820E-90207DD41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8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646" y="5309239"/>
            <a:ext cx="374564" cy="2428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50119" y="4492992"/>
                <a:ext cx="3411943" cy="15999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Predictability of genotypes given expression levels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 smtClean="0"/>
                  <a:t>): Given </a:t>
                </a:r>
                <a:r>
                  <a:rPr lang="en-US" sz="2000" dirty="0" smtClean="0"/>
                  <a:t>that the </a:t>
                </a:r>
                <a:r>
                  <a:rPr lang="en-US" sz="2000" dirty="0" err="1" smtClean="0"/>
                  <a:t>kth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gene’s expression level </a:t>
                </a:r>
                <a:r>
                  <a:rPr lang="en-US" sz="2000" dirty="0" smtClean="0"/>
                  <a:t>is        , </a:t>
                </a:r>
                <a:r>
                  <a:rPr lang="en-US" sz="2000" dirty="0" smtClean="0"/>
                  <a:t>how much randomness is left in the genotype</a:t>
                </a:r>
                <a:r>
                  <a:rPr lang="en-US" sz="2000" dirty="0" smtClean="0"/>
                  <a:t>?</a:t>
                </a:r>
                <a:endParaRPr lang="en-US" sz="20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19" y="4492992"/>
                <a:ext cx="3411943" cy="1599970"/>
              </a:xfrm>
              <a:prstGeom prst="rect">
                <a:avLst/>
              </a:prstGeom>
              <a:blipFill rotWithShape="0">
                <a:blip r:embed="rId3"/>
                <a:stretch>
                  <a:fillRect l="-1610" t="-5323" r="-179" b="-4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394" y="1237603"/>
            <a:ext cx="9294133" cy="26613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03623"/>
            <a:ext cx="10515600" cy="1325563"/>
          </a:xfrm>
        </p:spPr>
        <p:txBody>
          <a:bodyPr/>
          <a:lstStyle/>
          <a:p>
            <a:r>
              <a:rPr lang="en-US" dirty="0" smtClean="0"/>
              <a:t>Merged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5" y="1702294"/>
            <a:ext cx="3316415" cy="181515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Amount of individual characterizing Information (ICI) in a set of </a:t>
            </a:r>
            <a:r>
              <a:rPr lang="en-US" sz="2000" i="1" dirty="0" smtClean="0"/>
              <a:t>n</a:t>
            </a:r>
            <a:r>
              <a:rPr lang="en-US" sz="2000" dirty="0" smtClean="0"/>
              <a:t> variants: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 smtClean="0"/>
              <a:t>many rare genotypes there are in the </a:t>
            </a:r>
            <a:r>
              <a:rPr lang="en-US" sz="2000" dirty="0" smtClean="0"/>
              <a:t>set?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499" y="4090873"/>
            <a:ext cx="7826155" cy="234149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2573" y="1103087"/>
            <a:ext cx="12032343" cy="2815771"/>
          </a:xfrm>
          <a:prstGeom prst="roundRect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0802" y="4216397"/>
            <a:ext cx="12032343" cy="2286002"/>
          </a:xfrm>
          <a:prstGeom prst="roundRect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[[Replace w. Equations]]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92" y="2117766"/>
            <a:ext cx="11298938" cy="439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954" y="1078172"/>
            <a:ext cx="8931725" cy="5725236"/>
          </a:xfrm>
        </p:spPr>
      </p:pic>
    </p:spTree>
    <p:extLst>
      <p:ext uri="{BB962C8B-B14F-4D97-AF65-F5344CB8AC3E}">
        <p14:creationId xmlns:p14="http://schemas.microsoft.com/office/powerpoint/2010/main" val="56536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Arif\Downloads\mrf forma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2" y="1719026"/>
            <a:ext cx="10959152" cy="4968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7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143" y="263527"/>
            <a:ext cx="6564086" cy="1325563"/>
          </a:xfrm>
        </p:spPr>
        <p:txBody>
          <a:bodyPr>
            <a:normAutofit/>
          </a:bodyPr>
          <a:lstStyle/>
          <a:p>
            <a:r>
              <a:rPr lang="en-US" dirty="0"/>
              <a:t>Attack based on quantifications and </a:t>
            </a:r>
            <a:r>
              <a:rPr lang="en-US" dirty="0" err="1" smtClean="0"/>
              <a:t>eQTLs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076" y="0"/>
            <a:ext cx="4742669" cy="6823023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40086" cy="4351338"/>
          </a:xfrm>
        </p:spPr>
        <p:txBody>
          <a:bodyPr/>
          <a:lstStyle/>
          <a:p>
            <a:r>
              <a:rPr lang="en-US" dirty="0"/>
              <a:t>One can still perform an attack if he/she has access to quantifications.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631" y="1073154"/>
            <a:ext cx="8060667" cy="578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1194" y="2098584"/>
                <a:ext cx="11850806" cy="4351338"/>
              </a:xfrm>
            </p:spPr>
            <p:txBody>
              <a:bodyPr/>
              <a:lstStyle/>
              <a:p>
                <a:r>
                  <a:rPr lang="en-US" dirty="0" smtClean="0"/>
                  <a:t>Amount of individual characterizing Information (ICI) in a set of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variants:</a:t>
                </a:r>
              </a:p>
              <a:p>
                <a:pPr lvl="1"/>
                <a:r>
                  <a:rPr lang="en-US" dirty="0" smtClean="0"/>
                  <a:t>Analogy: Count how many rare genotypes there are in the set.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𝐼𝐶𝐼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limUpp>
                      <m:limUp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limLow>
                                  <m:limLow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groupChr>
                                      <m:groupChrPr>
                                        <m:chr m:val="⏟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groupChr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𝑝</m:t>
                                                </m:r>
                                                <m:d>
                                                  <m:d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𝑉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𝑘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=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𝑔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𝑘</m:t>
                                                        </m:r>
                                                      </m:sub>
                                                    </m:sSub>
                                                  </m:e>
                                                </m:d>
                                              </m:e>
                                            </m:d>
                                          </m:e>
                                        </m:func>
                                      </m:e>
                                    </m:groupChr>
                                  </m:e>
                                  <m:lim>
                                    <m:eqArr>
                                      <m:eqArr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Convert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the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genotype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frequency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to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number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of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bits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that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can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be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used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to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characterize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individual</m:t>
                                        </m:r>
                                      </m:e>
                                    </m:eqArr>
                                  </m:lim>
                                </m:limLow>
                              </m:e>
                            </m:nary>
                          </m:e>
                        </m:groupChr>
                      </m:e>
                      <m:lim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Sum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individual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characterizing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information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from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all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variants</m:t>
                            </m:r>
                          </m:e>
                        </m:eqArr>
                      </m:lim>
                    </m:limUp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1194" y="2098584"/>
                <a:ext cx="11850806" cy="4351338"/>
              </a:xfrm>
              <a:blipFill rotWithShape="0">
                <a:blip r:embed="rId2"/>
                <a:stretch>
                  <a:fillRect l="-92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/>
          <p:cNvSpPr/>
          <p:nvPr/>
        </p:nvSpPr>
        <p:spPr>
          <a:xfrm rot="5400000">
            <a:off x="1808328" y="3964675"/>
            <a:ext cx="416257" cy="1289714"/>
          </a:xfrm>
          <a:prstGeom prst="rightBrace">
            <a:avLst>
              <a:gd name="adj1" fmla="val 8333"/>
              <a:gd name="adj2" fmla="val 5067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82139" y="4827474"/>
            <a:ext cx="1107996" cy="774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dirty="0" smtClean="0"/>
              <a:t>Variant 1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dirty="0"/>
              <a:t>G</a:t>
            </a:r>
            <a:r>
              <a:rPr lang="en-US" dirty="0" smtClean="0"/>
              <a:t>enotype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3208958" y="3957419"/>
            <a:ext cx="416257" cy="1289714"/>
          </a:xfrm>
          <a:prstGeom prst="rightBrace">
            <a:avLst>
              <a:gd name="adj1" fmla="val 8333"/>
              <a:gd name="adj2" fmla="val 5067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82769" y="4820218"/>
            <a:ext cx="1107996" cy="774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dirty="0" smtClean="0"/>
              <a:t>Variant 2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dirty="0"/>
              <a:t>G</a:t>
            </a:r>
            <a:r>
              <a:rPr lang="en-US" dirty="0" smtClean="0"/>
              <a:t>enotype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5030501" y="3964676"/>
            <a:ext cx="416257" cy="1289714"/>
          </a:xfrm>
          <a:prstGeom prst="rightBrace">
            <a:avLst>
              <a:gd name="adj1" fmla="val 8333"/>
              <a:gd name="adj2" fmla="val 5067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04312" y="4827475"/>
            <a:ext cx="1107996" cy="774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dirty="0" smtClean="0"/>
              <a:t>Variant </a:t>
            </a:r>
            <a:r>
              <a:rPr lang="en-US" i="1" dirty="0" smtClean="0"/>
              <a:t>n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dirty="0" smtClean="0"/>
              <a:t>Genotype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5108" y="5726276"/>
                <a:ext cx="19268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nor/>
                        </m:rPr>
                        <a:rPr lang="en-US" sz="2400" dirty="0"/>
                        <m:t>{0,1,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2</m:t>
                      </m:r>
                      <m:r>
                        <m:rPr>
                          <m:nor/>
                        </m:rPr>
                        <a:rPr lang="en-US" sz="2400" dirty="0"/>
                        <m:t>}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08" y="5726276"/>
                <a:ext cx="192687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316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69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2098584"/>
            <a:ext cx="11850806" cy="4351338"/>
          </a:xfrm>
        </p:spPr>
        <p:txBody>
          <a:bodyPr/>
          <a:lstStyle/>
          <a:p>
            <a:r>
              <a:rPr lang="en-US" dirty="0" smtClean="0"/>
              <a:t>Amount of individual characterizing Information (ICI) in a set of </a:t>
            </a:r>
            <a:r>
              <a:rPr lang="en-US" i="1" dirty="0" smtClean="0"/>
              <a:t>n</a:t>
            </a:r>
            <a:r>
              <a:rPr lang="en-US" dirty="0" smtClean="0"/>
              <a:t> variants:</a:t>
            </a:r>
          </a:p>
          <a:p>
            <a:pPr lvl="1"/>
            <a:r>
              <a:rPr lang="en-US" dirty="0" smtClean="0"/>
              <a:t>Analogy: Count how many rare genotypes there are in the set.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18" y="3092142"/>
            <a:ext cx="11790924" cy="33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7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1194" y="1825625"/>
                <a:ext cx="11850806" cy="4351338"/>
              </a:xfrm>
            </p:spPr>
            <p:txBody>
              <a:bodyPr/>
              <a:lstStyle/>
              <a:p>
                <a:r>
                  <a:rPr lang="en-US" dirty="0" smtClean="0"/>
                  <a:t>Predictability of genotypes given expression levels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):</a:t>
                </a:r>
              </a:p>
              <a:p>
                <a:pPr lvl="1"/>
                <a:r>
                  <a:rPr lang="en-US" dirty="0" smtClean="0"/>
                  <a:t>How well can we estimate the genotypes given expression levels?</a:t>
                </a:r>
              </a:p>
              <a:p>
                <a:pPr lvl="2"/>
                <a:r>
                  <a:rPr lang="en-US" dirty="0" smtClean="0"/>
                  <a:t>Given that the </a:t>
                </a:r>
                <a:r>
                  <a:rPr lang="en-US" dirty="0" err="1" smtClean="0"/>
                  <a:t>kth</a:t>
                </a:r>
                <a:r>
                  <a:rPr lang="en-US" dirty="0"/>
                  <a:t> </a:t>
                </a:r>
                <a:r>
                  <a:rPr lang="en-US" dirty="0" smtClean="0"/>
                  <a:t>gene’s expression level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, how much randomness is left in the genotype?</a:t>
                </a:r>
              </a:p>
              <a:p>
                <a:pPr lvl="2"/>
                <a:r>
                  <a:rPr lang="en-US" dirty="0" smtClean="0"/>
                  <a:t>Convert the randomness into a metric of predictability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exp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 ×</m:t>
                            </m:r>
                            <m:limUpp>
                              <m:limUp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UppPr>
                              <m:e>
                                <m:groupChr>
                                  <m:groupChrPr>
                                    <m:chr m:val="⏞"/>
                                    <m:pos m:val="top"/>
                                    <m:vertJc m:val="bot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groupChr>
                              </m:e>
                              <m:lim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Randomness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left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in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given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eqArr>
                              </m:lim>
                            </m:limUp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groupChr>
                      </m:e>
                      <m:lim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Convert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the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entropy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to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average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probability</m:t>
                            </m:r>
                          </m:e>
                        </m:eqArr>
                      </m:lim>
                    </m:limLow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1194" y="1825625"/>
                <a:ext cx="11850806" cy="4351338"/>
              </a:xfrm>
              <a:blipFill rotWithShape="0">
                <a:blip r:embed="rId2"/>
                <a:stretch>
                  <a:fillRect l="-92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90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1194" y="1825625"/>
                <a:ext cx="11850806" cy="4351338"/>
              </a:xfrm>
            </p:spPr>
            <p:txBody>
              <a:bodyPr/>
              <a:lstStyle/>
              <a:p>
                <a:r>
                  <a:rPr lang="en-US" dirty="0" smtClean="0"/>
                  <a:t>Predictability of genotypes given expression levels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):</a:t>
                </a:r>
              </a:p>
              <a:p>
                <a:pPr lvl="1"/>
                <a:r>
                  <a:rPr lang="en-US" dirty="0" smtClean="0"/>
                  <a:t>How well can we estimate the genotypes given expression levels?</a:t>
                </a:r>
              </a:p>
              <a:p>
                <a:pPr lvl="2"/>
                <a:r>
                  <a:rPr lang="en-US" dirty="0" smtClean="0"/>
                  <a:t>Given that the </a:t>
                </a:r>
                <a:r>
                  <a:rPr lang="en-US" dirty="0" err="1" smtClean="0"/>
                  <a:t>kth</a:t>
                </a:r>
                <a:r>
                  <a:rPr lang="en-US" dirty="0"/>
                  <a:t> </a:t>
                </a:r>
                <a:r>
                  <a:rPr lang="en-US" dirty="0" smtClean="0"/>
                  <a:t>gene’s expression level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, how much randomness is left in the genotype?</a:t>
                </a:r>
              </a:p>
              <a:p>
                <a:pPr lvl="2"/>
                <a:r>
                  <a:rPr lang="en-US" dirty="0" smtClean="0"/>
                  <a:t>Convert the randomness into a metric of predictability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1194" y="1825625"/>
                <a:ext cx="11850806" cy="4351338"/>
              </a:xfrm>
              <a:blipFill rotWithShape="0">
                <a:blip r:embed="rId2"/>
                <a:stretch>
                  <a:fillRect l="-92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24" y="3484309"/>
            <a:ext cx="7826155" cy="234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6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204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Attack based on quantifications and eQTLs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Merged slides</vt:lpstr>
      <vt:lpstr>[[Replace w. Equations]]</vt:lpstr>
      <vt:lpstr>PowerPoint Presentation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Arif</cp:lastModifiedBy>
  <cp:revision>22</cp:revision>
  <dcterms:created xsi:type="dcterms:W3CDTF">2015-09-25T17:43:09Z</dcterms:created>
  <dcterms:modified xsi:type="dcterms:W3CDTF">2015-09-29T19:54:42Z</dcterms:modified>
</cp:coreProperties>
</file>