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4" r:id="rId4"/>
    <p:sldId id="261" r:id="rId5"/>
    <p:sldId id="260" r:id="rId6"/>
    <p:sldId id="262" r:id="rId7"/>
    <p:sldId id="265" r:id="rId8"/>
    <p:sldId id="263" r:id="rId9"/>
    <p:sldId id="266" r:id="rId10"/>
    <p:sldId id="267" r:id="rId11"/>
    <p:sldId id="259" r:id="rId12"/>
    <p:sldId id="25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8" d="100"/>
          <a:sy n="78" d="100"/>
        </p:scale>
        <p:origin x="54" y="-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15704-50B5-45AC-AB18-046EBC0919FF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11DAB-3B01-4F19-820E-90207DD41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418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15704-50B5-45AC-AB18-046EBC0919FF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11DAB-3B01-4F19-820E-90207DD41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033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15704-50B5-45AC-AB18-046EBC0919FF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11DAB-3B01-4F19-820E-90207DD41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504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15704-50B5-45AC-AB18-046EBC0919FF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11DAB-3B01-4F19-820E-90207DD41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26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15704-50B5-45AC-AB18-046EBC0919FF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11DAB-3B01-4F19-820E-90207DD41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406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15704-50B5-45AC-AB18-046EBC0919FF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11DAB-3B01-4F19-820E-90207DD41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403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15704-50B5-45AC-AB18-046EBC0919FF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11DAB-3B01-4F19-820E-90207DD41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190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15704-50B5-45AC-AB18-046EBC0919FF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11DAB-3B01-4F19-820E-90207DD41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271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15704-50B5-45AC-AB18-046EBC0919FF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11DAB-3B01-4F19-820E-90207DD41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87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15704-50B5-45AC-AB18-046EBC0919FF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11DAB-3B01-4F19-820E-90207DD41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823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15704-50B5-45AC-AB18-046EBC0919FF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11DAB-3B01-4F19-820E-90207DD41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60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515704-50B5-45AC-AB18-046EBC0919FF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511DAB-3B01-4F19-820E-90207DD41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681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093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3646" y="5309239"/>
            <a:ext cx="374564" cy="242888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Content Placeholder 2"/>
              <p:cNvSpPr txBox="1">
                <a:spLocks/>
              </p:cNvSpPr>
              <p:nvPr/>
            </p:nvSpPr>
            <p:spPr>
              <a:xfrm>
                <a:off x="150119" y="4492992"/>
                <a:ext cx="3411943" cy="15999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lnSpcReduction="100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2000" dirty="0" smtClean="0"/>
                  <a:t>Predictability of genotypes given expression levels (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sz="2000" dirty="0" smtClean="0"/>
                  <a:t>): Given </a:t>
                </a:r>
                <a:r>
                  <a:rPr lang="en-US" sz="2000" dirty="0" smtClean="0"/>
                  <a:t>that the </a:t>
                </a:r>
                <a:r>
                  <a:rPr lang="en-US" sz="2000" dirty="0" err="1" smtClean="0"/>
                  <a:t>kth</a:t>
                </a:r>
                <a:r>
                  <a:rPr lang="en-US" sz="2000" dirty="0"/>
                  <a:t> </a:t>
                </a:r>
                <a:r>
                  <a:rPr lang="en-US" sz="2000" dirty="0" smtClean="0"/>
                  <a:t>gene’s expression level </a:t>
                </a:r>
                <a:r>
                  <a:rPr lang="en-US" sz="2000" dirty="0" smtClean="0"/>
                  <a:t>is        , </a:t>
                </a:r>
                <a:r>
                  <a:rPr lang="en-US" sz="2000" dirty="0" smtClean="0"/>
                  <a:t>how much randomness is left in the genotype</a:t>
                </a:r>
                <a:r>
                  <a:rPr lang="en-US" sz="2000" dirty="0" smtClean="0"/>
                  <a:t>?</a:t>
                </a:r>
                <a:endParaRPr lang="en-US" sz="2000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119" y="4492992"/>
                <a:ext cx="3411943" cy="1599970"/>
              </a:xfrm>
              <a:prstGeom prst="rect">
                <a:avLst/>
              </a:prstGeom>
              <a:blipFill rotWithShape="0">
                <a:blip r:embed="rId3"/>
                <a:stretch>
                  <a:fillRect l="-1610" t="-5323" r="-179" b="-41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84394" y="1237603"/>
            <a:ext cx="9294133" cy="266132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303623"/>
            <a:ext cx="10515600" cy="1325563"/>
          </a:xfrm>
        </p:spPr>
        <p:txBody>
          <a:bodyPr/>
          <a:lstStyle/>
          <a:p>
            <a:r>
              <a:rPr lang="en-US" dirty="0" smtClean="0"/>
              <a:t>Merged slides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5" y="1702294"/>
            <a:ext cx="3316415" cy="1815151"/>
          </a:xfrm>
        </p:spPr>
        <p:txBody>
          <a:bodyPr>
            <a:normAutofit/>
          </a:bodyPr>
          <a:lstStyle/>
          <a:p>
            <a:r>
              <a:rPr lang="en-US" sz="2000" dirty="0" smtClean="0"/>
              <a:t>Amount of individual characterizing Information (ICI) in a set of </a:t>
            </a:r>
            <a:r>
              <a:rPr lang="en-US" sz="2000" i="1" dirty="0" smtClean="0"/>
              <a:t>n</a:t>
            </a:r>
            <a:r>
              <a:rPr lang="en-US" sz="2000" dirty="0" smtClean="0"/>
              <a:t> variants:</a:t>
            </a:r>
          </a:p>
          <a:p>
            <a:pPr lvl="1"/>
            <a:r>
              <a:rPr lang="en-US" sz="2000" dirty="0" smtClean="0"/>
              <a:t>How </a:t>
            </a:r>
            <a:r>
              <a:rPr lang="en-US" sz="2000" dirty="0" smtClean="0"/>
              <a:t>many rare genotypes there are in the </a:t>
            </a:r>
            <a:r>
              <a:rPr lang="en-US" sz="2000" dirty="0" smtClean="0"/>
              <a:t>set?</a:t>
            </a:r>
            <a:endParaRPr lang="en-US" sz="2000" dirty="0" smtClean="0"/>
          </a:p>
          <a:p>
            <a:pPr marL="457200" lvl="1" indent="0">
              <a:buNone/>
            </a:pPr>
            <a:endParaRPr lang="en-US" sz="2000" dirty="0" smtClean="0"/>
          </a:p>
          <a:p>
            <a:endParaRPr lang="en-US" sz="2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33499" y="4090873"/>
            <a:ext cx="7826155" cy="2341497"/>
          </a:xfrm>
          <a:prstGeom prst="rect">
            <a:avLst/>
          </a:prstGeom>
        </p:spPr>
      </p:pic>
      <p:sp>
        <p:nvSpPr>
          <p:cNvPr id="7" name="Rounded Rectangle 6"/>
          <p:cNvSpPr/>
          <p:nvPr/>
        </p:nvSpPr>
        <p:spPr>
          <a:xfrm>
            <a:off x="72573" y="1103087"/>
            <a:ext cx="12032343" cy="2815771"/>
          </a:xfrm>
          <a:prstGeom prst="roundRect">
            <a:avLst/>
          </a:prstGeom>
          <a:noFill/>
          <a:ln w="476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50802" y="4216397"/>
            <a:ext cx="12032343" cy="2286002"/>
          </a:xfrm>
          <a:prstGeom prst="roundRect">
            <a:avLst/>
          </a:prstGeom>
          <a:noFill/>
          <a:ln w="476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145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[[Replace w. Equations]]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292" y="2117766"/>
            <a:ext cx="11298938" cy="4392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9365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3954" y="1078172"/>
            <a:ext cx="8931725" cy="5725236"/>
          </a:xfrm>
        </p:spPr>
      </p:pic>
    </p:spTree>
    <p:extLst>
      <p:ext uri="{BB962C8B-B14F-4D97-AF65-F5344CB8AC3E}">
        <p14:creationId xmlns:p14="http://schemas.microsoft.com/office/powerpoint/2010/main" val="565362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C:\Users\Arif\Downloads\mrf format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672" y="1719026"/>
            <a:ext cx="10959152" cy="49683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63723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5130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8143" y="263527"/>
            <a:ext cx="6564086" cy="1325563"/>
          </a:xfrm>
        </p:spPr>
        <p:txBody>
          <a:bodyPr>
            <a:normAutofit/>
          </a:bodyPr>
          <a:lstStyle/>
          <a:p>
            <a:r>
              <a:rPr lang="en-US" dirty="0"/>
              <a:t>Attack based on quantifications and </a:t>
            </a:r>
            <a:r>
              <a:rPr lang="en-US" dirty="0" err="1" smtClean="0"/>
              <a:t>eQTLs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1076" y="0"/>
            <a:ext cx="4742669" cy="6823023"/>
          </a:xfrm>
          <a:prstGeom prst="rect">
            <a:avLst/>
          </a:prstGeom>
        </p:spPr>
      </p:pic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040086" cy="4351338"/>
          </a:xfrm>
        </p:spPr>
        <p:txBody>
          <a:bodyPr/>
          <a:lstStyle/>
          <a:p>
            <a:r>
              <a:rPr lang="en-US" dirty="0"/>
              <a:t>One can still perform an attack if he/she has access to quantifications.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863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1631" y="1073154"/>
            <a:ext cx="8060667" cy="5784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76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41194" y="2098584"/>
                <a:ext cx="11850806" cy="4351338"/>
              </a:xfrm>
            </p:spPr>
            <p:txBody>
              <a:bodyPr/>
              <a:lstStyle/>
              <a:p>
                <a:r>
                  <a:rPr lang="en-US" dirty="0" smtClean="0"/>
                  <a:t>Amount of individual characterizing Information (ICI) in a set of </a:t>
                </a:r>
                <a:r>
                  <a:rPr lang="en-US" i="1" dirty="0" smtClean="0"/>
                  <a:t>n</a:t>
                </a:r>
                <a:r>
                  <a:rPr lang="en-US" dirty="0" smtClean="0"/>
                  <a:t> variants:</a:t>
                </a:r>
              </a:p>
              <a:p>
                <a:pPr lvl="1"/>
                <a:r>
                  <a:rPr lang="en-US" dirty="0" smtClean="0"/>
                  <a:t>Analogy: Count how many rare genotypes there are in the set.</a:t>
                </a:r>
              </a:p>
              <a:p>
                <a:pPr marL="457200" lvl="1" indent="0">
                  <a:buNone/>
                </a:pPr>
                <a:endParaRPr lang="en-US" dirty="0" smtClean="0"/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𝐼𝐶𝐼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{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,…,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}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limUpp>
                      <m:limUp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limUppPr>
                      <m:e>
                        <m:groupChr>
                          <m:groupChrPr>
                            <m:chr m:val="⏞"/>
                            <m:pos m:val="top"/>
                            <m:vertJc m:val="bot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groupChrPr>
                          <m:e>
                            <m:nary>
                              <m:naryPr>
                                <m:chr m:val="∑"/>
                                <m:limLoc m:val="undOvr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</m:sub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p>
                              <m:e>
                                <m:limLow>
                                  <m:limLow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limLowPr>
                                  <m:e>
                                    <m:groupChr>
                                      <m:groupChrPr>
                                        <m:chr m:val="⏟"/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groupChr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func>
                                          <m:func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uncPr>
                                          <m:fNam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n-US">
                                                <a:latin typeface="Cambria Math" panose="02040503050406030204" pitchFamily="18" charset="0"/>
                                              </a:rPr>
                                              <m:t>log</m:t>
                                            </m:r>
                                          </m:fName>
                                          <m:e>
                                            <m:d>
                                              <m:dPr>
                                                <m:ctrlPr>
                                                  <a:rPr lang="en-US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dPr>
                                              <m:e>
                                                <m:r>
                                                  <a:rPr lang="en-US" i="1">
                                                    <a:latin typeface="Cambria Math" panose="02040503050406030204" pitchFamily="18" charset="0"/>
                                                  </a:rPr>
                                                  <m:t>𝑝</m:t>
                                                </m:r>
                                                <m:d>
                                                  <m:dPr>
                                                    <m:ctrlPr>
                                                      <a:rPr lang="en-US" i="1">
                                                        <a:latin typeface="Cambria Math" panose="02040503050406030204" pitchFamily="18" charset="0"/>
                                                      </a:rPr>
                                                    </m:ctrlPr>
                                                  </m:dPr>
                                                  <m:e>
                                                    <m:sSub>
                                                      <m:sSubPr>
                                                        <m:ctrlPr>
                                                          <a:rPr lang="en-US" i="1">
                                                            <a:latin typeface="Cambria Math" panose="02040503050406030204" pitchFamily="18" charset="0"/>
                                                          </a:rPr>
                                                        </m:ctrlPr>
                                                      </m:sSubPr>
                                                      <m:e>
                                                        <m:r>
                                                          <a:rPr lang="en-US" i="1">
                                                            <a:latin typeface="Cambria Math" panose="02040503050406030204" pitchFamily="18" charset="0"/>
                                                          </a:rPr>
                                                          <m:t>𝑉</m:t>
                                                        </m:r>
                                                      </m:e>
                                                      <m:sub>
                                                        <m:r>
                                                          <a:rPr lang="en-US" i="1">
                                                            <a:latin typeface="Cambria Math" panose="02040503050406030204" pitchFamily="18" charset="0"/>
                                                          </a:rPr>
                                                          <m:t>𝑘</m:t>
                                                        </m:r>
                                                      </m:sub>
                                                    </m:sSub>
                                                    <m:r>
                                                      <a:rPr lang="en-US" i="1">
                                                        <a:latin typeface="Cambria Math" panose="02040503050406030204" pitchFamily="18" charset="0"/>
                                                      </a:rPr>
                                                      <m:t>=</m:t>
                                                    </m:r>
                                                    <m:sSub>
                                                      <m:sSubPr>
                                                        <m:ctrlPr>
                                                          <a:rPr lang="en-US" i="1">
                                                            <a:latin typeface="Cambria Math" panose="02040503050406030204" pitchFamily="18" charset="0"/>
                                                          </a:rPr>
                                                        </m:ctrlPr>
                                                      </m:sSubPr>
                                                      <m:e>
                                                        <m:r>
                                                          <a:rPr lang="en-US" i="1">
                                                            <a:latin typeface="Cambria Math" panose="02040503050406030204" pitchFamily="18" charset="0"/>
                                                          </a:rPr>
                                                          <m:t>𝑔</m:t>
                                                        </m:r>
                                                      </m:e>
                                                      <m:sub>
                                                        <m:r>
                                                          <a:rPr lang="en-US" i="1">
                                                            <a:latin typeface="Cambria Math" panose="02040503050406030204" pitchFamily="18" charset="0"/>
                                                          </a:rPr>
                                                          <m:t>𝑘</m:t>
                                                        </m:r>
                                                      </m:sub>
                                                    </m:sSub>
                                                  </m:e>
                                                </m:d>
                                              </m:e>
                                            </m:d>
                                          </m:e>
                                        </m:func>
                                      </m:e>
                                    </m:groupChr>
                                  </m:e>
                                  <m:lim>
                                    <m:eqArr>
                                      <m:eqArr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eqArr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>
                                            <a:latin typeface="Cambria Math" panose="02040503050406030204" pitchFamily="18" charset="0"/>
                                          </a:rPr>
                                          <m:t>Convert</m:t>
                                        </m:r>
                                        <m:r>
                                          <a:rPr lang="en-US">
                                            <a:latin typeface="Cambria Math" panose="02040503050406030204" pitchFamily="18" charset="0"/>
                                          </a:rPr>
                                          <m:t> </m:t>
                                        </m:r>
                                        <m:r>
                                          <m:rPr>
                                            <m:sty m:val="p"/>
                                          </m:rPr>
                                          <a:rPr lang="en-US">
                                            <a:latin typeface="Cambria Math" panose="02040503050406030204" pitchFamily="18" charset="0"/>
                                          </a:rPr>
                                          <m:t>the</m:t>
                                        </m:r>
                                        <m:r>
                                          <a:rPr lang="en-US">
                                            <a:latin typeface="Cambria Math" panose="02040503050406030204" pitchFamily="18" charset="0"/>
                                          </a:rPr>
                                          <m:t> </m:t>
                                        </m:r>
                                        <m:r>
                                          <m:rPr>
                                            <m:sty m:val="p"/>
                                          </m:rPr>
                                          <a:rPr lang="en-US">
                                            <a:latin typeface="Cambria Math" panose="02040503050406030204" pitchFamily="18" charset="0"/>
                                          </a:rPr>
                                          <m:t>genotype</m:t>
                                        </m:r>
                                        <m:r>
                                          <a:rPr lang="en-US">
                                            <a:latin typeface="Cambria Math" panose="02040503050406030204" pitchFamily="18" charset="0"/>
                                          </a:rPr>
                                          <m:t> </m:t>
                                        </m:r>
                                      </m:e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>
                                            <a:latin typeface="Cambria Math" panose="02040503050406030204" pitchFamily="18" charset="0"/>
                                          </a:rPr>
                                          <m:t>frequency</m:t>
                                        </m:r>
                                        <m:r>
                                          <a:rPr lang="en-US">
                                            <a:latin typeface="Cambria Math" panose="02040503050406030204" pitchFamily="18" charset="0"/>
                                          </a:rPr>
                                          <m:t> </m:t>
                                        </m:r>
                                        <m:r>
                                          <m:rPr>
                                            <m:sty m:val="p"/>
                                          </m:rPr>
                                          <a:rPr lang="en-US">
                                            <a:latin typeface="Cambria Math" panose="02040503050406030204" pitchFamily="18" charset="0"/>
                                          </a:rPr>
                                          <m:t>to</m:t>
                                        </m:r>
                                        <m:r>
                                          <a:rPr lang="en-US">
                                            <a:latin typeface="Cambria Math" panose="02040503050406030204" pitchFamily="18" charset="0"/>
                                          </a:rPr>
                                          <m:t> </m:t>
                                        </m:r>
                                        <m:r>
                                          <m:rPr>
                                            <m:sty m:val="p"/>
                                          </m:rPr>
                                          <a:rPr lang="en-US">
                                            <a:latin typeface="Cambria Math" panose="02040503050406030204" pitchFamily="18" charset="0"/>
                                          </a:rPr>
                                          <m:t>number</m:t>
                                        </m:r>
                                        <m:r>
                                          <a:rPr lang="en-US">
                                            <a:latin typeface="Cambria Math" panose="02040503050406030204" pitchFamily="18" charset="0"/>
                                          </a:rPr>
                                          <m:t> </m:t>
                                        </m:r>
                                        <m:r>
                                          <m:rPr>
                                            <m:sty m:val="p"/>
                                          </m:rPr>
                                          <a:rPr lang="en-US">
                                            <a:latin typeface="Cambria Math" panose="02040503050406030204" pitchFamily="18" charset="0"/>
                                          </a:rPr>
                                          <m:t>of</m:t>
                                        </m:r>
                                        <m:r>
                                          <a:rPr lang="en-US">
                                            <a:latin typeface="Cambria Math" panose="02040503050406030204" pitchFamily="18" charset="0"/>
                                          </a:rPr>
                                          <m:t> </m:t>
                                        </m:r>
                                        <m:r>
                                          <m:rPr>
                                            <m:sty m:val="p"/>
                                          </m:rPr>
                                          <a:rPr lang="en-US">
                                            <a:latin typeface="Cambria Math" panose="02040503050406030204" pitchFamily="18" charset="0"/>
                                          </a:rPr>
                                          <m:t>bits</m:t>
                                        </m:r>
                                      </m:e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>
                                            <a:latin typeface="Cambria Math" panose="02040503050406030204" pitchFamily="18" charset="0"/>
                                          </a:rPr>
                                          <m:t>that</m:t>
                                        </m:r>
                                        <m:r>
                                          <a:rPr lang="en-US">
                                            <a:latin typeface="Cambria Math" panose="02040503050406030204" pitchFamily="18" charset="0"/>
                                          </a:rPr>
                                          <m:t> </m:t>
                                        </m:r>
                                        <m:r>
                                          <m:rPr>
                                            <m:sty m:val="p"/>
                                          </m:rPr>
                                          <a:rPr lang="en-US">
                                            <a:latin typeface="Cambria Math" panose="02040503050406030204" pitchFamily="18" charset="0"/>
                                          </a:rPr>
                                          <m:t>can</m:t>
                                        </m:r>
                                        <m:r>
                                          <a:rPr lang="en-US">
                                            <a:latin typeface="Cambria Math" panose="02040503050406030204" pitchFamily="18" charset="0"/>
                                          </a:rPr>
                                          <m:t> </m:t>
                                        </m:r>
                                        <m:r>
                                          <m:rPr>
                                            <m:sty m:val="p"/>
                                          </m:rPr>
                                          <a:rPr lang="en-US">
                                            <a:latin typeface="Cambria Math" panose="02040503050406030204" pitchFamily="18" charset="0"/>
                                          </a:rPr>
                                          <m:t>be</m:t>
                                        </m:r>
                                        <m:r>
                                          <a:rPr lang="en-US">
                                            <a:latin typeface="Cambria Math" panose="02040503050406030204" pitchFamily="18" charset="0"/>
                                          </a:rPr>
                                          <m:t> </m:t>
                                        </m:r>
                                        <m:r>
                                          <m:rPr>
                                            <m:sty m:val="p"/>
                                          </m:rPr>
                                          <a:rPr lang="en-US">
                                            <a:latin typeface="Cambria Math" panose="02040503050406030204" pitchFamily="18" charset="0"/>
                                          </a:rPr>
                                          <m:t>used</m:t>
                                        </m:r>
                                        <m:r>
                                          <a:rPr lang="en-US">
                                            <a:latin typeface="Cambria Math" panose="02040503050406030204" pitchFamily="18" charset="0"/>
                                          </a:rPr>
                                          <m:t> </m:t>
                                        </m:r>
                                        <m:r>
                                          <m:rPr>
                                            <m:sty m:val="p"/>
                                          </m:rPr>
                                          <a:rPr lang="en-US">
                                            <a:latin typeface="Cambria Math" panose="02040503050406030204" pitchFamily="18" charset="0"/>
                                          </a:rPr>
                                          <m:t>to</m:t>
                                        </m:r>
                                        <m:r>
                                          <a:rPr lang="en-US">
                                            <a:latin typeface="Cambria Math" panose="02040503050406030204" pitchFamily="18" charset="0"/>
                                          </a:rPr>
                                          <m:t> </m:t>
                                        </m:r>
                                        <m:r>
                                          <m:rPr>
                                            <m:sty m:val="p"/>
                                          </m:rPr>
                                          <a:rPr lang="en-US">
                                            <a:latin typeface="Cambria Math" panose="02040503050406030204" pitchFamily="18" charset="0"/>
                                          </a:rPr>
                                          <m:t>characterize</m:t>
                                        </m:r>
                                      </m:e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>
                                            <a:latin typeface="Cambria Math" panose="02040503050406030204" pitchFamily="18" charset="0"/>
                                          </a:rPr>
                                          <m:t>individual</m:t>
                                        </m:r>
                                      </m:e>
                                    </m:eqArr>
                                  </m:lim>
                                </m:limLow>
                              </m:e>
                            </m:nary>
                          </m:e>
                        </m:groupChr>
                      </m:e>
                      <m:lim>
                        <m:eqArr>
                          <m:eqArr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Sum</m:t>
                            </m:r>
                            <m:r>
                              <a:rPr lang="en-US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individual</m:t>
                            </m:r>
                            <m:r>
                              <a:rPr lang="en-US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characterizing</m:t>
                            </m:r>
                            <m:r>
                              <a:rPr lang="en-US"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information</m:t>
                            </m:r>
                            <m:r>
                              <a:rPr lang="en-US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from</m:t>
                            </m:r>
                            <m:r>
                              <a:rPr lang="en-US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all</m:t>
                            </m:r>
                            <m:r>
                              <a:rPr lang="en-US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variants</m:t>
                            </m:r>
                          </m:e>
                        </m:eqArr>
                      </m:lim>
                    </m:limUpp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41194" y="2098584"/>
                <a:ext cx="11850806" cy="4351338"/>
              </a:xfrm>
              <a:blipFill rotWithShape="0">
                <a:blip r:embed="rId2"/>
                <a:stretch>
                  <a:fillRect l="-926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ight Brace 3"/>
          <p:cNvSpPr/>
          <p:nvPr/>
        </p:nvSpPr>
        <p:spPr>
          <a:xfrm rot="5400000">
            <a:off x="1808328" y="3964675"/>
            <a:ext cx="416257" cy="1289714"/>
          </a:xfrm>
          <a:prstGeom prst="rightBrace">
            <a:avLst>
              <a:gd name="adj1" fmla="val 8333"/>
              <a:gd name="adj2" fmla="val 50671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482139" y="4827474"/>
            <a:ext cx="1107996" cy="7745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 indent="0" algn="ctr">
              <a:spcBef>
                <a:spcPts val="1000"/>
              </a:spcBef>
              <a:buNone/>
            </a:pPr>
            <a:r>
              <a:rPr lang="en-US" dirty="0" smtClean="0"/>
              <a:t>Variant 1</a:t>
            </a:r>
          </a:p>
          <a:p>
            <a:pPr marL="0" lvl="1" indent="0" algn="ctr">
              <a:spcBef>
                <a:spcPts val="1000"/>
              </a:spcBef>
              <a:buNone/>
            </a:pPr>
            <a:r>
              <a:rPr lang="en-US" dirty="0"/>
              <a:t>G</a:t>
            </a:r>
            <a:r>
              <a:rPr lang="en-US" dirty="0" smtClean="0"/>
              <a:t>enotype</a:t>
            </a:r>
            <a:endParaRPr lang="en-US" dirty="0"/>
          </a:p>
        </p:txBody>
      </p:sp>
      <p:sp>
        <p:nvSpPr>
          <p:cNvPr id="6" name="Right Brace 5"/>
          <p:cNvSpPr/>
          <p:nvPr/>
        </p:nvSpPr>
        <p:spPr>
          <a:xfrm rot="5400000">
            <a:off x="3208958" y="3957419"/>
            <a:ext cx="416257" cy="1289714"/>
          </a:xfrm>
          <a:prstGeom prst="rightBrace">
            <a:avLst>
              <a:gd name="adj1" fmla="val 8333"/>
              <a:gd name="adj2" fmla="val 50671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82769" y="4820218"/>
            <a:ext cx="1107996" cy="7745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 indent="0" algn="ctr">
              <a:spcBef>
                <a:spcPts val="1000"/>
              </a:spcBef>
              <a:buNone/>
            </a:pPr>
            <a:r>
              <a:rPr lang="en-US" dirty="0" smtClean="0"/>
              <a:t>Variant 2</a:t>
            </a:r>
          </a:p>
          <a:p>
            <a:pPr marL="0" lvl="1" indent="0" algn="ctr">
              <a:spcBef>
                <a:spcPts val="1000"/>
              </a:spcBef>
              <a:buNone/>
            </a:pPr>
            <a:r>
              <a:rPr lang="en-US" dirty="0"/>
              <a:t>G</a:t>
            </a:r>
            <a:r>
              <a:rPr lang="en-US" dirty="0" smtClean="0"/>
              <a:t>enotype</a:t>
            </a:r>
            <a:endParaRPr lang="en-US" dirty="0"/>
          </a:p>
        </p:txBody>
      </p:sp>
      <p:sp>
        <p:nvSpPr>
          <p:cNvPr id="8" name="Right Brace 7"/>
          <p:cNvSpPr/>
          <p:nvPr/>
        </p:nvSpPr>
        <p:spPr>
          <a:xfrm rot="5400000">
            <a:off x="5030501" y="3964676"/>
            <a:ext cx="416257" cy="1289714"/>
          </a:xfrm>
          <a:prstGeom prst="rightBrace">
            <a:avLst>
              <a:gd name="adj1" fmla="val 8333"/>
              <a:gd name="adj2" fmla="val 50671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704312" y="4827475"/>
            <a:ext cx="1107996" cy="7745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 indent="0" algn="ctr">
              <a:spcBef>
                <a:spcPts val="1000"/>
              </a:spcBef>
              <a:buNone/>
            </a:pPr>
            <a:r>
              <a:rPr lang="en-US" dirty="0" smtClean="0"/>
              <a:t>Variant </a:t>
            </a:r>
            <a:r>
              <a:rPr lang="en-US" i="1" dirty="0" smtClean="0"/>
              <a:t>n</a:t>
            </a:r>
          </a:p>
          <a:p>
            <a:pPr marL="0" lvl="1" indent="0" algn="ctr">
              <a:spcBef>
                <a:spcPts val="1000"/>
              </a:spcBef>
              <a:buNone/>
            </a:pPr>
            <a:r>
              <a:rPr lang="en-US" dirty="0" smtClean="0"/>
              <a:t>Genotype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465108" y="5726276"/>
                <a:ext cx="192687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m:rPr>
                          <m:nor/>
                        </m:rPr>
                        <a:rPr lang="en-US" sz="2400" dirty="0"/>
                        <m:t>{0,1,</m:t>
                      </m:r>
                      <m:r>
                        <m:rPr>
                          <m:nor/>
                        </m:rPr>
                        <a:rPr lang="en-US" sz="2400" b="0" i="0" dirty="0" smtClean="0"/>
                        <m:t>2</m:t>
                      </m:r>
                      <m:r>
                        <m:rPr>
                          <m:nor/>
                        </m:rPr>
                        <a:rPr lang="en-US" sz="2400" dirty="0"/>
                        <m:t>}</m:t>
                      </m:r>
                      <m:r>
                        <m:rPr>
                          <m:nor/>
                        </m:rPr>
                        <a:rPr lang="en-US" sz="2400" b="0" i="0" dirty="0" smtClean="0"/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108" y="5726276"/>
                <a:ext cx="1926874" cy="461665"/>
              </a:xfrm>
              <a:prstGeom prst="rect">
                <a:avLst/>
              </a:prstGeom>
              <a:blipFill rotWithShape="0">
                <a:blip r:embed="rId3"/>
                <a:stretch>
                  <a:fillRect l="-316" b="-17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756973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194" y="2098584"/>
            <a:ext cx="11850806" cy="4351338"/>
          </a:xfrm>
        </p:spPr>
        <p:txBody>
          <a:bodyPr/>
          <a:lstStyle/>
          <a:p>
            <a:r>
              <a:rPr lang="en-US" dirty="0" smtClean="0"/>
              <a:t>Amount of individual characterizing Information (ICI) in a set of </a:t>
            </a:r>
            <a:r>
              <a:rPr lang="en-US" i="1" dirty="0" smtClean="0"/>
              <a:t>n</a:t>
            </a:r>
            <a:r>
              <a:rPr lang="en-US" dirty="0" smtClean="0"/>
              <a:t> variants:</a:t>
            </a:r>
          </a:p>
          <a:p>
            <a:pPr lvl="1"/>
            <a:r>
              <a:rPr lang="en-US" dirty="0" smtClean="0"/>
              <a:t>Analogy: Count how many rare genotypes there are in the set.</a:t>
            </a:r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518" y="3092142"/>
            <a:ext cx="11790924" cy="3376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8477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41194" y="1825625"/>
                <a:ext cx="11850806" cy="4351338"/>
              </a:xfrm>
            </p:spPr>
            <p:txBody>
              <a:bodyPr/>
              <a:lstStyle/>
              <a:p>
                <a:r>
                  <a:rPr lang="en-US" dirty="0" smtClean="0"/>
                  <a:t>Predictability of genotypes given expression levels 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dirty="0" smtClean="0"/>
                  <a:t>):</a:t>
                </a:r>
              </a:p>
              <a:p>
                <a:pPr lvl="1"/>
                <a:r>
                  <a:rPr lang="en-US" dirty="0" smtClean="0"/>
                  <a:t>How well can we estimate the genotypes given expression levels?</a:t>
                </a:r>
              </a:p>
              <a:p>
                <a:pPr lvl="2"/>
                <a:r>
                  <a:rPr lang="en-US" dirty="0" smtClean="0"/>
                  <a:t>Given that the </a:t>
                </a:r>
                <a:r>
                  <a:rPr lang="en-US" dirty="0" err="1" smtClean="0"/>
                  <a:t>kth</a:t>
                </a:r>
                <a:r>
                  <a:rPr lang="en-US" dirty="0"/>
                  <a:t> </a:t>
                </a:r>
                <a:r>
                  <a:rPr lang="en-US" dirty="0" smtClean="0"/>
                  <a:t>gene’s expression level 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dirty="0" smtClean="0"/>
                  <a:t>, how much randomness is left in the genotype?</a:t>
                </a:r>
              </a:p>
              <a:p>
                <a:pPr lvl="2"/>
                <a:r>
                  <a:rPr lang="en-US" dirty="0" smtClean="0"/>
                  <a:t>Convert the randomness into a metric of predictability</a:t>
                </a:r>
              </a:p>
              <a:p>
                <a:pPr marL="457200" lvl="1" indent="0">
                  <a:buNone/>
                </a:pPr>
                <a:endParaRPr lang="en-US" dirty="0" smtClean="0"/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𝜋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|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limLow>
                      <m:limLow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limLowPr>
                      <m:e>
                        <m:groupChr>
                          <m:groupChrPr>
                            <m:chr m:val="⏟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groupChr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exp</m:t>
                            </m:r>
                            <m:r>
                              <a:rPr lang="en-US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>
                                <a:latin typeface="Cambria Math" panose="02040503050406030204" pitchFamily="18" charset="0"/>
                              </a:rPr>
                              <m:t>1 ×</m:t>
                            </m:r>
                            <m:limUpp>
                              <m:limUp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limUppPr>
                              <m:e>
                                <m:groupChr>
                                  <m:groupChrPr>
                                    <m:chr m:val="⏞"/>
                                    <m:pos m:val="top"/>
                                    <m:vertJc m:val="bot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groupChr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𝐻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𝑉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</m:sub>
                                    </m:s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|</m:t>
                                    </m:r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𝐸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</m:sub>
                                    </m:s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=</m:t>
                                    </m:r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𝑒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,</m:t>
                                        </m:r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𝑗</m:t>
                                        </m:r>
                                      </m:sub>
                                    </m:s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</m:groupChr>
                              </m:e>
                              <m:lim>
                                <m:eqArr>
                                  <m:eqArr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eqArr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>
                                        <a:latin typeface="Cambria Math" panose="02040503050406030204" pitchFamily="18" charset="0"/>
                                      </a:rPr>
                                      <m:t>Randomness</m:t>
                                    </m:r>
                                    <m:r>
                                      <a:rPr lang="en-US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>
                                        <a:latin typeface="Cambria Math" panose="02040503050406030204" pitchFamily="18" charset="0"/>
                                      </a:rPr>
                                      <m:t>left</m:t>
                                    </m:r>
                                    <m:r>
                                      <a:rPr lang="en-US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>
                                        <a:latin typeface="Cambria Math" panose="02040503050406030204" pitchFamily="18" charset="0"/>
                                      </a:rPr>
                                      <m:t>in</m:t>
                                    </m:r>
                                    <m:r>
                                      <a:rPr lang="en-US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𝑉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</m:sub>
                                    </m:sSub>
                                  </m:e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>
                                        <a:latin typeface="Cambria Math" panose="02040503050406030204" pitchFamily="18" charset="0"/>
                                      </a:rPr>
                                      <m:t>given</m:t>
                                    </m:r>
                                    <m:r>
                                      <a:rPr lang="en-US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𝐸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</m:sub>
                                    </m:s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=</m:t>
                                    </m:r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𝑒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,</m:t>
                                        </m:r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𝑗</m:t>
                                        </m:r>
                                      </m:sub>
                                    </m:sSub>
                                  </m:e>
                                </m:eqArr>
                              </m:lim>
                            </m:limUpp>
                            <m:r>
                              <a:rPr lang="en-US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groupChr>
                      </m:e>
                      <m:lim>
                        <m:eqArr>
                          <m:eqArr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Convert</m:t>
                            </m:r>
                            <m:r>
                              <a:rPr lang="en-US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the</m:t>
                            </m:r>
                            <m:r>
                              <a:rPr lang="en-US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entropy</m:t>
                            </m:r>
                            <m:r>
                              <a:rPr lang="en-US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to</m:t>
                            </m:r>
                            <m:r>
                              <a:rPr lang="en-US"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average</m:t>
                            </m:r>
                            <m:r>
                              <a:rPr lang="en-US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probability</m:t>
                            </m:r>
                          </m:e>
                        </m:eqArr>
                      </m:lim>
                    </m:limLow>
                  </m:oMath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41194" y="1825625"/>
                <a:ext cx="11850806" cy="4351338"/>
              </a:xfrm>
              <a:blipFill rotWithShape="0">
                <a:blip r:embed="rId2"/>
                <a:stretch>
                  <a:fillRect l="-926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479015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41194" y="1825625"/>
                <a:ext cx="11850806" cy="4351338"/>
              </a:xfrm>
            </p:spPr>
            <p:txBody>
              <a:bodyPr/>
              <a:lstStyle/>
              <a:p>
                <a:r>
                  <a:rPr lang="en-US" dirty="0" smtClean="0"/>
                  <a:t>Predictability of genotypes given expression levels 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dirty="0" smtClean="0"/>
                  <a:t>):</a:t>
                </a:r>
              </a:p>
              <a:p>
                <a:pPr lvl="1"/>
                <a:r>
                  <a:rPr lang="en-US" dirty="0" smtClean="0"/>
                  <a:t>How well can we estimate the genotypes given expression levels?</a:t>
                </a:r>
              </a:p>
              <a:p>
                <a:pPr lvl="2"/>
                <a:r>
                  <a:rPr lang="en-US" dirty="0" smtClean="0"/>
                  <a:t>Given that the </a:t>
                </a:r>
                <a:r>
                  <a:rPr lang="en-US" dirty="0" err="1" smtClean="0"/>
                  <a:t>kth</a:t>
                </a:r>
                <a:r>
                  <a:rPr lang="en-US" dirty="0"/>
                  <a:t> </a:t>
                </a:r>
                <a:r>
                  <a:rPr lang="en-US" dirty="0" smtClean="0"/>
                  <a:t>gene’s expression level 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dirty="0" smtClean="0"/>
                  <a:t>, how much randomness is left in the genotype?</a:t>
                </a:r>
              </a:p>
              <a:p>
                <a:pPr lvl="2"/>
                <a:r>
                  <a:rPr lang="en-US" dirty="0" smtClean="0"/>
                  <a:t>Convert the randomness into a metric of predictability</a:t>
                </a:r>
              </a:p>
              <a:p>
                <a:pPr marL="457200" lvl="1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41194" y="1825625"/>
                <a:ext cx="11850806" cy="4351338"/>
              </a:xfrm>
              <a:blipFill rotWithShape="0">
                <a:blip r:embed="rId2"/>
                <a:stretch>
                  <a:fillRect l="-926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6024" y="3484309"/>
            <a:ext cx="7826155" cy="2341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7265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574</TotalTime>
  <Words>204</Words>
  <Application>Microsoft Office PowerPoint</Application>
  <PresentationFormat>Widescreen</PresentationFormat>
  <Paragraphs>31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  <vt:lpstr>Attack based on quantifications and eQTLs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Merged slides</vt:lpstr>
      <vt:lpstr>[[Replace w. Equations]]</vt:lpstr>
      <vt:lpstr>PowerPoint Presentation</vt:lpstr>
    </vt:vector>
  </TitlesOfParts>
  <Company>Yale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Arif</dc:creator>
  <cp:lastModifiedBy>Arif</cp:lastModifiedBy>
  <cp:revision>22</cp:revision>
  <dcterms:created xsi:type="dcterms:W3CDTF">2015-09-25T17:43:09Z</dcterms:created>
  <dcterms:modified xsi:type="dcterms:W3CDTF">2015-09-29T19:54:42Z</dcterms:modified>
</cp:coreProperties>
</file>