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>
      <p:cViewPr varScale="1">
        <p:scale>
          <a:sx n="66" d="100"/>
          <a:sy n="66" d="100"/>
        </p:scale>
        <p:origin x="16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716760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 breakpoint is a pair of adjacent elements that are not consecutive</a:t>
            </a:r>
          </a:p>
        </p:txBody>
      </p:sp>
    </p:spTree>
    <p:extLst>
      <p:ext uri="{BB962C8B-B14F-4D97-AF65-F5344CB8AC3E}">
        <p14:creationId xmlns:p14="http://schemas.microsoft.com/office/powerpoint/2010/main" val="10356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9050" y="-463"/>
            <a:ext cx="13042900" cy="827438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1" name="Shape 11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221B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0221B6"/>
                </a:solidFill>
              </a:rP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-2713" y="6718300"/>
            <a:ext cx="13010224" cy="1422400"/>
          </a:xfrm>
          <a:prstGeom prst="rect">
            <a:avLst/>
          </a:prstGeom>
          <a:solidFill>
            <a:srgbClr val="0063B3"/>
          </a:solidFill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-14552" y="3225800"/>
            <a:ext cx="13033906" cy="3302000"/>
          </a:xfrm>
          <a:prstGeom prst="rect">
            <a:avLst/>
          </a:prstGeom>
          <a:blipFill>
            <a:blip r:embed="rId2"/>
          </a:blipFill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solidFill>
            <a:srgbClr val="0063B3"/>
          </a:solidFill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4" name="Shape 24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8467" y="-8467"/>
            <a:ext cx="13021735" cy="152578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952500" y="235016"/>
            <a:ext cx="11099800" cy="103882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-8467" y="-8467"/>
            <a:ext cx="13021735" cy="152578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952500" y="24077"/>
            <a:ext cx="11099800" cy="1460699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9" name="Shape 39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3" name="Shape 43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" name="Shape 3"/>
          <p:cNvSpPr/>
          <p:nvPr/>
        </p:nvSpPr>
        <p:spPr>
          <a:xfrm flipV="1">
            <a:off x="-13759" y="8916458"/>
            <a:ext cx="13032318" cy="1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"/>
          <p:cNvSpPr/>
          <p:nvPr/>
        </p:nvSpPr>
        <p:spPr>
          <a:xfrm>
            <a:off x="-8467" y="-8467"/>
            <a:ext cx="13021735" cy="1525787"/>
          </a:xfrm>
          <a:prstGeom prst="rect">
            <a:avLst/>
          </a:prstGeom>
          <a:blipFill>
            <a:blip r:embed="rId1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52500" y="20538"/>
            <a:ext cx="11099800" cy="146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rimm.ucsd.edu/cgi-bin/grimm.cgi" TargetMode="External"/><Relationship Id="rId3" Type="http://schemas.openxmlformats.org/officeDocument/2006/relationships/hyperlink" Target="http://cinteny.cchmc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hyperlink" Target="http://www.gencodegenes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seudofam.pseudogene.org" TargetMode="External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84886">
              <a:defRPr sz="1800">
                <a:solidFill>
                  <a:srgbClr val="000000"/>
                </a:solidFill>
              </a:defRPr>
            </a:pPr>
            <a:r>
              <a:rPr sz="4980" b="1" cap="small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Genome Remodelling </a:t>
            </a:r>
            <a:r>
              <a:rPr lang="en-GB" sz="4980" b="1" cap="small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en-GB" sz="4980" b="1" cap="small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lang="en-GB" sz="4980" b="1" cap="small" dirty="0">
                <a:latin typeface="Helvetica"/>
                <a:ea typeface="Helvetica"/>
                <a:cs typeface="Helvetica"/>
                <a:sym typeface="Helvetica"/>
              </a:rPr>
              <a:t/>
            </a:r>
            <a:br>
              <a:rPr lang="en-GB" sz="4980" b="1" cap="small" dirty="0">
                <a:latin typeface="Helvetica"/>
                <a:ea typeface="Helvetica"/>
                <a:cs typeface="Helvetica"/>
                <a:sym typeface="Helvetica"/>
              </a:rPr>
            </a:br>
            <a:r>
              <a:rPr sz="2490" b="1" cap="small" dirty="0" smtClean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~ </a:t>
            </a:r>
            <a:r>
              <a:rPr sz="2490" b="1" cap="small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 Pseudogene Case Study ~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Mouse 2 Human</a:t>
            </a:r>
          </a:p>
        </p:txBody>
      </p:sp>
      <p:pic>
        <p:nvPicPr>
          <p:cNvPr id="149" name="pasted-image.pdf"/>
          <p:cNvPicPr/>
          <p:nvPr/>
        </p:nvPicPr>
        <p:blipFill>
          <a:blip r:embed="rId2">
            <a:extLst/>
          </a:blip>
          <a:srcRect t="15384"/>
          <a:stretch>
            <a:fillRect/>
          </a:stretch>
        </p:blipFill>
        <p:spPr>
          <a:xfrm>
            <a:off x="762000" y="1879219"/>
            <a:ext cx="11480800" cy="576798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42772" y="7736250"/>
            <a:ext cx="114808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44500" indent="-444500" algn="l">
              <a:spcBef>
                <a:spcPts val="1000"/>
              </a:spcBef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There are approximately 245 genome rearrangements between mouse and human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952500" y="1739900"/>
            <a:ext cx="11099800" cy="4760979"/>
          </a:xfrm>
          <a:prstGeom prst="rect">
            <a:avLst/>
          </a:prstGeom>
        </p:spPr>
        <p:txBody>
          <a:bodyPr lIns="12700" tIns="12700" rIns="12700" bIns="12700" anchor="t"/>
          <a:lstStyle/>
          <a:p>
            <a:pPr marL="413384" lvl="0" indent="-413384" defTabSz="425195">
              <a:spcBef>
                <a:spcPts val="0"/>
              </a:spcBef>
              <a:defRPr sz="1800"/>
            </a:pPr>
            <a:r>
              <a:rPr sz="2790" u="sng"/>
              <a:t>Goal</a:t>
            </a:r>
            <a:r>
              <a:rPr sz="2790"/>
              <a:t>: Given two sequences of genes, find the shortest series of reversals that transforms one into another</a:t>
            </a: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endParaRPr sz="2790">
              <a:latin typeface="Calibri"/>
              <a:ea typeface="Calibri"/>
              <a:cs typeface="Calibri"/>
              <a:sym typeface="Calibri"/>
            </a:endParaRP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r>
              <a:rPr sz="2790" u="sng"/>
              <a:t>Input</a:t>
            </a:r>
            <a:r>
              <a:rPr sz="2790"/>
              <a:t>: Sequences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sz="2790" i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/>
              <a:t>and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B</a:t>
            </a: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endParaRPr sz="2790">
              <a:latin typeface="Symbol"/>
              <a:ea typeface="Symbol"/>
              <a:cs typeface="Symbol"/>
              <a:sym typeface="Symbol"/>
            </a:endParaRP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r>
              <a:rPr sz="2790" u="sng"/>
              <a:t>Output</a:t>
            </a:r>
            <a:r>
              <a:rPr sz="2790"/>
              <a:t>: A series of reversals </a:t>
            </a:r>
            <a:r>
              <a:rPr sz="2790" i="1"/>
              <a:t>r</a:t>
            </a:r>
            <a:r>
              <a:rPr sz="2790" i="1" baseline="-5999"/>
              <a:t>1</a:t>
            </a:r>
            <a:r>
              <a:rPr sz="2790" i="1"/>
              <a:t>,…,r</a:t>
            </a:r>
            <a:r>
              <a:rPr sz="2790" i="1" baseline="-5999"/>
              <a:t>t</a:t>
            </a:r>
            <a:r>
              <a:rPr sz="2790" baseline="-5999"/>
              <a:t> </a:t>
            </a:r>
            <a:r>
              <a:rPr sz="2790"/>
              <a:t>transforming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sz="279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/>
              <a:t>into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rPr sz="2790"/>
              <a:t>, such that </a:t>
            </a:r>
            <a:r>
              <a:rPr sz="2790" b="1" i="1">
                <a:latin typeface="Helvetica"/>
                <a:ea typeface="Helvetica"/>
                <a:cs typeface="Helvetica"/>
                <a:sym typeface="Helvetica"/>
              </a:rPr>
              <a:t>t </a:t>
            </a:r>
            <a:r>
              <a:rPr sz="2790"/>
              <a:t>is minimum</a:t>
            </a: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endParaRPr sz="2790">
              <a:latin typeface="Calibri"/>
              <a:ea typeface="Calibri"/>
              <a:cs typeface="Calibri"/>
              <a:sym typeface="Calibri"/>
            </a:endParaRP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r>
              <a:rPr sz="2790" b="1" i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790" b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790"/>
              <a:t>- reversal distance between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/>
              <a:t>and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B</a:t>
            </a:r>
          </a:p>
          <a:p>
            <a:pPr marL="413384" lvl="0" indent="-413384" defTabSz="425195">
              <a:spcBef>
                <a:spcPts val="0"/>
              </a:spcBef>
              <a:buSzPct val="100000"/>
              <a:defRPr sz="1800"/>
            </a:pPr>
            <a:r>
              <a:rPr sz="2790" b="1" i="1"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rPr sz="2790" b="1" i="1" baseline="-5999">
                <a:latin typeface="Helvetica"/>
                <a:ea typeface="Helvetica"/>
                <a:cs typeface="Helvetica"/>
                <a:sym typeface="Helvetica"/>
              </a:rPr>
              <a:t>rev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A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B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sz="2790"/>
              <a:t> - smallest possible value of </a:t>
            </a:r>
            <a:r>
              <a:rPr sz="2790" b="1" i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2790"/>
              <a:t>, given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A </a:t>
            </a:r>
            <a:r>
              <a:rPr sz="2790"/>
              <a:t>and</a:t>
            </a:r>
            <a:r>
              <a:rPr sz="279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790">
                <a:latin typeface="Symbol"/>
                <a:ea typeface="Symbol"/>
                <a:cs typeface="Symbol"/>
                <a:sym typeface="Symbol"/>
              </a:rPr>
              <a:t>B -</a:t>
            </a:r>
            <a:r>
              <a:rPr sz="2790"/>
              <a:t> measure of evolutionary distance 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6369062" y="9251950"/>
            <a:ext cx="253976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11</a:t>
            </a:fld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880" b="1">
                <a:solidFill>
                  <a:srgbClr val="FFFFFF"/>
                </a:solidFill>
              </a:rPr>
              <a:t>Computational challenges</a:t>
            </a:r>
          </a:p>
        </p:txBody>
      </p:sp>
      <p:sp>
        <p:nvSpPr>
          <p:cNvPr id="155" name="Shape 155"/>
          <p:cNvSpPr/>
          <p:nvPr/>
        </p:nvSpPr>
        <p:spPr>
          <a:xfrm>
            <a:off x="1049257" y="6953018"/>
            <a:ext cx="10180063" cy="1930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3000" b="1">
                <a:latin typeface="Helvetica"/>
                <a:ea typeface="Helvetica"/>
                <a:cs typeface="Helvetica"/>
                <a:sym typeface="Helvetica"/>
              </a:rPr>
              <a:t>Solution:</a:t>
            </a:r>
          </a:p>
          <a:p>
            <a:pPr marL="444500" lvl="0" indent="-444500" algn="l">
              <a:buSzPct val="75000"/>
              <a:buChar char="*"/>
              <a:defRPr sz="1800"/>
            </a:pPr>
            <a:r>
              <a:rPr sz="3000"/>
              <a:t>greedy sort algorithm -  make the locally optimal choice —&gt; not optimum overall</a:t>
            </a:r>
          </a:p>
          <a:p>
            <a:pPr lvl="0" algn="l">
              <a:defRPr sz="1800"/>
            </a:pPr>
            <a:r>
              <a:rPr sz="3000" b="1">
                <a:latin typeface="Helvetica"/>
                <a:ea typeface="Helvetica"/>
                <a:cs typeface="Helvetica"/>
                <a:sym typeface="Helvetica"/>
              </a:rPr>
              <a:t>Challenge: </a:t>
            </a:r>
            <a:r>
              <a:rPr sz="3000"/>
              <a:t>—&gt; improve the sorting algorithm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952500" y="2054588"/>
            <a:ext cx="11099800" cy="62865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GRIMM Web Server</a:t>
            </a:r>
          </a:p>
          <a:p>
            <a:pPr lvl="1">
              <a:spcBef>
                <a:spcPts val="1000"/>
              </a:spcBef>
              <a:defRPr sz="1800"/>
            </a:pPr>
            <a:r>
              <a:rPr sz="3600"/>
              <a:t>computes signed and unsigned reversal distances between permutations</a:t>
            </a:r>
          </a:p>
          <a:p>
            <a:pPr lvl="1">
              <a:spcBef>
                <a:spcPts val="1000"/>
              </a:spcBef>
              <a:defRPr sz="1800"/>
            </a:pPr>
            <a:r>
              <a:rPr sz="3600" u="sng">
                <a:solidFill>
                  <a:srgbClr val="0365C0"/>
                </a:solidFill>
                <a:hlinkClick r:id="rId2"/>
              </a:rPr>
              <a:t>http://grimm.ucsd.edu/cgi-bin/grimm.cgi</a:t>
            </a:r>
            <a:r>
              <a:rPr sz="3600">
                <a:solidFill>
                  <a:srgbClr val="0365C0"/>
                </a:solidFill>
              </a:rPr>
              <a:t> </a:t>
            </a:r>
          </a:p>
          <a:p>
            <a:pPr lvl="1">
              <a:spcBef>
                <a:spcPts val="1000"/>
              </a:spcBef>
              <a:defRPr sz="1800"/>
            </a:pPr>
            <a:endParaRPr sz="3600">
              <a:solidFill>
                <a:srgbClr val="0365C0"/>
              </a:solidFill>
            </a:endParaRPr>
          </a:p>
          <a:p>
            <a:pPr lvl="0">
              <a:spcBef>
                <a:spcPts val="1000"/>
              </a:spcBef>
              <a:defRPr sz="1800"/>
            </a:pPr>
            <a:r>
              <a:rPr sz="3600"/>
              <a:t>Cinteny</a:t>
            </a:r>
          </a:p>
          <a:p>
            <a:pPr lvl="1">
              <a:spcBef>
                <a:spcPts val="1000"/>
              </a:spcBef>
              <a:defRPr sz="1800"/>
            </a:pPr>
            <a:r>
              <a:rPr sz="3600"/>
              <a:t>a web server for synteny identification and the analysis of genome rearrangement</a:t>
            </a:r>
          </a:p>
          <a:p>
            <a:pPr lvl="1">
              <a:spcBef>
                <a:spcPts val="1000"/>
              </a:spcBef>
              <a:defRPr sz="1800"/>
            </a:pPr>
            <a:r>
              <a:rPr sz="3600" u="sng">
                <a:solidFill>
                  <a:srgbClr val="0365C0"/>
                </a:solidFill>
                <a:hlinkClick r:id="rId3"/>
              </a:rPr>
              <a:t>http://cinteny.cchmc.org/</a:t>
            </a: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Web tools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52500" y="2226882"/>
            <a:ext cx="11099800" cy="6286501"/>
          </a:xfrm>
          <a:prstGeom prst="rect">
            <a:avLst/>
          </a:prstGeom>
        </p:spPr>
        <p:txBody>
          <a:bodyPr/>
          <a:lstStyle/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define the </a:t>
            </a: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genome architecture</a:t>
            </a:r>
            <a:r>
              <a:rPr sz="3420"/>
              <a:t> 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4 types: </a:t>
            </a:r>
            <a:r>
              <a:rPr sz="3420"/>
              <a:t>reversal, translocation, fusion, fission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sequence alignment </a:t>
            </a: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cannot</a:t>
            </a:r>
            <a:r>
              <a:rPr sz="3420"/>
              <a:t> be use to study them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are useful in studying </a:t>
            </a: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genome evolution</a:t>
            </a:r>
            <a:r>
              <a:rPr sz="3420"/>
              <a:t> 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can be used in determining the </a:t>
            </a: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evolutionary distance</a:t>
            </a:r>
            <a:r>
              <a:rPr sz="3420"/>
              <a:t> between species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computationally analysed using </a:t>
            </a:r>
            <a:r>
              <a:rPr sz="3420" b="1">
                <a:latin typeface="Helvetica"/>
                <a:ea typeface="Helvetica"/>
                <a:cs typeface="Helvetica"/>
                <a:sym typeface="Helvetica"/>
              </a:rPr>
              <a:t>sorting algorithms 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960" b="1">
                <a:solidFill>
                  <a:srgbClr val="FFFFFF"/>
                </a:solidFill>
              </a:rPr>
              <a:t>Summary - Genome rearrangements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Consequences of mutations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xfrm>
            <a:off x="952500" y="1691944"/>
            <a:ext cx="11099800" cy="7198056"/>
          </a:xfrm>
          <a:prstGeom prst="rect">
            <a:avLst/>
          </a:prstGeom>
        </p:spPr>
        <p:txBody>
          <a:bodyPr anchor="t"/>
          <a:lstStyle/>
          <a:p>
            <a:pPr marL="525364" lvl="0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Changes in gene order 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reversal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translocations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fusion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fission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/>
              <a:t>Changes in gene sequence </a:t>
            </a:r>
          </a:p>
          <a:p>
            <a:pPr marL="886552" lvl="2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Point mutations: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duplications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insertions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deletions</a:t>
            </a:r>
          </a:p>
          <a:p>
            <a:pPr marL="820881" lvl="0" indent="-459693" defTabSz="361188">
              <a:spcBef>
                <a:spcPts val="0"/>
              </a:spcBef>
              <a:buSzPct val="100000"/>
              <a:defRPr sz="1800"/>
            </a:pPr>
            <a:r>
              <a:rPr sz="2765"/>
              <a:t>Gene gain:</a:t>
            </a:r>
          </a:p>
          <a:p>
            <a:pPr marL="1543257" lvl="4" indent="-459693" defTabSz="361188">
              <a:spcBef>
                <a:spcPts val="0"/>
              </a:spcBef>
              <a:buSzPct val="100000"/>
              <a:defRPr sz="1800"/>
            </a:pPr>
            <a:r>
              <a:rPr sz="2765"/>
              <a:t>duplication</a:t>
            </a:r>
          </a:p>
          <a:p>
            <a:pPr marL="1543257" lvl="4" indent="-459693" defTabSz="361188">
              <a:spcBef>
                <a:spcPts val="700"/>
              </a:spcBef>
              <a:buSzPct val="100000"/>
              <a:defRPr sz="1800"/>
            </a:pPr>
            <a:r>
              <a:rPr sz="2765"/>
              <a:t>retrotransposition</a:t>
            </a:r>
          </a:p>
          <a:p>
            <a:pPr marL="820881" lvl="0" indent="-459693" defTabSz="361188">
              <a:spcBef>
                <a:spcPts val="700"/>
              </a:spcBef>
              <a:buSzPct val="100000"/>
              <a:defRPr sz="1800"/>
            </a:pPr>
            <a:r>
              <a:rPr sz="2765"/>
              <a:t>Gene loss  — deletion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/>
              <a:t>One or more genes per event</a:t>
            </a:r>
          </a:p>
        </p:txBody>
      </p:sp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pic>
        <p:nvPicPr>
          <p:cNvPr id="170" name="Picture 16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266" y="4442094"/>
            <a:ext cx="8918197" cy="359990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1" name="Shape 171"/>
          <p:cNvSpPr/>
          <p:nvPr/>
        </p:nvSpPr>
        <p:spPr>
          <a:xfrm>
            <a:off x="5232512" y="5441509"/>
            <a:ext cx="4840653" cy="1274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>
                <a:solidFill>
                  <a:srgbClr val="FB251A"/>
                </a:solidFill>
              </a:rPr>
              <a:t>Evolution of </a:t>
            </a:r>
          </a:p>
          <a:p>
            <a:pPr lvl="0">
              <a:defRPr sz="1800"/>
            </a:pPr>
            <a:r>
              <a:rPr sz="3600" b="1">
                <a:solidFill>
                  <a:srgbClr val="FB251A"/>
                </a:solidFill>
                <a:latin typeface="Helvetica"/>
                <a:ea typeface="Helvetica"/>
                <a:cs typeface="Helvetica"/>
                <a:sym typeface="Helvetica"/>
              </a:rPr>
              <a:t>genome content</a:t>
            </a:r>
          </a:p>
        </p:txBody>
      </p:sp>
      <p:grpSp>
        <p:nvGrpSpPr>
          <p:cNvPr id="174" name="Group 174"/>
          <p:cNvGrpSpPr/>
          <p:nvPr/>
        </p:nvGrpSpPr>
        <p:grpSpPr>
          <a:xfrm>
            <a:off x="2141083" y="2156585"/>
            <a:ext cx="7833502" cy="1876492"/>
            <a:chOff x="-812800" y="65980"/>
            <a:chExt cx="7833501" cy="1876491"/>
          </a:xfrm>
        </p:grpSpPr>
        <p:pic>
          <p:nvPicPr>
            <p:cNvPr id="172" name="Picture 17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12800" y="65980"/>
              <a:ext cx="7833502" cy="1876492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73" name="Shape 173"/>
            <p:cNvSpPr/>
            <p:nvPr/>
          </p:nvSpPr>
          <p:spPr>
            <a:xfrm>
              <a:off x="2016485" y="380269"/>
              <a:ext cx="4607994" cy="1247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A6AAA9"/>
                  </a:solidFill>
                </a:rPr>
                <a:t>Evolution of genome 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A6AAA9"/>
                  </a:solidFill>
                  <a:latin typeface="Helvetica"/>
                  <a:ea typeface="Helvetica"/>
                  <a:cs typeface="Helvetica"/>
                  <a:sym typeface="Helvetica"/>
                </a:rPr>
                <a:t>arrangements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952500" y="2294466"/>
            <a:ext cx="11099800" cy="6286501"/>
          </a:xfrm>
          <a:prstGeom prst="rect">
            <a:avLst/>
          </a:prstGeom>
        </p:spPr>
        <p:txBody>
          <a:bodyPr/>
          <a:lstStyle/>
          <a:p>
            <a:pPr marL="364489" lvl="0" indent="-364489" defTabSz="479044">
              <a:spcBef>
                <a:spcPts val="3400"/>
              </a:spcBef>
              <a:defRPr sz="1800"/>
            </a:pP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Point mutations</a:t>
            </a:r>
          </a:p>
          <a:p>
            <a:pPr marL="281177" lvl="8" indent="1218438" defTabSz="374904">
              <a:spcBef>
                <a:spcPts val="0"/>
              </a:spcBef>
              <a:buSzTx/>
              <a:buNone/>
              <a:defRPr sz="1800"/>
            </a:pPr>
            <a:endParaRPr sz="3280"/>
          </a:p>
          <a:p>
            <a:pPr marL="281177" lvl="8" indent="1218438" defTabSz="374904">
              <a:spcBef>
                <a:spcPts val="0"/>
              </a:spcBef>
              <a:buSzTx/>
              <a:buNone/>
              <a:defRPr sz="1800"/>
            </a:pPr>
            <a:r>
              <a:rPr sz="3280"/>
              <a:t>Insertion		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ATGGCG</a:t>
            </a:r>
            <a:r>
              <a:rPr sz="3280"/>
              <a:t>…  → 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</a:t>
            </a:r>
          </a:p>
          <a:p>
            <a:pPr marL="281177" lvl="8" indent="1218438" defTabSz="374904">
              <a:spcBef>
                <a:spcPts val="0"/>
              </a:spcBef>
              <a:buSzTx/>
              <a:buNone/>
              <a:defRPr sz="1800"/>
            </a:pPr>
            <a:r>
              <a:rPr sz="3280"/>
              <a:t>Deletion		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…→	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ATGGCG</a:t>
            </a:r>
            <a:r>
              <a:rPr sz="3280"/>
              <a:t>…</a:t>
            </a:r>
          </a:p>
          <a:p>
            <a:pPr marL="281177" lvl="8" indent="1218438" defTabSz="374904">
              <a:spcBef>
                <a:spcPts val="0"/>
              </a:spcBef>
              <a:buSzTx/>
              <a:buNone/>
              <a:defRPr sz="1800"/>
            </a:pPr>
            <a:r>
              <a:rPr sz="3280"/>
              <a:t>Substitution	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…→…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sz="3280" b="1"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</a:t>
            </a:r>
          </a:p>
          <a:p>
            <a:pPr marL="281177" lvl="0" indent="-281177" algn="ctr" defTabSz="374904">
              <a:spcBef>
                <a:spcPts val="0"/>
              </a:spcBef>
              <a:buSzTx/>
              <a:buNone/>
              <a:defRPr sz="1800"/>
            </a:pPr>
            <a:endParaRPr sz="3280"/>
          </a:p>
          <a:p>
            <a:pPr marL="281177" lvl="0" indent="-281177" algn="ctr" defTabSz="374904">
              <a:spcBef>
                <a:spcPts val="0"/>
              </a:spcBef>
              <a:buSzTx/>
              <a:buNone/>
              <a:defRPr sz="1800"/>
            </a:pPr>
            <a:r>
              <a:rPr sz="3280"/>
              <a:t>		…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--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CATG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GCGATG</a:t>
            </a:r>
            <a:r>
              <a:rPr sz="328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</a:t>
            </a:r>
            <a:br>
              <a:rPr sz="3280"/>
            </a:br>
            <a:r>
              <a:rPr sz="3280"/>
              <a:t>	…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TG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CATG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-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GCGATG</a:t>
            </a:r>
            <a:r>
              <a:rPr sz="328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GCG</a:t>
            </a:r>
            <a:r>
              <a:rPr sz="3280"/>
              <a:t>…</a:t>
            </a:r>
          </a:p>
          <a:p>
            <a:pPr marL="281177" lvl="7" indent="1030986" defTabSz="374904">
              <a:spcBef>
                <a:spcPts val="0"/>
              </a:spcBef>
              <a:buSzTx/>
              <a:buNone/>
              <a:defRPr sz="1800"/>
            </a:pPr>
            <a:endParaRPr sz="3280"/>
          </a:p>
          <a:p>
            <a:pPr marL="281177" lvl="7" indent="1030986" defTabSz="374904">
              <a:spcBef>
                <a:spcPts val="0"/>
              </a:spcBef>
              <a:buSzTx/>
              <a:buNone/>
              <a:defRPr sz="1800"/>
            </a:pPr>
            <a:endParaRPr sz="3280"/>
          </a:p>
          <a:p>
            <a:pPr marL="0" lvl="0" indent="0" algn="ctr" defTabSz="374904">
              <a:spcBef>
                <a:spcPts val="0"/>
              </a:spcBef>
              <a:buSzTx/>
              <a:buNone/>
              <a:defRPr sz="1800"/>
            </a:pPr>
            <a:r>
              <a:rPr sz="3280"/>
              <a:t>DNA sequence alignment showing </a:t>
            </a:r>
            <a:r>
              <a:rPr sz="3280" b="1">
                <a:solidFill>
                  <a:srgbClr val="00BA63"/>
                </a:solidFill>
                <a:latin typeface="Helvetica"/>
                <a:ea typeface="Helvetica"/>
                <a:cs typeface="Helvetica"/>
                <a:sym typeface="Helvetica"/>
              </a:rPr>
              <a:t>matches</a:t>
            </a:r>
            <a:r>
              <a:rPr sz="3280"/>
              <a:t>, </a:t>
            </a:r>
            <a:r>
              <a:rPr sz="328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mismatches</a:t>
            </a:r>
            <a:r>
              <a:rPr sz="3280"/>
              <a:t>, and 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insertions</a:t>
            </a:r>
            <a:r>
              <a:rPr sz="3280">
                <a:solidFill>
                  <a:srgbClr val="0365C0"/>
                </a:solidFill>
              </a:rPr>
              <a:t>/</a:t>
            </a:r>
            <a:r>
              <a:rPr sz="3280" b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deletions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40" b="1">
                <a:solidFill>
                  <a:srgbClr val="FFFFFF"/>
                </a:solidFill>
              </a:rPr>
              <a:t>Evolution of genome content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75996" y="1647096"/>
            <a:ext cx="11099801" cy="687058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Large scale sequence chances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40" b="1">
                <a:solidFill>
                  <a:srgbClr val="FFFFFF"/>
                </a:solidFill>
              </a:rPr>
              <a:t>Evolution of genome content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647188" y="2857643"/>
            <a:ext cx="11873006" cy="694127"/>
            <a:chOff x="0" y="0"/>
            <a:chExt cx="11873005" cy="694125"/>
          </a:xfrm>
        </p:grpSpPr>
        <p:sp>
          <p:nvSpPr>
            <p:cNvPr id="183" name="Shape 183"/>
            <p:cNvSpPr/>
            <p:nvPr/>
          </p:nvSpPr>
          <p:spPr>
            <a:xfrm>
              <a:off x="3215951" y="350596"/>
              <a:ext cx="8657055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446294" y="4971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5AF1B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4392468" y="7068"/>
              <a:ext cx="892020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0" y="0"/>
              <a:ext cx="321457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Ancestral State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3996778" y="90246"/>
              <a:ext cx="368505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1446892" y="4452039"/>
            <a:ext cx="11073301" cy="689155"/>
            <a:chOff x="0" y="0"/>
            <a:chExt cx="11073300" cy="689153"/>
          </a:xfrm>
        </p:grpSpPr>
        <p:sp>
          <p:nvSpPr>
            <p:cNvPr id="189" name="Shape 189"/>
            <p:cNvSpPr/>
            <p:nvPr/>
          </p:nvSpPr>
          <p:spPr>
            <a:xfrm>
              <a:off x="2416247" y="345625"/>
              <a:ext cx="8657054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658350" y="209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4A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3601734" y="2097"/>
              <a:ext cx="88305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7383106" y="2096"/>
              <a:ext cx="89202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1’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21775"/>
              <a:ext cx="242636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Duplication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3210667" y="85275"/>
              <a:ext cx="368505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986754" y="85275"/>
              <a:ext cx="368505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8413398" y="0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4A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2’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4323572" y="2844282"/>
            <a:ext cx="6877307" cy="2866976"/>
            <a:chOff x="-19050" y="-19049"/>
            <a:chExt cx="6877306" cy="2866974"/>
          </a:xfrm>
        </p:grpSpPr>
        <p:pic>
          <p:nvPicPr>
            <p:cNvPr id="198" name="Picture 19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9050" y="-19050"/>
              <a:ext cx="3214574" cy="727917"/>
            </a:xfrm>
            <a:prstGeom prst="rect">
              <a:avLst/>
            </a:prstGeom>
            <a:effectLst/>
          </p:spPr>
        </p:pic>
        <p:pic>
          <p:nvPicPr>
            <p:cNvPr id="200" name="Picture 199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233" y="1570374"/>
              <a:ext cx="3214575" cy="727918"/>
            </a:xfrm>
            <a:prstGeom prst="rect">
              <a:avLst/>
            </a:prstGeom>
            <a:effectLst/>
          </p:spPr>
        </p:pic>
        <p:pic>
          <p:nvPicPr>
            <p:cNvPr id="202" name="Picture 201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43683" y="1570374"/>
              <a:ext cx="3214574" cy="727918"/>
            </a:xfrm>
            <a:prstGeom prst="rect">
              <a:avLst/>
            </a:prstGeom>
            <a:effectLst/>
          </p:spPr>
        </p:pic>
        <p:sp>
          <p:nvSpPr>
            <p:cNvPr id="204" name="Shape 204"/>
            <p:cNvSpPr/>
            <p:nvPr/>
          </p:nvSpPr>
          <p:spPr>
            <a:xfrm>
              <a:off x="1179049" y="2200224"/>
              <a:ext cx="463692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segmental duplication</a:t>
              </a:r>
            </a:p>
          </p:txBody>
        </p:sp>
      </p:grpSp>
      <p:grpSp>
        <p:nvGrpSpPr>
          <p:cNvPr id="212" name="Group 212"/>
          <p:cNvGrpSpPr/>
          <p:nvPr/>
        </p:nvGrpSpPr>
        <p:grpSpPr>
          <a:xfrm>
            <a:off x="1489226" y="6666489"/>
            <a:ext cx="11073301" cy="689155"/>
            <a:chOff x="0" y="0"/>
            <a:chExt cx="11073299" cy="689153"/>
          </a:xfrm>
        </p:grpSpPr>
        <p:sp>
          <p:nvSpPr>
            <p:cNvPr id="206" name="Shape 206"/>
            <p:cNvSpPr/>
            <p:nvPr/>
          </p:nvSpPr>
          <p:spPr>
            <a:xfrm>
              <a:off x="2416247" y="345625"/>
              <a:ext cx="8657053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658350" y="209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4A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08" name="Shape 208"/>
            <p:cNvSpPr/>
            <p:nvPr/>
          </p:nvSpPr>
          <p:spPr>
            <a:xfrm>
              <a:off x="3601734" y="2097"/>
              <a:ext cx="88305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0" y="21775"/>
              <a:ext cx="242636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Duplication</a:t>
              </a:r>
            </a:p>
          </p:txBody>
        </p:sp>
        <p:sp>
          <p:nvSpPr>
            <p:cNvPr id="210" name="Shape 210"/>
            <p:cNvSpPr/>
            <p:nvPr/>
          </p:nvSpPr>
          <p:spPr>
            <a:xfrm>
              <a:off x="3210667" y="85275"/>
              <a:ext cx="368505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8413398" y="0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4A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2’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6691638" y="5754660"/>
            <a:ext cx="3842039" cy="1143505"/>
            <a:chOff x="-19055" y="0"/>
            <a:chExt cx="3842037" cy="1143504"/>
          </a:xfrm>
        </p:grpSpPr>
        <p:sp>
          <p:nvSpPr>
            <p:cNvPr id="213" name="Shape 213"/>
            <p:cNvSpPr/>
            <p:nvPr/>
          </p:nvSpPr>
          <p:spPr>
            <a:xfrm>
              <a:off x="942986" y="0"/>
              <a:ext cx="191795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paralogs</a:t>
              </a:r>
            </a:p>
          </p:txBody>
        </p:sp>
        <p:pic>
          <p:nvPicPr>
            <p:cNvPr id="214" name="Picture 21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5" y="599660"/>
              <a:ext cx="3842038" cy="543845"/>
            </a:xfrm>
            <a:prstGeom prst="rect">
              <a:avLst/>
            </a:prstGeom>
            <a:effectLst/>
          </p:spPr>
        </p:pic>
      </p:grpSp>
      <p:grpSp>
        <p:nvGrpSpPr>
          <p:cNvPr id="221" name="Group 221"/>
          <p:cNvGrpSpPr/>
          <p:nvPr/>
        </p:nvGrpSpPr>
        <p:grpSpPr>
          <a:xfrm>
            <a:off x="6420848" y="6674139"/>
            <a:ext cx="6160050" cy="1906827"/>
            <a:chOff x="-19052" y="0"/>
            <a:chExt cx="6160049" cy="1906826"/>
          </a:xfrm>
        </p:grpSpPr>
        <p:sp>
          <p:nvSpPr>
            <p:cNvPr id="217" name="Shape 217"/>
            <p:cNvSpPr/>
            <p:nvPr/>
          </p:nvSpPr>
          <p:spPr>
            <a:xfrm>
              <a:off x="4870996" y="0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4AF19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2’’</a:t>
              </a:r>
            </a:p>
          </p:txBody>
        </p:sp>
        <p:pic>
          <p:nvPicPr>
            <p:cNvPr id="218" name="Picture 21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 flipH="1">
              <a:off x="-19053" y="672516"/>
              <a:ext cx="5710323" cy="538302"/>
            </a:xfrm>
            <a:prstGeom prst="rect">
              <a:avLst/>
            </a:prstGeom>
            <a:effectLst/>
          </p:spPr>
        </p:pic>
        <p:sp>
          <p:nvSpPr>
            <p:cNvPr id="220" name="Shape 220"/>
            <p:cNvSpPr/>
            <p:nvPr/>
          </p:nvSpPr>
          <p:spPr>
            <a:xfrm>
              <a:off x="2182083" y="1259126"/>
              <a:ext cx="130805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family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animBg="1" advAuto="0"/>
      <p:bldP spid="197" grpId="2" animBg="1" advAuto="0"/>
      <p:bldP spid="205" grpId="3" animBg="1" advAuto="0"/>
      <p:bldP spid="212" grpId="4" animBg="1" advAuto="0"/>
      <p:bldP spid="216" grpId="5" animBg="1" advAuto="0"/>
      <p:bldP spid="221" grpId="6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975996" y="1647096"/>
            <a:ext cx="11099801" cy="687058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Large scale gene chances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40" b="1">
                <a:solidFill>
                  <a:srgbClr val="FFFFFF"/>
                </a:solidFill>
              </a:rPr>
              <a:t>Evolution of genome content</a:t>
            </a:r>
          </a:p>
        </p:txBody>
      </p:sp>
      <p:sp>
        <p:nvSpPr>
          <p:cNvPr id="226" name="Shape 226"/>
          <p:cNvSpPr/>
          <p:nvPr/>
        </p:nvSpPr>
        <p:spPr>
          <a:xfrm>
            <a:off x="3863139" y="3208240"/>
            <a:ext cx="8657055" cy="1"/>
          </a:xfrm>
          <a:prstGeom prst="line">
            <a:avLst/>
          </a:prstGeom>
          <a:ln w="25400">
            <a:solidFill>
              <a:srgbClr val="0063B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6093482" y="2862615"/>
            <a:ext cx="1270001" cy="687057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F5AF1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28" name="Shape 228"/>
          <p:cNvSpPr/>
          <p:nvPr/>
        </p:nvSpPr>
        <p:spPr>
          <a:xfrm>
            <a:off x="5039656" y="2864712"/>
            <a:ext cx="892021" cy="687058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0063B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29" name="Shape 229"/>
          <p:cNvSpPr/>
          <p:nvPr/>
        </p:nvSpPr>
        <p:spPr>
          <a:xfrm>
            <a:off x="647188" y="2857643"/>
            <a:ext cx="3214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Ancestral State</a:t>
            </a:r>
          </a:p>
        </p:txBody>
      </p:sp>
      <p:sp>
        <p:nvSpPr>
          <p:cNvPr id="230" name="Shape 230"/>
          <p:cNvSpPr/>
          <p:nvPr/>
        </p:nvSpPr>
        <p:spPr>
          <a:xfrm>
            <a:off x="4643967" y="2947890"/>
            <a:ext cx="368504" cy="520701"/>
          </a:xfrm>
          <a:prstGeom prst="rect">
            <a:avLst/>
          </a:prstGeom>
          <a:solidFill>
            <a:srgbClr val="0063B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35" name="Group 235"/>
          <p:cNvGrpSpPr/>
          <p:nvPr/>
        </p:nvGrpSpPr>
        <p:grpSpPr>
          <a:xfrm>
            <a:off x="2051017" y="5462422"/>
            <a:ext cx="10469177" cy="692463"/>
            <a:chOff x="0" y="12700"/>
            <a:chExt cx="10469175" cy="692462"/>
          </a:xfrm>
        </p:grpSpPr>
        <p:sp>
          <p:nvSpPr>
            <p:cNvPr id="231" name="Shape 231"/>
            <p:cNvSpPr/>
            <p:nvPr/>
          </p:nvSpPr>
          <p:spPr>
            <a:xfrm>
              <a:off x="1812122" y="361634"/>
              <a:ext cx="8657054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990593" y="18105"/>
              <a:ext cx="890066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0" y="12700"/>
              <a:ext cx="179131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/>
            </a:lstStyle>
            <a:p>
              <a:pPr lvl="0">
                <a:defRPr sz="1800"/>
              </a:pPr>
              <a:r>
                <a:rPr sz="3600"/>
                <a:t>Deletion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2606542" y="101284"/>
              <a:ext cx="361885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1966435" y="6426153"/>
            <a:ext cx="10553759" cy="696805"/>
            <a:chOff x="0" y="0"/>
            <a:chExt cx="10553757" cy="696804"/>
          </a:xfrm>
        </p:grpSpPr>
        <p:sp>
          <p:nvSpPr>
            <p:cNvPr id="236" name="Shape 236"/>
            <p:cNvSpPr/>
            <p:nvPr/>
          </p:nvSpPr>
          <p:spPr>
            <a:xfrm flipV="1">
              <a:off x="1896704" y="353276"/>
              <a:ext cx="8657054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3548272" y="9747"/>
              <a:ext cx="886869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2703825" y="92926"/>
              <a:ext cx="813321" cy="520701"/>
            </a:xfrm>
            <a:prstGeom prst="rect">
              <a:avLst/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-1" y="0"/>
              <a:ext cx="187589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/>
            </a:lstStyle>
            <a:p>
              <a:pPr lvl="0">
                <a:defRPr sz="1800"/>
              </a:pPr>
              <a:r>
                <a:rPr sz="3600"/>
                <a:t>Insertion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2934032" y="92926"/>
              <a:ext cx="514712" cy="520701"/>
            </a:xfrm>
            <a:prstGeom prst="rect">
              <a:avLst/>
            </a:prstGeom>
            <a:solidFill>
              <a:srgbClr val="3AAE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2" name="Shape 242"/>
          <p:cNvSpPr/>
          <p:nvPr/>
        </p:nvSpPr>
        <p:spPr>
          <a:xfrm>
            <a:off x="3863139" y="4797665"/>
            <a:ext cx="8657054" cy="1"/>
          </a:xfrm>
          <a:prstGeom prst="line">
            <a:avLst/>
          </a:prstGeom>
          <a:ln w="25400">
            <a:solidFill>
              <a:srgbClr val="0063B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105243" y="4454136"/>
            <a:ext cx="1270001" cy="687058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F4AF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4" name="Shape 244"/>
          <p:cNvSpPr/>
          <p:nvPr/>
        </p:nvSpPr>
        <p:spPr>
          <a:xfrm>
            <a:off x="5048627" y="4454137"/>
            <a:ext cx="883050" cy="687057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0063B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5" name="Shape 245"/>
          <p:cNvSpPr/>
          <p:nvPr/>
        </p:nvSpPr>
        <p:spPr>
          <a:xfrm>
            <a:off x="8829999" y="4454137"/>
            <a:ext cx="892020" cy="687057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0063B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1’</a:t>
            </a:r>
          </a:p>
        </p:txBody>
      </p:sp>
      <p:sp>
        <p:nvSpPr>
          <p:cNvPr id="246" name="Shape 246"/>
          <p:cNvSpPr/>
          <p:nvPr/>
        </p:nvSpPr>
        <p:spPr>
          <a:xfrm>
            <a:off x="1446892" y="4473815"/>
            <a:ext cx="24263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Duplication</a:t>
            </a:r>
          </a:p>
        </p:txBody>
      </p:sp>
      <p:sp>
        <p:nvSpPr>
          <p:cNvPr id="247" name="Shape 247"/>
          <p:cNvSpPr/>
          <p:nvPr/>
        </p:nvSpPr>
        <p:spPr>
          <a:xfrm>
            <a:off x="4644860" y="4537315"/>
            <a:ext cx="368504" cy="520701"/>
          </a:xfrm>
          <a:prstGeom prst="rect">
            <a:avLst/>
          </a:prstGeom>
          <a:solidFill>
            <a:srgbClr val="0063B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433647" y="4537315"/>
            <a:ext cx="368504" cy="520701"/>
          </a:xfrm>
          <a:prstGeom prst="rect">
            <a:avLst/>
          </a:prstGeom>
          <a:solidFill>
            <a:srgbClr val="0063B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9860291" y="4452039"/>
            <a:ext cx="1270001" cy="687058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F4AF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2’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1135" y="7402059"/>
            <a:ext cx="12544458" cy="696806"/>
            <a:chOff x="-1939899" y="0"/>
            <a:chExt cx="12544457" cy="696804"/>
          </a:xfrm>
        </p:grpSpPr>
        <p:sp>
          <p:nvSpPr>
            <p:cNvPr id="250" name="Shape 250"/>
            <p:cNvSpPr/>
            <p:nvPr/>
          </p:nvSpPr>
          <p:spPr>
            <a:xfrm flipV="1">
              <a:off x="1896704" y="353276"/>
              <a:ext cx="8707854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grpSp>
          <p:nvGrpSpPr>
            <p:cNvPr id="255" name="Group 255"/>
            <p:cNvGrpSpPr/>
            <p:nvPr/>
          </p:nvGrpSpPr>
          <p:grpSpPr>
            <a:xfrm>
              <a:off x="-1939900" y="0"/>
              <a:ext cx="8607981" cy="696805"/>
              <a:chOff x="-1939899" y="0"/>
              <a:chExt cx="8607979" cy="696804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3124511" y="9748"/>
                <a:ext cx="886870" cy="687057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2703825" y="92926"/>
                <a:ext cx="393904" cy="520701"/>
              </a:xfrm>
              <a:prstGeom prst="rect">
                <a:avLst/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-1939900" y="0"/>
                <a:ext cx="3815792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r"/>
              </a:lstStyle>
              <a:p>
                <a:pPr lvl="0">
                  <a:defRPr sz="1800"/>
                </a:pPr>
                <a:r>
                  <a:rPr sz="3600"/>
                  <a:t>Retrotransposition</a:t>
                </a: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5398080" y="9748"/>
                <a:ext cx="1270001" cy="687057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r1</a:t>
                </a:r>
              </a:p>
            </p:txBody>
          </p:sp>
        </p:grpSp>
      </p:grpSp>
      <p:sp>
        <p:nvSpPr>
          <p:cNvPr id="257" name="Shape 257"/>
          <p:cNvSpPr/>
          <p:nvPr/>
        </p:nvSpPr>
        <p:spPr>
          <a:xfrm>
            <a:off x="11268564" y="4459689"/>
            <a:ext cx="1270001" cy="687058"/>
          </a:xfrm>
          <a:prstGeom prst="rightArrow">
            <a:avLst>
              <a:gd name="adj1" fmla="val 75396"/>
              <a:gd name="adj2" fmla="val 73573"/>
            </a:avLst>
          </a:prstGeom>
          <a:solidFill>
            <a:srgbClr val="F4AF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2’’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1" animBg="1" advAuto="0"/>
      <p:bldP spid="241" grpId="2" animBg="1" advAuto="0"/>
      <p:bldP spid="256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952500" y="2226882"/>
            <a:ext cx="11099800" cy="6286501"/>
          </a:xfrm>
          <a:prstGeom prst="rect">
            <a:avLst/>
          </a:prstGeom>
        </p:spPr>
        <p:txBody>
          <a:bodyPr/>
          <a:lstStyle/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/>
              <a:t>define the </a:t>
            </a:r>
            <a:r>
              <a:rPr sz="3239" b="1">
                <a:latin typeface="Helvetica"/>
                <a:ea typeface="Helvetica"/>
                <a:cs typeface="Helvetica"/>
                <a:sym typeface="Helvetica"/>
              </a:rPr>
              <a:t>genome content</a:t>
            </a:r>
            <a:r>
              <a:rPr sz="3239"/>
              <a:t> 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 b="1">
                <a:latin typeface="Helvetica"/>
                <a:ea typeface="Helvetica"/>
                <a:cs typeface="Helvetica"/>
                <a:sym typeface="Helvetica"/>
              </a:rPr>
              <a:t>various types: </a:t>
            </a:r>
            <a:r>
              <a:rPr sz="3239"/>
              <a:t>duplications, insertions, deletions, retrotranspositions</a:t>
            </a:r>
          </a:p>
          <a:p>
            <a:pPr marL="1200150" lvl="2" indent="-400050" defTabSz="525779">
              <a:spcBef>
                <a:spcPts val="900"/>
              </a:spcBef>
              <a:defRPr sz="1800"/>
            </a:pPr>
            <a:r>
              <a:rPr sz="3239"/>
              <a:t>segmental duplications - large scale duplications</a:t>
            </a:r>
          </a:p>
          <a:p>
            <a:pPr marL="1200150" lvl="2" indent="-400050" defTabSz="525779">
              <a:spcBef>
                <a:spcPts val="900"/>
              </a:spcBef>
              <a:defRPr sz="1800"/>
            </a:pPr>
            <a:r>
              <a:rPr sz="3239"/>
              <a:t>paralogs - 2 genes related by a duplication event</a:t>
            </a:r>
          </a:p>
          <a:p>
            <a:pPr marL="1200150" lvl="2" indent="-400050" defTabSz="525779">
              <a:spcBef>
                <a:spcPts val="900"/>
              </a:spcBef>
              <a:defRPr sz="1800"/>
            </a:pPr>
            <a:r>
              <a:rPr sz="3239"/>
              <a:t>family - group of genes that evolved from a common ancestral gene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/>
              <a:t>sequence alignment </a:t>
            </a:r>
            <a:r>
              <a:rPr sz="3239" b="1">
                <a:latin typeface="Helvetica"/>
                <a:ea typeface="Helvetica"/>
                <a:cs typeface="Helvetica"/>
                <a:sym typeface="Helvetica"/>
              </a:rPr>
              <a:t>is very useful in </a:t>
            </a:r>
            <a:r>
              <a:rPr sz="3239"/>
              <a:t>studying them</a:t>
            </a:r>
          </a:p>
          <a:p>
            <a:pPr marL="400050" lvl="0" indent="-400050" defTabSz="525779">
              <a:spcBef>
                <a:spcPts val="3700"/>
              </a:spcBef>
              <a:defRPr sz="1800"/>
            </a:pPr>
            <a:r>
              <a:rPr sz="3239"/>
              <a:t>gives information about the evolution of gene functions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600" b="1">
                <a:solidFill>
                  <a:srgbClr val="FFFFFF"/>
                </a:solidFill>
              </a:rPr>
              <a:t>Summary - sequence alterations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5000" b="1"/>
              <a:t>What happens if the sequence mutation induces a premature stop codon or a frame shifts ?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8747059" y="3340827"/>
            <a:ext cx="1984640" cy="2178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669"/>
                </a:moveTo>
                <a:lnTo>
                  <a:pt x="21600" y="0"/>
                </a:lnTo>
                <a:lnTo>
                  <a:pt x="6625" y="21600"/>
                </a:lnTo>
              </a:path>
            </a:pathLst>
          </a:custGeom>
          <a:gradFill>
            <a:gsLst>
              <a:gs pos="0">
                <a:srgbClr val="100305"/>
              </a:gs>
              <a:gs pos="7871">
                <a:srgbClr val="696C76"/>
              </a:gs>
              <a:gs pos="47600">
                <a:srgbClr val="C2D5E7"/>
              </a:gs>
            </a:gsLst>
            <a:lin ang="8165636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6807" y="1741652"/>
            <a:ext cx="2549129" cy="69123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71"/>
          <p:cNvGrpSpPr/>
          <p:nvPr/>
        </p:nvGrpSpPr>
        <p:grpSpPr>
          <a:xfrm>
            <a:off x="660044" y="1966326"/>
            <a:ext cx="10024824" cy="6912233"/>
            <a:chOff x="4374" y="75546"/>
            <a:chExt cx="10024822" cy="6912231"/>
          </a:xfrm>
        </p:grpSpPr>
        <p:pic>
          <p:nvPicPr>
            <p:cNvPr id="69" name="pasted-image.ti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74" y="75546"/>
              <a:ext cx="9860351" cy="69122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Shape 70"/>
            <p:cNvSpPr/>
            <p:nvPr/>
          </p:nvSpPr>
          <p:spPr>
            <a:xfrm>
              <a:off x="6038817" y="6692303"/>
              <a:ext cx="3990380" cy="279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1200"/>
                <a:t>Adapted from National Human Genome Research Institute 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xfrm>
            <a:off x="952500" y="2834216"/>
            <a:ext cx="11099800" cy="50188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4000"/>
            </a:lvl1pPr>
          </a:lstStyle>
          <a:p>
            <a:pPr lvl="0">
              <a:defRPr sz="1800"/>
            </a:pPr>
            <a:r>
              <a:rPr sz="4000"/>
              <a:t>Pseudogenes are genomic DNA sequences similar to normal genes but non-functional; they are regarded as defunct relatives of functional genes.</a:t>
            </a:r>
          </a:p>
        </p:txBody>
      </p:sp>
      <p:sp>
        <p:nvSpPr>
          <p:cNvPr id="267" name="Shape 2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952499" y="1809325"/>
            <a:ext cx="11099801" cy="14677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8000" b="1"/>
              <a:t>A pseudogene is born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body" idx="1"/>
          </p:nvPr>
        </p:nvSpPr>
        <p:spPr>
          <a:xfrm>
            <a:off x="952500" y="2044700"/>
            <a:ext cx="11666935" cy="6286500"/>
          </a:xfrm>
          <a:prstGeom prst="rect">
            <a:avLst/>
          </a:prstGeom>
        </p:spPr>
        <p:txBody>
          <a:bodyPr/>
          <a:lstStyle/>
          <a:p>
            <a:pPr marL="34290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r>
              <a:rPr sz="4000"/>
              <a:t>inheritable </a:t>
            </a:r>
          </a:p>
          <a:p>
            <a:pPr marL="34290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r>
              <a:rPr sz="4000"/>
              <a:t>homologous to functioning protein coding genes</a:t>
            </a:r>
          </a:p>
          <a:p>
            <a:pPr marL="34290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r>
              <a:rPr sz="4000"/>
              <a:t>no longer expressed in the cell</a:t>
            </a:r>
          </a:p>
          <a:p>
            <a:pPr marL="34290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endParaRPr sz="4000"/>
          </a:p>
          <a:p>
            <a:pPr marL="913130" lvl="0" indent="-227330" defTabSz="457200">
              <a:lnSpc>
                <a:spcPct val="120000"/>
              </a:lnSpc>
              <a:spcBef>
                <a:spcPts val="0"/>
              </a:spcBef>
              <a:buSzTx/>
              <a:buNone/>
              <a:defRPr sz="1800"/>
            </a:pPr>
            <a:r>
              <a:rPr sz="4000"/>
              <a:t> </a:t>
            </a:r>
            <a:r>
              <a:rPr sz="4000" b="1">
                <a:latin typeface="Helvetica"/>
                <a:ea typeface="Helvetica"/>
                <a:cs typeface="Helvetica"/>
                <a:sym typeface="Helvetica"/>
              </a:rPr>
              <a:t>Free to accumulate mutations</a:t>
            </a:r>
            <a:endParaRPr sz="4000"/>
          </a:p>
          <a:p>
            <a:pPr marL="114808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r>
              <a:rPr sz="4000"/>
              <a:t>Frame shifts &amp; stop codons</a:t>
            </a:r>
          </a:p>
          <a:p>
            <a:pPr marL="1148080" lvl="0" indent="0" defTabSz="457200">
              <a:lnSpc>
                <a:spcPct val="120000"/>
              </a:lnSpc>
              <a:spcBef>
                <a:spcPts val="0"/>
              </a:spcBef>
              <a:buSzPct val="100000"/>
              <a:buChar char="-"/>
              <a:defRPr sz="1800"/>
            </a:pPr>
            <a:r>
              <a:rPr sz="4000"/>
              <a:t>Small insertions &amp; deletions</a:t>
            </a:r>
          </a:p>
        </p:txBody>
      </p:sp>
      <p:sp>
        <p:nvSpPr>
          <p:cNvPr id="271" name="Shape 2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21</a:t>
            </a:fld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200" b="1">
                <a:solidFill>
                  <a:srgbClr val="FFFFFF"/>
                </a:solidFill>
              </a:rPr>
              <a:t>Formal properties of pseudogenes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22</a:t>
            </a:fld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defRPr sz="552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520" b="1">
                <a:solidFill>
                  <a:srgbClr val="FFFFFF"/>
                </a:solidFill>
              </a:rPr>
              <a:t>Zoom in - pseudogene formation</a:t>
            </a:r>
          </a:p>
        </p:txBody>
      </p:sp>
      <p:grpSp>
        <p:nvGrpSpPr>
          <p:cNvPr id="281" name="Group 281"/>
          <p:cNvGrpSpPr/>
          <p:nvPr/>
        </p:nvGrpSpPr>
        <p:grpSpPr>
          <a:xfrm>
            <a:off x="355600" y="2444750"/>
            <a:ext cx="12293600" cy="6274955"/>
            <a:chOff x="-50800" y="-25400"/>
            <a:chExt cx="12293600" cy="6274954"/>
          </a:xfrm>
        </p:grpSpPr>
        <p:grpSp>
          <p:nvGrpSpPr>
            <p:cNvPr id="279" name="Group 279"/>
            <p:cNvGrpSpPr/>
            <p:nvPr/>
          </p:nvGrpSpPr>
          <p:grpSpPr>
            <a:xfrm>
              <a:off x="-50800" y="-25400"/>
              <a:ext cx="12293600" cy="6274955"/>
              <a:chOff x="-50800" y="-25400"/>
              <a:chExt cx="12293600" cy="6274954"/>
            </a:xfrm>
          </p:grpSpPr>
          <p:pic>
            <p:nvPicPr>
              <p:cNvPr id="278" name="pasted-image.pdf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2192000" cy="614795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277" name="Picture 276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50800" y="-25400"/>
                <a:ext cx="12293600" cy="6274955"/>
              </a:xfrm>
              <a:prstGeom prst="rect">
                <a:avLst/>
              </a:prstGeom>
              <a:effectLst/>
            </p:spPr>
          </p:pic>
        </p:grpSp>
        <p:pic>
          <p:nvPicPr>
            <p:cNvPr id="280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287" y="2803487"/>
              <a:ext cx="1628574" cy="29308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8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300" y="8953500"/>
            <a:ext cx="3022600" cy="279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7" name="Group 287"/>
          <p:cNvGrpSpPr/>
          <p:nvPr/>
        </p:nvGrpSpPr>
        <p:grpSpPr>
          <a:xfrm>
            <a:off x="5728674" y="3002538"/>
            <a:ext cx="405125" cy="405125"/>
            <a:chOff x="-71842" y="-71842"/>
            <a:chExt cx="405123" cy="405123"/>
          </a:xfrm>
        </p:grpSpPr>
        <p:pic>
          <p:nvPicPr>
            <p:cNvPr id="283" name="Picture 282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500000">
              <a:off x="-104946" y="79919"/>
              <a:ext cx="471332" cy="101601"/>
            </a:xfrm>
            <a:prstGeom prst="rect">
              <a:avLst/>
            </a:prstGeom>
            <a:effectLst/>
          </p:spPr>
        </p:pic>
        <p:pic>
          <p:nvPicPr>
            <p:cNvPr id="285" name="Picture 28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900000">
              <a:off x="-100591" y="79919"/>
              <a:ext cx="462621" cy="101601"/>
            </a:xfrm>
            <a:prstGeom prst="rect">
              <a:avLst/>
            </a:prstGeom>
            <a:effectLst/>
          </p:spPr>
        </p:pic>
      </p:grpSp>
      <p:grpSp>
        <p:nvGrpSpPr>
          <p:cNvPr id="292" name="Group 292"/>
          <p:cNvGrpSpPr/>
          <p:nvPr/>
        </p:nvGrpSpPr>
        <p:grpSpPr>
          <a:xfrm>
            <a:off x="7380851" y="4598038"/>
            <a:ext cx="405124" cy="405124"/>
            <a:chOff x="-71842" y="-71842"/>
            <a:chExt cx="405123" cy="405123"/>
          </a:xfrm>
        </p:grpSpPr>
        <p:pic>
          <p:nvPicPr>
            <p:cNvPr id="288" name="Picture 287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500000">
              <a:off x="-104946" y="79919"/>
              <a:ext cx="471332" cy="101601"/>
            </a:xfrm>
            <a:prstGeom prst="rect">
              <a:avLst/>
            </a:prstGeom>
            <a:effectLst/>
          </p:spPr>
        </p:pic>
        <p:pic>
          <p:nvPicPr>
            <p:cNvPr id="290" name="Picture 28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900000">
              <a:off x="-100591" y="79919"/>
              <a:ext cx="462621" cy="101601"/>
            </a:xfrm>
            <a:prstGeom prst="rect">
              <a:avLst/>
            </a:prstGeom>
            <a:effectLst/>
          </p:spPr>
        </p:pic>
      </p:grpSp>
      <p:grpSp>
        <p:nvGrpSpPr>
          <p:cNvPr id="297" name="Group 297"/>
          <p:cNvGrpSpPr/>
          <p:nvPr/>
        </p:nvGrpSpPr>
        <p:grpSpPr>
          <a:xfrm>
            <a:off x="9094321" y="6688284"/>
            <a:ext cx="405125" cy="405125"/>
            <a:chOff x="-71842" y="-71842"/>
            <a:chExt cx="405123" cy="405123"/>
          </a:xfrm>
        </p:grpSpPr>
        <p:pic>
          <p:nvPicPr>
            <p:cNvPr id="293" name="Picture 292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500000">
              <a:off x="-104946" y="79919"/>
              <a:ext cx="471332" cy="101601"/>
            </a:xfrm>
            <a:prstGeom prst="rect">
              <a:avLst/>
            </a:prstGeom>
            <a:effectLst/>
          </p:spPr>
        </p:pic>
        <p:pic>
          <p:nvPicPr>
            <p:cNvPr id="295" name="Picture 294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900000">
              <a:off x="-100591" y="79919"/>
              <a:ext cx="462621" cy="101601"/>
            </a:xfrm>
            <a:prstGeom prst="rect">
              <a:avLst/>
            </a:prstGeom>
            <a:effectLst/>
          </p:spPr>
        </p:pic>
      </p:grpSp>
      <p:grpSp>
        <p:nvGrpSpPr>
          <p:cNvPr id="302" name="Group 302"/>
          <p:cNvGrpSpPr/>
          <p:nvPr/>
        </p:nvGrpSpPr>
        <p:grpSpPr>
          <a:xfrm>
            <a:off x="11636282" y="4598038"/>
            <a:ext cx="405125" cy="405124"/>
            <a:chOff x="-71842" y="-71842"/>
            <a:chExt cx="405123" cy="405123"/>
          </a:xfrm>
        </p:grpSpPr>
        <p:pic>
          <p:nvPicPr>
            <p:cNvPr id="298" name="Picture 297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500000">
              <a:off x="-104946" y="79919"/>
              <a:ext cx="471332" cy="101601"/>
            </a:xfrm>
            <a:prstGeom prst="rect">
              <a:avLst/>
            </a:prstGeom>
            <a:effectLst/>
          </p:spPr>
        </p:pic>
        <p:pic>
          <p:nvPicPr>
            <p:cNvPr id="300" name="Picture 299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900000">
              <a:off x="-100591" y="79919"/>
              <a:ext cx="462621" cy="101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624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240" b="1">
                <a:solidFill>
                  <a:srgbClr val="FFFFFF"/>
                </a:solidFill>
              </a:rPr>
              <a:t>Anatomy of a pseudogene</a:t>
            </a:r>
          </a:p>
        </p:txBody>
      </p:sp>
      <p:pic>
        <p:nvPicPr>
          <p:cNvPr id="305" name="Picture 30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094" y="2296704"/>
            <a:ext cx="8661401" cy="3416301"/>
          </a:xfrm>
          <a:prstGeom prst="rect">
            <a:avLst/>
          </a:prstGeom>
        </p:spPr>
      </p:pic>
      <p:pic>
        <p:nvPicPr>
          <p:cNvPr id="306" name="Picture 30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3029" y="6584405"/>
            <a:ext cx="10288316" cy="2151236"/>
          </a:xfrm>
          <a:prstGeom prst="rect">
            <a:avLst/>
          </a:prstGeom>
        </p:spPr>
      </p:pic>
      <p:pic>
        <p:nvPicPr>
          <p:cNvPr id="307" name="Picture 306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82613" y="3858488"/>
            <a:ext cx="7959915" cy="3749625"/>
          </a:xfrm>
          <a:prstGeom prst="rect">
            <a:avLst/>
          </a:prstGeom>
        </p:spPr>
      </p:pic>
      <p:pic>
        <p:nvPicPr>
          <p:cNvPr id="309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300" y="8953500"/>
            <a:ext cx="3022600" cy="279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23</a:t>
            </a:fld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24</a:t>
            </a:fld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53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360" b="1">
                <a:solidFill>
                  <a:srgbClr val="FFFFFF"/>
                </a:solidFill>
              </a:rPr>
              <a:t>How do you study pseudogenes?</a:t>
            </a:r>
          </a:p>
        </p:txBody>
      </p:sp>
      <p:grpSp>
        <p:nvGrpSpPr>
          <p:cNvPr id="316" name="Group 316"/>
          <p:cNvGrpSpPr/>
          <p:nvPr/>
        </p:nvGrpSpPr>
        <p:grpSpPr>
          <a:xfrm>
            <a:off x="1072289" y="2436062"/>
            <a:ext cx="4133284" cy="3628400"/>
            <a:chOff x="0" y="0"/>
            <a:chExt cx="4133282" cy="3628399"/>
          </a:xfrm>
        </p:grpSpPr>
        <p:sp>
          <p:nvSpPr>
            <p:cNvPr id="314" name="Shape 314"/>
            <p:cNvSpPr/>
            <p:nvPr/>
          </p:nvSpPr>
          <p:spPr>
            <a:xfrm>
              <a:off x="345080" y="1832619"/>
              <a:ext cx="3070623" cy="179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Manual curation</a:t>
              </a:r>
            </a:p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Automatic pipelines</a:t>
              </a:r>
            </a:p>
            <a:p>
              <a:pPr marL="285750" lvl="0" indent="-285750" algn="l" defTabSz="457200">
                <a:lnSpc>
                  <a:spcPct val="120000"/>
                </a:lnSpc>
                <a:defRPr sz="1800"/>
              </a:pPr>
              <a:endParaRPr sz="2400"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pic>
          <p:nvPicPr>
            <p:cNvPr id="315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33283" cy="1752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9" name="Group 319"/>
          <p:cNvGrpSpPr/>
          <p:nvPr/>
        </p:nvGrpSpPr>
        <p:grpSpPr>
          <a:xfrm>
            <a:off x="4534113" y="2449805"/>
            <a:ext cx="4068450" cy="3637529"/>
            <a:chOff x="0" y="0"/>
            <a:chExt cx="4068449" cy="3637527"/>
          </a:xfrm>
        </p:grpSpPr>
        <p:sp>
          <p:nvSpPr>
            <p:cNvPr id="317" name="Shape 317"/>
            <p:cNvSpPr/>
            <p:nvPr/>
          </p:nvSpPr>
          <p:spPr>
            <a:xfrm>
              <a:off x="498913" y="1841747"/>
              <a:ext cx="2037309" cy="17957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Genesis</a:t>
              </a:r>
            </a:p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Localisation</a:t>
              </a:r>
            </a:p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Evolution</a:t>
              </a:r>
            </a:p>
            <a:p>
              <a:pPr marL="228600" lvl="0" indent="-228600" algn="l" defTabSz="457200">
                <a:lnSpc>
                  <a:spcPct val="120000"/>
                </a:lnSpc>
                <a:buSzPct val="70000"/>
                <a:buChar char="•"/>
                <a:defRPr sz="1800"/>
              </a:pPr>
              <a:r>
                <a:rPr sz="2400">
                  <a:latin typeface="Helvetica"/>
                  <a:ea typeface="Helvetica"/>
                  <a:cs typeface="Helvetica"/>
                  <a:sym typeface="Helvetica"/>
                </a:rPr>
                <a:t>Family</a:t>
              </a:r>
            </a:p>
          </p:txBody>
        </p:sp>
        <p:pic>
          <p:nvPicPr>
            <p:cNvPr id="318" name="pasted-image.pdf"/>
            <p:cNvPicPr/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0" y="0"/>
              <a:ext cx="4068450" cy="1724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4" name="Group 324"/>
          <p:cNvGrpSpPr/>
          <p:nvPr/>
        </p:nvGrpSpPr>
        <p:grpSpPr>
          <a:xfrm>
            <a:off x="7860747" y="2449805"/>
            <a:ext cx="4071764" cy="5382497"/>
            <a:chOff x="0" y="0"/>
            <a:chExt cx="4071763" cy="5382496"/>
          </a:xfrm>
        </p:grpSpPr>
        <p:grpSp>
          <p:nvGrpSpPr>
            <p:cNvPr id="322" name="Group 322"/>
            <p:cNvGrpSpPr/>
            <p:nvPr/>
          </p:nvGrpSpPr>
          <p:grpSpPr>
            <a:xfrm>
              <a:off x="0" y="0"/>
              <a:ext cx="4071764" cy="5382497"/>
              <a:chOff x="0" y="0"/>
              <a:chExt cx="4071763" cy="5382496"/>
            </a:xfrm>
          </p:grpSpPr>
          <p:sp>
            <p:nvSpPr>
              <p:cNvPr id="320" name="Shape 320"/>
              <p:cNvSpPr/>
              <p:nvPr/>
            </p:nvSpPr>
            <p:spPr>
              <a:xfrm>
                <a:off x="831774" y="1818875"/>
                <a:ext cx="3239990" cy="35636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marL="2286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Activity features</a:t>
                </a:r>
              </a:p>
              <a:p>
                <a:pPr marL="6858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Transcription</a:t>
                </a:r>
              </a:p>
              <a:p>
                <a:pPr marL="6858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Pol2</a:t>
                </a:r>
              </a:p>
              <a:p>
                <a:pPr marL="6858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Chromatin</a:t>
                </a:r>
              </a:p>
              <a:p>
                <a:pPr marL="2286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Upstream sequence </a:t>
                </a:r>
              </a:p>
              <a:p>
                <a:pPr marL="2286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Conservation</a:t>
                </a:r>
              </a:p>
              <a:p>
                <a:pPr marL="2286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Translation</a:t>
                </a:r>
              </a:p>
              <a:p>
                <a:pPr marL="228600" lvl="0" indent="-228600" algn="l" defTabSz="457200">
                  <a:lnSpc>
                    <a:spcPct val="120000"/>
                  </a:lnSpc>
                  <a:buSzPct val="70000"/>
                  <a:buChar char="•"/>
                  <a:defRPr sz="1800"/>
                </a:pPr>
                <a:r>
                  <a:rPr sz="2400">
                    <a:latin typeface="Helvetica"/>
                    <a:ea typeface="Helvetica"/>
                    <a:cs typeface="Helvetica"/>
                    <a:sym typeface="Helvetica"/>
                  </a:rPr>
                  <a:t>Expression</a:t>
                </a:r>
              </a:p>
            </p:txBody>
          </p:sp>
          <p:pic>
            <p:nvPicPr>
              <p:cNvPr id="321" name="pasted-image.pdf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4068450" cy="172487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23" name="pasted-image.pdf"/>
            <p:cNvPicPr/>
            <p:nvPr/>
          </p:nvPicPr>
          <p:blipFill>
            <a:blip r:embed="rId5">
              <a:extLst/>
            </a:blip>
            <a:srcRect l="29970" t="28440" r="23758" b="28440"/>
            <a:stretch>
              <a:fillRect/>
            </a:stretch>
          </p:blipFill>
          <p:spPr>
            <a:xfrm>
              <a:off x="1237732" y="488949"/>
              <a:ext cx="1843850" cy="7284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5" name="Picture 324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6134" y="5630333"/>
            <a:ext cx="3289896" cy="59266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26" name="Picture 325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4034" y="4686300"/>
            <a:ext cx="3289896" cy="592667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327" name="Picture 326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41867" y="4631266"/>
            <a:ext cx="3289897" cy="59266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 advAuto="0"/>
      <p:bldP spid="319" grpId="2" animBg="1" advAuto="0"/>
      <p:bldP spid="324" grpId="3" animBg="1" advAuto="0"/>
      <p:bldP spid="325" grpId="5" animBg="1" advAuto="0"/>
      <p:bldP spid="326" grpId="4" animBg="1" advAuto="0"/>
      <p:bldP spid="327" grpId="6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25</a:t>
            </a:fld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Annotation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952500" y="1733550"/>
            <a:ext cx="11099800" cy="7085608"/>
          </a:xfrm>
          <a:prstGeom prst="rect">
            <a:avLst/>
          </a:prstGeom>
        </p:spPr>
        <p:txBody>
          <a:bodyPr anchor="t"/>
          <a:lstStyle/>
          <a:p>
            <a:pPr marL="315594" lvl="0" indent="-315594" defTabSz="414781">
              <a:spcBef>
                <a:spcPts val="0"/>
              </a:spcBef>
              <a:defRPr sz="1800"/>
            </a:pPr>
            <a:r>
              <a:rPr sz="2556" b="1">
                <a:latin typeface="Helvetica"/>
                <a:ea typeface="Helvetica"/>
                <a:cs typeface="Helvetica"/>
                <a:sym typeface="Helvetica"/>
              </a:rPr>
              <a:t>Input:  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protein sequence database: SwissProt, Ensembl 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genome sequence </a:t>
            </a:r>
          </a:p>
          <a:p>
            <a:pPr marL="1577975" lvl="4" indent="-315594" defTabSz="414781">
              <a:spcBef>
                <a:spcPts val="2100"/>
              </a:spcBef>
              <a:defRPr sz="1800"/>
            </a:pPr>
            <a:r>
              <a:rPr sz="2556" b="1">
                <a:latin typeface="Helvetica"/>
                <a:ea typeface="Helvetica"/>
                <a:cs typeface="Helvetica"/>
                <a:sym typeface="Helvetica"/>
              </a:rPr>
              <a:t>repeat masked sequence!</a:t>
            </a:r>
          </a:p>
          <a:p>
            <a:pPr marL="315594" lvl="0" indent="-315594" defTabSz="414781">
              <a:spcBef>
                <a:spcPts val="0"/>
              </a:spcBef>
              <a:defRPr sz="1800"/>
            </a:pPr>
            <a:r>
              <a:rPr sz="2556" b="1">
                <a:latin typeface="Helvetica"/>
                <a:ea typeface="Helvetica"/>
                <a:cs typeface="Helvetica"/>
                <a:sym typeface="Helvetica"/>
              </a:rPr>
              <a:t>Alignment, filtering &amp; processing: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sequence alignment between reference genome and the protein database —&gt; *tblastn*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remove redundant hits</a:t>
            </a:r>
          </a:p>
          <a:p>
            <a:pPr marL="631189" lvl="1" indent="-315594" defTabSz="414781">
              <a:spcBef>
                <a:spcPts val="2100"/>
              </a:spcBef>
              <a:defRPr sz="1800"/>
            </a:pPr>
            <a:r>
              <a:rPr sz="2556"/>
              <a:t>identify parent genes</a:t>
            </a:r>
          </a:p>
          <a:p>
            <a:pPr marL="315594" lvl="0" indent="-315594" defTabSz="414781">
              <a:spcBef>
                <a:spcPts val="0"/>
              </a:spcBef>
              <a:defRPr sz="1800"/>
            </a:pPr>
            <a:r>
              <a:rPr sz="2556" b="1">
                <a:latin typeface="Helvetica"/>
                <a:ea typeface="Helvetica"/>
                <a:cs typeface="Helvetica"/>
                <a:sym typeface="Helvetica"/>
              </a:rPr>
              <a:t>Biotype determination: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alignment to parent sequence </a:t>
            </a:r>
          </a:p>
          <a:p>
            <a:pPr marL="0" lvl="2" indent="631189" defTabSz="414781">
              <a:spcBef>
                <a:spcPts val="0"/>
              </a:spcBef>
              <a:buSzTx/>
              <a:buNone/>
              <a:defRPr sz="1800"/>
            </a:pPr>
            <a:r>
              <a:rPr sz="2556"/>
              <a:t>—&gt; check the preservation of the intron-exon structure - duplicated</a:t>
            </a:r>
          </a:p>
          <a:p>
            <a:pPr marL="0" lvl="2" indent="631189" defTabSz="414781">
              <a:spcBef>
                <a:spcPts val="2100"/>
              </a:spcBef>
              <a:buSzTx/>
              <a:buNone/>
              <a:defRPr sz="1800"/>
            </a:pPr>
            <a:r>
              <a:rPr sz="2556"/>
              <a:t>—&gt; polyA tail check - processed</a:t>
            </a:r>
          </a:p>
          <a:p>
            <a:pPr marL="315594" lvl="0" indent="-315594" defTabSz="414781">
              <a:spcBef>
                <a:spcPts val="0"/>
              </a:spcBef>
              <a:defRPr sz="1800"/>
            </a:pPr>
            <a:r>
              <a:rPr sz="2556" b="1">
                <a:latin typeface="Helvetica"/>
                <a:ea typeface="Helvetica"/>
                <a:cs typeface="Helvetica"/>
                <a:sym typeface="Helvetica"/>
              </a:rPr>
              <a:t>Available pipelines:</a:t>
            </a:r>
          </a:p>
          <a:p>
            <a:pPr marL="631189" lvl="1" indent="-315594" defTabSz="414781">
              <a:spcBef>
                <a:spcPts val="0"/>
              </a:spcBef>
              <a:defRPr sz="1800"/>
            </a:pPr>
            <a:r>
              <a:rPr sz="2556"/>
              <a:t>PseudoPipe, Retrofinder, RCPedia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26</a:t>
            </a:fld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5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760" b="1">
                <a:solidFill>
                  <a:srgbClr val="FFFFFF"/>
                </a:solidFill>
              </a:rPr>
              <a:t>Human pseudogene annotation</a:t>
            </a:r>
          </a:p>
        </p:txBody>
      </p:sp>
      <p:grpSp>
        <p:nvGrpSpPr>
          <p:cNvPr id="337" name="Group 337"/>
          <p:cNvGrpSpPr/>
          <p:nvPr/>
        </p:nvGrpSpPr>
        <p:grpSpPr>
          <a:xfrm>
            <a:off x="1219804" y="1755309"/>
            <a:ext cx="4319170" cy="6650985"/>
            <a:chOff x="-88900" y="-334805"/>
            <a:chExt cx="4319168" cy="6650983"/>
          </a:xfrm>
        </p:grpSpPr>
        <p:pic>
          <p:nvPicPr>
            <p:cNvPr id="33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141369" cy="62272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5" name="Picture 33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900" y="-334806"/>
              <a:ext cx="4319169" cy="6650985"/>
            </a:xfrm>
            <a:prstGeom prst="rect">
              <a:avLst/>
            </a:prstGeom>
            <a:effectLst/>
          </p:spPr>
        </p:pic>
      </p:grpSp>
      <p:grpSp>
        <p:nvGrpSpPr>
          <p:cNvPr id="341" name="Group 341"/>
          <p:cNvGrpSpPr/>
          <p:nvPr/>
        </p:nvGrpSpPr>
        <p:grpSpPr>
          <a:xfrm>
            <a:off x="6518410" y="1984710"/>
            <a:ext cx="5918397" cy="6217583"/>
            <a:chOff x="12700" y="25399"/>
            <a:chExt cx="5918395" cy="6217581"/>
          </a:xfrm>
        </p:grpSpPr>
        <p:pic>
          <p:nvPicPr>
            <p:cNvPr id="338" name="Picture 33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" y="25400"/>
              <a:ext cx="5754537" cy="6090377"/>
            </a:xfrm>
            <a:prstGeom prst="rect">
              <a:avLst/>
            </a:prstGeom>
            <a:effectLst/>
          </p:spPr>
        </p:pic>
        <p:sp>
          <p:nvSpPr>
            <p:cNvPr id="339" name="Shape 339"/>
            <p:cNvSpPr/>
            <p:nvPr/>
          </p:nvSpPr>
          <p:spPr>
            <a:xfrm>
              <a:off x="5212884" y="4063975"/>
              <a:ext cx="718212" cy="201525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3256455" y="5777007"/>
              <a:ext cx="1586295" cy="465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42" name="Picture 34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26590" y="7532333"/>
            <a:ext cx="2799087" cy="1643130"/>
          </a:xfrm>
          <a:prstGeom prst="rect">
            <a:avLst/>
          </a:prstGeom>
        </p:spPr>
      </p:pic>
      <p:sp>
        <p:nvSpPr>
          <p:cNvPr id="343" name="Shape 343"/>
          <p:cNvSpPr/>
          <p:nvPr/>
        </p:nvSpPr>
        <p:spPr>
          <a:xfrm>
            <a:off x="8194714" y="9023178"/>
            <a:ext cx="354457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>
                <a:hlinkClick r:id="rId6"/>
              </a:defRPr>
            </a:lvl1pPr>
          </a:lstStyle>
          <a:p>
            <a:pPr lvl="0">
              <a:defRPr sz="1800" u="none"/>
            </a:pPr>
            <a:r>
              <a:rPr sz="2000" u="sng">
                <a:hlinkClick r:id="rId6"/>
              </a:rPr>
              <a:t>http://www.gencodegenes.org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spcBef>
                <a:spcPts val="2000"/>
              </a:spcBef>
              <a:defRPr sz="1800"/>
            </a:pPr>
            <a:r>
              <a:rPr sz="3600"/>
              <a:t>Who’s the parent?</a:t>
            </a:r>
          </a:p>
          <a:p>
            <a:pPr lvl="2">
              <a:spcBef>
                <a:spcPts val="2000"/>
              </a:spcBef>
              <a:defRPr sz="1800"/>
            </a:pPr>
            <a:r>
              <a:rPr sz="3600"/>
              <a:t>High similarity to functional homologs </a:t>
            </a:r>
          </a:p>
          <a:p>
            <a:pPr lvl="2">
              <a:spcBef>
                <a:spcPts val="2000"/>
              </a:spcBef>
              <a:defRPr sz="1800"/>
            </a:pPr>
            <a:r>
              <a:rPr sz="3600"/>
              <a:t>Highly divergent sequence</a:t>
            </a:r>
          </a:p>
          <a:p>
            <a:pPr lvl="2">
              <a:spcBef>
                <a:spcPts val="2000"/>
              </a:spcBef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A pseudogene annotation is just as good as a the protein coding annotation 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27</a:t>
            </a:fld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defRPr sz="47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19" b="1">
                <a:solidFill>
                  <a:srgbClr val="FFFFFF"/>
                </a:solidFill>
              </a:rPr>
              <a:t>Challenges in pseudogene annotation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build="p" bldLvl="5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80119" y="1733550"/>
            <a:ext cx="12721168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000"/>
              <a:t>One gene can create multiple pseudogenes, both processed and duplicated </a:t>
            </a:r>
          </a:p>
          <a:p>
            <a:pPr lvl="0">
              <a:spcBef>
                <a:spcPts val="1000"/>
              </a:spcBef>
              <a:defRPr sz="1800"/>
            </a:pPr>
            <a:r>
              <a:rPr sz="3000"/>
              <a:t>A</a:t>
            </a:r>
            <a:r>
              <a:rPr sz="3000" b="1">
                <a:latin typeface="Helvetica"/>
                <a:ea typeface="Helvetica"/>
                <a:cs typeface="Helvetica"/>
                <a:sym typeface="Helvetica"/>
              </a:rPr>
              <a:t> pseudogene family</a:t>
            </a:r>
            <a:r>
              <a:rPr sz="3000"/>
              <a:t> is a group of pseudogenes with parents from the same </a:t>
            </a:r>
            <a:r>
              <a:rPr sz="3000" b="1">
                <a:latin typeface="Helvetica"/>
                <a:ea typeface="Helvetica"/>
                <a:cs typeface="Helvetica"/>
                <a:sym typeface="Helvetica"/>
              </a:rPr>
              <a:t>PFAM protein family</a:t>
            </a:r>
          </a:p>
          <a:p>
            <a:pPr lvl="0">
              <a:spcBef>
                <a:spcPts val="1000"/>
              </a:spcBef>
              <a:defRPr sz="1800"/>
            </a:pPr>
            <a:r>
              <a:rPr sz="3000" b="1">
                <a:latin typeface="Helvetica"/>
                <a:ea typeface="Helvetica"/>
                <a:cs typeface="Helvetica"/>
                <a:sym typeface="Helvetica"/>
              </a:rPr>
              <a:t>Pseudofam </a:t>
            </a:r>
            <a:r>
              <a:rPr sz="3000"/>
              <a:t>- online database of pseudogene families </a:t>
            </a:r>
          </a:p>
          <a:p>
            <a:pPr lvl="1">
              <a:spcBef>
                <a:spcPts val="1000"/>
              </a:spcBef>
              <a:defRPr sz="1800"/>
            </a:pPr>
            <a:r>
              <a:rPr sz="3000"/>
              <a:t>uses an ontology to annotate and organise pseudogenes</a:t>
            </a:r>
          </a:p>
          <a:p>
            <a:pPr lvl="1">
              <a:spcBef>
                <a:spcPts val="1000"/>
              </a:spcBef>
              <a:defRPr sz="1800"/>
            </a:pPr>
            <a:r>
              <a:rPr sz="3000" u="sng">
                <a:hlinkClick r:id="rId2"/>
              </a:rPr>
              <a:t>http://pseudofam.pseudogene.org</a:t>
            </a:r>
            <a:r>
              <a:rPr sz="3000"/>
              <a:t> 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28</a:t>
            </a:fld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Pseudogene family</a:t>
            </a:r>
          </a:p>
        </p:txBody>
      </p:sp>
      <p:pic>
        <p:nvPicPr>
          <p:cNvPr id="352" name="Picture 35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0214" y="5221523"/>
            <a:ext cx="9454770" cy="48098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1" build="p" animBg="1" advAuto="0"/>
      <p:bldP spid="352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29</a:t>
            </a:fld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Pseudogene ontology</a:t>
            </a:r>
          </a:p>
        </p:txBody>
      </p:sp>
      <p:pic>
        <p:nvPicPr>
          <p:cNvPr id="35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0826" y="3665802"/>
            <a:ext cx="8398820" cy="5905272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225091" y="1441042"/>
            <a:ext cx="12554618" cy="228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3600"/>
              <a:t>An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ontology</a:t>
            </a:r>
            <a:endParaRPr sz="3600"/>
          </a:p>
          <a:p>
            <a:pPr lvl="0" algn="l">
              <a:defRPr sz="1800"/>
            </a:pPr>
            <a:r>
              <a:rPr sz="3600"/>
              <a:t> - uses a controlled vocabulary </a:t>
            </a:r>
          </a:p>
          <a:p>
            <a:pPr lvl="0" algn="l">
              <a:defRPr sz="1800"/>
            </a:pPr>
            <a:r>
              <a:rPr sz="3600"/>
              <a:t> - provides a conceptualisation of a knowledge domain that is both human and computer comprehensible 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grpSp>
        <p:nvGrpSpPr>
          <p:cNvPr id="76" name="Group 76"/>
          <p:cNvGrpSpPr/>
          <p:nvPr/>
        </p:nvGrpSpPr>
        <p:grpSpPr>
          <a:xfrm>
            <a:off x="3174999" y="88900"/>
            <a:ext cx="6536269" cy="9753600"/>
            <a:chOff x="-127000" y="-88900"/>
            <a:chExt cx="6536267" cy="9753600"/>
          </a:xfrm>
        </p:grpSpPr>
        <p:pic>
          <p:nvPicPr>
            <p:cNvPr id="75" name="pasted-image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82268" cy="942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Picture 7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6536268" cy="9753600"/>
            </a:xfrm>
            <a:prstGeom prst="rect">
              <a:avLst/>
            </a:prstGeom>
            <a:effectLst/>
          </p:spPr>
        </p:pic>
      </p:grp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952500" y="4512038"/>
            <a:ext cx="11099800" cy="1219201"/>
          </a:xfrm>
          <a:prstGeom prst="rect">
            <a:avLst/>
          </a:prstGeom>
          <a:solidFill>
            <a:srgbClr val="FFFFFF"/>
          </a:solidFill>
          <a:ln w="9525">
            <a:bevel/>
          </a:ln>
        </p:spPr>
        <p:txBody>
          <a:bodyPr/>
          <a:lstStyle>
            <a:lvl1pPr marL="0" indent="0" algn="ctr">
              <a:buSzTx/>
              <a:buNone/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6000" b="1" dirty="0"/>
              <a:t>How do genomes evolve?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xfrm>
            <a:off x="952500" y="1546605"/>
            <a:ext cx="11099800" cy="6660390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lvl="0">
              <a:spcBef>
                <a:spcPts val="0"/>
              </a:spcBef>
              <a:defRPr sz="1800"/>
            </a:pP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Input:</a:t>
            </a:r>
          </a:p>
          <a:p>
            <a:pPr lvl="1">
              <a:spcBef>
                <a:spcPts val="0"/>
              </a:spcBef>
              <a:defRPr sz="1800"/>
            </a:pPr>
            <a:r>
              <a:rPr sz="3200"/>
              <a:t>RNA-seq data</a:t>
            </a:r>
          </a:p>
          <a:p>
            <a:pPr lvl="1">
              <a:spcBef>
                <a:spcPts val="0"/>
              </a:spcBef>
              <a:defRPr sz="1800"/>
            </a:pPr>
            <a:r>
              <a:rPr sz="3200"/>
              <a:t>genome annotation</a:t>
            </a:r>
          </a:p>
          <a:p>
            <a:pPr lvl="1">
              <a:spcBef>
                <a:spcPts val="1000"/>
              </a:spcBef>
              <a:defRPr sz="1800"/>
            </a:pPr>
            <a:r>
              <a:rPr sz="3200" u="sng"/>
              <a:t>genome mappability map</a:t>
            </a:r>
          </a:p>
          <a:p>
            <a:pPr marL="0" lvl="3" indent="1333500">
              <a:spcBef>
                <a:spcPts val="1500"/>
              </a:spcBef>
              <a:buSzTx/>
              <a:buNone/>
              <a:defRPr sz="1800"/>
            </a:pPr>
            <a:r>
              <a:rPr sz="3200"/>
              <a:t>- for each nucleotide select 75 bp sequences and align them using blast against the rest of the genome</a:t>
            </a:r>
          </a:p>
          <a:p>
            <a:pPr marL="0" lvl="3" indent="1333500">
              <a:spcBef>
                <a:spcPts val="1500"/>
              </a:spcBef>
              <a:buSzTx/>
              <a:buNone/>
              <a:defRPr sz="1800"/>
            </a:pPr>
            <a:r>
              <a:rPr sz="3200"/>
              <a:t>- score nucleotide as 1 if no matching sequences are found</a:t>
            </a:r>
          </a:p>
          <a:p>
            <a:pPr marL="0" lvl="3" indent="1333500">
              <a:spcBef>
                <a:spcPts val="1500"/>
              </a:spcBef>
              <a:buSzTx/>
              <a:buNone/>
              <a:defRPr sz="1800"/>
            </a:pPr>
            <a:r>
              <a:rPr sz="3200"/>
              <a:t>- score nucleotide as 0 if at least 1 matching sequence is found</a:t>
            </a:r>
          </a:p>
          <a:p>
            <a:pPr marL="1119481" lvl="2" indent="-230481">
              <a:spcBef>
                <a:spcPts val="1500"/>
              </a:spcBef>
              <a:defRPr sz="1800"/>
            </a:pPr>
            <a:r>
              <a:rPr sz="3200"/>
              <a:t>select pseudogene/ parent gene exonic regions longer than 100 bp with mappability of 1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30</a:t>
            </a:fld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960" b="1">
                <a:solidFill>
                  <a:srgbClr val="FFFFFF"/>
                </a:solidFill>
              </a:rPr>
              <a:t>Pseudogene transcription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1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952500" y="1546605"/>
            <a:ext cx="11099800" cy="7676060"/>
          </a:xfrm>
          <a:prstGeom prst="rect">
            <a:avLst/>
          </a:prstGeom>
        </p:spPr>
        <p:txBody>
          <a:bodyPr anchor="t"/>
          <a:lstStyle/>
          <a:p>
            <a:pPr lvl="0">
              <a:spcBef>
                <a:spcPts val="0"/>
              </a:spcBef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Processing:</a:t>
            </a:r>
          </a:p>
          <a:p>
            <a:pPr lvl="1">
              <a:spcBef>
                <a:spcPts val="0"/>
              </a:spcBef>
              <a:defRPr sz="1800"/>
            </a:pPr>
            <a:r>
              <a:rPr sz="3600"/>
              <a:t>align reads to the reference genome</a:t>
            </a:r>
          </a:p>
          <a:p>
            <a:pPr lvl="1">
              <a:spcBef>
                <a:spcPts val="0"/>
              </a:spcBef>
              <a:defRPr sz="1800"/>
            </a:pPr>
            <a:r>
              <a:rPr sz="3600"/>
              <a:t>select uniquely mapped reads to the pseudogene sequence</a:t>
            </a:r>
          </a:p>
          <a:p>
            <a:pPr lvl="1">
              <a:spcBef>
                <a:spcPts val="1000"/>
              </a:spcBef>
              <a:defRPr sz="1800"/>
            </a:pPr>
            <a:r>
              <a:rPr sz="3600"/>
              <a:t>quantify the pseudogene transcripts</a:t>
            </a:r>
          </a:p>
          <a:p>
            <a:pPr lvl="3">
              <a:spcBef>
                <a:spcPts val="1000"/>
              </a:spcBef>
              <a:defRPr sz="1800"/>
            </a:pPr>
            <a:r>
              <a:rPr sz="3600"/>
              <a:t> mapped reads using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RPKM R</a:t>
            </a:r>
            <a:r>
              <a:rPr sz="3600"/>
              <a:t>eads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rPr sz="3600"/>
              <a:t>er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K</a:t>
            </a:r>
            <a:r>
              <a:rPr sz="3600"/>
              <a:t>ilobase of transcript per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3600"/>
              <a:t>illion mapped read</a:t>
            </a:r>
          </a:p>
          <a:p>
            <a:pPr lvl="0">
              <a:spcBef>
                <a:spcPts val="0"/>
              </a:spcBef>
              <a:defRPr sz="1800"/>
            </a:pPr>
            <a:endParaRPr sz="3600" b="1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spcBef>
                <a:spcPts val="0"/>
              </a:spcBef>
              <a:defRPr sz="1800"/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Output:</a:t>
            </a:r>
          </a:p>
          <a:p>
            <a:pPr lvl="1">
              <a:spcBef>
                <a:spcPts val="0"/>
              </a:spcBef>
              <a:defRPr sz="1800"/>
            </a:pPr>
            <a:r>
              <a:rPr sz="3600"/>
              <a:t>define expression treshold &amp; select transcribed pseudogenes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31</a:t>
            </a:fld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960" b="1">
                <a:solidFill>
                  <a:srgbClr val="FFFFFF"/>
                </a:solidFill>
              </a:rPr>
              <a:t>Pseudogene transcription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1" build="p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 defTabSz="457200">
              <a:spcBef>
                <a:spcPts val="0"/>
              </a:spcBef>
              <a:buSzPct val="80000"/>
              <a:defRPr sz="1800"/>
            </a:pPr>
            <a:r>
              <a:rPr sz="4000"/>
              <a:t>RPKM treshold for defining gene expression in ENCODE data is 5  </a:t>
            </a:r>
          </a:p>
          <a:p>
            <a:pPr lvl="0" defTabSz="457200">
              <a:spcBef>
                <a:spcPts val="0"/>
              </a:spcBef>
              <a:buSzPct val="80000"/>
              <a:defRPr sz="1800"/>
            </a:pPr>
            <a:endParaRPr sz="4000"/>
          </a:p>
          <a:p>
            <a:pPr lvl="0" defTabSz="457200">
              <a:spcBef>
                <a:spcPts val="0"/>
              </a:spcBef>
              <a:buSzPct val="80000"/>
              <a:defRPr sz="1800"/>
            </a:pPr>
            <a:r>
              <a:rPr sz="4000"/>
              <a:t>Using a RPKM threshold of 2, </a:t>
            </a:r>
            <a:r>
              <a:rPr sz="4000" b="1">
                <a:latin typeface="Helvetica"/>
                <a:ea typeface="Helvetica"/>
                <a:cs typeface="Helvetica"/>
                <a:sym typeface="Helvetica"/>
              </a:rPr>
              <a:t>15%</a:t>
            </a:r>
            <a:r>
              <a:rPr sz="4000"/>
              <a:t> of human pseudogenes are transcribed</a:t>
            </a:r>
          </a:p>
        </p:txBody>
      </p:sp>
      <p:sp>
        <p:nvSpPr>
          <p:cNvPr id="368" name="Shape 3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32</a:t>
            </a:fld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960" b="1">
                <a:solidFill>
                  <a:srgbClr val="FFFFFF"/>
                </a:solidFill>
              </a:rPr>
              <a:t>Pseudogene transcription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952500" y="2226882"/>
            <a:ext cx="11099800" cy="6286501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2916"/>
              <a:t>pseudogene are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 disabled </a:t>
            </a:r>
            <a:r>
              <a:rPr sz="2916"/>
              <a:t>sequences similar to protein coding genes</a:t>
            </a:r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2916"/>
              <a:t>through their formation, 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pseudogene record genome remodelling processes </a:t>
            </a:r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2916"/>
              <a:t>there are 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two types</a:t>
            </a:r>
            <a:r>
              <a:rPr sz="2916"/>
              <a:t> of pseudogenes: 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duplicated</a:t>
            </a:r>
            <a:r>
              <a:rPr sz="2916"/>
              <a:t> and 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processed </a:t>
            </a:r>
            <a:endParaRPr sz="2916"/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pseudogenes</a:t>
            </a:r>
            <a:r>
              <a:rPr sz="2916"/>
              <a:t> can be grouped into 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families</a:t>
            </a:r>
            <a:r>
              <a:rPr sz="2916"/>
              <a:t> just like their functional homologues and are organised using</a:t>
            </a: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 ontology </a:t>
            </a:r>
            <a:r>
              <a:rPr sz="2916"/>
              <a:t>relationships</a:t>
            </a:r>
          </a:p>
          <a:p>
            <a:pPr marL="360045" lvl="0" indent="-360045" defTabSz="473201">
              <a:spcBef>
                <a:spcPts val="3400"/>
              </a:spcBef>
              <a:defRPr sz="1800"/>
            </a:pPr>
            <a:r>
              <a:rPr sz="2916" b="1">
                <a:latin typeface="Helvetica"/>
                <a:ea typeface="Helvetica"/>
                <a:cs typeface="Helvetica"/>
                <a:sym typeface="Helvetica"/>
              </a:rPr>
              <a:t>some pseudogenes are transcribed</a:t>
            </a:r>
          </a:p>
        </p:txBody>
      </p:sp>
      <p:sp>
        <p:nvSpPr>
          <p:cNvPr id="372" name="Shape 3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33</a:t>
            </a:fld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28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280" b="1">
                <a:solidFill>
                  <a:srgbClr val="FFFFFF"/>
                </a:solidFill>
              </a:rPr>
              <a:t>Summary - pseudogenes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76" name="Shape 3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xfrm>
            <a:off x="6369062" y="9251950"/>
            <a:ext cx="253976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35</a:t>
            </a:fld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919" b="1">
                <a:solidFill>
                  <a:srgbClr val="FFFFFF"/>
                </a:solidFill>
              </a:rPr>
              <a:t>e.g. Turnip vs Cabbage</a:t>
            </a:r>
          </a:p>
        </p:txBody>
      </p:sp>
      <p:grpSp>
        <p:nvGrpSpPr>
          <p:cNvPr id="397" name="Group 397"/>
          <p:cNvGrpSpPr/>
          <p:nvPr/>
        </p:nvGrpSpPr>
        <p:grpSpPr>
          <a:xfrm>
            <a:off x="1754686" y="6169475"/>
            <a:ext cx="8547161" cy="2289728"/>
            <a:chOff x="0" y="-68"/>
            <a:chExt cx="8547160" cy="2289726"/>
          </a:xfrm>
        </p:grpSpPr>
        <p:grpSp>
          <p:nvGrpSpPr>
            <p:cNvPr id="383" name="Group 383"/>
            <p:cNvGrpSpPr/>
            <p:nvPr/>
          </p:nvGrpSpPr>
          <p:grpSpPr>
            <a:xfrm>
              <a:off x="1156639" y="451763"/>
              <a:ext cx="7273019" cy="1130632"/>
              <a:chOff x="0" y="-95415"/>
              <a:chExt cx="7273018" cy="1130631"/>
            </a:xfrm>
          </p:grpSpPr>
          <p:sp>
            <p:nvSpPr>
              <p:cNvPr id="380" name="Shape 380"/>
              <p:cNvSpPr/>
              <p:nvPr/>
            </p:nvSpPr>
            <p:spPr>
              <a:xfrm flipV="1">
                <a:off x="0" y="248113"/>
                <a:ext cx="7273018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81" name="Shape 381"/>
              <p:cNvSpPr/>
              <p:nvPr/>
            </p:nvSpPr>
            <p:spPr>
              <a:xfrm flipV="1">
                <a:off x="0" y="1035215"/>
                <a:ext cx="7273019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290536" y="-95416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384" name="Shape 384"/>
            <p:cNvSpPr/>
            <p:nvPr/>
          </p:nvSpPr>
          <p:spPr>
            <a:xfrm>
              <a:off x="2827242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85" name="Shape 385"/>
            <p:cNvSpPr/>
            <p:nvPr/>
          </p:nvSpPr>
          <p:spPr>
            <a:xfrm>
              <a:off x="4310548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86" name="Shape 386"/>
            <p:cNvSpPr/>
            <p:nvPr/>
          </p:nvSpPr>
          <p:spPr>
            <a:xfrm>
              <a:off x="5793854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7277160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388" name="Shape 388"/>
            <p:cNvSpPr/>
            <p:nvPr/>
          </p:nvSpPr>
          <p:spPr>
            <a:xfrm>
              <a:off x="7277160" y="124309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89" name="Shape 389"/>
            <p:cNvSpPr/>
            <p:nvPr/>
          </p:nvSpPr>
          <p:spPr>
            <a:xfrm>
              <a:off x="1489509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90" name="Shape 390"/>
            <p:cNvSpPr/>
            <p:nvPr/>
          </p:nvSpPr>
          <p:spPr>
            <a:xfrm>
              <a:off x="4310548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91" name="Shape 391"/>
            <p:cNvSpPr/>
            <p:nvPr/>
          </p:nvSpPr>
          <p:spPr>
            <a:xfrm rot="10800000">
              <a:off x="2827242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 rot="10800000">
              <a:off x="5793854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3342371" y="1347444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-5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6364971" y="1347444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-3</a:t>
              </a:r>
            </a:p>
          </p:txBody>
        </p:sp>
        <p:pic>
          <p:nvPicPr>
            <p:cNvPr id="395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7036" y="-69"/>
              <a:ext cx="933596" cy="1269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59027"/>
              <a:ext cx="1130632" cy="113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8" name="Shape 398"/>
          <p:cNvSpPr>
            <a:spLocks noGrp="1"/>
          </p:cNvSpPr>
          <p:nvPr>
            <p:ph type="body" idx="1"/>
          </p:nvPr>
        </p:nvSpPr>
        <p:spPr>
          <a:xfrm>
            <a:off x="952500" y="1869016"/>
            <a:ext cx="11099800" cy="4519217"/>
          </a:xfrm>
          <a:prstGeom prst="rect">
            <a:avLst/>
          </a:prstGeom>
        </p:spPr>
        <p:txBody>
          <a:bodyPr anchor="t"/>
          <a:lstStyle/>
          <a:p>
            <a:pPr marL="422275" lvl="0" indent="-422275" defTabSz="554990">
              <a:spcBef>
                <a:spcPts val="2800"/>
              </a:spcBef>
              <a:defRPr sz="1800"/>
            </a:pPr>
            <a:r>
              <a:rPr sz="3420"/>
              <a:t>In 1980s Jeffrey Palmer studied evolution of plant organelles by comparing mitochondrial genomes of the cabbage and turnip</a:t>
            </a:r>
          </a:p>
          <a:p>
            <a:pPr marL="422275" lvl="0" indent="-422275" defTabSz="554990">
              <a:spcBef>
                <a:spcPts val="2800"/>
              </a:spcBef>
              <a:defRPr sz="1800"/>
            </a:pPr>
            <a:r>
              <a:rPr sz="3420"/>
              <a:t> Although cabbages and turnips share a recent common ancestor, they look and taste different</a:t>
            </a:r>
          </a:p>
          <a:p>
            <a:pPr marL="422275" lvl="0" indent="-422275" defTabSz="554990">
              <a:spcBef>
                <a:spcPts val="2800"/>
              </a:spcBef>
              <a:defRPr sz="1800"/>
            </a:pPr>
            <a:r>
              <a:rPr sz="3420"/>
              <a:t> 99% similarity between genes  but different gene orders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sldNum" sz="quarter" idx="2"/>
          </p:nvPr>
        </p:nvSpPr>
        <p:spPr>
          <a:xfrm>
            <a:off x="6369062" y="9251950"/>
            <a:ext cx="253976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36</a:t>
            </a:fld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919" b="1">
                <a:solidFill>
                  <a:srgbClr val="FFFFFF"/>
                </a:solidFill>
              </a:rPr>
              <a:t>e.g. Turnip vs Cabbage</a:t>
            </a:r>
          </a:p>
        </p:txBody>
      </p:sp>
      <p:grpSp>
        <p:nvGrpSpPr>
          <p:cNvPr id="411" name="Group 411"/>
          <p:cNvGrpSpPr/>
          <p:nvPr/>
        </p:nvGrpSpPr>
        <p:grpSpPr>
          <a:xfrm>
            <a:off x="2025619" y="2400971"/>
            <a:ext cx="8547162" cy="1130632"/>
            <a:chOff x="0" y="0"/>
            <a:chExt cx="8547160" cy="1130631"/>
          </a:xfrm>
        </p:grpSpPr>
        <p:sp>
          <p:nvSpPr>
            <p:cNvPr id="402" name="Shape 402"/>
            <p:cNvSpPr/>
            <p:nvPr/>
          </p:nvSpPr>
          <p:spPr>
            <a:xfrm flipV="1">
              <a:off x="1156639" y="423367"/>
              <a:ext cx="7273019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7277160" y="84072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404" name="Shape 404"/>
            <p:cNvSpPr/>
            <p:nvPr/>
          </p:nvSpPr>
          <p:spPr>
            <a:xfrm>
              <a:off x="1489509" y="7983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05" name="Shape 405"/>
            <p:cNvSpPr/>
            <p:nvPr/>
          </p:nvSpPr>
          <p:spPr>
            <a:xfrm>
              <a:off x="4310548" y="7983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2827242" y="7983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 rot="10800000">
              <a:off x="5793854" y="7983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3342371" y="188417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-5</a:t>
              </a:r>
            </a:p>
          </p:txBody>
        </p:sp>
        <p:sp>
          <p:nvSpPr>
            <p:cNvPr id="409" name="Shape 409"/>
            <p:cNvSpPr/>
            <p:nvPr/>
          </p:nvSpPr>
          <p:spPr>
            <a:xfrm>
              <a:off x="6364971" y="188417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-3</a:t>
              </a:r>
            </a:p>
          </p:txBody>
        </p:sp>
        <p:pic>
          <p:nvPicPr>
            <p:cNvPr id="410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30632" cy="113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24" name="Group 424"/>
          <p:cNvGrpSpPr/>
          <p:nvPr/>
        </p:nvGrpSpPr>
        <p:grpSpPr>
          <a:xfrm>
            <a:off x="3123508" y="2878396"/>
            <a:ext cx="7418050" cy="1453638"/>
            <a:chOff x="0" y="0"/>
            <a:chExt cx="7418049" cy="1453637"/>
          </a:xfrm>
        </p:grpSpPr>
        <p:sp>
          <p:nvSpPr>
            <p:cNvPr id="412" name="Shape 412"/>
            <p:cNvSpPr/>
            <p:nvPr/>
          </p:nvSpPr>
          <p:spPr>
            <a:xfrm>
              <a:off x="6213306" y="250830"/>
              <a:ext cx="1204744" cy="63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extrusionOk="0">
                  <a:moveTo>
                    <a:pt x="0" y="0"/>
                  </a:moveTo>
                  <a:cubicBezTo>
                    <a:pt x="52" y="3061"/>
                    <a:pt x="806" y="5919"/>
                    <a:pt x="2058" y="7800"/>
                  </a:cubicBezTo>
                  <a:cubicBezTo>
                    <a:pt x="7203" y="15526"/>
                    <a:pt x="16022" y="1968"/>
                    <a:pt x="20404" y="13195"/>
                  </a:cubicBezTo>
                  <a:cubicBezTo>
                    <a:pt x="21343" y="15602"/>
                    <a:pt x="21600" y="18752"/>
                    <a:pt x="2109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grpSp>
          <p:nvGrpSpPr>
            <p:cNvPr id="423" name="Group 423"/>
            <p:cNvGrpSpPr/>
            <p:nvPr/>
          </p:nvGrpSpPr>
          <p:grpSpPr>
            <a:xfrm>
              <a:off x="-1" y="0"/>
              <a:ext cx="7410569" cy="1453638"/>
              <a:chOff x="0" y="0"/>
              <a:chExt cx="7410567" cy="1453637"/>
            </a:xfrm>
          </p:grpSpPr>
          <p:sp>
            <p:nvSpPr>
              <p:cNvPr id="413" name="Shape 413"/>
              <p:cNvSpPr/>
              <p:nvPr/>
            </p:nvSpPr>
            <p:spPr>
              <a:xfrm flipV="1">
                <a:off x="0" y="1105875"/>
                <a:ext cx="7273018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 rot="10800000">
                <a:off x="6120520" y="766580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FC25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332869" y="762347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416" name="Shape 416"/>
              <p:cNvSpPr/>
              <p:nvPr/>
            </p:nvSpPr>
            <p:spPr>
              <a:xfrm>
                <a:off x="3153908" y="762347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1A90F7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17" name="Shape 417"/>
              <p:cNvSpPr/>
              <p:nvPr/>
            </p:nvSpPr>
            <p:spPr>
              <a:xfrm rot="10800000">
                <a:off x="1670603" y="762347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FC0D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18" name="Shape 418"/>
              <p:cNvSpPr/>
              <p:nvPr/>
            </p:nvSpPr>
            <p:spPr>
              <a:xfrm rot="10800000">
                <a:off x="4637215" y="762347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FC0D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19" name="Shape 419"/>
              <p:cNvSpPr/>
              <p:nvPr/>
            </p:nvSpPr>
            <p:spPr>
              <a:xfrm>
                <a:off x="2185731" y="870925"/>
                <a:ext cx="385317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-5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5208331" y="870925"/>
                <a:ext cx="385317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-3</a:t>
                </a:r>
              </a:p>
            </p:txBody>
          </p:sp>
          <p:sp>
            <p:nvSpPr>
              <p:cNvPr id="421" name="Shape 421"/>
              <p:cNvSpPr/>
              <p:nvPr/>
            </p:nvSpPr>
            <p:spPr>
              <a:xfrm>
                <a:off x="6621614" y="867668"/>
                <a:ext cx="385317" cy="469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-2</a:t>
                </a:r>
              </a:p>
            </p:txBody>
          </p:sp>
          <p:sp>
            <p:nvSpPr>
              <p:cNvPr id="422" name="Shape 422"/>
              <p:cNvSpPr/>
              <p:nvPr/>
            </p:nvSpPr>
            <p:spPr>
              <a:xfrm flipH="1">
                <a:off x="6126497" y="0"/>
                <a:ext cx="1284071" cy="1127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3" h="21600" extrusionOk="0">
                    <a:moveTo>
                      <a:pt x="207" y="0"/>
                    </a:moveTo>
                    <a:cubicBezTo>
                      <a:pt x="-422" y="2975"/>
                      <a:pt x="428" y="6037"/>
                      <a:pt x="2144" y="7800"/>
                    </a:cubicBezTo>
                    <a:cubicBezTo>
                      <a:pt x="3232" y="8917"/>
                      <a:pt x="4391" y="9239"/>
                      <a:pt x="5572" y="9532"/>
                    </a:cubicBezTo>
                    <a:cubicBezTo>
                      <a:pt x="7595" y="10036"/>
                      <a:pt x="9794" y="10531"/>
                      <a:pt x="11988" y="10511"/>
                    </a:cubicBezTo>
                    <a:cubicBezTo>
                      <a:pt x="14687" y="10485"/>
                      <a:pt x="17113" y="9533"/>
                      <a:pt x="19413" y="13195"/>
                    </a:cubicBezTo>
                    <a:cubicBezTo>
                      <a:pt x="20861" y="15500"/>
                      <a:pt x="21178" y="18802"/>
                      <a:pt x="20060" y="2160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oval" w="med" len="med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  <p:grpSp>
        <p:nvGrpSpPr>
          <p:cNvPr id="437" name="Group 437"/>
          <p:cNvGrpSpPr/>
          <p:nvPr/>
        </p:nvGrpSpPr>
        <p:grpSpPr>
          <a:xfrm>
            <a:off x="3123508" y="3980899"/>
            <a:ext cx="7390521" cy="1562585"/>
            <a:chOff x="0" y="0"/>
            <a:chExt cx="7390520" cy="1562584"/>
          </a:xfrm>
        </p:grpSpPr>
        <p:sp>
          <p:nvSpPr>
            <p:cNvPr id="425" name="Shape 425"/>
            <p:cNvSpPr/>
            <p:nvPr/>
          </p:nvSpPr>
          <p:spPr>
            <a:xfrm flipV="1">
              <a:off x="0" y="1214822"/>
              <a:ext cx="7273018" cy="1"/>
            </a:xfrm>
            <a:prstGeom prst="line">
              <a:avLst/>
            </a:prstGeom>
            <a:noFill/>
            <a:ln w="25400" cap="flat">
              <a:solidFill>
                <a:srgbClr val="0063B3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 rot="10800000">
              <a:off x="6120520" y="875527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25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32869" y="871294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28" name="Shape 428"/>
            <p:cNvSpPr/>
            <p:nvPr/>
          </p:nvSpPr>
          <p:spPr>
            <a:xfrm flipH="1">
              <a:off x="3153908" y="871294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25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 rot="10800000">
              <a:off x="1670603" y="871294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 rot="10800000">
              <a:off x="4637215" y="871294"/>
              <a:ext cx="1270001" cy="687057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2185731" y="979872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-5</a:t>
              </a:r>
            </a:p>
          </p:txBody>
        </p:sp>
        <p:sp>
          <p:nvSpPr>
            <p:cNvPr id="432" name="Shape 432"/>
            <p:cNvSpPr/>
            <p:nvPr/>
          </p:nvSpPr>
          <p:spPr>
            <a:xfrm>
              <a:off x="5208331" y="979872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-3</a:t>
              </a:r>
            </a:p>
          </p:txBody>
        </p:sp>
        <p:sp>
          <p:nvSpPr>
            <p:cNvPr id="433" name="Shape 433"/>
            <p:cNvSpPr/>
            <p:nvPr/>
          </p:nvSpPr>
          <p:spPr>
            <a:xfrm>
              <a:off x="3697031" y="979872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-4</a:t>
              </a:r>
            </a:p>
          </p:txBody>
        </p:sp>
        <p:sp>
          <p:nvSpPr>
            <p:cNvPr id="434" name="Shape 434"/>
            <p:cNvSpPr/>
            <p:nvPr/>
          </p:nvSpPr>
          <p:spPr>
            <a:xfrm>
              <a:off x="6621614" y="967486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-2</a:t>
              </a:r>
            </a:p>
          </p:txBody>
        </p:sp>
        <p:sp>
          <p:nvSpPr>
            <p:cNvPr id="435" name="Shape 435"/>
            <p:cNvSpPr/>
            <p:nvPr/>
          </p:nvSpPr>
          <p:spPr>
            <a:xfrm flipH="1">
              <a:off x="3095444" y="0"/>
              <a:ext cx="1284072" cy="1268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600" extrusionOk="0">
                  <a:moveTo>
                    <a:pt x="207" y="0"/>
                  </a:moveTo>
                  <a:cubicBezTo>
                    <a:pt x="-422" y="2975"/>
                    <a:pt x="428" y="6037"/>
                    <a:pt x="2144" y="7800"/>
                  </a:cubicBezTo>
                  <a:cubicBezTo>
                    <a:pt x="3232" y="8917"/>
                    <a:pt x="4391" y="9239"/>
                    <a:pt x="5572" y="9532"/>
                  </a:cubicBezTo>
                  <a:cubicBezTo>
                    <a:pt x="7595" y="10036"/>
                    <a:pt x="9794" y="10531"/>
                    <a:pt x="11988" y="10511"/>
                  </a:cubicBezTo>
                  <a:cubicBezTo>
                    <a:pt x="14687" y="10485"/>
                    <a:pt x="17113" y="9533"/>
                    <a:pt x="19413" y="13195"/>
                  </a:cubicBezTo>
                  <a:cubicBezTo>
                    <a:pt x="20861" y="15500"/>
                    <a:pt x="21178" y="18802"/>
                    <a:pt x="2006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3177674" y="221604"/>
              <a:ext cx="1206742" cy="82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extrusionOk="0">
                  <a:moveTo>
                    <a:pt x="0" y="0"/>
                  </a:moveTo>
                  <a:cubicBezTo>
                    <a:pt x="52" y="3061"/>
                    <a:pt x="806" y="5919"/>
                    <a:pt x="2058" y="7800"/>
                  </a:cubicBezTo>
                  <a:cubicBezTo>
                    <a:pt x="7203" y="15526"/>
                    <a:pt x="16022" y="1968"/>
                    <a:pt x="20404" y="13195"/>
                  </a:cubicBezTo>
                  <a:cubicBezTo>
                    <a:pt x="21343" y="15602"/>
                    <a:pt x="21600" y="18752"/>
                    <a:pt x="2109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448" name="Group 448"/>
          <p:cNvGrpSpPr/>
          <p:nvPr/>
        </p:nvGrpSpPr>
        <p:grpSpPr>
          <a:xfrm>
            <a:off x="2328167" y="5131915"/>
            <a:ext cx="8404709" cy="3051714"/>
            <a:chOff x="71" y="0"/>
            <a:chExt cx="8404707" cy="3051712"/>
          </a:xfrm>
        </p:grpSpPr>
        <p:grpSp>
          <p:nvGrpSpPr>
            <p:cNvPr id="445" name="Group 445"/>
            <p:cNvGrpSpPr/>
            <p:nvPr/>
          </p:nvGrpSpPr>
          <p:grpSpPr>
            <a:xfrm>
              <a:off x="71" y="1782625"/>
              <a:ext cx="8350124" cy="1269088"/>
              <a:chOff x="71" y="-68"/>
              <a:chExt cx="8350123" cy="1269086"/>
            </a:xfrm>
          </p:grpSpPr>
          <p:sp>
            <p:nvSpPr>
              <p:cNvPr id="438" name="Shape 438"/>
              <p:cNvSpPr/>
              <p:nvPr/>
            </p:nvSpPr>
            <p:spPr>
              <a:xfrm flipV="1">
                <a:off x="959673" y="795292"/>
                <a:ext cx="7273019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439" name="Shape 439"/>
              <p:cNvSpPr/>
              <p:nvPr/>
            </p:nvSpPr>
            <p:spPr>
              <a:xfrm>
                <a:off x="1250210" y="451763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440" name="Shape 440"/>
              <p:cNvSpPr/>
              <p:nvPr/>
            </p:nvSpPr>
            <p:spPr>
              <a:xfrm>
                <a:off x="2630277" y="451763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2</a:t>
                </a:r>
              </a:p>
            </p:txBody>
          </p:sp>
          <p:sp>
            <p:nvSpPr>
              <p:cNvPr id="441" name="Shape 441"/>
              <p:cNvSpPr/>
              <p:nvPr/>
            </p:nvSpPr>
            <p:spPr>
              <a:xfrm>
                <a:off x="4113582" y="451763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sp>
            <p:nvSpPr>
              <p:cNvPr id="442" name="Shape 442"/>
              <p:cNvSpPr/>
              <p:nvPr/>
            </p:nvSpPr>
            <p:spPr>
              <a:xfrm>
                <a:off x="5596888" y="451763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sp>
            <p:nvSpPr>
              <p:cNvPr id="443" name="Shape 443"/>
              <p:cNvSpPr/>
              <p:nvPr/>
            </p:nvSpPr>
            <p:spPr>
              <a:xfrm>
                <a:off x="7080194" y="451763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5</a:t>
                </a:r>
              </a:p>
            </p:txBody>
          </p:sp>
          <p:pic>
            <p:nvPicPr>
              <p:cNvPr id="444" name="pasted-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1" y="-69"/>
                <a:ext cx="933595" cy="12690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46" name="Shape 446"/>
            <p:cNvSpPr/>
            <p:nvPr/>
          </p:nvSpPr>
          <p:spPr>
            <a:xfrm>
              <a:off x="2497656" y="8583"/>
              <a:ext cx="5907124" cy="259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extrusionOk="0">
                  <a:moveTo>
                    <a:pt x="0" y="0"/>
                  </a:moveTo>
                  <a:cubicBezTo>
                    <a:pt x="9" y="3091"/>
                    <a:pt x="775" y="6020"/>
                    <a:pt x="2064" y="7800"/>
                  </a:cubicBezTo>
                  <a:cubicBezTo>
                    <a:pt x="4678" y="11407"/>
                    <a:pt x="8100" y="9046"/>
                    <a:pt x="11447" y="8013"/>
                  </a:cubicBezTo>
                  <a:cubicBezTo>
                    <a:pt x="14943" y="6933"/>
                    <a:pt x="18319" y="7209"/>
                    <a:pt x="20464" y="13195"/>
                  </a:cubicBezTo>
                  <a:cubicBezTo>
                    <a:pt x="21347" y="15663"/>
                    <a:pt x="21600" y="18731"/>
                    <a:pt x="21153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flipH="1">
              <a:off x="2488002" y="0"/>
              <a:ext cx="5712827" cy="257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extrusionOk="0">
                  <a:moveTo>
                    <a:pt x="220" y="0"/>
                  </a:moveTo>
                  <a:cubicBezTo>
                    <a:pt x="-435" y="2965"/>
                    <a:pt x="420" y="6240"/>
                    <a:pt x="2156" y="7800"/>
                  </a:cubicBezTo>
                  <a:cubicBezTo>
                    <a:pt x="3459" y="8971"/>
                    <a:pt x="4847" y="8709"/>
                    <a:pt x="6237" y="8852"/>
                  </a:cubicBezTo>
                  <a:cubicBezTo>
                    <a:pt x="8116" y="9044"/>
                    <a:pt x="10104" y="10040"/>
                    <a:pt x="12112" y="10312"/>
                  </a:cubicBezTo>
                  <a:cubicBezTo>
                    <a:pt x="14734" y="10668"/>
                    <a:pt x="17160" y="9603"/>
                    <a:pt x="19407" y="13195"/>
                  </a:cubicBezTo>
                  <a:cubicBezTo>
                    <a:pt x="20843" y="15492"/>
                    <a:pt x="21165" y="18818"/>
                    <a:pt x="20053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1" animBg="1" advAuto="0"/>
      <p:bldP spid="424" grpId="2" animBg="1" advAuto="0"/>
      <p:bldP spid="437" grpId="3" animBg="1" advAuto="0"/>
      <p:bldP spid="448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952500" y="2137982"/>
            <a:ext cx="11099800" cy="6286501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5000"/>
              <a:t>A </a:t>
            </a:r>
            <a:r>
              <a:rPr sz="5000" b="1">
                <a:latin typeface="Helvetica"/>
                <a:ea typeface="Helvetica"/>
                <a:cs typeface="Helvetica"/>
                <a:sym typeface="Helvetica"/>
              </a:rPr>
              <a:t>mutation</a:t>
            </a:r>
            <a:r>
              <a:rPr sz="5000"/>
              <a:t> is a change in the DNA sequence. A natural process, it is the </a:t>
            </a:r>
            <a:r>
              <a:rPr sz="5000" b="1">
                <a:latin typeface="Helvetica"/>
                <a:ea typeface="Helvetica"/>
                <a:cs typeface="Helvetica"/>
                <a:sym typeface="Helvetica"/>
              </a:rPr>
              <a:t>elementary unit of genome evolution</a:t>
            </a:r>
            <a:r>
              <a:rPr sz="5000"/>
              <a:t>.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Consequences of mutations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952500" y="1691944"/>
            <a:ext cx="11099800" cy="7198056"/>
          </a:xfrm>
          <a:prstGeom prst="rect">
            <a:avLst/>
          </a:prstGeom>
        </p:spPr>
        <p:txBody>
          <a:bodyPr anchor="t"/>
          <a:lstStyle/>
          <a:p>
            <a:pPr marL="525364" lvl="0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Changes in gene order -&gt; genome rearrangements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reversal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translocations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fusion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fission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/>
              <a:t>Changes in gene sequence </a:t>
            </a:r>
            <a:endParaRPr sz="2765">
              <a:solidFill>
                <a:srgbClr val="0365C0"/>
              </a:solidFill>
            </a:endParaRPr>
          </a:p>
          <a:p>
            <a:pPr marL="886552" lvl="2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Point mutations: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duplications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insertions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deletions</a:t>
            </a:r>
          </a:p>
          <a:p>
            <a:pPr marL="820881" lvl="0" indent="-459693" defTabSz="361188">
              <a:spcBef>
                <a:spcPts val="0"/>
              </a:spcBef>
              <a:buSzPct val="100000"/>
              <a:defRPr sz="1800"/>
            </a:pPr>
            <a:r>
              <a:rPr sz="2765"/>
              <a:t>Gene gain:</a:t>
            </a:r>
          </a:p>
          <a:p>
            <a:pPr marL="1543257" lvl="4" indent="-459693" defTabSz="361188">
              <a:spcBef>
                <a:spcPts val="0"/>
              </a:spcBef>
              <a:buSzPct val="100000"/>
              <a:defRPr sz="1800"/>
            </a:pPr>
            <a:r>
              <a:rPr sz="2765"/>
              <a:t>duplication</a:t>
            </a:r>
          </a:p>
          <a:p>
            <a:pPr marL="1543257" lvl="4" indent="-459693" defTabSz="361188">
              <a:spcBef>
                <a:spcPts val="700"/>
              </a:spcBef>
              <a:buSzPct val="100000"/>
              <a:defRPr sz="1800"/>
            </a:pPr>
            <a:r>
              <a:rPr sz="2765"/>
              <a:t>retrotransposition</a:t>
            </a:r>
          </a:p>
          <a:p>
            <a:pPr marL="820881" lvl="0" indent="-459693" defTabSz="361188">
              <a:spcBef>
                <a:spcPts val="700"/>
              </a:spcBef>
              <a:buSzPct val="100000"/>
              <a:defRPr sz="1800"/>
            </a:pPr>
            <a:r>
              <a:rPr sz="2765"/>
              <a:t>Gene loss  — deletion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/>
              <a:t>One or more genes per event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grpSp>
        <p:nvGrpSpPr>
          <p:cNvPr id="87" name="Group 87"/>
          <p:cNvGrpSpPr/>
          <p:nvPr/>
        </p:nvGrpSpPr>
        <p:grpSpPr>
          <a:xfrm>
            <a:off x="1158266" y="4442094"/>
            <a:ext cx="8918197" cy="3599907"/>
            <a:chOff x="-50799" y="-527579"/>
            <a:chExt cx="8918195" cy="3599906"/>
          </a:xfrm>
        </p:grpSpPr>
        <p:pic>
          <p:nvPicPr>
            <p:cNvPr id="85" name="Picture 84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0800" y="-527580"/>
              <a:ext cx="8918197" cy="3599908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86" name="Shape 86"/>
            <p:cNvSpPr/>
            <p:nvPr/>
          </p:nvSpPr>
          <p:spPr>
            <a:xfrm>
              <a:off x="4023445" y="471835"/>
              <a:ext cx="4840653" cy="1274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FA161C"/>
                  </a:solidFill>
                </a:rPr>
                <a:t>Evolution of 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FA161C"/>
                  </a:solidFill>
                  <a:latin typeface="Helvetica"/>
                  <a:ea typeface="Helvetica"/>
                  <a:cs typeface="Helvetica"/>
                  <a:sym typeface="Helvetica"/>
                </a:rPr>
                <a:t>genome content</a:t>
              </a: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2141083" y="2156585"/>
            <a:ext cx="7833502" cy="1876492"/>
            <a:chOff x="-812800" y="65980"/>
            <a:chExt cx="7833501" cy="1876491"/>
          </a:xfrm>
        </p:grpSpPr>
        <p:pic>
          <p:nvPicPr>
            <p:cNvPr id="88" name="Picture 8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12800" y="65980"/>
              <a:ext cx="7833502" cy="1876492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89" name="Shape 89"/>
            <p:cNvSpPr/>
            <p:nvPr/>
          </p:nvSpPr>
          <p:spPr>
            <a:xfrm>
              <a:off x="2016485" y="380269"/>
              <a:ext cx="4607994" cy="1247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FA161C"/>
                  </a:solidFill>
                </a:rPr>
                <a:t>Evolution of genome 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FA161C"/>
                  </a:solidFill>
                  <a:latin typeface="Helvetica"/>
                  <a:ea typeface="Helvetica"/>
                  <a:cs typeface="Helvetica"/>
                  <a:sym typeface="Helvetica"/>
                </a:rPr>
                <a:t>architecture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"/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300"/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"/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"/>
                                        <p:tgtEl>
                                          <p:spTgt spid="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300"/>
                                        <p:tgtEl>
                                          <p:spTgt spid="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1" build="p" animBg="1" advAuto="0"/>
      <p:bldP spid="87" grpId="3" animBg="1" advAuto="0"/>
      <p:bldP spid="90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400" b="1">
                <a:solidFill>
                  <a:srgbClr val="FFFFFF"/>
                </a:solidFill>
              </a:rPr>
              <a:t>Consequences of mutations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952500" y="1691944"/>
            <a:ext cx="11099800" cy="7198056"/>
          </a:xfrm>
          <a:prstGeom prst="rect">
            <a:avLst/>
          </a:prstGeom>
        </p:spPr>
        <p:txBody>
          <a:bodyPr anchor="t"/>
          <a:lstStyle/>
          <a:p>
            <a:pPr marL="525364" lvl="0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Changes in gene order -&gt; genome rearrangements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reversal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translocations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fusion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/>
              <a:t>fission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Changes in gene sequence </a:t>
            </a:r>
          </a:p>
          <a:p>
            <a:pPr marL="886552" lvl="2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Point mutations: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duplications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insertions</a:t>
            </a:r>
          </a:p>
          <a:p>
            <a:pPr marL="1608928" lvl="6" indent="-525364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deletions</a:t>
            </a:r>
          </a:p>
          <a:p>
            <a:pPr marL="820881" lvl="0" indent="-459693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Gene gain:</a:t>
            </a:r>
          </a:p>
          <a:p>
            <a:pPr marL="1543257" lvl="4" indent="-459693" defTabSz="361188">
              <a:spcBef>
                <a:spcPts val="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duplication</a:t>
            </a:r>
          </a:p>
          <a:p>
            <a:pPr marL="1543257" lvl="4" indent="-459693" defTabSz="361188">
              <a:spcBef>
                <a:spcPts val="70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retrotransposition</a:t>
            </a:r>
          </a:p>
          <a:p>
            <a:pPr marL="820881" lvl="0" indent="-459693" defTabSz="361188">
              <a:spcBef>
                <a:spcPts val="70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Gene loss  — deletion</a:t>
            </a:r>
          </a:p>
          <a:p>
            <a:pPr marL="525364" lvl="0" indent="-525364" defTabSz="361188">
              <a:spcBef>
                <a:spcPts val="2300"/>
              </a:spcBef>
              <a:buSzPct val="100000"/>
              <a:defRPr sz="1800"/>
            </a:pPr>
            <a:r>
              <a:rPr sz="2765">
                <a:solidFill>
                  <a:srgbClr val="A6AAA9"/>
                </a:solidFill>
              </a:rPr>
              <a:t>One or more genes per event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pic>
        <p:nvPicPr>
          <p:cNvPr id="95" name="Picture 9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8266" y="4442094"/>
            <a:ext cx="8918197" cy="3599908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96" name="Shape 96"/>
          <p:cNvSpPr/>
          <p:nvPr/>
        </p:nvSpPr>
        <p:spPr>
          <a:xfrm>
            <a:off x="5232512" y="5441509"/>
            <a:ext cx="4840653" cy="1274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600">
                <a:solidFill>
                  <a:srgbClr val="A6AAA9"/>
                </a:solidFill>
              </a:rPr>
              <a:t>Evolution of </a:t>
            </a:r>
          </a:p>
          <a:p>
            <a:pPr lvl="0">
              <a:defRPr sz="1800"/>
            </a:pPr>
            <a:r>
              <a:rPr sz="3600" b="1">
                <a:solidFill>
                  <a:srgbClr val="A6AAA9"/>
                </a:solidFill>
                <a:latin typeface="Helvetica"/>
                <a:ea typeface="Helvetica"/>
                <a:cs typeface="Helvetica"/>
                <a:sym typeface="Helvetica"/>
              </a:rPr>
              <a:t>genome content</a:t>
            </a:r>
          </a:p>
        </p:txBody>
      </p:sp>
      <p:grpSp>
        <p:nvGrpSpPr>
          <p:cNvPr id="99" name="Group 99"/>
          <p:cNvGrpSpPr/>
          <p:nvPr/>
        </p:nvGrpSpPr>
        <p:grpSpPr>
          <a:xfrm>
            <a:off x="2141083" y="2156585"/>
            <a:ext cx="7833502" cy="1876492"/>
            <a:chOff x="-812800" y="65980"/>
            <a:chExt cx="7833501" cy="1876491"/>
          </a:xfrm>
        </p:grpSpPr>
        <p:pic>
          <p:nvPicPr>
            <p:cNvPr id="97" name="Picture 9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12800" y="65980"/>
              <a:ext cx="7833502" cy="1876492"/>
            </a:xfrm>
            <a:prstGeom prst="rect">
              <a:avLst/>
            </a:prstGeom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8" name="Shape 98"/>
            <p:cNvSpPr/>
            <p:nvPr/>
          </p:nvSpPr>
          <p:spPr>
            <a:xfrm>
              <a:off x="2016485" y="380269"/>
              <a:ext cx="4607994" cy="12479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1800"/>
              </a:pPr>
              <a:r>
                <a:rPr sz="3600">
                  <a:solidFill>
                    <a:srgbClr val="FA161C"/>
                  </a:solidFill>
                </a:rPr>
                <a:t>Evolution of genome </a:t>
              </a:r>
            </a:p>
            <a:p>
              <a:pPr lvl="0">
                <a:defRPr sz="1800"/>
              </a:pPr>
              <a:r>
                <a:rPr sz="3600" b="1">
                  <a:solidFill>
                    <a:srgbClr val="FA161C"/>
                  </a:solidFill>
                  <a:latin typeface="Helvetica"/>
                  <a:ea typeface="Helvetica"/>
                  <a:cs typeface="Helvetica"/>
                  <a:sym typeface="Helvetica"/>
                </a:rPr>
                <a:t>architecture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xfrm>
            <a:off x="952500" y="2414223"/>
            <a:ext cx="11099800" cy="4925154"/>
          </a:xfrm>
          <a:prstGeom prst="rect">
            <a:avLst/>
          </a:prstGeom>
        </p:spPr>
        <p:txBody>
          <a:bodyPr anchor="t"/>
          <a:lstStyle/>
          <a:p>
            <a:pPr marL="404495" lvl="0" indent="-404495" defTabSz="531622">
              <a:spcBef>
                <a:spcPts val="1800"/>
              </a:spcBef>
              <a:defRPr sz="1800"/>
            </a:pPr>
            <a:r>
              <a:rPr sz="3276"/>
              <a:t>Appear when a </a:t>
            </a:r>
            <a:r>
              <a:rPr sz="3276" b="1">
                <a:latin typeface="Helvetica"/>
                <a:ea typeface="Helvetica"/>
                <a:cs typeface="Helvetica"/>
                <a:sym typeface="Helvetica"/>
              </a:rPr>
              <a:t>large piece of chromosome</a:t>
            </a:r>
            <a:r>
              <a:rPr sz="3276"/>
              <a:t> is copied or </a:t>
            </a:r>
            <a:r>
              <a:rPr sz="3276" b="1">
                <a:latin typeface="Helvetica"/>
                <a:ea typeface="Helvetica"/>
                <a:cs typeface="Helvetica"/>
                <a:sym typeface="Helvetica"/>
              </a:rPr>
              <a:t>moved to another location</a:t>
            </a:r>
            <a:endParaRPr sz="3276"/>
          </a:p>
          <a:p>
            <a:pPr marL="404495" lvl="0" indent="-404495" defTabSz="531622">
              <a:spcBef>
                <a:spcPts val="1800"/>
              </a:spcBef>
              <a:defRPr sz="1800"/>
            </a:pPr>
            <a:r>
              <a:rPr sz="3276"/>
              <a:t>Have important  and </a:t>
            </a:r>
            <a:r>
              <a:rPr sz="3276" b="1">
                <a:latin typeface="Helvetica"/>
                <a:ea typeface="Helvetica"/>
                <a:cs typeface="Helvetica"/>
                <a:sym typeface="Helvetica"/>
              </a:rPr>
              <a:t>usually fatally consequences</a:t>
            </a:r>
            <a:r>
              <a:rPr sz="3276"/>
              <a:t> for the evolution of the organisms</a:t>
            </a:r>
          </a:p>
          <a:p>
            <a:pPr marL="404495" lvl="0" indent="-404495" defTabSz="531622">
              <a:spcBef>
                <a:spcPts val="1800"/>
              </a:spcBef>
              <a:defRPr sz="1800"/>
            </a:pPr>
            <a:r>
              <a:rPr sz="3276"/>
              <a:t>Sequence alignments</a:t>
            </a:r>
            <a:r>
              <a:rPr sz="3276" b="1">
                <a:latin typeface="Helvetica"/>
                <a:ea typeface="Helvetica"/>
                <a:cs typeface="Helvetica"/>
                <a:sym typeface="Helvetica"/>
              </a:rPr>
              <a:t> do not </a:t>
            </a:r>
            <a:r>
              <a:rPr sz="3276"/>
              <a:t>capture genome rearrangements…</a:t>
            </a:r>
          </a:p>
          <a:p>
            <a:pPr marL="0" lvl="2" indent="808990" defTabSz="531622">
              <a:spcBef>
                <a:spcPts val="1800"/>
              </a:spcBef>
              <a:buSzTx/>
              <a:buNone/>
              <a:defRPr sz="1800"/>
            </a:pPr>
            <a:r>
              <a:rPr sz="3276"/>
              <a:t>… two species may have nearly the same gene sequences, but in a different order.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defRPr sz="728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280" b="1">
                <a:solidFill>
                  <a:srgbClr val="FFFFFF"/>
                </a:solidFill>
              </a:rPr>
              <a:t>Genome rearrangements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2694486" y="7312475"/>
            <a:ext cx="8547161" cy="2289728"/>
            <a:chOff x="0" y="-68"/>
            <a:chExt cx="8547160" cy="2289726"/>
          </a:xfrm>
        </p:grpSpPr>
        <p:grpSp>
          <p:nvGrpSpPr>
            <p:cNvPr id="107" name="Group 107"/>
            <p:cNvGrpSpPr/>
            <p:nvPr/>
          </p:nvGrpSpPr>
          <p:grpSpPr>
            <a:xfrm>
              <a:off x="1156639" y="451763"/>
              <a:ext cx="7273019" cy="1130632"/>
              <a:chOff x="0" y="-95415"/>
              <a:chExt cx="7273018" cy="1130631"/>
            </a:xfrm>
          </p:grpSpPr>
          <p:sp>
            <p:nvSpPr>
              <p:cNvPr id="104" name="Shape 104"/>
              <p:cNvSpPr/>
              <p:nvPr/>
            </p:nvSpPr>
            <p:spPr>
              <a:xfrm flipV="1">
                <a:off x="0" y="248113"/>
                <a:ext cx="7273018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 flipV="1">
                <a:off x="0" y="1035215"/>
                <a:ext cx="7273019" cy="1"/>
              </a:xfrm>
              <a:prstGeom prst="line">
                <a:avLst/>
              </a:prstGeom>
              <a:noFill/>
              <a:ln w="25400" cap="flat">
                <a:solidFill>
                  <a:srgbClr val="0063B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290536" y="-95416"/>
                <a:ext cx="1270001" cy="687058"/>
              </a:xfrm>
              <a:prstGeom prst="rightArrow">
                <a:avLst>
                  <a:gd name="adj1" fmla="val 75396"/>
                  <a:gd name="adj2" fmla="val 73573"/>
                </a:avLst>
              </a:prstGeom>
              <a:solidFill>
                <a:srgbClr val="0063B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  <p:sp>
          <p:nvSpPr>
            <p:cNvPr id="108" name="Shape 108"/>
            <p:cNvSpPr/>
            <p:nvPr/>
          </p:nvSpPr>
          <p:spPr>
            <a:xfrm>
              <a:off x="2827242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4310548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5793854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7277160" y="451763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7277160" y="1243099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1489509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0063B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4310548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1A90F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5" name="Shape 115"/>
            <p:cNvSpPr/>
            <p:nvPr/>
          </p:nvSpPr>
          <p:spPr>
            <a:xfrm rot="10800000">
              <a:off x="2827242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>
              <a:off x="5793854" y="1238866"/>
              <a:ext cx="1270001" cy="687058"/>
            </a:xfrm>
            <a:prstGeom prst="rightArrow">
              <a:avLst>
                <a:gd name="adj1" fmla="val 75396"/>
                <a:gd name="adj2" fmla="val 73573"/>
              </a:avLst>
            </a:prstGeom>
            <a:solidFill>
              <a:srgbClr val="FC0D1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342371" y="1347444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-5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6364971" y="1347444"/>
              <a:ext cx="38531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-3</a:t>
              </a:r>
            </a:p>
          </p:txBody>
        </p:sp>
        <p:pic>
          <p:nvPicPr>
            <p:cNvPr id="119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7036" y="-69"/>
              <a:ext cx="933596" cy="12690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59027"/>
              <a:ext cx="1130632" cy="1130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build="p" animBg="1" advAuto="0"/>
      <p:bldP spid="12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8697724" y="5197838"/>
            <a:ext cx="423985" cy="570374"/>
          </a:xfrm>
          <a:prstGeom prst="roundRect">
            <a:avLst>
              <a:gd name="adj" fmla="val 20179"/>
            </a:avLst>
          </a:prstGeom>
          <a:solidFill>
            <a:srgbClr val="7EF1A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134604" y="4577736"/>
            <a:ext cx="423986" cy="570374"/>
          </a:xfrm>
          <a:prstGeom prst="roundRect">
            <a:avLst>
              <a:gd name="adj" fmla="val 20179"/>
            </a:avLst>
          </a:prstGeom>
          <a:solidFill>
            <a:srgbClr val="7EF1A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697724" y="4603136"/>
            <a:ext cx="423985" cy="570374"/>
          </a:xfrm>
          <a:prstGeom prst="roundRect">
            <a:avLst>
              <a:gd name="adj" fmla="val 20179"/>
            </a:avLst>
          </a:prstGeom>
          <a:solidFill>
            <a:srgbClr val="F5D3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134604" y="5203433"/>
            <a:ext cx="423986" cy="570374"/>
          </a:xfrm>
          <a:prstGeom prst="roundRect">
            <a:avLst>
              <a:gd name="adj" fmla="val 20179"/>
            </a:avLst>
          </a:prstGeom>
          <a:solidFill>
            <a:srgbClr val="F5D3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8</a:t>
            </a:fld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28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7280" b="1">
                <a:solidFill>
                  <a:srgbClr val="FFFFFF"/>
                </a:solidFill>
              </a:rPr>
              <a:t>Types of rearrangements</a:t>
            </a:r>
          </a:p>
        </p:txBody>
      </p:sp>
      <p:pic>
        <p:nvPicPr>
          <p:cNvPr id="1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4284" y="1513441"/>
            <a:ext cx="9356232" cy="771338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1929156" y="2561403"/>
            <a:ext cx="3359906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649130" y="2561403"/>
            <a:ext cx="3359905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2935476" y="4595534"/>
            <a:ext cx="1761837" cy="562532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935476" y="5207355"/>
            <a:ext cx="1761837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7473195" y="4610663"/>
            <a:ext cx="1761837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473195" y="5222483"/>
            <a:ext cx="1761837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2935476" y="7099744"/>
            <a:ext cx="2251631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935476" y="7711564"/>
            <a:ext cx="1347267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7457830" y="7384650"/>
            <a:ext cx="3359906" cy="562531"/>
          </a:xfrm>
          <a:prstGeom prst="roundRect">
            <a:avLst>
              <a:gd name="adj" fmla="val 33865"/>
            </a:avLst>
          </a:prstGeom>
          <a:ln w="381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309033" y="2054588"/>
            <a:ext cx="8113581" cy="6286501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Genome rearrangements give insights into the genome evolution and species differentiation</a:t>
            </a:r>
          </a:p>
          <a:p>
            <a:pPr lvl="0">
              <a:defRPr sz="1800"/>
            </a:pPr>
            <a:endParaRPr sz="3600"/>
          </a:p>
          <a:p>
            <a:pPr lvl="0">
              <a:spcBef>
                <a:spcPts val="2500"/>
              </a:spcBef>
              <a:defRPr sz="1800"/>
            </a:pPr>
            <a:r>
              <a:rPr sz="3600"/>
              <a:t>The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number of rearrangements</a:t>
            </a:r>
            <a:r>
              <a:rPr sz="3600"/>
              <a:t> needed to transform one genome into another can be used to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measure the evolutionary distance</a:t>
            </a:r>
            <a:r>
              <a:rPr sz="3600"/>
              <a:t> between the genomes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8000" b="1">
                <a:solidFill>
                  <a:srgbClr val="FFFFFF"/>
                </a:solidFill>
              </a:rPr>
              <a:t>Importance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8623300" y="1352550"/>
            <a:ext cx="3788368" cy="8394245"/>
            <a:chOff x="-127000" y="-88900"/>
            <a:chExt cx="3788367" cy="8394244"/>
          </a:xfrm>
        </p:grpSpPr>
        <p:pic>
          <p:nvPicPr>
            <p:cNvPr id="144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534368" cy="80640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Picture 14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3788368" cy="839424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1216</Words>
  <Application>Microsoft Macintosh PowerPoint</Application>
  <PresentationFormat>Custom</PresentationFormat>
  <Paragraphs>330</Paragraphs>
  <Slides>36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Helvetica Light</vt:lpstr>
      <vt:lpstr>Helvetica Neue</vt:lpstr>
      <vt:lpstr>Calibri</vt:lpstr>
      <vt:lpstr>Helvetica</vt:lpstr>
      <vt:lpstr>Symbol</vt:lpstr>
      <vt:lpstr>White</vt:lpstr>
      <vt:lpstr>Genome Remodelling   ~ A Pseudogene Case Study ~</vt:lpstr>
      <vt:lpstr>PowerPoint Presentation</vt:lpstr>
      <vt:lpstr>PowerPoint Presentation</vt:lpstr>
      <vt:lpstr>PowerPoint Presentation</vt:lpstr>
      <vt:lpstr>Consequences of mutations</vt:lpstr>
      <vt:lpstr>Consequences of mutations</vt:lpstr>
      <vt:lpstr>Genome rearrangements</vt:lpstr>
      <vt:lpstr>Types of rearrangements</vt:lpstr>
      <vt:lpstr>Importance</vt:lpstr>
      <vt:lpstr>Mouse 2 Human</vt:lpstr>
      <vt:lpstr>Computational challenges</vt:lpstr>
      <vt:lpstr>Web tools</vt:lpstr>
      <vt:lpstr>Summary - Genome rearrangements </vt:lpstr>
      <vt:lpstr>Consequences of mutations</vt:lpstr>
      <vt:lpstr>Evolution of genome content</vt:lpstr>
      <vt:lpstr>Evolution of genome content</vt:lpstr>
      <vt:lpstr>Evolution of genome content</vt:lpstr>
      <vt:lpstr>Summary - sequence alterations</vt:lpstr>
      <vt:lpstr>PowerPoint Presentation</vt:lpstr>
      <vt:lpstr>A pseudogene is born</vt:lpstr>
      <vt:lpstr>Formal properties of pseudogenes</vt:lpstr>
      <vt:lpstr>Zoom in - pseudogene formation</vt:lpstr>
      <vt:lpstr>Anatomy of a pseudogene</vt:lpstr>
      <vt:lpstr>How do you study pseudogenes?</vt:lpstr>
      <vt:lpstr>Annotation</vt:lpstr>
      <vt:lpstr>Human pseudogene annotation</vt:lpstr>
      <vt:lpstr>Challenges in pseudogene annotation</vt:lpstr>
      <vt:lpstr>Pseudogene family</vt:lpstr>
      <vt:lpstr>Pseudogene ontology</vt:lpstr>
      <vt:lpstr>Pseudogene transcription</vt:lpstr>
      <vt:lpstr>Pseudogene transcription</vt:lpstr>
      <vt:lpstr>Pseudogene transcription</vt:lpstr>
      <vt:lpstr>Summary - pseudogenes</vt:lpstr>
      <vt:lpstr>Questions?</vt:lpstr>
      <vt:lpstr>e.g. Turnip vs Cabbage</vt:lpstr>
      <vt:lpstr>e.g. Turnip vs Cabbage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 Remodelling Processes- Shaping Life for 3.7 Billion Years  ~ A Pseudogene Case Study ~</dc:title>
  <cp:lastModifiedBy>Sisu, Cristina</cp:lastModifiedBy>
  <cp:revision>4</cp:revision>
  <dcterms:modified xsi:type="dcterms:W3CDTF">2015-09-29T15:28:04Z</dcterms:modified>
</cp:coreProperties>
</file>