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52.xml" ContentType="application/vnd.openxmlformats-officedocument.theme+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theme/theme53.xml" ContentType="application/vnd.openxmlformats-officedocument.theme+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theme/theme54.xml" ContentType="application/vnd.openxmlformats-officedocument.theme+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heme/themeOverride2.xml" ContentType="application/vnd.openxmlformats-officedocument.themeOverrid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heme/themeOverride3.xml" ContentType="application/vnd.openxmlformats-officedocument.themeOverride+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embeddings/oleObject2.bin" ContentType="application/vnd.openxmlformats-officedocument.oleObject"/>
  <Override PartName="/ppt/theme/themeOverride4.xml" ContentType="application/vnd.openxmlformats-officedocument.themeOverr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5.xml" ContentType="application/vnd.openxmlformats-officedocument.themeOverrid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heme/themeOverride7.xml" ContentType="application/vnd.openxmlformats-officedocument.themeOverrid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9686" r:id="rId52"/>
    <p:sldMasterId id="2147529701" r:id="rId53"/>
    <p:sldMasterId id="2147529713" r:id="rId54"/>
    <p:sldMasterId id="2147529725" r:id="rId55"/>
  </p:sldMasterIdLst>
  <p:notesMasterIdLst>
    <p:notesMasterId r:id="rId100"/>
  </p:notesMasterIdLst>
  <p:handoutMasterIdLst>
    <p:handoutMasterId r:id="rId101"/>
  </p:handoutMasterIdLst>
  <p:sldIdLst>
    <p:sldId id="5518" r:id="rId56"/>
    <p:sldId id="5567" r:id="rId57"/>
    <p:sldId id="5565" r:id="rId58"/>
    <p:sldId id="5568" r:id="rId59"/>
    <p:sldId id="5571" r:id="rId60"/>
    <p:sldId id="5543" r:id="rId61"/>
    <p:sldId id="5544" r:id="rId62"/>
    <p:sldId id="5569" r:id="rId63"/>
    <p:sldId id="5554" r:id="rId64"/>
    <p:sldId id="5566" r:id="rId65"/>
    <p:sldId id="5561" r:id="rId66"/>
    <p:sldId id="5546" r:id="rId67"/>
    <p:sldId id="5560" r:id="rId68"/>
    <p:sldId id="5572" r:id="rId69"/>
    <p:sldId id="5551" r:id="rId70"/>
    <p:sldId id="5552" r:id="rId71"/>
    <p:sldId id="5550" r:id="rId72"/>
    <p:sldId id="5570" r:id="rId73"/>
    <p:sldId id="5573" r:id="rId74"/>
    <p:sldId id="5583" r:id="rId75"/>
    <p:sldId id="5584" r:id="rId76"/>
    <p:sldId id="5556" r:id="rId77"/>
    <p:sldId id="5557" r:id="rId78"/>
    <p:sldId id="5595" r:id="rId79"/>
    <p:sldId id="5588" r:id="rId80"/>
    <p:sldId id="5577" r:id="rId81"/>
    <p:sldId id="5597" r:id="rId82"/>
    <p:sldId id="5598" r:id="rId83"/>
    <p:sldId id="5594" r:id="rId84"/>
    <p:sldId id="5593" r:id="rId85"/>
    <p:sldId id="5581" r:id="rId86"/>
    <p:sldId id="5599" r:id="rId87"/>
    <p:sldId id="5596" r:id="rId88"/>
    <p:sldId id="5585" r:id="rId89"/>
    <p:sldId id="5586" r:id="rId90"/>
    <p:sldId id="5587" r:id="rId91"/>
    <p:sldId id="5589" r:id="rId92"/>
    <p:sldId id="5574" r:id="rId93"/>
    <p:sldId id="5459" r:id="rId94"/>
    <p:sldId id="5505" r:id="rId95"/>
    <p:sldId id="5506" r:id="rId96"/>
    <p:sldId id="5578" r:id="rId97"/>
    <p:sldId id="5582" r:id="rId98"/>
    <p:sldId id="5590" r:id="rId99"/>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672" y="-96"/>
      </p:cViewPr>
      <p:guideLst>
        <p:guide orient="horz" pos="2383"/>
        <p:guide pos="2881"/>
      </p:guideLst>
    </p:cSldViewPr>
  </p:slideViewPr>
  <p:outlineViewPr>
    <p:cViewPr>
      <p:scale>
        <a:sx n="33" d="100"/>
        <a:sy n="33" d="100"/>
      </p:scale>
      <p:origin x="0" y="33992"/>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 Target="slides/slide1.xml"/><Relationship Id="rId57" Type="http://schemas.openxmlformats.org/officeDocument/2006/relationships/slide" Target="slides/slide2.xml"/><Relationship Id="rId58" Type="http://schemas.openxmlformats.org/officeDocument/2006/relationships/slide" Target="slides/slide3.xml"/><Relationship Id="rId59" Type="http://schemas.openxmlformats.org/officeDocument/2006/relationships/slide" Target="slides/slide4.xml"/><Relationship Id="rId70" Type="http://schemas.openxmlformats.org/officeDocument/2006/relationships/slide" Target="slides/slide15.xml"/><Relationship Id="rId71" Type="http://schemas.openxmlformats.org/officeDocument/2006/relationships/slide" Target="slides/slide16.xml"/><Relationship Id="rId72" Type="http://schemas.openxmlformats.org/officeDocument/2006/relationships/slide" Target="slides/slide17.xml"/><Relationship Id="rId73" Type="http://schemas.openxmlformats.org/officeDocument/2006/relationships/slide" Target="slides/slide18.xml"/><Relationship Id="rId74" Type="http://schemas.openxmlformats.org/officeDocument/2006/relationships/slide" Target="slides/slide19.xml"/><Relationship Id="rId75" Type="http://schemas.openxmlformats.org/officeDocument/2006/relationships/slide" Target="slides/slide20.xml"/><Relationship Id="rId76" Type="http://schemas.openxmlformats.org/officeDocument/2006/relationships/slide" Target="slides/slide21.xml"/><Relationship Id="rId77" Type="http://schemas.openxmlformats.org/officeDocument/2006/relationships/slide" Target="slides/slide22.xml"/><Relationship Id="rId78" Type="http://schemas.openxmlformats.org/officeDocument/2006/relationships/slide" Target="slides/slide23.xml"/><Relationship Id="rId79" Type="http://schemas.openxmlformats.org/officeDocument/2006/relationships/slide" Target="slides/slide24.xml"/><Relationship Id="rId90" Type="http://schemas.openxmlformats.org/officeDocument/2006/relationships/slide" Target="slides/slide35.xml"/><Relationship Id="rId91" Type="http://schemas.openxmlformats.org/officeDocument/2006/relationships/slide" Target="slides/slide36.xml"/><Relationship Id="rId92" Type="http://schemas.openxmlformats.org/officeDocument/2006/relationships/slide" Target="slides/slide37.xml"/><Relationship Id="rId93" Type="http://schemas.openxmlformats.org/officeDocument/2006/relationships/slide" Target="slides/slide38.xml"/><Relationship Id="rId94" Type="http://schemas.openxmlformats.org/officeDocument/2006/relationships/slide" Target="slides/slide39.xml"/><Relationship Id="rId95" Type="http://schemas.openxmlformats.org/officeDocument/2006/relationships/slide" Target="slides/slide40.xml"/><Relationship Id="rId96" Type="http://schemas.openxmlformats.org/officeDocument/2006/relationships/slide" Target="slides/slide41.xml"/><Relationship Id="rId97" Type="http://schemas.openxmlformats.org/officeDocument/2006/relationships/slide" Target="slides/slide42.xml"/><Relationship Id="rId98" Type="http://schemas.openxmlformats.org/officeDocument/2006/relationships/slide" Target="slides/slide43.xml"/><Relationship Id="rId99" Type="http://schemas.openxmlformats.org/officeDocument/2006/relationships/slide" Target="slides/slide4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 Target="slides/slide5.xml"/><Relationship Id="rId61" Type="http://schemas.openxmlformats.org/officeDocument/2006/relationships/slide" Target="slides/slide6.xml"/><Relationship Id="rId62" Type="http://schemas.openxmlformats.org/officeDocument/2006/relationships/slide" Target="slides/slide7.xml"/><Relationship Id="rId63" Type="http://schemas.openxmlformats.org/officeDocument/2006/relationships/slide" Target="slides/slide8.xml"/><Relationship Id="rId64" Type="http://schemas.openxmlformats.org/officeDocument/2006/relationships/slide" Target="slides/slide9.xml"/><Relationship Id="rId65" Type="http://schemas.openxmlformats.org/officeDocument/2006/relationships/slide" Target="slides/slide10.xml"/><Relationship Id="rId66" Type="http://schemas.openxmlformats.org/officeDocument/2006/relationships/slide" Target="slides/slide11.xml"/><Relationship Id="rId67" Type="http://schemas.openxmlformats.org/officeDocument/2006/relationships/slide" Target="slides/slide12.xml"/><Relationship Id="rId68" Type="http://schemas.openxmlformats.org/officeDocument/2006/relationships/slide" Target="slides/slide13.xml"/><Relationship Id="rId69" Type="http://schemas.openxmlformats.org/officeDocument/2006/relationships/slide" Target="slides/slide14.xml"/><Relationship Id="rId100" Type="http://schemas.openxmlformats.org/officeDocument/2006/relationships/notesMaster" Target="notesMasters/notesMaster1.xml"/><Relationship Id="rId80" Type="http://schemas.openxmlformats.org/officeDocument/2006/relationships/slide" Target="slides/slide25.xml"/><Relationship Id="rId81" Type="http://schemas.openxmlformats.org/officeDocument/2006/relationships/slide" Target="slides/slide26.xml"/><Relationship Id="rId82" Type="http://schemas.openxmlformats.org/officeDocument/2006/relationships/slide" Target="slides/slide27.xml"/><Relationship Id="rId83" Type="http://schemas.openxmlformats.org/officeDocument/2006/relationships/slide" Target="slides/slide28.xml"/><Relationship Id="rId84" Type="http://schemas.openxmlformats.org/officeDocument/2006/relationships/slide" Target="slides/slide29.xml"/><Relationship Id="rId85" Type="http://schemas.openxmlformats.org/officeDocument/2006/relationships/slide" Target="slides/slide30.xml"/><Relationship Id="rId86" Type="http://schemas.openxmlformats.org/officeDocument/2006/relationships/slide" Target="slides/slide31.xml"/><Relationship Id="rId87" Type="http://schemas.openxmlformats.org/officeDocument/2006/relationships/slide" Target="slides/slide32.xml"/><Relationship Id="rId88" Type="http://schemas.openxmlformats.org/officeDocument/2006/relationships/slide" Target="slides/slide33.xml"/><Relationship Id="rId8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A8E18C40-4EF2-2D45-B6F5-E1B73894FDF5}" type="slidenum">
              <a:rPr lang="en-US"/>
              <a:pPr>
                <a:defRPr/>
              </a:pPr>
              <a:t>‹#›</a:t>
            </a:fld>
            <a:endParaRPr lang="en-US"/>
          </a:p>
        </p:txBody>
      </p:sp>
    </p:spTree>
    <p:extLst>
      <p:ext uri="{BB962C8B-B14F-4D97-AF65-F5344CB8AC3E}">
        <p14:creationId xmlns:p14="http://schemas.microsoft.com/office/powerpoint/2010/main" val="307018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0036"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773ABA64-3512-624A-83FD-072E9E3B2E10}" type="slidenum">
              <a:rPr lang="en-US"/>
              <a:pPr>
                <a:defRPr/>
              </a:pPr>
              <a:t>‹#›</a:t>
            </a:fld>
            <a:endParaRPr lang="en-US"/>
          </a:p>
        </p:txBody>
      </p:sp>
    </p:spTree>
    <p:extLst>
      <p:ext uri="{BB962C8B-B14F-4D97-AF65-F5344CB8AC3E}">
        <p14:creationId xmlns:p14="http://schemas.microsoft.com/office/powerpoint/2010/main" val="346970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EB364494-397A-8541-B593-E8D91DC67A0D}" type="slidenum">
              <a:rPr lang="en-US" sz="1400" b="0">
                <a:solidFill>
                  <a:srgbClr val="000000"/>
                </a:solidFill>
              </a:rPr>
              <a:pPr algn="r"/>
              <a:t>1</a:t>
            </a:fld>
            <a:endParaRPr lang="en-US" sz="1400" b="0">
              <a:solidFill>
                <a:srgbClr val="000000"/>
              </a:solidFill>
            </a:endParaRPr>
          </a:p>
        </p:txBody>
      </p:sp>
      <p:sp>
        <p:nvSpPr>
          <p:cNvPr id="302082" name="Rectangle 2"/>
          <p:cNvSpPr>
            <a:spLocks noGrp="1" noRot="1" noChangeAspect="1" noChangeArrowheads="1" noTextEdit="1"/>
          </p:cNvSpPr>
          <p:nvPr>
            <p:ph type="sldImg"/>
          </p:nvPr>
        </p:nvSpPr>
        <p:spPr>
          <a:xfrm>
            <a:off x="1255713" y="720725"/>
            <a:ext cx="4800600" cy="3600450"/>
          </a:xfrm>
          <a:ln/>
        </p:spPr>
      </p:sp>
      <p:sp>
        <p:nvSpPr>
          <p:cNvPr id="302083"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eaLnBrk="0" hangingPunct="0">
              <a:defRPr sz="1200" b="1">
                <a:solidFill>
                  <a:schemeClr val="tx1"/>
                </a:solidFill>
                <a:latin typeface="Arial" charset="0"/>
                <a:ea typeface="ＭＳ Ｐゴシック" charset="0"/>
                <a:cs typeface="ＭＳ Ｐゴシック" charset="0"/>
              </a:defRPr>
            </a:lvl1pPr>
            <a:lvl2pPr marL="742950" indent="-285750" defTabSz="1020763" eaLnBrk="0" hangingPunct="0">
              <a:defRPr sz="1200" b="1">
                <a:solidFill>
                  <a:schemeClr val="tx1"/>
                </a:solidFill>
                <a:latin typeface="Arial" charset="0"/>
                <a:ea typeface="ＭＳ Ｐゴシック" charset="0"/>
              </a:defRPr>
            </a:lvl2pPr>
            <a:lvl3pPr marL="1143000" indent="-228600" defTabSz="1020763" eaLnBrk="0" hangingPunct="0">
              <a:defRPr sz="1200" b="1">
                <a:solidFill>
                  <a:schemeClr val="tx1"/>
                </a:solidFill>
                <a:latin typeface="Arial" charset="0"/>
                <a:ea typeface="ＭＳ Ｐゴシック" charset="0"/>
              </a:defRPr>
            </a:lvl3pPr>
            <a:lvl4pPr marL="1600200" indent="-228600" defTabSz="1020763" eaLnBrk="0" hangingPunct="0">
              <a:defRPr sz="1200" b="1">
                <a:solidFill>
                  <a:schemeClr val="tx1"/>
                </a:solidFill>
                <a:latin typeface="Arial" charset="0"/>
                <a:ea typeface="ＭＳ Ｐゴシック" charset="0"/>
              </a:defRPr>
            </a:lvl4pPr>
            <a:lvl5pPr marL="2057400" indent="-228600" defTabSz="1020763" eaLnBrk="0" hangingPunct="0">
              <a:defRPr sz="1200" b="1">
                <a:solidFill>
                  <a:schemeClr val="tx1"/>
                </a:solidFill>
                <a:latin typeface="Arial" charset="0"/>
                <a:ea typeface="ＭＳ Ｐゴシック" charset="0"/>
              </a:defRPr>
            </a:lvl5pPr>
            <a:lvl6pPr marL="2514600" indent="-228600" defTabSz="102076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076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076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0763" eaLnBrk="0" fontAlgn="base" hangingPunct="0">
              <a:spcBef>
                <a:spcPct val="0"/>
              </a:spcBef>
              <a:spcAft>
                <a:spcPct val="0"/>
              </a:spcAft>
              <a:defRPr sz="1200" b="1">
                <a:solidFill>
                  <a:schemeClr val="tx1"/>
                </a:solidFill>
                <a:latin typeface="Arial" charset="0"/>
                <a:ea typeface="ＭＳ Ｐゴシック" charset="0"/>
              </a:defRPr>
            </a:lvl9pPr>
          </a:lstStyle>
          <a:p>
            <a:fld id="{7730EE88-96B6-AB4A-81DB-E3AD0C88FFD1}" type="slidenum">
              <a:rPr lang="en-US" sz="1400" b="0">
                <a:solidFill>
                  <a:srgbClr val="000000"/>
                </a:solidFill>
              </a:rPr>
              <a:pPr/>
              <a:t>22</a:t>
            </a:fld>
            <a:endParaRPr lang="en-US" sz="1400" b="0">
              <a:solidFill>
                <a:srgbClr val="000000"/>
              </a:solidFill>
            </a:endParaRPr>
          </a:p>
        </p:txBody>
      </p:sp>
      <p:sp>
        <p:nvSpPr>
          <p:cNvPr id="324610" name="Rectangle 2"/>
          <p:cNvSpPr>
            <a:spLocks noGrp="1" noRot="1" noChangeAspect="1" noChangeArrowheads="1"/>
          </p:cNvSpPr>
          <p:nvPr>
            <p:ph type="sldImg"/>
          </p:nvPr>
        </p:nvSpPr>
        <p:spPr>
          <a:xfrm>
            <a:off x="1257300" y="720725"/>
            <a:ext cx="4802188" cy="3600450"/>
          </a:xfrm>
          <a:solidFill>
            <a:srgbClr val="FFFFFF"/>
          </a:solidFill>
          <a:ln/>
        </p:spPr>
      </p:sp>
      <p:sp>
        <p:nvSpPr>
          <p:cNvPr id="324611"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eaLnBrk="0" hangingPunct="0">
              <a:defRPr sz="1200" b="1">
                <a:solidFill>
                  <a:schemeClr val="tx1"/>
                </a:solidFill>
                <a:latin typeface="Arial" charset="0"/>
                <a:ea typeface="ＭＳ Ｐゴシック" charset="0"/>
                <a:cs typeface="ＭＳ Ｐゴシック" charset="0"/>
              </a:defRPr>
            </a:lvl1pPr>
            <a:lvl2pPr marL="742950" indent="-285750" defTabSz="1022350" eaLnBrk="0" hangingPunct="0">
              <a:defRPr sz="1200" b="1">
                <a:solidFill>
                  <a:schemeClr val="tx1"/>
                </a:solidFill>
                <a:latin typeface="Arial" charset="0"/>
                <a:ea typeface="ＭＳ Ｐゴシック" charset="0"/>
              </a:defRPr>
            </a:lvl2pPr>
            <a:lvl3pPr marL="1143000" indent="-228600" defTabSz="1022350" eaLnBrk="0" hangingPunct="0">
              <a:defRPr sz="1200" b="1">
                <a:solidFill>
                  <a:schemeClr val="tx1"/>
                </a:solidFill>
                <a:latin typeface="Arial" charset="0"/>
                <a:ea typeface="ＭＳ Ｐゴシック" charset="0"/>
              </a:defRPr>
            </a:lvl3pPr>
            <a:lvl4pPr marL="1600200" indent="-228600" defTabSz="1022350" eaLnBrk="0" hangingPunct="0">
              <a:defRPr sz="1200" b="1">
                <a:solidFill>
                  <a:schemeClr val="tx1"/>
                </a:solidFill>
                <a:latin typeface="Arial" charset="0"/>
                <a:ea typeface="ＭＳ Ｐゴシック" charset="0"/>
              </a:defRPr>
            </a:lvl4pPr>
            <a:lvl5pPr marL="2057400" indent="-228600" defTabSz="1022350" eaLnBrk="0" hangingPunct="0">
              <a:defRPr sz="1200" b="1">
                <a:solidFill>
                  <a:schemeClr val="tx1"/>
                </a:solidFill>
                <a:latin typeface="Arial" charset="0"/>
                <a:ea typeface="ＭＳ Ｐゴシック" charset="0"/>
              </a:defRPr>
            </a:lvl5pPr>
            <a:lvl6pPr marL="2514600" indent="-228600" defTabSz="10223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23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23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2350" eaLnBrk="0" fontAlgn="base" hangingPunct="0">
              <a:spcBef>
                <a:spcPct val="0"/>
              </a:spcBef>
              <a:spcAft>
                <a:spcPct val="0"/>
              </a:spcAft>
              <a:defRPr sz="1200" b="1">
                <a:solidFill>
                  <a:schemeClr val="tx1"/>
                </a:solidFill>
                <a:latin typeface="Arial" charset="0"/>
                <a:ea typeface="ＭＳ Ｐゴシック" charset="0"/>
              </a:defRPr>
            </a:lvl9pPr>
          </a:lstStyle>
          <a:p>
            <a:fld id="{6F2BE193-CED4-324C-8F68-B4CB55882381}" type="slidenum">
              <a:rPr lang="en-US" sz="1400" b="0"/>
              <a:pPr/>
              <a:t>23</a:t>
            </a:fld>
            <a:endParaRPr lang="en-US" sz="1400" b="0"/>
          </a:p>
        </p:txBody>
      </p:sp>
      <p:sp>
        <p:nvSpPr>
          <p:cNvPr id="326658" name="Rectangle 2"/>
          <p:cNvSpPr>
            <a:spLocks noGrp="1" noRot="1" noChangeAspect="1" noChangeArrowheads="1"/>
          </p:cNvSpPr>
          <p:nvPr>
            <p:ph type="sldImg"/>
          </p:nvPr>
        </p:nvSpPr>
        <p:spPr>
          <a:xfrm>
            <a:off x="1257300" y="720725"/>
            <a:ext cx="4802188" cy="3600450"/>
          </a:xfrm>
          <a:solidFill>
            <a:srgbClr val="FFFFFF"/>
          </a:solidFill>
          <a:ln/>
        </p:spPr>
      </p:sp>
      <p:sp>
        <p:nvSpPr>
          <p:cNvPr id="326659"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FCA4A529-FEBD-3144-B6C5-6350E282B40C}" type="slidenum">
              <a:rPr lang="en-GB" sz="1400" b="0">
                <a:solidFill>
                  <a:srgbClr val="000000"/>
                </a:solidFill>
                <a:latin typeface="Calibri" charset="0"/>
              </a:rPr>
              <a:pPr/>
              <a:t>25</a:t>
            </a:fld>
            <a:endParaRPr lang="en-GB" sz="1400" b="0">
              <a:solidFill>
                <a:srgbClr val="000000"/>
              </a:solidFill>
              <a:latin typeface="Calibri" charset="0"/>
            </a:endParaRPr>
          </a:p>
        </p:txBody>
      </p:sp>
      <p:sp>
        <p:nvSpPr>
          <p:cNvPr id="329731" name="Rectangle 1"/>
          <p:cNvSpPr>
            <a:spLocks noGrp="1" noRot="1" noChangeAspect="1" noChangeArrowheads="1" noTextEdit="1"/>
          </p:cNvSpPr>
          <p:nvPr>
            <p:ph type="sldImg"/>
          </p:nvPr>
        </p:nvSpPr>
        <p:spPr>
          <a:xfrm>
            <a:off x="1257300" y="730250"/>
            <a:ext cx="4799013" cy="3598863"/>
          </a:xfrm>
          <a:solidFill>
            <a:srgbClr val="FFFFFF"/>
          </a:solidFill>
          <a:ln/>
        </p:spPr>
      </p:sp>
      <p:sp>
        <p:nvSpPr>
          <p:cNvPr id="329732" name="Text Box 2"/>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809"/>
          <a:lstStyle/>
          <a:p>
            <a:pPr algn="just">
              <a:lnSpc>
                <a:spcPct val="93000"/>
              </a:lnSpc>
              <a:spcBef>
                <a:spcPct val="0"/>
              </a:spcBef>
              <a:tabLst>
                <a:tab pos="669925" algn="l"/>
                <a:tab pos="1341438" algn="l"/>
                <a:tab pos="2011363" algn="l"/>
                <a:tab pos="2682875" algn="l"/>
                <a:tab pos="3354388" algn="l"/>
                <a:tab pos="4024313" algn="l"/>
                <a:tab pos="4695825" algn="l"/>
                <a:tab pos="5365750" algn="l"/>
              </a:tabLst>
            </a:pPr>
            <a:r>
              <a:rPr lang="en-US">
                <a:latin typeface="Arial" charset="0"/>
                <a:ea typeface="ＭＳ Ｐゴシック" charset="0"/>
                <a:cs typeface="ＭＳ Ｐゴシック" charset="0"/>
              </a:rPr>
              <a:t>A diagram to illustrate the RNA‐seq count variation of one gene due to an </a:t>
            </a:r>
            <a:r>
              <a:rPr lang="en-US" i="1">
                <a:latin typeface="Arial" charset="0"/>
                <a:ea typeface="ＭＳ Ｐゴシック" charset="0"/>
                <a:cs typeface="ＭＳ Ｐゴシック" charset="0"/>
              </a:rPr>
              <a:t>cis</a:t>
            </a:r>
            <a:r>
              <a:rPr lang="en-US">
                <a:latin typeface="Arial" charset="0"/>
                <a:ea typeface="ＭＳ Ｐゴシック" charset="0"/>
                <a:cs typeface="ＭＳ Ｐゴシック" charset="0"/>
              </a:rPr>
              <a:t>‐eQTL. (a) RNA‐seq measurements of a hypothetic gene with two exons in three diploid individuals. The target SNP which we test for association has the genotype CT, CC, and TT for the three individuals. There is an SNP on the first exon, which has genotype AT, AT, and AA for the three individuals. ASE can be measured by those sequence reads that overlap with a heterozygous exonic SNP. Therefore we can measure ASE for individuals (i) and (ii). However, association testing by ASE is only possible if the target SNP is heterozygous, thus only individual (i) can be used to test for eQTL by ASE (b) ASE measurements for individual (i). (c) TReC measured for the three individuals across the two exons of this gene.</a:t>
            </a:r>
          </a:p>
          <a:p>
            <a:pPr>
              <a:tabLst>
                <a:tab pos="669925" algn="l"/>
                <a:tab pos="1341438" algn="l"/>
                <a:tab pos="2011363" algn="l"/>
                <a:tab pos="2682875" algn="l"/>
                <a:tab pos="3354388" algn="l"/>
                <a:tab pos="4024313" algn="l"/>
                <a:tab pos="4695825" algn="l"/>
                <a:tab pos="5365750" algn="l"/>
              </a:tabLst>
            </a:pPr>
            <a:endParaRPr lang="en-US">
              <a:latin typeface="Arial" charset="0"/>
              <a:ea typeface="ＭＳ Ｐゴシック" charset="0"/>
              <a:cs typeface="ＭＳ Ｐゴシック" charset="0"/>
            </a:endParaRPr>
          </a:p>
          <a:p>
            <a:pPr>
              <a:tabLst>
                <a:tab pos="669925" algn="l"/>
                <a:tab pos="1341438" algn="l"/>
                <a:tab pos="2011363" algn="l"/>
                <a:tab pos="2682875" algn="l"/>
                <a:tab pos="3354388" algn="l"/>
                <a:tab pos="4024313" algn="l"/>
                <a:tab pos="4695825" algn="l"/>
                <a:tab pos="5365750" algn="l"/>
              </a:tabLst>
            </a:pPr>
            <a:r>
              <a:rPr lang="en-GB">
                <a:latin typeface="Arial" charset="0"/>
                <a:ea typeface="ＭＳ Ｐゴシック" charset="0"/>
                <a:cs typeface="ＭＳ Ｐゴシック" charset="0"/>
              </a:rPr>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96879D52-858D-284B-8FEE-72E9A9A25C55}" type="slidenum">
              <a:rPr lang="en-US" sz="1400" b="0">
                <a:solidFill>
                  <a:srgbClr val="000000"/>
                </a:solidFill>
              </a:rPr>
              <a:pPr/>
              <a:t>40</a:t>
            </a:fld>
            <a:endParaRPr lang="en-US" sz="1400" b="0">
              <a:solidFill>
                <a:srgbClr val="000000"/>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C862F4DB-E01B-B241-B1B7-F6BA91C68003}" type="slidenum">
              <a:rPr lang="en-US" sz="1400" b="0">
                <a:solidFill>
                  <a:srgbClr val="000000"/>
                </a:solidFill>
              </a:rPr>
              <a:pPr algn="r"/>
              <a:t>41</a:t>
            </a:fld>
            <a:endParaRPr lang="en-US" sz="1400" b="0">
              <a:solidFill>
                <a:srgbClr val="000000"/>
              </a:solidFill>
            </a:endParaRPr>
          </a:p>
        </p:txBody>
      </p:sp>
      <p:sp>
        <p:nvSpPr>
          <p:cNvPr id="345090" name="Rectangle 2"/>
          <p:cNvSpPr>
            <a:spLocks noGrp="1" noRot="1" noChangeAspect="1" noChangeArrowheads="1" noTextEdit="1"/>
          </p:cNvSpPr>
          <p:nvPr>
            <p:ph type="sldImg"/>
          </p:nvPr>
        </p:nvSpPr>
        <p:spPr>
          <a:xfrm>
            <a:off x="1255713" y="720725"/>
            <a:ext cx="4800600" cy="3600450"/>
          </a:xfrm>
          <a:ln/>
        </p:spPr>
      </p:sp>
      <p:sp>
        <p:nvSpPr>
          <p:cNvPr id="345091"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0865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3681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1452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5158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66513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345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2573793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6183754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0921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60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9067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50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34252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0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4706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9593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92968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4879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2396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65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395237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1615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94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146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20849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2947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33945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125197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69372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800431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08762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13277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68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773810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23698999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2557390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88012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1171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6375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9047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009773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74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58053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1683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CCD1B7-A977-F34D-9142-6925293F04C2}"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DD85EF3-B229-DD4F-929A-C8AE853D9C29}" type="slidenum">
              <a:rPr lang="en-US"/>
              <a:pPr>
                <a:defRPr/>
              </a:pPr>
              <a:t>‹#›</a:t>
            </a:fld>
            <a:endParaRPr lang="en-US"/>
          </a:p>
        </p:txBody>
      </p:sp>
    </p:spTree>
    <p:extLst>
      <p:ext uri="{BB962C8B-B14F-4D97-AF65-F5344CB8AC3E}">
        <p14:creationId xmlns:p14="http://schemas.microsoft.com/office/powerpoint/2010/main" val="1656662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149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686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663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6183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5490001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1219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3526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35187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2064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C8DC3C8-7399-7F4E-8016-84DA8739982D}" type="slidenum">
              <a:rPr lang="en-US"/>
              <a:pPr>
                <a:defRPr/>
              </a:pPr>
              <a:t>‹#›</a:t>
            </a:fld>
            <a:endParaRPr lang="en-US"/>
          </a:p>
        </p:txBody>
      </p:sp>
    </p:spTree>
    <p:extLst>
      <p:ext uri="{BB962C8B-B14F-4D97-AF65-F5344CB8AC3E}">
        <p14:creationId xmlns:p14="http://schemas.microsoft.com/office/powerpoint/2010/main" val="18230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8793AF7-BA0C-6A46-B8BA-EE9E17EF01EC}"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76E31D1-0FFD-284E-B05A-E74428D4024F}" type="slidenum">
              <a:rPr lang="en-US"/>
              <a:pPr>
                <a:defRPr/>
              </a:pPr>
              <a:t>‹#›</a:t>
            </a:fld>
            <a:endParaRPr lang="en-US"/>
          </a:p>
        </p:txBody>
      </p:sp>
    </p:spTree>
    <p:extLst>
      <p:ext uri="{BB962C8B-B14F-4D97-AF65-F5344CB8AC3E}">
        <p14:creationId xmlns:p14="http://schemas.microsoft.com/office/powerpoint/2010/main" val="3360748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3039932-28A6-AA4F-8462-F2FBA1DF2DFE}" type="slidenum">
              <a:rPr lang="en-US"/>
              <a:pPr>
                <a:defRPr/>
              </a:pPr>
              <a:t>‹#›</a:t>
            </a:fld>
            <a:endParaRPr lang="en-US"/>
          </a:p>
        </p:txBody>
      </p:sp>
    </p:spTree>
    <p:extLst>
      <p:ext uri="{BB962C8B-B14F-4D97-AF65-F5344CB8AC3E}">
        <p14:creationId xmlns:p14="http://schemas.microsoft.com/office/powerpoint/2010/main" val="586573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A6F6403E-28D5-CC43-840D-8DF7399203FA}" type="slidenum">
              <a:rPr lang="en-US"/>
              <a:pPr>
                <a:defRPr/>
              </a:pPr>
              <a:t>‹#›</a:t>
            </a:fld>
            <a:endParaRPr lang="en-US"/>
          </a:p>
        </p:txBody>
      </p:sp>
    </p:spTree>
    <p:extLst>
      <p:ext uri="{BB962C8B-B14F-4D97-AF65-F5344CB8AC3E}">
        <p14:creationId xmlns:p14="http://schemas.microsoft.com/office/powerpoint/2010/main" val="276070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512C1E74-E5E6-C949-8A25-7E0C3EAAFD1C}" type="slidenum">
              <a:rPr lang="en-US"/>
              <a:pPr>
                <a:defRPr/>
              </a:pPr>
              <a:t>‹#›</a:t>
            </a:fld>
            <a:endParaRPr lang="en-US"/>
          </a:p>
        </p:txBody>
      </p:sp>
    </p:spTree>
    <p:extLst>
      <p:ext uri="{BB962C8B-B14F-4D97-AF65-F5344CB8AC3E}">
        <p14:creationId xmlns:p14="http://schemas.microsoft.com/office/powerpoint/2010/main" val="2984882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2EE57E8-8DCE-B649-904E-F8182486E9F9}" type="slidenum">
              <a:rPr lang="en-US"/>
              <a:pPr>
                <a:defRPr/>
              </a:pPr>
              <a:t>‹#›</a:t>
            </a:fld>
            <a:endParaRPr lang="en-US"/>
          </a:p>
        </p:txBody>
      </p:sp>
    </p:spTree>
    <p:extLst>
      <p:ext uri="{BB962C8B-B14F-4D97-AF65-F5344CB8AC3E}">
        <p14:creationId xmlns:p14="http://schemas.microsoft.com/office/powerpoint/2010/main" val="2314337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8EDF713-9EE7-FB4D-B8E7-2EC96645C3DB}" type="slidenum">
              <a:rPr lang="en-US"/>
              <a:pPr>
                <a:defRPr/>
              </a:pPr>
              <a:t>‹#›</a:t>
            </a:fld>
            <a:endParaRPr lang="en-US"/>
          </a:p>
        </p:txBody>
      </p:sp>
    </p:spTree>
    <p:extLst>
      <p:ext uri="{BB962C8B-B14F-4D97-AF65-F5344CB8AC3E}">
        <p14:creationId xmlns:p14="http://schemas.microsoft.com/office/powerpoint/2010/main" val="22683614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72261ADC-B1C2-6946-B070-F4C0692DE5E0}" type="slidenum">
              <a:rPr lang="en-US"/>
              <a:pPr>
                <a:defRPr/>
              </a:pPr>
              <a:t>‹#›</a:t>
            </a:fld>
            <a:endParaRPr lang="en-US"/>
          </a:p>
        </p:txBody>
      </p:sp>
    </p:spTree>
    <p:extLst>
      <p:ext uri="{BB962C8B-B14F-4D97-AF65-F5344CB8AC3E}">
        <p14:creationId xmlns:p14="http://schemas.microsoft.com/office/powerpoint/2010/main" val="10120685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7CE3C25-E601-8245-BB27-4F285D1CE379}" type="slidenum">
              <a:rPr lang="en-US"/>
              <a:pPr>
                <a:defRPr/>
              </a:pPr>
              <a:t>‹#›</a:t>
            </a:fld>
            <a:endParaRPr lang="en-US"/>
          </a:p>
        </p:txBody>
      </p:sp>
    </p:spTree>
    <p:extLst>
      <p:ext uri="{BB962C8B-B14F-4D97-AF65-F5344CB8AC3E}">
        <p14:creationId xmlns:p14="http://schemas.microsoft.com/office/powerpoint/2010/main" val="3589582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B4F076C-1423-FB40-9119-FE7304811F20}" type="slidenum">
              <a:rPr lang="en-US"/>
              <a:pPr>
                <a:defRPr/>
              </a:pPr>
              <a:t>‹#›</a:t>
            </a:fld>
            <a:endParaRPr lang="en-US"/>
          </a:p>
        </p:txBody>
      </p:sp>
    </p:spTree>
    <p:extLst>
      <p:ext uri="{BB962C8B-B14F-4D97-AF65-F5344CB8AC3E}">
        <p14:creationId xmlns:p14="http://schemas.microsoft.com/office/powerpoint/2010/main" val="2956783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7BDB996-3F71-D249-9756-CC32F7D26687}" type="slidenum">
              <a:rPr lang="en-US"/>
              <a:pPr>
                <a:defRPr/>
              </a:pPr>
              <a:t>‹#›</a:t>
            </a:fld>
            <a:endParaRPr lang="en-US"/>
          </a:p>
        </p:txBody>
      </p:sp>
    </p:spTree>
    <p:extLst>
      <p:ext uri="{BB962C8B-B14F-4D97-AF65-F5344CB8AC3E}">
        <p14:creationId xmlns:p14="http://schemas.microsoft.com/office/powerpoint/2010/main" val="230955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9/29/15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3FCDAF-0435-744D-AAD4-863B59857C56}" type="slidenum">
              <a:rPr lang="en-US"/>
              <a:pPr>
                <a:defRPr/>
              </a:pPr>
              <a:t>‹#›</a:t>
            </a:fld>
            <a:endParaRPr lang="en-US"/>
          </a:p>
        </p:txBody>
      </p:sp>
    </p:spTree>
    <p:extLst>
      <p:ext uri="{BB962C8B-B14F-4D97-AF65-F5344CB8AC3E}">
        <p14:creationId xmlns:p14="http://schemas.microsoft.com/office/powerpoint/2010/main" val="4961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009F79-0F1A-984D-9C1F-DD0BBF0A9061}"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DC93B56-AAC7-744E-9A33-F40AE0900F2D}" type="slidenum">
              <a:rPr lang="en-US"/>
              <a:pPr>
                <a:defRPr/>
              </a:pPr>
              <a:t>‹#›</a:t>
            </a:fld>
            <a:endParaRPr lang="en-US"/>
          </a:p>
        </p:txBody>
      </p:sp>
    </p:spTree>
    <p:extLst>
      <p:ext uri="{BB962C8B-B14F-4D97-AF65-F5344CB8AC3E}">
        <p14:creationId xmlns:p14="http://schemas.microsoft.com/office/powerpoint/2010/main" val="605613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194FB8-45FD-8B40-A892-6F11F56F37B8}" type="slidenum">
              <a:rPr lang="en-US"/>
              <a:pPr>
                <a:defRPr/>
              </a:pPr>
              <a:t>‹#›</a:t>
            </a:fld>
            <a:endParaRPr lang="en-US"/>
          </a:p>
        </p:txBody>
      </p:sp>
    </p:spTree>
    <p:extLst>
      <p:ext uri="{BB962C8B-B14F-4D97-AF65-F5344CB8AC3E}">
        <p14:creationId xmlns:p14="http://schemas.microsoft.com/office/powerpoint/2010/main" val="2408744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C2E396F-26A9-5844-BBD7-76DE31904745}" type="slidenum">
              <a:rPr lang="en-US"/>
              <a:pPr>
                <a:defRPr/>
              </a:pPr>
              <a:t>‹#›</a:t>
            </a:fld>
            <a:endParaRPr lang="en-US"/>
          </a:p>
        </p:txBody>
      </p:sp>
    </p:spTree>
    <p:extLst>
      <p:ext uri="{BB962C8B-B14F-4D97-AF65-F5344CB8AC3E}">
        <p14:creationId xmlns:p14="http://schemas.microsoft.com/office/powerpoint/2010/main" val="25550957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9A0C074-A90B-1647-AF03-70BF681EB4DC}" type="slidenum">
              <a:rPr lang="en-US"/>
              <a:pPr>
                <a:defRPr/>
              </a:pPr>
              <a:t>‹#›</a:t>
            </a:fld>
            <a:endParaRPr lang="en-US"/>
          </a:p>
        </p:txBody>
      </p:sp>
    </p:spTree>
    <p:extLst>
      <p:ext uri="{BB962C8B-B14F-4D97-AF65-F5344CB8AC3E}">
        <p14:creationId xmlns:p14="http://schemas.microsoft.com/office/powerpoint/2010/main" val="310608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E013C7C-1F8D-7848-9322-5A335A5BD68F}" type="slidenum">
              <a:rPr lang="en-US"/>
              <a:pPr>
                <a:defRPr/>
              </a:pPr>
              <a:t>‹#›</a:t>
            </a:fld>
            <a:endParaRPr lang="en-US"/>
          </a:p>
        </p:txBody>
      </p:sp>
    </p:spTree>
    <p:extLst>
      <p:ext uri="{BB962C8B-B14F-4D97-AF65-F5344CB8AC3E}">
        <p14:creationId xmlns:p14="http://schemas.microsoft.com/office/powerpoint/2010/main" val="41483186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02FA5AB-E0F4-0147-9EEF-2E6B71BBAA59}" type="slidenum">
              <a:rPr lang="en-US"/>
              <a:pPr>
                <a:defRPr/>
              </a:pPr>
              <a:t>‹#›</a:t>
            </a:fld>
            <a:endParaRPr lang="en-US"/>
          </a:p>
        </p:txBody>
      </p:sp>
    </p:spTree>
    <p:extLst>
      <p:ext uri="{BB962C8B-B14F-4D97-AF65-F5344CB8AC3E}">
        <p14:creationId xmlns:p14="http://schemas.microsoft.com/office/powerpoint/2010/main" val="19445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9B65CA-F206-8B49-BCE4-984965187DB9}" type="slidenum">
              <a:rPr lang="en-US"/>
              <a:pPr>
                <a:defRPr/>
              </a:pPr>
              <a:t>‹#›</a:t>
            </a:fld>
            <a:endParaRPr lang="en-US"/>
          </a:p>
        </p:txBody>
      </p:sp>
    </p:spTree>
    <p:extLst>
      <p:ext uri="{BB962C8B-B14F-4D97-AF65-F5344CB8AC3E}">
        <p14:creationId xmlns:p14="http://schemas.microsoft.com/office/powerpoint/2010/main" val="88346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FD0DB7C-AA0A-5D4D-8982-F0D0AC87DA74}" type="slidenum">
              <a:rPr lang="en-US"/>
              <a:pPr>
                <a:defRPr/>
              </a:pPr>
              <a:t>‹#›</a:t>
            </a:fld>
            <a:endParaRPr lang="en-US"/>
          </a:p>
        </p:txBody>
      </p:sp>
    </p:spTree>
    <p:extLst>
      <p:ext uri="{BB962C8B-B14F-4D97-AF65-F5344CB8AC3E}">
        <p14:creationId xmlns:p14="http://schemas.microsoft.com/office/powerpoint/2010/main" val="30063063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CC48320-4389-5447-AB35-038A480F7325}" type="slidenum">
              <a:rPr lang="en-US"/>
              <a:pPr>
                <a:defRPr/>
              </a:pPr>
              <a:t>‹#›</a:t>
            </a:fld>
            <a:endParaRPr lang="en-US"/>
          </a:p>
        </p:txBody>
      </p:sp>
    </p:spTree>
    <p:extLst>
      <p:ext uri="{BB962C8B-B14F-4D97-AF65-F5344CB8AC3E}">
        <p14:creationId xmlns:p14="http://schemas.microsoft.com/office/powerpoint/2010/main" val="1331574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B2DF92E-D95D-CA4F-B41B-F117D2EB0B56}" type="slidenum">
              <a:rPr lang="en-US"/>
              <a:pPr>
                <a:defRPr/>
              </a:pPr>
              <a:t>‹#›</a:t>
            </a:fld>
            <a:endParaRPr lang="en-US"/>
          </a:p>
        </p:txBody>
      </p:sp>
    </p:spTree>
    <p:extLst>
      <p:ext uri="{BB962C8B-B14F-4D97-AF65-F5344CB8AC3E}">
        <p14:creationId xmlns:p14="http://schemas.microsoft.com/office/powerpoint/2010/main" val="249006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424B1F-A94D-B54B-8CF8-5E9CA84CC9FD}" type="slidenum">
              <a:rPr lang="en-US"/>
              <a:pPr>
                <a:defRPr/>
              </a:pPr>
              <a:t>‹#›</a:t>
            </a:fld>
            <a:endParaRPr lang="en-US"/>
          </a:p>
        </p:txBody>
      </p:sp>
    </p:spTree>
    <p:extLst>
      <p:ext uri="{BB962C8B-B14F-4D97-AF65-F5344CB8AC3E}">
        <p14:creationId xmlns:p14="http://schemas.microsoft.com/office/powerpoint/2010/main" val="341208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9EE1041-AE38-7B43-8F8A-222FC115CDC3}"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4181098-D296-504B-94DE-C44E04F205B5}" type="slidenum">
              <a:rPr lang="en-US"/>
              <a:pPr>
                <a:defRPr/>
              </a:pPr>
              <a:t>‹#›</a:t>
            </a:fld>
            <a:endParaRPr lang="en-US"/>
          </a:p>
        </p:txBody>
      </p:sp>
    </p:spTree>
    <p:extLst>
      <p:ext uri="{BB962C8B-B14F-4D97-AF65-F5344CB8AC3E}">
        <p14:creationId xmlns:p14="http://schemas.microsoft.com/office/powerpoint/2010/main" val="33955376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53B9126-F873-8E4C-B436-EC6448540018}" type="slidenum">
              <a:rPr lang="en-US"/>
              <a:pPr>
                <a:defRPr/>
              </a:pPr>
              <a:t>‹#›</a:t>
            </a:fld>
            <a:endParaRPr lang="en-US"/>
          </a:p>
        </p:txBody>
      </p:sp>
    </p:spTree>
    <p:extLst>
      <p:ext uri="{BB962C8B-B14F-4D97-AF65-F5344CB8AC3E}">
        <p14:creationId xmlns:p14="http://schemas.microsoft.com/office/powerpoint/2010/main" val="1872862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379231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8337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309265"/>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44800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6111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1654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383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122750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017837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B3132F12-1803-E543-A1EC-4904356252F9}" type="datetime1">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8649CC5-4428-5044-B772-126B877511A3}" type="slidenum">
              <a:rPr lang="en-US"/>
              <a:pPr>
                <a:defRPr/>
              </a:pPr>
              <a:t>‹#›</a:t>
            </a:fld>
            <a:endParaRPr lang="en-US"/>
          </a:p>
        </p:txBody>
      </p:sp>
    </p:spTree>
    <p:extLst>
      <p:ext uri="{BB962C8B-B14F-4D97-AF65-F5344CB8AC3E}">
        <p14:creationId xmlns:p14="http://schemas.microsoft.com/office/powerpoint/2010/main" val="3762295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9537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70390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4C21DD49-A023-224A-92C1-C1F63A4FA6A5}" type="slidenum">
              <a:rPr lang="en-US"/>
              <a:pPr>
                <a:defRPr/>
              </a:pPr>
              <a:t>‹#›</a:t>
            </a:fld>
            <a:endParaRPr lang="en-US"/>
          </a:p>
        </p:txBody>
      </p:sp>
    </p:spTree>
    <p:extLst>
      <p:ext uri="{BB962C8B-B14F-4D97-AF65-F5344CB8AC3E}">
        <p14:creationId xmlns:p14="http://schemas.microsoft.com/office/powerpoint/2010/main" val="2931465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6426AB7D-B303-A747-AAB4-6E7E63050215}" type="slidenum">
              <a:rPr lang="en-US"/>
              <a:pPr>
                <a:defRPr/>
              </a:pPr>
              <a:t>‹#›</a:t>
            </a:fld>
            <a:endParaRPr lang="en-US"/>
          </a:p>
        </p:txBody>
      </p:sp>
    </p:spTree>
    <p:extLst>
      <p:ext uri="{BB962C8B-B14F-4D97-AF65-F5344CB8AC3E}">
        <p14:creationId xmlns:p14="http://schemas.microsoft.com/office/powerpoint/2010/main" val="1460745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B0DC5DB6-455B-544E-B645-483FCC233385}" type="slidenum">
              <a:rPr lang="en-US"/>
              <a:pPr>
                <a:defRPr/>
              </a:pPr>
              <a:t>‹#›</a:t>
            </a:fld>
            <a:endParaRPr lang="en-US"/>
          </a:p>
        </p:txBody>
      </p:sp>
    </p:spTree>
    <p:extLst>
      <p:ext uri="{BB962C8B-B14F-4D97-AF65-F5344CB8AC3E}">
        <p14:creationId xmlns:p14="http://schemas.microsoft.com/office/powerpoint/2010/main" val="53074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35AE9FD6-9CC9-A64D-A560-C500E9850580}" type="slidenum">
              <a:rPr lang="en-US"/>
              <a:pPr>
                <a:defRPr/>
              </a:pPr>
              <a:t>‹#›</a:t>
            </a:fld>
            <a:endParaRPr lang="en-US"/>
          </a:p>
        </p:txBody>
      </p:sp>
    </p:spTree>
    <p:extLst>
      <p:ext uri="{BB962C8B-B14F-4D97-AF65-F5344CB8AC3E}">
        <p14:creationId xmlns:p14="http://schemas.microsoft.com/office/powerpoint/2010/main" val="3675171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EE466601-A661-F449-A7C7-E6C2EC5127D7}" type="slidenum">
              <a:rPr lang="en-US"/>
              <a:pPr>
                <a:defRPr/>
              </a:pPr>
              <a:t>‹#›</a:t>
            </a:fld>
            <a:endParaRPr lang="en-US"/>
          </a:p>
        </p:txBody>
      </p:sp>
    </p:spTree>
    <p:extLst>
      <p:ext uri="{BB962C8B-B14F-4D97-AF65-F5344CB8AC3E}">
        <p14:creationId xmlns:p14="http://schemas.microsoft.com/office/powerpoint/2010/main" val="34837618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69AB5E10-5C95-8F48-84AA-0496E65B6E8E}" type="slidenum">
              <a:rPr lang="en-US"/>
              <a:pPr>
                <a:defRPr/>
              </a:pPr>
              <a:t>‹#›</a:t>
            </a:fld>
            <a:endParaRPr lang="en-US"/>
          </a:p>
        </p:txBody>
      </p:sp>
    </p:spTree>
    <p:extLst>
      <p:ext uri="{BB962C8B-B14F-4D97-AF65-F5344CB8AC3E}">
        <p14:creationId xmlns:p14="http://schemas.microsoft.com/office/powerpoint/2010/main" val="5601096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2DBB216C-8C03-864F-80EC-138D5DBAF912}" type="slidenum">
              <a:rPr lang="en-US"/>
              <a:pPr>
                <a:defRPr/>
              </a:pPr>
              <a:t>‹#›</a:t>
            </a:fld>
            <a:endParaRPr lang="en-US"/>
          </a:p>
        </p:txBody>
      </p:sp>
    </p:spTree>
    <p:extLst>
      <p:ext uri="{BB962C8B-B14F-4D97-AF65-F5344CB8AC3E}">
        <p14:creationId xmlns:p14="http://schemas.microsoft.com/office/powerpoint/2010/main" val="1874108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444A7BD1-6DF7-B342-9D0B-0CBA4CCA841C}" type="slidenum">
              <a:rPr lang="en-US"/>
              <a:pPr>
                <a:defRPr/>
              </a:pPr>
              <a:t>‹#›</a:t>
            </a:fld>
            <a:endParaRPr lang="en-US"/>
          </a:p>
        </p:txBody>
      </p:sp>
    </p:spTree>
    <p:extLst>
      <p:ext uri="{BB962C8B-B14F-4D97-AF65-F5344CB8AC3E}">
        <p14:creationId xmlns:p14="http://schemas.microsoft.com/office/powerpoint/2010/main" val="155253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CD677442-11B8-7F4B-86FE-D728F9C824CC}" type="datetime1">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85BAEA95-D45B-0E4B-98F8-6F97BC8F5E8F}" type="slidenum">
              <a:rPr lang="en-US"/>
              <a:pPr>
                <a:defRPr/>
              </a:pPr>
              <a:t>‹#›</a:t>
            </a:fld>
            <a:endParaRPr lang="en-US"/>
          </a:p>
        </p:txBody>
      </p:sp>
    </p:spTree>
    <p:extLst>
      <p:ext uri="{BB962C8B-B14F-4D97-AF65-F5344CB8AC3E}">
        <p14:creationId xmlns:p14="http://schemas.microsoft.com/office/powerpoint/2010/main" val="30472865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7750104-E92C-504D-8FCB-C749AF6523B4}" type="slidenum">
              <a:rPr lang="en-US"/>
              <a:pPr>
                <a:defRPr/>
              </a:pPr>
              <a:t>‹#›</a:t>
            </a:fld>
            <a:endParaRPr lang="en-US"/>
          </a:p>
        </p:txBody>
      </p:sp>
    </p:spTree>
    <p:extLst>
      <p:ext uri="{BB962C8B-B14F-4D97-AF65-F5344CB8AC3E}">
        <p14:creationId xmlns:p14="http://schemas.microsoft.com/office/powerpoint/2010/main" val="3250378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AB11E7D-3F4C-7940-9772-FC4FB3CB95A6}" type="slidenum">
              <a:rPr lang="en-US"/>
              <a:pPr>
                <a:defRPr/>
              </a:pPr>
              <a:t>‹#›</a:t>
            </a:fld>
            <a:endParaRPr lang="en-US"/>
          </a:p>
        </p:txBody>
      </p:sp>
    </p:spTree>
    <p:extLst>
      <p:ext uri="{BB962C8B-B14F-4D97-AF65-F5344CB8AC3E}">
        <p14:creationId xmlns:p14="http://schemas.microsoft.com/office/powerpoint/2010/main" val="1666512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1F36FEC-F633-7F49-A40E-DEEC2F3A9992}" type="slidenum">
              <a:rPr lang="en-US"/>
              <a:pPr>
                <a:defRPr/>
              </a:pPr>
              <a:t>‹#›</a:t>
            </a:fld>
            <a:endParaRPr lang="en-US"/>
          </a:p>
        </p:txBody>
      </p:sp>
    </p:spTree>
    <p:extLst>
      <p:ext uri="{BB962C8B-B14F-4D97-AF65-F5344CB8AC3E}">
        <p14:creationId xmlns:p14="http://schemas.microsoft.com/office/powerpoint/2010/main" val="1934751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FA03E61-E0C8-F04D-BD80-EF0556DAAA23}" type="slidenum">
              <a:rPr lang="en-US"/>
              <a:pPr>
                <a:defRPr/>
              </a:pPr>
              <a:t>‹#›</a:t>
            </a:fld>
            <a:endParaRPr lang="en-US"/>
          </a:p>
        </p:txBody>
      </p:sp>
    </p:spTree>
    <p:extLst>
      <p:ext uri="{BB962C8B-B14F-4D97-AF65-F5344CB8AC3E}">
        <p14:creationId xmlns:p14="http://schemas.microsoft.com/office/powerpoint/2010/main" val="335890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B0B25-338C-4E4C-BFA9-CE9B099DA95E}" type="slidenum">
              <a:rPr lang="en-US"/>
              <a:pPr>
                <a:defRPr/>
              </a:pPr>
              <a:t>‹#›</a:t>
            </a:fld>
            <a:endParaRPr lang="en-US"/>
          </a:p>
        </p:txBody>
      </p:sp>
    </p:spTree>
    <p:extLst>
      <p:ext uri="{BB962C8B-B14F-4D97-AF65-F5344CB8AC3E}">
        <p14:creationId xmlns:p14="http://schemas.microsoft.com/office/powerpoint/2010/main" val="115966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A5D2470-55A5-2443-99FE-5EFE8B0D57E0}" type="slidenum">
              <a:rPr lang="en-US"/>
              <a:pPr>
                <a:defRPr/>
              </a:pPr>
              <a:t>‹#›</a:t>
            </a:fld>
            <a:endParaRPr lang="en-US"/>
          </a:p>
        </p:txBody>
      </p:sp>
    </p:spTree>
    <p:extLst>
      <p:ext uri="{BB962C8B-B14F-4D97-AF65-F5344CB8AC3E}">
        <p14:creationId xmlns:p14="http://schemas.microsoft.com/office/powerpoint/2010/main" val="8644253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48A3DE4-2FC6-5D46-B8EB-82D2A6006C11}" type="slidenum">
              <a:rPr lang="en-US"/>
              <a:pPr>
                <a:defRPr/>
              </a:pPr>
              <a:t>‹#›</a:t>
            </a:fld>
            <a:endParaRPr lang="en-US"/>
          </a:p>
        </p:txBody>
      </p:sp>
    </p:spTree>
    <p:extLst>
      <p:ext uri="{BB962C8B-B14F-4D97-AF65-F5344CB8AC3E}">
        <p14:creationId xmlns:p14="http://schemas.microsoft.com/office/powerpoint/2010/main" val="237342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6C96E9B-F17D-3C4F-98CF-E23691AA0434}" type="slidenum">
              <a:rPr lang="en-US"/>
              <a:pPr>
                <a:defRPr/>
              </a:pPr>
              <a:t>‹#›</a:t>
            </a:fld>
            <a:endParaRPr lang="en-US"/>
          </a:p>
        </p:txBody>
      </p:sp>
    </p:spTree>
    <p:extLst>
      <p:ext uri="{BB962C8B-B14F-4D97-AF65-F5344CB8AC3E}">
        <p14:creationId xmlns:p14="http://schemas.microsoft.com/office/powerpoint/2010/main" val="21228422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62F8A-A06F-5B4A-8E4C-1EBA927A01A4}" type="slidenum">
              <a:rPr lang="en-US"/>
              <a:pPr>
                <a:defRPr/>
              </a:pPr>
              <a:t>‹#›</a:t>
            </a:fld>
            <a:endParaRPr lang="en-US"/>
          </a:p>
        </p:txBody>
      </p:sp>
    </p:spTree>
    <p:extLst>
      <p:ext uri="{BB962C8B-B14F-4D97-AF65-F5344CB8AC3E}">
        <p14:creationId xmlns:p14="http://schemas.microsoft.com/office/powerpoint/2010/main" val="42555832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B3699AF-A3EB-824E-9255-960053AEA1AC}" type="slidenum">
              <a:rPr lang="en-US"/>
              <a:pPr>
                <a:defRPr/>
              </a:pPr>
              <a:t>‹#›</a:t>
            </a:fld>
            <a:endParaRPr lang="en-US"/>
          </a:p>
        </p:txBody>
      </p:sp>
    </p:spTree>
    <p:extLst>
      <p:ext uri="{BB962C8B-B14F-4D97-AF65-F5344CB8AC3E}">
        <p14:creationId xmlns:p14="http://schemas.microsoft.com/office/powerpoint/2010/main" val="38715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954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413CE6E3-E468-5A4F-8D62-BF563AF6C8C5}" type="datetime1">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01443ACB-C41D-1B4E-A88E-593C495E74B5}" type="slidenum">
              <a:rPr lang="en-US"/>
              <a:pPr>
                <a:defRPr/>
              </a:pPr>
              <a:t>‹#›</a:t>
            </a:fld>
            <a:endParaRPr lang="en-US"/>
          </a:p>
        </p:txBody>
      </p:sp>
    </p:spTree>
    <p:extLst>
      <p:ext uri="{BB962C8B-B14F-4D97-AF65-F5344CB8AC3E}">
        <p14:creationId xmlns:p14="http://schemas.microsoft.com/office/powerpoint/2010/main" val="40654580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4B51B8A-2FD8-E248-83FB-C8484EE67101}" type="slidenum">
              <a:rPr lang="en-US"/>
              <a:pPr>
                <a:defRPr/>
              </a:pPr>
              <a:t>‹#›</a:t>
            </a:fld>
            <a:endParaRPr lang="en-US"/>
          </a:p>
        </p:txBody>
      </p:sp>
    </p:spTree>
    <p:extLst>
      <p:ext uri="{BB962C8B-B14F-4D97-AF65-F5344CB8AC3E}">
        <p14:creationId xmlns:p14="http://schemas.microsoft.com/office/powerpoint/2010/main" val="10080371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7D4783C-D801-9841-9D28-CCCCB1730656}" type="slidenum">
              <a:rPr lang="en-US"/>
              <a:pPr>
                <a:defRPr/>
              </a:pPr>
              <a:t>‹#›</a:t>
            </a:fld>
            <a:endParaRPr lang="en-US"/>
          </a:p>
        </p:txBody>
      </p:sp>
    </p:spTree>
    <p:extLst>
      <p:ext uri="{BB962C8B-B14F-4D97-AF65-F5344CB8AC3E}">
        <p14:creationId xmlns:p14="http://schemas.microsoft.com/office/powerpoint/2010/main" val="1666231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B6211C8-A8EA-0344-8D86-56C43D214991}" type="slidenum">
              <a:rPr lang="en-US"/>
              <a:pPr>
                <a:defRPr/>
              </a:pPr>
              <a:t>‹#›</a:t>
            </a:fld>
            <a:endParaRPr lang="en-US"/>
          </a:p>
        </p:txBody>
      </p:sp>
    </p:spTree>
    <p:extLst>
      <p:ext uri="{BB962C8B-B14F-4D97-AF65-F5344CB8AC3E}">
        <p14:creationId xmlns:p14="http://schemas.microsoft.com/office/powerpoint/2010/main" val="4137531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7B7A158-8B0A-AB44-9CA0-D746C6E71B1B}" type="slidenum">
              <a:rPr lang="en-US"/>
              <a:pPr>
                <a:defRPr/>
              </a:pPr>
              <a:t>‹#›</a:t>
            </a:fld>
            <a:endParaRPr lang="en-US"/>
          </a:p>
        </p:txBody>
      </p:sp>
    </p:spTree>
    <p:extLst>
      <p:ext uri="{BB962C8B-B14F-4D97-AF65-F5344CB8AC3E}">
        <p14:creationId xmlns:p14="http://schemas.microsoft.com/office/powerpoint/2010/main" val="3249472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4247032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5843607A-25C2-B54C-A46B-72B3417C4D61}" type="datetime1">
              <a:rPr lang="en-US"/>
              <a:pPr>
                <a:defRPr/>
              </a:pPr>
              <a:t>9/29/15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8022A3A-EE3F-5943-98BC-F467EEB03B05}" type="slidenum">
              <a:rPr lang="en-US"/>
              <a:pPr>
                <a:defRPr/>
              </a:pPr>
              <a:t>‹#›</a:t>
            </a:fld>
            <a:endParaRPr lang="en-US"/>
          </a:p>
        </p:txBody>
      </p:sp>
    </p:spTree>
    <p:extLst>
      <p:ext uri="{BB962C8B-B14F-4D97-AF65-F5344CB8AC3E}">
        <p14:creationId xmlns:p14="http://schemas.microsoft.com/office/powerpoint/2010/main" val="3617278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BD13E38-27A4-9947-8853-9D2E429A3119}"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47287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FFE62B7-1891-5646-9417-F4B3984D65D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35537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E5B14DA-7FBD-9041-BC23-2F757489C4C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99277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24FA462-703C-2946-8B61-7334FBCCB8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5667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1012664-7DAB-D84F-8CF1-6A610209EBAD}"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E42AD59-6D3E-EF4E-98CB-5BC5167B6E4D}" type="slidenum">
              <a:rPr lang="en-US"/>
              <a:pPr>
                <a:defRPr/>
              </a:pPr>
              <a:t>‹#›</a:t>
            </a:fld>
            <a:endParaRPr lang="en-US"/>
          </a:p>
        </p:txBody>
      </p:sp>
    </p:spTree>
    <p:extLst>
      <p:ext uri="{BB962C8B-B14F-4D97-AF65-F5344CB8AC3E}">
        <p14:creationId xmlns:p14="http://schemas.microsoft.com/office/powerpoint/2010/main" val="1729406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DEAB4F3-21CC-C04E-BC3B-95508BE3259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983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E834753-E7D9-0144-B41E-20D7F33371B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6357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7E2A634-1F79-4342-BE84-0B94D2B8B6D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7753154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3BE4CF3-18D7-A64D-810B-2C45EBDFDD0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4168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67213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1145"/>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413591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940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3187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2287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D6F776-242F-4040-82A8-875A6EDB497C}"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538733-7FAC-F540-8243-57D1E9C679FE}" type="slidenum">
              <a:rPr lang="en-US"/>
              <a:pPr>
                <a:defRPr/>
              </a:pPr>
              <a:t>‹#›</a:t>
            </a:fld>
            <a:endParaRPr lang="en-US"/>
          </a:p>
        </p:txBody>
      </p:sp>
    </p:spTree>
    <p:extLst>
      <p:ext uri="{BB962C8B-B14F-4D97-AF65-F5344CB8AC3E}">
        <p14:creationId xmlns:p14="http://schemas.microsoft.com/office/powerpoint/2010/main" val="42390198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831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7340922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0056500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1508606-80D9-EC48-AF7A-3B5FAD444356}" type="slidenum">
              <a:rPr lang="en-US"/>
              <a:pPr>
                <a:defRPr/>
              </a:pPr>
              <a:t>‹#›</a:t>
            </a:fld>
            <a:r>
              <a:rPr lang="en-US"/>
              <a:t>   (c) Mark Gerstein, 2002, Yale, bioinfo.mbb.yale.edu</a:t>
            </a:r>
          </a:p>
        </p:txBody>
      </p:sp>
    </p:spTree>
    <p:extLst>
      <p:ext uri="{BB962C8B-B14F-4D97-AF65-F5344CB8AC3E}">
        <p14:creationId xmlns:p14="http://schemas.microsoft.com/office/powerpoint/2010/main" val="395459624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E290CBF-C641-CB4E-B018-D75C9A86B3F1}" type="slidenum">
              <a:rPr lang="en-US"/>
              <a:pPr>
                <a:defRPr/>
              </a:pPr>
              <a:t>‹#›</a:t>
            </a:fld>
            <a:r>
              <a:rPr lang="en-US"/>
              <a:t>   (c) Mark Gerstein, 2002, Yale, bioinfo.mbb.yale.edu</a:t>
            </a:r>
          </a:p>
        </p:txBody>
      </p:sp>
    </p:spTree>
    <p:extLst>
      <p:ext uri="{BB962C8B-B14F-4D97-AF65-F5344CB8AC3E}">
        <p14:creationId xmlns:p14="http://schemas.microsoft.com/office/powerpoint/2010/main" val="1857260486"/>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F16B921B-1DD7-834B-9C9F-044586C0B0C1}" type="slidenum">
              <a:rPr lang="en-US"/>
              <a:pPr>
                <a:defRPr/>
              </a:pPr>
              <a:t>‹#›</a:t>
            </a:fld>
            <a:r>
              <a:rPr lang="en-US"/>
              <a:t>   (c) Mark Gerstein, 2002, Yale, bioinfo.mbb.yale.edu</a:t>
            </a:r>
          </a:p>
        </p:txBody>
      </p:sp>
    </p:spTree>
    <p:extLst>
      <p:ext uri="{BB962C8B-B14F-4D97-AF65-F5344CB8AC3E}">
        <p14:creationId xmlns:p14="http://schemas.microsoft.com/office/powerpoint/2010/main" val="16376372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8DE891C-EF5C-F247-BBCA-AA3029CC0FC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0747669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A5A00E69-CD87-184D-9E6A-1B490C8F30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58793561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8C847DD3-00A8-8749-AC10-20002FD58F7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9910126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003CBE8-24B0-1848-B61B-4DEE4DB5F19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0401924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8A3165D-7983-F64F-BB95-91F54D84AA5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FF188F6-9968-BE46-92D3-D609E53A247C}" type="slidenum">
              <a:rPr lang="en-US"/>
              <a:pPr>
                <a:defRPr/>
              </a:pPr>
              <a:t>‹#›</a:t>
            </a:fld>
            <a:endParaRPr lang="en-US"/>
          </a:p>
        </p:txBody>
      </p:sp>
    </p:spTree>
    <p:extLst>
      <p:ext uri="{BB962C8B-B14F-4D97-AF65-F5344CB8AC3E}">
        <p14:creationId xmlns:p14="http://schemas.microsoft.com/office/powerpoint/2010/main" val="22323488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2F1AF9F6-972A-C04A-9E97-4C15C09DAD4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6042979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A403DE90-3694-8F4F-9FF8-7302588170D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087718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D680E8FF-092F-B14E-863A-5813FED921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3863503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765ECF8-D98F-FF4C-B872-68ADD43FDD7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64614461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A856806-7606-6446-98E4-EC5CFC932A5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041021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99B0B8BC-8462-0D46-8E56-2A80B5D50AA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68365659"/>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F96C4DC1-E68F-B443-A37C-7A6022044C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364724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8907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96230457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801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7A1514-3443-704E-8DDE-DDA08EC6734A}"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3F43BEF-B7D4-DE41-AEE2-4001C7D89541}" type="slidenum">
              <a:rPr lang="en-US"/>
              <a:pPr>
                <a:defRPr/>
              </a:pPr>
              <a:t>‹#›</a:t>
            </a:fld>
            <a:endParaRPr lang="en-US"/>
          </a:p>
        </p:txBody>
      </p:sp>
    </p:spTree>
    <p:extLst>
      <p:ext uri="{BB962C8B-B14F-4D97-AF65-F5344CB8AC3E}">
        <p14:creationId xmlns:p14="http://schemas.microsoft.com/office/powerpoint/2010/main" val="1570405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6380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134806"/>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1576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4691134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57061878"/>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6F18BD1-43D5-7F4D-BA1E-9CD855C424DA}" type="slidenum">
              <a:rPr lang="en-US"/>
              <a:pPr>
                <a:defRPr/>
              </a:pPr>
              <a:t>‹#›</a:t>
            </a:fld>
            <a:r>
              <a:rPr lang="en-US"/>
              <a:t>   (c) Mark Gerstein, 2002, Yale, bioinfo.mbb.yale.edu</a:t>
            </a:r>
          </a:p>
        </p:txBody>
      </p:sp>
    </p:spTree>
    <p:extLst>
      <p:ext uri="{BB962C8B-B14F-4D97-AF65-F5344CB8AC3E}">
        <p14:creationId xmlns:p14="http://schemas.microsoft.com/office/powerpoint/2010/main" val="177773178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D3373CA-F075-514E-A945-723F74563146}" type="slidenum">
              <a:rPr lang="en-US"/>
              <a:pPr>
                <a:defRPr/>
              </a:pPr>
              <a:t>‹#›</a:t>
            </a:fld>
            <a:r>
              <a:rPr lang="en-US"/>
              <a:t>   (c) Mark Gerstein, 2002, Yale, bioinfo.mbb.yale.edu</a:t>
            </a:r>
          </a:p>
        </p:txBody>
      </p:sp>
    </p:spTree>
    <p:extLst>
      <p:ext uri="{BB962C8B-B14F-4D97-AF65-F5344CB8AC3E}">
        <p14:creationId xmlns:p14="http://schemas.microsoft.com/office/powerpoint/2010/main" val="2676719986"/>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6CE63758-A483-374D-A342-8BE610E52141}" type="slidenum">
              <a:rPr lang="en-US"/>
              <a:pPr>
                <a:defRPr/>
              </a:pPr>
              <a:t>‹#›</a:t>
            </a:fld>
            <a:r>
              <a:rPr lang="en-US"/>
              <a:t>   (c) Mark Gerstein, 2002, Yale, bioinfo.mbb.yale.edu</a:t>
            </a:r>
          </a:p>
        </p:txBody>
      </p:sp>
    </p:spTree>
    <p:extLst>
      <p:ext uri="{BB962C8B-B14F-4D97-AF65-F5344CB8AC3E}">
        <p14:creationId xmlns:p14="http://schemas.microsoft.com/office/powerpoint/2010/main" val="328348062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570729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8563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2B3200B5-1FC8-7F4E-BEE6-03D584A489E9}" type="slidenum">
              <a:rPr lang="en-US"/>
              <a:pPr>
                <a:defRPr/>
              </a:pPr>
              <a:t>‹#›</a:t>
            </a:fld>
            <a:r>
              <a:rPr lang="en-US"/>
              <a:t>   (c) Mark Gerstein, 2002, Yale, bioinfo.mbb.yale.edu</a:t>
            </a:r>
          </a:p>
        </p:txBody>
      </p:sp>
    </p:spTree>
    <p:extLst>
      <p:ext uri="{BB962C8B-B14F-4D97-AF65-F5344CB8AC3E}">
        <p14:creationId xmlns:p14="http://schemas.microsoft.com/office/powerpoint/2010/main" val="315625297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47426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22455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21522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26650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4024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05390"/>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3238167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87307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141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26096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2FD4FE68-5DA4-AF42-80C1-FFD1258339DE}" type="slidenum">
              <a:rPr lang="en-US"/>
              <a:pPr>
                <a:defRPr/>
              </a:pPr>
              <a:t>‹#›</a:t>
            </a:fld>
            <a:endParaRPr lang="en-US"/>
          </a:p>
        </p:txBody>
      </p:sp>
    </p:spTree>
    <p:extLst>
      <p:ext uri="{BB962C8B-B14F-4D97-AF65-F5344CB8AC3E}">
        <p14:creationId xmlns:p14="http://schemas.microsoft.com/office/powerpoint/2010/main" val="39535668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2650276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5D0A299-6593-994D-802C-6F64C7264C32}"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FF0BB57-A480-B344-B049-1FB12382EC83}" type="slidenum">
              <a:rPr lang="en-US"/>
              <a:pPr>
                <a:defRPr/>
              </a:pPr>
              <a:t>‹#›</a:t>
            </a:fld>
            <a:endParaRPr lang="en-US"/>
          </a:p>
        </p:txBody>
      </p:sp>
    </p:spTree>
    <p:extLst>
      <p:ext uri="{BB962C8B-B14F-4D97-AF65-F5344CB8AC3E}">
        <p14:creationId xmlns:p14="http://schemas.microsoft.com/office/powerpoint/2010/main" val="35473494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D45BDC-560B-E840-88AD-715A59F770D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1371790-8DCD-F94D-BD33-9C1DFBC7CA08}" type="slidenum">
              <a:rPr lang="en-US"/>
              <a:pPr>
                <a:defRPr/>
              </a:pPr>
              <a:t>‹#›</a:t>
            </a:fld>
            <a:endParaRPr lang="en-US"/>
          </a:p>
        </p:txBody>
      </p:sp>
    </p:spTree>
    <p:extLst>
      <p:ext uri="{BB962C8B-B14F-4D97-AF65-F5344CB8AC3E}">
        <p14:creationId xmlns:p14="http://schemas.microsoft.com/office/powerpoint/2010/main" val="3504365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B18A35F-79E9-F74E-982D-B905CFB28826}"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AE2EBB-7AA0-944B-9D8B-ED11ADC4DBAD}" type="slidenum">
              <a:rPr lang="en-US"/>
              <a:pPr>
                <a:defRPr/>
              </a:pPr>
              <a:t>‹#›</a:t>
            </a:fld>
            <a:endParaRPr lang="en-US"/>
          </a:p>
        </p:txBody>
      </p:sp>
    </p:spTree>
    <p:extLst>
      <p:ext uri="{BB962C8B-B14F-4D97-AF65-F5344CB8AC3E}">
        <p14:creationId xmlns:p14="http://schemas.microsoft.com/office/powerpoint/2010/main" val="4116251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600ED8-CE1A-E34C-8CDC-5A2B64E14816}"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499B337-BD5D-0D4F-8710-0EEF64F9B947}" type="slidenum">
              <a:rPr lang="en-US"/>
              <a:pPr>
                <a:defRPr/>
              </a:pPr>
              <a:t>‹#›</a:t>
            </a:fld>
            <a:endParaRPr lang="en-US"/>
          </a:p>
        </p:txBody>
      </p:sp>
    </p:spTree>
    <p:extLst>
      <p:ext uri="{BB962C8B-B14F-4D97-AF65-F5344CB8AC3E}">
        <p14:creationId xmlns:p14="http://schemas.microsoft.com/office/powerpoint/2010/main" val="6070651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BCEF2146-E804-BC4C-8BF5-2D97CEB05F4F}" type="datetime1">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9F42F69-0537-C346-9746-FCDF957BC7EB}" type="slidenum">
              <a:rPr lang="en-US"/>
              <a:pPr>
                <a:defRPr/>
              </a:pPr>
              <a:t>‹#›</a:t>
            </a:fld>
            <a:endParaRPr lang="en-US"/>
          </a:p>
        </p:txBody>
      </p:sp>
    </p:spTree>
    <p:extLst>
      <p:ext uri="{BB962C8B-B14F-4D97-AF65-F5344CB8AC3E}">
        <p14:creationId xmlns:p14="http://schemas.microsoft.com/office/powerpoint/2010/main" val="30371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6307256-9EA5-7F49-8614-E06FC65F48C7}" type="datetime1">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F550C72-33CF-6149-BEEC-5A7D369A4BB7}" type="slidenum">
              <a:rPr lang="en-US"/>
              <a:pPr>
                <a:defRPr/>
              </a:pPr>
              <a:t>‹#›</a:t>
            </a:fld>
            <a:endParaRPr lang="en-US"/>
          </a:p>
        </p:txBody>
      </p:sp>
    </p:spTree>
    <p:extLst>
      <p:ext uri="{BB962C8B-B14F-4D97-AF65-F5344CB8AC3E}">
        <p14:creationId xmlns:p14="http://schemas.microsoft.com/office/powerpoint/2010/main" val="30872963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E96D86EB-B6D6-9C43-A2F8-2A27D26A835E}" type="datetime1">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6F9C5F7F-7F29-AB4B-98E8-7238B3F3F149}" type="slidenum">
              <a:rPr lang="en-US"/>
              <a:pPr>
                <a:defRPr/>
              </a:pPr>
              <a:t>‹#›</a:t>
            </a:fld>
            <a:endParaRPr lang="en-US"/>
          </a:p>
        </p:txBody>
      </p:sp>
    </p:spTree>
    <p:extLst>
      <p:ext uri="{BB962C8B-B14F-4D97-AF65-F5344CB8AC3E}">
        <p14:creationId xmlns:p14="http://schemas.microsoft.com/office/powerpoint/2010/main" val="3546428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3970F62-8418-0243-980A-37333CE83387}"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198C160-B432-724D-9399-175D682958C2}" type="slidenum">
              <a:rPr lang="en-US"/>
              <a:pPr>
                <a:defRPr/>
              </a:pPr>
              <a:t>‹#›</a:t>
            </a:fld>
            <a:endParaRPr lang="en-US"/>
          </a:p>
        </p:txBody>
      </p:sp>
    </p:spTree>
    <p:extLst>
      <p:ext uri="{BB962C8B-B14F-4D97-AF65-F5344CB8AC3E}">
        <p14:creationId xmlns:p14="http://schemas.microsoft.com/office/powerpoint/2010/main" val="3939417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0BF05AB-3B04-9D44-8D99-2D536BB37A2C}" type="datetime1">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3908E3B-2202-E544-9018-4EB743483B73}" type="slidenum">
              <a:rPr lang="en-US"/>
              <a:pPr>
                <a:defRPr/>
              </a:pPr>
              <a:t>‹#›</a:t>
            </a:fld>
            <a:endParaRPr lang="en-US"/>
          </a:p>
        </p:txBody>
      </p:sp>
    </p:spTree>
    <p:extLst>
      <p:ext uri="{BB962C8B-B14F-4D97-AF65-F5344CB8AC3E}">
        <p14:creationId xmlns:p14="http://schemas.microsoft.com/office/powerpoint/2010/main" val="166715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9650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7D7922E-CF0B-7C42-8857-810FF94A9A87}"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420BEBF-EADC-E243-B04F-5A863C98C75E}" type="slidenum">
              <a:rPr lang="en-US"/>
              <a:pPr>
                <a:defRPr/>
              </a:pPr>
              <a:t>‹#›</a:t>
            </a:fld>
            <a:endParaRPr lang="en-US"/>
          </a:p>
        </p:txBody>
      </p:sp>
    </p:spTree>
    <p:extLst>
      <p:ext uri="{BB962C8B-B14F-4D97-AF65-F5344CB8AC3E}">
        <p14:creationId xmlns:p14="http://schemas.microsoft.com/office/powerpoint/2010/main" val="39153600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BB1377-49F9-9B4D-A5F8-D4E34EE2473E}" type="datetime1">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AAAD4CB-EA07-9B40-AF37-751659F9C839}" type="slidenum">
              <a:rPr lang="en-US"/>
              <a:pPr>
                <a:defRPr/>
              </a:pPr>
              <a:t>‹#›</a:t>
            </a:fld>
            <a:endParaRPr lang="en-US"/>
          </a:p>
        </p:txBody>
      </p:sp>
    </p:spTree>
    <p:extLst>
      <p:ext uri="{BB962C8B-B14F-4D97-AF65-F5344CB8AC3E}">
        <p14:creationId xmlns:p14="http://schemas.microsoft.com/office/powerpoint/2010/main" val="38177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013129"/>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2123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85582804"/>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89140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0176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25444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32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30347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33525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226831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99550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285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41427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77997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A07FB1A-E69A-754A-ACD0-F5A9700F4054}" type="slidenum">
              <a:rPr lang="en-US"/>
              <a:pPr>
                <a:defRPr/>
              </a:pPr>
              <a:t>‹#›</a:t>
            </a:fld>
            <a:endParaRPr lang="en-US"/>
          </a:p>
        </p:txBody>
      </p:sp>
    </p:spTree>
    <p:extLst>
      <p:ext uri="{BB962C8B-B14F-4D97-AF65-F5344CB8AC3E}">
        <p14:creationId xmlns:p14="http://schemas.microsoft.com/office/powerpoint/2010/main" val="619207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C8C392A-77FA-CE43-93BD-A432635137D7}" type="slidenum">
              <a:rPr lang="en-US"/>
              <a:pPr>
                <a:defRPr/>
              </a:pPr>
              <a:t>‹#›</a:t>
            </a:fld>
            <a:endParaRPr lang="en-US"/>
          </a:p>
        </p:txBody>
      </p:sp>
    </p:spTree>
    <p:extLst>
      <p:ext uri="{BB962C8B-B14F-4D97-AF65-F5344CB8AC3E}">
        <p14:creationId xmlns:p14="http://schemas.microsoft.com/office/powerpoint/2010/main" val="5406121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27E8917-B960-BC4C-A1E9-524D9261B96B}" type="slidenum">
              <a:rPr lang="en-US"/>
              <a:pPr>
                <a:defRPr/>
              </a:pPr>
              <a:t>‹#›</a:t>
            </a:fld>
            <a:endParaRPr lang="en-US"/>
          </a:p>
        </p:txBody>
      </p:sp>
    </p:spTree>
    <p:extLst>
      <p:ext uri="{BB962C8B-B14F-4D97-AF65-F5344CB8AC3E}">
        <p14:creationId xmlns:p14="http://schemas.microsoft.com/office/powerpoint/2010/main" val="39079172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113FCC2-0922-044F-B962-D81ECB44C9F9}" type="slidenum">
              <a:rPr lang="en-US"/>
              <a:pPr>
                <a:defRPr/>
              </a:pPr>
              <a:t>‹#›</a:t>
            </a:fld>
            <a:endParaRPr lang="en-US"/>
          </a:p>
        </p:txBody>
      </p:sp>
    </p:spTree>
    <p:extLst>
      <p:ext uri="{BB962C8B-B14F-4D97-AF65-F5344CB8AC3E}">
        <p14:creationId xmlns:p14="http://schemas.microsoft.com/office/powerpoint/2010/main" val="15988449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17CCE002-64FB-2143-902C-85B8CA90C4AC}" type="slidenum">
              <a:rPr lang="en-US"/>
              <a:pPr>
                <a:defRPr/>
              </a:pPr>
              <a:t>‹#›</a:t>
            </a:fld>
            <a:endParaRPr lang="en-US"/>
          </a:p>
        </p:txBody>
      </p:sp>
    </p:spTree>
    <p:extLst>
      <p:ext uri="{BB962C8B-B14F-4D97-AF65-F5344CB8AC3E}">
        <p14:creationId xmlns:p14="http://schemas.microsoft.com/office/powerpoint/2010/main" val="38306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263979"/>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18B5F89E-C3CF-674C-BEF8-ECC77A2DEE2E}" type="slidenum">
              <a:rPr lang="en-US"/>
              <a:pPr>
                <a:defRPr/>
              </a:pPr>
              <a:t>‹#›</a:t>
            </a:fld>
            <a:endParaRPr lang="en-US"/>
          </a:p>
        </p:txBody>
      </p:sp>
    </p:spTree>
    <p:extLst>
      <p:ext uri="{BB962C8B-B14F-4D97-AF65-F5344CB8AC3E}">
        <p14:creationId xmlns:p14="http://schemas.microsoft.com/office/powerpoint/2010/main" val="34620065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A873AC-A4D0-6842-93BD-4956161E0401}" type="slidenum">
              <a:rPr lang="en-US"/>
              <a:pPr>
                <a:defRPr/>
              </a:pPr>
              <a:t>‹#›</a:t>
            </a:fld>
            <a:endParaRPr lang="en-US"/>
          </a:p>
        </p:txBody>
      </p:sp>
    </p:spTree>
    <p:extLst>
      <p:ext uri="{BB962C8B-B14F-4D97-AF65-F5344CB8AC3E}">
        <p14:creationId xmlns:p14="http://schemas.microsoft.com/office/powerpoint/2010/main" val="21052051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F0D59B0-B26A-6D4E-8EB9-CD4230305701}" type="slidenum">
              <a:rPr lang="en-US"/>
              <a:pPr>
                <a:defRPr/>
              </a:pPr>
              <a:t>‹#›</a:t>
            </a:fld>
            <a:endParaRPr lang="en-US"/>
          </a:p>
        </p:txBody>
      </p:sp>
    </p:spTree>
    <p:extLst>
      <p:ext uri="{BB962C8B-B14F-4D97-AF65-F5344CB8AC3E}">
        <p14:creationId xmlns:p14="http://schemas.microsoft.com/office/powerpoint/2010/main" val="23945026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8E87873-362E-F849-B09B-5AC6D5A440DA}" type="slidenum">
              <a:rPr lang="en-US"/>
              <a:pPr>
                <a:defRPr/>
              </a:pPr>
              <a:t>‹#›</a:t>
            </a:fld>
            <a:endParaRPr lang="en-US"/>
          </a:p>
        </p:txBody>
      </p:sp>
    </p:spTree>
    <p:extLst>
      <p:ext uri="{BB962C8B-B14F-4D97-AF65-F5344CB8AC3E}">
        <p14:creationId xmlns:p14="http://schemas.microsoft.com/office/powerpoint/2010/main" val="685737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A3AB22F-A4D5-7440-A6F9-476FFCEAABFB}" type="slidenum">
              <a:rPr lang="en-US"/>
              <a:pPr>
                <a:defRPr/>
              </a:pPr>
              <a:t>‹#›</a:t>
            </a:fld>
            <a:endParaRPr lang="en-US"/>
          </a:p>
        </p:txBody>
      </p:sp>
    </p:spTree>
    <p:extLst>
      <p:ext uri="{BB962C8B-B14F-4D97-AF65-F5344CB8AC3E}">
        <p14:creationId xmlns:p14="http://schemas.microsoft.com/office/powerpoint/2010/main" val="13991201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BBD46F-781D-524D-B623-5394DE3BE061}" type="slidenum">
              <a:rPr lang="en-US"/>
              <a:pPr>
                <a:defRPr/>
              </a:pPr>
              <a:t>‹#›</a:t>
            </a:fld>
            <a:endParaRPr lang="en-US"/>
          </a:p>
        </p:txBody>
      </p:sp>
    </p:spTree>
    <p:extLst>
      <p:ext uri="{BB962C8B-B14F-4D97-AF65-F5344CB8AC3E}">
        <p14:creationId xmlns:p14="http://schemas.microsoft.com/office/powerpoint/2010/main" val="21878380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14086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8007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121357"/>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6918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125325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908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009086"/>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55501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4097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83029599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3952516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3055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34345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012015"/>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57758942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20314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7249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75603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34765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537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17139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321280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33655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2606663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043952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823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951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4459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93670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51820960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F776FA2-ABF4-4944-B03B-9062A00B73AF}"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442569"/>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ECCC32E-A50B-2849-ACDD-3DFF1730585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3827636164"/>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38AC7F91-62C9-514F-BC78-A14958C68C4C}" type="slidenum">
              <a:rPr lang="en-US"/>
              <a:pPr>
                <a:defRPr/>
              </a:pPr>
              <a:t>‹#›</a:t>
            </a:fld>
            <a:endParaRPr lang="en-US"/>
          </a:p>
        </p:txBody>
      </p:sp>
    </p:spTree>
    <p:extLst>
      <p:ext uri="{BB962C8B-B14F-4D97-AF65-F5344CB8AC3E}">
        <p14:creationId xmlns:p14="http://schemas.microsoft.com/office/powerpoint/2010/main" val="27273955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CD84EED4-1B02-0247-A4A6-3398FF467BC2}" type="slidenum">
              <a:rPr lang="en-US"/>
              <a:pPr>
                <a:defRPr/>
              </a:pPr>
              <a:t>‹#›</a:t>
            </a:fld>
            <a:endParaRPr lang="en-US"/>
          </a:p>
        </p:txBody>
      </p:sp>
    </p:spTree>
    <p:extLst>
      <p:ext uri="{BB962C8B-B14F-4D97-AF65-F5344CB8AC3E}">
        <p14:creationId xmlns:p14="http://schemas.microsoft.com/office/powerpoint/2010/main" val="38583017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08C1885C-DFB6-9C49-81C3-01E269035BB4}" type="slidenum">
              <a:rPr lang="en-US"/>
              <a:pPr>
                <a:defRPr/>
              </a:pPr>
              <a:t>‹#›</a:t>
            </a:fld>
            <a:endParaRPr lang="en-US"/>
          </a:p>
        </p:txBody>
      </p:sp>
    </p:spTree>
    <p:extLst>
      <p:ext uri="{BB962C8B-B14F-4D97-AF65-F5344CB8AC3E}">
        <p14:creationId xmlns:p14="http://schemas.microsoft.com/office/powerpoint/2010/main" val="940119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EF92E849-55B0-A24D-BFCB-3FE640A7CF30}" type="slidenum">
              <a:rPr lang="en-US"/>
              <a:pPr>
                <a:defRPr/>
              </a:pPr>
              <a:t>‹#›</a:t>
            </a:fld>
            <a:endParaRPr lang="en-US"/>
          </a:p>
        </p:txBody>
      </p:sp>
    </p:spTree>
    <p:extLst>
      <p:ext uri="{BB962C8B-B14F-4D97-AF65-F5344CB8AC3E}">
        <p14:creationId xmlns:p14="http://schemas.microsoft.com/office/powerpoint/2010/main" val="19912357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C7CB7ACF-3FB8-9B48-A5ED-4ECA097CEA97}" type="slidenum">
              <a:rPr lang="en-US"/>
              <a:pPr>
                <a:defRPr/>
              </a:pPr>
              <a:t>‹#›</a:t>
            </a:fld>
            <a:endParaRPr lang="en-US"/>
          </a:p>
        </p:txBody>
      </p:sp>
    </p:spTree>
    <p:extLst>
      <p:ext uri="{BB962C8B-B14F-4D97-AF65-F5344CB8AC3E}">
        <p14:creationId xmlns:p14="http://schemas.microsoft.com/office/powerpoint/2010/main" val="16776136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ECCB9A5F-A913-B240-BEB3-5D072F29BA7B}" type="slidenum">
              <a:rPr lang="en-US"/>
              <a:pPr>
                <a:defRPr/>
              </a:pPr>
              <a:t>‹#›</a:t>
            </a:fld>
            <a:endParaRPr lang="en-US"/>
          </a:p>
        </p:txBody>
      </p:sp>
    </p:spTree>
    <p:extLst>
      <p:ext uri="{BB962C8B-B14F-4D97-AF65-F5344CB8AC3E}">
        <p14:creationId xmlns:p14="http://schemas.microsoft.com/office/powerpoint/2010/main" val="104183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77340"/>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E354C98C-BA2C-1A4C-9853-D3DF449D7151}" type="slidenum">
              <a:rPr lang="en-US"/>
              <a:pPr>
                <a:defRPr/>
              </a:pPr>
              <a:t>‹#›</a:t>
            </a:fld>
            <a:endParaRPr lang="en-US"/>
          </a:p>
        </p:txBody>
      </p:sp>
    </p:spTree>
    <p:extLst>
      <p:ext uri="{BB962C8B-B14F-4D97-AF65-F5344CB8AC3E}">
        <p14:creationId xmlns:p14="http://schemas.microsoft.com/office/powerpoint/2010/main" val="1637159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98356E96-B534-6341-BBE3-A5B48DA29A89}" type="slidenum">
              <a:rPr lang="en-US"/>
              <a:pPr>
                <a:defRPr/>
              </a:pPr>
              <a:t>‹#›</a:t>
            </a:fld>
            <a:endParaRPr lang="en-US"/>
          </a:p>
        </p:txBody>
      </p:sp>
    </p:spTree>
    <p:extLst>
      <p:ext uri="{BB962C8B-B14F-4D97-AF65-F5344CB8AC3E}">
        <p14:creationId xmlns:p14="http://schemas.microsoft.com/office/powerpoint/2010/main" val="41344714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AA2A73BE-C4F1-F442-A2FD-CC8FB4155169}" type="slidenum">
              <a:rPr lang="en-US"/>
              <a:pPr>
                <a:defRPr/>
              </a:pPr>
              <a:t>‹#›</a:t>
            </a:fld>
            <a:endParaRPr lang="en-US"/>
          </a:p>
        </p:txBody>
      </p:sp>
    </p:spTree>
    <p:extLst>
      <p:ext uri="{BB962C8B-B14F-4D97-AF65-F5344CB8AC3E}">
        <p14:creationId xmlns:p14="http://schemas.microsoft.com/office/powerpoint/2010/main" val="3526679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BE0B7F86-A434-F945-BFD3-80EE89AD2D3B}" type="slidenum">
              <a:rPr lang="en-US"/>
              <a:pPr>
                <a:defRPr/>
              </a:pPr>
              <a:t>‹#›</a:t>
            </a:fld>
            <a:endParaRPr lang="en-US"/>
          </a:p>
        </p:txBody>
      </p:sp>
    </p:spTree>
    <p:extLst>
      <p:ext uri="{BB962C8B-B14F-4D97-AF65-F5344CB8AC3E}">
        <p14:creationId xmlns:p14="http://schemas.microsoft.com/office/powerpoint/2010/main" val="10047663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7C14B67-68DE-F14C-B2EA-4AACE8096671}" type="slidenum">
              <a:rPr lang="en-US"/>
              <a:pPr>
                <a:defRPr/>
              </a:pPr>
              <a:t>‹#›</a:t>
            </a:fld>
            <a:endParaRPr lang="en-US"/>
          </a:p>
        </p:txBody>
      </p:sp>
    </p:spTree>
    <p:extLst>
      <p:ext uri="{BB962C8B-B14F-4D97-AF65-F5344CB8AC3E}">
        <p14:creationId xmlns:p14="http://schemas.microsoft.com/office/powerpoint/2010/main" val="4105861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22196237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19A2554-3329-A143-ACA4-B975168E11AD}" type="slidenum">
              <a:rPr lang="en-US"/>
              <a:pPr>
                <a:defRPr/>
              </a:pPr>
              <a:t>‹#›</a:t>
            </a:fld>
            <a:endParaRPr lang="en-US"/>
          </a:p>
        </p:txBody>
      </p:sp>
    </p:spTree>
    <p:extLst>
      <p:ext uri="{BB962C8B-B14F-4D97-AF65-F5344CB8AC3E}">
        <p14:creationId xmlns:p14="http://schemas.microsoft.com/office/powerpoint/2010/main" val="25005088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CF50AE13-5B59-6844-9DE0-45BE26AABB79}" type="slidenum">
              <a:rPr lang="en-US"/>
              <a:pPr>
                <a:defRPr/>
              </a:pPr>
              <a:t>‹#›</a:t>
            </a:fld>
            <a:endParaRPr lang="en-US"/>
          </a:p>
        </p:txBody>
      </p:sp>
    </p:spTree>
    <p:extLst>
      <p:ext uri="{BB962C8B-B14F-4D97-AF65-F5344CB8AC3E}">
        <p14:creationId xmlns:p14="http://schemas.microsoft.com/office/powerpoint/2010/main" val="23581324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7369999-18E1-FD44-9982-0E57BA6A661B}" type="slidenum">
              <a:rPr lang="en-US"/>
              <a:pPr>
                <a:defRPr/>
              </a:pPr>
              <a:t>‹#›</a:t>
            </a:fld>
            <a:endParaRPr lang="en-US"/>
          </a:p>
        </p:txBody>
      </p:sp>
    </p:spTree>
    <p:extLst>
      <p:ext uri="{BB962C8B-B14F-4D97-AF65-F5344CB8AC3E}">
        <p14:creationId xmlns:p14="http://schemas.microsoft.com/office/powerpoint/2010/main" val="3603780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796584D6-F7E8-864A-BA15-399C798BBECA}" type="slidenum">
              <a:rPr lang="en-US"/>
              <a:pPr>
                <a:defRPr/>
              </a:pPr>
              <a:t>‹#›</a:t>
            </a:fld>
            <a:endParaRPr lang="en-US"/>
          </a:p>
        </p:txBody>
      </p:sp>
    </p:spTree>
    <p:extLst>
      <p:ext uri="{BB962C8B-B14F-4D97-AF65-F5344CB8AC3E}">
        <p14:creationId xmlns:p14="http://schemas.microsoft.com/office/powerpoint/2010/main" val="251615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81299"/>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3B6A1AEA-6D1E-0D44-9005-CB74D5F86B94}" type="slidenum">
              <a:rPr lang="en-US"/>
              <a:pPr>
                <a:defRPr/>
              </a:pPr>
              <a:t>‹#›</a:t>
            </a:fld>
            <a:endParaRPr lang="en-US"/>
          </a:p>
        </p:txBody>
      </p:sp>
    </p:spTree>
    <p:extLst>
      <p:ext uri="{BB962C8B-B14F-4D97-AF65-F5344CB8AC3E}">
        <p14:creationId xmlns:p14="http://schemas.microsoft.com/office/powerpoint/2010/main" val="81976594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77CB4C69-3E59-1642-A129-23DF4349E877}" type="slidenum">
              <a:rPr lang="en-US"/>
              <a:pPr>
                <a:defRPr/>
              </a:pPr>
              <a:t>‹#›</a:t>
            </a:fld>
            <a:endParaRPr lang="en-US"/>
          </a:p>
        </p:txBody>
      </p:sp>
    </p:spTree>
    <p:extLst>
      <p:ext uri="{BB962C8B-B14F-4D97-AF65-F5344CB8AC3E}">
        <p14:creationId xmlns:p14="http://schemas.microsoft.com/office/powerpoint/2010/main" val="7309725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06E8215-EE37-FD48-9C20-70A452C8A244}" type="slidenum">
              <a:rPr lang="en-US"/>
              <a:pPr>
                <a:defRPr/>
              </a:pPr>
              <a:t>‹#›</a:t>
            </a:fld>
            <a:endParaRPr lang="en-US"/>
          </a:p>
        </p:txBody>
      </p:sp>
    </p:spTree>
    <p:extLst>
      <p:ext uri="{BB962C8B-B14F-4D97-AF65-F5344CB8AC3E}">
        <p14:creationId xmlns:p14="http://schemas.microsoft.com/office/powerpoint/2010/main" val="116869991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D038877F-2D5D-E046-B5C6-C441E8AB878A}" type="slidenum">
              <a:rPr lang="en-US"/>
              <a:pPr>
                <a:defRPr/>
              </a:pPr>
              <a:t>‹#›</a:t>
            </a:fld>
            <a:endParaRPr lang="en-US"/>
          </a:p>
        </p:txBody>
      </p:sp>
    </p:spTree>
    <p:extLst>
      <p:ext uri="{BB962C8B-B14F-4D97-AF65-F5344CB8AC3E}">
        <p14:creationId xmlns:p14="http://schemas.microsoft.com/office/powerpoint/2010/main" val="23574274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CDD128C-6BF0-7241-ABF2-4C06089AE1BA}" type="slidenum">
              <a:rPr lang="en-US"/>
              <a:pPr>
                <a:defRPr/>
              </a:pPr>
              <a:t>‹#›</a:t>
            </a:fld>
            <a:endParaRPr lang="en-US"/>
          </a:p>
        </p:txBody>
      </p:sp>
    </p:spTree>
    <p:extLst>
      <p:ext uri="{BB962C8B-B14F-4D97-AF65-F5344CB8AC3E}">
        <p14:creationId xmlns:p14="http://schemas.microsoft.com/office/powerpoint/2010/main" val="34504839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196D8561-F167-864A-8813-5719FCDE3052}" type="slidenum">
              <a:rPr lang="en-US"/>
              <a:pPr>
                <a:defRPr/>
              </a:pPr>
              <a:t>‹#›</a:t>
            </a:fld>
            <a:endParaRPr lang="en-US"/>
          </a:p>
        </p:txBody>
      </p:sp>
    </p:spTree>
    <p:extLst>
      <p:ext uri="{BB962C8B-B14F-4D97-AF65-F5344CB8AC3E}">
        <p14:creationId xmlns:p14="http://schemas.microsoft.com/office/powerpoint/2010/main" val="417355737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3F0F5C8-0EE4-8340-9ADE-EADAB6C0A2D8}" type="slidenum">
              <a:rPr lang="en-US"/>
              <a:pPr>
                <a:defRPr/>
              </a:pPr>
              <a:t>‹#›</a:t>
            </a:fld>
            <a:endParaRPr lang="en-US"/>
          </a:p>
        </p:txBody>
      </p:sp>
    </p:spTree>
    <p:extLst>
      <p:ext uri="{BB962C8B-B14F-4D97-AF65-F5344CB8AC3E}">
        <p14:creationId xmlns:p14="http://schemas.microsoft.com/office/powerpoint/2010/main" val="25268416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1799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31990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0796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23560"/>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04178789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27296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9650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16562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6960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11064228"/>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0757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618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6690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8540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159329"/>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797230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36C19DCE-2147-4747-90F0-1F2905F52D07}" type="slidenum">
              <a:rPr lang="en-US" altLang="zh-CN"/>
              <a:pPr>
                <a:defRPr/>
              </a:pPr>
              <a:t>‹#›</a:t>
            </a:fld>
            <a:endParaRPr lang="en-US" altLang="zh-CN"/>
          </a:p>
        </p:txBody>
      </p:sp>
    </p:spTree>
    <p:extLst>
      <p:ext uri="{BB962C8B-B14F-4D97-AF65-F5344CB8AC3E}">
        <p14:creationId xmlns:p14="http://schemas.microsoft.com/office/powerpoint/2010/main" val="676814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13F20B12-1922-544C-8A69-8CE98631D026}" type="slidenum">
              <a:rPr lang="en-US" altLang="zh-CN"/>
              <a:pPr>
                <a:defRPr/>
              </a:pPr>
              <a:t>‹#›</a:t>
            </a:fld>
            <a:endParaRPr lang="en-US" altLang="zh-CN"/>
          </a:p>
        </p:txBody>
      </p:sp>
    </p:spTree>
    <p:extLst>
      <p:ext uri="{BB962C8B-B14F-4D97-AF65-F5344CB8AC3E}">
        <p14:creationId xmlns:p14="http://schemas.microsoft.com/office/powerpoint/2010/main" val="899856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039676B-8822-B047-87FE-69B0C421431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2392037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FB136C1-AEBA-D042-8228-F4F93826556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7006360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123239E-649B-0C46-B946-55286F043E5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5563054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4FE0E60-8ECD-5541-98E4-89BBCBCDD06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2637537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43B84EB-7346-0043-8116-06101262AFF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13575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6D470955-19CE-1B48-95F5-FB460565DE7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74045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8F0F7E25-B2C6-A440-868F-2BCAF0FF382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3802255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809113"/>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81A96A8-D6DA-8A47-8F62-4FD88DD9A99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54901883"/>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BC292CD-24CE-8744-A623-1DDE0AF0289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662265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A064348-E08F-4A49-B2FB-C22A10F54EA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0464493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2198C03-BD60-7947-A93C-58101447575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93427653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6F9D342-12A6-B647-8447-2B2DB0164DAC}" type="slidenum">
              <a:rPr lang="en-US"/>
              <a:pPr>
                <a:defRPr/>
              </a:pPr>
              <a:t>‹#›</a:t>
            </a:fld>
            <a:endParaRPr lang="en-US"/>
          </a:p>
        </p:txBody>
      </p:sp>
    </p:spTree>
    <p:extLst>
      <p:ext uri="{BB962C8B-B14F-4D97-AF65-F5344CB8AC3E}">
        <p14:creationId xmlns:p14="http://schemas.microsoft.com/office/powerpoint/2010/main" val="13695777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970270B0-0143-DA4A-AC8F-218EE093A810}" type="slidenum">
              <a:rPr lang="en-US"/>
              <a:pPr>
                <a:defRPr/>
              </a:pPr>
              <a:t>‹#›</a:t>
            </a:fld>
            <a:endParaRPr lang="en-US"/>
          </a:p>
        </p:txBody>
      </p:sp>
    </p:spTree>
    <p:extLst>
      <p:ext uri="{BB962C8B-B14F-4D97-AF65-F5344CB8AC3E}">
        <p14:creationId xmlns:p14="http://schemas.microsoft.com/office/powerpoint/2010/main" val="3378162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23C87164-F487-9E4C-BAC8-D1BC264CFC21}" type="slidenum">
              <a:rPr lang="en-US" altLang="zh-CN"/>
              <a:pPr>
                <a:defRPr/>
              </a:pPr>
              <a:t>‹#›</a:t>
            </a:fld>
            <a:endParaRPr lang="en-US" altLang="zh-CN"/>
          </a:p>
        </p:txBody>
      </p:sp>
    </p:spTree>
    <p:extLst>
      <p:ext uri="{BB962C8B-B14F-4D97-AF65-F5344CB8AC3E}">
        <p14:creationId xmlns:p14="http://schemas.microsoft.com/office/powerpoint/2010/main" val="25120373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F4ED484A-7BDB-7145-B49B-DABEFA75870B}" type="slidenum">
              <a:rPr lang="en-US" altLang="zh-CN"/>
              <a:pPr>
                <a:defRPr/>
              </a:pPr>
              <a:t>‹#›</a:t>
            </a:fld>
            <a:endParaRPr lang="en-US" altLang="zh-CN"/>
          </a:p>
        </p:txBody>
      </p:sp>
    </p:spTree>
    <p:extLst>
      <p:ext uri="{BB962C8B-B14F-4D97-AF65-F5344CB8AC3E}">
        <p14:creationId xmlns:p14="http://schemas.microsoft.com/office/powerpoint/2010/main" val="21242286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1622596-0ABD-D94F-97CC-7C751CCAFECE}" type="slidenum">
              <a:rPr lang="en-US"/>
              <a:pPr>
                <a:defRPr/>
              </a:pPr>
              <a:t>‹#›</a:t>
            </a:fld>
            <a:endParaRPr lang="en-US"/>
          </a:p>
        </p:txBody>
      </p:sp>
    </p:spTree>
    <p:extLst>
      <p:ext uri="{BB962C8B-B14F-4D97-AF65-F5344CB8AC3E}">
        <p14:creationId xmlns:p14="http://schemas.microsoft.com/office/powerpoint/2010/main" val="395712802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8BB2E84-2E5C-0F44-B9F7-A3CF537C3040}" type="slidenum">
              <a:rPr lang="en-US"/>
              <a:pPr>
                <a:defRPr/>
              </a:pPr>
              <a:t>‹#›</a:t>
            </a:fld>
            <a:endParaRPr lang="en-US"/>
          </a:p>
        </p:txBody>
      </p:sp>
    </p:spTree>
    <p:extLst>
      <p:ext uri="{BB962C8B-B14F-4D97-AF65-F5344CB8AC3E}">
        <p14:creationId xmlns:p14="http://schemas.microsoft.com/office/powerpoint/2010/main" val="78855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5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566A25-B291-9345-99EA-9EA1F2A942BB}" type="slidenum">
              <a:rPr lang="en-US"/>
              <a:pPr>
                <a:defRPr/>
              </a:pPr>
              <a:t>‹#›</a:t>
            </a:fld>
            <a:endParaRPr lang="en-US"/>
          </a:p>
        </p:txBody>
      </p:sp>
    </p:spTree>
    <p:extLst>
      <p:ext uri="{BB962C8B-B14F-4D97-AF65-F5344CB8AC3E}">
        <p14:creationId xmlns:p14="http://schemas.microsoft.com/office/powerpoint/2010/main" val="20815845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2758DBE-673C-7547-86BD-E1E5E981A73E}" type="slidenum">
              <a:rPr lang="en-US"/>
              <a:pPr>
                <a:defRPr/>
              </a:pPr>
              <a:t>‹#›</a:t>
            </a:fld>
            <a:endParaRPr lang="en-US"/>
          </a:p>
        </p:txBody>
      </p:sp>
    </p:spTree>
    <p:extLst>
      <p:ext uri="{BB962C8B-B14F-4D97-AF65-F5344CB8AC3E}">
        <p14:creationId xmlns:p14="http://schemas.microsoft.com/office/powerpoint/2010/main" val="40928127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EDA035-A795-AE45-809A-1BFC3A662197}" type="slidenum">
              <a:rPr lang="en-US"/>
              <a:pPr>
                <a:defRPr/>
              </a:pPr>
              <a:t>‹#›</a:t>
            </a:fld>
            <a:endParaRPr lang="en-US"/>
          </a:p>
        </p:txBody>
      </p:sp>
    </p:spTree>
    <p:extLst>
      <p:ext uri="{BB962C8B-B14F-4D97-AF65-F5344CB8AC3E}">
        <p14:creationId xmlns:p14="http://schemas.microsoft.com/office/powerpoint/2010/main" val="26173633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B87CFCE-9B06-2B4A-9643-F413171C3768}" type="slidenum">
              <a:rPr lang="en-US"/>
              <a:pPr>
                <a:defRPr/>
              </a:pPr>
              <a:t>‹#›</a:t>
            </a:fld>
            <a:endParaRPr lang="en-US"/>
          </a:p>
        </p:txBody>
      </p:sp>
    </p:spTree>
    <p:extLst>
      <p:ext uri="{BB962C8B-B14F-4D97-AF65-F5344CB8AC3E}">
        <p14:creationId xmlns:p14="http://schemas.microsoft.com/office/powerpoint/2010/main" val="15315265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EE46FCC2-4C5F-1F4A-B5C1-891796536BD2}" type="slidenum">
              <a:rPr lang="en-US"/>
              <a:pPr>
                <a:defRPr/>
              </a:pPr>
              <a:t>‹#›</a:t>
            </a:fld>
            <a:endParaRPr lang="en-US"/>
          </a:p>
        </p:txBody>
      </p:sp>
    </p:spTree>
    <p:extLst>
      <p:ext uri="{BB962C8B-B14F-4D97-AF65-F5344CB8AC3E}">
        <p14:creationId xmlns:p14="http://schemas.microsoft.com/office/powerpoint/2010/main" val="29749969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B70F05C-6DF8-C447-82A8-84228A80C9BC}" type="slidenum">
              <a:rPr lang="en-US"/>
              <a:pPr>
                <a:defRPr/>
              </a:pPr>
              <a:t>‹#›</a:t>
            </a:fld>
            <a:endParaRPr lang="en-US"/>
          </a:p>
        </p:txBody>
      </p:sp>
    </p:spTree>
    <p:extLst>
      <p:ext uri="{BB962C8B-B14F-4D97-AF65-F5344CB8AC3E}">
        <p14:creationId xmlns:p14="http://schemas.microsoft.com/office/powerpoint/2010/main" val="4003552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B5B3D8D-9151-FF45-BECB-A126E1BA5128}" type="slidenum">
              <a:rPr lang="en-US"/>
              <a:pPr>
                <a:defRPr/>
              </a:pPr>
              <a:t>‹#›</a:t>
            </a:fld>
            <a:endParaRPr lang="en-US"/>
          </a:p>
        </p:txBody>
      </p:sp>
    </p:spTree>
    <p:extLst>
      <p:ext uri="{BB962C8B-B14F-4D97-AF65-F5344CB8AC3E}">
        <p14:creationId xmlns:p14="http://schemas.microsoft.com/office/powerpoint/2010/main" val="364288371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2FC358-22F4-3A41-95B1-F8C36AA22AB1}" type="slidenum">
              <a:rPr lang="en-US"/>
              <a:pPr>
                <a:defRPr/>
              </a:pPr>
              <a:t>‹#›</a:t>
            </a:fld>
            <a:endParaRPr lang="en-US"/>
          </a:p>
        </p:txBody>
      </p:sp>
    </p:spTree>
    <p:extLst>
      <p:ext uri="{BB962C8B-B14F-4D97-AF65-F5344CB8AC3E}">
        <p14:creationId xmlns:p14="http://schemas.microsoft.com/office/powerpoint/2010/main" val="5321635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D8A64A7-659D-2541-8B93-4B22A65801F4}" type="slidenum">
              <a:rPr lang="en-US"/>
              <a:pPr>
                <a:defRPr/>
              </a:pPr>
              <a:t>‹#›</a:t>
            </a:fld>
            <a:endParaRPr lang="en-US"/>
          </a:p>
        </p:txBody>
      </p:sp>
    </p:spTree>
    <p:extLst>
      <p:ext uri="{BB962C8B-B14F-4D97-AF65-F5344CB8AC3E}">
        <p14:creationId xmlns:p14="http://schemas.microsoft.com/office/powerpoint/2010/main" val="2452839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9A42DCF6-D456-6643-8A47-1D704BA77426}" type="slidenum">
              <a:rPr lang="en-US"/>
              <a:pPr>
                <a:defRPr/>
              </a:pPr>
              <a:t>‹#›</a:t>
            </a:fld>
            <a:endParaRPr lang="en-US"/>
          </a:p>
        </p:txBody>
      </p:sp>
    </p:spTree>
    <p:extLst>
      <p:ext uri="{BB962C8B-B14F-4D97-AF65-F5344CB8AC3E}">
        <p14:creationId xmlns:p14="http://schemas.microsoft.com/office/powerpoint/2010/main" val="391090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0196647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869110-1354-4541-A0A5-53DF61197391}" type="slidenum">
              <a:rPr lang="en-US"/>
              <a:pPr>
                <a:defRPr/>
              </a:pPr>
              <a:t>‹#›</a:t>
            </a:fld>
            <a:endParaRPr lang="en-US"/>
          </a:p>
        </p:txBody>
      </p:sp>
    </p:spTree>
    <p:extLst>
      <p:ext uri="{BB962C8B-B14F-4D97-AF65-F5344CB8AC3E}">
        <p14:creationId xmlns:p14="http://schemas.microsoft.com/office/powerpoint/2010/main" val="42366621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EF9D8BAB-A646-0D47-B371-0B2C64EFF561}" type="slidenum">
              <a:rPr lang="en-US"/>
              <a:pPr>
                <a:defRPr/>
              </a:pPr>
              <a:t>‹#›</a:t>
            </a:fld>
            <a:endParaRPr lang="en-US"/>
          </a:p>
        </p:txBody>
      </p:sp>
    </p:spTree>
    <p:extLst>
      <p:ext uri="{BB962C8B-B14F-4D97-AF65-F5344CB8AC3E}">
        <p14:creationId xmlns:p14="http://schemas.microsoft.com/office/powerpoint/2010/main" val="293920269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2AA49614-FCEB-1D45-A9D7-4DF5D8010CB6}" type="slidenum">
              <a:rPr lang="en-US"/>
              <a:pPr>
                <a:defRPr/>
              </a:pPr>
              <a:t>‹#›</a:t>
            </a:fld>
            <a:endParaRPr lang="en-US"/>
          </a:p>
        </p:txBody>
      </p:sp>
    </p:spTree>
    <p:extLst>
      <p:ext uri="{BB962C8B-B14F-4D97-AF65-F5344CB8AC3E}">
        <p14:creationId xmlns:p14="http://schemas.microsoft.com/office/powerpoint/2010/main" val="237090911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13482B5E-332F-1546-B529-5EEB03DB1FD8}" type="slidenum">
              <a:rPr lang="en-US"/>
              <a:pPr>
                <a:defRPr/>
              </a:pPr>
              <a:t>‹#›</a:t>
            </a:fld>
            <a:endParaRPr lang="en-US"/>
          </a:p>
        </p:txBody>
      </p:sp>
    </p:spTree>
    <p:extLst>
      <p:ext uri="{BB962C8B-B14F-4D97-AF65-F5344CB8AC3E}">
        <p14:creationId xmlns:p14="http://schemas.microsoft.com/office/powerpoint/2010/main" val="37405470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D9FE7895-DC38-254D-82E0-ABCE39E79165}" type="slidenum">
              <a:rPr lang="en-US"/>
              <a:pPr>
                <a:defRPr/>
              </a:pPr>
              <a:t>‹#›</a:t>
            </a:fld>
            <a:endParaRPr lang="en-US"/>
          </a:p>
        </p:txBody>
      </p:sp>
    </p:spTree>
    <p:extLst>
      <p:ext uri="{BB962C8B-B14F-4D97-AF65-F5344CB8AC3E}">
        <p14:creationId xmlns:p14="http://schemas.microsoft.com/office/powerpoint/2010/main" val="133165192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0E6F5CE4-4238-F34E-9385-592F07DB0571}" type="slidenum">
              <a:rPr lang="en-US"/>
              <a:pPr>
                <a:defRPr/>
              </a:pPr>
              <a:t>‹#›</a:t>
            </a:fld>
            <a:endParaRPr lang="en-US"/>
          </a:p>
        </p:txBody>
      </p:sp>
    </p:spTree>
    <p:extLst>
      <p:ext uri="{BB962C8B-B14F-4D97-AF65-F5344CB8AC3E}">
        <p14:creationId xmlns:p14="http://schemas.microsoft.com/office/powerpoint/2010/main" val="36897056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BA269A04-B181-7D4D-97E7-92404E7733EB}" type="slidenum">
              <a:rPr lang="en-US"/>
              <a:pPr>
                <a:defRPr/>
              </a:pPr>
              <a:t>‹#›</a:t>
            </a:fld>
            <a:endParaRPr lang="en-US"/>
          </a:p>
        </p:txBody>
      </p:sp>
    </p:spTree>
    <p:extLst>
      <p:ext uri="{BB962C8B-B14F-4D97-AF65-F5344CB8AC3E}">
        <p14:creationId xmlns:p14="http://schemas.microsoft.com/office/powerpoint/2010/main" val="39322389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EBB88AE7-213E-1144-821B-D8B348DAC499}" type="slidenum">
              <a:rPr lang="en-US"/>
              <a:pPr>
                <a:defRPr/>
              </a:pPr>
              <a:t>‹#›</a:t>
            </a:fld>
            <a:endParaRPr lang="en-US"/>
          </a:p>
        </p:txBody>
      </p:sp>
    </p:spTree>
    <p:extLst>
      <p:ext uri="{BB962C8B-B14F-4D97-AF65-F5344CB8AC3E}">
        <p14:creationId xmlns:p14="http://schemas.microsoft.com/office/powerpoint/2010/main" val="475743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C69B1FD7-9313-0F44-8024-98BF4D4B0290}" type="slidenum">
              <a:rPr lang="en-US"/>
              <a:pPr>
                <a:defRPr/>
              </a:pPr>
              <a:t>‹#›</a:t>
            </a:fld>
            <a:endParaRPr lang="en-US"/>
          </a:p>
        </p:txBody>
      </p:sp>
    </p:spTree>
    <p:extLst>
      <p:ext uri="{BB962C8B-B14F-4D97-AF65-F5344CB8AC3E}">
        <p14:creationId xmlns:p14="http://schemas.microsoft.com/office/powerpoint/2010/main" val="38802566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3DA547-3D54-0E42-BC3F-C46F7AE3C9D9}" type="slidenum">
              <a:rPr lang="en-US"/>
              <a:pPr>
                <a:defRPr/>
              </a:pPr>
              <a:t>‹#›</a:t>
            </a:fld>
            <a:endParaRPr lang="en-US"/>
          </a:p>
        </p:txBody>
      </p:sp>
    </p:spTree>
    <p:extLst>
      <p:ext uri="{BB962C8B-B14F-4D97-AF65-F5344CB8AC3E}">
        <p14:creationId xmlns:p14="http://schemas.microsoft.com/office/powerpoint/2010/main" val="221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20372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163527"/>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6775296-073F-8D41-89C5-1B184A47BEDA}" type="slidenum">
              <a:rPr lang="en-US"/>
              <a:pPr>
                <a:defRPr/>
              </a:pPr>
              <a:t>‹#›</a:t>
            </a:fld>
            <a:endParaRPr lang="en-US"/>
          </a:p>
        </p:txBody>
      </p:sp>
    </p:spTree>
    <p:extLst>
      <p:ext uri="{BB962C8B-B14F-4D97-AF65-F5344CB8AC3E}">
        <p14:creationId xmlns:p14="http://schemas.microsoft.com/office/powerpoint/2010/main" val="2124890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1E5C3D1-E780-BF41-8A5C-7DADA6C09BFD}" type="slidenum">
              <a:rPr lang="en-US"/>
              <a:pPr>
                <a:defRPr/>
              </a:pPr>
              <a:t>‹#›</a:t>
            </a:fld>
            <a:endParaRPr lang="en-US"/>
          </a:p>
        </p:txBody>
      </p:sp>
    </p:spTree>
    <p:extLst>
      <p:ext uri="{BB962C8B-B14F-4D97-AF65-F5344CB8AC3E}">
        <p14:creationId xmlns:p14="http://schemas.microsoft.com/office/powerpoint/2010/main" val="20354845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02587AB-C861-3744-87C2-80E3C510BE1D}" type="slidenum">
              <a:rPr lang="en-US"/>
              <a:pPr>
                <a:defRPr/>
              </a:pPr>
              <a:t>‹#›</a:t>
            </a:fld>
            <a:endParaRPr lang="en-US"/>
          </a:p>
        </p:txBody>
      </p:sp>
    </p:spTree>
    <p:extLst>
      <p:ext uri="{BB962C8B-B14F-4D97-AF65-F5344CB8AC3E}">
        <p14:creationId xmlns:p14="http://schemas.microsoft.com/office/powerpoint/2010/main" val="288429045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A33807D-5FF4-2847-9F93-EE19DAF5E580}" type="slidenum">
              <a:rPr lang="en-US"/>
              <a:pPr>
                <a:defRPr/>
              </a:pPr>
              <a:t>‹#›</a:t>
            </a:fld>
            <a:endParaRPr lang="en-US"/>
          </a:p>
        </p:txBody>
      </p:sp>
    </p:spTree>
    <p:extLst>
      <p:ext uri="{BB962C8B-B14F-4D97-AF65-F5344CB8AC3E}">
        <p14:creationId xmlns:p14="http://schemas.microsoft.com/office/powerpoint/2010/main" val="29516485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B97006-B3D6-634F-9C89-EC0828C4B889}" type="slidenum">
              <a:rPr lang="en-US"/>
              <a:pPr>
                <a:defRPr/>
              </a:pPr>
              <a:t>‹#›</a:t>
            </a:fld>
            <a:endParaRPr lang="en-US"/>
          </a:p>
        </p:txBody>
      </p:sp>
    </p:spTree>
    <p:extLst>
      <p:ext uri="{BB962C8B-B14F-4D97-AF65-F5344CB8AC3E}">
        <p14:creationId xmlns:p14="http://schemas.microsoft.com/office/powerpoint/2010/main" val="23197352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E00E04-4FA5-9D41-9FEC-78F4C4BEAA9B}" type="slidenum">
              <a:rPr lang="en-US"/>
              <a:pPr>
                <a:defRPr/>
              </a:pPr>
              <a:t>‹#›</a:t>
            </a:fld>
            <a:endParaRPr lang="en-US"/>
          </a:p>
        </p:txBody>
      </p:sp>
    </p:spTree>
    <p:extLst>
      <p:ext uri="{BB962C8B-B14F-4D97-AF65-F5344CB8AC3E}">
        <p14:creationId xmlns:p14="http://schemas.microsoft.com/office/powerpoint/2010/main" val="13017249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6AE6DF3-8AAD-C641-B942-C103310F3F8A}" type="slidenum">
              <a:rPr lang="en-US"/>
              <a:pPr>
                <a:defRPr/>
              </a:pPr>
              <a:t>‹#›</a:t>
            </a:fld>
            <a:endParaRPr lang="en-US"/>
          </a:p>
        </p:txBody>
      </p:sp>
    </p:spTree>
    <p:extLst>
      <p:ext uri="{BB962C8B-B14F-4D97-AF65-F5344CB8AC3E}">
        <p14:creationId xmlns:p14="http://schemas.microsoft.com/office/powerpoint/2010/main" val="3341129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E9D7921-7D05-954D-AA08-B9AC24F62D26}" type="slidenum">
              <a:rPr lang="en-US"/>
              <a:pPr>
                <a:defRPr/>
              </a:pPr>
              <a:t>‹#›</a:t>
            </a:fld>
            <a:endParaRPr lang="en-US"/>
          </a:p>
        </p:txBody>
      </p:sp>
    </p:spTree>
    <p:extLst>
      <p:ext uri="{BB962C8B-B14F-4D97-AF65-F5344CB8AC3E}">
        <p14:creationId xmlns:p14="http://schemas.microsoft.com/office/powerpoint/2010/main" val="3331466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27E512-2E96-7D47-8AE0-1BC973BE7DF1}" type="slidenum">
              <a:rPr lang="en-US"/>
              <a:pPr>
                <a:defRPr/>
              </a:pPr>
              <a:t>‹#›</a:t>
            </a:fld>
            <a:endParaRPr lang="en-US"/>
          </a:p>
        </p:txBody>
      </p:sp>
    </p:spTree>
    <p:extLst>
      <p:ext uri="{BB962C8B-B14F-4D97-AF65-F5344CB8AC3E}">
        <p14:creationId xmlns:p14="http://schemas.microsoft.com/office/powerpoint/2010/main" val="9952779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FE83A0E-885F-B942-9A45-9A5F11942CA0}" type="slidenum">
              <a:rPr lang="en-US"/>
              <a:pPr>
                <a:defRPr/>
              </a:pPr>
              <a:t>‹#›</a:t>
            </a:fld>
            <a:endParaRPr lang="en-US"/>
          </a:p>
        </p:txBody>
      </p:sp>
    </p:spTree>
    <p:extLst>
      <p:ext uri="{BB962C8B-B14F-4D97-AF65-F5344CB8AC3E}">
        <p14:creationId xmlns:p14="http://schemas.microsoft.com/office/powerpoint/2010/main" val="1129299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78278"/>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4BDAFD9-77F7-EA44-BA74-8D871AB245D3}" type="slidenum">
              <a:rPr lang="en-US"/>
              <a:pPr>
                <a:defRPr/>
              </a:pPr>
              <a:t>‹#›</a:t>
            </a:fld>
            <a:endParaRPr lang="en-US"/>
          </a:p>
        </p:txBody>
      </p:sp>
    </p:spTree>
    <p:extLst>
      <p:ext uri="{BB962C8B-B14F-4D97-AF65-F5344CB8AC3E}">
        <p14:creationId xmlns:p14="http://schemas.microsoft.com/office/powerpoint/2010/main" val="7914098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7D5FA52-1876-2A4F-9EA5-B31DC4D6F356}" type="slidenum">
              <a:rPr lang="en-US"/>
              <a:pPr>
                <a:defRPr/>
              </a:pPr>
              <a:t>‹#›</a:t>
            </a:fld>
            <a:r>
              <a:rPr lang="en-US"/>
              <a:t>   (c) Mark Gerstein, 2002, Yale, bioinfo.mbb.yale.edu</a:t>
            </a:r>
          </a:p>
        </p:txBody>
      </p:sp>
    </p:spTree>
    <p:extLst>
      <p:ext uri="{BB962C8B-B14F-4D97-AF65-F5344CB8AC3E}">
        <p14:creationId xmlns:p14="http://schemas.microsoft.com/office/powerpoint/2010/main" val="2062802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207DE0A-CB2D-1149-9D79-67EBEE3EF389}" type="slidenum">
              <a:rPr lang="en-US"/>
              <a:pPr>
                <a:defRPr/>
              </a:pPr>
              <a:t>‹#›</a:t>
            </a:fld>
            <a:r>
              <a:rPr lang="en-US"/>
              <a:t>   (c) Mark Gerstein, 2002, Yale, bioinfo.mbb.yale.edu</a:t>
            </a:r>
          </a:p>
        </p:txBody>
      </p:sp>
    </p:spTree>
    <p:extLst>
      <p:ext uri="{BB962C8B-B14F-4D97-AF65-F5344CB8AC3E}">
        <p14:creationId xmlns:p14="http://schemas.microsoft.com/office/powerpoint/2010/main" val="62021093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3724DC6-BC47-D445-AEBE-3B460775FEFF}" type="slidenum">
              <a:rPr lang="en-US"/>
              <a:pPr>
                <a:defRPr/>
              </a:pPr>
              <a:t>‹#›</a:t>
            </a:fld>
            <a:r>
              <a:rPr lang="en-US"/>
              <a:t>   (c) Mark Gerstein, 2002, Yale, bioinfo.mbb.yale.edu</a:t>
            </a:r>
          </a:p>
        </p:txBody>
      </p:sp>
    </p:spTree>
    <p:extLst>
      <p:ext uri="{BB962C8B-B14F-4D97-AF65-F5344CB8AC3E}">
        <p14:creationId xmlns:p14="http://schemas.microsoft.com/office/powerpoint/2010/main" val="180538515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1F91B25-6DF1-014B-BC81-9922B092AC30}" type="slidenum">
              <a:rPr lang="en-US"/>
              <a:pPr>
                <a:defRPr/>
              </a:pPr>
              <a:t>‹#›</a:t>
            </a:fld>
            <a:r>
              <a:rPr lang="en-US"/>
              <a:t>   (c) Mark Gerstein, 2002, Yale, bioinfo.mbb.yale.edu</a:t>
            </a:r>
          </a:p>
        </p:txBody>
      </p:sp>
    </p:spTree>
    <p:extLst>
      <p:ext uri="{BB962C8B-B14F-4D97-AF65-F5344CB8AC3E}">
        <p14:creationId xmlns:p14="http://schemas.microsoft.com/office/powerpoint/2010/main" val="109676679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C5088B38-BD33-B542-B48E-D44666B4D088}" type="slidenum">
              <a:rPr lang="en-US"/>
              <a:pPr>
                <a:defRPr/>
              </a:pPr>
              <a:t>‹#›</a:t>
            </a:fld>
            <a:r>
              <a:rPr lang="en-US"/>
              <a:t>   (c) Mark Gerstein, 2002, Yale, bioinfo.mbb.yale.edu</a:t>
            </a:r>
          </a:p>
        </p:txBody>
      </p:sp>
    </p:spTree>
    <p:extLst>
      <p:ext uri="{BB962C8B-B14F-4D97-AF65-F5344CB8AC3E}">
        <p14:creationId xmlns:p14="http://schemas.microsoft.com/office/powerpoint/2010/main" val="7667233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4FA6250B-8E98-ED4E-8753-C976709B52B0}" type="slidenum">
              <a:rPr lang="en-US"/>
              <a:pPr>
                <a:defRPr/>
              </a:pPr>
              <a:t>‹#›</a:t>
            </a:fld>
            <a:r>
              <a:rPr lang="en-US"/>
              <a:t>   (c) Mark Gerstein, 2002, Yale, bioinfo.mbb.yale.edu</a:t>
            </a:r>
          </a:p>
        </p:txBody>
      </p:sp>
    </p:spTree>
    <p:extLst>
      <p:ext uri="{BB962C8B-B14F-4D97-AF65-F5344CB8AC3E}">
        <p14:creationId xmlns:p14="http://schemas.microsoft.com/office/powerpoint/2010/main" val="1468954798"/>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6279CCE2-724A-864D-B3F1-5F3E8585F426}" type="slidenum">
              <a:rPr lang="en-US"/>
              <a:pPr>
                <a:defRPr/>
              </a:pPr>
              <a:t>‹#›</a:t>
            </a:fld>
            <a:r>
              <a:rPr lang="en-US"/>
              <a:t>   (c) Mark Gerstein, 2002, Yale, bioinfo.mbb.yale.edu</a:t>
            </a:r>
          </a:p>
        </p:txBody>
      </p:sp>
    </p:spTree>
    <p:extLst>
      <p:ext uri="{BB962C8B-B14F-4D97-AF65-F5344CB8AC3E}">
        <p14:creationId xmlns:p14="http://schemas.microsoft.com/office/powerpoint/2010/main" val="129271466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CEBDA7E-7AAC-2744-AAB2-C4EF24DD4FFD}" type="slidenum">
              <a:rPr lang="en-US"/>
              <a:pPr>
                <a:defRPr/>
              </a:pPr>
              <a:t>‹#›</a:t>
            </a:fld>
            <a:r>
              <a:rPr lang="en-US"/>
              <a:t>   (c) Mark Gerstein, 2002, Yale, bioinfo.mbb.yale.edu</a:t>
            </a:r>
          </a:p>
        </p:txBody>
      </p:sp>
    </p:spTree>
    <p:extLst>
      <p:ext uri="{BB962C8B-B14F-4D97-AF65-F5344CB8AC3E}">
        <p14:creationId xmlns:p14="http://schemas.microsoft.com/office/powerpoint/2010/main" val="228828894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73855F6F-2E71-A845-A1BA-3BD18A57B91F}" type="slidenum">
              <a:rPr lang="en-US"/>
              <a:pPr>
                <a:defRPr/>
              </a:pPr>
              <a:t>‹#›</a:t>
            </a:fld>
            <a:r>
              <a:rPr lang="en-US"/>
              <a:t>   (c) Mark Gerstein, 2002, Yale, bioinfo.mbb.yale.edu</a:t>
            </a:r>
          </a:p>
        </p:txBody>
      </p:sp>
    </p:spTree>
    <p:extLst>
      <p:ext uri="{BB962C8B-B14F-4D97-AF65-F5344CB8AC3E}">
        <p14:creationId xmlns:p14="http://schemas.microsoft.com/office/powerpoint/2010/main" val="342707393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95938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5FEBD20-4686-4A48-8037-1CD6D9C01234}" type="slidenum">
              <a:rPr lang="en-US"/>
              <a:pPr>
                <a:defRPr/>
              </a:pPr>
              <a:t>‹#›</a:t>
            </a:fld>
            <a:r>
              <a:rPr lang="en-US"/>
              <a:t>   (c) Mark Gerstein, 2002, Yale, bioinfo.mbb.yale.edu</a:t>
            </a:r>
          </a:p>
        </p:txBody>
      </p:sp>
    </p:spTree>
    <p:extLst>
      <p:ext uri="{BB962C8B-B14F-4D97-AF65-F5344CB8AC3E}">
        <p14:creationId xmlns:p14="http://schemas.microsoft.com/office/powerpoint/2010/main" val="8761961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5038871F-DEDB-1B4E-94E1-F9F3F9F1358A}" type="slidenum">
              <a:rPr lang="en-US"/>
              <a:pPr>
                <a:defRPr/>
              </a:pPr>
              <a:t>‹#›</a:t>
            </a:fld>
            <a:r>
              <a:rPr lang="en-US"/>
              <a:t>   (c) Mark Gerstein, 2002, Yale, bioinfo.mbb.yale.edu</a:t>
            </a:r>
          </a:p>
        </p:txBody>
      </p:sp>
    </p:spTree>
    <p:extLst>
      <p:ext uri="{BB962C8B-B14F-4D97-AF65-F5344CB8AC3E}">
        <p14:creationId xmlns:p14="http://schemas.microsoft.com/office/powerpoint/2010/main" val="179173281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E09B92C-5AAF-DC4B-B60E-8579AD020847}" type="slidenum">
              <a:rPr lang="en-US"/>
              <a:pPr>
                <a:defRPr/>
              </a:pPr>
              <a:t>‹#›</a:t>
            </a:fld>
            <a:r>
              <a:rPr lang="en-US"/>
              <a:t>   (c) Mark Gerstein, 2002, Yale, bioinfo.mbb.yale.edu</a:t>
            </a:r>
          </a:p>
        </p:txBody>
      </p:sp>
    </p:spTree>
    <p:extLst>
      <p:ext uri="{BB962C8B-B14F-4D97-AF65-F5344CB8AC3E}">
        <p14:creationId xmlns:p14="http://schemas.microsoft.com/office/powerpoint/2010/main" val="29065137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6392855B-3229-6D43-BCF3-61EBEC2328FA}" type="slidenum">
              <a:rPr lang="en-US"/>
              <a:pPr>
                <a:defRPr/>
              </a:pPr>
              <a:t>‹#›</a:t>
            </a:fld>
            <a:r>
              <a:rPr lang="en-US"/>
              <a:t>   (c) Mark Gerstein, 2002, Yale, bioinfo.mbb.yale.edu</a:t>
            </a:r>
          </a:p>
        </p:txBody>
      </p:sp>
    </p:spTree>
    <p:extLst>
      <p:ext uri="{BB962C8B-B14F-4D97-AF65-F5344CB8AC3E}">
        <p14:creationId xmlns:p14="http://schemas.microsoft.com/office/powerpoint/2010/main" val="34005704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92559D1-65C5-2B4B-BD66-AFF4F4837256}" type="slidenum">
              <a:rPr lang="en-US"/>
              <a:pPr>
                <a:defRPr/>
              </a:pPr>
              <a:t>‹#›</a:t>
            </a:fld>
            <a:r>
              <a:rPr lang="en-US"/>
              <a:t>   (c) Mark Gerstein, 2002, Yale, bioinfo.mbb.yale.edu</a:t>
            </a:r>
          </a:p>
        </p:txBody>
      </p:sp>
    </p:spTree>
    <p:extLst>
      <p:ext uri="{BB962C8B-B14F-4D97-AF65-F5344CB8AC3E}">
        <p14:creationId xmlns:p14="http://schemas.microsoft.com/office/powerpoint/2010/main" val="615958150"/>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B5264EEA-B17F-624F-BB7D-AB06F35A506C}" type="slidenum">
              <a:rPr lang="en-US"/>
              <a:pPr>
                <a:defRPr/>
              </a:pPr>
              <a:t>‹#›</a:t>
            </a:fld>
            <a:endParaRPr lang="en-US"/>
          </a:p>
        </p:txBody>
      </p:sp>
    </p:spTree>
    <p:extLst>
      <p:ext uri="{BB962C8B-B14F-4D97-AF65-F5344CB8AC3E}">
        <p14:creationId xmlns:p14="http://schemas.microsoft.com/office/powerpoint/2010/main" val="24136379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097387C6-F072-5848-8AA5-403B170EDDB7}" type="slidenum">
              <a:rPr lang="en-US"/>
              <a:pPr>
                <a:defRPr/>
              </a:pPr>
              <a:t>‹#›</a:t>
            </a:fld>
            <a:endParaRPr lang="en-US"/>
          </a:p>
        </p:txBody>
      </p:sp>
    </p:spTree>
    <p:extLst>
      <p:ext uri="{BB962C8B-B14F-4D97-AF65-F5344CB8AC3E}">
        <p14:creationId xmlns:p14="http://schemas.microsoft.com/office/powerpoint/2010/main" val="138565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D5DA45A9-585C-7848-853B-15112B405EE2}" type="slidenum">
              <a:rPr lang="en-US"/>
              <a:pPr>
                <a:defRPr/>
              </a:pPr>
              <a:t>‹#›</a:t>
            </a:fld>
            <a:endParaRPr lang="en-US"/>
          </a:p>
        </p:txBody>
      </p:sp>
    </p:spTree>
    <p:extLst>
      <p:ext uri="{BB962C8B-B14F-4D97-AF65-F5344CB8AC3E}">
        <p14:creationId xmlns:p14="http://schemas.microsoft.com/office/powerpoint/2010/main" val="12054350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A8849F8E-2AA7-AB4B-AF6C-FD925BA04485}" type="slidenum">
              <a:rPr lang="en-US"/>
              <a:pPr>
                <a:defRPr/>
              </a:pPr>
              <a:t>‹#›</a:t>
            </a:fld>
            <a:endParaRPr lang="en-US"/>
          </a:p>
        </p:txBody>
      </p:sp>
    </p:spTree>
    <p:extLst>
      <p:ext uri="{BB962C8B-B14F-4D97-AF65-F5344CB8AC3E}">
        <p14:creationId xmlns:p14="http://schemas.microsoft.com/office/powerpoint/2010/main" val="17964948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9/29/15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8176655E-B052-E14C-A161-D61A158512F1}" type="slidenum">
              <a:rPr lang="en-US"/>
              <a:pPr>
                <a:defRPr/>
              </a:pPr>
              <a:t>‹#›</a:t>
            </a:fld>
            <a:endParaRPr lang="en-US"/>
          </a:p>
        </p:txBody>
      </p:sp>
    </p:spTree>
    <p:extLst>
      <p:ext uri="{BB962C8B-B14F-4D97-AF65-F5344CB8AC3E}">
        <p14:creationId xmlns:p14="http://schemas.microsoft.com/office/powerpoint/2010/main" val="3500524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285051"/>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9/29/15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12CAB6F9-A14A-034F-BFF4-79DC9F86A4C0}" type="slidenum">
              <a:rPr lang="en-US"/>
              <a:pPr>
                <a:defRPr/>
              </a:pPr>
              <a:t>‹#›</a:t>
            </a:fld>
            <a:endParaRPr lang="en-US"/>
          </a:p>
        </p:txBody>
      </p:sp>
    </p:spTree>
    <p:extLst>
      <p:ext uri="{BB962C8B-B14F-4D97-AF65-F5344CB8AC3E}">
        <p14:creationId xmlns:p14="http://schemas.microsoft.com/office/powerpoint/2010/main" val="192566685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9/29/15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6E46974B-F574-2947-94B7-0789EEBE958E}" type="slidenum">
              <a:rPr lang="en-US"/>
              <a:pPr>
                <a:defRPr/>
              </a:pPr>
              <a:t>‹#›</a:t>
            </a:fld>
            <a:endParaRPr lang="en-US"/>
          </a:p>
        </p:txBody>
      </p:sp>
    </p:spTree>
    <p:extLst>
      <p:ext uri="{BB962C8B-B14F-4D97-AF65-F5344CB8AC3E}">
        <p14:creationId xmlns:p14="http://schemas.microsoft.com/office/powerpoint/2010/main" val="10925233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BEF9BAA3-5CE0-D946-98AC-D373A424F1D2}" type="slidenum">
              <a:rPr lang="en-US"/>
              <a:pPr>
                <a:defRPr/>
              </a:pPr>
              <a:t>‹#›</a:t>
            </a:fld>
            <a:endParaRPr lang="en-US"/>
          </a:p>
        </p:txBody>
      </p:sp>
    </p:spTree>
    <p:extLst>
      <p:ext uri="{BB962C8B-B14F-4D97-AF65-F5344CB8AC3E}">
        <p14:creationId xmlns:p14="http://schemas.microsoft.com/office/powerpoint/2010/main" val="12928320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9/29/15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D245DDD5-76BF-2144-B316-7EE8640CD3E9}" type="slidenum">
              <a:rPr lang="en-US"/>
              <a:pPr>
                <a:defRPr/>
              </a:pPr>
              <a:t>‹#›</a:t>
            </a:fld>
            <a:endParaRPr lang="en-US"/>
          </a:p>
        </p:txBody>
      </p:sp>
    </p:spTree>
    <p:extLst>
      <p:ext uri="{BB962C8B-B14F-4D97-AF65-F5344CB8AC3E}">
        <p14:creationId xmlns:p14="http://schemas.microsoft.com/office/powerpoint/2010/main" val="35704064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F85F424D-4A5F-FE4B-A33C-D18326A7E938}" type="slidenum">
              <a:rPr lang="en-US"/>
              <a:pPr>
                <a:defRPr/>
              </a:pPr>
              <a:t>‹#›</a:t>
            </a:fld>
            <a:endParaRPr lang="en-US"/>
          </a:p>
        </p:txBody>
      </p:sp>
    </p:spTree>
    <p:extLst>
      <p:ext uri="{BB962C8B-B14F-4D97-AF65-F5344CB8AC3E}">
        <p14:creationId xmlns:p14="http://schemas.microsoft.com/office/powerpoint/2010/main" val="40757131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9/29/15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C0E1E04A-C28C-B440-821C-E191654E884C}" type="slidenum">
              <a:rPr lang="en-US"/>
              <a:pPr>
                <a:defRPr/>
              </a:pPr>
              <a:t>‹#›</a:t>
            </a:fld>
            <a:endParaRPr lang="en-US"/>
          </a:p>
        </p:txBody>
      </p:sp>
    </p:spTree>
    <p:extLst>
      <p:ext uri="{BB962C8B-B14F-4D97-AF65-F5344CB8AC3E}">
        <p14:creationId xmlns:p14="http://schemas.microsoft.com/office/powerpoint/2010/main" val="41412418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0013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9828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141657"/>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4267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83875"/>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29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48934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30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664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83402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51095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52989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1893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585943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972930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138992"/>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7995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226799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002206"/>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608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472645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7481"/>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94302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10993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07601"/>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211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9144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90686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28011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0955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642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96372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54038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39011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46105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2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3855565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06500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51815211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3989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484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9259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26273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845875"/>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4131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553981"/>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1293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05496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07787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5403956"/>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06041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9564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587162"/>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89459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6207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03701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8791544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464292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12059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81661"/>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99707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8569"/>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74263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21250"/>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249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917684"/>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79181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85447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4847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71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8069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43553"/>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42590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772521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652116"/>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95468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644591"/>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445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377564"/>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36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71883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98906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35695"/>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6065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46685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461241"/>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463945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41174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22846"/>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9443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44075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9753"/>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13610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16769536"/>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7655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980820"/>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1641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8498"/>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54468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2346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082381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0F8D57B-0FFA-0644-B6C7-BD318C114A35}" type="slidenum">
              <a:rPr lang="en-US"/>
              <a:pPr>
                <a:defRPr/>
              </a:pPr>
              <a:t>‹#›</a:t>
            </a:fld>
            <a:endParaRPr lang="en-US"/>
          </a:p>
        </p:txBody>
      </p:sp>
    </p:spTree>
    <p:extLst>
      <p:ext uri="{BB962C8B-B14F-4D97-AF65-F5344CB8AC3E}">
        <p14:creationId xmlns:p14="http://schemas.microsoft.com/office/powerpoint/2010/main" val="278290916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114989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73120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535C3C53-9B54-A842-9F89-89EE34C2502D}" type="slidenum">
              <a:rPr lang="en-US"/>
              <a:pPr>
                <a:defRPr/>
              </a:pPr>
              <a:t>‹#›</a:t>
            </a:fld>
            <a:r>
              <a:rPr lang="en-US"/>
              <a:t>   (c) Mark Gerstein, 2002, Yale, bioinfo.mbb.yale.edu</a:t>
            </a:r>
          </a:p>
        </p:txBody>
      </p:sp>
    </p:spTree>
    <p:extLst>
      <p:ext uri="{BB962C8B-B14F-4D97-AF65-F5344CB8AC3E}">
        <p14:creationId xmlns:p14="http://schemas.microsoft.com/office/powerpoint/2010/main" val="301193222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2523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8017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81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3145"/>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2481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55219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5275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789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8525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10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EC5ED1DF-B8EC-CC42-AF0C-6E453862677B}" type="slidenum">
              <a:rPr lang="en-US"/>
              <a:pPr>
                <a:defRPr/>
              </a:pPr>
              <a:t>‹#›</a:t>
            </a:fld>
            <a:endParaRPr lang="en-US"/>
          </a:p>
        </p:txBody>
      </p:sp>
    </p:spTree>
    <p:extLst>
      <p:ext uri="{BB962C8B-B14F-4D97-AF65-F5344CB8AC3E}">
        <p14:creationId xmlns:p14="http://schemas.microsoft.com/office/powerpoint/2010/main" val="108463036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81841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744561"/>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3624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1993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392704"/>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684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88460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80824"/>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05991"/>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14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1254974"/>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11099"/>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715865"/>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4288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113700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E80E3F5-0DA2-4041-A0A4-0ABEE5A5A8B5}" type="slidenum">
              <a:rPr lang="en-US"/>
              <a:pPr>
                <a:defRPr/>
              </a:pPr>
              <a:t>‹#›</a:t>
            </a:fld>
            <a:endParaRPr lang="en-US"/>
          </a:p>
        </p:txBody>
      </p:sp>
    </p:spTree>
    <p:extLst>
      <p:ext uri="{BB962C8B-B14F-4D97-AF65-F5344CB8AC3E}">
        <p14:creationId xmlns:p14="http://schemas.microsoft.com/office/powerpoint/2010/main" val="343726709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50847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8013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55201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61042"/>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084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83220"/>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795018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944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2004138"/>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89978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33078"/>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449329"/>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5945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9367122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950255"/>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03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5859157"/>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9192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5213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311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720494"/>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9167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060404"/>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421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9189"/>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781625"/>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81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636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5164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481843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3859"/>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2948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40601"/>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0894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638435"/>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3567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724639997"/>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66064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231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371119"/>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443239"/>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88272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123979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020640"/>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2101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48390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73672"/>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49063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6030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22085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3481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797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16434778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411515482"/>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59419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537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72362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383261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7804229"/>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626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503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27814"/>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395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90392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451385"/>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8065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824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790215502"/>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589344"/>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83864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0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0625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611529"/>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6"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7"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fld id="{A0051A5C-6566-9D40-9D3E-B18CC43A10FD}" type="slidenum">
              <a:rPr lang="en-GB"/>
              <a:pPr>
                <a:defRPr/>
              </a:pPr>
              <a:t>‹#›</a:t>
            </a:fld>
            <a:endParaRPr lang="en-GB"/>
          </a:p>
        </p:txBody>
      </p:sp>
    </p:spTree>
    <p:extLst>
      <p:ext uri="{BB962C8B-B14F-4D97-AF65-F5344CB8AC3E}">
        <p14:creationId xmlns:p14="http://schemas.microsoft.com/office/powerpoint/2010/main" val="373944212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A8706F-8306-3641-9D78-A2F1C97DEA48}" type="datetime1">
              <a:rPr lang="en-US"/>
              <a:pPr>
                <a:defRPr/>
              </a:pPr>
              <a:t>9/29/15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BD6E593-ECCA-7243-B161-BFEDE947C520}" type="slidenum">
              <a:rPr lang="en-US"/>
              <a:pPr>
                <a:defRPr/>
              </a:pPr>
              <a:t>‹#›</a:t>
            </a:fld>
            <a:endParaRPr lang="en-US"/>
          </a:p>
        </p:txBody>
      </p:sp>
    </p:spTree>
    <p:extLst>
      <p:ext uri="{BB962C8B-B14F-4D97-AF65-F5344CB8AC3E}">
        <p14:creationId xmlns:p14="http://schemas.microsoft.com/office/powerpoint/2010/main" val="3524087027"/>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29F877C-55A1-8149-97EE-17C83D99B070}" type="datetime1">
              <a:rPr lang="en-US"/>
              <a:pPr>
                <a:defRPr/>
              </a:pPr>
              <a:t>9/29/15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07882CF-BD7C-DF41-814C-0E2FA95822BF}" type="slidenum">
              <a:rPr lang="en-US"/>
              <a:pPr>
                <a:defRPr/>
              </a:pPr>
              <a:t>‹#›</a:t>
            </a:fld>
            <a:endParaRPr lang="en-US"/>
          </a:p>
        </p:txBody>
      </p:sp>
    </p:spTree>
    <p:extLst>
      <p:ext uri="{BB962C8B-B14F-4D97-AF65-F5344CB8AC3E}">
        <p14:creationId xmlns:p14="http://schemas.microsoft.com/office/powerpoint/2010/main" val="4285629360"/>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6A99510-2C7E-A843-933B-68D8F695F763}" type="datetime1">
              <a:rPr lang="en-US"/>
              <a:pPr>
                <a:defRPr/>
              </a:pPr>
              <a:t>9/29/15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C3F06C7-725A-9C46-B83E-EE66839C9333}" type="slidenum">
              <a:rPr lang="en-US"/>
              <a:pPr>
                <a:defRPr/>
              </a:pPr>
              <a:t>‹#›</a:t>
            </a:fld>
            <a:endParaRPr lang="en-US"/>
          </a:p>
        </p:txBody>
      </p:sp>
    </p:spTree>
    <p:extLst>
      <p:ext uri="{BB962C8B-B14F-4D97-AF65-F5344CB8AC3E}">
        <p14:creationId xmlns:p14="http://schemas.microsoft.com/office/powerpoint/2010/main" val="568143280"/>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55D6C5-3908-D844-8E6A-4E9205B43AFE}" type="datetime1">
              <a:rPr lang="en-US"/>
              <a:pPr>
                <a:defRPr/>
              </a:pPr>
              <a:t>9/29/15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97758D1-F390-7742-9746-9747726D6462}" type="slidenum">
              <a:rPr lang="en-US"/>
              <a:pPr>
                <a:defRPr/>
              </a:pPr>
              <a:t>‹#›</a:t>
            </a:fld>
            <a:endParaRPr lang="en-US"/>
          </a:p>
        </p:txBody>
      </p:sp>
    </p:spTree>
    <p:extLst>
      <p:ext uri="{BB962C8B-B14F-4D97-AF65-F5344CB8AC3E}">
        <p14:creationId xmlns:p14="http://schemas.microsoft.com/office/powerpoint/2010/main" val="1730272518"/>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3FA5FFE-03A1-EC4F-899A-CC7D6625DDDF}" type="datetime1">
              <a:rPr lang="en-US"/>
              <a:pPr>
                <a:defRPr/>
              </a:pPr>
              <a:t>9/29/15</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55EF99-3FC5-184F-8ABE-C2B6F6C4C983}" type="slidenum">
              <a:rPr lang="en-US"/>
              <a:pPr>
                <a:defRPr/>
              </a:pPr>
              <a:t>‹#›</a:t>
            </a:fld>
            <a:endParaRPr lang="en-US"/>
          </a:p>
        </p:txBody>
      </p:sp>
    </p:spTree>
    <p:extLst>
      <p:ext uri="{BB962C8B-B14F-4D97-AF65-F5344CB8AC3E}">
        <p14:creationId xmlns:p14="http://schemas.microsoft.com/office/powerpoint/2010/main" val="4205081714"/>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D2799AA-3679-964E-A3EA-7DFF1806BBD5}" type="datetime1">
              <a:rPr lang="en-US"/>
              <a:pPr>
                <a:defRPr/>
              </a:pPr>
              <a:t>9/29/15</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F35AA6F-4350-9D4D-84DF-4BF2BA3BC64D}" type="slidenum">
              <a:rPr lang="en-US"/>
              <a:pPr>
                <a:defRPr/>
              </a:pPr>
              <a:t>‹#›</a:t>
            </a:fld>
            <a:endParaRPr lang="en-US"/>
          </a:p>
        </p:txBody>
      </p:sp>
    </p:spTree>
    <p:extLst>
      <p:ext uri="{BB962C8B-B14F-4D97-AF65-F5344CB8AC3E}">
        <p14:creationId xmlns:p14="http://schemas.microsoft.com/office/powerpoint/2010/main" val="115105659"/>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6E835C0-596E-7D40-B4B1-F10CBFAFEA94}" type="datetime1">
              <a:rPr lang="en-US"/>
              <a:pPr>
                <a:defRPr/>
              </a:pPr>
              <a:t>9/29/15</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50BF263-8B01-AB48-84C1-47112F35C2C9}" type="slidenum">
              <a:rPr lang="en-US"/>
              <a:pPr>
                <a:defRPr/>
              </a:pPr>
              <a:t>‹#›</a:t>
            </a:fld>
            <a:endParaRPr lang="en-US"/>
          </a:p>
        </p:txBody>
      </p:sp>
    </p:spTree>
    <p:extLst>
      <p:ext uri="{BB962C8B-B14F-4D97-AF65-F5344CB8AC3E}">
        <p14:creationId xmlns:p14="http://schemas.microsoft.com/office/powerpoint/2010/main" val="97670143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5EA4D3D-349C-4D47-B73B-367EABC39A9D}" type="datetime1">
              <a:rPr lang="en-US"/>
              <a:pPr>
                <a:defRPr/>
              </a:pPr>
              <a:t>9/29/15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8ED1885-3982-C142-8BA6-E2D7F0DBCA4A}" type="slidenum">
              <a:rPr lang="en-US"/>
              <a:pPr>
                <a:defRPr/>
              </a:pPr>
              <a:t>‹#›</a:t>
            </a:fld>
            <a:endParaRPr lang="en-US"/>
          </a:p>
        </p:txBody>
      </p:sp>
    </p:spTree>
    <p:extLst>
      <p:ext uri="{BB962C8B-B14F-4D97-AF65-F5344CB8AC3E}">
        <p14:creationId xmlns:p14="http://schemas.microsoft.com/office/powerpoint/2010/main" val="3666854076"/>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6DDBFC0B-AEFE-E046-B425-6466F84BEBC6}" type="datetime1">
              <a:rPr lang="en-US"/>
              <a:pPr>
                <a:defRPr/>
              </a:pPr>
              <a:t>9/29/15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2EF6E9A-826B-0543-9550-B024BD3B5DE7}" type="slidenum">
              <a:rPr lang="en-US"/>
              <a:pPr>
                <a:defRPr/>
              </a:pPr>
              <a:t>‹#›</a:t>
            </a:fld>
            <a:endParaRPr lang="en-US"/>
          </a:p>
        </p:txBody>
      </p:sp>
    </p:spTree>
    <p:extLst>
      <p:ext uri="{BB962C8B-B14F-4D97-AF65-F5344CB8AC3E}">
        <p14:creationId xmlns:p14="http://schemas.microsoft.com/office/powerpoint/2010/main" val="884334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782868"/>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B71E60A-064B-3A43-A4E3-93B0BE0D3E85}" type="datetime1">
              <a:rPr lang="en-US"/>
              <a:pPr>
                <a:defRPr/>
              </a:pPr>
              <a:t>9/29/15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6A0F8A2-E3A3-F949-BB5E-8F3B440230B5}" type="slidenum">
              <a:rPr lang="en-US"/>
              <a:pPr>
                <a:defRPr/>
              </a:pPr>
              <a:t>‹#›</a:t>
            </a:fld>
            <a:endParaRPr lang="en-US"/>
          </a:p>
        </p:txBody>
      </p:sp>
    </p:spTree>
    <p:extLst>
      <p:ext uri="{BB962C8B-B14F-4D97-AF65-F5344CB8AC3E}">
        <p14:creationId xmlns:p14="http://schemas.microsoft.com/office/powerpoint/2010/main" val="39119589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62504D-35CC-9940-9B31-C7A1E48B5689}" type="datetime1">
              <a:rPr lang="en-US"/>
              <a:pPr>
                <a:defRPr/>
              </a:pPr>
              <a:t>9/29/15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3D25A2E-C6AF-214A-B032-3519DCA6B703}" type="slidenum">
              <a:rPr lang="en-US"/>
              <a:pPr>
                <a:defRPr/>
              </a:pPr>
              <a:t>‹#›</a:t>
            </a:fld>
            <a:endParaRPr lang="en-US"/>
          </a:p>
        </p:txBody>
      </p:sp>
    </p:spTree>
    <p:extLst>
      <p:ext uri="{BB962C8B-B14F-4D97-AF65-F5344CB8AC3E}">
        <p14:creationId xmlns:p14="http://schemas.microsoft.com/office/powerpoint/2010/main" val="1633808356"/>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964EA9D-74EF-7E43-8A01-A133CF5EE9D6}" type="slidenum">
              <a:rPr lang="en-US"/>
              <a:pPr>
                <a:defRPr/>
              </a:pPr>
              <a:t>‹#›</a:t>
            </a:fld>
            <a:endParaRPr lang="en-US"/>
          </a:p>
        </p:txBody>
      </p:sp>
    </p:spTree>
    <p:extLst>
      <p:ext uri="{BB962C8B-B14F-4D97-AF65-F5344CB8AC3E}">
        <p14:creationId xmlns:p14="http://schemas.microsoft.com/office/powerpoint/2010/main" val="220277848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9B7E53-B258-5F45-B263-254E1AA02433}" type="slidenum">
              <a:rPr lang="en-US"/>
              <a:pPr>
                <a:defRPr/>
              </a:pPr>
              <a:t>‹#›</a:t>
            </a:fld>
            <a:endParaRPr lang="en-US"/>
          </a:p>
        </p:txBody>
      </p:sp>
    </p:spTree>
    <p:extLst>
      <p:ext uri="{BB962C8B-B14F-4D97-AF65-F5344CB8AC3E}">
        <p14:creationId xmlns:p14="http://schemas.microsoft.com/office/powerpoint/2010/main" val="263551464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1041D57-5725-5E4D-8847-094723DC7D54}" type="slidenum">
              <a:rPr lang="en-US"/>
              <a:pPr>
                <a:defRPr/>
              </a:pPr>
              <a:t>‹#›</a:t>
            </a:fld>
            <a:endParaRPr lang="en-US"/>
          </a:p>
        </p:txBody>
      </p:sp>
    </p:spTree>
    <p:extLst>
      <p:ext uri="{BB962C8B-B14F-4D97-AF65-F5344CB8AC3E}">
        <p14:creationId xmlns:p14="http://schemas.microsoft.com/office/powerpoint/2010/main" val="213190017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0CC609-41DA-D04E-8951-7D2014E73338}" type="slidenum">
              <a:rPr lang="en-US"/>
              <a:pPr>
                <a:defRPr/>
              </a:pPr>
              <a:t>‹#›</a:t>
            </a:fld>
            <a:endParaRPr lang="en-US"/>
          </a:p>
        </p:txBody>
      </p:sp>
    </p:spTree>
    <p:extLst>
      <p:ext uri="{BB962C8B-B14F-4D97-AF65-F5344CB8AC3E}">
        <p14:creationId xmlns:p14="http://schemas.microsoft.com/office/powerpoint/2010/main" val="3771163908"/>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2945DE7-790C-094A-B072-161EB1F2EBAC}" type="slidenum">
              <a:rPr lang="en-US"/>
              <a:pPr>
                <a:defRPr/>
              </a:pPr>
              <a:t>‹#›</a:t>
            </a:fld>
            <a:endParaRPr lang="en-US"/>
          </a:p>
        </p:txBody>
      </p:sp>
    </p:spTree>
    <p:extLst>
      <p:ext uri="{BB962C8B-B14F-4D97-AF65-F5344CB8AC3E}">
        <p14:creationId xmlns:p14="http://schemas.microsoft.com/office/powerpoint/2010/main" val="2497829901"/>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3D7F4B2-7455-FA4C-94B1-283E8D22F3DB}" type="slidenum">
              <a:rPr lang="en-US"/>
              <a:pPr>
                <a:defRPr/>
              </a:pPr>
              <a:t>‹#›</a:t>
            </a:fld>
            <a:endParaRPr lang="en-US"/>
          </a:p>
        </p:txBody>
      </p:sp>
    </p:spTree>
    <p:extLst>
      <p:ext uri="{BB962C8B-B14F-4D97-AF65-F5344CB8AC3E}">
        <p14:creationId xmlns:p14="http://schemas.microsoft.com/office/powerpoint/2010/main" val="338934510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684F64E-2DA5-2540-8D91-2095D43AB32D}" type="slidenum">
              <a:rPr lang="en-US"/>
              <a:pPr>
                <a:defRPr/>
              </a:pPr>
              <a:t>‹#›</a:t>
            </a:fld>
            <a:endParaRPr lang="en-US"/>
          </a:p>
        </p:txBody>
      </p:sp>
    </p:spTree>
    <p:extLst>
      <p:ext uri="{BB962C8B-B14F-4D97-AF65-F5344CB8AC3E}">
        <p14:creationId xmlns:p14="http://schemas.microsoft.com/office/powerpoint/2010/main" val="31785659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8BE0026-70AB-E348-9A87-C6BBA4C8F921}" type="slidenum">
              <a:rPr lang="en-US"/>
              <a:pPr>
                <a:defRPr/>
              </a:pPr>
              <a:t>‹#›</a:t>
            </a:fld>
            <a:endParaRPr lang="en-US"/>
          </a:p>
        </p:txBody>
      </p:sp>
    </p:spTree>
    <p:extLst>
      <p:ext uri="{BB962C8B-B14F-4D97-AF65-F5344CB8AC3E}">
        <p14:creationId xmlns:p14="http://schemas.microsoft.com/office/powerpoint/2010/main" val="418941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106405"/>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1BB3533-84A4-314B-B4B5-B83327D6F1A4}" type="slidenum">
              <a:rPr lang="en-US"/>
              <a:pPr>
                <a:defRPr/>
              </a:pPr>
              <a:t>‹#›</a:t>
            </a:fld>
            <a:endParaRPr lang="en-US"/>
          </a:p>
        </p:txBody>
      </p:sp>
    </p:spTree>
    <p:extLst>
      <p:ext uri="{BB962C8B-B14F-4D97-AF65-F5344CB8AC3E}">
        <p14:creationId xmlns:p14="http://schemas.microsoft.com/office/powerpoint/2010/main" val="297557771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F8AFA69-F7CE-9245-A7C9-542F642DF8F1}" type="slidenum">
              <a:rPr lang="en-US"/>
              <a:pPr>
                <a:defRPr/>
              </a:pPr>
              <a:t>‹#›</a:t>
            </a:fld>
            <a:endParaRPr lang="en-US"/>
          </a:p>
        </p:txBody>
      </p:sp>
    </p:spTree>
    <p:extLst>
      <p:ext uri="{BB962C8B-B14F-4D97-AF65-F5344CB8AC3E}">
        <p14:creationId xmlns:p14="http://schemas.microsoft.com/office/powerpoint/2010/main" val="2285224416"/>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CB2DBB2-8207-724A-998A-CEEA2ABD24AE}" type="slidenum">
              <a:rPr lang="en-US"/>
              <a:pPr>
                <a:defRPr/>
              </a:pPr>
              <a:t>‹#›</a:t>
            </a:fld>
            <a:endParaRPr lang="en-US"/>
          </a:p>
        </p:txBody>
      </p:sp>
    </p:spTree>
    <p:extLst>
      <p:ext uri="{BB962C8B-B14F-4D97-AF65-F5344CB8AC3E}">
        <p14:creationId xmlns:p14="http://schemas.microsoft.com/office/powerpoint/2010/main" val="145168395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6509495"/>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30946"/>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573683"/>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52669"/>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955477"/>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764782"/>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8069"/>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631265"/>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01982119"/>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49954020"/>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1310"/>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055"/>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15642"/>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3944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037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5733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DCBFD13A-7B9D-1A41-B3FA-65A1E862793E}" type="slidenum">
              <a:rPr lang="en-US"/>
              <a:pPr>
                <a:defRPr/>
              </a:pPr>
              <a:t>‹#›</a:t>
            </a:fld>
            <a:endParaRPr lang="en-US"/>
          </a:p>
        </p:txBody>
      </p:sp>
    </p:spTree>
    <p:extLst>
      <p:ext uri="{BB962C8B-B14F-4D97-AF65-F5344CB8AC3E}">
        <p14:creationId xmlns:p14="http://schemas.microsoft.com/office/powerpoint/2010/main" val="3943417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35961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5424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2539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212331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06124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069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64352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905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095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6730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2308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0892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092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36968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062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A1055502-1706-3D43-BAA8-5F65354792F7}" type="slidenum">
              <a:rPr lang="en-US" altLang="zh-CN"/>
              <a:pPr>
                <a:defRPr/>
              </a:pPr>
              <a:t>‹#›</a:t>
            </a:fld>
            <a:endParaRPr lang="en-US" altLang="zh-CN"/>
          </a:p>
        </p:txBody>
      </p:sp>
    </p:spTree>
    <p:extLst>
      <p:ext uri="{BB962C8B-B14F-4D97-AF65-F5344CB8AC3E}">
        <p14:creationId xmlns:p14="http://schemas.microsoft.com/office/powerpoint/2010/main" val="1474792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55527C32-9C7B-BF43-95CD-0FF06C1452EA}" type="slidenum">
              <a:rPr lang="en-US" altLang="zh-CN"/>
              <a:pPr>
                <a:defRPr/>
              </a:pPr>
              <a:t>‹#›</a:t>
            </a:fld>
            <a:endParaRPr lang="en-US" altLang="zh-CN"/>
          </a:p>
        </p:txBody>
      </p:sp>
    </p:spTree>
    <p:extLst>
      <p:ext uri="{BB962C8B-B14F-4D97-AF65-F5344CB8AC3E}">
        <p14:creationId xmlns:p14="http://schemas.microsoft.com/office/powerpoint/2010/main" val="311746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02587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634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9884246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7629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2857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910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0748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005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9885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713141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801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8089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38861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24717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07389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370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0854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slideLayout" Target="../slideLayouts/slideLayout620.xml"/><Relationship Id="rId15"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1.xml"/><Relationship Id="rId12" Type="http://schemas.openxmlformats.org/officeDocument/2006/relationships/theme" Target="../theme/theme53.xml"/><Relationship Id="rId1" Type="http://schemas.openxmlformats.org/officeDocument/2006/relationships/slideLayout" Target="../slideLayouts/slideLayout621.xml"/><Relationship Id="rId2" Type="http://schemas.openxmlformats.org/officeDocument/2006/relationships/slideLayout" Target="../slideLayouts/slideLayout622.xml"/><Relationship Id="rId3" Type="http://schemas.openxmlformats.org/officeDocument/2006/relationships/slideLayout" Target="../slideLayouts/slideLayout623.xml"/><Relationship Id="rId4" Type="http://schemas.openxmlformats.org/officeDocument/2006/relationships/slideLayout" Target="../slideLayouts/slideLayout624.xml"/><Relationship Id="rId5" Type="http://schemas.openxmlformats.org/officeDocument/2006/relationships/slideLayout" Target="../slideLayouts/slideLayout625.xml"/><Relationship Id="rId6" Type="http://schemas.openxmlformats.org/officeDocument/2006/relationships/slideLayout" Target="../slideLayouts/slideLayout626.xml"/><Relationship Id="rId7" Type="http://schemas.openxmlformats.org/officeDocument/2006/relationships/slideLayout" Target="../slideLayouts/slideLayout627.xml"/><Relationship Id="rId8" Type="http://schemas.openxmlformats.org/officeDocument/2006/relationships/slideLayout" Target="../slideLayouts/slideLayout628.xml"/><Relationship Id="rId9" Type="http://schemas.openxmlformats.org/officeDocument/2006/relationships/slideLayout" Target="../slideLayouts/slideLayout629.xml"/><Relationship Id="rId10" Type="http://schemas.openxmlformats.org/officeDocument/2006/relationships/slideLayout" Target="../slideLayouts/slideLayout630.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2.xml"/><Relationship Id="rId12" Type="http://schemas.openxmlformats.org/officeDocument/2006/relationships/theme" Target="../theme/theme54.xml"/><Relationship Id="rId1" Type="http://schemas.openxmlformats.org/officeDocument/2006/relationships/slideLayout" Target="../slideLayouts/slideLayout632.xml"/><Relationship Id="rId2" Type="http://schemas.openxmlformats.org/officeDocument/2006/relationships/slideLayout" Target="../slideLayouts/slideLayout633.xml"/><Relationship Id="rId3" Type="http://schemas.openxmlformats.org/officeDocument/2006/relationships/slideLayout" Target="../slideLayouts/slideLayout634.xml"/><Relationship Id="rId4" Type="http://schemas.openxmlformats.org/officeDocument/2006/relationships/slideLayout" Target="../slideLayouts/slideLayout635.xml"/><Relationship Id="rId5" Type="http://schemas.openxmlformats.org/officeDocument/2006/relationships/slideLayout" Target="../slideLayouts/slideLayout636.xml"/><Relationship Id="rId6" Type="http://schemas.openxmlformats.org/officeDocument/2006/relationships/slideLayout" Target="../slideLayouts/slideLayout637.xml"/><Relationship Id="rId7" Type="http://schemas.openxmlformats.org/officeDocument/2006/relationships/slideLayout" Target="../slideLayouts/slideLayout638.xml"/><Relationship Id="rId8" Type="http://schemas.openxmlformats.org/officeDocument/2006/relationships/slideLayout" Target="../slideLayouts/slideLayout639.xml"/><Relationship Id="rId9" Type="http://schemas.openxmlformats.org/officeDocument/2006/relationships/slideLayout" Target="../slideLayouts/slideLayout640.xml"/><Relationship Id="rId10" Type="http://schemas.openxmlformats.org/officeDocument/2006/relationships/slideLayout" Target="../slideLayouts/slideLayout641.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3.xml"/><Relationship Id="rId12" Type="http://schemas.openxmlformats.org/officeDocument/2006/relationships/slideLayout" Target="../slideLayouts/slideLayout654.xml"/><Relationship Id="rId13" Type="http://schemas.openxmlformats.org/officeDocument/2006/relationships/slideLayout" Target="../slideLayouts/slideLayout655.xml"/><Relationship Id="rId14" Type="http://schemas.openxmlformats.org/officeDocument/2006/relationships/theme" Target="../theme/theme55.xml"/><Relationship Id="rId1" Type="http://schemas.openxmlformats.org/officeDocument/2006/relationships/slideLayout" Target="../slideLayouts/slideLayout643.xml"/><Relationship Id="rId2" Type="http://schemas.openxmlformats.org/officeDocument/2006/relationships/slideLayout" Target="../slideLayouts/slideLayout644.xml"/><Relationship Id="rId3" Type="http://schemas.openxmlformats.org/officeDocument/2006/relationships/slideLayout" Target="../slideLayouts/slideLayout645.xml"/><Relationship Id="rId4" Type="http://schemas.openxmlformats.org/officeDocument/2006/relationships/slideLayout" Target="../slideLayouts/slideLayout646.xml"/><Relationship Id="rId5" Type="http://schemas.openxmlformats.org/officeDocument/2006/relationships/slideLayout" Target="../slideLayouts/slideLayout647.xml"/><Relationship Id="rId6" Type="http://schemas.openxmlformats.org/officeDocument/2006/relationships/slideLayout" Target="../slideLayouts/slideLayout648.xml"/><Relationship Id="rId7" Type="http://schemas.openxmlformats.org/officeDocument/2006/relationships/slideLayout" Target="../slideLayouts/slideLayout649.xml"/><Relationship Id="rId8" Type="http://schemas.openxmlformats.org/officeDocument/2006/relationships/slideLayout" Target="../slideLayouts/slideLayout650.xml"/><Relationship Id="rId9" Type="http://schemas.openxmlformats.org/officeDocument/2006/relationships/slideLayout" Target="../slideLayouts/slideLayout651.xml"/><Relationship Id="rId10" Type="http://schemas.openxmlformats.org/officeDocument/2006/relationships/slideLayout" Target="../slideLayouts/slideLayout6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4497E07-2E74-754E-BCEF-901B718A9F90}"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099" r:id="rId1"/>
    <p:sldLayoutId id="2147533100" r:id="rId2"/>
    <p:sldLayoutId id="2147533101" r:id="rId3"/>
    <p:sldLayoutId id="2147533102" r:id="rId4"/>
    <p:sldLayoutId id="2147533103" r:id="rId5"/>
    <p:sldLayoutId id="2147533104" r:id="rId6"/>
    <p:sldLayoutId id="2147533105" r:id="rId7"/>
    <p:sldLayoutId id="2147533106" r:id="rId8"/>
    <p:sldLayoutId id="2147533107" r:id="rId9"/>
    <p:sldLayoutId id="2147533108" r:id="rId10"/>
    <p:sldLayoutId id="2147533109" r:id="rId11"/>
    <p:sldLayoutId id="2147533110" r:id="rId12"/>
    <p:sldLayoutId id="214753311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214" r:id="rId1"/>
    <p:sldLayoutId id="2147533215" r:id="rId2"/>
    <p:sldLayoutId id="2147533216" r:id="rId3"/>
    <p:sldLayoutId id="2147533217" r:id="rId4"/>
    <p:sldLayoutId id="2147533218" r:id="rId5"/>
    <p:sldLayoutId id="2147533219" r:id="rId6"/>
    <p:sldLayoutId id="2147533220" r:id="rId7"/>
    <p:sldLayoutId id="2147533221" r:id="rId8"/>
    <p:sldLayoutId id="2147533222" r:id="rId9"/>
    <p:sldLayoutId id="2147533223" r:id="rId10"/>
    <p:sldLayoutId id="2147533224" r:id="rId11"/>
    <p:sldLayoutId id="2147533225" r:id="rId12"/>
    <p:sldLayoutId id="21475332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46EEEBB-EF8B-5D44-911E-E265F14611F2}"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27" r:id="rId1"/>
    <p:sldLayoutId id="2147533228" r:id="rId2"/>
    <p:sldLayoutId id="2147533229" r:id="rId3"/>
    <p:sldLayoutId id="2147533230" r:id="rId4"/>
    <p:sldLayoutId id="2147533231" r:id="rId5"/>
    <p:sldLayoutId id="2147533232" r:id="rId6"/>
    <p:sldLayoutId id="2147533233" r:id="rId7"/>
    <p:sldLayoutId id="2147533234" r:id="rId8"/>
    <p:sldLayoutId id="2147533235" r:id="rId9"/>
    <p:sldLayoutId id="2147533236" r:id="rId10"/>
    <p:sldLayoutId id="2147533237" r:id="rId11"/>
    <p:sldLayoutId id="2147533238" r:id="rId12"/>
    <p:sldLayoutId id="214753323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68B0796B-9E62-3946-AD3B-2FD32AF86A53}"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E35802AE-6C72-1741-9ADF-8A4412CB119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613" r:id="rId1"/>
    <p:sldLayoutId id="2147533614" r:id="rId2"/>
    <p:sldLayoutId id="2147533615" r:id="rId3"/>
    <p:sldLayoutId id="2147533616" r:id="rId4"/>
    <p:sldLayoutId id="2147533617" r:id="rId5"/>
    <p:sldLayoutId id="2147533618" r:id="rId6"/>
    <p:sldLayoutId id="2147533619" r:id="rId7"/>
    <p:sldLayoutId id="2147533620" r:id="rId8"/>
    <p:sldLayoutId id="2147533621" r:id="rId9"/>
    <p:sldLayoutId id="2147533622" r:id="rId10"/>
    <p:sldLayoutId id="2147533623"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256B69DA-1830-C844-90ED-20914FD72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240" r:id="rId1"/>
    <p:sldLayoutId id="2147533241" r:id="rId2"/>
    <p:sldLayoutId id="2147533242" r:id="rId3"/>
    <p:sldLayoutId id="2147533243" r:id="rId4"/>
    <p:sldLayoutId id="2147533244" r:id="rId5"/>
    <p:sldLayoutId id="2147533245" r:id="rId6"/>
    <p:sldLayoutId id="2147533246" r:id="rId7"/>
    <p:sldLayoutId id="2147533247" r:id="rId8"/>
    <p:sldLayoutId id="2147533248" r:id="rId9"/>
    <p:sldLayoutId id="2147533249" r:id="rId10"/>
    <p:sldLayoutId id="2147533250"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948B8D88-0C79-8843-B3C7-B010950BFCD4}"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33251" r:id="rId1"/>
    <p:sldLayoutId id="2147533252" r:id="rId2"/>
    <p:sldLayoutId id="2147533253" r:id="rId3"/>
    <p:sldLayoutId id="2147533254" r:id="rId4"/>
    <p:sldLayoutId id="2147533255" r:id="rId5"/>
    <p:sldLayoutId id="2147533256" r:id="rId6"/>
    <p:sldLayoutId id="2147533257" r:id="rId7"/>
    <p:sldLayoutId id="2147533258" r:id="rId8"/>
    <p:sldLayoutId id="2147533259" r:id="rId9"/>
    <p:sldLayoutId id="2147533260" r:id="rId10"/>
    <p:sldLayoutId id="2147533261"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7A7E088A-5A58-4048-9409-7CB52CF5CC46}"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05832009-EDEC-904B-859A-7EAAD4AC9B9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62" r:id="rId1"/>
    <p:sldLayoutId id="2147533263" r:id="rId2"/>
    <p:sldLayoutId id="2147533264" r:id="rId3"/>
    <p:sldLayoutId id="2147533265" r:id="rId4"/>
    <p:sldLayoutId id="2147533266" r:id="rId5"/>
    <p:sldLayoutId id="2147533267" r:id="rId6"/>
    <p:sldLayoutId id="2147533268" r:id="rId7"/>
    <p:sldLayoutId id="2147533269" r:id="rId8"/>
    <p:sldLayoutId id="2147533270" r:id="rId9"/>
    <p:sldLayoutId id="2147533271" r:id="rId10"/>
    <p:sldLayoutId id="2147533272"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627"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85C1CDC6-EA22-D54B-BC92-9733F2705E3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D9FEEA6A-373E-F049-951A-D151BAD5643C}"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73" r:id="rId1"/>
    <p:sldLayoutId id="2147533274" r:id="rId2"/>
    <p:sldLayoutId id="2147533275" r:id="rId3"/>
    <p:sldLayoutId id="2147533276" r:id="rId4"/>
    <p:sldLayoutId id="2147533277" r:id="rId5"/>
    <p:sldLayoutId id="2147533278" r:id="rId6"/>
    <p:sldLayoutId id="2147533279" r:id="rId7"/>
    <p:sldLayoutId id="2147533280" r:id="rId8"/>
    <p:sldLayoutId id="2147533281" r:id="rId9"/>
    <p:sldLayoutId id="2147533282" r:id="rId10"/>
    <p:sldLayoutId id="2147533283"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33624"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F85AEA89-055F-0649-8900-95565ACFDCAB}" type="datetime1">
              <a:rPr lang="en-US"/>
              <a:pPr>
                <a:defRPr/>
              </a:pPr>
              <a:t>9/29/15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F2C54645-19C3-A643-AD29-1C81BC8C5A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332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25" r:id="rId1"/>
    <p:sldLayoutId id="2147533626" r:id="rId2"/>
    <p:sldLayoutId id="2147533627" r:id="rId3"/>
    <p:sldLayoutId id="2147533628" r:id="rId4"/>
    <p:sldLayoutId id="2147533629" r:id="rId5"/>
    <p:sldLayoutId id="2147533630" r:id="rId6"/>
    <p:sldLayoutId id="2147533631" r:id="rId7"/>
    <p:sldLayoutId id="2147533632"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1E831652-4F5E-5E4D-953D-893934A8DBA8}" type="datetime1">
              <a:rPr lang="en-US"/>
              <a:pPr>
                <a:defRPr/>
              </a:pPr>
              <a:t>9/29/15</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B05E0D74-280B-AB4C-ACBD-8437DF841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112" r:id="rId1"/>
    <p:sldLayoutId id="2147533113" r:id="rId2"/>
    <p:sldLayoutId id="2147533114" r:id="rId3"/>
    <p:sldLayoutId id="2147533115" r:id="rId4"/>
    <p:sldLayoutId id="2147533116" r:id="rId5"/>
    <p:sldLayoutId id="2147533117" r:id="rId6"/>
    <p:sldLayoutId id="2147533118" r:id="rId7"/>
    <p:sldLayoutId id="2147533119" r:id="rId8"/>
    <p:sldLayoutId id="2147533120" r:id="rId9"/>
    <p:sldLayoutId id="2147533121" r:id="rId10"/>
    <p:sldLayoutId id="2147533122" r:id="rId11"/>
    <p:sldLayoutId id="2147533606" r:id="rId12"/>
    <p:sldLayoutId id="214753360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45B59388-2B06-8749-B587-B0A5B3E8B41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50AE3AE-44BA-2F4F-801A-5A75E8834FE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633" r:id="rId1"/>
    <p:sldLayoutId id="2147533634" r:id="rId2"/>
    <p:sldLayoutId id="2147533635" r:id="rId3"/>
    <p:sldLayoutId id="2147533636" r:id="rId4"/>
    <p:sldLayoutId id="2147533637" r:id="rId5"/>
    <p:sldLayoutId id="2147533638" r:id="rId6"/>
    <p:sldLayoutId id="2147533639" r:id="rId7"/>
    <p:sldLayoutId id="2147533640" r:id="rId8"/>
    <p:sldLayoutId id="2147533641" r:id="rId9"/>
    <p:sldLayoutId id="2147533285" r:id="rId10"/>
    <p:sldLayoutId id="2147533286" r:id="rId11"/>
    <p:sldLayoutId id="2147533287"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7147F522-7FD6-7141-88BD-3B04D7D3F66E}"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933A686-71AA-D44F-ACC9-5B5C32D5A636}"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288" r:id="rId1"/>
    <p:sldLayoutId id="2147533289" r:id="rId2"/>
    <p:sldLayoutId id="2147533290" r:id="rId3"/>
    <p:sldLayoutId id="2147533291" r:id="rId4"/>
    <p:sldLayoutId id="2147533292" r:id="rId5"/>
    <p:sldLayoutId id="2147533293" r:id="rId6"/>
    <p:sldLayoutId id="2147533294" r:id="rId7"/>
    <p:sldLayoutId id="2147533295" r:id="rId8"/>
    <p:sldLayoutId id="2147533296" r:id="rId9"/>
    <p:sldLayoutId id="2147533297" r:id="rId10"/>
    <p:sldLayoutId id="2147533298"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B7F084B7-3AF3-B543-8BC3-6F33EFE559AD}"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747D9B8-D937-3F47-919D-43EDDEF0DAE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33642" r:id="rId1"/>
    <p:sldLayoutId id="2147533643" r:id="rId2"/>
    <p:sldLayoutId id="2147533644" r:id="rId3"/>
    <p:sldLayoutId id="2147533645" r:id="rId4"/>
    <p:sldLayoutId id="2147533646" r:id="rId5"/>
    <p:sldLayoutId id="2147533647" r:id="rId6"/>
    <p:sldLayoutId id="2147533648" r:id="rId7"/>
    <p:sldLayoutId id="2147533649" r:id="rId8"/>
    <p:sldLayoutId id="2147533299" r:id="rId9"/>
    <p:sldLayoutId id="2147533300" r:id="rId10"/>
    <p:sldLayoutId id="214753330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A2232B0-9B28-B347-AD64-B7B22872E06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02" r:id="rId1"/>
    <p:sldLayoutId id="2147533303" r:id="rId2"/>
    <p:sldLayoutId id="2147533304" r:id="rId3"/>
    <p:sldLayoutId id="2147533305" r:id="rId4"/>
    <p:sldLayoutId id="2147533306" r:id="rId5"/>
    <p:sldLayoutId id="2147533307" r:id="rId6"/>
    <p:sldLayoutId id="2147533308" r:id="rId7"/>
    <p:sldLayoutId id="2147533309" r:id="rId8"/>
    <p:sldLayoutId id="2147533310" r:id="rId9"/>
    <p:sldLayoutId id="2147533311" r:id="rId10"/>
    <p:sldLayoutId id="2147533312" r:id="rId11"/>
    <p:sldLayoutId id="2147533313" r:id="rId12"/>
    <p:sldLayoutId id="21475333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69A2DFCF-21C3-D940-B19F-2B0965EC8C47}" type="datetime1">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61096BD3-3404-5E4A-944E-B4FC39D4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15" r:id="rId1"/>
    <p:sldLayoutId id="2147533316" r:id="rId2"/>
    <p:sldLayoutId id="2147533317" r:id="rId3"/>
    <p:sldLayoutId id="2147533318" r:id="rId4"/>
    <p:sldLayoutId id="2147533319" r:id="rId5"/>
    <p:sldLayoutId id="2147533320" r:id="rId6"/>
    <p:sldLayoutId id="2147533321" r:id="rId7"/>
    <p:sldLayoutId id="2147533322" r:id="rId8"/>
    <p:sldLayoutId id="2147533323" r:id="rId9"/>
    <p:sldLayoutId id="2147533324" r:id="rId10"/>
    <p:sldLayoutId id="2147533325"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BAECB6-D515-B241-B0E5-2BD4710FAD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26" r:id="rId1"/>
    <p:sldLayoutId id="2147533327" r:id="rId2"/>
    <p:sldLayoutId id="2147533328" r:id="rId3"/>
    <p:sldLayoutId id="2147533329" r:id="rId4"/>
    <p:sldLayoutId id="2147533330" r:id="rId5"/>
    <p:sldLayoutId id="2147533331" r:id="rId6"/>
    <p:sldLayoutId id="2147533332" r:id="rId7"/>
    <p:sldLayoutId id="2147533333" r:id="rId8"/>
    <p:sldLayoutId id="2147533334" r:id="rId9"/>
    <p:sldLayoutId id="2147533335" r:id="rId10"/>
    <p:sldLayoutId id="2147533336" r:id="rId11"/>
    <p:sldLayoutId id="2147533337" r:id="rId12"/>
    <p:sldLayoutId id="214753333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9EA38D16-2576-7747-A521-57FC0EA34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39" r:id="rId1"/>
    <p:sldLayoutId id="2147533340" r:id="rId2"/>
    <p:sldLayoutId id="2147533341" r:id="rId3"/>
    <p:sldLayoutId id="2147533342" r:id="rId4"/>
    <p:sldLayoutId id="2147533343" r:id="rId5"/>
    <p:sldLayoutId id="2147533344" r:id="rId6"/>
    <p:sldLayoutId id="2147533345" r:id="rId7"/>
    <p:sldLayoutId id="2147533346" r:id="rId8"/>
    <p:sldLayoutId id="2147533347" r:id="rId9"/>
    <p:sldLayoutId id="2147533348" r:id="rId10"/>
    <p:sldLayoutId id="21475333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AEF1046-95AE-E94E-84C0-A1A380E8013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50" r:id="rId1"/>
    <p:sldLayoutId id="2147533351" r:id="rId2"/>
    <p:sldLayoutId id="2147533352" r:id="rId3"/>
    <p:sldLayoutId id="2147533353" r:id="rId4"/>
    <p:sldLayoutId id="2147533354" r:id="rId5"/>
    <p:sldLayoutId id="2147533355" r:id="rId6"/>
    <p:sldLayoutId id="2147533356" r:id="rId7"/>
    <p:sldLayoutId id="2147533357" r:id="rId8"/>
    <p:sldLayoutId id="2147533358" r:id="rId9"/>
    <p:sldLayoutId id="2147533359" r:id="rId10"/>
    <p:sldLayoutId id="2147533360" r:id="rId11"/>
    <p:sldLayoutId id="2147533361" r:id="rId12"/>
    <p:sldLayoutId id="21475333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872CD1B-801F-EE44-B073-9708C08A805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63" r:id="rId1"/>
    <p:sldLayoutId id="2147533364" r:id="rId2"/>
    <p:sldLayoutId id="2147533365" r:id="rId3"/>
    <p:sldLayoutId id="2147533366" r:id="rId4"/>
    <p:sldLayoutId id="2147533367" r:id="rId5"/>
    <p:sldLayoutId id="2147533368" r:id="rId6"/>
    <p:sldLayoutId id="2147533369" r:id="rId7"/>
    <p:sldLayoutId id="2147533370" r:id="rId8"/>
    <p:sldLayoutId id="2147533371" r:id="rId9"/>
    <p:sldLayoutId id="2147533372" r:id="rId10"/>
    <p:sldLayoutId id="2147533373" r:id="rId11"/>
    <p:sldLayoutId id="2147533374" r:id="rId12"/>
    <p:sldLayoutId id="21475333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50" r:id="rId1"/>
    <p:sldLayoutId id="2147533651"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B8E7B7C-A1E2-2842-B7E5-1110499D6FA3}"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23" r:id="rId1"/>
    <p:sldLayoutId id="2147533124" r:id="rId2"/>
    <p:sldLayoutId id="2147533125" r:id="rId3"/>
    <p:sldLayoutId id="2147533126" r:id="rId4"/>
    <p:sldLayoutId id="2147533127" r:id="rId5"/>
    <p:sldLayoutId id="2147533128" r:id="rId6"/>
    <p:sldLayoutId id="2147533129" r:id="rId7"/>
    <p:sldLayoutId id="2147533130" r:id="rId8"/>
    <p:sldLayoutId id="2147533131" r:id="rId9"/>
    <p:sldLayoutId id="2147533132" r:id="rId10"/>
    <p:sldLayoutId id="2147533133" r:id="rId11"/>
    <p:sldLayoutId id="2147533134" r:id="rId12"/>
    <p:sldLayoutId id="214753313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BBBF11F1-A778-D34A-B6FB-DFE008EA4E8C}"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76" r:id="rId1"/>
    <p:sldLayoutId id="2147533377" r:id="rId2"/>
    <p:sldLayoutId id="2147533378" r:id="rId3"/>
    <p:sldLayoutId id="2147533379" r:id="rId4"/>
    <p:sldLayoutId id="2147533380" r:id="rId5"/>
    <p:sldLayoutId id="2147533381" r:id="rId6"/>
    <p:sldLayoutId id="2147533382" r:id="rId7"/>
    <p:sldLayoutId id="2147533383" r:id="rId8"/>
    <p:sldLayoutId id="2147533384" r:id="rId9"/>
    <p:sldLayoutId id="2147533385" r:id="rId10"/>
    <p:sldLayoutId id="2147533386"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371C8D8D-A6F0-8D4C-8229-165C20415034}"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33652" r:id="rId1"/>
    <p:sldLayoutId id="2147533653" r:id="rId2"/>
    <p:sldLayoutId id="2147533654" r:id="rId3"/>
    <p:sldLayoutId id="2147533655" r:id="rId4"/>
    <p:sldLayoutId id="2147533656" r:id="rId5"/>
    <p:sldLayoutId id="2147533657" r:id="rId6"/>
    <p:sldLayoutId id="2147533658" r:id="rId7"/>
    <p:sldLayoutId id="2147533659" r:id="rId8"/>
    <p:sldLayoutId id="2147533660" r:id="rId9"/>
    <p:sldLayoutId id="2147533661" r:id="rId10"/>
    <p:sldLayoutId id="2147533662" r:id="rId11"/>
    <p:sldLayoutId id="2147533663" r:id="rId12"/>
    <p:sldLayoutId id="2147533664"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751A5C8-7DF4-B248-82E1-E190753BD19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387" r:id="rId1"/>
    <p:sldLayoutId id="2147533388" r:id="rId2"/>
    <p:sldLayoutId id="2147533389" r:id="rId3"/>
    <p:sldLayoutId id="2147533390" r:id="rId4"/>
    <p:sldLayoutId id="2147533391" r:id="rId5"/>
    <p:sldLayoutId id="2147533392" r:id="rId6"/>
    <p:sldLayoutId id="2147533393" r:id="rId7"/>
    <p:sldLayoutId id="2147533394" r:id="rId8"/>
    <p:sldLayoutId id="2147533395" r:id="rId9"/>
    <p:sldLayoutId id="2147533396" r:id="rId10"/>
    <p:sldLayoutId id="2147533397" r:id="rId11"/>
    <p:sldLayoutId id="2147533398" r:id="rId12"/>
    <p:sldLayoutId id="2147533399" r:id="rId13"/>
    <p:sldLayoutId id="2147533665" r:id="rId14"/>
    <p:sldLayoutId id="214753366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E8D01D89-D71A-5748-8D9B-EAD115B65134}"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253D5DB-0EFD-2843-B381-576D91D8FAC2}"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00" r:id="rId1"/>
    <p:sldLayoutId id="2147533401" r:id="rId2"/>
    <p:sldLayoutId id="2147533402" r:id="rId3"/>
    <p:sldLayoutId id="2147533403" r:id="rId4"/>
    <p:sldLayoutId id="2147533404" r:id="rId5"/>
    <p:sldLayoutId id="2147533405" r:id="rId6"/>
    <p:sldLayoutId id="2147533406" r:id="rId7"/>
    <p:sldLayoutId id="2147533407" r:id="rId8"/>
    <p:sldLayoutId id="2147533408" r:id="rId9"/>
    <p:sldLayoutId id="2147533409" r:id="rId10"/>
    <p:sldLayoutId id="2147533410" r:id="rId11"/>
    <p:sldLayoutId id="2147533667" r:id="rId12"/>
    <p:sldLayoutId id="2147533668" r:id="rId13"/>
    <p:sldLayoutId id="2147533669" r:id="rId14"/>
    <p:sldLayoutId id="2147533670"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9/29/15</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C30D58C4-21D1-D84E-8DAA-C1656CC76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71" r:id="rId1"/>
    <p:sldLayoutId id="2147533672" r:id="rId2"/>
    <p:sldLayoutId id="2147533673" r:id="rId3"/>
    <p:sldLayoutId id="2147533674" r:id="rId4"/>
    <p:sldLayoutId id="2147533675" r:id="rId5"/>
    <p:sldLayoutId id="2147533676" r:id="rId6"/>
    <p:sldLayoutId id="2147533677" r:id="rId7"/>
    <p:sldLayoutId id="2147533678" r:id="rId8"/>
    <p:sldLayoutId id="2147533679" r:id="rId9"/>
    <p:sldLayoutId id="2147533680" r:id="rId10"/>
    <p:sldLayoutId id="2147533681"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4274581E-6490-C84E-97D0-728B6EF27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82" r:id="rId1"/>
    <p:sldLayoutId id="2147533683" r:id="rId2"/>
    <p:sldLayoutId id="2147533684" r:id="rId3"/>
    <p:sldLayoutId id="2147533685" r:id="rId4"/>
    <p:sldLayoutId id="2147533686" r:id="rId5"/>
    <p:sldLayoutId id="2147533687" r:id="rId6"/>
    <p:sldLayoutId id="2147533688" r:id="rId7"/>
    <p:sldLayoutId id="2147533689" r:id="rId8"/>
    <p:sldLayoutId id="2147533690" r:id="rId9"/>
    <p:sldLayoutId id="2147533691" r:id="rId10"/>
    <p:sldLayoutId id="214753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B26F4D-419B-5949-8E76-E428280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93" r:id="rId1"/>
    <p:sldLayoutId id="2147533694" r:id="rId2"/>
    <p:sldLayoutId id="2147533695" r:id="rId3"/>
    <p:sldLayoutId id="2147533696" r:id="rId4"/>
    <p:sldLayoutId id="2147533697" r:id="rId5"/>
    <p:sldLayoutId id="2147533698" r:id="rId6"/>
    <p:sldLayoutId id="2147533699" r:id="rId7"/>
    <p:sldLayoutId id="2147533700" r:id="rId8"/>
    <p:sldLayoutId id="2147533701" r:id="rId9"/>
    <p:sldLayoutId id="2147533702" r:id="rId10"/>
    <p:sldLayoutId id="21475337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62A99E0E-257A-5D44-BFA3-37E3F75BF2FA}"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5787DF8E-51A7-9846-90CE-2D14271C5287}"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33704" r:id="rId1"/>
    <p:sldLayoutId id="2147533705" r:id="rId2"/>
    <p:sldLayoutId id="2147533706" r:id="rId3"/>
    <p:sldLayoutId id="2147533707" r:id="rId4"/>
    <p:sldLayoutId id="2147533708" r:id="rId5"/>
    <p:sldLayoutId id="2147533709" r:id="rId6"/>
    <p:sldLayoutId id="2147533710" r:id="rId7"/>
    <p:sldLayoutId id="2147533711" r:id="rId8"/>
    <p:sldLayoutId id="2147533712" r:id="rId9"/>
    <p:sldLayoutId id="2147533713" r:id="rId10"/>
    <p:sldLayoutId id="2147533714" r:id="rId11"/>
    <p:sldLayoutId id="2147533715" r:id="rId12"/>
    <p:sldLayoutId id="2147533716" r:id="rId13"/>
    <p:sldLayoutId id="2147533717"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9/29/15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38744F49-107C-8042-8DBB-9F002C48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18" r:id="rId1"/>
    <p:sldLayoutId id="2147533719" r:id="rId2"/>
    <p:sldLayoutId id="2147533720" r:id="rId3"/>
    <p:sldLayoutId id="2147533721" r:id="rId4"/>
    <p:sldLayoutId id="2147533722" r:id="rId5"/>
    <p:sldLayoutId id="2147533723" r:id="rId6"/>
    <p:sldLayoutId id="2147533724" r:id="rId7"/>
    <p:sldLayoutId id="2147533725" r:id="rId8"/>
    <p:sldLayoutId id="2147533726" r:id="rId9"/>
    <p:sldLayoutId id="2147533727" r:id="rId10"/>
    <p:sldLayoutId id="21475337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141AD65-CB01-FB49-9D26-E1FF57522B60}"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11" r:id="rId1"/>
    <p:sldLayoutId id="2147533412" r:id="rId2"/>
    <p:sldLayoutId id="2147533413" r:id="rId3"/>
    <p:sldLayoutId id="2147533414" r:id="rId4"/>
    <p:sldLayoutId id="2147533415" r:id="rId5"/>
    <p:sldLayoutId id="2147533416" r:id="rId6"/>
    <p:sldLayoutId id="2147533417" r:id="rId7"/>
    <p:sldLayoutId id="2147533418" r:id="rId8"/>
    <p:sldLayoutId id="2147533419" r:id="rId9"/>
    <p:sldLayoutId id="2147533420" r:id="rId10"/>
    <p:sldLayoutId id="2147533421" r:id="rId11"/>
    <p:sldLayoutId id="2147533422" r:id="rId12"/>
    <p:sldLayoutId id="2147533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18C0730-C843-804A-A2D0-D03AAF6DD4E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3136" r:id="rId1"/>
    <p:sldLayoutId id="2147533137" r:id="rId2"/>
    <p:sldLayoutId id="2147533138" r:id="rId3"/>
    <p:sldLayoutId id="2147533139" r:id="rId4"/>
    <p:sldLayoutId id="2147533140" r:id="rId5"/>
    <p:sldLayoutId id="2147533141" r:id="rId6"/>
    <p:sldLayoutId id="2147533142" r:id="rId7"/>
    <p:sldLayoutId id="2147533143" r:id="rId8"/>
    <p:sldLayoutId id="2147533144" r:id="rId9"/>
    <p:sldLayoutId id="2147533145" r:id="rId10"/>
    <p:sldLayoutId id="2147533146" r:id="rId11"/>
    <p:sldLayoutId id="2147533147" r:id="rId12"/>
    <p:sldLayoutId id="2147533148" r:id="rId13"/>
    <p:sldLayoutId id="2147533608" r:id="rId14"/>
    <p:sldLayoutId id="214753360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35A52FE-FE42-AF4A-A4D8-A0901AB6D8A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24" r:id="rId1"/>
    <p:sldLayoutId id="2147533425" r:id="rId2"/>
    <p:sldLayoutId id="2147533426" r:id="rId3"/>
    <p:sldLayoutId id="2147533427" r:id="rId4"/>
    <p:sldLayoutId id="2147533428" r:id="rId5"/>
    <p:sldLayoutId id="2147533429" r:id="rId6"/>
    <p:sldLayoutId id="2147533430" r:id="rId7"/>
    <p:sldLayoutId id="2147533431" r:id="rId8"/>
    <p:sldLayoutId id="2147533432" r:id="rId9"/>
    <p:sldLayoutId id="2147533433" r:id="rId10"/>
    <p:sldLayoutId id="2147533434" r:id="rId11"/>
    <p:sldLayoutId id="2147533435" r:id="rId12"/>
    <p:sldLayoutId id="2147533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437" r:id="rId1"/>
    <p:sldLayoutId id="2147533438" r:id="rId2"/>
    <p:sldLayoutId id="2147533439" r:id="rId3"/>
    <p:sldLayoutId id="2147533440" r:id="rId4"/>
    <p:sldLayoutId id="2147533441" r:id="rId5"/>
    <p:sldLayoutId id="2147533442" r:id="rId6"/>
    <p:sldLayoutId id="2147533443" r:id="rId7"/>
    <p:sldLayoutId id="2147533444" r:id="rId8"/>
    <p:sldLayoutId id="2147533445" r:id="rId9"/>
    <p:sldLayoutId id="2147533446" r:id="rId10"/>
    <p:sldLayoutId id="2147533447" r:id="rId11"/>
    <p:sldLayoutId id="2147533448" r:id="rId12"/>
    <p:sldLayoutId id="2147533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FE81581-A122-1740-A03F-9A9F38F9957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50" r:id="rId1"/>
    <p:sldLayoutId id="2147533451" r:id="rId2"/>
    <p:sldLayoutId id="2147533452" r:id="rId3"/>
    <p:sldLayoutId id="2147533453" r:id="rId4"/>
    <p:sldLayoutId id="2147533454" r:id="rId5"/>
    <p:sldLayoutId id="2147533455" r:id="rId6"/>
    <p:sldLayoutId id="2147533456" r:id="rId7"/>
    <p:sldLayoutId id="2147533457" r:id="rId8"/>
    <p:sldLayoutId id="2147533458" r:id="rId9"/>
    <p:sldLayoutId id="2147533459" r:id="rId10"/>
    <p:sldLayoutId id="2147533460" r:id="rId11"/>
    <p:sldLayoutId id="2147533461" r:id="rId12"/>
    <p:sldLayoutId id="2147533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858E8EC-C926-C948-8581-29E93F802C6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63" r:id="rId1"/>
    <p:sldLayoutId id="2147533464" r:id="rId2"/>
    <p:sldLayoutId id="2147533465" r:id="rId3"/>
    <p:sldLayoutId id="2147533466" r:id="rId4"/>
    <p:sldLayoutId id="2147533467" r:id="rId5"/>
    <p:sldLayoutId id="2147533468" r:id="rId6"/>
    <p:sldLayoutId id="2147533469" r:id="rId7"/>
    <p:sldLayoutId id="2147533470" r:id="rId8"/>
    <p:sldLayoutId id="2147533471" r:id="rId9"/>
    <p:sldLayoutId id="2147533472" r:id="rId10"/>
    <p:sldLayoutId id="2147533473" r:id="rId11"/>
    <p:sldLayoutId id="2147533474" r:id="rId12"/>
    <p:sldLayoutId id="21475334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A5EA46F-7FC1-C648-92FA-4B603409EF2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76" r:id="rId1"/>
    <p:sldLayoutId id="2147533477" r:id="rId2"/>
    <p:sldLayoutId id="2147533478" r:id="rId3"/>
    <p:sldLayoutId id="2147533479" r:id="rId4"/>
    <p:sldLayoutId id="2147533480" r:id="rId5"/>
    <p:sldLayoutId id="2147533481" r:id="rId6"/>
    <p:sldLayoutId id="2147533482" r:id="rId7"/>
    <p:sldLayoutId id="2147533483" r:id="rId8"/>
    <p:sldLayoutId id="2147533484" r:id="rId9"/>
    <p:sldLayoutId id="2147533485" r:id="rId10"/>
    <p:sldLayoutId id="2147533486" r:id="rId11"/>
    <p:sldLayoutId id="2147533487" r:id="rId12"/>
    <p:sldLayoutId id="2147533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9328F3B9-F043-3A44-8760-80E25326F15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89" r:id="rId1"/>
    <p:sldLayoutId id="2147533490" r:id="rId2"/>
    <p:sldLayoutId id="2147533491" r:id="rId3"/>
    <p:sldLayoutId id="2147533492" r:id="rId4"/>
    <p:sldLayoutId id="2147533493" r:id="rId5"/>
    <p:sldLayoutId id="2147533494" r:id="rId6"/>
    <p:sldLayoutId id="2147533495" r:id="rId7"/>
    <p:sldLayoutId id="2147533496" r:id="rId8"/>
    <p:sldLayoutId id="2147533497" r:id="rId9"/>
    <p:sldLayoutId id="2147533498" r:id="rId10"/>
    <p:sldLayoutId id="2147533499" r:id="rId11"/>
    <p:sldLayoutId id="2147533500" r:id="rId12"/>
    <p:sldLayoutId id="2147533501" r:id="rId13"/>
    <p:sldLayoutId id="214753372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EBC826-27DE-DE48-A2B7-67050F74D78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02" r:id="rId1"/>
    <p:sldLayoutId id="2147533503" r:id="rId2"/>
    <p:sldLayoutId id="2147533504" r:id="rId3"/>
    <p:sldLayoutId id="2147533505" r:id="rId4"/>
    <p:sldLayoutId id="2147533506" r:id="rId5"/>
    <p:sldLayoutId id="2147533507" r:id="rId6"/>
    <p:sldLayoutId id="2147533508" r:id="rId7"/>
    <p:sldLayoutId id="2147533509" r:id="rId8"/>
    <p:sldLayoutId id="2147533510" r:id="rId9"/>
    <p:sldLayoutId id="2147533511" r:id="rId10"/>
    <p:sldLayoutId id="2147533512" r:id="rId11"/>
    <p:sldLayoutId id="2147533513" r:id="rId12"/>
    <p:sldLayoutId id="21475335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8AE1237-8950-004D-9AC7-3D7DEF484DD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515" r:id="rId1"/>
    <p:sldLayoutId id="2147533516" r:id="rId2"/>
    <p:sldLayoutId id="2147533517" r:id="rId3"/>
    <p:sldLayoutId id="2147533518" r:id="rId4"/>
    <p:sldLayoutId id="2147533519" r:id="rId5"/>
    <p:sldLayoutId id="2147533520" r:id="rId6"/>
    <p:sldLayoutId id="2147533521" r:id="rId7"/>
    <p:sldLayoutId id="2147533522" r:id="rId8"/>
    <p:sldLayoutId id="2147533523" r:id="rId9"/>
    <p:sldLayoutId id="2147533524" r:id="rId10"/>
    <p:sldLayoutId id="2147533525" r:id="rId11"/>
    <p:sldLayoutId id="2147533526" r:id="rId12"/>
    <p:sldLayoutId id="2147533527" r:id="rId13"/>
    <p:sldLayoutId id="214753373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72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8DBBBFD-7EF8-F446-877C-A3AB5ADB8B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28" r:id="rId1"/>
    <p:sldLayoutId id="2147533529" r:id="rId2"/>
    <p:sldLayoutId id="2147533530" r:id="rId3"/>
    <p:sldLayoutId id="2147533531" r:id="rId4"/>
    <p:sldLayoutId id="2147533532" r:id="rId5"/>
    <p:sldLayoutId id="2147533533" r:id="rId6"/>
    <p:sldLayoutId id="2147533534" r:id="rId7"/>
    <p:sldLayoutId id="2147533535" r:id="rId8"/>
    <p:sldLayoutId id="2147533536" r:id="rId9"/>
    <p:sldLayoutId id="2147533537" r:id="rId10"/>
    <p:sldLayoutId id="2147533538" r:id="rId11"/>
    <p:sldLayoutId id="2147533539" r:id="rId12"/>
    <p:sldLayoutId id="21475335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020F236-B7AF-C745-9D62-E32B38C708B5}"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41" r:id="rId1"/>
    <p:sldLayoutId id="2147533542" r:id="rId2"/>
    <p:sldLayoutId id="2147533543" r:id="rId3"/>
    <p:sldLayoutId id="2147533544" r:id="rId4"/>
    <p:sldLayoutId id="2147533545" r:id="rId5"/>
    <p:sldLayoutId id="2147533546" r:id="rId6"/>
    <p:sldLayoutId id="2147533547" r:id="rId7"/>
    <p:sldLayoutId id="2147533548" r:id="rId8"/>
    <p:sldLayoutId id="2147533549" r:id="rId9"/>
    <p:sldLayoutId id="2147533550" r:id="rId10"/>
    <p:sldLayoutId id="2147533551" r:id="rId11"/>
    <p:sldLayoutId id="2147533552" r:id="rId12"/>
    <p:sldLayoutId id="2147533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53B5347-6972-5449-9354-B26C960DAA1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49" r:id="rId1"/>
    <p:sldLayoutId id="2147533150" r:id="rId2"/>
    <p:sldLayoutId id="2147533151" r:id="rId3"/>
    <p:sldLayoutId id="2147533152" r:id="rId4"/>
    <p:sldLayoutId id="2147533153" r:id="rId5"/>
    <p:sldLayoutId id="2147533154" r:id="rId6"/>
    <p:sldLayoutId id="2147533155" r:id="rId7"/>
    <p:sldLayoutId id="2147533156" r:id="rId8"/>
    <p:sldLayoutId id="2147533157" r:id="rId9"/>
    <p:sldLayoutId id="2147533158" r:id="rId10"/>
    <p:sldLayoutId id="2147533159" r:id="rId11"/>
    <p:sldLayoutId id="2147533160" r:id="rId12"/>
    <p:sldLayoutId id="2147533161" r:id="rId13"/>
    <p:sldLayoutId id="214753361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693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E8024587-979E-8642-9D20-6546ECB60CF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54" r:id="rId1"/>
    <p:sldLayoutId id="2147533555" r:id="rId2"/>
    <p:sldLayoutId id="2147533556" r:id="rId3"/>
    <p:sldLayoutId id="2147533557" r:id="rId4"/>
    <p:sldLayoutId id="2147533558" r:id="rId5"/>
    <p:sldLayoutId id="2147533559" r:id="rId6"/>
    <p:sldLayoutId id="2147533560" r:id="rId7"/>
    <p:sldLayoutId id="2147533561" r:id="rId8"/>
    <p:sldLayoutId id="2147533562" r:id="rId9"/>
    <p:sldLayoutId id="2147533563" r:id="rId10"/>
    <p:sldLayoutId id="2147533564" r:id="rId11"/>
    <p:sldLayoutId id="2147533565" r:id="rId12"/>
    <p:sldLayoutId id="2147533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03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D7B0231-2691-B949-84F4-498E074AC14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67" r:id="rId1"/>
    <p:sldLayoutId id="2147533568" r:id="rId2"/>
    <p:sldLayoutId id="2147533569" r:id="rId3"/>
    <p:sldLayoutId id="2147533570" r:id="rId4"/>
    <p:sldLayoutId id="2147533571" r:id="rId5"/>
    <p:sldLayoutId id="2147533572" r:id="rId6"/>
    <p:sldLayoutId id="2147533573" r:id="rId7"/>
    <p:sldLayoutId id="2147533574" r:id="rId8"/>
    <p:sldLayoutId id="2147533575" r:id="rId9"/>
    <p:sldLayoutId id="2147533576" r:id="rId10"/>
    <p:sldLayoutId id="2147533577" r:id="rId11"/>
    <p:sldLayoutId id="2147533578" r:id="rId12"/>
    <p:sldLayoutId id="21475335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0F2746D-E8F2-824B-9D2B-9E57D836E6A9}"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80" r:id="rId1"/>
    <p:sldLayoutId id="2147533581" r:id="rId2"/>
    <p:sldLayoutId id="2147533582" r:id="rId3"/>
    <p:sldLayoutId id="2147533583" r:id="rId4"/>
    <p:sldLayoutId id="2147533584" r:id="rId5"/>
    <p:sldLayoutId id="2147533585" r:id="rId6"/>
    <p:sldLayoutId id="2147533586" r:id="rId7"/>
    <p:sldLayoutId id="2147533587" r:id="rId8"/>
    <p:sldLayoutId id="2147533588" r:id="rId9"/>
    <p:sldLayoutId id="2147533589" r:id="rId10"/>
    <p:sldLayoutId id="2147533590" r:id="rId11"/>
    <p:sldLayoutId id="2147533591" r:id="rId12"/>
    <p:sldLayoutId id="2147533592" r:id="rId13"/>
    <p:sldLayoutId id="2147533731"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3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3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470BF53-172F-704E-83D1-F1A124ACE94A}" type="datetime1">
              <a:rPr lang="en-US"/>
              <a:pPr>
                <a:defRPr/>
              </a:pPr>
              <a:t>9/29/15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166DE95A-A8E0-4449-B31A-282593DB2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32" r:id="rId1"/>
    <p:sldLayoutId id="2147533733" r:id="rId2"/>
    <p:sldLayoutId id="2147533734" r:id="rId3"/>
    <p:sldLayoutId id="2147533735" r:id="rId4"/>
    <p:sldLayoutId id="2147533736" r:id="rId5"/>
    <p:sldLayoutId id="2147533737" r:id="rId6"/>
    <p:sldLayoutId id="2147533738" r:id="rId7"/>
    <p:sldLayoutId id="2147533739" r:id="rId8"/>
    <p:sldLayoutId id="2147533740" r:id="rId9"/>
    <p:sldLayoutId id="2147533741" r:id="rId10"/>
    <p:sldLayoutId id="21475337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5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5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07BD74-DA2C-F54C-9F6B-BE6F2DFC3F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43" r:id="rId1"/>
    <p:sldLayoutId id="2147533744" r:id="rId2"/>
    <p:sldLayoutId id="2147533745" r:id="rId3"/>
    <p:sldLayoutId id="2147533746" r:id="rId4"/>
    <p:sldLayoutId id="2147533747" r:id="rId5"/>
    <p:sldLayoutId id="2147533748" r:id="rId6"/>
    <p:sldLayoutId id="2147533749" r:id="rId7"/>
    <p:sldLayoutId id="2147533750" r:id="rId8"/>
    <p:sldLayoutId id="2147533751" r:id="rId9"/>
    <p:sldLayoutId id="2147533752" r:id="rId10"/>
    <p:sldLayoutId id="214753375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79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04009244-BE1B-4A41-97A9-AEFFC534862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93" r:id="rId1"/>
    <p:sldLayoutId id="2147533594" r:id="rId2"/>
    <p:sldLayoutId id="2147533595" r:id="rId3"/>
    <p:sldLayoutId id="2147533596" r:id="rId4"/>
    <p:sldLayoutId id="2147533597" r:id="rId5"/>
    <p:sldLayoutId id="2147533598" r:id="rId6"/>
    <p:sldLayoutId id="2147533599" r:id="rId7"/>
    <p:sldLayoutId id="2147533600" r:id="rId8"/>
    <p:sldLayoutId id="2147533601" r:id="rId9"/>
    <p:sldLayoutId id="2147533602" r:id="rId10"/>
    <p:sldLayoutId id="2147533603" r:id="rId11"/>
    <p:sldLayoutId id="2147533604" r:id="rId12"/>
    <p:sldLayoutId id="21475336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062E066-CE84-E447-B015-0053E9EDC9F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62" r:id="rId1"/>
    <p:sldLayoutId id="2147533163" r:id="rId2"/>
    <p:sldLayoutId id="2147533164" r:id="rId3"/>
    <p:sldLayoutId id="2147533165" r:id="rId4"/>
    <p:sldLayoutId id="2147533166" r:id="rId5"/>
    <p:sldLayoutId id="2147533167" r:id="rId6"/>
    <p:sldLayoutId id="2147533168" r:id="rId7"/>
    <p:sldLayoutId id="2147533169" r:id="rId8"/>
    <p:sldLayoutId id="2147533170" r:id="rId9"/>
    <p:sldLayoutId id="2147533171" r:id="rId10"/>
    <p:sldLayoutId id="2147533172" r:id="rId11"/>
    <p:sldLayoutId id="2147533173" r:id="rId12"/>
    <p:sldLayoutId id="2147533174" r:id="rId13"/>
    <p:sldLayoutId id="2147533611" r:id="rId14"/>
    <p:sldLayoutId id="214753361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442DD44B-F364-A541-A63C-2111BE154B8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75" r:id="rId1"/>
    <p:sldLayoutId id="2147533176" r:id="rId2"/>
    <p:sldLayoutId id="2147533177" r:id="rId3"/>
    <p:sldLayoutId id="2147533178" r:id="rId4"/>
    <p:sldLayoutId id="2147533179" r:id="rId5"/>
    <p:sldLayoutId id="2147533180" r:id="rId6"/>
    <p:sldLayoutId id="2147533181" r:id="rId7"/>
    <p:sldLayoutId id="2147533182" r:id="rId8"/>
    <p:sldLayoutId id="2147533183" r:id="rId9"/>
    <p:sldLayoutId id="2147533184" r:id="rId10"/>
    <p:sldLayoutId id="2147533185" r:id="rId11"/>
    <p:sldLayoutId id="2147533186" r:id="rId12"/>
    <p:sldLayoutId id="21475331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26520F95-90D0-6448-A1BE-F3F01483A4D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88" r:id="rId1"/>
    <p:sldLayoutId id="2147533189" r:id="rId2"/>
    <p:sldLayoutId id="2147533190" r:id="rId3"/>
    <p:sldLayoutId id="2147533191" r:id="rId4"/>
    <p:sldLayoutId id="2147533192" r:id="rId5"/>
    <p:sldLayoutId id="2147533193" r:id="rId6"/>
    <p:sldLayoutId id="2147533194" r:id="rId7"/>
    <p:sldLayoutId id="2147533195" r:id="rId8"/>
    <p:sldLayoutId id="2147533196" r:id="rId9"/>
    <p:sldLayoutId id="2147533197" r:id="rId10"/>
    <p:sldLayoutId id="2147533198" r:id="rId11"/>
    <p:sldLayoutId id="2147533199" r:id="rId12"/>
    <p:sldLayoutId id="2147533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C924031-B64D-E440-84A8-854C6D3DE72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01" r:id="rId1"/>
    <p:sldLayoutId id="2147533202" r:id="rId2"/>
    <p:sldLayoutId id="2147533203" r:id="rId3"/>
    <p:sldLayoutId id="2147533204" r:id="rId4"/>
    <p:sldLayoutId id="2147533205" r:id="rId5"/>
    <p:sldLayoutId id="2147533206" r:id="rId6"/>
    <p:sldLayoutId id="2147533207" r:id="rId7"/>
    <p:sldLayoutId id="2147533208" r:id="rId8"/>
    <p:sldLayoutId id="2147533209" r:id="rId9"/>
    <p:sldLayoutId id="2147533210" r:id="rId10"/>
    <p:sldLayoutId id="2147533211" r:id="rId11"/>
    <p:sldLayoutId id="2147533212" r:id="rId12"/>
    <p:sldLayoutId id="214753321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jpeg"/><Relationship Id="rId1" Type="http://schemas.openxmlformats.org/officeDocument/2006/relationships/slideLayout" Target="../slideLayouts/slideLayout124.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tags" Target="../tags/tag730.xml"/><Relationship Id="rId4" Type="http://schemas.openxmlformats.org/officeDocument/2006/relationships/tags" Target="../tags/tag731.xml"/><Relationship Id="rId5" Type="http://schemas.openxmlformats.org/officeDocument/2006/relationships/tags" Target="../tags/tag732.xml"/><Relationship Id="rId6" Type="http://schemas.openxmlformats.org/officeDocument/2006/relationships/slideLayout" Target="../slideLayouts/slideLayout465.xml"/><Relationship Id="rId1" Type="http://schemas.openxmlformats.org/officeDocument/2006/relationships/themeOverride" Target="../theme/themeOverride2.xml"/><Relationship Id="rId2" Type="http://schemas.openxmlformats.org/officeDocument/2006/relationships/tags" Target="../tags/tag7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hyperlink" Target="http://archive.gersteinlab.org/papers/e-print/security_data_archiving/preprint.pdf"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734.xml"/><Relationship Id="rId4" Type="http://schemas.openxmlformats.org/officeDocument/2006/relationships/tags" Target="../tags/tag735.xml"/><Relationship Id="rId5" Type="http://schemas.openxmlformats.org/officeDocument/2006/relationships/tags" Target="../tags/tag736.xml"/><Relationship Id="rId6" Type="http://schemas.openxmlformats.org/officeDocument/2006/relationships/slideLayout" Target="../slideLayouts/slideLayout465.xml"/><Relationship Id="rId1" Type="http://schemas.openxmlformats.org/officeDocument/2006/relationships/themeOverride" Target="../theme/themeOverride3.xml"/><Relationship Id="rId2" Type="http://schemas.openxmlformats.org/officeDocument/2006/relationships/tags" Target="../tags/tag7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vmlDrawing" Target="../drawings/vmlDrawing2.vml"/><Relationship Id="rId2"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19.xml.rels><?xml version="1.0" encoding="UTF-8" standalone="yes"?>
<Relationships xmlns="http://schemas.openxmlformats.org/package/2006/relationships"><Relationship Id="rId3" Type="http://schemas.openxmlformats.org/officeDocument/2006/relationships/tags" Target="../tags/tag738.xml"/><Relationship Id="rId4" Type="http://schemas.openxmlformats.org/officeDocument/2006/relationships/tags" Target="../tags/tag739.xml"/><Relationship Id="rId5" Type="http://schemas.openxmlformats.org/officeDocument/2006/relationships/tags" Target="../tags/tag740.xml"/><Relationship Id="rId6" Type="http://schemas.openxmlformats.org/officeDocument/2006/relationships/slideLayout" Target="../slideLayouts/slideLayout465.xml"/><Relationship Id="rId1" Type="http://schemas.openxmlformats.org/officeDocument/2006/relationships/themeOverride" Target="../theme/themeOverride4.xml"/><Relationship Id="rId2" Type="http://schemas.openxmlformats.org/officeDocument/2006/relationships/tags" Target="../tags/tag7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8.xml"/><Relationship Id="rId2" Type="http://schemas.openxmlformats.org/officeDocument/2006/relationships/image" Target="../media/image30.png"/><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32.jpe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tags" Target="../tags/tag742.xml"/><Relationship Id="rId4" Type="http://schemas.openxmlformats.org/officeDocument/2006/relationships/tags" Target="../tags/tag743.xml"/><Relationship Id="rId5" Type="http://schemas.openxmlformats.org/officeDocument/2006/relationships/tags" Target="../tags/tag744.xml"/><Relationship Id="rId6" Type="http://schemas.openxmlformats.org/officeDocument/2006/relationships/slideLayout" Target="../slideLayouts/slideLayout465.xml"/><Relationship Id="rId1" Type="http://schemas.openxmlformats.org/officeDocument/2006/relationships/themeOverride" Target="../theme/themeOverride5.xml"/><Relationship Id="rId2" Type="http://schemas.openxmlformats.org/officeDocument/2006/relationships/tags" Target="../tags/tag74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20.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38.png"/><Relationship Id="rId3"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tags" Target="../tags/tag746.xml"/><Relationship Id="rId4" Type="http://schemas.openxmlformats.org/officeDocument/2006/relationships/tags" Target="../tags/tag747.xml"/><Relationship Id="rId5" Type="http://schemas.openxmlformats.org/officeDocument/2006/relationships/tags" Target="../tags/tag748.xml"/><Relationship Id="rId6" Type="http://schemas.openxmlformats.org/officeDocument/2006/relationships/slideLayout" Target="../slideLayouts/slideLayout465.xml"/><Relationship Id="rId1" Type="http://schemas.openxmlformats.org/officeDocument/2006/relationships/themeOverride" Target="../theme/themeOverride6.xml"/><Relationship Id="rId2" Type="http://schemas.openxmlformats.org/officeDocument/2006/relationships/tags" Target="../tags/tag7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2.xml"/><Relationship Id="rId2"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3.xml"/><Relationship Id="rId2" Type="http://schemas.openxmlformats.org/officeDocument/2006/relationships/image" Target="../media/image45.emf"/><Relationship Id="rId3" Type="http://schemas.openxmlformats.org/officeDocument/2006/relationships/image" Target="../media/image4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8.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tags" Target="../tags/tag750.xml"/><Relationship Id="rId4" Type="http://schemas.openxmlformats.org/officeDocument/2006/relationships/tags" Target="../tags/tag751.xml"/><Relationship Id="rId5" Type="http://schemas.openxmlformats.org/officeDocument/2006/relationships/tags" Target="../tags/tag752.xml"/><Relationship Id="rId6" Type="http://schemas.openxmlformats.org/officeDocument/2006/relationships/slideLayout" Target="../slideLayouts/slideLayout465.xml"/><Relationship Id="rId1" Type="http://schemas.openxmlformats.org/officeDocument/2006/relationships/themeOverride" Target="../theme/themeOverride7.xml"/><Relationship Id="rId2" Type="http://schemas.openxmlformats.org/officeDocument/2006/relationships/tags" Target="../tags/tag7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6.xml"/><Relationship Id="rId2"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tags" Target="../tags/tag726.xml"/><Relationship Id="rId4" Type="http://schemas.openxmlformats.org/officeDocument/2006/relationships/tags" Target="../tags/tag727.xml"/><Relationship Id="rId5" Type="http://schemas.openxmlformats.org/officeDocument/2006/relationships/tags" Target="../tags/tag728.xml"/><Relationship Id="rId6" Type="http://schemas.openxmlformats.org/officeDocument/2006/relationships/slideLayout" Target="../slideLayouts/slideLayout465.xml"/><Relationship Id="rId1" Type="http://schemas.openxmlformats.org/officeDocument/2006/relationships/themeOverride" Target="../theme/themeOverride1.xml"/><Relationship Id="rId2" Type="http://schemas.openxmlformats.org/officeDocument/2006/relationships/tags" Target="../tags/tag7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2"/>
          <p:cNvSpPr txBox="1">
            <a:spLocks noGrp="1"/>
          </p:cNvSpPr>
          <p:nvPr/>
        </p:nvSpPr>
        <p:spPr bwMode="auto">
          <a:xfrm rot="-5400000">
            <a:off x="6838950" y="4543426"/>
            <a:ext cx="4237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fld id="{748DC41B-45A8-9C43-B99E-80A65080193C}" type="slidenum">
              <a:rPr lang="en-US">
                <a:solidFill>
                  <a:srgbClr val="FFFFFF"/>
                </a:solidFill>
              </a:rPr>
              <a:pPr/>
              <a:t>1</a:t>
            </a:fld>
            <a:r>
              <a:rPr lang="en-US">
                <a:solidFill>
                  <a:srgbClr val="FFFFFF"/>
                </a:solidFill>
              </a:rPr>
              <a:t>   (c) Mark Gerstein, 2002, Yale, bioinfo.mbb.yale.edu</a:t>
            </a:r>
          </a:p>
        </p:txBody>
      </p:sp>
      <p:sp>
        <p:nvSpPr>
          <p:cNvPr id="285698" name="Rectangle 2"/>
          <p:cNvSpPr>
            <a:spLocks noGrp="1" noChangeArrowheads="1"/>
          </p:cNvSpPr>
          <p:nvPr>
            <p:ph type="title" idx="4294967295"/>
          </p:nvPr>
        </p:nvSpPr>
        <p:spPr>
          <a:xfrm>
            <a:off x="523875" y="280988"/>
            <a:ext cx="4202113" cy="2368550"/>
          </a:xfrm>
        </p:spPr>
        <p:txBody>
          <a:bodyPr/>
          <a:lstStyle/>
          <a:p>
            <a:pPr eaLnBrk="1" hangingPunct="1">
              <a:defRPr/>
            </a:pP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Genomic Privacy:</a:t>
            </a:r>
            <a:br>
              <a:rPr lang="en-US" sz="2000" dirty="0" smtClean="0">
                <a:solidFill>
                  <a:srgbClr val="000000"/>
                </a:solidFill>
                <a:latin typeface="Arial" charset="0"/>
                <a:ea typeface="ＭＳ Ｐゴシック" charset="0"/>
                <a:cs typeface="ＭＳ Ｐゴシック" charset="0"/>
              </a:rPr>
            </a:br>
            <a:r>
              <a:rPr lang="en-US" sz="3200" dirty="0" smtClean="0">
                <a:solidFill>
                  <a:srgbClr val="008000"/>
                </a:solidFill>
                <a:latin typeface="Arial" charset="0"/>
                <a:ea typeface="ＭＳ Ｐゴシック" charset="0"/>
                <a:cs typeface="ＭＳ Ｐゴシック" charset="0"/>
              </a:rPr>
              <a:t>  ADD IN AH’s slide + in the </a:t>
            </a:r>
            <a:r>
              <a:rPr lang="en-US" sz="3200" dirty="0" err="1" smtClean="0">
                <a:solidFill>
                  <a:srgbClr val="008000"/>
                </a:solidFill>
                <a:latin typeface="Arial" charset="0"/>
                <a:ea typeface="ＭＳ Ｐゴシック" charset="0"/>
                <a:cs typeface="ＭＳ Ｐゴシック" charset="0"/>
              </a:rPr>
              <a:t>refernce</a:t>
            </a:r>
            <a:r>
              <a:rPr lang="en-US" sz="3200" dirty="0" smtClean="0">
                <a:solidFill>
                  <a:srgbClr val="008000"/>
                </a:solidFill>
                <a:latin typeface="Arial" charset="0"/>
                <a:ea typeface="ＭＳ Ｐゴシック" charset="0"/>
                <a:cs typeface="ＭＳ Ｐゴシック" charset="0"/>
              </a:rPr>
              <a:t> [AH et al. Nat. Meth. (in revision)]</a:t>
            </a:r>
            <a:r>
              <a:rPr lang="en-US" sz="2000" dirty="0" smtClean="0">
                <a:solidFill>
                  <a:srgbClr val="000000"/>
                </a:solidFill>
                <a:latin typeface="Arial" charset="0"/>
                <a:ea typeface="ＭＳ Ｐゴシック" charset="0"/>
                <a:cs typeface="ＭＳ Ｐゴシック" charset="0"/>
              </a:rPr>
              <a:t/>
            </a:r>
            <a:br>
              <a:rPr lang="en-US" sz="2000" dirty="0" smtClean="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Proposed </a:t>
            </a:r>
            <a:r>
              <a:rPr lang="en-US" sz="2000" dirty="0">
                <a:solidFill>
                  <a:srgbClr val="000000"/>
                </a:solidFill>
                <a:latin typeface="Arial" charset="0"/>
                <a:ea typeface="ＭＳ Ｐゴシック" charset="0"/>
                <a:cs typeface="ＭＳ Ｐゴシック" charset="0"/>
              </a:rPr>
              <a:t>Social </a:t>
            </a:r>
            <a:r>
              <a:rPr lang="en-US" sz="2000" dirty="0" smtClean="0">
                <a:solidFill>
                  <a:srgbClr val="000000"/>
                </a:solidFill>
                <a:latin typeface="Arial" charset="0"/>
                <a:ea typeface="ＭＳ Ｐゴシック" charset="0"/>
                <a:cs typeface="ＭＳ Ｐゴシック" charset="0"/>
              </a:rPr>
              <a:t>&amp; Technological </a:t>
            </a:r>
            <a:r>
              <a:rPr lang="en-US" sz="2000" dirty="0">
                <a:solidFill>
                  <a:srgbClr val="000000"/>
                </a:solidFill>
                <a:latin typeface="Arial" charset="0"/>
                <a:ea typeface="ＭＳ Ｐゴシック" charset="0"/>
                <a:cs typeface="ＭＳ Ｐゴシック" charset="0"/>
              </a:rPr>
              <a:t>Solutions to Issues of Data Privacy in Personal Genomics </a:t>
            </a:r>
            <a:br>
              <a:rPr lang="en-US" sz="2000" dirty="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
            </a:r>
            <a:br>
              <a:rPr lang="en-US" sz="2000" dirty="0" smtClean="0">
                <a:solidFill>
                  <a:srgbClr val="000000"/>
                </a:solidFill>
                <a:latin typeface="Arial" charset="0"/>
                <a:ea typeface="ＭＳ Ｐゴシック" charset="0"/>
                <a:cs typeface="ＭＳ Ｐゴシック" charset="0"/>
              </a:rPr>
            </a:br>
            <a:r>
              <a:rPr lang="en-US" sz="1400" dirty="0" smtClean="0">
                <a:solidFill>
                  <a:srgbClr val="7F7F7F"/>
                </a:solidFill>
                <a:latin typeface="Arial" charset="0"/>
                <a:ea typeface="ＭＳ Ｐゴシック" charset="0"/>
                <a:cs typeface="ＭＳ Ｐゴシック" charset="0"/>
              </a:rPr>
              <a:t>(</a:t>
            </a:r>
            <a:r>
              <a:rPr lang="en-US" sz="1400" dirty="0" smtClean="0">
                <a:solidFill>
                  <a:schemeClr val="tx1">
                    <a:lumMod val="50000"/>
                    <a:lumOff val="50000"/>
                  </a:schemeClr>
                </a:solidFill>
              </a:rPr>
              <a:t>Licensure, Secondary Datasets, Enclaves</a:t>
            </a:r>
            <a:r>
              <a:rPr lang="en-US" sz="1400" dirty="0" smtClean="0">
                <a:solidFill>
                  <a:srgbClr val="7F7F7F"/>
                </a:solidFill>
                <a:latin typeface="Arial" charset="0"/>
                <a:ea typeface="ＭＳ Ｐゴシック" charset="0"/>
                <a:cs typeface="ＭＳ Ｐゴシック" charset="0"/>
              </a:rPr>
              <a:t>)</a:t>
            </a:r>
            <a:r>
              <a:rPr lang="en-US" sz="1400" dirty="0">
                <a:solidFill>
                  <a:srgbClr val="7F7F7F"/>
                </a:solidFill>
                <a:latin typeface="Arial" charset="0"/>
                <a:ea typeface="ＭＳ Ｐゴシック" charset="0"/>
                <a:cs typeface="ＭＳ Ｐゴシック" charset="0"/>
              </a:rPr>
              <a:t/>
            </a:r>
            <a:br>
              <a:rPr lang="en-US" sz="1400" dirty="0">
                <a:solidFill>
                  <a:srgbClr val="7F7F7F"/>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
            </a:r>
            <a:br>
              <a:rPr lang="en-US" sz="2000" dirty="0">
                <a:solidFill>
                  <a:srgbClr val="000000"/>
                </a:solidFill>
                <a:latin typeface="Arial" charset="0"/>
                <a:ea typeface="ＭＳ Ｐゴシック" charset="0"/>
                <a:cs typeface="ＭＳ Ｐゴシック" charset="0"/>
              </a:rPr>
            </a:br>
            <a:endParaRPr lang="en-US" sz="100" b="0" dirty="0">
              <a:solidFill>
                <a:srgbClr val="000000"/>
              </a:solidFill>
              <a:latin typeface="Arial" charset="0"/>
              <a:ea typeface="ＭＳ Ｐゴシック" charset="0"/>
              <a:cs typeface="ＭＳ Ｐゴシック" charset="0"/>
            </a:endParaRPr>
          </a:p>
        </p:txBody>
      </p:sp>
      <p:sp>
        <p:nvSpPr>
          <p:cNvPr id="301059"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301060" name="Rectangle 2"/>
          <p:cNvSpPr>
            <a:spLocks noChangeArrowheads="1"/>
          </p:cNvSpPr>
          <p:nvPr/>
        </p:nvSpPr>
        <p:spPr bwMode="auto">
          <a:xfrm>
            <a:off x="5345113" y="4751388"/>
            <a:ext cx="2809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endParaRPr lang="en-US" b="0">
              <a:solidFill>
                <a:srgbClr val="595959"/>
              </a:solidFill>
            </a:endParaRPr>
          </a:p>
          <a:p>
            <a:pPr algn="ctr" defTabSz="912813"/>
            <a:r>
              <a:rPr lang="en-US" b="0">
                <a:solidFill>
                  <a:srgbClr val="595959"/>
                </a:solidFill>
              </a:rPr>
              <a:t>Slides freely downloadable from</a:t>
            </a:r>
            <a:r>
              <a:rPr lang="en-US">
                <a:solidFill>
                  <a:srgbClr val="595959"/>
                </a:solidFill>
              </a:rPr>
              <a:t> </a:t>
            </a:r>
            <a:br>
              <a:rPr lang="en-US">
                <a:solidFill>
                  <a:srgbClr val="595959"/>
                </a:solidFill>
              </a:rPr>
            </a:br>
            <a:r>
              <a:rPr lang="en-US" sz="1600">
                <a:solidFill>
                  <a:srgbClr val="000000"/>
                </a:solidFill>
              </a:rPr>
              <a:t>Lectures.GersteinLab.org</a:t>
            </a:r>
            <a:endParaRPr lang="en-US">
              <a:solidFill>
                <a:srgbClr val="000000"/>
              </a:solidFill>
            </a:endParaRPr>
          </a:p>
          <a:p>
            <a:pPr algn="ctr" defTabSz="912813"/>
            <a:r>
              <a:rPr lang="en-US" b="0">
                <a:solidFill>
                  <a:srgbClr val="595959"/>
                </a:solidFill>
              </a:rPr>
              <a:t>&amp; “</a:t>
            </a:r>
            <a:r>
              <a:rPr lang="en-US" altLang="ja-JP" b="0">
                <a:solidFill>
                  <a:srgbClr val="595959"/>
                </a:solidFill>
              </a:rPr>
              <a:t>tweetable</a:t>
            </a:r>
            <a:r>
              <a:rPr lang="en-US" b="0">
                <a:solidFill>
                  <a:srgbClr val="595959"/>
                </a:solidFill>
              </a:rPr>
              <a:t>”</a:t>
            </a:r>
            <a:r>
              <a:rPr lang="en-US" altLang="ja-JP" b="0">
                <a:solidFill>
                  <a:srgbClr val="595959"/>
                </a:solidFill>
              </a:rPr>
              <a:t> (via @markgerstein). </a:t>
            </a:r>
            <a:br>
              <a:rPr lang="en-US" altLang="ja-JP" b="0">
                <a:solidFill>
                  <a:srgbClr val="595959"/>
                </a:solidFill>
              </a:rPr>
            </a:br>
            <a:r>
              <a:rPr lang="en-US" altLang="ja-JP" b="0">
                <a:solidFill>
                  <a:srgbClr val="595959"/>
                </a:solidFill>
              </a:rPr>
              <a:t>See last slide </a:t>
            </a:r>
            <a:br>
              <a:rPr lang="en-US" altLang="ja-JP" b="0">
                <a:solidFill>
                  <a:srgbClr val="595959"/>
                </a:solidFill>
              </a:rPr>
            </a:br>
            <a:r>
              <a:rPr lang="en-US" altLang="ja-JP" b="0">
                <a:solidFill>
                  <a:srgbClr val="595959"/>
                </a:solidFill>
              </a:rPr>
              <a:t>for references &amp; more info.</a:t>
            </a:r>
            <a:endParaRPr lang="en-US" b="0">
              <a:solidFill>
                <a:srgbClr val="595959"/>
              </a:solidFill>
            </a:endParaRPr>
          </a:p>
        </p:txBody>
      </p:sp>
      <p:sp>
        <p:nvSpPr>
          <p:cNvPr id="301061" name="TextBox 3"/>
          <p:cNvSpPr txBox="1">
            <a:spLocks noChangeArrowheads="1"/>
          </p:cNvSpPr>
          <p:nvPr/>
        </p:nvSpPr>
        <p:spPr bwMode="auto">
          <a:xfrm>
            <a:off x="1970088" y="2606675"/>
            <a:ext cx="13112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400" b="0">
                <a:solidFill>
                  <a:srgbClr val="595959"/>
                </a:solidFill>
              </a:rPr>
              <a:t>Mark Gerstein</a:t>
            </a:r>
          </a:p>
          <a:p>
            <a:pPr algn="ctr" eaLnBrk="1" hangingPunct="1"/>
            <a:r>
              <a:rPr lang="en-US" sz="1400" b="0">
                <a:solidFill>
                  <a:srgbClr val="595959"/>
                </a:solidFill>
              </a:rPr>
              <a:t>Yale</a:t>
            </a:r>
          </a:p>
          <a:p>
            <a:pPr algn="ctr" eaLnBrk="1" hangingPunct="1"/>
            <a:endParaRPr lang="en-US" sz="1400"/>
          </a:p>
        </p:txBody>
      </p:sp>
      <p:pic>
        <p:nvPicPr>
          <p:cNvPr id="301062" name="Content Placeholder 4"/>
          <p:cNvPicPr>
            <a:picLocks noChangeAspect="1"/>
          </p:cNvPicPr>
          <p:nvPr/>
        </p:nvPicPr>
        <p:blipFill>
          <a:blip r:embed="rId3">
            <a:grayscl/>
            <a:extLst>
              <a:ext uri="{28A0092B-C50C-407E-A947-70E740481C1C}">
                <a14:useLocalDpi xmlns:a14="http://schemas.microsoft.com/office/drawing/2010/main" val="0"/>
              </a:ext>
            </a:extLst>
          </a:blip>
          <a:srcRect t="22502" b="22502"/>
          <a:stretch>
            <a:fillRect/>
          </a:stretch>
        </p:blipFill>
        <p:spPr bwMode="auto">
          <a:xfrm>
            <a:off x="1023938" y="2273300"/>
            <a:ext cx="5618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Content Placeholder 3"/>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2595814" y="3267570"/>
            <a:ext cx="60579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advTm="1917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1109663" y="973138"/>
            <a:ext cx="3622675" cy="1416050"/>
          </a:xfrm>
        </p:spPr>
        <p:txBody>
          <a:bodyPr/>
          <a:lstStyle/>
          <a:p>
            <a:r>
              <a:rPr lang="en-US" sz="2800">
                <a:latin typeface="Arial" charset="0"/>
                <a:ea typeface="ＭＳ Ｐゴシック" charset="0"/>
                <a:cs typeface="ＭＳ Ｐゴシック" charset="0"/>
              </a:rPr>
              <a:t>Genomics has similar "Big Data" Issues to the Rest of Society</a:t>
            </a:r>
          </a:p>
        </p:txBody>
      </p:sp>
      <p:sp>
        <p:nvSpPr>
          <p:cNvPr id="311298" name="Content Placeholder 2"/>
          <p:cNvSpPr>
            <a:spLocks noGrp="1"/>
          </p:cNvSpPr>
          <p:nvPr>
            <p:ph idx="1"/>
          </p:nvPr>
        </p:nvSpPr>
        <p:spPr>
          <a:xfrm>
            <a:off x="290513" y="3355975"/>
            <a:ext cx="8464550" cy="3144838"/>
          </a:xfrm>
        </p:spPr>
        <p:txBody>
          <a:bodyPr/>
          <a:lstStyle/>
          <a:p>
            <a:r>
              <a:rPr lang="en-US">
                <a:latin typeface="Arial" charset="0"/>
                <a:ea typeface="ＭＳ Ｐゴシック" charset="0"/>
                <a:cs typeface="ＭＳ Ｐゴシック" charset="0"/>
              </a:rPr>
              <a:t>Sharing &amp; "peer-production" is central to success of many new ventures, with the same risks as in genomics</a:t>
            </a:r>
          </a:p>
          <a:p>
            <a:r>
              <a:rPr lang="en-US">
                <a:latin typeface="Arial" charset="0"/>
                <a:ea typeface="ＭＳ Ｐゴシック" charset="0"/>
                <a:cs typeface="ＭＳ Ｐゴシック" charset="0"/>
              </a:rPr>
              <a:t>We confront privacy risks every day we access the internet</a:t>
            </a:r>
          </a:p>
          <a:p>
            <a:r>
              <a:rPr lang="en-US">
                <a:latin typeface="Arial" charset="0"/>
                <a:ea typeface="ＭＳ Ｐゴシック" charset="0"/>
                <a:cs typeface="ＭＳ Ｐゴシック" charset="0"/>
              </a:rPr>
              <a:t>(...or is the genome more exceptional &amp; fundamental?)</a:t>
            </a:r>
          </a:p>
        </p:txBody>
      </p:sp>
      <p:grpSp>
        <p:nvGrpSpPr>
          <p:cNvPr id="311299" name="Group 4"/>
          <p:cNvGrpSpPr>
            <a:grpSpLocks/>
          </p:cNvGrpSpPr>
          <p:nvPr/>
        </p:nvGrpSpPr>
        <p:grpSpPr bwMode="auto">
          <a:xfrm>
            <a:off x="5473700" y="184150"/>
            <a:ext cx="3670300" cy="2830513"/>
            <a:chOff x="144463" y="0"/>
            <a:chExt cx="8999537" cy="6724650"/>
          </a:xfrm>
        </p:grpSpPr>
        <p:pic>
          <p:nvPicPr>
            <p:cNvPr id="311301" name="Picture 5" descr="ANd9GcSVncikErXRBqBL8pxBqdJaLzS8YMDUg05A9sxsovUYk-nFE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6038"/>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ANd9GcTqtJcEBT_PY3JaOKuPafAQEbtLAZTA3-sTWDhxD-5VGOvYd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11" descr="ANd9GcTwCouIvt-qdBI5vr9vSxbA8W3PPlOK8Sa9djB0d9Rl5sxZ0w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62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4" name="Picture 13" descr="ANd9GcQsMogq3a7fwA-3V2XTzZ6SXlB20qgq48IxnSV0DQIseHR4lq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5" name="Picture 15" descr="ANd9GcTLh14QRSBFoI4TDYAJMMpWZ5WkrSGjYDV9abFFcwFUJwjr4ge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6" name="Picture 17" descr="pinterest-1345141049_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7" name="Picture 19" descr="icon-512x5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648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8" name="Picture 21" descr="flick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04800"/>
              <a:ext cx="20669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9" name="Picture 23" descr="google-plus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0"/>
              <a:ext cx="217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0" name="Picture 25" descr="linkedin-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8950" y="44196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1" name="Picture 27" descr="youtube_logo_standard_againstwhite-vflKoO81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971800"/>
              <a:ext cx="2519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2" name="Picture 29" descr="blogge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259080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117475" y="6530975"/>
            <a:ext cx="8501063" cy="231775"/>
          </a:xfrm>
          <a:prstGeom prst="rect">
            <a:avLst/>
          </a:prstGeom>
          <a:noFill/>
        </p:spPr>
        <p:txBody>
          <a:bodyPr>
            <a:spAutoFit/>
          </a:bodyPr>
          <a:lstStyle/>
          <a:p>
            <a:pPr>
              <a:defRPr/>
            </a:pPr>
            <a:r>
              <a:rPr lang="en-US" sz="900" b="0" dirty="0">
                <a:solidFill>
                  <a:schemeClr val="bg1">
                    <a:lumMod val="50000"/>
                  </a:schemeClr>
                </a:solidFill>
              </a:rPr>
              <a:t>[</a:t>
            </a:r>
            <a:r>
              <a:rPr lang="en-US" sz="900" b="0" dirty="0" err="1">
                <a:solidFill>
                  <a:schemeClr val="bg1">
                    <a:lumMod val="50000"/>
                  </a:schemeClr>
                </a:solidFill>
              </a:rPr>
              <a:t>Seringhaus</a:t>
            </a:r>
            <a:r>
              <a:rPr lang="en-US" sz="900" b="0" dirty="0">
                <a:solidFill>
                  <a:schemeClr val="bg1">
                    <a:lumMod val="50000"/>
                  </a:schemeClr>
                </a:solidFill>
              </a:rPr>
              <a:t> &amp; Gerstein ('09), Hart. Courant (Jun 5); </a:t>
            </a:r>
            <a:r>
              <a:rPr lang="en-US" sz="900" b="0" dirty="0" err="1">
                <a:solidFill>
                  <a:schemeClr val="bg1">
                    <a:lumMod val="50000"/>
                  </a:schemeClr>
                </a:solidFill>
              </a:rPr>
              <a:t>Greenbaum</a:t>
            </a:r>
            <a:r>
              <a:rPr lang="en-US" sz="900" b="0" dirty="0">
                <a:solidFill>
                  <a:schemeClr val="bg1">
                    <a:lumMod val="50000"/>
                  </a:schemeClr>
                </a:solidFill>
              </a:rPr>
              <a:t> &amp; Gerstein ('11),  Times (6 Oct)]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150813" y="236538"/>
            <a:ext cx="3917950" cy="2281237"/>
          </a:xfrm>
        </p:spPr>
        <p:txBody>
          <a:bodyPr/>
          <a:lstStyle/>
          <a:p>
            <a:pPr>
              <a:defRPr/>
            </a:pPr>
            <a:r>
              <a:rPr lang="en-US" dirty="0">
                <a:solidFill>
                  <a:schemeClr val="tx1">
                    <a:lumMod val="50000"/>
                    <a:lumOff val="50000"/>
                  </a:schemeClr>
                </a:solidFill>
              </a:rPr>
              <a:t> Proposed Social </a:t>
            </a:r>
            <a:r>
              <a:rPr lang="en-US" dirty="0" smtClean="0">
                <a:solidFill>
                  <a:schemeClr val="tx1">
                    <a:lumMod val="50000"/>
                    <a:lumOff val="50000"/>
                  </a:schemeClr>
                </a:solidFill>
              </a:rPr>
              <a:t>&amp; Technological </a:t>
            </a:r>
            <a:r>
              <a:rPr lang="en-US" dirty="0">
                <a:solidFill>
                  <a:schemeClr val="tx1">
                    <a:lumMod val="50000"/>
                    <a:lumOff val="50000"/>
                  </a:schemeClr>
                </a:solidFill>
              </a:rPr>
              <a:t>Solutions to Issues of Data Privacy in Personal Genomics</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400" dirty="0" smtClean="0">
                <a:solidFill>
                  <a:schemeClr val="tx1">
                    <a:lumMod val="50000"/>
                    <a:lumOff val="50000"/>
                  </a:schemeClr>
                </a:solidFill>
              </a:rPr>
              <a:t>(Licensure, Secondary Datasets, Enclaves)</a:t>
            </a:r>
            <a:endParaRPr lang="en-US" sz="1800" dirty="0">
              <a:solidFill>
                <a:schemeClr val="tx1">
                  <a:lumMod val="50000"/>
                  <a:lumOff val="50000"/>
                </a:schemeClr>
              </a:solidFill>
            </a:endParaRPr>
          </a:p>
        </p:txBody>
      </p:sp>
      <p:sp>
        <p:nvSpPr>
          <p:cNvPr id="312323" name="Content Placeholder 2"/>
          <p:cNvSpPr>
            <a:spLocks noGrp="1"/>
          </p:cNvSpPr>
          <p:nvPr>
            <p:ph sz="half" idx="1"/>
            <p:custDataLst>
              <p:tags r:id="rId4"/>
            </p:custDataLst>
          </p:nvPr>
        </p:nvSpPr>
        <p:spPr>
          <a:xfrm>
            <a:off x="168275" y="2527300"/>
            <a:ext cx="3975100"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of </a:t>
            </a:r>
            <a:r>
              <a:rPr lang="en-US" sz="2400" b="1">
                <a:solidFill>
                  <a:srgbClr val="FFFF00"/>
                </a:solidFill>
                <a:latin typeface="Arial" charset="0"/>
                <a:ea typeface="ＭＳ Ｐゴシック" charset="0"/>
                <a:cs typeface="ＭＳ Ｐゴシック" charset="0"/>
              </a:rPr>
              <a:t>Conundrum 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p:txBody>
      </p:sp>
      <p:sp>
        <p:nvSpPr>
          <p:cNvPr id="312324" name="Content Placeholder 3"/>
          <p:cNvSpPr>
            <a:spLocks noGrp="1"/>
          </p:cNvSpPr>
          <p:nvPr>
            <p:ph sz="half" idx="2"/>
            <p:custDataLst>
              <p:tags r:id="rId5"/>
            </p:custDataLst>
          </p:nvPr>
        </p:nvSpPr>
        <p:spPr>
          <a:xfrm>
            <a:off x="4248150" y="401638"/>
            <a:ext cx="4514850" cy="6188075"/>
          </a:xfrm>
        </p:spPr>
        <p:txBody>
          <a:bodyPr/>
          <a:lstStyle/>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r>
              <a:rPr lang="en-US" sz="2400" b="1">
                <a:solidFill>
                  <a:srgbClr val="FFFF00"/>
                </a:solidFill>
                <a:latin typeface="Arial" charset="0"/>
                <a:ea typeface="ＭＳ Ｐゴシック" charset="0"/>
                <a:cs typeface="ＭＳ Ｐゴシック" charset="0"/>
              </a:rPr>
              <a:t>Strawman </a:t>
            </a:r>
            <a:br>
              <a:rPr lang="en-US" sz="2400" b="1">
                <a:solidFill>
                  <a:srgbClr val="FFFF00"/>
                </a:solidFill>
                <a:latin typeface="Arial" charset="0"/>
                <a:ea typeface="ＭＳ Ｐゴシック" charset="0"/>
                <a:cs typeface="ＭＳ Ｐゴシック" charset="0"/>
              </a:rPr>
            </a:br>
            <a:r>
              <a:rPr lang="en-US" sz="2400" b="1">
                <a:solidFill>
                  <a:srgbClr val="FFFF00"/>
                </a:solidFill>
                <a:latin typeface="Arial" charset="0"/>
                <a:ea typeface="ＭＳ Ｐゴシック" charset="0"/>
                <a:cs typeface="ＭＳ Ｐゴシック" charset="0"/>
              </a:rPr>
              <a:t>Hybrid Soc-Tech Approach</a:t>
            </a:r>
          </a:p>
          <a:p>
            <a:pPr lvl="1"/>
            <a:r>
              <a:rPr lang="en-US" sz="2000">
                <a:solidFill>
                  <a:schemeClr val="bg1"/>
                </a:solidFill>
                <a:latin typeface="Arial" charset="0"/>
                <a:ea typeface="ＭＳ Ｐゴシック" charset="0"/>
                <a:cs typeface="ＭＳ Ｐゴシック" charset="0"/>
              </a:rPr>
              <a:t>Soc: Licensure for genomic researchers</a:t>
            </a:r>
          </a:p>
          <a:p>
            <a:pPr lvl="1"/>
            <a:r>
              <a:rPr lang="en-US">
                <a:solidFill>
                  <a:schemeClr val="bg1"/>
                </a:solidFill>
                <a:latin typeface="Arial" charset="0"/>
                <a:ea typeface="ＭＳ Ｐゴシック" charset="0"/>
                <a:cs typeface="ＭＳ Ｐゴシック" charset="0"/>
              </a:rPr>
              <a:t>Enclaves in the cloud</a:t>
            </a:r>
          </a:p>
          <a:p>
            <a:pPr lvl="1"/>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p:cNvSpPr>
          <p:nvPr>
            <p:ph type="title" idx="4294967295"/>
          </p:nvPr>
        </p:nvSpPr>
        <p:spPr>
          <a:xfrm>
            <a:off x="3438525" y="274638"/>
            <a:ext cx="5248275" cy="1143000"/>
          </a:xfrm>
        </p:spPr>
        <p:txBody>
          <a:bodyPr/>
          <a:lstStyle/>
          <a:p>
            <a:r>
              <a:rPr lang="en-US" sz="3200">
                <a:latin typeface="Arial" charset="0"/>
                <a:ea typeface="ＭＳ Ｐゴシック" charset="0"/>
                <a:cs typeface="ＭＳ Ｐゴシック" charset="0"/>
              </a:rPr>
              <a:t>Genetic Information Nondisclosure Act of  2008</a:t>
            </a:r>
          </a:p>
        </p:txBody>
      </p:sp>
      <p:sp>
        <p:nvSpPr>
          <p:cNvPr id="313346" name="Rectangle 3"/>
          <p:cNvSpPr>
            <a:spLocks noGrp="1"/>
          </p:cNvSpPr>
          <p:nvPr>
            <p:ph type="body" idx="4294967295"/>
          </p:nvPr>
        </p:nvSpPr>
        <p:spPr>
          <a:xfrm>
            <a:off x="685800" y="1600200"/>
            <a:ext cx="8001000" cy="4525963"/>
          </a:xfrm>
        </p:spPr>
        <p:txBody>
          <a:bodyPr/>
          <a:lstStyle/>
          <a:p>
            <a:pPr>
              <a:lnSpc>
                <a:spcPct val="80000"/>
              </a:lnSpc>
            </a:pPr>
            <a:r>
              <a:rPr lang="en-US" sz="2800">
                <a:latin typeface="Arial" charset="0"/>
                <a:ea typeface="ＭＳ Ｐゴシック" charset="0"/>
                <a:cs typeface="ＭＳ Ｐゴシック" charset="0"/>
              </a:rPr>
              <a:t>Title I relating to Health Insurance</a:t>
            </a:r>
          </a:p>
          <a:p>
            <a:pPr>
              <a:lnSpc>
                <a:spcPct val="80000"/>
              </a:lnSpc>
            </a:pPr>
            <a:r>
              <a:rPr lang="en-US" sz="2800">
                <a:latin typeface="Arial" charset="0"/>
                <a:ea typeface="ＭＳ Ｐゴシック" charset="0"/>
                <a:cs typeface="ＭＳ Ｐゴシック" charset="0"/>
              </a:rPr>
              <a:t>Title II relating to Employment Discrimination</a:t>
            </a:r>
          </a:p>
          <a:p>
            <a:pPr>
              <a:lnSpc>
                <a:spcPct val="80000"/>
              </a:lnSpc>
            </a:pPr>
            <a:r>
              <a:rPr lang="en-US" sz="2800">
                <a:latin typeface="Arial" charset="0"/>
                <a:ea typeface="ＭＳ Ｐゴシック" charset="0"/>
                <a:cs typeface="ＭＳ Ｐゴシック" charset="0"/>
              </a:rPr>
              <a:t>GINA Prohibits: </a:t>
            </a:r>
          </a:p>
          <a:p>
            <a:pPr lvl="1">
              <a:lnSpc>
                <a:spcPct val="80000"/>
              </a:lnSpc>
            </a:pPr>
            <a:r>
              <a:rPr lang="en-US">
                <a:latin typeface="Arial" charset="0"/>
                <a:ea typeface="ＭＳ Ｐゴシック" charset="0"/>
              </a:rPr>
              <a:t>group and individual health insurers from using genetic data for determining eligibility or premiums</a:t>
            </a:r>
          </a:p>
          <a:p>
            <a:pPr lvl="1">
              <a:lnSpc>
                <a:spcPct val="80000"/>
              </a:lnSpc>
            </a:pPr>
            <a:r>
              <a:rPr lang="en-US">
                <a:latin typeface="Arial" charset="0"/>
                <a:ea typeface="ＭＳ Ｐゴシック" charset="0"/>
              </a:rPr>
              <a:t>insurers from requesting that the insured undergo genetic testing</a:t>
            </a:r>
          </a:p>
          <a:p>
            <a:pPr lvl="1">
              <a:lnSpc>
                <a:spcPct val="80000"/>
              </a:lnSpc>
            </a:pPr>
            <a:r>
              <a:rPr lang="en-US">
                <a:latin typeface="Arial" charset="0"/>
                <a:ea typeface="ＭＳ Ｐゴシック" charset="0"/>
              </a:rPr>
              <a:t>employers from using genetic data to may employment decisions</a:t>
            </a:r>
          </a:p>
          <a:p>
            <a:pPr lvl="1">
              <a:lnSpc>
                <a:spcPct val="80000"/>
              </a:lnSpc>
            </a:pPr>
            <a:r>
              <a:rPr lang="en-US">
                <a:latin typeface="Arial" charset="0"/>
                <a:ea typeface="ＭＳ Ｐゴシック" charset="0"/>
              </a:rPr>
              <a:t>Employers from requesting genetic data about an employee or their family</a:t>
            </a:r>
          </a:p>
          <a:p>
            <a:pPr lvl="1">
              <a:lnSpc>
                <a:spcPct val="80000"/>
              </a:lnSpc>
            </a:pPr>
            <a:endParaRPr lang="en-US" sz="1800">
              <a:latin typeface="Arial" charset="0"/>
              <a:ea typeface="ＭＳ Ｐゴシック" charset="0"/>
            </a:endParaRPr>
          </a:p>
        </p:txBody>
      </p:sp>
      <p:pic>
        <p:nvPicPr>
          <p:cNvPr id="313347" name="Picture 7" descr="gin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22939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fld id="{496DA29C-B2A1-CA44-9608-E51559013E9B}" type="slidenum">
              <a:rPr lang="he-IL">
                <a:solidFill>
                  <a:srgbClr val="898989"/>
                </a:solidFill>
                <a:latin typeface="Calibri" charset="0"/>
                <a:cs typeface="Arial" charset="0"/>
              </a:rPr>
              <a:pPr algn="r" eaLnBrk="1" hangingPunct="1"/>
              <a:t>12</a:t>
            </a:fld>
            <a:endParaRPr lang="en-US">
              <a:solidFill>
                <a:srgbClr val="898989"/>
              </a:solidFill>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r>
              <a:rPr lang="en-US">
                <a:latin typeface="Arial" charset="0"/>
                <a:ea typeface="ＭＳ Ｐゴシック" charset="0"/>
                <a:cs typeface="ＭＳ Ｐゴシック" charset="0"/>
              </a:rPr>
              <a:t>Current Social &amp; Technical Solutions</a:t>
            </a:r>
          </a:p>
        </p:txBody>
      </p:sp>
      <p:sp>
        <p:nvSpPr>
          <p:cNvPr id="314370" name="Content Placeholder 2"/>
          <p:cNvSpPr>
            <a:spLocks noGrp="1"/>
          </p:cNvSpPr>
          <p:nvPr>
            <p:ph idx="1"/>
          </p:nvPr>
        </p:nvSpPr>
        <p:spPr>
          <a:xfrm>
            <a:off x="685800" y="1603375"/>
            <a:ext cx="7772400" cy="4638675"/>
          </a:xfrm>
        </p:spPr>
        <p:txBody>
          <a:bodyPr/>
          <a:lstStyle/>
          <a:p>
            <a:r>
              <a:rPr lang="en-US" dirty="0">
                <a:latin typeface="Arial" charset="0"/>
                <a:ea typeface="ＭＳ Ｐゴシック" charset="0"/>
                <a:cs typeface="ＭＳ Ｐゴシック" charset="0"/>
              </a:rPr>
              <a:t>Consents</a:t>
            </a:r>
          </a:p>
          <a:p>
            <a:r>
              <a:rPr lang="en-US" dirty="0" err="1">
                <a:latin typeface="Arial" charset="0"/>
                <a:ea typeface="ＭＳ Ｐゴシック" charset="0"/>
                <a:cs typeface="ＭＳ Ｐゴシック" charset="0"/>
              </a:rPr>
              <a:t>dbGAP</a:t>
            </a:r>
            <a:r>
              <a:rPr lang="en-US" dirty="0">
                <a:latin typeface="Arial" charset="0"/>
                <a:ea typeface="ＭＳ Ｐゴシック" charset="0"/>
                <a:cs typeface="ＭＳ Ｐゴシック" charset="0"/>
              </a:rPr>
              <a:t> distribution of data</a:t>
            </a:r>
          </a:p>
          <a:p>
            <a:r>
              <a:rPr lang="en-US" dirty="0">
                <a:latin typeface="Arial" charset="0"/>
                <a:ea typeface="ＭＳ Ｐゴシック" charset="0"/>
                <a:cs typeface="ＭＳ Ｐゴシック" charset="0"/>
              </a:rPr>
              <a:t>Local computes on secure computer</a:t>
            </a:r>
          </a:p>
          <a:p>
            <a:r>
              <a:rPr lang="en-US" dirty="0">
                <a:latin typeface="Arial" charset="0"/>
                <a:ea typeface="ＭＳ Ｐゴシック" charset="0"/>
                <a:cs typeface="ＭＳ Ｐゴシック" charset="0"/>
              </a:rPr>
              <a:t>Issues</a:t>
            </a:r>
          </a:p>
          <a:p>
            <a:pPr lvl="1"/>
            <a:r>
              <a:rPr lang="en-US" dirty="0">
                <a:latin typeface="Arial" charset="0"/>
                <a:ea typeface="ＭＳ Ｐゴシック" charset="0"/>
              </a:rPr>
              <a:t>Non-uniformity of consents &amp; paperwork</a:t>
            </a:r>
          </a:p>
          <a:p>
            <a:pPr lvl="1"/>
            <a:r>
              <a:rPr lang="en-US" dirty="0">
                <a:latin typeface="Arial" charset="0"/>
                <a:ea typeface="ＭＳ Ｐゴシック" charset="0"/>
              </a:rPr>
              <a:t>Encryption &amp; computer security creates burdensome requirements on data sharing &amp; large scale analysis</a:t>
            </a:r>
          </a:p>
          <a:p>
            <a:pPr lvl="2"/>
            <a:r>
              <a:rPr lang="en-US" dirty="0">
                <a:latin typeface="Arial" charset="0"/>
                <a:ea typeface="ＭＳ Ｐゴシック" charset="0"/>
              </a:rPr>
              <a:t>Security increasingly becoming harder &amp; </a:t>
            </a:r>
            <a:r>
              <a:rPr lang="en-US" dirty="0" smtClean="0">
                <a:latin typeface="Arial" charset="0"/>
                <a:ea typeface="ＭＳ Ｐゴシック" charset="0"/>
              </a:rPr>
              <a:t>harder</a:t>
            </a:r>
          </a:p>
          <a:p>
            <a:pPr lvl="2"/>
            <a:endParaRPr lang="en-US" dirty="0">
              <a:latin typeface="Arial" charset="0"/>
              <a:ea typeface="ＭＳ Ｐゴシック" charset="0"/>
            </a:endParaRPr>
          </a:p>
          <a:p>
            <a:pPr lvl="2"/>
            <a:r>
              <a:rPr lang="en-US" sz="5400" dirty="0" smtClean="0">
                <a:solidFill>
                  <a:srgbClr val="008000"/>
                </a:solidFill>
                <a:latin typeface="Arial" charset="0"/>
                <a:ea typeface="ＭＳ Ｐゴシック" charset="0"/>
              </a:rPr>
              <a:t>More</a:t>
            </a:r>
          </a:p>
          <a:p>
            <a:pPr lvl="2"/>
            <a:endParaRPr lang="en-US" sz="5400" dirty="0">
              <a:solidFill>
                <a:srgbClr val="008000"/>
              </a:solidFill>
              <a:latin typeface="Arial" charset="0"/>
              <a:ea typeface="ＭＳ Ｐゴシック" charset="0"/>
            </a:endParaRPr>
          </a:p>
          <a:p>
            <a:pPr lvl="2"/>
            <a:r>
              <a:rPr lang="en-US" sz="5400" dirty="0">
                <a:solidFill>
                  <a:srgbClr val="008000"/>
                </a:solidFill>
                <a:latin typeface="Arial" charset="0"/>
                <a:ea typeface="ＭＳ Ｐゴシック" charset="0"/>
                <a:hlinkClick r:id="rId2"/>
              </a:rPr>
              <a:t>http://archive.gersteinlab.org/papers/e-print/security_data_archiving/</a:t>
            </a:r>
            <a:r>
              <a:rPr lang="en-US" sz="5400" dirty="0" smtClean="0">
                <a:solidFill>
                  <a:srgbClr val="008000"/>
                </a:solidFill>
                <a:latin typeface="Arial" charset="0"/>
                <a:ea typeface="ＭＳ Ｐゴシック" charset="0"/>
                <a:hlinkClick r:id="rId2"/>
              </a:rPr>
              <a:t>preprint.pdf</a:t>
            </a:r>
            <a:endParaRPr lang="en-US" sz="5400" dirty="0" smtClean="0">
              <a:solidFill>
                <a:srgbClr val="008000"/>
              </a:solidFill>
              <a:latin typeface="Arial" charset="0"/>
              <a:ea typeface="ＭＳ Ｐゴシック" charset="0"/>
            </a:endParaRPr>
          </a:p>
          <a:p>
            <a:pPr lvl="2"/>
            <a:r>
              <a:rPr lang="en-US" sz="5400" dirty="0">
                <a:solidFill>
                  <a:srgbClr val="008000"/>
                </a:solidFill>
                <a:latin typeface="Arial" charset="0"/>
                <a:ea typeface="ＭＳ Ｐゴシック" charset="0"/>
              </a:rPr>
              <a:t>+</a:t>
            </a:r>
            <a:endParaRPr lang="en-US" sz="5400" dirty="0" smtClean="0">
              <a:solidFill>
                <a:srgbClr val="008000"/>
              </a:solidFill>
              <a:latin typeface="Arial" charset="0"/>
              <a:ea typeface="ＭＳ Ｐゴシック" charset="0"/>
            </a:endParaRPr>
          </a:p>
          <a:p>
            <a:pPr lvl="2"/>
            <a:r>
              <a:rPr lang="en-US" dirty="0" smtClean="0">
                <a:solidFill>
                  <a:srgbClr val="008000"/>
                </a:solidFill>
                <a:latin typeface="Arial" charset="0"/>
                <a:ea typeface="ＭＳ Ｐゴシック" charset="0"/>
              </a:rPr>
              <a:t>+ science cover</a:t>
            </a:r>
            <a:endParaRPr lang="en-US" dirty="0">
              <a:solidFill>
                <a:srgbClr val="008000"/>
              </a:solidFill>
              <a:latin typeface="Arial" charset="0"/>
              <a:ea typeface="ＭＳ Ｐゴシック" charset="0"/>
            </a:endParaRPr>
          </a:p>
          <a:p>
            <a:pPr lvl="1"/>
            <a:r>
              <a:rPr lang="en-US" dirty="0">
                <a:latin typeface="Arial" charset="0"/>
                <a:ea typeface="ＭＳ Ｐゴシック" charset="0"/>
              </a:rPr>
              <a:t>Different international norms</a:t>
            </a:r>
          </a:p>
          <a:p>
            <a:pPr lvl="2"/>
            <a:endParaRPr lang="en-US" dirty="0">
              <a:latin typeface="Arial" charset="0"/>
              <a:ea typeface="ＭＳ Ｐゴシック" charset="0"/>
            </a:endParaRPr>
          </a:p>
        </p:txBody>
      </p:sp>
      <p:sp>
        <p:nvSpPr>
          <p:cNvPr id="314371" name="TextBox 1"/>
          <p:cNvSpPr txBox="1">
            <a:spLocks noChangeArrowheads="1"/>
          </p:cNvSpPr>
          <p:nvPr/>
        </p:nvSpPr>
        <p:spPr bwMode="auto">
          <a:xfrm>
            <a:off x="179388" y="6470650"/>
            <a:ext cx="789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solidFill>
                  <a:srgbClr val="7F7F7F"/>
                </a:solidFill>
              </a:rPr>
              <a:t> [Smith et al ('05), Genome Biol.; Greenbuam et al ('04), Nat. Biotech; Greenbaum &amp; Gerstein ('13), The Scientist]</a:t>
            </a:r>
          </a:p>
        </p:txBody>
      </p:sp>
      <p:sp>
        <p:nvSpPr>
          <p:cNvPr id="314372" name="TextBox 1"/>
          <p:cNvSpPr txBox="1">
            <a:spLocks noChangeArrowheads="1"/>
          </p:cNvSpPr>
          <p:nvPr/>
        </p:nvSpPr>
        <p:spPr bwMode="auto">
          <a:xfrm>
            <a:off x="-1500188" y="-192088"/>
            <a:ext cx="30194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t>Pic on secuirty</a:t>
            </a:r>
          </a:p>
          <a:p>
            <a:pPr eaLnBrk="1" hangingPunct="1"/>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150813" y="236538"/>
            <a:ext cx="3917950" cy="2281237"/>
          </a:xfrm>
        </p:spPr>
        <p:txBody>
          <a:bodyPr/>
          <a:lstStyle/>
          <a:p>
            <a:pPr>
              <a:defRPr/>
            </a:pPr>
            <a:r>
              <a:rPr lang="en-US" dirty="0">
                <a:solidFill>
                  <a:schemeClr val="tx1">
                    <a:lumMod val="50000"/>
                    <a:lumOff val="50000"/>
                  </a:schemeClr>
                </a:solidFill>
              </a:rPr>
              <a:t> Proposed Social </a:t>
            </a:r>
            <a:r>
              <a:rPr lang="en-US" dirty="0" smtClean="0">
                <a:solidFill>
                  <a:schemeClr val="tx1">
                    <a:lumMod val="50000"/>
                    <a:lumOff val="50000"/>
                  </a:schemeClr>
                </a:solidFill>
              </a:rPr>
              <a:t>&amp; Technological </a:t>
            </a:r>
            <a:r>
              <a:rPr lang="en-US" dirty="0">
                <a:solidFill>
                  <a:schemeClr val="tx1">
                    <a:lumMod val="50000"/>
                    <a:lumOff val="50000"/>
                  </a:schemeClr>
                </a:solidFill>
              </a:rPr>
              <a:t>Solutions to Issues of Data Privacy in Personal Genomics</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400" dirty="0" smtClean="0">
                <a:solidFill>
                  <a:schemeClr val="tx1">
                    <a:lumMod val="50000"/>
                    <a:lumOff val="50000"/>
                  </a:schemeClr>
                </a:solidFill>
              </a:rPr>
              <a:t>(Licensure, Secondary Datasets, Enclaves)</a:t>
            </a:r>
            <a:endParaRPr lang="en-US" sz="1800" dirty="0">
              <a:solidFill>
                <a:schemeClr val="tx1">
                  <a:lumMod val="50000"/>
                  <a:lumOff val="50000"/>
                </a:schemeClr>
              </a:solidFill>
            </a:endParaRPr>
          </a:p>
        </p:txBody>
      </p:sp>
      <p:sp>
        <p:nvSpPr>
          <p:cNvPr id="315395" name="Content Placeholder 2"/>
          <p:cNvSpPr>
            <a:spLocks noGrp="1"/>
          </p:cNvSpPr>
          <p:nvPr>
            <p:ph sz="half" idx="1"/>
            <p:custDataLst>
              <p:tags r:id="rId4"/>
            </p:custDataLst>
          </p:nvPr>
        </p:nvSpPr>
        <p:spPr>
          <a:xfrm>
            <a:off x="168275" y="2527300"/>
            <a:ext cx="3975100"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of </a:t>
            </a:r>
            <a:r>
              <a:rPr lang="en-US" sz="2400" b="1">
                <a:solidFill>
                  <a:srgbClr val="FFFF00"/>
                </a:solidFill>
                <a:latin typeface="Arial" charset="0"/>
                <a:ea typeface="ＭＳ Ｐゴシック" charset="0"/>
                <a:cs typeface="ＭＳ Ｐゴシック" charset="0"/>
              </a:rPr>
              <a:t>Conundrum 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p:txBody>
      </p:sp>
      <p:sp>
        <p:nvSpPr>
          <p:cNvPr id="315396" name="Content Placeholder 3"/>
          <p:cNvSpPr>
            <a:spLocks noGrp="1"/>
          </p:cNvSpPr>
          <p:nvPr>
            <p:ph sz="half" idx="2"/>
            <p:custDataLst>
              <p:tags r:id="rId5"/>
            </p:custDataLst>
          </p:nvPr>
        </p:nvSpPr>
        <p:spPr>
          <a:xfrm>
            <a:off x="4248150" y="401638"/>
            <a:ext cx="4514850" cy="6188075"/>
          </a:xfrm>
        </p:spPr>
        <p:txBody>
          <a:bodyPr/>
          <a:lstStyle/>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r>
              <a:rPr lang="en-US" sz="2400" b="1">
                <a:solidFill>
                  <a:srgbClr val="FFFF00"/>
                </a:solidFill>
                <a:latin typeface="Arial" charset="0"/>
                <a:ea typeface="ＭＳ Ｐゴシック" charset="0"/>
                <a:cs typeface="ＭＳ Ｐゴシック" charset="0"/>
              </a:rPr>
              <a:t>Strawman </a:t>
            </a:r>
            <a:br>
              <a:rPr lang="en-US" sz="2400" b="1">
                <a:solidFill>
                  <a:srgbClr val="FFFF00"/>
                </a:solidFill>
                <a:latin typeface="Arial" charset="0"/>
                <a:ea typeface="ＭＳ Ｐゴシック" charset="0"/>
                <a:cs typeface="ＭＳ Ｐゴシック" charset="0"/>
              </a:rPr>
            </a:br>
            <a:r>
              <a:rPr lang="en-US" sz="2400" b="1">
                <a:solidFill>
                  <a:srgbClr val="FFFF00"/>
                </a:solidFill>
                <a:latin typeface="Arial" charset="0"/>
                <a:ea typeface="ＭＳ Ｐゴシック" charset="0"/>
                <a:cs typeface="ＭＳ Ｐゴシック" charset="0"/>
              </a:rPr>
              <a:t>Hybrid Soc-Tech Approach</a:t>
            </a:r>
          </a:p>
          <a:p>
            <a:pPr lvl="1"/>
            <a:r>
              <a:rPr lang="en-US" sz="2000">
                <a:solidFill>
                  <a:schemeClr val="bg1"/>
                </a:solidFill>
                <a:latin typeface="Arial" charset="0"/>
                <a:ea typeface="ＭＳ Ｐゴシック" charset="0"/>
                <a:cs typeface="ＭＳ Ｐゴシック" charset="0"/>
              </a:rPr>
              <a:t>Soc: Licensure for genomic researchers</a:t>
            </a:r>
          </a:p>
          <a:p>
            <a:pPr lvl="1"/>
            <a:r>
              <a:rPr lang="en-US">
                <a:solidFill>
                  <a:schemeClr val="bg1"/>
                </a:solidFill>
                <a:latin typeface="Arial" charset="0"/>
                <a:ea typeface="ＭＳ Ｐゴシック" charset="0"/>
                <a:cs typeface="ＭＳ Ｐゴシック" charset="0"/>
              </a:rPr>
              <a:t>Enclaves in the cloud</a:t>
            </a:r>
          </a:p>
          <a:p>
            <a:pPr lvl="1"/>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Content Placeholder 2"/>
          <p:cNvSpPr>
            <a:spLocks noGrp="1"/>
          </p:cNvSpPr>
          <p:nvPr>
            <p:ph idx="4294967295"/>
          </p:nvPr>
        </p:nvSpPr>
        <p:spPr>
          <a:xfrm>
            <a:off x="4267200" y="2224088"/>
            <a:ext cx="4876800" cy="2620962"/>
          </a:xfrm>
        </p:spPr>
        <p:txBody>
          <a:bodyPr/>
          <a:lstStyle/>
          <a:p>
            <a:pPr>
              <a:lnSpc>
                <a:spcPct val="80000"/>
              </a:lnSpc>
            </a:pPr>
            <a:r>
              <a:rPr lang="en-US" sz="1900">
                <a:latin typeface="Arial" charset="0"/>
                <a:ea typeface="ＭＳ Ｐゴシック" charset="0"/>
                <a:cs typeface="ＭＳ Ｐゴシック" charset="0"/>
              </a:rPr>
              <a:t>a framework for accurately and robustly resolving whether individuals are in a complex genomic DNA mixture using high-density single nucleotide polymorphism (SNP) genotyping microarrays.</a:t>
            </a:r>
          </a:p>
          <a:p>
            <a:pPr>
              <a:lnSpc>
                <a:spcPct val="80000"/>
              </a:lnSpc>
            </a:pPr>
            <a:r>
              <a:rPr lang="en-US" sz="1900">
                <a:latin typeface="Arial" charset="0"/>
                <a:ea typeface="ＭＳ Ｐゴシック" charset="0"/>
                <a:cs typeface="ＭＳ Ｐゴシック" charset="0"/>
              </a:rPr>
              <a:t>We demonstrate an approach for rapidly and sensitively determining whether a trace amount (&lt;1%) of genomic DNA from an individual is present within a complex DNA mixture</a:t>
            </a:r>
          </a:p>
          <a:p>
            <a:pPr>
              <a:lnSpc>
                <a:spcPct val="80000"/>
              </a:lnSpc>
            </a:pPr>
            <a:endParaRPr lang="en-US" sz="1900">
              <a:latin typeface="Arial" charset="0"/>
              <a:ea typeface="ＭＳ Ｐゴシック" charset="0"/>
              <a:cs typeface="ＭＳ Ｐゴシック" charset="0"/>
            </a:endParaRPr>
          </a:p>
          <a:p>
            <a:pPr eaLnBrk="1" hangingPunct="1">
              <a:lnSpc>
                <a:spcPct val="80000"/>
              </a:lnSpc>
            </a:pPr>
            <a:endParaRPr lang="en-US" sz="1900">
              <a:latin typeface="Arial" charset="0"/>
              <a:ea typeface="ＭＳ Ｐゴシック" charset="0"/>
              <a:cs typeface="Arial" charset="0"/>
            </a:endParaRPr>
          </a:p>
          <a:p>
            <a:pPr eaLnBrk="1" hangingPunct="1">
              <a:lnSpc>
                <a:spcPct val="80000"/>
              </a:lnSpc>
            </a:pPr>
            <a:r>
              <a:rPr lang="en-US" sz="1900">
                <a:latin typeface="Arial" charset="0"/>
                <a:ea typeface="ＭＳ Ｐゴシック" charset="0"/>
                <a:cs typeface="Arial" charset="0"/>
              </a:rPr>
              <a:t>"Identifying Personal Genomes by Surname Inference,"Gymrek, McGuire, Golan, Halperin, Erlich ('13). Science.</a:t>
            </a:r>
          </a:p>
          <a:p>
            <a:pPr lvl="1" eaLnBrk="1" hangingPunct="1">
              <a:lnSpc>
                <a:spcPct val="80000"/>
              </a:lnSpc>
            </a:pPr>
            <a:r>
              <a:rPr lang="en-US" sz="1900">
                <a:latin typeface="Arial" charset="0"/>
                <a:ea typeface="ＭＳ Ｐゴシック" charset="0"/>
                <a:cs typeface="Arial" charset="0"/>
              </a:rPr>
              <a:t>Identifying anonymized 1000G individuals through DB xref</a:t>
            </a:r>
            <a:endParaRPr lang="en-US" sz="1900">
              <a:latin typeface="Arial" charset="0"/>
              <a:ea typeface="ＭＳ Ｐゴシック" charset="0"/>
            </a:endParaRPr>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6688"/>
            <a:ext cx="4724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4105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0" name="TextBox 6"/>
          <p:cNvSpPr txBox="1">
            <a:spLocks noChangeArrowheads="1"/>
          </p:cNvSpPr>
          <p:nvPr/>
        </p:nvSpPr>
        <p:spPr bwMode="auto">
          <a:xfrm>
            <a:off x="152400" y="2206625"/>
            <a:ext cx="4114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i="1">
                <a:cs typeface="Arial" charset="0"/>
              </a:rPr>
              <a:t>Matching against reference genotype</a:t>
            </a:r>
            <a:r>
              <a:rPr lang="en-US" sz="1600">
                <a:cs typeface="Arial" charset="0"/>
              </a:rPr>
              <a:t>. The number of DNA markers such as single-nucleotide polymorphisms (SNPs) that are needed to uniquely identify a single person is small; Lin </a:t>
            </a:r>
            <a:r>
              <a:rPr lang="en-US" sz="1600" i="1">
                <a:cs typeface="Arial" charset="0"/>
              </a:rPr>
              <a:t>et al.</a:t>
            </a:r>
            <a:r>
              <a:rPr lang="en-US" sz="1600">
                <a:cs typeface="Arial" charset="0"/>
              </a:rPr>
              <a:t> estimate that only 30 to 80 SNPs could be sufficient</a:t>
            </a:r>
          </a:p>
          <a:p>
            <a:pPr eaLnBrk="1" hangingPunct="1"/>
            <a:endParaRPr lang="en-US">
              <a:cs typeface="Arial" charset="0"/>
            </a:endParaRPr>
          </a:p>
          <a:p>
            <a:pPr eaLnBrk="1" hangingPunct="1"/>
            <a:r>
              <a:rPr lang="en-US" i="1">
                <a:cs typeface="Arial" charset="0"/>
              </a:rPr>
              <a:t>Linking to nongenetic databases</a:t>
            </a:r>
            <a:r>
              <a:rPr lang="en-US">
                <a:cs typeface="Arial" charset="0"/>
              </a:rPr>
              <a:t>. A second route to identifying genotyped subjects is deduction by linking and then matching geno-type- plus-associated data (such as gender, age, or disease being studied) with data in health-care, administrative, criminal, disaster response, or other databases … If the nongenetic data are overtly identified, the task is straightforward</a:t>
            </a:r>
          </a:p>
        </p:txBody>
      </p:sp>
      <p:sp>
        <p:nvSpPr>
          <p:cNvPr id="316421" name="TextBox 1"/>
          <p:cNvSpPr txBox="1">
            <a:spLocks noChangeArrowheads="1"/>
          </p:cNvSpPr>
          <p:nvPr/>
        </p:nvSpPr>
        <p:spPr bwMode="auto">
          <a:xfrm>
            <a:off x="4802188" y="5897563"/>
            <a:ext cx="185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2"/>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3248025"/>
          </a:xfrm>
        </p:spPr>
      </p:pic>
      <p:pic>
        <p:nvPicPr>
          <p:cNvPr id="317442"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57200" y="2438400"/>
            <a:ext cx="4910138" cy="4297363"/>
          </a:xfrm>
          <a:ln>
            <a:solidFill>
              <a:srgbClr val="000000"/>
            </a:solidFill>
            <a:miter lim="800000"/>
            <a:headEnd/>
            <a:tailEnd/>
          </a:ln>
        </p:spPr>
      </p:pic>
      <p:sp>
        <p:nvSpPr>
          <p:cNvPr id="2" name="TextBox 1"/>
          <p:cNvSpPr txBox="1"/>
          <p:nvPr/>
        </p:nvSpPr>
        <p:spPr>
          <a:xfrm>
            <a:off x="6032687" y="5363926"/>
            <a:ext cx="3875705" cy="400110"/>
          </a:xfrm>
          <a:prstGeom prst="rect">
            <a:avLst/>
          </a:prstGeom>
          <a:noFill/>
        </p:spPr>
        <p:txBody>
          <a:bodyPr wrap="none" rtlCol="0">
            <a:spAutoFit/>
          </a:bodyPr>
          <a:lstStyle/>
          <a:p>
            <a:r>
              <a:rPr lang="en-US" sz="2000" dirty="0" smtClean="0">
                <a:solidFill>
                  <a:srgbClr val="008000"/>
                </a:solidFill>
              </a:rPr>
              <a:t>Consolidate into a </a:t>
            </a:r>
            <a:r>
              <a:rPr lang="en-US" sz="2000" dirty="0" err="1" smtClean="0">
                <a:solidFill>
                  <a:srgbClr val="008000"/>
                </a:solidFill>
              </a:rPr>
              <a:t>sinlge</a:t>
            </a:r>
            <a:r>
              <a:rPr lang="en-US" sz="2000" dirty="0" smtClean="0">
                <a:solidFill>
                  <a:srgbClr val="008000"/>
                </a:solidFill>
              </a:rPr>
              <a:t> slide </a:t>
            </a:r>
            <a:endParaRPr lang="en-US" sz="2000" dirty="0">
              <a:solidFill>
                <a:srgbClr val="008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5" name="Object 2"/>
          <p:cNvGraphicFramePr>
            <a:graphicFrameLocks noGrp="1" noChangeAspect="1"/>
          </p:cNvGraphicFramePr>
          <p:nvPr>
            <p:ph idx="4294967295"/>
          </p:nvPr>
        </p:nvGraphicFramePr>
        <p:xfrm>
          <a:off x="1295400" y="1524000"/>
          <a:ext cx="7086600" cy="4202113"/>
        </p:xfrm>
        <a:graphic>
          <a:graphicData uri="http://schemas.openxmlformats.org/presentationml/2006/ole">
            <mc:AlternateContent xmlns:mc="http://schemas.openxmlformats.org/markup-compatibility/2006">
              <mc:Choice xmlns:v="urn:schemas-microsoft-com:vml" Requires="v">
                <p:oleObj spid="_x0000_s318475" name="Image" r:id="rId3" imgW="12850794" imgH="7619048" progId="">
                  <p:embed/>
                </p:oleObj>
              </mc:Choice>
              <mc:Fallback>
                <p:oleObj name="Image" r:id="rId3" imgW="12850794" imgH="7619048" progId="">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70866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8466" name="Picture 5" descr="ANd9GcR6klzF2d7r8xG6x06kjxW4TtA0tdKYtXvSluUlUkPRNptrDcw59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7" name="Picture 7" descr="bbdance6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4800"/>
            <a:ext cx="4391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8" name="Text Box 8"/>
          <p:cNvSpPr txBox="1">
            <a:spLocks noChangeArrowheads="1"/>
          </p:cNvSpPr>
          <p:nvPr/>
        </p:nvSpPr>
        <p:spPr bwMode="auto">
          <a:xfrm>
            <a:off x="685800" y="60198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cs typeface="Arial" charset="0"/>
              </a:rPr>
              <a:t>Cross correlated small set of identifiable IMDB movie database rating </a:t>
            </a:r>
          </a:p>
          <a:p>
            <a:pPr eaLnBrk="1" hangingPunct="1"/>
            <a:r>
              <a:rPr lang="en-US">
                <a:cs typeface="Arial" charset="0"/>
              </a:rPr>
              <a:t>records with large set of “anonymized” Netflix customer ratings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r>
              <a:rPr lang="en-US">
                <a:latin typeface="Arial" charset="0"/>
                <a:ea typeface="ＭＳ Ｐゴシック" charset="0"/>
                <a:cs typeface="ＭＳ Ｐゴシック" charset="0"/>
              </a:rPr>
              <a:t>Strawman Hybrid Social &amp; Tech Solution?</a:t>
            </a:r>
          </a:p>
        </p:txBody>
      </p:sp>
      <p:sp>
        <p:nvSpPr>
          <p:cNvPr id="311298" name="Content Placeholder 2"/>
          <p:cNvSpPr>
            <a:spLocks noGrp="1"/>
          </p:cNvSpPr>
          <p:nvPr>
            <p:ph idx="1"/>
          </p:nvPr>
        </p:nvSpPr>
        <p:spPr>
          <a:xfrm>
            <a:off x="685800" y="1601788"/>
            <a:ext cx="7772400" cy="4638675"/>
          </a:xfrm>
        </p:spPr>
        <p:txBody>
          <a:bodyPr/>
          <a:lstStyle/>
          <a:p>
            <a:pPr>
              <a:defRPr/>
            </a:pPr>
            <a:r>
              <a:rPr lang="en-US" dirty="0" smtClean="0">
                <a:latin typeface="Arial" charset="0"/>
                <a:ea typeface="ＭＳ Ｐゴシック" charset="0"/>
                <a:cs typeface="ＭＳ Ｐゴシック" charset="0"/>
              </a:rPr>
              <a:t>Fundamentally, </a:t>
            </a:r>
            <a:r>
              <a:rPr lang="en-US" dirty="0">
                <a:latin typeface="Arial" charset="0"/>
                <a:ea typeface="ＭＳ Ｐゴシック" charset="0"/>
                <a:cs typeface="ＭＳ Ｐゴシック" charset="0"/>
              </a:rPr>
              <a:t>researchers have to keep genetic secrets</a:t>
            </a:r>
          </a:p>
          <a:p>
            <a:pPr lvl="1">
              <a:defRPr/>
            </a:pPr>
            <a:r>
              <a:rPr lang="en-US" dirty="0">
                <a:latin typeface="Arial" charset="0"/>
                <a:ea typeface="ＭＳ Ｐゴシック" charset="0"/>
                <a:cs typeface="ＭＳ Ｐゴシック" charset="0"/>
              </a:rPr>
              <a:t>Genetic Licensure</a:t>
            </a:r>
          </a:p>
          <a:p>
            <a:pPr>
              <a:defRPr/>
            </a:pPr>
            <a:r>
              <a:rPr lang="en-US" dirty="0" smtClean="0">
                <a:latin typeface="Arial" charset="0"/>
                <a:ea typeface="ＭＳ Ｐゴシック" charset="0"/>
                <a:cs typeface="ＭＳ Ｐゴシック" charset="0"/>
              </a:rPr>
              <a:t>Technology </a:t>
            </a:r>
            <a:r>
              <a:rPr lang="en-US" dirty="0">
                <a:latin typeface="Arial" charset="0"/>
                <a:ea typeface="ＭＳ Ｐゴシック" charset="0"/>
                <a:cs typeface="ＭＳ Ｐゴシック" charset="0"/>
              </a:rPr>
              <a:t>to make it easier</a:t>
            </a:r>
          </a:p>
          <a:p>
            <a:pPr lvl="1">
              <a:defRPr/>
            </a:pPr>
            <a:r>
              <a:rPr lang="en-US" dirty="0" smtClean="0">
                <a:latin typeface="Arial" charset="0"/>
                <a:ea typeface="ＭＳ Ｐゴシック" charset="0"/>
              </a:rPr>
              <a:t>Cloud </a:t>
            </a:r>
            <a:r>
              <a:rPr lang="en-US" dirty="0">
                <a:latin typeface="Arial" charset="0"/>
                <a:ea typeface="ＭＳ Ｐゴシック" charset="0"/>
              </a:rPr>
              <a:t>computing &amp; enclaves</a:t>
            </a:r>
          </a:p>
          <a:p>
            <a:pPr lvl="1">
              <a:defRPr/>
            </a:pPr>
            <a:r>
              <a:rPr lang="en-US" dirty="0" smtClean="0">
                <a:latin typeface="Arial" charset="0"/>
                <a:ea typeface="ＭＳ Ｐゴシック" charset="0"/>
              </a:rPr>
              <a:t>Selection of stub &amp; "test pilot" datasets for benchmarking</a:t>
            </a:r>
            <a:endParaRPr lang="en-US" dirty="0">
              <a:latin typeface="Arial" charset="0"/>
              <a:ea typeface="ＭＳ Ｐゴシック" charset="0"/>
            </a:endParaRPr>
          </a:p>
          <a:p>
            <a:pPr lvl="1">
              <a:defRPr/>
            </a:pPr>
            <a:r>
              <a:rPr lang="en-US" dirty="0" smtClean="0">
                <a:latin typeface="Arial" charset="0"/>
                <a:ea typeface="ＭＳ Ｐゴシック" charset="0"/>
              </a:rPr>
              <a:t>Careful </a:t>
            </a:r>
            <a:r>
              <a:rPr lang="en-US" dirty="0">
                <a:latin typeface="Arial" charset="0"/>
                <a:ea typeface="ＭＳ Ｐゴシック" charset="0"/>
              </a:rPr>
              <a:t>separation of private &amp; </a:t>
            </a:r>
            <a:r>
              <a:rPr lang="en-US" dirty="0" smtClean="0">
                <a:latin typeface="Arial" charset="0"/>
                <a:ea typeface="ＭＳ Ｐゴシック" charset="0"/>
              </a:rPr>
              <a:t>public data </a:t>
            </a:r>
            <a:endParaRPr lang="en-US" dirty="0">
              <a:latin typeface="Arial" charset="0"/>
              <a:ea typeface="ＭＳ Ｐゴシック" charset="0"/>
            </a:endParaRPr>
          </a:p>
          <a:p>
            <a:pPr lvl="2">
              <a:defRPr/>
            </a:pPr>
            <a:r>
              <a:rPr lang="en-US" dirty="0">
                <a:latin typeface="Arial" charset="0"/>
                <a:ea typeface="ＭＳ Ｐゴシック" charset="0"/>
              </a:rPr>
              <a:t>L</a:t>
            </a:r>
            <a:r>
              <a:rPr lang="en-US" dirty="0" smtClean="0">
                <a:latin typeface="Arial" charset="0"/>
                <a:ea typeface="ＭＳ Ｐゴシック" charset="0"/>
              </a:rPr>
              <a:t>ightweight, freely accessible secondary datasets </a:t>
            </a:r>
          </a:p>
          <a:p>
            <a:pPr>
              <a:defRPr/>
            </a:pPr>
            <a:r>
              <a:rPr lang="en-US" dirty="0" smtClean="0">
                <a:latin typeface="Arial" charset="0"/>
                <a:ea typeface="ＭＳ Ｐゴシック" charset="0"/>
              </a:rPr>
              <a:t>Technological barriers shouldn't create a social incentive for “hacking”</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
        <p:nvSpPr>
          <p:cNvPr id="319491" name="TextBox 1"/>
          <p:cNvSpPr txBox="1">
            <a:spLocks noChangeArrowheads="1"/>
          </p:cNvSpPr>
          <p:nvPr/>
        </p:nvSpPr>
        <p:spPr bwMode="auto">
          <a:xfrm>
            <a:off x="158750" y="6489700"/>
            <a:ext cx="672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solidFill>
                  <a:srgbClr val="7F7F7F"/>
                </a:solidFill>
              </a:rPr>
              <a:t>[D Greenbaum, M Gerstein (‘11). Am J Bioeth 11:39. Greenbaum &amp; Gerstein, The Scientist ('13)]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150813" y="236538"/>
            <a:ext cx="3917950" cy="2281237"/>
          </a:xfrm>
        </p:spPr>
        <p:txBody>
          <a:bodyPr/>
          <a:lstStyle/>
          <a:p>
            <a:pPr>
              <a:defRPr/>
            </a:pPr>
            <a:r>
              <a:rPr lang="en-US" dirty="0">
                <a:solidFill>
                  <a:schemeClr val="tx1">
                    <a:lumMod val="50000"/>
                    <a:lumOff val="50000"/>
                  </a:schemeClr>
                </a:solidFill>
              </a:rPr>
              <a:t> Proposed Social </a:t>
            </a:r>
            <a:r>
              <a:rPr lang="en-US" dirty="0" smtClean="0">
                <a:solidFill>
                  <a:schemeClr val="tx1">
                    <a:lumMod val="50000"/>
                    <a:lumOff val="50000"/>
                  </a:schemeClr>
                </a:solidFill>
              </a:rPr>
              <a:t>&amp; Technological </a:t>
            </a:r>
            <a:r>
              <a:rPr lang="en-US" dirty="0">
                <a:solidFill>
                  <a:schemeClr val="tx1">
                    <a:lumMod val="50000"/>
                    <a:lumOff val="50000"/>
                  </a:schemeClr>
                </a:solidFill>
              </a:rPr>
              <a:t>Solutions to Issues of Data Privacy in Personal Genomics</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400" dirty="0" smtClean="0">
                <a:solidFill>
                  <a:schemeClr val="tx1">
                    <a:lumMod val="50000"/>
                    <a:lumOff val="50000"/>
                  </a:schemeClr>
                </a:solidFill>
              </a:rPr>
              <a:t>(Licensure, Secondary Datasets, Enclaves)</a:t>
            </a:r>
            <a:endParaRPr lang="en-US" sz="1800" dirty="0">
              <a:solidFill>
                <a:schemeClr val="tx1">
                  <a:lumMod val="50000"/>
                  <a:lumOff val="50000"/>
                </a:schemeClr>
              </a:solidFill>
            </a:endParaRPr>
          </a:p>
        </p:txBody>
      </p:sp>
      <p:sp>
        <p:nvSpPr>
          <p:cNvPr id="320515" name="Content Placeholder 2"/>
          <p:cNvSpPr>
            <a:spLocks noGrp="1"/>
          </p:cNvSpPr>
          <p:nvPr>
            <p:ph sz="half" idx="1"/>
            <p:custDataLst>
              <p:tags r:id="rId4"/>
            </p:custDataLst>
          </p:nvPr>
        </p:nvSpPr>
        <p:spPr>
          <a:xfrm>
            <a:off x="168275" y="2527300"/>
            <a:ext cx="3975100"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of </a:t>
            </a:r>
            <a:r>
              <a:rPr lang="en-US" sz="2400" b="1">
                <a:solidFill>
                  <a:srgbClr val="FFFF00"/>
                </a:solidFill>
                <a:latin typeface="Arial" charset="0"/>
                <a:ea typeface="ＭＳ Ｐゴシック" charset="0"/>
                <a:cs typeface="ＭＳ Ｐゴシック" charset="0"/>
              </a:rPr>
              <a:t>Conundrum 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p:txBody>
      </p:sp>
      <p:sp>
        <p:nvSpPr>
          <p:cNvPr id="320516" name="Content Placeholder 3"/>
          <p:cNvSpPr>
            <a:spLocks noGrp="1"/>
          </p:cNvSpPr>
          <p:nvPr>
            <p:ph sz="half" idx="2"/>
            <p:custDataLst>
              <p:tags r:id="rId5"/>
            </p:custDataLst>
          </p:nvPr>
        </p:nvSpPr>
        <p:spPr>
          <a:xfrm>
            <a:off x="4248150" y="401638"/>
            <a:ext cx="4514850" cy="6188075"/>
          </a:xfrm>
        </p:spPr>
        <p:txBody>
          <a:bodyPr/>
          <a:lstStyle/>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r>
              <a:rPr lang="en-US" sz="2400" b="1">
                <a:solidFill>
                  <a:srgbClr val="FFFF00"/>
                </a:solidFill>
                <a:latin typeface="Arial" charset="0"/>
                <a:ea typeface="ＭＳ Ｐゴシック" charset="0"/>
                <a:cs typeface="ＭＳ Ｐゴシック" charset="0"/>
              </a:rPr>
              <a:t>Strawman </a:t>
            </a:r>
            <a:br>
              <a:rPr lang="en-US" sz="2400" b="1">
                <a:solidFill>
                  <a:srgbClr val="FFFF00"/>
                </a:solidFill>
                <a:latin typeface="Arial" charset="0"/>
                <a:ea typeface="ＭＳ Ｐゴシック" charset="0"/>
                <a:cs typeface="ＭＳ Ｐゴシック" charset="0"/>
              </a:rPr>
            </a:br>
            <a:r>
              <a:rPr lang="en-US" sz="2400" b="1">
                <a:solidFill>
                  <a:srgbClr val="FFFF00"/>
                </a:solidFill>
                <a:latin typeface="Arial" charset="0"/>
                <a:ea typeface="ＭＳ Ｐゴシック" charset="0"/>
                <a:cs typeface="ＭＳ Ｐゴシック" charset="0"/>
              </a:rPr>
              <a:t>Hybrid Soc-Tech Approach</a:t>
            </a:r>
          </a:p>
          <a:p>
            <a:pPr lvl="1"/>
            <a:r>
              <a:rPr lang="en-US" sz="2000">
                <a:solidFill>
                  <a:schemeClr val="bg1"/>
                </a:solidFill>
                <a:latin typeface="Arial" charset="0"/>
                <a:ea typeface="ＭＳ Ｐゴシック" charset="0"/>
                <a:cs typeface="ＭＳ Ｐゴシック" charset="0"/>
              </a:rPr>
              <a:t>Soc: Licensure for genomic researchers</a:t>
            </a:r>
          </a:p>
          <a:p>
            <a:pPr lvl="1"/>
            <a:r>
              <a:rPr lang="en-US">
                <a:solidFill>
                  <a:schemeClr val="bg1"/>
                </a:solidFill>
                <a:latin typeface="Arial" charset="0"/>
                <a:ea typeface="ＭＳ Ｐゴシック" charset="0"/>
                <a:cs typeface="ＭＳ Ｐゴシック" charset="0"/>
              </a:rPr>
              <a:t>Enclaves in the cloud</a:t>
            </a:r>
          </a:p>
          <a:p>
            <a:pPr lvl="1"/>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a:xfrm>
            <a:off x="558800" y="561975"/>
            <a:ext cx="3500438" cy="1143000"/>
          </a:xfrm>
        </p:spPr>
        <p:txBody>
          <a:bodyPr/>
          <a:lstStyle/>
          <a:p>
            <a:r>
              <a:rPr lang="en-US">
                <a:latin typeface="Arial" charset="0"/>
                <a:ea typeface="ＭＳ Ｐゴシック" charset="0"/>
                <a:cs typeface="ＭＳ Ｐゴシック" charset="0"/>
              </a:rPr>
              <a:t>Setting the Stage: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the Advent of Personal Genomics</a:t>
            </a:r>
          </a:p>
        </p:txBody>
      </p:sp>
      <p:sp>
        <p:nvSpPr>
          <p:cNvPr id="303106" name="Content Placeholder 2"/>
          <p:cNvSpPr>
            <a:spLocks noGrp="1"/>
          </p:cNvSpPr>
          <p:nvPr>
            <p:ph sz="half" idx="1"/>
          </p:nvPr>
        </p:nvSpPr>
        <p:spPr>
          <a:xfrm>
            <a:off x="403225" y="1933575"/>
            <a:ext cx="3810000" cy="4638675"/>
          </a:xfrm>
        </p:spPr>
        <p:txBody>
          <a:bodyPr/>
          <a:lstStyle/>
          <a:p>
            <a:r>
              <a:rPr lang="en-US">
                <a:latin typeface="Arial" charset="0"/>
                <a:ea typeface="ＭＳ Ｐゴシック" charset="0"/>
                <a:cs typeface="ＭＳ Ｐゴシック" charset="0"/>
              </a:rPr>
              <a:t>Human Genome sequence in 2000 for ~$3 billion</a:t>
            </a:r>
          </a:p>
          <a:p>
            <a:r>
              <a:rPr lang="en-US">
                <a:latin typeface="Arial" charset="0"/>
                <a:ea typeface="ＭＳ Ｐゴシック" charset="0"/>
                <a:cs typeface="ＭＳ Ｐゴシック" charset="0"/>
              </a:rPr>
              <a:t>A Human Genome can be sequenced today for ~$1000</a:t>
            </a:r>
          </a:p>
          <a:p>
            <a:r>
              <a:rPr lang="en-US">
                <a:latin typeface="Arial" charset="0"/>
                <a:ea typeface="ＭＳ Ｐゴシック" charset="0"/>
                <a:cs typeface="ＭＳ Ｐゴシック" charset="0"/>
              </a:rPr>
              <a:t>Thousands of SNPs can be interrogated for ~$99</a:t>
            </a:r>
          </a:p>
          <a:p>
            <a:pPr>
              <a:buFontTx/>
              <a:buNone/>
            </a:pPr>
            <a:endParaRPr lang="en-US">
              <a:latin typeface="Arial" charset="0"/>
              <a:ea typeface="ＭＳ Ｐゴシック" charset="0"/>
              <a:cs typeface="ＭＳ Ｐゴシック" charset="0"/>
            </a:endParaRPr>
          </a:p>
        </p:txBody>
      </p:sp>
      <p:pic>
        <p:nvPicPr>
          <p:cNvPr id="303107" name="Picture 8" descr="ieee-spectrum-cover-mar-2012-on-my-genome-IMG_78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063" y="522288"/>
            <a:ext cx="4216400" cy="577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238125"/>
            <a:ext cx="8229600" cy="717550"/>
          </a:xfrm>
        </p:spPr>
        <p:txBody>
          <a:bodyPr/>
          <a:lstStyle/>
          <a:p>
            <a:r>
              <a:rPr lang="en-US" sz="3200">
                <a:latin typeface="Arial" charset="0"/>
                <a:ea typeface="ＭＳ Ｐゴシック" charset="0"/>
                <a:cs typeface="ＭＳ Ｐゴシック" charset="0"/>
              </a:rPr>
              <a:t>Low-Level Data for RNA-seq</a:t>
            </a:r>
          </a:p>
        </p:txBody>
      </p:sp>
      <p:sp>
        <p:nvSpPr>
          <p:cNvPr id="75778" name="Content Placeholder 2"/>
          <p:cNvSpPr>
            <a:spLocks noGrp="1"/>
          </p:cNvSpPr>
          <p:nvPr>
            <p:ph idx="1"/>
          </p:nvPr>
        </p:nvSpPr>
        <p:spPr>
          <a:xfrm>
            <a:off x="150813" y="3059113"/>
            <a:ext cx="6159500" cy="2849562"/>
          </a:xfrm>
        </p:spPr>
        <p:txBody>
          <a:bodyPr/>
          <a:lstStyle/>
          <a:p>
            <a:pPr marL="0" indent="0">
              <a:buFontTx/>
              <a:buNone/>
              <a:defRPr/>
            </a:pPr>
            <a:endParaRPr lang="en-US" sz="1050" b="1" dirty="0">
              <a:solidFill>
                <a:srgbClr val="008000"/>
              </a:solidFill>
              <a:latin typeface="Calibri" charset="0"/>
              <a:ea typeface="ＭＳ Ｐゴシック" charset="0"/>
              <a:cs typeface="ＭＳ Ｐゴシック" charset="0"/>
            </a:endParaRPr>
          </a:p>
          <a:p>
            <a:pPr marL="0" indent="0">
              <a:buFontTx/>
              <a:buNone/>
              <a:defRPr/>
            </a:pPr>
            <a:r>
              <a:rPr lang="en-US" sz="1400" b="1" dirty="0">
                <a:solidFill>
                  <a:srgbClr val="008000"/>
                </a:solidFill>
                <a:latin typeface="Calibri" charset="0"/>
                <a:ea typeface="ＭＳ Ｐゴシック" charset="0"/>
                <a:cs typeface="ＭＳ Ｐゴシック" charset="0"/>
              </a:rPr>
              <a:t>1) Large magnitude of data generated</a:t>
            </a:r>
          </a:p>
          <a:p>
            <a:pPr>
              <a:buFontTx/>
              <a:buChar char="-"/>
              <a:defRPr/>
            </a:pPr>
            <a:r>
              <a:rPr lang="en-US" sz="1400" b="1" dirty="0">
                <a:solidFill>
                  <a:srgbClr val="008000"/>
                </a:solidFill>
                <a:latin typeface="Calibri" charset="0"/>
                <a:ea typeface="ＭＳ Ｐゴシック" charset="0"/>
                <a:cs typeface="ＭＳ Ｐゴシック" charset="0"/>
              </a:rPr>
              <a:t>ENCODE, </a:t>
            </a:r>
            <a:r>
              <a:rPr lang="en-US" sz="1400" b="1" dirty="0" err="1">
                <a:solidFill>
                  <a:srgbClr val="008000"/>
                </a:solidFill>
                <a:latin typeface="Calibri" charset="0"/>
                <a:ea typeface="ＭＳ Ｐゴシック" charset="0"/>
                <a:cs typeface="ＭＳ Ｐゴシック" charset="0"/>
              </a:rPr>
              <a:t>modENCODE</a:t>
            </a:r>
            <a:r>
              <a:rPr lang="en-US" sz="1400" b="1" dirty="0">
                <a:solidFill>
                  <a:srgbClr val="008000"/>
                </a:solidFill>
                <a:latin typeface="Calibri" charset="0"/>
                <a:ea typeface="ＭＳ Ｐゴシック" charset="0"/>
                <a:cs typeface="ＭＳ Ｐゴシック" charset="0"/>
              </a:rPr>
              <a:t>, TCGA, </a:t>
            </a:r>
            <a:r>
              <a:rPr lang="en-US" sz="1400" b="1" dirty="0" err="1">
                <a:solidFill>
                  <a:srgbClr val="008000"/>
                </a:solidFill>
                <a:latin typeface="Calibri" charset="0"/>
                <a:ea typeface="ＭＳ Ｐゴシック" charset="0"/>
                <a:cs typeface="ＭＳ Ｐゴシック" charset="0"/>
              </a:rPr>
              <a:t>GTEx</a:t>
            </a:r>
            <a:r>
              <a:rPr lang="en-US" sz="1400" b="1" dirty="0">
                <a:solidFill>
                  <a:srgbClr val="008000"/>
                </a:solidFill>
                <a:latin typeface="Calibri" charset="0"/>
                <a:ea typeface="ＭＳ Ｐゴシック" charset="0"/>
                <a:cs typeface="ＭＳ Ｐゴシック" charset="0"/>
              </a:rPr>
              <a:t>, Roadmap, etc.</a:t>
            </a:r>
          </a:p>
          <a:p>
            <a:pPr>
              <a:buFontTx/>
              <a:buChar char="-"/>
              <a:defRPr/>
            </a:pPr>
            <a:r>
              <a:rPr lang="en-US" sz="1400" b="1" dirty="0">
                <a:solidFill>
                  <a:srgbClr val="008000"/>
                </a:solidFill>
                <a:latin typeface="Calibri" charset="0"/>
                <a:ea typeface="ＭＳ Ｐゴシック" charset="0"/>
                <a:cs typeface="ＭＳ Ｐゴシック" charset="0"/>
              </a:rPr>
              <a:t>2) mostly it’s about the phenotype (</a:t>
            </a:r>
            <a:r>
              <a:rPr lang="en-US" sz="1400" b="1" dirty="0" err="1">
                <a:solidFill>
                  <a:srgbClr val="008000"/>
                </a:solidFill>
                <a:latin typeface="Calibri" charset="0"/>
                <a:ea typeface="ＭＳ Ｐゴシック" charset="0"/>
                <a:cs typeface="ＭＳ Ｐゴシック" charset="0"/>
              </a:rPr>
              <a:t>eg</a:t>
            </a:r>
            <a:r>
              <a:rPr lang="en-US" sz="1400" b="1" dirty="0">
                <a:solidFill>
                  <a:srgbClr val="008000"/>
                </a:solidFill>
                <a:latin typeface="Calibri" charset="0"/>
                <a:ea typeface="ＭＳ Ｐゴシック" charset="0"/>
                <a:cs typeface="ＭＳ Ｐゴシック" charset="0"/>
              </a:rPr>
              <a:t> cancer gene </a:t>
            </a:r>
            <a:r>
              <a:rPr lang="en-US" sz="1400" b="1" dirty="0" err="1">
                <a:solidFill>
                  <a:srgbClr val="008000"/>
                </a:solidFill>
                <a:latin typeface="Calibri" charset="0"/>
                <a:ea typeface="ＭＳ Ｐゴシック" charset="0"/>
                <a:cs typeface="ＭＳ Ｐゴシック" charset="0"/>
              </a:rPr>
              <a:t>expr</a:t>
            </a:r>
            <a:r>
              <a:rPr lang="en-US" sz="1400" b="1" dirty="0">
                <a:solidFill>
                  <a:srgbClr val="008000"/>
                </a:solidFill>
                <a:latin typeface="Calibri" charset="0"/>
                <a:ea typeface="ＭＳ Ｐゴシック" charset="0"/>
                <a:cs typeface="ＭＳ Ｐゴシック" charset="0"/>
              </a:rPr>
              <a:t>) &amp; not the </a:t>
            </a:r>
            <a:r>
              <a:rPr lang="en-US" sz="1400" b="1" dirty="0" err="1">
                <a:solidFill>
                  <a:srgbClr val="008000"/>
                </a:solidFill>
                <a:latin typeface="Calibri" charset="0"/>
                <a:ea typeface="ＭＳ Ｐゴシック" charset="0"/>
                <a:cs typeface="ＭＳ Ｐゴシック" charset="0"/>
              </a:rPr>
              <a:t>indivd</a:t>
            </a:r>
            <a:r>
              <a:rPr lang="en-US" sz="1400" b="1" dirty="0">
                <a:solidFill>
                  <a:srgbClr val="008000"/>
                </a:solidFill>
                <a:latin typeface="Calibri" charset="0"/>
                <a:ea typeface="ＭＳ Ｐゴシック" charset="0"/>
                <a:cs typeface="ＭＳ Ｐゴシック" charset="0"/>
              </a:rPr>
              <a:t>. </a:t>
            </a:r>
          </a:p>
          <a:p>
            <a:pPr>
              <a:buFontTx/>
              <a:buChar char="-"/>
              <a:defRPr/>
            </a:pPr>
            <a:r>
              <a:rPr lang="en-US" sz="1400" b="1" dirty="0">
                <a:solidFill>
                  <a:srgbClr val="008000"/>
                </a:solidFill>
                <a:latin typeface="Calibri" charset="0"/>
                <a:ea typeface="ＭＳ Ｐゴシック" charset="0"/>
                <a:cs typeface="ＭＳ Ｐゴシック" charset="0"/>
              </a:rPr>
              <a:t>But the </a:t>
            </a:r>
            <a:r>
              <a:rPr lang="en-US" sz="1400" b="1" dirty="0" err="1">
                <a:solidFill>
                  <a:srgbClr val="008000"/>
                </a:solidFill>
                <a:latin typeface="Calibri" charset="0"/>
                <a:ea typeface="ＭＳ Ｐゴシック" charset="0"/>
                <a:cs typeface="ＭＳ Ｐゴシック" charset="0"/>
              </a:rPr>
              <a:t>indiv</a:t>
            </a:r>
            <a:r>
              <a:rPr lang="en-US" sz="1400" b="1" dirty="0">
                <a:solidFill>
                  <a:srgbClr val="008000"/>
                </a:solidFill>
                <a:latin typeface="Calibri" charset="0"/>
                <a:ea typeface="ＭＳ Ｐゴシック" charset="0"/>
                <a:cs typeface="ＭＳ Ｐゴシック" charset="0"/>
              </a:rPr>
              <a:t>. Comes along as collateral </a:t>
            </a:r>
          </a:p>
          <a:p>
            <a:pPr marL="0" indent="0">
              <a:spcBef>
                <a:spcPct val="0"/>
              </a:spcBef>
              <a:buFontTx/>
              <a:buNone/>
              <a:defRPr/>
            </a:pPr>
            <a:endParaRPr lang="en-US" sz="1400" b="1" dirty="0" smtClean="0">
              <a:solidFill>
                <a:srgbClr val="008000"/>
              </a:solidFill>
              <a:latin typeface="Calibri" charset="0"/>
              <a:ea typeface="ＭＳ Ｐゴシック" charset="0"/>
              <a:cs typeface="ＭＳ Ｐゴシック" charset="0"/>
            </a:endParaRPr>
          </a:p>
          <a:p>
            <a:pPr marL="0" indent="0">
              <a:spcBef>
                <a:spcPct val="0"/>
              </a:spcBef>
              <a:buFontTx/>
              <a:buNone/>
              <a:defRPr/>
            </a:pPr>
            <a:endParaRPr lang="en-US" sz="1400" b="1" dirty="0">
              <a:solidFill>
                <a:srgbClr val="008000"/>
              </a:solidFill>
              <a:latin typeface="Calibri" charset="0"/>
              <a:ea typeface="ＭＳ Ｐゴシック" charset="0"/>
              <a:cs typeface="ＭＳ Ｐゴシック" charset="0"/>
            </a:endParaRPr>
          </a:p>
          <a:p>
            <a:pPr marL="0" indent="0">
              <a:spcBef>
                <a:spcPct val="0"/>
              </a:spcBef>
              <a:buFontTx/>
              <a:buNone/>
              <a:defRPr/>
            </a:pPr>
            <a:r>
              <a:rPr lang="en-US" sz="1400" b="1" dirty="0" smtClean="0">
                <a:solidFill>
                  <a:srgbClr val="008000"/>
                </a:solidFill>
                <a:latin typeface="Calibri" charset="0"/>
                <a:ea typeface="ＭＳ Ｐゴシック" charset="0"/>
                <a:cs typeface="ＭＳ Ｐゴシック" charset="0"/>
              </a:rPr>
              <a:t>Reads </a:t>
            </a:r>
            <a:r>
              <a:rPr lang="en-US" sz="1400" b="1" dirty="0">
                <a:solidFill>
                  <a:srgbClr val="008000"/>
                </a:solidFill>
                <a:latin typeface="Calibri" charset="0"/>
                <a:ea typeface="ＭＳ Ｐゴシック" charset="0"/>
                <a:cs typeface="ＭＳ Ｐゴシック" charset="0"/>
              </a:rPr>
              <a:t>(</a:t>
            </a:r>
            <a:r>
              <a:rPr lang="en-US" sz="1400" b="1" dirty="0" err="1">
                <a:solidFill>
                  <a:srgbClr val="008000"/>
                </a:solidFill>
                <a:latin typeface="Calibri" charset="0"/>
                <a:ea typeface="ＭＳ Ｐゴシック" charset="0"/>
                <a:cs typeface="ＭＳ Ｐゴシック" charset="0"/>
              </a:rPr>
              <a:t>fasta</a:t>
            </a:r>
            <a:r>
              <a:rPr lang="en-US" sz="1400" b="1" dirty="0">
                <a:solidFill>
                  <a:srgbClr val="008000"/>
                </a:solidFill>
                <a:latin typeface="Calibri" charset="0"/>
                <a:ea typeface="ＭＳ Ｐゴシック" charset="0"/>
                <a:cs typeface="ＭＳ Ｐゴシック" charset="0"/>
              </a:rPr>
              <a:t>)</a:t>
            </a:r>
          </a:p>
          <a:p>
            <a:pPr marL="0" indent="0">
              <a:spcBef>
                <a:spcPct val="0"/>
              </a:spcBef>
              <a:buFontTx/>
              <a:buNone/>
              <a:defRPr/>
            </a:pPr>
            <a:r>
              <a:rPr lang="en-US" sz="1400" b="1" dirty="0">
                <a:solidFill>
                  <a:srgbClr val="008000"/>
                </a:solidFill>
                <a:latin typeface="Calibri" charset="0"/>
                <a:ea typeface="ＭＳ Ｐゴシック" charset="0"/>
                <a:cs typeface="ＭＳ Ｐゴシック" charset="0"/>
              </a:rPr>
              <a:t>+ quality scores (</a:t>
            </a:r>
            <a:r>
              <a:rPr lang="en-US" sz="1400" b="1" dirty="0" err="1">
                <a:solidFill>
                  <a:srgbClr val="008000"/>
                </a:solidFill>
                <a:latin typeface="Calibri" charset="0"/>
                <a:ea typeface="ＭＳ Ｐゴシック" charset="0"/>
                <a:cs typeface="ＭＳ Ｐゴシック" charset="0"/>
              </a:rPr>
              <a:t>fastq</a:t>
            </a:r>
            <a:r>
              <a:rPr lang="en-US" sz="1400" b="1" dirty="0">
                <a:solidFill>
                  <a:srgbClr val="008000"/>
                </a:solidFill>
                <a:latin typeface="Calibri" charset="0"/>
                <a:ea typeface="ＭＳ Ｐゴシック" charset="0"/>
                <a:cs typeface="ＭＳ Ｐゴシック" charset="0"/>
              </a:rPr>
              <a:t>)</a:t>
            </a:r>
          </a:p>
          <a:p>
            <a:pPr marL="0" indent="0">
              <a:spcBef>
                <a:spcPct val="0"/>
              </a:spcBef>
              <a:buFontTx/>
              <a:buNone/>
              <a:defRPr/>
            </a:pPr>
            <a:r>
              <a:rPr lang="en-US" sz="1400" b="1" dirty="0">
                <a:solidFill>
                  <a:srgbClr val="008000"/>
                </a:solidFill>
                <a:latin typeface="Calibri" charset="0"/>
                <a:ea typeface="ＭＳ Ｐゴシック" charset="0"/>
                <a:cs typeface="ＭＳ Ｐゴシック" charset="0"/>
              </a:rPr>
              <a:t>+ mapping (BAM</a:t>
            </a:r>
            <a:r>
              <a:rPr lang="en-US" sz="1400" b="1" dirty="0" smtClean="0">
                <a:solidFill>
                  <a:srgbClr val="008000"/>
                </a:solidFill>
                <a:latin typeface="Calibri" charset="0"/>
                <a:ea typeface="ＭＳ Ｐゴシック" charset="0"/>
                <a:cs typeface="ＭＳ Ｐゴシック" charset="0"/>
              </a:rPr>
              <a:t>)</a:t>
            </a:r>
          </a:p>
          <a:p>
            <a:pPr marL="0" indent="0">
              <a:spcBef>
                <a:spcPct val="0"/>
              </a:spcBef>
              <a:buFontTx/>
              <a:buNone/>
              <a:defRPr/>
            </a:pPr>
            <a:endParaRPr lang="en-US" sz="1400" b="1" dirty="0">
              <a:solidFill>
                <a:srgbClr val="008000"/>
              </a:solidFill>
              <a:latin typeface="Calibri" charset="0"/>
              <a:ea typeface="ＭＳ Ｐゴシック" charset="0"/>
              <a:cs typeface="ＭＳ Ｐゴシック" charset="0"/>
            </a:endParaRPr>
          </a:p>
          <a:p>
            <a:pPr marL="0" indent="0">
              <a:spcBef>
                <a:spcPct val="0"/>
              </a:spcBef>
              <a:buFontTx/>
              <a:buNone/>
              <a:defRPr/>
            </a:pPr>
            <a:r>
              <a:rPr lang="en-US" sz="1800" b="1" dirty="0" smtClean="0">
                <a:solidFill>
                  <a:srgbClr val="008000"/>
                </a:solidFill>
                <a:latin typeface="Calibri" charset="0"/>
                <a:ea typeface="ＭＳ Ｐゴシック" charset="0"/>
                <a:cs typeface="ＭＳ Ｐゴシック" charset="0"/>
              </a:rPr>
              <a:t>Contain variant information in transcribed regions</a:t>
            </a:r>
            <a:endParaRPr lang="en-US" sz="1800" b="1" dirty="0">
              <a:solidFill>
                <a:srgbClr val="008000"/>
              </a:solidFill>
              <a:latin typeface="Calibri" charset="0"/>
              <a:ea typeface="ＭＳ Ｐゴシック" charset="0"/>
              <a:cs typeface="ＭＳ Ｐゴシック" charset="0"/>
            </a:endParaRPr>
          </a:p>
          <a:p>
            <a:pPr marL="0" indent="0">
              <a:buFontTx/>
              <a:buNone/>
              <a:defRPr/>
            </a:pPr>
            <a:endParaRPr lang="en-US" sz="400" b="1" dirty="0">
              <a:solidFill>
                <a:srgbClr val="008000"/>
              </a:solidFill>
              <a:latin typeface="Calibri" charset="0"/>
              <a:ea typeface="ＭＳ Ｐゴシック" charset="0"/>
              <a:cs typeface="ＭＳ Ｐゴシック" charset="0"/>
            </a:endParaRPr>
          </a:p>
          <a:p>
            <a:pPr marL="0" indent="0">
              <a:buFontTx/>
              <a:buNone/>
              <a:defRPr/>
            </a:pPr>
            <a:r>
              <a:rPr lang="en-US" sz="1400" b="1" dirty="0">
                <a:solidFill>
                  <a:srgbClr val="008000"/>
                </a:solidFill>
                <a:latin typeface="Calibri" charset="0"/>
                <a:ea typeface="ＭＳ Ｐゴシック" charset="0"/>
                <a:cs typeface="ＭＳ Ｐゴシック" charset="0"/>
              </a:rPr>
              <a:t>Reads =&gt; Signal (Intermediate file)</a:t>
            </a:r>
          </a:p>
          <a:p>
            <a:pPr>
              <a:buFontTx/>
              <a:buChar char="-"/>
              <a:defRPr/>
            </a:pPr>
            <a:endParaRPr lang="en-US" sz="2000" dirty="0" smtClean="0">
              <a:latin typeface="Calibri" charset="0"/>
              <a:ea typeface="ＭＳ Ｐゴシック" charset="0"/>
              <a:cs typeface="ＭＳ Ｐゴシック" charset="0"/>
            </a:endParaRPr>
          </a:p>
          <a:p>
            <a:pPr marL="0" indent="0">
              <a:buFontTx/>
              <a:buNone/>
              <a:defRPr/>
            </a:pPr>
            <a:endParaRPr lang="en-US" sz="700" dirty="0">
              <a:latin typeface="Calibri" charset="0"/>
              <a:ea typeface="ＭＳ Ｐゴシック" charset="0"/>
              <a:cs typeface="ＭＳ Ｐゴシック" charset="0"/>
            </a:endParaRPr>
          </a:p>
          <a:p>
            <a:pPr marL="0" indent="0">
              <a:buFontTx/>
              <a:buNone/>
              <a:defRPr/>
            </a:pPr>
            <a:endParaRPr lang="en-US" sz="2000" dirty="0">
              <a:latin typeface="Calibri" charset="0"/>
              <a:ea typeface="ＭＳ Ｐゴシック" charset="0"/>
              <a:cs typeface="ＭＳ Ｐゴシック" charset="0"/>
            </a:endParaRPr>
          </a:p>
        </p:txBody>
      </p:sp>
      <p:pic>
        <p:nvPicPr>
          <p:cNvPr id="32153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6330950" y="1063625"/>
            <a:ext cx="2754313" cy="5438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7652" name="Picture 6" descr="Screenshot-3.jpg"/>
          <p:cNvPicPr>
            <a:picLocks noChangeAspect="1"/>
          </p:cNvPicPr>
          <p:nvPr/>
        </p:nvPicPr>
        <p:blipFill rotWithShape="1">
          <a:blip r:embed="rId3">
            <a:extLst>
              <a:ext uri="{28A0092B-C50C-407E-A947-70E740481C1C}">
                <a14:useLocalDpi xmlns:a14="http://schemas.microsoft.com/office/drawing/2010/main" val="0"/>
              </a:ext>
            </a:extLst>
          </a:blip>
          <a:srcRect l="1670" t="5186" r="9604"/>
          <a:stretch/>
        </p:blipFill>
        <p:spPr bwMode="auto">
          <a:xfrm>
            <a:off x="238125" y="1063625"/>
            <a:ext cx="4670425" cy="1882775"/>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213350" y="1995488"/>
            <a:ext cx="725488"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1542" name="TextBox 8"/>
          <p:cNvSpPr txBox="1">
            <a:spLocks noChangeArrowheads="1"/>
          </p:cNvSpPr>
          <p:nvPr/>
        </p:nvSpPr>
        <p:spPr bwMode="auto">
          <a:xfrm>
            <a:off x="6878638" y="6618288"/>
            <a:ext cx="1592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a:solidFill>
                  <a:srgbClr val="7F7F7F"/>
                </a:solidFill>
              </a:rPr>
              <a:t>[</a:t>
            </a:r>
            <a:r>
              <a:rPr lang="en-US" sz="1000" i="1">
                <a:solidFill>
                  <a:srgbClr val="7F7F7F"/>
                </a:solidFill>
              </a:rPr>
              <a:t>PLOS CB</a:t>
            </a:r>
            <a:r>
              <a:rPr lang="en-US" sz="1000">
                <a:solidFill>
                  <a:srgbClr val="7F7F7F"/>
                </a:solidFill>
              </a:rPr>
              <a:t>  4:e1000158]</a:t>
            </a:r>
          </a:p>
        </p:txBody>
      </p:sp>
    </p:spTree>
  </p:cSld>
  <p:clrMapOvr>
    <a:masterClrMapping/>
  </p:clrMapOvr>
  <p:transition xmlns:p14="http://schemas.microsoft.com/office/powerpoint/2010/main" advTm="47231"/>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3"/>
          <p:cNvSpPr>
            <a:spLocks noGrp="1"/>
          </p:cNvSpPr>
          <p:nvPr>
            <p:ph type="title"/>
          </p:nvPr>
        </p:nvSpPr>
        <p:spPr>
          <a:xfrm>
            <a:off x="5022850" y="4306888"/>
            <a:ext cx="3633788" cy="1571625"/>
          </a:xfrm>
        </p:spPr>
        <p:txBody>
          <a:bodyPr/>
          <a:lstStyle/>
          <a:p>
            <a:pPr eaLnBrk="1" hangingPunct="1"/>
            <a:r>
              <a:rPr lang="en-US" sz="2800">
                <a:latin typeface="Calibri" charset="0"/>
                <a:ea typeface="ＭＳ Ｐゴシック" charset="0"/>
                <a:cs typeface="ＭＳ Ｐゴシック" charset="0"/>
              </a:rPr>
              <a:t>Higher level Information from </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RNA-seq:</a:t>
            </a:r>
            <a:br>
              <a:rPr lang="en-US" sz="2800">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Avg. signal at exons  (RPKMs)</a:t>
            </a:r>
          </a:p>
        </p:txBody>
      </p:sp>
      <p:sp>
        <p:nvSpPr>
          <p:cNvPr id="322562" name="TextBox 10"/>
          <p:cNvSpPr txBox="1">
            <a:spLocks noChangeArrowheads="1"/>
          </p:cNvSpPr>
          <p:nvPr/>
        </p:nvSpPr>
        <p:spPr bwMode="auto">
          <a:xfrm>
            <a:off x="811213" y="6851650"/>
            <a:ext cx="68564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latin typeface="Calibri" charset="0"/>
              </a:rPr>
              <a:t>Signal tracks for two genes are shown. Figure made using UCSC genome browser.</a:t>
            </a:r>
          </a:p>
        </p:txBody>
      </p:sp>
      <p:sp>
        <p:nvSpPr>
          <p:cNvPr id="322563" name="TextBox 11"/>
          <p:cNvSpPr txBox="1">
            <a:spLocks noChangeArrowheads="1"/>
          </p:cNvSpPr>
          <p:nvPr/>
        </p:nvSpPr>
        <p:spPr bwMode="auto">
          <a:xfrm>
            <a:off x="573088" y="8142288"/>
            <a:ext cx="685641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latin typeface="Calibri" charset="0"/>
              </a:rPr>
              <a:t>Mapped reads show isoform composition in two different stages.</a:t>
            </a:r>
          </a:p>
          <a:p>
            <a:pPr eaLnBrk="1" hangingPunct="1"/>
            <a:r>
              <a:rPr lang="en-US" sz="1600">
                <a:solidFill>
                  <a:srgbClr val="000000"/>
                </a:solidFill>
                <a:latin typeface="Calibri" charset="0"/>
              </a:rPr>
              <a:t>Du et al (in revision).</a:t>
            </a:r>
          </a:p>
        </p:txBody>
      </p:sp>
      <p:sp>
        <p:nvSpPr>
          <p:cNvPr id="322564" name="Rectangle 1"/>
          <p:cNvSpPr>
            <a:spLocks noChangeArrowheads="1"/>
          </p:cNvSpPr>
          <p:nvPr/>
        </p:nvSpPr>
        <p:spPr bwMode="auto">
          <a:xfrm>
            <a:off x="6858000" y="7189788"/>
            <a:ext cx="228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p>
            <a:r>
              <a:rPr lang="en-US" sz="1000">
                <a:solidFill>
                  <a:srgbClr val="000000"/>
                </a:solidFill>
              </a:rPr>
              <a:t>RNA-Seq experiments one would keep: the expression levels (i.e. RPKMs) of ~20,000 genes, ~70,000 transcripts, ~200,000 exons, and ~2 million splices. Also, we would store information on ~15,000 novel Transcriptionally Active Regions (TARs), ~2,000 allele-specific expressed genes, ~50 chimeric transcripts as well as lists of differentially expressed elements between conditions. </a:t>
            </a:r>
          </a:p>
        </p:txBody>
      </p:sp>
      <p:pic>
        <p:nvPicPr>
          <p:cNvPr id="322565" name="Picture 2" descr="F4.large.jpg"/>
          <p:cNvPicPr>
            <a:picLocks noChangeAspect="1"/>
          </p:cNvPicPr>
          <p:nvPr/>
        </p:nvPicPr>
        <p:blipFill>
          <a:blip r:embed="rId2">
            <a:extLst>
              <a:ext uri="{28A0092B-C50C-407E-A947-70E740481C1C}">
                <a14:useLocalDpi xmlns:a14="http://schemas.microsoft.com/office/drawing/2010/main" val="0"/>
              </a:ext>
            </a:extLst>
          </a:blip>
          <a:srcRect t="1900" r="32362" b="59163"/>
          <a:stretch>
            <a:fillRect/>
          </a:stretch>
        </p:blipFill>
        <p:spPr bwMode="auto">
          <a:xfrm>
            <a:off x="820738" y="0"/>
            <a:ext cx="73517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73088" y="7419975"/>
            <a:ext cx="6870700" cy="481013"/>
          </a:xfrm>
        </p:spPr>
        <p:txBody>
          <a:bodyPr>
            <a:normAutofit fontScale="47500" lnSpcReduction="20000"/>
          </a:bodyPr>
          <a:lstStyle/>
          <a:p>
            <a:pPr marL="226871" indent="-226871" defTabSz="910659">
              <a:defRPr/>
            </a:pPr>
            <a:r>
              <a:rPr lang="en-US" dirty="0" smtClean="0"/>
              <a:t>Mertz, Kirsten D., Francesca </a:t>
            </a:r>
            <a:r>
              <a:rPr lang="en-US" dirty="0" err="1" smtClean="0"/>
              <a:t>Demichelis</a:t>
            </a:r>
            <a:r>
              <a:rPr lang="en-US" dirty="0" smtClean="0"/>
              <a:t>, Andrea Sboner, Michelle S. Hirsch, Paola </a:t>
            </a:r>
            <a:r>
              <a:rPr lang="en-US" dirty="0" err="1" smtClean="0"/>
              <a:t>Dal</a:t>
            </a:r>
            <a:r>
              <a:rPr lang="en-US" dirty="0" smtClean="0"/>
              <a:t> </a:t>
            </a:r>
            <a:r>
              <a:rPr lang="en-US" dirty="0" err="1" smtClean="0"/>
              <a:t>Cin</a:t>
            </a:r>
            <a:r>
              <a:rPr lang="en-US" dirty="0" smtClean="0"/>
              <a:t>, Kirsten </a:t>
            </a:r>
            <a:r>
              <a:rPr lang="en-US" dirty="0" err="1" smtClean="0"/>
              <a:t>Struckmann</a:t>
            </a:r>
            <a:r>
              <a:rPr lang="en-US" dirty="0" smtClean="0"/>
              <a:t>, Martina </a:t>
            </a:r>
            <a:r>
              <a:rPr lang="en-US" dirty="0" err="1" smtClean="0"/>
              <a:t>Storz</a:t>
            </a:r>
            <a:r>
              <a:rPr lang="en-US" dirty="0" smtClean="0"/>
              <a:t>, et al. “Association of </a:t>
            </a:r>
            <a:r>
              <a:rPr lang="en-US" dirty="0" err="1" smtClean="0"/>
              <a:t>cytokeratin</a:t>
            </a:r>
            <a:r>
              <a:rPr lang="en-US" dirty="0" smtClean="0"/>
              <a:t> 7 and 19 expression with genomic stability and favorable prognosis in clear cell renal cell cancer.” </a:t>
            </a:r>
            <a:r>
              <a:rPr lang="en-US" i="1" dirty="0" smtClean="0"/>
              <a:t>International Journal of Cancer</a:t>
            </a:r>
            <a:r>
              <a:rPr lang="en-US" dirty="0" smtClean="0"/>
              <a:t> 123, no. 3 (2008): 569-576.</a:t>
            </a:r>
          </a:p>
          <a:p>
            <a:pPr marL="226871" indent="-226871" defTabSz="910659">
              <a:defRPr/>
            </a:pPr>
            <a:endParaRPr lang="en-US" dirty="0"/>
          </a:p>
        </p:txBody>
      </p:sp>
      <p:pic>
        <p:nvPicPr>
          <p:cNvPr id="3225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286125"/>
            <a:ext cx="453548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8" name="TextBox 10"/>
          <p:cNvSpPr txBox="1">
            <a:spLocks noChangeArrowheads="1"/>
          </p:cNvSpPr>
          <p:nvPr/>
        </p:nvSpPr>
        <p:spPr bwMode="auto">
          <a:xfrm>
            <a:off x="5773738" y="6489700"/>
            <a:ext cx="2168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PNAS</a:t>
            </a:r>
            <a:r>
              <a:rPr lang="en-US" sz="1000">
                <a:solidFill>
                  <a:srgbClr val="7F7F7F"/>
                </a:solidFill>
              </a:rPr>
              <a:t> 4:107: 5254 ; </a:t>
            </a:r>
            <a:r>
              <a:rPr lang="en-US" sz="1000" i="1">
                <a:solidFill>
                  <a:srgbClr val="7F7F7F"/>
                </a:solidFill>
              </a:rPr>
              <a:t>IJC </a:t>
            </a:r>
            <a:r>
              <a:rPr lang="en-US" sz="1000">
                <a:solidFill>
                  <a:srgbClr val="7F7F7F"/>
                </a:solidFill>
              </a:rPr>
              <a:t>123:569]</a:t>
            </a:r>
          </a:p>
        </p:txBody>
      </p:sp>
    </p:spTree>
  </p:cSld>
  <p:clrMapOvr>
    <a:masterClrMapping/>
  </p:clrMapOvr>
  <p:transition xmlns:p14="http://schemas.microsoft.com/office/powerpoint/2010/main" advTm="39756"/>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title"/>
          </p:nvPr>
        </p:nvSpPr>
        <p:spPr>
          <a:xfrm>
            <a:off x="685800" y="358775"/>
            <a:ext cx="7772400" cy="800100"/>
          </a:xfrm>
        </p:spPr>
        <p:txBody>
          <a:bodyPr/>
          <a:lstStyle/>
          <a:p>
            <a:pPr eaLnBrk="1" hangingPunct="1"/>
            <a:r>
              <a:rPr lang="en-US" sz="3600">
                <a:latin typeface="Arial" charset="0"/>
                <a:ea typeface="ＭＳ Ｐゴシック" charset="0"/>
                <a:cs typeface="ＭＳ Ｐゴシック" charset="0"/>
              </a:rPr>
              <a:t>Light-weight formats</a:t>
            </a:r>
          </a:p>
        </p:txBody>
      </p:sp>
      <p:pic>
        <p:nvPicPr>
          <p:cNvPr id="323586" name="Picture 4" descr="Screen shot 2010-06-23 a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254375"/>
            <a:ext cx="7796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587" name="Group 14"/>
          <p:cNvGrpSpPr>
            <a:grpSpLocks/>
          </p:cNvGrpSpPr>
          <p:nvPr/>
        </p:nvGrpSpPr>
        <p:grpSpPr bwMode="auto">
          <a:xfrm>
            <a:off x="3101975" y="5480050"/>
            <a:ext cx="2117725" cy="619125"/>
            <a:chOff x="1028700" y="4082858"/>
            <a:chExt cx="3657600" cy="1069975"/>
          </a:xfrm>
        </p:grpSpPr>
        <p:sp>
          <p:nvSpPr>
            <p:cNvPr id="323592" name="Line 6"/>
            <p:cNvSpPr>
              <a:spLocks noChangeShapeType="1"/>
            </p:cNvSpPr>
            <p:nvPr/>
          </p:nvSpPr>
          <p:spPr bwMode="auto">
            <a:xfrm>
              <a:off x="1028700" y="4235258"/>
              <a:ext cx="365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3" name="Rectangle 7"/>
            <p:cNvSpPr>
              <a:spLocks noChangeArrowheads="1"/>
            </p:cNvSpPr>
            <p:nvPr/>
          </p:nvSpPr>
          <p:spPr bwMode="auto">
            <a:xfrm>
              <a:off x="1333500" y="4159058"/>
              <a:ext cx="990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594" name="Rectangle 8"/>
            <p:cNvSpPr>
              <a:spLocks noChangeArrowheads="1"/>
            </p:cNvSpPr>
            <p:nvPr/>
          </p:nvSpPr>
          <p:spPr bwMode="auto">
            <a:xfrm>
              <a:off x="2705100" y="4997258"/>
              <a:ext cx="533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3595" name="Line 9"/>
            <p:cNvSpPr>
              <a:spLocks noChangeShapeType="1"/>
            </p:cNvSpPr>
            <p:nvPr/>
          </p:nvSpPr>
          <p:spPr bwMode="auto">
            <a:xfrm flipH="1" flipV="1">
              <a:off x="20193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6" name="Line 10"/>
            <p:cNvSpPr>
              <a:spLocks noChangeShapeType="1"/>
            </p:cNvSpPr>
            <p:nvPr/>
          </p:nvSpPr>
          <p:spPr bwMode="auto">
            <a:xfrm flipH="1" flipV="1">
              <a:off x="23241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7" name="Line 11"/>
            <p:cNvSpPr>
              <a:spLocks noChangeShapeType="1"/>
            </p:cNvSpPr>
            <p:nvPr/>
          </p:nvSpPr>
          <p:spPr bwMode="auto">
            <a:xfrm flipH="1">
              <a:off x="30099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8" name="Line 12"/>
            <p:cNvSpPr>
              <a:spLocks noChangeShapeType="1"/>
            </p:cNvSpPr>
            <p:nvPr/>
          </p:nvSpPr>
          <p:spPr bwMode="auto">
            <a:xfrm flipH="1">
              <a:off x="32385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9" name="Rectangle 15"/>
            <p:cNvSpPr>
              <a:spLocks noChangeArrowheads="1"/>
            </p:cNvSpPr>
            <p:nvPr/>
          </p:nvSpPr>
          <p:spPr bwMode="auto">
            <a:xfrm>
              <a:off x="4305300" y="415905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0" name="Rectangle 16"/>
            <p:cNvSpPr>
              <a:spLocks noChangeArrowheads="1"/>
            </p:cNvSpPr>
            <p:nvPr/>
          </p:nvSpPr>
          <p:spPr bwMode="auto">
            <a:xfrm>
              <a:off x="3314700" y="4159058"/>
              <a:ext cx="685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1" name="Line 22"/>
            <p:cNvSpPr>
              <a:spLocks noChangeShapeType="1"/>
            </p:cNvSpPr>
            <p:nvPr/>
          </p:nvSpPr>
          <p:spPr bwMode="auto">
            <a:xfrm flipV="1">
              <a:off x="2019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2" name="Line 23"/>
            <p:cNvSpPr>
              <a:spLocks noChangeShapeType="1"/>
            </p:cNvSpPr>
            <p:nvPr/>
          </p:nvSpPr>
          <p:spPr bwMode="auto">
            <a:xfrm flipV="1">
              <a:off x="23241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3" name="Line 24"/>
            <p:cNvSpPr>
              <a:spLocks noChangeShapeType="1"/>
            </p:cNvSpPr>
            <p:nvPr/>
          </p:nvSpPr>
          <p:spPr bwMode="auto">
            <a:xfrm flipV="1">
              <a:off x="33147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4" name="Line 25"/>
            <p:cNvSpPr>
              <a:spLocks noChangeShapeType="1"/>
            </p:cNvSpPr>
            <p:nvPr/>
          </p:nvSpPr>
          <p:spPr bwMode="auto">
            <a:xfrm flipV="1">
              <a:off x="3543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5" name="Line 33"/>
            <p:cNvSpPr>
              <a:spLocks noChangeShapeType="1"/>
            </p:cNvSpPr>
            <p:nvPr/>
          </p:nvSpPr>
          <p:spPr bwMode="auto">
            <a:xfrm>
              <a:off x="3009900" y="5013133"/>
              <a:ext cx="0" cy="139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3588" name="TextBox 2"/>
          <p:cNvSpPr txBox="1">
            <a:spLocks noChangeArrowheads="1"/>
          </p:cNvSpPr>
          <p:nvPr/>
        </p:nvSpPr>
        <p:spPr bwMode="auto">
          <a:xfrm>
            <a:off x="2879725" y="619283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Mapping coordinates without variants (MRF)</a:t>
            </a:r>
          </a:p>
        </p:txBody>
      </p:sp>
      <p:sp>
        <p:nvSpPr>
          <p:cNvPr id="323589" name="TextBox 31"/>
          <p:cNvSpPr txBox="1">
            <a:spLocks noChangeArrowheads="1"/>
          </p:cNvSpPr>
          <p:nvPr/>
        </p:nvSpPr>
        <p:spPr bwMode="auto">
          <a:xfrm>
            <a:off x="6242050" y="5494338"/>
            <a:ext cx="2006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Reads </a:t>
            </a:r>
            <a:br>
              <a:rPr lang="en-US" sz="1800"/>
            </a:br>
            <a:r>
              <a:rPr lang="en-US" sz="1800"/>
              <a:t>(linked via ID, </a:t>
            </a:r>
            <a:br>
              <a:rPr lang="en-US" sz="1800"/>
            </a:br>
            <a:r>
              <a:rPr lang="en-US" sz="1800"/>
              <a:t>10X larger than </a:t>
            </a:r>
            <a:br>
              <a:rPr lang="en-US" sz="1800"/>
            </a:br>
            <a:r>
              <a:rPr lang="en-US" sz="1800"/>
              <a:t>mapping coord.)</a:t>
            </a:r>
          </a:p>
        </p:txBody>
      </p:sp>
      <p:sp>
        <p:nvSpPr>
          <p:cNvPr id="323590" name="Content Placeholder 25"/>
          <p:cNvSpPr>
            <a:spLocks noGrp="1"/>
          </p:cNvSpPr>
          <p:nvPr>
            <p:ph idx="1"/>
          </p:nvPr>
        </p:nvSpPr>
        <p:spPr>
          <a:xfrm>
            <a:off x="608013" y="1174750"/>
            <a:ext cx="7796212" cy="2530475"/>
          </a:xfrm>
        </p:spPr>
        <p:txBody>
          <a:bodyPr>
            <a:spAutoFit/>
          </a:bodyPr>
          <a:lstStyle/>
          <a:p>
            <a:r>
              <a:rPr lang="en-US">
                <a:latin typeface="Arial" charset="0"/>
                <a:ea typeface="ＭＳ Ｐゴシック" charset="0"/>
                <a:cs typeface="ＭＳ Ｐゴシック" charset="0"/>
              </a:rPr>
              <a:t>Some lightweight format clearly separate public &amp; private info., aiding exchange</a:t>
            </a:r>
          </a:p>
          <a:p>
            <a:r>
              <a:rPr lang="en-US">
                <a:latin typeface="Arial" charset="0"/>
                <a:ea typeface="ＭＳ Ｐゴシック" charset="0"/>
                <a:cs typeface="ＭＳ Ｐゴシック" charset="0"/>
              </a:rPr>
              <a:t>Files become much smaller</a:t>
            </a:r>
          </a:p>
          <a:p>
            <a:r>
              <a:rPr lang="en-US">
                <a:latin typeface="Arial" charset="0"/>
                <a:ea typeface="ＭＳ Ｐゴシック" charset="0"/>
                <a:cs typeface="ＭＳ Ｐゴシック" charset="0"/>
              </a:rPr>
              <a:t>Distinction between formats to compute on and those to archive with – become sharper with big data</a:t>
            </a:r>
          </a:p>
          <a:p>
            <a:endParaRPr lang="en-US">
              <a:latin typeface="Arial" charset="0"/>
              <a:ea typeface="ＭＳ Ｐゴシック" charset="0"/>
              <a:cs typeface="ＭＳ Ｐゴシック" charset="0"/>
            </a:endParaRPr>
          </a:p>
        </p:txBody>
      </p:sp>
      <p:sp>
        <p:nvSpPr>
          <p:cNvPr id="2" name="TextBox 1"/>
          <p:cNvSpPr txBox="1"/>
          <p:nvPr/>
        </p:nvSpPr>
        <p:spPr>
          <a:xfrm>
            <a:off x="238125" y="6477000"/>
            <a:ext cx="1635125" cy="246063"/>
          </a:xfrm>
          <a:prstGeom prst="rect">
            <a:avLst/>
          </a:prstGeom>
          <a:noFill/>
        </p:spPr>
        <p:txBody>
          <a:bodyPr wrap="none" lIns="91380" tIns="45692" rIns="91380" bIns="45692">
            <a:spAutoFit/>
          </a:bodyPr>
          <a:lstStyle/>
          <a:p>
            <a:pPr>
              <a:defRPr/>
            </a:pPr>
            <a:r>
              <a:rPr lang="en-US" sz="1000" dirty="0">
                <a:solidFill>
                  <a:schemeClr val="bg1">
                    <a:lumMod val="50000"/>
                  </a:schemeClr>
                </a:solidFill>
              </a:rPr>
              <a:t>[</a:t>
            </a:r>
            <a:r>
              <a:rPr lang="en-US" sz="1000" i="1" dirty="0">
                <a:solidFill>
                  <a:schemeClr val="bg1">
                    <a:lumMod val="50000"/>
                  </a:schemeClr>
                </a:solidFill>
              </a:rPr>
              <a:t>Bioinformatics</a:t>
            </a:r>
            <a:r>
              <a:rPr lang="en-US" sz="1000" dirty="0">
                <a:solidFill>
                  <a:schemeClr val="bg1">
                    <a:lumMod val="50000"/>
                  </a:schemeClr>
                </a:solidFill>
              </a:rPr>
              <a:t> 27: 281]</a:t>
            </a:r>
          </a:p>
        </p:txBody>
      </p:sp>
    </p:spTree>
  </p:cSld>
  <p:clrMapOvr>
    <a:masterClrMapping/>
  </p:clrMapOvr>
  <p:transition xmlns:p14="http://schemas.microsoft.com/office/powerpoint/2010/main" spd="slow" advTm="40724"/>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514350" y="300038"/>
            <a:ext cx="1708150" cy="1143000"/>
          </a:xfrm>
        </p:spPr>
        <p:txBody>
          <a:bodyPr/>
          <a:lstStyle/>
          <a:p>
            <a:pPr eaLnBrk="1" hangingPunct="1"/>
            <a:r>
              <a:rPr lang="en-US">
                <a:latin typeface="Arial" charset="0"/>
                <a:ea typeface="ＭＳ Ｐゴシック" charset="0"/>
                <a:cs typeface="ＭＳ Ｐゴシック" charset="0"/>
              </a:rPr>
              <a:t>MRF Examples</a:t>
            </a:r>
          </a:p>
        </p:txBody>
      </p:sp>
      <p:grpSp>
        <p:nvGrpSpPr>
          <p:cNvPr id="325634" name="Group 4"/>
          <p:cNvGrpSpPr>
            <a:grpSpLocks/>
          </p:cNvGrpSpPr>
          <p:nvPr/>
        </p:nvGrpSpPr>
        <p:grpSpPr bwMode="auto">
          <a:xfrm>
            <a:off x="2633663" y="763588"/>
            <a:ext cx="5967412" cy="1928812"/>
            <a:chOff x="2352" y="1923"/>
            <a:chExt cx="3360" cy="1086"/>
          </a:xfrm>
        </p:grpSpPr>
        <p:sp>
          <p:nvSpPr>
            <p:cNvPr id="325675" name="Text Box 5"/>
            <p:cNvSpPr txBox="1">
              <a:spLocks noChangeArrowheads="1"/>
            </p:cNvSpPr>
            <p:nvPr/>
          </p:nvSpPr>
          <p:spPr bwMode="auto">
            <a:xfrm>
              <a:off x="235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76" name="Line 6"/>
            <p:cNvSpPr>
              <a:spLocks noChangeShapeType="1"/>
            </p:cNvSpPr>
            <p:nvPr/>
          </p:nvSpPr>
          <p:spPr bwMode="auto">
            <a:xfrm>
              <a:off x="2448" y="2102"/>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7" name="Rectangle 7"/>
            <p:cNvSpPr>
              <a:spLocks noChangeArrowheads="1"/>
            </p:cNvSpPr>
            <p:nvPr/>
          </p:nvSpPr>
          <p:spPr bwMode="auto">
            <a:xfrm>
              <a:off x="2640" y="2054"/>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78" name="Rectangle 8"/>
            <p:cNvSpPr>
              <a:spLocks noChangeArrowheads="1"/>
            </p:cNvSpPr>
            <p:nvPr/>
          </p:nvSpPr>
          <p:spPr bwMode="auto">
            <a:xfrm>
              <a:off x="3504" y="258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9" name="Line 9"/>
            <p:cNvSpPr>
              <a:spLocks noChangeShapeType="1"/>
            </p:cNvSpPr>
            <p:nvPr/>
          </p:nvSpPr>
          <p:spPr bwMode="auto">
            <a:xfrm flipH="1" flipV="1">
              <a:off x="3072"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0" name="Line 10"/>
            <p:cNvSpPr>
              <a:spLocks noChangeShapeType="1"/>
            </p:cNvSpPr>
            <p:nvPr/>
          </p:nvSpPr>
          <p:spPr bwMode="auto">
            <a:xfrm flipH="1" flipV="1">
              <a:off x="3264"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1" name="Line 11"/>
            <p:cNvSpPr>
              <a:spLocks noChangeShapeType="1"/>
            </p:cNvSpPr>
            <p:nvPr/>
          </p:nvSpPr>
          <p:spPr bwMode="auto">
            <a:xfrm flipH="1">
              <a:off x="3696"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2" name="Line 12"/>
            <p:cNvSpPr>
              <a:spLocks noChangeShapeType="1"/>
            </p:cNvSpPr>
            <p:nvPr/>
          </p:nvSpPr>
          <p:spPr bwMode="auto">
            <a:xfrm flipH="1">
              <a:off x="3840"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3" name="Text Box 13"/>
            <p:cNvSpPr txBox="1">
              <a:spLocks noChangeArrowheads="1"/>
            </p:cNvSpPr>
            <p:nvPr/>
          </p:nvSpPr>
          <p:spPr bwMode="auto">
            <a:xfrm>
              <a:off x="4800" y="1986"/>
              <a:ext cx="9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84" name="Text Box 14"/>
            <p:cNvSpPr txBox="1">
              <a:spLocks noChangeArrowheads="1"/>
            </p:cNvSpPr>
            <p:nvPr/>
          </p:nvSpPr>
          <p:spPr bwMode="auto">
            <a:xfrm>
              <a:off x="4224" y="2534"/>
              <a:ext cx="134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Splice junction Read</a:t>
              </a:r>
            </a:p>
          </p:txBody>
        </p:sp>
        <p:sp>
          <p:nvSpPr>
            <p:cNvPr id="325685" name="Rectangle 15"/>
            <p:cNvSpPr>
              <a:spLocks noChangeArrowheads="1"/>
            </p:cNvSpPr>
            <p:nvPr/>
          </p:nvSpPr>
          <p:spPr bwMode="auto">
            <a:xfrm>
              <a:off x="4512" y="2054"/>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6" name="Rectangle 16"/>
            <p:cNvSpPr>
              <a:spLocks noChangeArrowheads="1"/>
            </p:cNvSpPr>
            <p:nvPr/>
          </p:nvSpPr>
          <p:spPr bwMode="auto">
            <a:xfrm>
              <a:off x="3888" y="2054"/>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7" name="Text Box 17"/>
            <p:cNvSpPr txBox="1">
              <a:spLocks noChangeArrowheads="1"/>
            </p:cNvSpPr>
            <p:nvPr/>
          </p:nvSpPr>
          <p:spPr bwMode="auto">
            <a:xfrm>
              <a:off x="403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88" name="Text Box 18"/>
            <p:cNvSpPr txBox="1">
              <a:spLocks noChangeArrowheads="1"/>
            </p:cNvSpPr>
            <p:nvPr/>
          </p:nvSpPr>
          <p:spPr bwMode="auto">
            <a:xfrm>
              <a:off x="3847"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89" name="Text Box 19"/>
            <p:cNvSpPr txBox="1">
              <a:spLocks noChangeArrowheads="1"/>
            </p:cNvSpPr>
            <p:nvPr/>
          </p:nvSpPr>
          <p:spPr bwMode="auto">
            <a:xfrm>
              <a:off x="3027" y="1923"/>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90" name="Text Box 20"/>
            <p:cNvSpPr txBox="1">
              <a:spLocks noChangeArrowheads="1"/>
            </p:cNvSpPr>
            <p:nvPr/>
          </p:nvSpPr>
          <p:spPr bwMode="auto">
            <a:xfrm>
              <a:off x="3995"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1" name="Text Box 21"/>
            <p:cNvSpPr txBox="1">
              <a:spLocks noChangeArrowheads="1"/>
            </p:cNvSpPr>
            <p:nvPr/>
          </p:nvSpPr>
          <p:spPr bwMode="auto">
            <a:xfrm>
              <a:off x="3216" y="1924"/>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2" name="Line 22"/>
            <p:cNvSpPr>
              <a:spLocks noChangeShapeType="1"/>
            </p:cNvSpPr>
            <p:nvPr/>
          </p:nvSpPr>
          <p:spPr bwMode="auto">
            <a:xfrm flipV="1">
              <a:off x="307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3" name="Line 23"/>
            <p:cNvSpPr>
              <a:spLocks noChangeShapeType="1"/>
            </p:cNvSpPr>
            <p:nvPr/>
          </p:nvSpPr>
          <p:spPr bwMode="auto">
            <a:xfrm flipV="1">
              <a:off x="3264"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4" name="Line 24"/>
            <p:cNvSpPr>
              <a:spLocks noChangeShapeType="1"/>
            </p:cNvSpPr>
            <p:nvPr/>
          </p:nvSpPr>
          <p:spPr bwMode="auto">
            <a:xfrm flipV="1">
              <a:off x="3888"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5" name="Line 25"/>
            <p:cNvSpPr>
              <a:spLocks noChangeShapeType="1"/>
            </p:cNvSpPr>
            <p:nvPr/>
          </p:nvSpPr>
          <p:spPr bwMode="auto">
            <a:xfrm flipV="1">
              <a:off x="403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6" name="Text Box 26"/>
            <p:cNvSpPr txBox="1">
              <a:spLocks noChangeArrowheads="1"/>
            </p:cNvSpPr>
            <p:nvPr/>
          </p:nvSpPr>
          <p:spPr bwMode="auto">
            <a:xfrm>
              <a:off x="3445" y="2742"/>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97" name="Line 27"/>
            <p:cNvSpPr>
              <a:spLocks noChangeShapeType="1"/>
            </p:cNvSpPr>
            <p:nvPr/>
          </p:nvSpPr>
          <p:spPr bwMode="auto">
            <a:xfrm flipV="1">
              <a:off x="3504"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8" name="Line 28"/>
            <p:cNvSpPr>
              <a:spLocks noChangeShapeType="1"/>
            </p:cNvSpPr>
            <p:nvPr/>
          </p:nvSpPr>
          <p:spPr bwMode="auto">
            <a:xfrm flipV="1">
              <a:off x="3696"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9" name="Line 29"/>
            <p:cNvSpPr>
              <a:spLocks noChangeShapeType="1"/>
            </p:cNvSpPr>
            <p:nvPr/>
          </p:nvSpPr>
          <p:spPr bwMode="auto">
            <a:xfrm flipV="1">
              <a:off x="3840"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700" name="Text Box 30"/>
            <p:cNvSpPr txBox="1">
              <a:spLocks noChangeArrowheads="1"/>
            </p:cNvSpPr>
            <p:nvPr/>
          </p:nvSpPr>
          <p:spPr bwMode="auto">
            <a:xfrm>
              <a:off x="3806" y="2740"/>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701" name="Text Box 31"/>
            <p:cNvSpPr txBox="1">
              <a:spLocks noChangeArrowheads="1"/>
            </p:cNvSpPr>
            <p:nvPr/>
          </p:nvSpPr>
          <p:spPr bwMode="auto">
            <a:xfrm>
              <a:off x="3576" y="2740"/>
              <a:ext cx="20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QE/QS</a:t>
              </a:r>
            </a:p>
          </p:txBody>
        </p:sp>
        <p:sp>
          <p:nvSpPr>
            <p:cNvPr id="325702" name="Text Box 32"/>
            <p:cNvSpPr txBox="1">
              <a:spLocks noChangeArrowheads="1"/>
            </p:cNvSpPr>
            <p:nvPr/>
          </p:nvSpPr>
          <p:spPr bwMode="auto">
            <a:xfrm>
              <a:off x="2448" y="2870"/>
              <a:ext cx="29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703" name="Line 33"/>
            <p:cNvSpPr>
              <a:spLocks noChangeShapeType="1"/>
            </p:cNvSpPr>
            <p:nvPr/>
          </p:nvSpPr>
          <p:spPr bwMode="auto">
            <a:xfrm>
              <a:off x="3696" y="2592"/>
              <a:ext cx="0" cy="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5635" name="Text Box 34"/>
          <p:cNvSpPr txBox="1">
            <a:spLocks noChangeArrowheads="1"/>
          </p:cNvSpPr>
          <p:nvPr/>
        </p:nvSpPr>
        <p:spPr bwMode="auto">
          <a:xfrm>
            <a:off x="3482975" y="196850"/>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chr2:+:601:630:1:30,chr2:+:921:940:31:50</a:t>
            </a:r>
            <a:endParaRPr lang="en-US"/>
          </a:p>
        </p:txBody>
      </p:sp>
      <p:sp>
        <p:nvSpPr>
          <p:cNvPr id="325636" name="TextBox 35"/>
          <p:cNvSpPr txBox="1">
            <a:spLocks noChangeArrowheads="1"/>
          </p:cNvSpPr>
          <p:nvPr/>
        </p:nvSpPr>
        <p:spPr bwMode="auto">
          <a:xfrm>
            <a:off x="204788" y="6424613"/>
            <a:ext cx="380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B3B3B3"/>
                </a:solidFill>
              </a:rPr>
              <a:t>[Habegger et al., Bioinformatics (‘11)]</a:t>
            </a:r>
          </a:p>
        </p:txBody>
      </p:sp>
      <p:sp>
        <p:nvSpPr>
          <p:cNvPr id="325637" name="Text Box 4"/>
          <p:cNvSpPr txBox="1">
            <a:spLocks noChangeArrowheads="1"/>
          </p:cNvSpPr>
          <p:nvPr/>
        </p:nvSpPr>
        <p:spPr bwMode="auto">
          <a:xfrm>
            <a:off x="3482975" y="3676650"/>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chr9:+:431:480:1:50|chr9:+:945:994:1:50</a:t>
            </a:r>
          </a:p>
        </p:txBody>
      </p:sp>
      <p:grpSp>
        <p:nvGrpSpPr>
          <p:cNvPr id="325638" name="Group 5"/>
          <p:cNvGrpSpPr>
            <a:grpSpLocks/>
          </p:cNvGrpSpPr>
          <p:nvPr/>
        </p:nvGrpSpPr>
        <p:grpSpPr bwMode="auto">
          <a:xfrm>
            <a:off x="2682875" y="4170363"/>
            <a:ext cx="5867400" cy="1835150"/>
            <a:chOff x="2016" y="2058"/>
            <a:chExt cx="3696" cy="1156"/>
          </a:xfrm>
        </p:grpSpPr>
        <p:sp>
          <p:nvSpPr>
            <p:cNvPr id="325641" name="Text Box 6"/>
            <p:cNvSpPr txBox="1">
              <a:spLocks noChangeArrowheads="1"/>
            </p:cNvSpPr>
            <p:nvPr/>
          </p:nvSpPr>
          <p:spPr bwMode="auto">
            <a:xfrm>
              <a:off x="4848" y="2127"/>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42" name="Text Box 7"/>
            <p:cNvSpPr txBox="1">
              <a:spLocks noChangeArrowheads="1"/>
            </p:cNvSpPr>
            <p:nvPr/>
          </p:nvSpPr>
          <p:spPr bwMode="auto">
            <a:xfrm>
              <a:off x="4464" y="2675"/>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Paired-end Read</a:t>
              </a:r>
            </a:p>
          </p:txBody>
        </p:sp>
        <p:grpSp>
          <p:nvGrpSpPr>
            <p:cNvPr id="325643" name="Group 8"/>
            <p:cNvGrpSpPr>
              <a:grpSpLocks/>
            </p:cNvGrpSpPr>
            <p:nvPr/>
          </p:nvGrpSpPr>
          <p:grpSpPr bwMode="auto">
            <a:xfrm>
              <a:off x="2016" y="2058"/>
              <a:ext cx="3510" cy="1156"/>
              <a:chOff x="2016" y="2058"/>
              <a:chExt cx="3510" cy="1156"/>
            </a:xfrm>
          </p:grpSpPr>
          <p:sp>
            <p:nvSpPr>
              <p:cNvPr id="325644" name="Line 9"/>
              <p:cNvSpPr>
                <a:spLocks noChangeShapeType="1"/>
              </p:cNvSpPr>
              <p:nvPr/>
            </p:nvSpPr>
            <p:spPr bwMode="auto">
              <a:xfrm>
                <a:off x="2448" y="2243"/>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45" name="Rectangle 10"/>
              <p:cNvSpPr>
                <a:spLocks noChangeArrowheads="1"/>
              </p:cNvSpPr>
              <p:nvPr/>
            </p:nvSpPr>
            <p:spPr bwMode="auto">
              <a:xfrm>
                <a:off x="2640" y="2195"/>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6" name="Rectangle 11"/>
              <p:cNvSpPr>
                <a:spLocks noChangeArrowheads="1"/>
              </p:cNvSpPr>
              <p:nvPr/>
            </p:nvSpPr>
            <p:spPr bwMode="auto">
              <a:xfrm>
                <a:off x="4512" y="2195"/>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7" name="Rectangle 12"/>
              <p:cNvSpPr>
                <a:spLocks noChangeArrowheads="1"/>
              </p:cNvSpPr>
              <p:nvPr/>
            </p:nvSpPr>
            <p:spPr bwMode="auto">
              <a:xfrm>
                <a:off x="3888" y="2195"/>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8" name="Text Box 13"/>
              <p:cNvSpPr txBox="1">
                <a:spLocks noChangeArrowheads="1"/>
              </p:cNvSpPr>
              <p:nvPr/>
            </p:nvSpPr>
            <p:spPr bwMode="auto">
              <a:xfrm>
                <a:off x="4176" y="2435"/>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49" name="Text Box 14"/>
              <p:cNvSpPr txBox="1">
                <a:spLocks noChangeArrowheads="1"/>
              </p:cNvSpPr>
              <p:nvPr/>
            </p:nvSpPr>
            <p:spPr bwMode="auto">
              <a:xfrm>
                <a:off x="2016" y="2448"/>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50" name="Text Box 15"/>
              <p:cNvSpPr txBox="1">
                <a:spLocks noChangeArrowheads="1"/>
              </p:cNvSpPr>
              <p:nvPr/>
            </p:nvSpPr>
            <p:spPr bwMode="auto">
              <a:xfrm>
                <a:off x="3878" y="207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1" name="Text Box 16"/>
              <p:cNvSpPr txBox="1">
                <a:spLocks noChangeArrowheads="1"/>
              </p:cNvSpPr>
              <p:nvPr/>
            </p:nvSpPr>
            <p:spPr bwMode="auto">
              <a:xfrm>
                <a:off x="2733" y="2058"/>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2" name="Text Box 17"/>
              <p:cNvSpPr txBox="1">
                <a:spLocks noChangeArrowheads="1"/>
              </p:cNvSpPr>
              <p:nvPr/>
            </p:nvSpPr>
            <p:spPr bwMode="auto">
              <a:xfrm>
                <a:off x="4212" y="2067"/>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3" name="Text Box 18"/>
              <p:cNvSpPr txBox="1">
                <a:spLocks noChangeArrowheads="1"/>
              </p:cNvSpPr>
              <p:nvPr/>
            </p:nvSpPr>
            <p:spPr bwMode="auto">
              <a:xfrm>
                <a:off x="3072" y="2065"/>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4" name="Line 19"/>
              <p:cNvSpPr>
                <a:spLocks noChangeShapeType="1"/>
              </p:cNvSpPr>
              <p:nvPr/>
            </p:nvSpPr>
            <p:spPr bwMode="auto">
              <a:xfrm flipV="1">
                <a:off x="2778" y="214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5" name="Line 20"/>
              <p:cNvSpPr>
                <a:spLocks noChangeShapeType="1"/>
              </p:cNvSpPr>
              <p:nvPr/>
            </p:nvSpPr>
            <p:spPr bwMode="auto">
              <a:xfrm flipV="1">
                <a:off x="3116" y="2149"/>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6" name="Line 21"/>
              <p:cNvSpPr>
                <a:spLocks noChangeShapeType="1"/>
              </p:cNvSpPr>
              <p:nvPr/>
            </p:nvSpPr>
            <p:spPr bwMode="auto">
              <a:xfrm flipV="1">
                <a:off x="3931" y="2157"/>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7" name="Line 22"/>
              <p:cNvSpPr>
                <a:spLocks noChangeShapeType="1"/>
              </p:cNvSpPr>
              <p:nvPr/>
            </p:nvSpPr>
            <p:spPr bwMode="auto">
              <a:xfrm flipV="1">
                <a:off x="4259" y="214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8" name="Text Box 23"/>
              <p:cNvSpPr txBox="1">
                <a:spLocks noChangeArrowheads="1"/>
              </p:cNvSpPr>
              <p:nvPr/>
            </p:nvSpPr>
            <p:spPr bwMode="auto">
              <a:xfrm>
                <a:off x="3007"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59" name="Line 24"/>
              <p:cNvSpPr>
                <a:spLocks noChangeShapeType="1"/>
              </p:cNvSpPr>
              <p:nvPr/>
            </p:nvSpPr>
            <p:spPr bwMode="auto">
              <a:xfrm flipV="1">
                <a:off x="3062" y="272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0" name="Line 25"/>
              <p:cNvSpPr>
                <a:spLocks noChangeShapeType="1"/>
              </p:cNvSpPr>
              <p:nvPr/>
            </p:nvSpPr>
            <p:spPr bwMode="auto">
              <a:xfrm flipV="1">
                <a:off x="3395" y="273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1" name="Line 26"/>
              <p:cNvSpPr>
                <a:spLocks noChangeShapeType="1"/>
              </p:cNvSpPr>
              <p:nvPr/>
            </p:nvSpPr>
            <p:spPr bwMode="auto">
              <a:xfrm flipV="1">
                <a:off x="3741" y="272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2" name="Text Box 27"/>
              <p:cNvSpPr txBox="1">
                <a:spLocks noChangeArrowheads="1"/>
              </p:cNvSpPr>
              <p:nvPr/>
            </p:nvSpPr>
            <p:spPr bwMode="auto">
              <a:xfrm>
                <a:off x="3701"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63" name="Text Box 28"/>
              <p:cNvSpPr txBox="1">
                <a:spLocks noChangeArrowheads="1"/>
              </p:cNvSpPr>
              <p:nvPr/>
            </p:nvSpPr>
            <p:spPr bwMode="auto">
              <a:xfrm>
                <a:off x="3351" y="2881"/>
                <a:ext cx="2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4" name="Text Box 29"/>
              <p:cNvSpPr txBox="1">
                <a:spLocks noChangeArrowheads="1"/>
              </p:cNvSpPr>
              <p:nvPr/>
            </p:nvSpPr>
            <p:spPr bwMode="auto">
              <a:xfrm>
                <a:off x="2304" y="3059"/>
                <a:ext cx="32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665" name="Line 30"/>
              <p:cNvSpPr>
                <a:spLocks noChangeShapeType="1"/>
              </p:cNvSpPr>
              <p:nvPr/>
            </p:nvSpPr>
            <p:spPr bwMode="auto">
              <a:xfrm flipV="1">
                <a:off x="4073" y="2723"/>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6" name="Line 31"/>
              <p:cNvSpPr>
                <a:spLocks noChangeShapeType="1"/>
              </p:cNvSpPr>
              <p:nvPr/>
            </p:nvSpPr>
            <p:spPr bwMode="auto">
              <a:xfrm flipV="1">
                <a:off x="3399" y="2627"/>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7" name="Line 32"/>
              <p:cNvSpPr>
                <a:spLocks noChangeShapeType="1"/>
              </p:cNvSpPr>
              <p:nvPr/>
            </p:nvSpPr>
            <p:spPr bwMode="auto">
              <a:xfrm>
                <a:off x="3543" y="2627"/>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8" name="Text Box 33"/>
              <p:cNvSpPr txBox="1">
                <a:spLocks noChangeArrowheads="1"/>
              </p:cNvSpPr>
              <p:nvPr/>
            </p:nvSpPr>
            <p:spPr bwMode="auto">
              <a:xfrm>
                <a:off x="4026" y="2873"/>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9" name="Line 34"/>
              <p:cNvSpPr>
                <a:spLocks noChangeShapeType="1"/>
              </p:cNvSpPr>
              <p:nvPr/>
            </p:nvSpPr>
            <p:spPr bwMode="auto">
              <a:xfrm>
                <a:off x="277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0" name="Line 35"/>
              <p:cNvSpPr>
                <a:spLocks noChangeShapeType="1"/>
              </p:cNvSpPr>
              <p:nvPr/>
            </p:nvSpPr>
            <p:spPr bwMode="auto">
              <a:xfrm>
                <a:off x="311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1" name="Line 36"/>
              <p:cNvSpPr>
                <a:spLocks noChangeShapeType="1"/>
              </p:cNvSpPr>
              <p:nvPr/>
            </p:nvSpPr>
            <p:spPr bwMode="auto">
              <a:xfrm flipH="1">
                <a:off x="4074" y="2295"/>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2" name="Rectangle 37"/>
              <p:cNvSpPr>
                <a:spLocks noChangeArrowheads="1"/>
              </p:cNvSpPr>
              <p:nvPr/>
            </p:nvSpPr>
            <p:spPr bwMode="auto">
              <a:xfrm>
                <a:off x="3060" y="2726"/>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3" name="Rectangle 38"/>
              <p:cNvSpPr>
                <a:spLocks noChangeArrowheads="1"/>
              </p:cNvSpPr>
              <p:nvPr/>
            </p:nvSpPr>
            <p:spPr bwMode="auto">
              <a:xfrm>
                <a:off x="3740" y="272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4" name="Line 39"/>
              <p:cNvSpPr>
                <a:spLocks noChangeShapeType="1"/>
              </p:cNvSpPr>
              <p:nvPr/>
            </p:nvSpPr>
            <p:spPr bwMode="auto">
              <a:xfrm flipH="1">
                <a:off x="3744" y="2297"/>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5639" name="TextBox 2"/>
          <p:cNvSpPr txBox="1">
            <a:spLocks noChangeArrowheads="1"/>
          </p:cNvSpPr>
          <p:nvPr/>
        </p:nvSpPr>
        <p:spPr bwMode="auto">
          <a:xfrm>
            <a:off x="333375" y="4957763"/>
            <a:ext cx="1766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t>Reference based compression (ie CRAM) is similar but it stores actual variant beyond just position of alignment block</a:t>
            </a:r>
          </a:p>
        </p:txBody>
      </p:sp>
      <p:sp>
        <p:nvSpPr>
          <p:cNvPr id="325640" name="Rectangle 3"/>
          <p:cNvSpPr>
            <a:spLocks noChangeArrowheads="1"/>
          </p:cNvSpPr>
          <p:nvPr/>
        </p:nvSpPr>
        <p:spPr bwMode="auto">
          <a:xfrm>
            <a:off x="304800" y="1681163"/>
            <a:ext cx="21240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p>
            <a:r>
              <a:rPr lang="en-US"/>
              <a:t>10X Compression Ex.</a:t>
            </a:r>
          </a:p>
          <a:p>
            <a:endParaRPr lang="en-US"/>
          </a:p>
          <a:p>
            <a:r>
              <a:rPr lang="en-US"/>
              <a:t>Raw ELAND</a:t>
            </a:r>
            <a:r>
              <a:rPr lang="en-US" b="0"/>
              <a:t> export file has uncompressed file size: ∼4 GB; total number of reads: ∼20 million; number of mapped reads: ∼12 million .  </a:t>
            </a:r>
          </a:p>
          <a:p>
            <a:endParaRPr lang="en-US"/>
          </a:p>
          <a:p>
            <a:r>
              <a:rPr lang="en-US"/>
              <a:t>MRF file</a:t>
            </a:r>
            <a:r>
              <a:rPr lang="en-US" b="0"/>
              <a:t> is significantly smaller (∼400 MB uncompressed, ∼130 MB compressed with gzip). </a:t>
            </a:r>
          </a:p>
          <a:p>
            <a:endParaRPr lang="en-US"/>
          </a:p>
          <a:p>
            <a:r>
              <a:rPr lang="en-US"/>
              <a:t>BAM file</a:t>
            </a:r>
            <a:r>
              <a:rPr lang="en-US" b="0"/>
              <a:t> </a:t>
            </a:r>
            <a:br>
              <a:rPr lang="en-US" b="0"/>
            </a:br>
            <a:r>
              <a:rPr lang="en-US" b="0"/>
              <a:t>has a size of ∼1.2 GB. </a:t>
            </a:r>
          </a:p>
          <a:p>
            <a:endParaRPr lang="en-US" b="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226050" y="0"/>
            <a:ext cx="3917950" cy="2281238"/>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Thoughts on Social &amp; Technical Aspects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0" y="114300"/>
            <a:ext cx="5483225"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a:t>
            </a:r>
            <a:r>
              <a:rPr lang="en-US" sz="2400" b="1">
                <a:solidFill>
                  <a:srgbClr val="FFFF00"/>
                </a:solidFill>
                <a:latin typeface="Arial" charset="0"/>
                <a:ea typeface="ＭＳ Ｐゴシック" charset="0"/>
                <a:cs typeface="ＭＳ Ｐゴシック" charset="0"/>
              </a:rPr>
              <a:t>Conundrum </a:t>
            </a:r>
            <a:r>
              <a:rPr lang="en-US" sz="2400">
                <a:solidFill>
                  <a:schemeClr val="bg1"/>
                </a:solidFill>
                <a:latin typeface="Arial" charset="0"/>
                <a:ea typeface="ＭＳ Ｐゴシック" charset="0"/>
                <a:cs typeface="ＭＳ Ｐゴシック" charset="0"/>
              </a:rPr>
              <a:t>of </a:t>
            </a:r>
            <a:r>
              <a:rPr lang="en-US" sz="2400" b="1">
                <a:solidFill>
                  <a:srgbClr val="FFFF00"/>
                </a:solidFill>
                <a:latin typeface="Arial" charset="0"/>
                <a:ea typeface="ＭＳ Ｐゴシック" charset="0"/>
                <a:cs typeface="ＭＳ Ｐゴシック" charset="0"/>
              </a:rPr>
              <a:t>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pPr lvl="1"/>
            <a:r>
              <a:rPr lang="en-US" sz="2200" b="1">
                <a:solidFill>
                  <a:srgbClr val="FFFF00"/>
                </a:solidFill>
                <a:latin typeface="Arial" charset="0"/>
                <a:ea typeface="ＭＳ Ｐゴシック" charset="0"/>
                <a:cs typeface="ＭＳ Ｐゴシック" charset="0"/>
              </a:rPr>
              <a:t>Strawman </a:t>
            </a:r>
            <a:br>
              <a:rPr lang="en-US" sz="2200" b="1">
                <a:solidFill>
                  <a:srgbClr val="FFFF00"/>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Hybrid Soc-Tech Approach</a:t>
            </a:r>
          </a:p>
          <a:p>
            <a:pPr lvl="2"/>
            <a:r>
              <a:rPr lang="en-US">
                <a:solidFill>
                  <a:schemeClr val="bg1"/>
                </a:solidFill>
                <a:latin typeface="Arial" charset="0"/>
                <a:ea typeface="ＭＳ Ｐゴシック" charset="0"/>
                <a:cs typeface="ＭＳ Ｐゴシック" charset="0"/>
              </a:rPr>
              <a:t>Soc: Licensure for genomic researchers</a:t>
            </a:r>
          </a:p>
          <a:p>
            <a:pPr lvl="2"/>
            <a:r>
              <a:rPr lang="en-US">
                <a:solidFill>
                  <a:schemeClr val="bg1"/>
                </a:solidFill>
                <a:latin typeface="Arial" charset="0"/>
                <a:ea typeface="ＭＳ Ｐゴシック" charset="0"/>
                <a:cs typeface="ＭＳ Ｐゴシック" charset="0"/>
              </a:rPr>
              <a:t>Enclaves in the cloud</a:t>
            </a:r>
          </a:p>
          <a:p>
            <a:pPr lvl="1"/>
            <a:endParaRPr lang="en-US" sz="220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588000" y="1905000"/>
            <a:ext cx="3175000" cy="4684713"/>
          </a:xfrm>
        </p:spPr>
        <p:txBody>
          <a:bodyPr/>
          <a:lstStyle/>
          <a:p>
            <a:r>
              <a:rPr lang="en-US">
                <a:solidFill>
                  <a:schemeClr val="bg1"/>
                </a:solidFill>
                <a:latin typeface="Arial" charset="0"/>
                <a:ea typeface="ＭＳ Ｐゴシック" charset="0"/>
                <a:cs typeface="ＭＳ Ｐゴシック" charset="0"/>
              </a:rPr>
              <a:t>RNA-seq Data – how much information is leaked &amp; how to make it more private?</a:t>
            </a:r>
          </a:p>
          <a:p>
            <a:pPr lvl="1"/>
            <a:r>
              <a:rPr lang="en-US">
                <a:solidFill>
                  <a:schemeClr val="bg1"/>
                </a:solidFill>
                <a:latin typeface="Arial" charset="0"/>
                <a:ea typeface="ＭＳ Ｐゴシック" charset="0"/>
                <a:cs typeface="ＭＳ Ｐゴシック" charset="0"/>
              </a:rPr>
              <a:t>Variants in the Reads</a:t>
            </a:r>
          </a:p>
          <a:p>
            <a:pPr lvl="2"/>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1"/>
            <a:r>
              <a:rPr lang="en-US">
                <a:solidFill>
                  <a:schemeClr val="bg1"/>
                </a:solidFill>
                <a:latin typeface="Arial" charset="0"/>
                <a:ea typeface="ＭＳ Ｐゴシック" charset="0"/>
                <a:cs typeface="ＭＳ Ｐゴシック" charset="0"/>
              </a:rPr>
              <a:t>Variants from Quantifications &amp; eQTLs</a:t>
            </a:r>
          </a:p>
          <a:p>
            <a:pPr lvl="1"/>
            <a:r>
              <a:rPr lang="en-US">
                <a:solidFill>
                  <a:schemeClr val="bg1"/>
                </a:solidFill>
                <a:latin typeface="Arial" charset="0"/>
                <a:ea typeface="ＭＳ Ｐゴシック" charset="0"/>
                <a:cs typeface="ＭＳ Ｐゴシック" charset="0"/>
              </a:rPr>
              <a:t>Any SVs in pervasive transcription?</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309688"/>
            <a:ext cx="52863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87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7" name="Title 1"/>
          <p:cNvSpPr txBox="1">
            <a:spLocks/>
          </p:cNvSpPr>
          <p:nvPr/>
        </p:nvSpPr>
        <p:spPr bwMode="auto">
          <a:xfrm>
            <a:off x="457200" y="238125"/>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06" tIns="46004" rIns="92006" bIns="46004" anchor="ctr"/>
          <a:lstStyle>
            <a:lvl1pPr defTabSz="908050" eaLnBrk="0" hangingPunct="0">
              <a:defRPr sz="1200" b="1">
                <a:solidFill>
                  <a:schemeClr val="tx1"/>
                </a:solidFill>
                <a:latin typeface="Arial" charset="0"/>
                <a:ea typeface="ＭＳ Ｐゴシック" charset="0"/>
                <a:cs typeface="ＭＳ Ｐゴシック" charset="0"/>
              </a:defRPr>
            </a:lvl1pPr>
            <a:lvl2pPr marL="742950" indent="-285750" defTabSz="908050" eaLnBrk="0" hangingPunct="0">
              <a:defRPr sz="1200" b="1">
                <a:solidFill>
                  <a:schemeClr val="tx1"/>
                </a:solidFill>
                <a:latin typeface="Arial" charset="0"/>
                <a:ea typeface="ＭＳ Ｐゴシック" charset="0"/>
              </a:defRPr>
            </a:lvl2pPr>
            <a:lvl3pPr marL="1143000" indent="-228600" defTabSz="908050" eaLnBrk="0" hangingPunct="0">
              <a:defRPr sz="1200" b="1">
                <a:solidFill>
                  <a:schemeClr val="tx1"/>
                </a:solidFill>
                <a:latin typeface="Arial" charset="0"/>
                <a:ea typeface="ＭＳ Ｐゴシック" charset="0"/>
              </a:defRPr>
            </a:lvl3pPr>
            <a:lvl4pPr marL="1600200" indent="-228600" defTabSz="908050" eaLnBrk="0" hangingPunct="0">
              <a:defRPr sz="1200" b="1">
                <a:solidFill>
                  <a:schemeClr val="tx1"/>
                </a:solidFill>
                <a:latin typeface="Arial" charset="0"/>
                <a:ea typeface="ＭＳ Ｐゴシック" charset="0"/>
              </a:defRPr>
            </a:lvl4pPr>
            <a:lvl5pPr marL="2057400" indent="-228600" defTabSz="908050" eaLnBrk="0" hangingPunct="0">
              <a:defRPr sz="1200" b="1">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0"/>
              </a:defRPr>
            </a:lvl9pPr>
          </a:lstStyle>
          <a:p>
            <a:pPr algn="ctr"/>
            <a:r>
              <a:rPr lang="en-US" sz="3200">
                <a:solidFill>
                  <a:srgbClr val="22228B"/>
                </a:solidFill>
              </a:rPr>
              <a:t>eQTL Mapping Using RNA-Seq Data</a:t>
            </a:r>
          </a:p>
        </p:txBody>
      </p:sp>
      <p:sp>
        <p:nvSpPr>
          <p:cNvPr id="328708" name="TextBox 10"/>
          <p:cNvSpPr txBox="1">
            <a:spLocks noChangeArrowheads="1"/>
          </p:cNvSpPr>
          <p:nvPr/>
        </p:nvSpPr>
        <p:spPr bwMode="auto">
          <a:xfrm>
            <a:off x="690563" y="6365875"/>
            <a:ext cx="15795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Biometrics 68(1) 1–11</a:t>
            </a:r>
            <a:r>
              <a:rPr lang="en-US" sz="1000">
                <a:solidFill>
                  <a:srgbClr val="7F7F7F"/>
                </a:solidFill>
              </a:rPr>
              <a:t>]</a:t>
            </a:r>
          </a:p>
        </p:txBody>
      </p:sp>
      <p:sp>
        <p:nvSpPr>
          <p:cNvPr id="328709" name="Text Placeholder 10"/>
          <p:cNvSpPr>
            <a:spLocks noGrp="1"/>
          </p:cNvSpPr>
          <p:nvPr>
            <p:ph sz="half" idx="1"/>
          </p:nvPr>
        </p:nvSpPr>
        <p:spPr>
          <a:xfrm>
            <a:off x="5710238" y="1319213"/>
            <a:ext cx="3289300" cy="4638675"/>
          </a:xfrm>
        </p:spPr>
        <p:txBody>
          <a:bodyPr/>
          <a:lstStyle/>
          <a:p>
            <a:pPr eaLnBrk="1" hangingPunct="1"/>
            <a:r>
              <a:rPr lang="en-US" sz="1800">
                <a:latin typeface="Arial" charset="0"/>
                <a:ea typeface="ＭＳ Ｐゴシック" charset="0"/>
                <a:cs typeface="ＭＳ Ｐゴシック" charset="0"/>
              </a:rPr>
              <a:t>eQTLs are genomic loci that contribute to variation in mRNA expression levels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eQTLs provide insights on transcription regulation, and the molecular basis of phenotypic outcomes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 mapping can be done with RNA-Seq data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0753" name="Title 1"/>
          <p:cNvSpPr>
            <a:spLocks noGrp="1"/>
          </p:cNvSpPr>
          <p:nvPr>
            <p:ph type="title"/>
          </p:nvPr>
        </p:nvSpPr>
        <p:spPr>
          <a:xfrm>
            <a:off x="-14288" y="263525"/>
            <a:ext cx="4924426" cy="1325563"/>
          </a:xfrm>
        </p:spPr>
        <p:txBody>
          <a:bodyPr/>
          <a:lstStyle/>
          <a:p>
            <a:r>
              <a:rPr lang="en-US">
                <a:latin typeface="Arial" charset="0"/>
                <a:ea typeface="ＭＳ Ｐゴシック" charset="0"/>
                <a:cs typeface="ＭＳ Ｐゴシック" charset="0"/>
              </a:rPr>
              <a:t>Attack based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on quantifications and eQTLs</a:t>
            </a:r>
          </a:p>
        </p:txBody>
      </p:sp>
      <p:pic>
        <p:nvPicPr>
          <p:cNvPr id="3307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3763" y="0"/>
            <a:ext cx="3556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5" name="Content Placeholder 2"/>
          <p:cNvSpPr>
            <a:spLocks noGrp="1"/>
          </p:cNvSpPr>
          <p:nvPr>
            <p:ph idx="1"/>
          </p:nvPr>
        </p:nvSpPr>
        <p:spPr>
          <a:xfrm>
            <a:off x="628650" y="1825625"/>
            <a:ext cx="3779838" cy="4351338"/>
          </a:xfrm>
        </p:spPr>
        <p:txBody>
          <a:bodyPr/>
          <a:lstStyle/>
          <a:p>
            <a:r>
              <a:rPr lang="en-US">
                <a:latin typeface="Arial" charset="0"/>
                <a:ea typeface="ＭＳ Ｐゴシック" charset="0"/>
                <a:cs typeface="ＭＳ Ｐゴシック" charset="0"/>
              </a:rPr>
              <a:t>One can still perform an attack if he/she has access to quantifications.</a:t>
            </a:r>
          </a:p>
          <a:p>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4"/>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27257"/>
            <a:ext cx="4538526" cy="8705776"/>
          </a:xfrm>
        </p:spPr>
      </p:pic>
      <p:sp>
        <p:nvSpPr>
          <p:cNvPr id="229" name="Slide Number Placeholder 228"/>
          <p:cNvSpPr>
            <a:spLocks noGrp="1"/>
          </p:cNvSpPr>
          <p:nvPr>
            <p:ph type="sldNum" sz="quarter" idx="4294967295"/>
          </p:nvPr>
        </p:nvSpPr>
        <p:spPr>
          <a:xfrm>
            <a:off x="6457950" y="6356351"/>
            <a:ext cx="2057400" cy="365125"/>
          </a:xfrm>
          <a:prstGeom prst="rect">
            <a:avLst/>
          </a:prstGeom>
        </p:spPr>
        <p:txBody>
          <a:bodyPr/>
          <a:lstStyle/>
          <a:p>
            <a:fld id="{1E55FECB-13F1-4529-914E-4E64DD0A29E7}" type="slidenum">
              <a:rPr lang="en-US" smtClean="0"/>
              <a:t>27</a:t>
            </a:fld>
            <a:endParaRPr lang="en-US"/>
          </a:p>
        </p:txBody>
      </p:sp>
    </p:spTree>
    <p:extLst>
      <p:ext uri="{BB962C8B-B14F-4D97-AF65-F5344CB8AC3E}">
        <p14:creationId xmlns:p14="http://schemas.microsoft.com/office/powerpoint/2010/main" val="1394902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4"/>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832178"/>
            <a:ext cx="4538526" cy="8705776"/>
          </a:xfrm>
        </p:spPr>
      </p:pic>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1E55FECB-13F1-4529-914E-4E64DD0A29E7}" type="slidenum">
              <a:rPr lang="en-US" smtClean="0"/>
              <a:t>28</a:t>
            </a:fld>
            <a:endParaRPr lang="en-US"/>
          </a:p>
        </p:txBody>
      </p:sp>
    </p:spTree>
    <p:extLst>
      <p:ext uri="{BB962C8B-B14F-4D97-AF65-F5344CB8AC3E}">
        <p14:creationId xmlns:p14="http://schemas.microsoft.com/office/powerpoint/2010/main" val="3608015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1"/>
          <p:cNvSpPr>
            <a:spLocks noGrp="1"/>
          </p:cNvSpPr>
          <p:nvPr>
            <p:ph type="title"/>
          </p:nvPr>
        </p:nvSpPr>
        <p:spPr/>
        <p:txBody>
          <a:bodyPr/>
          <a:lstStyle/>
          <a:p>
            <a:r>
              <a:rPr lang="en-US" dirty="0" smtClean="0">
                <a:solidFill>
                  <a:srgbClr val="008000"/>
                </a:solidFill>
                <a:latin typeface="Arial" charset="0"/>
                <a:ea typeface="ＭＳ Ｐゴシック" charset="0"/>
                <a:cs typeface="ＭＳ Ｐゴシック" charset="0"/>
              </a:rPr>
              <a:t>AH onto 1 slide &amp; fix </a:t>
            </a:r>
            <a:r>
              <a:rPr lang="en-US" dirty="0" err="1" smtClean="0">
                <a:solidFill>
                  <a:srgbClr val="008000"/>
                </a:solidFill>
                <a:latin typeface="Arial" charset="0"/>
                <a:ea typeface="ＭＳ Ｐゴシック" charset="0"/>
                <a:cs typeface="ＭＳ Ｐゴシック" charset="0"/>
              </a:rPr>
              <a:t>ekj</a:t>
            </a:r>
            <a:r>
              <a:rPr lang="en-US" dirty="0" smtClean="0">
                <a:solidFill>
                  <a:srgbClr val="008000"/>
                </a:solidFill>
                <a:latin typeface="Arial" charset="0"/>
                <a:ea typeface="ＭＳ Ｐゴシック" charset="0"/>
                <a:cs typeface="ＭＳ Ｐゴシック" charset="0"/>
              </a:rPr>
              <a:t/>
            </a:r>
            <a:br>
              <a:rPr lang="en-US" dirty="0" smtClean="0">
                <a:solidFill>
                  <a:srgbClr val="008000"/>
                </a:solidFill>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Quantifying </a:t>
            </a:r>
            <a:r>
              <a:rPr lang="en-US" dirty="0" err="1">
                <a:latin typeface="Arial" charset="0"/>
                <a:ea typeface="ＭＳ Ｐゴシック" charset="0"/>
                <a:cs typeface="ＭＳ Ｐゴシック" charset="0"/>
              </a:rPr>
              <a:t>Predictibiltity</a:t>
            </a:r>
            <a:endParaRPr lang="en-US" dirty="0">
              <a:latin typeface="Arial" charset="0"/>
              <a:ea typeface="ＭＳ Ｐゴシック" charset="0"/>
              <a:cs typeface="ＭＳ Ｐゴシック" charset="0"/>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255895" y="1825625"/>
            <a:ext cx="8888105" cy="4351338"/>
          </a:xfrm>
          <a:blipFill rotWithShape="1">
            <a:blip r:embed="rId2"/>
            <a:stretch>
              <a:fillRect/>
            </a:stretch>
          </a:blipFill>
          <a:extLst/>
        </p:spPr>
        <p:txBody>
          <a:bodyPr/>
          <a:lstStyle/>
          <a:p>
            <a:pPr>
              <a:defRPr/>
            </a:pPr>
            <a:r>
              <a:rPr lang="en-US">
                <a:noFill/>
              </a:rPr>
              <a:t> </a:t>
            </a:r>
          </a:p>
        </p:txBody>
      </p:sp>
      <p:pic>
        <p:nvPicPr>
          <p:cNvPr id="3317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265613"/>
            <a:ext cx="782637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a:xfrm>
            <a:off x="138113" y="852488"/>
            <a:ext cx="2263775" cy="1460500"/>
          </a:xfrm>
        </p:spPr>
        <p:txBody>
          <a:bodyPr/>
          <a:lstStyle/>
          <a:p>
            <a:r>
              <a:rPr lang="en-US" sz="2800">
                <a:latin typeface="Arial" charset="0"/>
                <a:ea typeface="ＭＳ Ｐゴシック" charset="0"/>
                <a:cs typeface="ＭＳ Ｐゴシック" charset="0"/>
              </a:rPr>
              <a:t>The Explosion of Data in Genomics: the Numbers</a:t>
            </a:r>
          </a:p>
        </p:txBody>
      </p:sp>
      <p:sp>
        <p:nvSpPr>
          <p:cNvPr id="304130" name="TextBox 1"/>
          <p:cNvSpPr txBox="1">
            <a:spLocks noChangeArrowheads="1"/>
          </p:cNvSpPr>
          <p:nvPr/>
        </p:nvSpPr>
        <p:spPr bwMode="auto">
          <a:xfrm>
            <a:off x="5972175" y="4879975"/>
            <a:ext cx="269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rPr>
              <a:t>From </a:t>
            </a:r>
            <a:r>
              <a:rPr lang="ja-JP" altLang="en-US" sz="1600">
                <a:solidFill>
                  <a:srgbClr val="000000"/>
                </a:solidFill>
              </a:rPr>
              <a:t>‘</a:t>
            </a:r>
            <a:r>
              <a:rPr lang="en-US" altLang="ja-JP" sz="1600">
                <a:solidFill>
                  <a:srgbClr val="000000"/>
                </a:solidFill>
              </a:rPr>
              <a:t>00 to ~</a:t>
            </a:r>
            <a:r>
              <a:rPr lang="ja-JP" altLang="en-US" sz="1600">
                <a:solidFill>
                  <a:srgbClr val="000000"/>
                </a:solidFill>
              </a:rPr>
              <a:t>’</a:t>
            </a:r>
            <a:r>
              <a:rPr lang="en-US" altLang="ja-JP" sz="1600">
                <a:solidFill>
                  <a:srgbClr val="000000"/>
                </a:solidFill>
              </a:rPr>
              <a:t>20, </a:t>
            </a:r>
            <a:br>
              <a:rPr lang="en-US" altLang="ja-JP" sz="1600">
                <a:solidFill>
                  <a:srgbClr val="000000"/>
                </a:solidFill>
              </a:rPr>
            </a:br>
            <a:r>
              <a:rPr lang="en-US" altLang="ja-JP" sz="1600">
                <a:solidFill>
                  <a:srgbClr val="000000"/>
                </a:solidFill>
              </a:rPr>
              <a:t>cost of DNA sequencing expt. shifts from the actual seq. to sample </a:t>
            </a:r>
            <a:br>
              <a:rPr lang="en-US" altLang="ja-JP" sz="1600">
                <a:solidFill>
                  <a:srgbClr val="000000"/>
                </a:solidFill>
              </a:rPr>
            </a:br>
            <a:r>
              <a:rPr lang="en-US" altLang="ja-JP" sz="1600">
                <a:solidFill>
                  <a:srgbClr val="000000"/>
                </a:solidFill>
              </a:rPr>
              <a:t>collection &amp; analysis</a:t>
            </a:r>
            <a:endParaRPr lang="en-US" sz="1600">
              <a:solidFill>
                <a:srgbClr val="000000"/>
              </a:solidFill>
            </a:endParaRPr>
          </a:p>
        </p:txBody>
      </p:sp>
      <p:sp>
        <p:nvSpPr>
          <p:cNvPr id="304131" name="Rectangle 8"/>
          <p:cNvSpPr>
            <a:spLocks noChangeArrowheads="1"/>
          </p:cNvSpPr>
          <p:nvPr/>
        </p:nvSpPr>
        <p:spPr bwMode="auto">
          <a:xfrm>
            <a:off x="5013325" y="6518275"/>
            <a:ext cx="3944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p>
            <a:pPr defTabSz="912813"/>
            <a:r>
              <a:rPr lang="en-US">
                <a:solidFill>
                  <a:srgbClr val="A6A6A6"/>
                </a:solidFill>
              </a:rPr>
              <a:t>[Nature 507, 294; Sboner et al. (</a:t>
            </a:r>
            <a:r>
              <a:rPr lang="ja-JP" altLang="en-US">
                <a:solidFill>
                  <a:srgbClr val="A6A6A6"/>
                </a:solidFill>
              </a:rPr>
              <a:t>‘</a:t>
            </a:r>
            <a:r>
              <a:rPr lang="en-US" altLang="ja-JP">
                <a:solidFill>
                  <a:srgbClr val="A6A6A6"/>
                </a:solidFill>
              </a:rPr>
              <a:t>11) GenomeBiology ]</a:t>
            </a:r>
            <a:endParaRPr lang="en-US">
              <a:solidFill>
                <a:srgbClr val="A6A6A6"/>
              </a:solidFill>
            </a:endParaRPr>
          </a:p>
        </p:txBody>
      </p:sp>
      <p:pic>
        <p:nvPicPr>
          <p:cNvPr id="304132" name="Picture 1"/>
          <p:cNvPicPr>
            <a:picLocks noChangeAspect="1"/>
          </p:cNvPicPr>
          <p:nvPr/>
        </p:nvPicPr>
        <p:blipFill>
          <a:blip r:embed="rId2">
            <a:extLst>
              <a:ext uri="{28A0092B-C50C-407E-A947-70E740481C1C}">
                <a14:useLocalDpi xmlns:a14="http://schemas.microsoft.com/office/drawing/2010/main" val="0"/>
              </a:ext>
            </a:extLst>
          </a:blip>
          <a:srcRect t="21669"/>
          <a:stretch>
            <a:fillRect/>
          </a:stretch>
        </p:blipFill>
        <p:spPr bwMode="auto">
          <a:xfrm>
            <a:off x="2365375" y="12700"/>
            <a:ext cx="68897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4851400" cy="282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04134" name="Straight Connector 4"/>
          <p:cNvCxnSpPr>
            <a:cxnSpLocks noChangeShapeType="1"/>
          </p:cNvCxnSpPr>
          <p:nvPr/>
        </p:nvCxnSpPr>
        <p:spPr bwMode="auto">
          <a:xfrm flipV="1">
            <a:off x="5903913" y="936625"/>
            <a:ext cx="0" cy="3609975"/>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5" name="TextBox 2"/>
          <p:cNvSpPr txBox="1">
            <a:spLocks noChangeArrowheads="1"/>
          </p:cNvSpPr>
          <p:nvPr/>
        </p:nvSpPr>
        <p:spPr bwMode="auto">
          <a:xfrm>
            <a:off x="5692775" y="4303713"/>
            <a:ext cx="427038" cy="307975"/>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'07</a:t>
            </a:r>
          </a:p>
        </p:txBody>
      </p:sp>
      <p:cxnSp>
        <p:nvCxnSpPr>
          <p:cNvPr id="304136" name="Straight Connector 4"/>
          <p:cNvCxnSpPr>
            <a:cxnSpLocks noChangeShapeType="1"/>
            <a:stCxn id="304137" idx="3"/>
          </p:cNvCxnSpPr>
          <p:nvPr/>
        </p:nvCxnSpPr>
        <p:spPr bwMode="auto">
          <a:xfrm>
            <a:off x="3076575" y="3597275"/>
            <a:ext cx="6394450" cy="0"/>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7" name="TextBox 2"/>
          <p:cNvSpPr txBox="1">
            <a:spLocks noChangeArrowheads="1"/>
          </p:cNvSpPr>
          <p:nvPr/>
        </p:nvSpPr>
        <p:spPr bwMode="auto">
          <a:xfrm>
            <a:off x="2559050" y="3443288"/>
            <a:ext cx="517525" cy="307975"/>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$5K</a:t>
            </a:r>
          </a:p>
        </p:txBody>
      </p:sp>
      <p:cxnSp>
        <p:nvCxnSpPr>
          <p:cNvPr id="304138" name="Straight Connector 4"/>
          <p:cNvCxnSpPr>
            <a:cxnSpLocks noChangeShapeType="1"/>
          </p:cNvCxnSpPr>
          <p:nvPr/>
        </p:nvCxnSpPr>
        <p:spPr bwMode="auto">
          <a:xfrm>
            <a:off x="2559050" y="-122238"/>
            <a:ext cx="7439025" cy="194627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advTm="91577"/>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p:cNvSpPr>
            <a:spLocks noGrp="1"/>
          </p:cNvSpPr>
          <p:nvPr>
            <p:ph type="title"/>
          </p:nvPr>
        </p:nvSpPr>
        <p:spPr/>
        <p:txBody>
          <a:bodyPr/>
          <a:lstStyle/>
          <a:p>
            <a:r>
              <a:rPr lang="en-US">
                <a:latin typeface="Arial" charset="0"/>
                <a:ea typeface="ＭＳ Ｐゴシック" charset="0"/>
                <a:cs typeface="ＭＳ Ｐゴシック" charset="0"/>
              </a:rPr>
              <a:t>Quantifying Amount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of Characterizing Information Leaked</a:t>
            </a:r>
          </a:p>
        </p:txBody>
      </p:sp>
      <p:sp>
        <p:nvSpPr>
          <p:cNvPr id="3" name="Content Placeholder 2"/>
          <p:cNvSpPr>
            <a:spLocks noGrp="1"/>
          </p:cNvSpPr>
          <p:nvPr>
            <p:ph idx="1"/>
          </p:nvPr>
        </p:nvSpPr>
        <p:spPr>
          <a:xfrm>
            <a:off x="255588" y="2098675"/>
            <a:ext cx="8888412" cy="4351338"/>
          </a:xfrm>
        </p:spPr>
        <p:txBody>
          <a:bodyPr/>
          <a:lstStyle/>
          <a:p>
            <a:pPr>
              <a:defRPr/>
            </a:pPr>
            <a:r>
              <a:rPr lang="en-US" dirty="0" smtClean="0"/>
              <a:t>Amount of individual characterizing Information (ICI) in a set of </a:t>
            </a:r>
            <a:r>
              <a:rPr lang="en-US" i="1" dirty="0" smtClean="0"/>
              <a:t>n</a:t>
            </a:r>
            <a:r>
              <a:rPr lang="en-US" dirty="0" smtClean="0"/>
              <a:t> variants:</a:t>
            </a:r>
          </a:p>
          <a:p>
            <a:pPr lvl="1">
              <a:defRPr/>
            </a:pPr>
            <a:r>
              <a:rPr lang="en-US" dirty="0" smtClean="0"/>
              <a:t>Analogy: Count how many rare genotypes there are in the set.</a:t>
            </a:r>
          </a:p>
          <a:p>
            <a:pPr marL="457200" lvl="1" indent="0">
              <a:buFont typeface="Lucida Grande" charset="0"/>
              <a:buNone/>
              <a:defRPr/>
            </a:pPr>
            <a:endParaRPr lang="en-US" dirty="0" smtClean="0"/>
          </a:p>
          <a:p>
            <a:pPr>
              <a:defRPr/>
            </a:pPr>
            <a:endParaRPr lang="en-US" dirty="0"/>
          </a:p>
        </p:txBody>
      </p:sp>
      <p:pic>
        <p:nvPicPr>
          <p:cNvPr id="3328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13225"/>
            <a:ext cx="92360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3825" name="Title 1"/>
          <p:cNvSpPr>
            <a:spLocks noGrp="1"/>
          </p:cNvSpPr>
          <p:nvPr>
            <p:ph type="title"/>
          </p:nvPr>
        </p:nvSpPr>
        <p:spPr>
          <a:xfrm>
            <a:off x="685800" y="317500"/>
            <a:ext cx="7772400" cy="1143000"/>
          </a:xfrm>
        </p:spPr>
        <p:txBody>
          <a:bodyPr/>
          <a:lstStyle/>
          <a:p>
            <a:r>
              <a:rPr lang="en-US">
                <a:latin typeface="Arial" charset="0"/>
                <a:ea typeface="ＭＳ Ｐゴシック" charset="0"/>
                <a:cs typeface="ＭＳ Ｐゴシック" charset="0"/>
              </a:rPr>
              <a:t>Relating Predictability to ICI Leakage – A few key SNPs with good predictability &amp; Great Leakage.</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Perhaps these could removed?</a:t>
            </a:r>
          </a:p>
        </p:txBody>
      </p:sp>
      <p:pic>
        <p:nvPicPr>
          <p:cNvPr id="333826" name="Picture 3"/>
          <p:cNvPicPr>
            <a:picLocks noChangeAspect="1"/>
          </p:cNvPicPr>
          <p:nvPr/>
        </p:nvPicPr>
        <p:blipFill>
          <a:blip r:embed="rId2">
            <a:extLst>
              <a:ext uri="{28A0092B-C50C-407E-A947-70E740481C1C}">
                <a14:useLocalDpi xmlns:a14="http://schemas.microsoft.com/office/drawing/2010/main" val="0"/>
              </a:ext>
            </a:extLst>
          </a:blip>
          <a:srcRect l="50262"/>
          <a:stretch>
            <a:fillRect/>
          </a:stretch>
        </p:blipFill>
        <p:spPr bwMode="auto">
          <a:xfrm>
            <a:off x="2400300" y="2130425"/>
            <a:ext cx="42148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4314185" y="2765268"/>
            <a:ext cx="2692988" cy="2296884"/>
          </a:xfrm>
          <a:prstGeom prst="ellips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86"/>
            <a:ext cx="7886700" cy="1325563"/>
          </a:xfrm>
        </p:spPr>
        <p:txBody>
          <a:bodyPr/>
          <a:lstStyle/>
          <a:p>
            <a:pPr algn="ctr"/>
            <a:r>
              <a:rPr lang="en-US" dirty="0" smtClean="0"/>
              <a:t>Per </a:t>
            </a:r>
            <a:r>
              <a:rPr lang="en-US" dirty="0" err="1" smtClean="0"/>
              <a:t>eQTL</a:t>
            </a:r>
            <a:r>
              <a:rPr lang="en-US" dirty="0" smtClean="0"/>
              <a:t> Predictability vs ICI Leakage</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84" y="1364342"/>
            <a:ext cx="4499645" cy="4794753"/>
          </a:xfrm>
          <a:prstGeom prst="rect">
            <a:avLst/>
          </a:prstGeom>
        </p:spPr>
      </p:pic>
      <p:sp>
        <p:nvSpPr>
          <p:cNvPr id="3" name="Slide Number Placeholder 2"/>
          <p:cNvSpPr>
            <a:spLocks noGrp="1"/>
          </p:cNvSpPr>
          <p:nvPr>
            <p:ph type="sldNum" sz="quarter" idx="4294967295"/>
          </p:nvPr>
        </p:nvSpPr>
        <p:spPr>
          <a:xfrm>
            <a:off x="6457950" y="6356351"/>
            <a:ext cx="2057400" cy="365125"/>
          </a:xfrm>
          <a:prstGeom prst="rect">
            <a:avLst/>
          </a:prstGeom>
        </p:spPr>
        <p:txBody>
          <a:bodyPr/>
          <a:lstStyle/>
          <a:p>
            <a:fld id="{1E55FECB-13F1-4529-914E-4E64DD0A29E7}" type="slidenum">
              <a:rPr lang="en-US" smtClean="0"/>
              <a:t>32</a:t>
            </a:fld>
            <a:endParaRPr lang="en-US"/>
          </a:p>
        </p:txBody>
      </p:sp>
    </p:spTree>
    <p:extLst>
      <p:ext uri="{BB962C8B-B14F-4D97-AF65-F5344CB8AC3E}">
        <p14:creationId xmlns:p14="http://schemas.microsoft.com/office/powerpoint/2010/main" val="3213112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226050" y="0"/>
            <a:ext cx="3917950" cy="2281238"/>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Thoughts on Social &amp; Technical Aspects</a:t>
            </a:r>
            <a:endParaRPr lang="en-US" sz="1800" dirty="0">
              <a:solidFill>
                <a:schemeClr val="tx1">
                  <a:lumMod val="50000"/>
                  <a:lumOff val="50000"/>
                </a:schemeClr>
              </a:solidFill>
            </a:endParaRPr>
          </a:p>
        </p:txBody>
      </p:sp>
      <p:sp>
        <p:nvSpPr>
          <p:cNvPr id="334851" name="Content Placeholder 2"/>
          <p:cNvSpPr>
            <a:spLocks noGrp="1"/>
          </p:cNvSpPr>
          <p:nvPr>
            <p:ph sz="half" idx="1"/>
            <p:custDataLst>
              <p:tags r:id="rId4"/>
            </p:custDataLst>
          </p:nvPr>
        </p:nvSpPr>
        <p:spPr>
          <a:xfrm>
            <a:off x="0" y="114300"/>
            <a:ext cx="5483225"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a:t>
            </a:r>
            <a:r>
              <a:rPr lang="en-US" sz="2400" b="1">
                <a:solidFill>
                  <a:srgbClr val="FFFF00"/>
                </a:solidFill>
                <a:latin typeface="Arial" charset="0"/>
                <a:ea typeface="ＭＳ Ｐゴシック" charset="0"/>
                <a:cs typeface="ＭＳ Ｐゴシック" charset="0"/>
              </a:rPr>
              <a:t>Conundrum </a:t>
            </a:r>
            <a:r>
              <a:rPr lang="en-US" sz="2400">
                <a:solidFill>
                  <a:schemeClr val="bg1"/>
                </a:solidFill>
                <a:latin typeface="Arial" charset="0"/>
                <a:ea typeface="ＭＳ Ｐゴシック" charset="0"/>
                <a:cs typeface="ＭＳ Ｐゴシック" charset="0"/>
              </a:rPr>
              <a:t>of </a:t>
            </a:r>
            <a:r>
              <a:rPr lang="en-US" sz="2400" b="1">
                <a:solidFill>
                  <a:srgbClr val="FFFF00"/>
                </a:solidFill>
                <a:latin typeface="Arial" charset="0"/>
                <a:ea typeface="ＭＳ Ｐゴシック" charset="0"/>
                <a:cs typeface="ＭＳ Ｐゴシック" charset="0"/>
              </a:rPr>
              <a:t>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pPr lvl="1"/>
            <a:r>
              <a:rPr lang="en-US" sz="2200" b="1">
                <a:solidFill>
                  <a:srgbClr val="FFFF00"/>
                </a:solidFill>
                <a:latin typeface="Arial" charset="0"/>
                <a:ea typeface="ＭＳ Ｐゴシック" charset="0"/>
                <a:cs typeface="ＭＳ Ｐゴシック" charset="0"/>
              </a:rPr>
              <a:t>Strawman </a:t>
            </a:r>
            <a:br>
              <a:rPr lang="en-US" sz="2200" b="1">
                <a:solidFill>
                  <a:srgbClr val="FFFF00"/>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Hybrid Soc-Tech Approach</a:t>
            </a:r>
          </a:p>
          <a:p>
            <a:pPr lvl="2"/>
            <a:r>
              <a:rPr lang="en-US">
                <a:solidFill>
                  <a:schemeClr val="bg1"/>
                </a:solidFill>
                <a:latin typeface="Arial" charset="0"/>
                <a:ea typeface="ＭＳ Ｐゴシック" charset="0"/>
                <a:cs typeface="ＭＳ Ｐゴシック" charset="0"/>
              </a:rPr>
              <a:t>Soc: Licensure for genomic researchers</a:t>
            </a:r>
          </a:p>
          <a:p>
            <a:pPr lvl="2"/>
            <a:r>
              <a:rPr lang="en-US">
                <a:solidFill>
                  <a:schemeClr val="bg1"/>
                </a:solidFill>
                <a:latin typeface="Arial" charset="0"/>
                <a:ea typeface="ＭＳ Ｐゴシック" charset="0"/>
                <a:cs typeface="ＭＳ Ｐゴシック" charset="0"/>
              </a:rPr>
              <a:t>Enclaves in the cloud</a:t>
            </a:r>
          </a:p>
          <a:p>
            <a:pPr lvl="1"/>
            <a:endParaRPr lang="en-US" sz="2200">
              <a:solidFill>
                <a:schemeClr val="bg1"/>
              </a:solidFill>
              <a:latin typeface="Arial" charset="0"/>
              <a:ea typeface="ＭＳ Ｐゴシック" charset="0"/>
              <a:cs typeface="ＭＳ Ｐゴシック" charset="0"/>
            </a:endParaRPr>
          </a:p>
        </p:txBody>
      </p:sp>
      <p:sp>
        <p:nvSpPr>
          <p:cNvPr id="334852" name="Content Placeholder 3"/>
          <p:cNvSpPr>
            <a:spLocks noGrp="1"/>
          </p:cNvSpPr>
          <p:nvPr>
            <p:ph sz="half" idx="2"/>
            <p:custDataLst>
              <p:tags r:id="rId5"/>
            </p:custDataLst>
          </p:nvPr>
        </p:nvSpPr>
        <p:spPr>
          <a:xfrm>
            <a:off x="5588000" y="1905000"/>
            <a:ext cx="3175000" cy="4684713"/>
          </a:xfrm>
        </p:spPr>
        <p:txBody>
          <a:bodyPr/>
          <a:lstStyle/>
          <a:p>
            <a:r>
              <a:rPr lang="en-US">
                <a:solidFill>
                  <a:schemeClr val="bg1"/>
                </a:solidFill>
                <a:latin typeface="Arial" charset="0"/>
                <a:ea typeface="ＭＳ Ｐゴシック" charset="0"/>
                <a:cs typeface="ＭＳ Ｐゴシック" charset="0"/>
              </a:rPr>
              <a:t>RNA-seq Data – how much information is leaked &amp; how to make it more private?</a:t>
            </a:r>
          </a:p>
          <a:p>
            <a:pPr lvl="1"/>
            <a:r>
              <a:rPr lang="en-US">
                <a:solidFill>
                  <a:schemeClr val="bg1"/>
                </a:solidFill>
                <a:latin typeface="Arial" charset="0"/>
                <a:ea typeface="ＭＳ Ｐゴシック" charset="0"/>
                <a:cs typeface="ＭＳ Ｐゴシック" charset="0"/>
              </a:rPr>
              <a:t>Variants in the Reads</a:t>
            </a:r>
          </a:p>
          <a:p>
            <a:pPr lvl="2"/>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1"/>
            <a:r>
              <a:rPr lang="en-US">
                <a:solidFill>
                  <a:schemeClr val="bg1"/>
                </a:solidFill>
                <a:latin typeface="Arial" charset="0"/>
                <a:ea typeface="ＭＳ Ｐゴシック" charset="0"/>
                <a:cs typeface="ＭＳ Ｐゴシック" charset="0"/>
              </a:rPr>
              <a:t>Variants from Quantifications &amp; eQTLs</a:t>
            </a:r>
          </a:p>
          <a:p>
            <a:pPr lvl="1"/>
            <a:r>
              <a:rPr lang="en-US">
                <a:solidFill>
                  <a:schemeClr val="bg1"/>
                </a:solidFill>
                <a:latin typeface="Arial" charset="0"/>
                <a:ea typeface="ＭＳ Ｐゴシック" charset="0"/>
                <a:cs typeface="ＭＳ Ｐゴシック" charset="0"/>
              </a:rPr>
              <a:t>Any SVs in pervasive transcription?</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Discovering Transcriptionally Active Regions (novel RNA </a:t>
            </a:r>
            <a:r>
              <a:rPr lang="en-US" dirty="0" err="1" smtClean="0"/>
              <a:t>contigs</a:t>
            </a:r>
            <a:r>
              <a:rPr lang="en-US" dirty="0" smtClean="0"/>
              <a:t>)</a:t>
            </a:r>
            <a:endParaRPr lang="en-US" dirty="0"/>
          </a:p>
        </p:txBody>
      </p:sp>
      <p:sp>
        <p:nvSpPr>
          <p:cNvPr id="335874" name="Content Placeholder 2"/>
          <p:cNvSpPr>
            <a:spLocks noGrp="1"/>
          </p:cNvSpPr>
          <p:nvPr>
            <p:ph idx="1"/>
          </p:nvPr>
        </p:nvSpPr>
        <p:spPr/>
        <p:txBody>
          <a:bodyPr/>
          <a:lstStyle/>
          <a:p>
            <a:pPr eaLnBrk="1" hangingPunct="1"/>
            <a:r>
              <a:rPr lang="en-US" sz="2800">
                <a:latin typeface="Calibri" charset="0"/>
              </a:rPr>
              <a:t>Cluster reads setting minimum-run and maximum gap parameters for newly identified transcribed regions (TARs)</a:t>
            </a:r>
          </a:p>
          <a:p>
            <a:pPr eaLnBrk="1" hangingPunct="1"/>
            <a:r>
              <a:rPr lang="en-US" sz="2800">
                <a:latin typeface="Calibri" charset="0"/>
              </a:rPr>
              <a:t>Assess exon discovery rates for known genes and noncoding RNAs</a:t>
            </a:r>
          </a:p>
        </p:txBody>
      </p:sp>
      <p:sp>
        <p:nvSpPr>
          <p:cNvPr id="7" name="Rounded Rectangle 6"/>
          <p:cNvSpPr/>
          <p:nvPr/>
        </p:nvSpPr>
        <p:spPr>
          <a:xfrm>
            <a:off x="3843338" y="5464175"/>
            <a:ext cx="2082800" cy="271463"/>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latin typeface="Calibri"/>
            </a:endParaRPr>
          </a:p>
        </p:txBody>
      </p:sp>
      <p:sp>
        <p:nvSpPr>
          <p:cNvPr id="8" name="Rounded Rectangle 7"/>
          <p:cNvSpPr/>
          <p:nvPr/>
        </p:nvSpPr>
        <p:spPr>
          <a:xfrm>
            <a:off x="7532688" y="5464175"/>
            <a:ext cx="1419225" cy="271463"/>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latin typeface="Calibri"/>
            </a:endParaRPr>
          </a:p>
        </p:txBody>
      </p:sp>
      <p:sp>
        <p:nvSpPr>
          <p:cNvPr id="9" name="TextBox 8"/>
          <p:cNvSpPr txBox="1"/>
          <p:nvPr/>
        </p:nvSpPr>
        <p:spPr>
          <a:xfrm>
            <a:off x="4221163" y="5383213"/>
            <a:ext cx="1343025" cy="369887"/>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sp>
        <p:nvSpPr>
          <p:cNvPr id="10" name="TextBox 9"/>
          <p:cNvSpPr txBox="1"/>
          <p:nvPr/>
        </p:nvSpPr>
        <p:spPr>
          <a:xfrm>
            <a:off x="7589838" y="5395913"/>
            <a:ext cx="1344612" cy="369887"/>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pic>
        <p:nvPicPr>
          <p:cNvPr id="33587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905250"/>
            <a:ext cx="887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781175" y="5803900"/>
            <a:ext cx="1341438" cy="301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latin typeface="Calibri"/>
            </a:endParaRPr>
          </a:p>
        </p:txBody>
      </p:sp>
      <p:sp>
        <p:nvSpPr>
          <p:cNvPr id="18" name="TextBox 17"/>
          <p:cNvSpPr txBox="1"/>
          <p:nvPr/>
        </p:nvSpPr>
        <p:spPr>
          <a:xfrm>
            <a:off x="2170113" y="5751513"/>
            <a:ext cx="555625" cy="368300"/>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19" name="TextBox 18"/>
          <p:cNvSpPr txBox="1"/>
          <p:nvPr/>
        </p:nvSpPr>
        <p:spPr>
          <a:xfrm>
            <a:off x="0" y="6497638"/>
            <a:ext cx="2343150" cy="368300"/>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ENCODE RNA-</a:t>
            </a:r>
            <a:r>
              <a:rPr lang="en-US" sz="1800" b="0" dirty="0" err="1">
                <a:solidFill>
                  <a:prstClr val="black"/>
                </a:solidFill>
                <a:latin typeface="Calibri"/>
                <a:ea typeface="+mn-ea"/>
                <a:cs typeface="+mn-cs"/>
              </a:rPr>
              <a:t>Seq</a:t>
            </a:r>
            <a:r>
              <a:rPr lang="en-US" sz="1800" b="0" dirty="0">
                <a:solidFill>
                  <a:prstClr val="black"/>
                </a:solidFill>
                <a:latin typeface="Calibri"/>
                <a:ea typeface="+mn-ea"/>
                <a:cs typeface="+mn-cs"/>
              </a:rPr>
              <a:t> Data</a:t>
            </a:r>
          </a:p>
        </p:txBody>
      </p:sp>
      <p:sp>
        <p:nvSpPr>
          <p:cNvPr id="20" name="Rounded Rectangle 19"/>
          <p:cNvSpPr/>
          <p:nvPr/>
        </p:nvSpPr>
        <p:spPr>
          <a:xfrm>
            <a:off x="3843338" y="5821363"/>
            <a:ext cx="2082800" cy="2794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latin typeface="Calibri"/>
            </a:endParaRPr>
          </a:p>
        </p:txBody>
      </p:sp>
      <p:sp>
        <p:nvSpPr>
          <p:cNvPr id="21" name="TextBox 20"/>
          <p:cNvSpPr txBox="1"/>
          <p:nvPr/>
        </p:nvSpPr>
        <p:spPr>
          <a:xfrm>
            <a:off x="4549775" y="5768975"/>
            <a:ext cx="865188" cy="369888"/>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22" name="Rounded Rectangle 21"/>
          <p:cNvSpPr/>
          <p:nvPr/>
        </p:nvSpPr>
        <p:spPr>
          <a:xfrm>
            <a:off x="6985000" y="5829300"/>
            <a:ext cx="1987550" cy="2794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latin typeface="Calibri"/>
            </a:endParaRPr>
          </a:p>
        </p:txBody>
      </p:sp>
      <p:sp>
        <p:nvSpPr>
          <p:cNvPr id="23" name="TextBox 22"/>
          <p:cNvSpPr txBox="1"/>
          <p:nvPr/>
        </p:nvSpPr>
        <p:spPr>
          <a:xfrm>
            <a:off x="7666038" y="5776913"/>
            <a:ext cx="863600" cy="369887"/>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24" name="TextBox 23"/>
          <p:cNvSpPr txBox="1"/>
          <p:nvPr/>
        </p:nvSpPr>
        <p:spPr>
          <a:xfrm>
            <a:off x="3895725" y="6096000"/>
            <a:ext cx="2147888" cy="368300"/>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correct identification</a:t>
            </a:r>
          </a:p>
        </p:txBody>
      </p:sp>
      <p:sp>
        <p:nvSpPr>
          <p:cNvPr id="25" name="TextBox 24"/>
          <p:cNvSpPr txBox="1"/>
          <p:nvPr/>
        </p:nvSpPr>
        <p:spPr>
          <a:xfrm>
            <a:off x="1892300" y="6113463"/>
            <a:ext cx="1123950" cy="369887"/>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novel TAR</a:t>
            </a:r>
          </a:p>
        </p:txBody>
      </p:sp>
      <p:sp>
        <p:nvSpPr>
          <p:cNvPr id="26" name="TextBox 25"/>
          <p:cNvSpPr txBox="1"/>
          <p:nvPr/>
        </p:nvSpPr>
        <p:spPr>
          <a:xfrm>
            <a:off x="6761163" y="6075363"/>
            <a:ext cx="2427287" cy="368300"/>
          </a:xfrm>
          <a:prstGeom prst="rect">
            <a:avLst/>
          </a:prstGeom>
          <a:noFill/>
        </p:spPr>
        <p:txBody>
          <a:bodyPr wrap="none">
            <a:spAutoFit/>
          </a:bodyPr>
          <a:lstStyle/>
          <a:p>
            <a:pPr algn="ctr" defTabSz="457200" fontAlgn="auto">
              <a:spcBef>
                <a:spcPts val="0"/>
              </a:spcBef>
              <a:spcAft>
                <a:spcPts val="0"/>
              </a:spcAft>
              <a:defRPr/>
            </a:pPr>
            <a:r>
              <a:rPr lang="en-US" sz="1800" b="0" dirty="0">
                <a:solidFill>
                  <a:prstClr val="black"/>
                </a:solidFill>
                <a:latin typeface="Calibri"/>
                <a:ea typeface="+mn-ea"/>
                <a:cs typeface="+mn-cs"/>
              </a:rPr>
              <a:t>possible exon extension</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6093" y="1120927"/>
          <a:ext cx="4058636" cy="3175375"/>
        </p:xfrm>
        <a:graphic>
          <a:graphicData uri="http://schemas.openxmlformats.org/drawingml/2006/table">
            <a:tbl>
              <a:tblPr firstRow="1" bandRow="1">
                <a:tableStyleId>{5C22544A-7EE6-4342-B048-85BDC9FD1C3A}</a:tableStyleId>
              </a:tblPr>
              <a:tblGrid>
                <a:gridCol w="408277"/>
                <a:gridCol w="1317336"/>
                <a:gridCol w="786878"/>
                <a:gridCol w="885325"/>
                <a:gridCol w="660820"/>
              </a:tblGrid>
              <a:tr h="229701">
                <a:tc rowSpan="3" gridSpan="2">
                  <a:txBody>
                    <a:bodyPr/>
                    <a:lstStyle/>
                    <a:p>
                      <a:pPr algn="ctr"/>
                      <a:endParaRPr lang="en-US" sz="900" dirty="0">
                        <a:latin typeface="+mn-lt"/>
                      </a:endParaRPr>
                    </a:p>
                  </a:txBody>
                  <a:tcPr anchor="ctr">
                    <a:noFill/>
                  </a:tcPr>
                </a:tc>
                <a:tc rowSpan="3" hMerge="1">
                  <a:txBody>
                    <a:bodyPr/>
                    <a:lstStyle/>
                    <a:p>
                      <a:endParaRPr lang="en-US"/>
                    </a:p>
                  </a:txBody>
                  <a:tcPr/>
                </a:tc>
                <a:tc gridSpan="3">
                  <a:txBody>
                    <a:bodyPr/>
                    <a:lstStyle/>
                    <a:p>
                      <a:pPr algn="ctr"/>
                      <a:r>
                        <a:rPr lang="en-US" sz="1200" b="1" dirty="0" smtClean="0">
                          <a:solidFill>
                            <a:schemeClr val="bg1"/>
                          </a:solidFill>
                          <a:latin typeface="+mn-lt"/>
                        </a:rPr>
                        <a:t>Human</a:t>
                      </a:r>
                    </a:p>
                  </a:txBody>
                  <a:tcPr marL="9525" marR="9525" marT="9525" marB="0" anchor="ctr">
                    <a:lnB w="12700" cap="flat" cmpd="sng" algn="ctr">
                      <a:no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289890">
                <a:tc gridSpan="2" vMerge="1">
                  <a:txBody>
                    <a:bodyPr/>
                    <a:lstStyle/>
                    <a:p>
                      <a:pPr algn="ctr"/>
                      <a:endParaRPr lang="en-US" dirty="0"/>
                    </a:p>
                  </a:txBody>
                  <a:tcPr vert="vert270" anchor="ctr"/>
                </a:tc>
                <a:tc hMerge="1" vMerge="1">
                  <a:txBody>
                    <a:bodyPr/>
                    <a:lstStyle/>
                    <a:p>
                      <a:endParaRPr lang="en-US"/>
                    </a:p>
                  </a:txBody>
                  <a:tcPr/>
                </a:tc>
                <a:tc rowSpan="2">
                  <a:txBody>
                    <a:bodyPr/>
                    <a:lstStyle/>
                    <a:p>
                      <a:pPr algn="ctr"/>
                      <a:r>
                        <a:rPr lang="en-US" sz="900" b="1" dirty="0" smtClean="0">
                          <a:solidFill>
                            <a:schemeClr val="bg1"/>
                          </a:solidFill>
                          <a:latin typeface="+mn-lt"/>
                        </a:rPr>
                        <a:t>Elements</a:t>
                      </a:r>
                      <a:endParaRPr lang="en-US" sz="900" b="1" dirty="0">
                        <a:solidFill>
                          <a:schemeClr val="bg1"/>
                        </a:solidFill>
                        <a:latin typeface="+mn-lt"/>
                      </a:endParaRPr>
                    </a:p>
                  </a:txBody>
                  <a:tcPr marL="9525" marR="9525" marT="9525"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0000"/>
                    </a:solidFill>
                  </a:tcPr>
                </a:tc>
                <a:tc gridSpan="2">
                  <a:txBody>
                    <a:bodyPr/>
                    <a:lstStyle/>
                    <a:p>
                      <a:pPr algn="ctr"/>
                      <a:r>
                        <a:rPr lang="en-US" sz="900" b="1" dirty="0" smtClean="0">
                          <a:solidFill>
                            <a:schemeClr val="bg1"/>
                          </a:solidFill>
                          <a:latin typeface="+mn-lt"/>
                        </a:rPr>
                        <a:t>Genome Coverage</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c hMerge="1">
                  <a:txBody>
                    <a:bodyPr/>
                    <a:lstStyle/>
                    <a:p>
                      <a:pPr algn="ct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r>
              <a:tr h="15642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sz="900" b="1" dirty="0" smtClean="0">
                          <a:solidFill>
                            <a:schemeClr val="bg1"/>
                          </a:solidFill>
                          <a:latin typeface="+mn-lt"/>
                        </a:rPr>
                        <a:t>Kb </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solidFill>
                      <a:srgbClr val="FF0000"/>
                    </a:solidFill>
                  </a:tcPr>
                </a:tc>
                <a:tc>
                  <a:txBody>
                    <a:bodyPr/>
                    <a:lstStyle/>
                    <a:p>
                      <a:pPr algn="ctr"/>
                      <a:r>
                        <a:rPr lang="en-US" sz="900" b="1" dirty="0" smtClean="0">
                          <a:solidFill>
                            <a:schemeClr val="bg1"/>
                          </a:solidFill>
                          <a:latin typeface="+mn-lt"/>
                        </a:rPr>
                        <a:t>%</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solidFill>
                        <a:prstClr val="white"/>
                      </a:solidFill>
                      <a:prstDash val="solid"/>
                      <a:round/>
                      <a:headEnd type="none" w="med" len="med"/>
                      <a:tailEnd type="none" w="med" len="med"/>
                    </a:lnT>
                    <a:solidFill>
                      <a:srgbClr val="FF0000"/>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mRNAs (exons)</a:t>
                      </a: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20,007</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86,560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3.0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err="1" smtClean="0">
                          <a:solidFill>
                            <a:schemeClr val="tx1"/>
                          </a:solidFill>
                          <a:latin typeface="+mn-lt"/>
                        </a:rPr>
                        <a:t>Pseudogenes</a:t>
                      </a:r>
                      <a:endParaRPr lang="en-US" sz="1200" b="1" i="0" dirty="0" smtClean="0">
                        <a:solidFill>
                          <a:schemeClr val="tx1"/>
                        </a:solidFill>
                        <a:latin typeface="+mn-lt"/>
                      </a:endParaRP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11,216</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27,089</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0.95</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Total</a:t>
                      </a:r>
                      <a:r>
                        <a:rPr lang="en-US" sz="1200" b="1" i="0" baseline="0" dirty="0" smtClean="0">
                          <a:solidFill>
                            <a:schemeClr val="tx1"/>
                          </a:solidFill>
                          <a:latin typeface="+mn-lt"/>
                        </a:rPr>
                        <a:t> </a:t>
                      </a:r>
                      <a:r>
                        <a:rPr lang="en-US" sz="1200" b="1" i="0" baseline="0" dirty="0" err="1" smtClean="0">
                          <a:solidFill>
                            <a:schemeClr val="tx1"/>
                          </a:solidFill>
                          <a:latin typeface="+mn-lt"/>
                        </a:rPr>
                        <a:t>ncRNAs</a:t>
                      </a:r>
                      <a:endParaRPr lang="en-US" sz="1200" b="1" i="0" dirty="0" smtClean="0">
                        <a:solidFill>
                          <a:schemeClr val="tx1"/>
                        </a:solidFill>
                        <a:latin typeface="+mn-lt"/>
                      </a:endParaRPr>
                    </a:p>
                  </a:txBody>
                  <a:tcPr anchor="ctr">
                    <a:lnB w="76200" cap="flat" cmpd="sng" algn="ctr">
                      <a:solidFill>
                        <a:prstClr val="white"/>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22,154</a:t>
                      </a:r>
                      <a:endParaRPr lang="en-US" sz="900" b="0" i="0" u="none" strike="noStrike" dirty="0">
                        <a:effectLst/>
                        <a:latin typeface="+mn-lt"/>
                      </a:endParaRPr>
                    </a:p>
                  </a:txBody>
                  <a:tcPr marL="12700" marR="12700" marT="12700"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17,770</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0.62</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r>
              <a:tr h="9448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Regions</a:t>
                      </a:r>
                      <a:r>
                        <a:rPr lang="en-US" sz="1400" b="1" baseline="0" dirty="0" smtClean="0">
                          <a:latin typeface="+mn-lt"/>
                        </a:rPr>
                        <a:t> Excluding mRNAs, </a:t>
                      </a:r>
                      <a:r>
                        <a:rPr lang="en-US" sz="1400" b="1" baseline="0" dirty="0" err="1" smtClean="0">
                          <a:latin typeface="+mn-lt"/>
                        </a:rPr>
                        <a:t>Pseudogenes</a:t>
                      </a:r>
                      <a:r>
                        <a:rPr lang="en-US" sz="1400" b="1" baseline="0" dirty="0" smtClean="0">
                          <a:latin typeface="+mn-lt"/>
                        </a:rPr>
                        <a:t> or Annotated </a:t>
                      </a:r>
                      <a:r>
                        <a:rPr lang="en-US" sz="1400" b="1" baseline="0" dirty="0" err="1" smtClean="0">
                          <a:latin typeface="+mn-lt"/>
                        </a:rPr>
                        <a:t>ncRNAs</a:t>
                      </a:r>
                      <a:endParaRPr lang="en-US" sz="1400" b="1" dirty="0" smtClean="0">
                        <a:latin typeface="+mn-lt"/>
                      </a:endParaRPr>
                    </a:p>
                  </a:txBody>
                  <a:tcPr anchor="ctr">
                    <a:lnL w="6350" cap="flat" cmpd="sng" algn="ctr">
                      <a:solidFill>
                        <a:srgbClr val="FFFFFF"/>
                      </a:solidFill>
                      <a:prstDash val="solid"/>
                      <a:round/>
                      <a:headEnd type="none" w="med" len="med"/>
                      <a:tailEnd type="none" w="med" len="med"/>
                    </a:lnL>
                    <a:lnT w="76200" cap="flat" cmpd="sng" algn="ctr">
                      <a:solidFill>
                        <a:prstClr val="white"/>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ctr" fontAlgn="b"/>
                      <a:r>
                        <a:rPr lang="en-US" sz="900" b="0" i="0" u="none" strike="noStrike" dirty="0" smtClean="0">
                          <a:solidFill>
                            <a:srgbClr val="000000"/>
                          </a:solidFill>
                          <a:effectLst/>
                          <a:latin typeface="+mn-lt"/>
                        </a:rPr>
                        <a:t>283,816</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2,731,811</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95.5</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r>
              <a:tr h="731520">
                <a:tc>
                  <a:txBody>
                    <a:bodyPr/>
                    <a:lstStyle/>
                    <a:p>
                      <a:pPr algn="ctr"/>
                      <a:endParaRPr lang="en-US" sz="800" b="1" dirty="0" smtClean="0">
                        <a:latin typeface="+mn-lt"/>
                      </a:endParaRPr>
                    </a:p>
                  </a:txBody>
                  <a:tcPr vert="vert270" anchor="ctr">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Transcription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Detected (TARs)</a:t>
                      </a:r>
                      <a:endParaRPr lang="en-US" sz="1400" b="1" dirty="0" smtClean="0">
                        <a:latin typeface="+mn-lt"/>
                      </a:endParaRPr>
                    </a:p>
                  </a:txBody>
                  <a:tcPr anchor="ctr">
                    <a:lnL w="6350" cap="flat" cmpd="sng" algn="ctr">
                      <a:solidFill>
                        <a:srgbClr val="FFFFFF"/>
                      </a:solidFill>
                      <a:prstDash val="solid"/>
                      <a:round/>
                      <a:headEnd type="none" w="med" len="med"/>
                      <a:tailEnd type="none" w="med" len="med"/>
                    </a:lnL>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75000"/>
                      </a:schemeClr>
                    </a:solidFill>
                  </a:tcPr>
                </a:tc>
                <a:tc>
                  <a:txBody>
                    <a:bodyPr/>
                    <a:lstStyle/>
                    <a:p>
                      <a:pPr algn="ctr"/>
                      <a:r>
                        <a:rPr lang="en-US" sz="1400" dirty="0" smtClean="0">
                          <a:latin typeface="+mn-lt"/>
                        </a:rPr>
                        <a:t>708,253</a:t>
                      </a:r>
                      <a:endParaRPr lang="en-US" sz="1400" dirty="0">
                        <a:latin typeface="+mn-lt"/>
                      </a:endParaRPr>
                    </a:p>
                  </a:txBody>
                  <a:tcPr anchor="ctr">
                    <a:solidFill>
                      <a:schemeClr val="bg1">
                        <a:lumMod val="75000"/>
                      </a:schemeClr>
                    </a:solidFill>
                  </a:tcPr>
                </a:tc>
                <a:tc>
                  <a:txBody>
                    <a:bodyPr/>
                    <a:lstStyle/>
                    <a:p>
                      <a:pPr algn="ctr"/>
                      <a:r>
                        <a:rPr lang="en-US" sz="1400" dirty="0" smtClean="0">
                          <a:latin typeface="+mn-lt"/>
                        </a:rPr>
                        <a:t>916,401</a:t>
                      </a:r>
                      <a:endParaRPr lang="en-US" sz="1400" dirty="0">
                        <a:latin typeface="+mn-lt"/>
                      </a:endParaRPr>
                    </a:p>
                  </a:txBody>
                  <a:tcPr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a:r>
                        <a:rPr lang="en-US" sz="1800" dirty="0" smtClean="0">
                          <a:latin typeface="+mn-lt"/>
                        </a:rPr>
                        <a:t>32.0</a:t>
                      </a:r>
                      <a:endParaRPr lang="en-US" sz="1800" dirty="0">
                        <a:latin typeface="+mn-lt"/>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r>
            </a:tbl>
          </a:graphicData>
        </a:graphic>
      </p:graphicFrame>
      <p:sp>
        <p:nvSpPr>
          <p:cNvPr id="2" name="Title 1"/>
          <p:cNvSpPr>
            <a:spLocks noGrp="1"/>
          </p:cNvSpPr>
          <p:nvPr>
            <p:ph type="title"/>
          </p:nvPr>
        </p:nvSpPr>
        <p:spPr>
          <a:xfrm>
            <a:off x="457200" y="274638"/>
            <a:ext cx="8229600" cy="719137"/>
          </a:xfrm>
        </p:spPr>
        <p:txBody>
          <a:bodyPr rtlCol="0">
            <a:normAutofit fontScale="90000"/>
          </a:bodyPr>
          <a:lstStyle/>
          <a:p>
            <a:pPr eaLnBrk="1" fontAlgn="auto" hangingPunct="1">
              <a:spcAft>
                <a:spcPts val="0"/>
              </a:spcAft>
              <a:defRPr/>
            </a:pPr>
            <a:r>
              <a:rPr lang="en-US" dirty="0" smtClean="0">
                <a:ea typeface="+mj-ea"/>
                <a:cs typeface="+mj-cs"/>
              </a:rPr>
              <a:t>Non-Canonical Transcription</a:t>
            </a:r>
            <a:endParaRPr lang="en-US" dirty="0">
              <a:ea typeface="+mj-ea"/>
              <a:cs typeface="+mj-cs"/>
            </a:endParaRPr>
          </a:p>
        </p:txBody>
      </p:sp>
      <p:sp>
        <p:nvSpPr>
          <p:cNvPr id="3368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fld id="{19EB979A-DC4D-5F4A-9540-4DB0D24D12B0}" type="slidenum">
              <a:rPr lang="en-US">
                <a:solidFill>
                  <a:srgbClr val="898989"/>
                </a:solidFill>
                <a:latin typeface="Calibri" charset="0"/>
              </a:rPr>
              <a:pPr eaLnBrk="1" hangingPunct="1"/>
              <a:t>35</a:t>
            </a:fld>
            <a:endParaRPr lang="en-US">
              <a:solidFill>
                <a:srgbClr val="898989"/>
              </a:solidFill>
              <a:latin typeface="Calibri" charset="0"/>
            </a:endParaRPr>
          </a:p>
        </p:txBody>
      </p:sp>
      <p:pic>
        <p:nvPicPr>
          <p:cNvPr id="336900" name="Picture 2" descr="C:\Users\Ozgun\Desktop\Working_Directories\Nov.23.2012_TAR_processing\hwf_tar_exon_rpk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989013"/>
            <a:ext cx="4432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4152900" y="1931988"/>
            <a:ext cx="2143125" cy="92075"/>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256088" y="3055938"/>
            <a:ext cx="2039937" cy="919162"/>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336903" name="Text Placeholder 10"/>
          <p:cNvSpPr>
            <a:spLocks noGrp="1"/>
          </p:cNvSpPr>
          <p:nvPr>
            <p:ph sz="half" idx="1"/>
          </p:nvPr>
        </p:nvSpPr>
        <p:spPr>
          <a:xfrm>
            <a:off x="276225" y="4418013"/>
            <a:ext cx="8534400" cy="1924050"/>
          </a:xfrm>
        </p:spPr>
        <p:txBody>
          <a:bodyPr/>
          <a:lstStyle/>
          <a:p>
            <a:pPr eaLnBrk="1" hangingPunct="1"/>
            <a:r>
              <a:rPr lang="en-US" sz="1800">
                <a:latin typeface="Arial" charset="0"/>
              </a:rPr>
              <a:t>4.5% of human genome are transcribed and associated with standard annotations;</a:t>
            </a:r>
          </a:p>
          <a:p>
            <a:pPr eaLnBrk="1" hangingPunct="1"/>
            <a:r>
              <a:rPr lang="en-US" sz="1800">
                <a:latin typeface="Arial" charset="0"/>
              </a:rPr>
              <a:t>32% of human genome give rise to TARs or non-canonical transcription, i.e., transcription from genomic regions not associated with standard annotations;</a:t>
            </a:r>
          </a:p>
          <a:p>
            <a:pPr eaLnBrk="1" hangingPunct="1"/>
            <a:r>
              <a:rPr lang="en-US" sz="1800">
                <a:latin typeface="Arial" charset="0"/>
              </a:rPr>
              <a:t>Non-canonical transcripts show lower transcription level compared to protein coding transcripts</a:t>
            </a:r>
          </a:p>
        </p:txBody>
      </p:sp>
      <p:sp>
        <p:nvSpPr>
          <p:cNvPr id="336904" name="TextBox 10"/>
          <p:cNvSpPr txBox="1">
            <a:spLocks noChangeArrowheads="1"/>
          </p:cNvSpPr>
          <p:nvPr/>
        </p:nvSpPr>
        <p:spPr bwMode="auto">
          <a:xfrm>
            <a:off x="6024563" y="6489700"/>
            <a:ext cx="1666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Nature 512(7515):445-8</a:t>
            </a:r>
            <a:r>
              <a:rPr lang="en-US" sz="1000">
                <a:solidFill>
                  <a:srgbClr val="7F7F7F"/>
                </a:solidFill>
              </a:rPr>
              <a: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1" name="Rectangle 2"/>
          <p:cNvSpPr>
            <a:spLocks/>
          </p:cNvSpPr>
          <p:nvPr/>
        </p:nvSpPr>
        <p:spPr bwMode="auto">
          <a:xfrm>
            <a:off x="106363" y="276225"/>
            <a:ext cx="46958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457200"/>
            <a:r>
              <a:rPr lang="en-US" sz="2400">
                <a:solidFill>
                  <a:srgbClr val="000000"/>
                </a:solidFill>
                <a:cs typeface="Arial" charset="0"/>
                <a:sym typeface="Helvetica" charset="0"/>
              </a:rPr>
              <a:t>Non-coding Transcripts Relate to Coding Transcripts </a:t>
            </a:r>
          </a:p>
        </p:txBody>
      </p:sp>
      <p:sp>
        <p:nvSpPr>
          <p:cNvPr id="337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fld id="{40B58ECE-A266-A042-B050-C2BEC485E83A}" type="slidenum">
              <a:rPr lang="en-US">
                <a:solidFill>
                  <a:srgbClr val="898989"/>
                </a:solidFill>
                <a:latin typeface="Calibri" charset="0"/>
              </a:rPr>
              <a:pPr eaLnBrk="1" hangingPunct="1"/>
              <a:t>36</a:t>
            </a:fld>
            <a:endParaRPr lang="en-US">
              <a:solidFill>
                <a:srgbClr val="898989"/>
              </a:solidFill>
              <a:latin typeface="Calibri" charset="0"/>
            </a:endParaRPr>
          </a:p>
        </p:txBody>
      </p:sp>
      <p:pic>
        <p:nvPicPr>
          <p:cNvPr id="337923" name="Picture 2" descr="Figure6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9749" y="3864169"/>
            <a:ext cx="7861550" cy="921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4" name="Picture 7" descr="ED_Figures_ALL.pdf"/>
          <p:cNvPicPr>
            <a:picLocks noChangeAspect="1"/>
          </p:cNvPicPr>
          <p:nvPr/>
        </p:nvPicPr>
        <p:blipFill>
          <a:blip r:embed="rId3">
            <a:extLst>
              <a:ext uri="{28A0092B-C50C-407E-A947-70E740481C1C}">
                <a14:useLocalDpi xmlns:a14="http://schemas.microsoft.com/office/drawing/2010/main" val="0"/>
              </a:ext>
            </a:extLst>
          </a:blip>
          <a:srcRect l="9122" t="6302" r="9383" b="78175"/>
          <a:stretch>
            <a:fillRect/>
          </a:stretch>
        </p:blipFill>
        <p:spPr bwMode="auto">
          <a:xfrm flipV="1">
            <a:off x="612775" y="5330384"/>
            <a:ext cx="1071468" cy="157604"/>
          </a:xfrm>
          <a:prstGeom prst="rect">
            <a:avLst/>
          </a:prstGeom>
          <a:solidFill>
            <a:schemeClr val="accent2"/>
          </a:solidFill>
          <a:ln w="9525">
            <a:solidFill>
              <a:srgbClr val="000000"/>
            </a:solidFill>
            <a:miter lim="800000"/>
            <a:headEnd/>
            <a:tailEnd/>
          </a:ln>
        </p:spPr>
      </p:pic>
      <p:sp>
        <p:nvSpPr>
          <p:cNvPr id="4" name="Rectangle 3"/>
          <p:cNvSpPr/>
          <p:nvPr/>
        </p:nvSpPr>
        <p:spPr>
          <a:xfrm>
            <a:off x="1005138" y="3947237"/>
            <a:ext cx="1597025" cy="369888"/>
          </a:xfrm>
          <a:prstGeom prst="rect">
            <a:avLst/>
          </a:prstGeom>
        </p:spPr>
        <p:txBody>
          <a:bodyPr wrap="none">
            <a:spAutoFit/>
          </a:bodyPr>
          <a:lstStyle/>
          <a:p>
            <a:pPr defTabSz="457200" fontAlgn="auto">
              <a:spcBef>
                <a:spcPts val="0"/>
              </a:spcBef>
              <a:spcAft>
                <a:spcPts val="0"/>
              </a:spcAft>
              <a:defRPr/>
            </a:pPr>
            <a:r>
              <a:rPr lang="en-US" sz="1800" b="0" dirty="0" err="1">
                <a:solidFill>
                  <a:prstClr val="black"/>
                </a:solidFill>
              </a:rPr>
              <a:t>Pseudogenes</a:t>
            </a:r>
            <a:endParaRPr lang="en-US" sz="1800" b="0" dirty="0">
              <a:solidFill>
                <a:prstClr val="black"/>
              </a:solidFill>
              <a:latin typeface="Calibri"/>
              <a:ea typeface="+mn-ea"/>
              <a:cs typeface="+mn-cs"/>
            </a:endParaRPr>
          </a:p>
        </p:txBody>
      </p:sp>
      <p:sp>
        <p:nvSpPr>
          <p:cNvPr id="8" name="Rectangle 7"/>
          <p:cNvSpPr/>
          <p:nvPr/>
        </p:nvSpPr>
        <p:spPr>
          <a:xfrm>
            <a:off x="1516063" y="4573588"/>
            <a:ext cx="744537" cy="368300"/>
          </a:xfrm>
          <a:prstGeom prst="rect">
            <a:avLst/>
          </a:prstGeom>
        </p:spPr>
        <p:txBody>
          <a:bodyPr wrap="none">
            <a:spAutoFit/>
          </a:bodyPr>
          <a:lstStyle/>
          <a:p>
            <a:pPr defTabSz="457200" fontAlgn="auto">
              <a:spcBef>
                <a:spcPts val="0"/>
              </a:spcBef>
              <a:spcAft>
                <a:spcPts val="0"/>
              </a:spcAft>
              <a:defRPr/>
            </a:pPr>
            <a:r>
              <a:rPr lang="en-US" sz="1800" b="0" dirty="0">
                <a:solidFill>
                  <a:prstClr val="black"/>
                </a:solidFill>
              </a:rPr>
              <a:t>TARs</a:t>
            </a:r>
            <a:endParaRPr lang="en-US" sz="1800" b="0" dirty="0">
              <a:solidFill>
                <a:prstClr val="black"/>
              </a:solidFill>
              <a:latin typeface="Calibri"/>
              <a:ea typeface="+mn-ea"/>
              <a:cs typeface="+mn-cs"/>
            </a:endParaRPr>
          </a:p>
        </p:txBody>
      </p:sp>
      <p:sp>
        <p:nvSpPr>
          <p:cNvPr id="337927" name="Text Placeholder 10"/>
          <p:cNvSpPr>
            <a:spLocks noGrp="1"/>
          </p:cNvSpPr>
          <p:nvPr>
            <p:ph sz="half" idx="1"/>
          </p:nvPr>
        </p:nvSpPr>
        <p:spPr>
          <a:xfrm>
            <a:off x="496888" y="1214438"/>
            <a:ext cx="3810000" cy="4638675"/>
          </a:xfrm>
        </p:spPr>
        <p:txBody>
          <a:bodyPr/>
          <a:lstStyle/>
          <a:p>
            <a:pPr eaLnBrk="1" hangingPunct="1"/>
            <a:r>
              <a:rPr lang="en-US" sz="1800" dirty="0">
                <a:latin typeface="Arial" charset="0"/>
              </a:rPr>
              <a:t>Non-coding transcription may correlate with coding transcription</a:t>
            </a:r>
          </a:p>
          <a:p>
            <a:pPr eaLnBrk="1" hangingPunct="1"/>
            <a:r>
              <a:rPr lang="en-US" sz="1800" dirty="0">
                <a:latin typeface="Arial" charset="0"/>
              </a:rPr>
              <a:t>Potential mapping artifacts: reads from coding regions mapped to non-coding elements or vice versa due to sequence similarity</a:t>
            </a:r>
          </a:p>
        </p:txBody>
      </p:sp>
      <p:sp>
        <p:nvSpPr>
          <p:cNvPr id="337928" name="TextBox 10"/>
          <p:cNvSpPr txBox="1">
            <a:spLocks noChangeArrowheads="1"/>
          </p:cNvSpPr>
          <p:nvPr/>
        </p:nvSpPr>
        <p:spPr bwMode="auto">
          <a:xfrm>
            <a:off x="428625" y="6210300"/>
            <a:ext cx="309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Nature 512(7515):445-8;  Genome Biol. 13: R51</a:t>
            </a:r>
            <a:r>
              <a:rPr lang="en-US" sz="1000">
                <a:solidFill>
                  <a:srgbClr val="7F7F7F"/>
                </a:solidFill>
              </a:rPr>
              <a:t>]</a:t>
            </a:r>
          </a:p>
        </p:txBody>
      </p:sp>
      <p:sp>
        <p:nvSpPr>
          <p:cNvPr id="2" name="TextBox 1"/>
          <p:cNvSpPr txBox="1"/>
          <p:nvPr/>
        </p:nvSpPr>
        <p:spPr>
          <a:xfrm>
            <a:off x="4341205" y="1873537"/>
            <a:ext cx="3776019" cy="1015663"/>
          </a:xfrm>
          <a:prstGeom prst="rect">
            <a:avLst/>
          </a:prstGeom>
          <a:noFill/>
        </p:spPr>
        <p:txBody>
          <a:bodyPr wrap="none" rtlCol="0">
            <a:spAutoFit/>
          </a:bodyPr>
          <a:lstStyle/>
          <a:p>
            <a:r>
              <a:rPr lang="en-US" sz="6000" dirty="0" smtClean="0">
                <a:solidFill>
                  <a:srgbClr val="008000"/>
                </a:solidFill>
              </a:rPr>
              <a:t>simplified</a:t>
            </a:r>
            <a:endParaRPr lang="en-US" dirty="0">
              <a:solidFill>
                <a:srgbClr val="008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693738" y="244475"/>
            <a:ext cx="7772400" cy="1143000"/>
          </a:xfrm>
        </p:spPr>
        <p:txBody>
          <a:bodyPr/>
          <a:lstStyle/>
          <a:p>
            <a:pPr eaLnBrk="1" hangingPunct="1"/>
            <a:r>
              <a:rPr lang="en-US">
                <a:latin typeface="Arial" charset="0"/>
                <a:ea typeface="ＭＳ Ｐゴシック" charset="0"/>
                <a:cs typeface="ＭＳ Ｐゴシック" charset="0"/>
              </a:rPr>
              <a:t>Example of Application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of CNVnator to RD data</a:t>
            </a:r>
          </a:p>
        </p:txBody>
      </p:sp>
      <p:pic>
        <p:nvPicPr>
          <p:cNvPr id="338946"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5"/>
            <a:ext cx="8686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7" name="TextBox 3"/>
          <p:cNvSpPr txBox="1">
            <a:spLocks noChangeArrowheads="1"/>
          </p:cNvSpPr>
          <p:nvPr/>
        </p:nvSpPr>
        <p:spPr bwMode="auto">
          <a:xfrm>
            <a:off x="457200" y="6269038"/>
            <a:ext cx="3941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latin typeface="Calibri" charset="0"/>
              </a:rPr>
              <a:t>NA12878, Solexa 36 bp paired reads, ~30x coverage</a:t>
            </a:r>
          </a:p>
        </p:txBody>
      </p:sp>
      <p:sp>
        <p:nvSpPr>
          <p:cNvPr id="338948" name="Text Box 22"/>
          <p:cNvSpPr txBox="1">
            <a:spLocks noChangeArrowheads="1"/>
          </p:cNvSpPr>
          <p:nvPr/>
        </p:nvSpPr>
        <p:spPr bwMode="auto">
          <a:xfrm rot="-5400000">
            <a:off x="-847725" y="5197475"/>
            <a:ext cx="2339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150813" y="236538"/>
            <a:ext cx="3917950" cy="2281237"/>
          </a:xfrm>
        </p:spPr>
        <p:txBody>
          <a:bodyPr/>
          <a:lstStyle/>
          <a:p>
            <a:pPr>
              <a:defRPr/>
            </a:pPr>
            <a:r>
              <a:rPr lang="en-US" dirty="0">
                <a:solidFill>
                  <a:schemeClr val="tx1">
                    <a:lumMod val="50000"/>
                    <a:lumOff val="50000"/>
                  </a:schemeClr>
                </a:solidFill>
              </a:rPr>
              <a:t> Proposed Social </a:t>
            </a:r>
            <a:r>
              <a:rPr lang="en-US" dirty="0" smtClean="0">
                <a:solidFill>
                  <a:schemeClr val="tx1">
                    <a:lumMod val="50000"/>
                    <a:lumOff val="50000"/>
                  </a:schemeClr>
                </a:solidFill>
              </a:rPr>
              <a:t>&amp; Technological </a:t>
            </a:r>
            <a:r>
              <a:rPr lang="en-US" dirty="0">
                <a:solidFill>
                  <a:schemeClr val="tx1">
                    <a:lumMod val="50000"/>
                    <a:lumOff val="50000"/>
                  </a:schemeClr>
                </a:solidFill>
              </a:rPr>
              <a:t>Solutions to Issues of Data Privacy in Personal Genomics</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sz="1400" dirty="0" smtClean="0">
                <a:solidFill>
                  <a:schemeClr val="tx1">
                    <a:lumMod val="50000"/>
                    <a:lumOff val="50000"/>
                  </a:schemeClr>
                </a:solidFill>
              </a:rPr>
              <a:t>(Licensure, Secondary Datasets, Enclaves)</a:t>
            </a:r>
            <a:endParaRPr lang="en-US" sz="1800" dirty="0">
              <a:solidFill>
                <a:schemeClr val="tx1">
                  <a:lumMod val="50000"/>
                  <a:lumOff val="50000"/>
                </a:schemeClr>
              </a:solidFill>
            </a:endParaRPr>
          </a:p>
        </p:txBody>
      </p:sp>
      <p:sp>
        <p:nvSpPr>
          <p:cNvPr id="339971" name="Content Placeholder 2"/>
          <p:cNvSpPr>
            <a:spLocks noGrp="1"/>
          </p:cNvSpPr>
          <p:nvPr>
            <p:ph sz="half" idx="1"/>
            <p:custDataLst>
              <p:tags r:id="rId4"/>
            </p:custDataLst>
          </p:nvPr>
        </p:nvSpPr>
        <p:spPr>
          <a:xfrm>
            <a:off x="168275" y="2527300"/>
            <a:ext cx="3975100"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of </a:t>
            </a:r>
            <a:r>
              <a:rPr lang="en-US" sz="2400" b="1">
                <a:solidFill>
                  <a:srgbClr val="FFFF00"/>
                </a:solidFill>
                <a:latin typeface="Arial" charset="0"/>
                <a:ea typeface="ＭＳ Ｐゴシック" charset="0"/>
                <a:cs typeface="ＭＳ Ｐゴシック" charset="0"/>
              </a:rPr>
              <a:t>Conundrum 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p:txBody>
      </p:sp>
      <p:sp>
        <p:nvSpPr>
          <p:cNvPr id="339972" name="Content Placeholder 3"/>
          <p:cNvSpPr>
            <a:spLocks noGrp="1"/>
          </p:cNvSpPr>
          <p:nvPr>
            <p:ph sz="half" idx="2"/>
            <p:custDataLst>
              <p:tags r:id="rId5"/>
            </p:custDataLst>
          </p:nvPr>
        </p:nvSpPr>
        <p:spPr>
          <a:xfrm>
            <a:off x="4248150" y="401638"/>
            <a:ext cx="4514850" cy="6188075"/>
          </a:xfrm>
        </p:spPr>
        <p:txBody>
          <a:bodyPr/>
          <a:lstStyle/>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r>
              <a:rPr lang="en-US" sz="2400" b="1">
                <a:solidFill>
                  <a:srgbClr val="FFFF00"/>
                </a:solidFill>
                <a:latin typeface="Arial" charset="0"/>
                <a:ea typeface="ＭＳ Ｐゴシック" charset="0"/>
                <a:cs typeface="ＭＳ Ｐゴシック" charset="0"/>
              </a:rPr>
              <a:t>Strawman </a:t>
            </a:r>
            <a:br>
              <a:rPr lang="en-US" sz="2400" b="1">
                <a:solidFill>
                  <a:srgbClr val="FFFF00"/>
                </a:solidFill>
                <a:latin typeface="Arial" charset="0"/>
                <a:ea typeface="ＭＳ Ｐゴシック" charset="0"/>
                <a:cs typeface="ＭＳ Ｐゴシック" charset="0"/>
              </a:rPr>
            </a:br>
            <a:r>
              <a:rPr lang="en-US" sz="2400" b="1">
                <a:solidFill>
                  <a:srgbClr val="FFFF00"/>
                </a:solidFill>
                <a:latin typeface="Arial" charset="0"/>
                <a:ea typeface="ＭＳ Ｐゴシック" charset="0"/>
                <a:cs typeface="ＭＳ Ｐゴシック" charset="0"/>
              </a:rPr>
              <a:t>Hybrid Soc-Tech Approach</a:t>
            </a:r>
          </a:p>
          <a:p>
            <a:pPr lvl="1"/>
            <a:r>
              <a:rPr lang="en-US" sz="2000">
                <a:solidFill>
                  <a:schemeClr val="bg1"/>
                </a:solidFill>
                <a:latin typeface="Arial" charset="0"/>
                <a:ea typeface="ＭＳ Ｐゴシック" charset="0"/>
                <a:cs typeface="ＭＳ Ｐゴシック" charset="0"/>
              </a:rPr>
              <a:t>Soc: Licensure for genomic researchers</a:t>
            </a:r>
          </a:p>
          <a:p>
            <a:pPr lvl="1"/>
            <a:r>
              <a:rPr lang="en-US">
                <a:solidFill>
                  <a:schemeClr val="bg1"/>
                </a:solidFill>
                <a:latin typeface="Arial" charset="0"/>
                <a:ea typeface="ＭＳ Ｐゴシック" charset="0"/>
                <a:cs typeface="ＭＳ Ｐゴシック" charset="0"/>
              </a:rPr>
              <a:t>Enclaves in the cloud</a:t>
            </a:r>
          </a:p>
          <a:p>
            <a:pPr lvl="1"/>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Box 1"/>
          <p:cNvSpPr txBox="1">
            <a:spLocks noChangeArrowheads="1"/>
          </p:cNvSpPr>
          <p:nvPr/>
        </p:nvSpPr>
        <p:spPr bwMode="auto">
          <a:xfrm>
            <a:off x="4808538" y="47625"/>
            <a:ext cx="392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endParaRPr lang="en-US" sz="700" b="0"/>
          </a:p>
        </p:txBody>
      </p:sp>
      <p:sp>
        <p:nvSpPr>
          <p:cNvPr id="340994" name="Content Placeholder 2"/>
          <p:cNvSpPr>
            <a:spLocks noGrp="1"/>
          </p:cNvSpPr>
          <p:nvPr>
            <p:ph idx="1"/>
          </p:nvPr>
        </p:nvSpPr>
        <p:spPr>
          <a:xfrm>
            <a:off x="3134315" y="3482975"/>
            <a:ext cx="5336586" cy="2857500"/>
          </a:xfrm>
        </p:spPr>
        <p:txBody>
          <a:bodyPr/>
          <a:lstStyle/>
          <a:p>
            <a:pPr marL="0" indent="0">
              <a:buFontTx/>
              <a:buNone/>
            </a:pPr>
            <a:r>
              <a:rPr lang="en-US" sz="3200" b="1" dirty="0" smtClean="0">
                <a:solidFill>
                  <a:srgbClr val="000000"/>
                </a:solidFill>
                <a:latin typeface="Arial" charset="0"/>
                <a:ea typeface="ＭＳ Ｐゴシック" charset="0"/>
                <a:cs typeface="ＭＳ Ｐゴシック" charset="0"/>
              </a:rPr>
              <a:t>Papers on privacy </a:t>
            </a:r>
          </a:p>
          <a:p>
            <a:pPr marL="0" indent="0">
              <a:buNone/>
            </a:pPr>
            <a:r>
              <a:rPr lang="en-US" sz="3200" b="1" dirty="0" smtClean="0">
                <a:solidFill>
                  <a:srgbClr val="000000"/>
                </a:solidFill>
                <a:latin typeface="Arial" charset="0"/>
                <a:ea typeface="ＭＳ Ｐゴシック" charset="0"/>
                <a:cs typeface="ＭＳ Ｐゴシック" charset="0"/>
              </a:rPr>
              <a:t>D </a:t>
            </a:r>
            <a:r>
              <a:rPr lang="en-US" sz="3200" b="1" dirty="0" err="1" smtClean="0">
                <a:solidFill>
                  <a:srgbClr val="000000"/>
                </a:solidFill>
                <a:latin typeface="Arial" charset="0"/>
                <a:ea typeface="ＭＳ Ｐゴシック" charset="0"/>
                <a:cs typeface="ＭＳ Ｐゴシック" charset="0"/>
              </a:rPr>
              <a:t>Greenbaum</a:t>
            </a:r>
            <a:r>
              <a:rPr lang="en-US" sz="3200" dirty="0" err="1">
                <a:solidFill>
                  <a:srgbClr val="000000"/>
                </a:solidFill>
                <a:latin typeface="Arial" charset="0"/>
                <a:ea typeface="ＭＳ Ｐゴシック" charset="0"/>
                <a:cs typeface="ＭＳ Ｐゴシック" charset="0"/>
              </a:rPr>
              <a:t>Plos</a:t>
            </a:r>
            <a:r>
              <a:rPr lang="en-US" sz="3200" dirty="0">
                <a:solidFill>
                  <a:srgbClr val="000000"/>
                </a:solidFill>
                <a:latin typeface="Arial" charset="0"/>
                <a:ea typeface="ＭＳ Ｐゴシック" charset="0"/>
                <a:cs typeface="ＭＳ Ｐゴシック" charset="0"/>
              </a:rPr>
              <a:t> </a:t>
            </a:r>
            <a:r>
              <a:rPr lang="en-US" sz="3200" dirty="0" err="1">
                <a:solidFill>
                  <a:srgbClr val="000000"/>
                </a:solidFill>
                <a:latin typeface="Arial" charset="0"/>
                <a:ea typeface="ＭＳ Ｐゴシック" charset="0"/>
                <a:cs typeface="ＭＳ Ｐゴシック" charset="0"/>
              </a:rPr>
              <a:t>cb</a:t>
            </a:r>
            <a:r>
              <a:rPr lang="en-US" sz="3200" dirty="0">
                <a:solidFill>
                  <a:srgbClr val="000000"/>
                </a:solidFill>
                <a:latin typeface="Arial" charset="0"/>
                <a:ea typeface="ＭＳ Ｐゴシック" charset="0"/>
                <a:cs typeface="ＭＳ Ｐゴシック" charset="0"/>
              </a:rPr>
              <a:t> - A </a:t>
            </a:r>
            <a:r>
              <a:rPr lang="en-US" sz="3200" dirty="0" err="1">
                <a:solidFill>
                  <a:srgbClr val="000000"/>
                </a:solidFill>
                <a:latin typeface="Arial" charset="0"/>
                <a:ea typeface="ＭＳ Ｐゴシック" charset="0"/>
                <a:cs typeface="ＭＳ Ｐゴシック" charset="0"/>
              </a:rPr>
              <a:t>Sboner</a:t>
            </a:r>
            <a:r>
              <a:rPr lang="en-US" sz="3200" dirty="0">
                <a:solidFill>
                  <a:srgbClr val="000000"/>
                </a:solidFill>
                <a:latin typeface="Arial" charset="0"/>
                <a:ea typeface="ＭＳ Ｐゴシック" charset="0"/>
                <a:cs typeface="ＭＳ Ｐゴシック" charset="0"/>
              </a:rPr>
              <a:t>, XJ Mu</a:t>
            </a:r>
          </a:p>
          <a:p>
            <a:pPr marL="0" indent="0">
              <a:buFontTx/>
              <a:buNone/>
            </a:pPr>
            <a:endParaRPr lang="en-US" sz="3200" b="1" dirty="0">
              <a:solidFill>
                <a:srgbClr val="000000"/>
              </a:solidFill>
              <a:latin typeface="Arial" charset="0"/>
              <a:ea typeface="ＭＳ Ｐゴシック" charset="0"/>
              <a:cs typeface="ＭＳ Ｐゴシック" charset="0"/>
            </a:endParaRPr>
          </a:p>
          <a:p>
            <a:pPr marL="0" indent="0">
              <a:buFontTx/>
              <a:buNone/>
            </a:pPr>
            <a:r>
              <a:rPr lang="en-US" sz="1600" dirty="0">
                <a:solidFill>
                  <a:srgbClr val="000000"/>
                </a:solidFill>
                <a:latin typeface="Arial" charset="0"/>
                <a:ea typeface="ＭＳ Ｐゴシック" charset="0"/>
                <a:cs typeface="ＭＳ Ｐゴシック" charset="0"/>
              </a:rPr>
              <a:t> </a:t>
            </a:r>
            <a:br>
              <a:rPr lang="en-US" sz="1600" dirty="0">
                <a:solidFill>
                  <a:srgbClr val="000000"/>
                </a:solidFill>
                <a:latin typeface="Arial" charset="0"/>
                <a:ea typeface="ＭＳ Ｐゴシック" charset="0"/>
                <a:cs typeface="ＭＳ Ｐゴシック" charset="0"/>
              </a:rPr>
            </a:br>
            <a:r>
              <a:rPr lang="en-US" sz="1600" dirty="0" err="1" smtClean="0">
                <a:solidFill>
                  <a:srgbClr val="000000"/>
                </a:solidFill>
                <a:latin typeface="Arial" charset="0"/>
                <a:ea typeface="ＭＳ Ｐゴシック" charset="0"/>
                <a:cs typeface="ＭＳ Ｐゴシック" charset="0"/>
              </a:rPr>
              <a:t>cnvnator</a:t>
            </a:r>
            <a:endParaRPr lang="en-US" sz="1600" dirty="0" smtClean="0">
              <a:solidFill>
                <a:srgbClr val="000000"/>
              </a:solidFill>
              <a:latin typeface="Arial" charset="0"/>
              <a:ea typeface="ＭＳ Ｐゴシック" charset="0"/>
              <a:cs typeface="ＭＳ Ｐゴシック" charset="0"/>
            </a:endParaRPr>
          </a:p>
          <a:p>
            <a:pPr marL="0" indent="0">
              <a:buFontTx/>
              <a:buNone/>
            </a:pPr>
            <a:r>
              <a:rPr lang="en-US" sz="1600" dirty="0" smtClean="0">
                <a:solidFill>
                  <a:srgbClr val="000000"/>
                </a:solidFill>
                <a:latin typeface="Arial" charset="0"/>
                <a:ea typeface="ＭＳ Ｐゴシック" charset="0"/>
                <a:cs typeface="ＭＳ Ｐゴシック" charset="0"/>
              </a:rPr>
              <a:t>Encode </a:t>
            </a:r>
            <a:r>
              <a:rPr lang="en-US" sz="1600" dirty="0" err="1" smtClean="0">
                <a:solidFill>
                  <a:srgbClr val="000000"/>
                </a:solidFill>
                <a:latin typeface="Arial" charset="0"/>
                <a:ea typeface="ＭＳ Ｐゴシック" charset="0"/>
                <a:cs typeface="ＭＳ Ｐゴシック" charset="0"/>
              </a:rPr>
              <a:t>pgenes</a:t>
            </a:r>
            <a:r>
              <a:rPr lang="en-US" sz="1600" dirty="0" smtClean="0">
                <a:solidFill>
                  <a:srgbClr val="000000"/>
                </a:solidFill>
                <a:latin typeface="Arial" charset="0"/>
                <a:ea typeface="ＭＳ Ｐゴシック" charset="0"/>
                <a:cs typeface="ＭＳ Ｐゴシック" charset="0"/>
              </a:rPr>
              <a:t> &amp; </a:t>
            </a:r>
            <a:r>
              <a:rPr lang="en-US" sz="1600" dirty="0" err="1" smtClean="0">
                <a:solidFill>
                  <a:srgbClr val="000000"/>
                </a:solidFill>
                <a:latin typeface="Arial" charset="0"/>
                <a:ea typeface="ＭＳ Ｐゴシック" charset="0"/>
                <a:cs typeface="ＭＳ Ｐゴシック" charset="0"/>
              </a:rPr>
              <a:t>cmptxn</a:t>
            </a:r>
            <a:r>
              <a:rPr lang="en-US" sz="1600" dirty="0" smtClean="0">
                <a:solidFill>
                  <a:srgbClr val="000000"/>
                </a:solidFill>
                <a:latin typeface="Arial" charset="0"/>
                <a:ea typeface="ＭＳ Ｐゴシック" charset="0"/>
                <a:cs typeface="ＭＳ Ｐゴシック" charset="0"/>
              </a:rPr>
              <a:t> – key authors – </a:t>
            </a:r>
            <a:r>
              <a:rPr lang="en-US" sz="1600" dirty="0" err="1" smtClean="0">
                <a:solidFill>
                  <a:srgbClr val="000000"/>
                </a:solidFill>
                <a:latin typeface="Arial" charset="0"/>
                <a:ea typeface="ＭＳ Ｐゴシック" charset="0"/>
                <a:cs typeface="ＭＳ Ｐゴシック" charset="0"/>
              </a:rPr>
              <a:t>Bp</a:t>
            </a:r>
            <a:r>
              <a:rPr lang="en-US" sz="1600" dirty="0" smtClean="0">
                <a:solidFill>
                  <a:srgbClr val="000000"/>
                </a:solidFill>
                <a:latin typeface="Arial" charset="0"/>
                <a:ea typeface="ＭＳ Ｐゴシック" charset="0"/>
                <a:cs typeface="ＭＳ Ｐゴシック" charset="0"/>
              </a:rPr>
              <a:t>, ah, </a:t>
            </a:r>
            <a:r>
              <a:rPr lang="en-US" sz="1600" dirty="0" err="1" smtClean="0">
                <a:solidFill>
                  <a:srgbClr val="000000"/>
                </a:solidFill>
                <a:latin typeface="Arial" charset="0"/>
                <a:ea typeface="ＭＳ Ｐゴシック" charset="0"/>
                <a:cs typeface="ＭＳ Ｐゴシック" charset="0"/>
              </a:rPr>
              <a:t>jr</a:t>
            </a:r>
            <a:r>
              <a:rPr lang="en-US" sz="1600" dirty="0" smtClean="0">
                <a:solidFill>
                  <a:srgbClr val="000000"/>
                </a:solidFill>
                <a:latin typeface="Arial" charset="0"/>
                <a:ea typeface="ＭＳ Ｐゴシック" charset="0"/>
                <a:cs typeface="ＭＳ Ｐゴシック" charset="0"/>
              </a:rPr>
              <a:t>, </a:t>
            </a:r>
            <a:r>
              <a:rPr lang="en-US" sz="1600" dirty="0" err="1" smtClean="0">
                <a:solidFill>
                  <a:srgbClr val="000000"/>
                </a:solidFill>
                <a:latin typeface="Arial" charset="0"/>
                <a:ea typeface="ＭＳ Ｐゴシック" charset="0"/>
                <a:cs typeface="ＭＳ Ｐゴシック" charset="0"/>
              </a:rPr>
              <a:t>kky</a:t>
            </a:r>
            <a:r>
              <a:rPr lang="en-US" sz="1600" dirty="0" smtClean="0">
                <a:solidFill>
                  <a:srgbClr val="000000"/>
                </a:solidFill>
                <a:latin typeface="Arial" charset="0"/>
                <a:ea typeface="ＭＳ Ｐゴシック" charset="0"/>
                <a:cs typeface="ＭＳ Ｐゴシック" charset="0"/>
              </a:rPr>
              <a:t>… </a:t>
            </a:r>
          </a:p>
          <a:p>
            <a:pPr marL="0" indent="0">
              <a:buFontTx/>
              <a:buNone/>
            </a:pPr>
            <a:r>
              <a:rPr lang="en-US" sz="1600" dirty="0" err="1" smtClean="0">
                <a:solidFill>
                  <a:srgbClr val="000000"/>
                </a:solidFill>
                <a:latin typeface="Arial" charset="0"/>
                <a:ea typeface="ＭＳ Ｐゴシック" charset="0"/>
                <a:cs typeface="ＭＳ Ｐゴシック" charset="0"/>
              </a:rPr>
              <a:t>privaseq</a:t>
            </a:r>
            <a:r>
              <a:rPr lang="en-US" sz="1600" dirty="0" smtClean="0">
                <a:solidFill>
                  <a:srgbClr val="000000"/>
                </a:solidFill>
                <a:latin typeface="Arial" charset="0"/>
                <a:ea typeface="ＭＳ Ｐゴシック" charset="0"/>
                <a:cs typeface="ＭＳ Ｐゴシック" charset="0"/>
              </a:rPr>
              <a:t>  - </a:t>
            </a:r>
            <a:r>
              <a:rPr lang="en-US" sz="3600" dirty="0" smtClean="0">
                <a:solidFill>
                  <a:srgbClr val="000000"/>
                </a:solidFill>
                <a:latin typeface="Arial" charset="0"/>
                <a:ea typeface="ＭＳ Ｐゴシック" charset="0"/>
                <a:cs typeface="ＭＳ Ｐゴシック" charset="0"/>
              </a:rPr>
              <a:t>A </a:t>
            </a:r>
            <a:r>
              <a:rPr lang="en-US" sz="3600" dirty="0" err="1">
                <a:solidFill>
                  <a:srgbClr val="000000"/>
                </a:solidFill>
                <a:latin typeface="Arial" charset="0"/>
                <a:ea typeface="ＭＳ Ｐゴシック" charset="0"/>
                <a:cs typeface="ＭＳ Ｐゴシック" charset="0"/>
              </a:rPr>
              <a:t>Harmanci</a:t>
            </a:r>
            <a:endParaRPr lang="en-US" sz="1600" dirty="0">
              <a:solidFill>
                <a:srgbClr val="000000"/>
              </a:solidFill>
              <a:latin typeface="Arial" charset="0"/>
              <a:ea typeface="ＭＳ Ｐゴシック" charset="0"/>
              <a:cs typeface="ＭＳ Ｐゴシック" charset="0"/>
            </a:endParaRPr>
          </a:p>
          <a:p>
            <a:pPr marL="0" indent="0">
              <a:buFontTx/>
              <a:buNone/>
            </a:pPr>
            <a:endParaRPr lang="en-US" sz="1600" dirty="0">
              <a:solidFill>
                <a:srgbClr val="000000"/>
              </a:solidFill>
              <a:latin typeface="Arial" charset="0"/>
              <a:ea typeface="ＭＳ Ｐゴシック" charset="0"/>
              <a:cs typeface="ＭＳ Ｐゴシック" charset="0"/>
            </a:endParaRPr>
          </a:p>
          <a:p>
            <a:pPr marL="0" indent="0">
              <a:buFontTx/>
              <a:buNone/>
            </a:pPr>
            <a:endParaRPr lang="en-US" sz="1600" dirty="0">
              <a:solidFill>
                <a:srgbClr val="000000"/>
              </a:solidFill>
              <a:latin typeface="Arial" charset="0"/>
              <a:ea typeface="ＭＳ Ｐゴシック" charset="0"/>
              <a:cs typeface="ＭＳ Ｐゴシック" charset="0"/>
            </a:endParaRPr>
          </a:p>
          <a:p>
            <a:pPr marL="0" indent="0">
              <a:buFontTx/>
              <a:buNone/>
            </a:pPr>
            <a:r>
              <a:rPr lang="en-US" sz="1600" dirty="0" err="1" smtClean="0">
                <a:solidFill>
                  <a:srgbClr val="000000"/>
                </a:solidFill>
                <a:latin typeface="Arial" charset="0"/>
                <a:ea typeface="ＭＳ Ｐゴシック" charset="0"/>
                <a:cs typeface="ＭＳ Ｐゴシック" charset="0"/>
              </a:rPr>
              <a:t>Rseqtool</a:t>
            </a:r>
            <a:r>
              <a:rPr lang="en-US" sz="1600" dirty="0" smtClean="0">
                <a:solidFill>
                  <a:srgbClr val="000000"/>
                </a:solidFill>
                <a:latin typeface="Arial" charset="0"/>
                <a:ea typeface="ＭＳ Ｐゴシック" charset="0"/>
                <a:cs typeface="ＭＳ Ｐゴシック" charset="0"/>
              </a:rPr>
              <a:t> L </a:t>
            </a:r>
            <a:r>
              <a:rPr lang="en-US" sz="1600" dirty="0" err="1">
                <a:solidFill>
                  <a:srgbClr val="000000"/>
                </a:solidFill>
                <a:latin typeface="Arial" charset="0"/>
                <a:ea typeface="ＭＳ Ｐゴシック" charset="0"/>
                <a:cs typeface="ＭＳ Ｐゴシック" charset="0"/>
              </a:rPr>
              <a:t>Habegger</a:t>
            </a:r>
            <a:r>
              <a:rPr lang="en-US" sz="1600" dirty="0">
                <a:solidFill>
                  <a:srgbClr val="000000"/>
                </a:solidFill>
                <a:latin typeface="Arial" charset="0"/>
                <a:ea typeface="ＭＳ Ｐゴシック" charset="0"/>
                <a:cs typeface="ＭＳ Ｐゴシック" charset="0"/>
              </a:rPr>
              <a:t>, A </a:t>
            </a:r>
            <a:r>
              <a:rPr lang="en-US" sz="1600" dirty="0" err="1">
                <a:solidFill>
                  <a:srgbClr val="000000"/>
                </a:solidFill>
                <a:latin typeface="Arial" charset="0"/>
                <a:ea typeface="ＭＳ Ｐゴシック" charset="0"/>
                <a:cs typeface="ＭＳ Ｐゴシック" charset="0"/>
              </a:rPr>
              <a:t>Sboner</a:t>
            </a:r>
            <a:r>
              <a:rPr lang="en-US" sz="1600" dirty="0">
                <a:solidFill>
                  <a:srgbClr val="000000"/>
                </a:solidFill>
                <a:latin typeface="Arial" charset="0"/>
                <a:ea typeface="ＭＳ Ｐゴシック" charset="0"/>
                <a:cs typeface="ＭＳ Ｐゴシック" charset="0"/>
              </a:rPr>
              <a:t>, TA </a:t>
            </a:r>
            <a:r>
              <a:rPr lang="en-US" sz="1600" dirty="0" err="1">
                <a:solidFill>
                  <a:srgbClr val="000000"/>
                </a:solidFill>
                <a:latin typeface="Arial" charset="0"/>
                <a:ea typeface="ＭＳ Ｐゴシック" charset="0"/>
                <a:cs typeface="ＭＳ Ｐゴシック" charset="0"/>
              </a:rPr>
              <a:t>Gianoulis</a:t>
            </a:r>
            <a:r>
              <a:rPr lang="en-US" sz="1600" dirty="0">
                <a:solidFill>
                  <a:srgbClr val="000000"/>
                </a:solidFill>
                <a:latin typeface="Arial" charset="0"/>
                <a:ea typeface="ＭＳ Ｐゴシック" charset="0"/>
                <a:cs typeface="ＭＳ Ｐゴシック" charset="0"/>
              </a:rPr>
              <a:t>, </a:t>
            </a:r>
            <a:br>
              <a:rPr lang="en-US" sz="1600" dirty="0">
                <a:solidFill>
                  <a:srgbClr val="000000"/>
                </a:solidFill>
                <a:latin typeface="Arial" charset="0"/>
                <a:ea typeface="ＭＳ Ｐゴシック" charset="0"/>
                <a:cs typeface="ＭＳ Ｐゴシック" charset="0"/>
              </a:rPr>
            </a:br>
            <a:r>
              <a:rPr lang="en-US" sz="1600" dirty="0">
                <a:solidFill>
                  <a:srgbClr val="000000"/>
                </a:solidFill>
                <a:latin typeface="Arial" charset="0"/>
                <a:ea typeface="ＭＳ Ｐゴシック" charset="0"/>
                <a:cs typeface="ＭＳ Ｐゴシック" charset="0"/>
              </a:rPr>
              <a:t>J </a:t>
            </a:r>
            <a:r>
              <a:rPr lang="en-US" sz="1600" dirty="0" err="1">
                <a:solidFill>
                  <a:srgbClr val="000000"/>
                </a:solidFill>
                <a:latin typeface="Arial" charset="0"/>
                <a:ea typeface="ＭＳ Ｐゴシック" charset="0"/>
                <a:cs typeface="ＭＳ Ｐゴシック" charset="0"/>
              </a:rPr>
              <a:t>Rozowsky</a:t>
            </a:r>
            <a:r>
              <a:rPr lang="en-US" sz="1600" dirty="0">
                <a:solidFill>
                  <a:srgbClr val="000000"/>
                </a:solidFill>
                <a:latin typeface="Arial" charset="0"/>
                <a:ea typeface="ＭＳ Ｐゴシック" charset="0"/>
                <a:cs typeface="ＭＳ Ｐゴシック" charset="0"/>
              </a:rPr>
              <a:t>, A </a:t>
            </a:r>
            <a:r>
              <a:rPr lang="en-US" sz="1600" dirty="0" err="1">
                <a:solidFill>
                  <a:srgbClr val="000000"/>
                </a:solidFill>
                <a:latin typeface="Arial" charset="0"/>
                <a:ea typeface="ＭＳ Ｐゴシック" charset="0"/>
                <a:cs typeface="ＭＳ Ｐゴシック" charset="0"/>
              </a:rPr>
              <a:t>Agarwal</a:t>
            </a:r>
            <a:r>
              <a:rPr lang="en-US" sz="1600" dirty="0">
                <a:solidFill>
                  <a:srgbClr val="000000"/>
                </a:solidFill>
                <a:latin typeface="Arial" charset="0"/>
                <a:ea typeface="ＭＳ Ｐゴシック" charset="0"/>
                <a:cs typeface="ＭＳ Ｐゴシック" charset="0"/>
              </a:rPr>
              <a:t>, M Snyder</a:t>
            </a:r>
          </a:p>
          <a:p>
            <a:pPr marL="0" indent="0">
              <a:buFontTx/>
              <a:buNone/>
            </a:pPr>
            <a:endParaRPr lang="en-US" sz="1600" dirty="0">
              <a:solidFill>
                <a:srgbClr val="000000"/>
              </a:solidFill>
              <a:latin typeface="Arial" charset="0"/>
              <a:ea typeface="ＭＳ Ｐゴシック" charset="0"/>
              <a:cs typeface="ＭＳ Ｐゴシック" charset="0"/>
            </a:endParaRPr>
          </a:p>
          <a:p>
            <a:pPr marL="0" indent="0">
              <a:buFontTx/>
              <a:buNone/>
            </a:pPr>
            <a:endParaRPr lang="en-US" sz="1600" dirty="0">
              <a:solidFill>
                <a:srgbClr val="000000"/>
              </a:solidFill>
              <a:latin typeface="Arial" charset="0"/>
              <a:ea typeface="ＭＳ Ｐゴシック" charset="0"/>
              <a:cs typeface="ＭＳ Ｐゴシック" charset="0"/>
            </a:endParaRPr>
          </a:p>
        </p:txBody>
      </p:sp>
      <p:sp>
        <p:nvSpPr>
          <p:cNvPr id="8" name="TextBox 7"/>
          <p:cNvSpPr txBox="1"/>
          <p:nvPr/>
        </p:nvSpPr>
        <p:spPr>
          <a:xfrm>
            <a:off x="528638" y="752475"/>
            <a:ext cx="3327400" cy="3108544"/>
          </a:xfrm>
          <a:prstGeom prst="rect">
            <a:avLst/>
          </a:prstGeom>
          <a:noFill/>
        </p:spPr>
        <p:txBody>
          <a:bodyPr>
            <a:spAutoFit/>
          </a:bodyPr>
          <a:lstStyle/>
          <a:p>
            <a:pPr algn="r">
              <a:defRPr/>
            </a:pPr>
            <a:r>
              <a:rPr lang="en-US" sz="2000" dirty="0">
                <a:solidFill>
                  <a:schemeClr val="bg1">
                    <a:lumMod val="75000"/>
                  </a:schemeClr>
                </a:solidFill>
              </a:rPr>
              <a:t>Acknowledgements</a:t>
            </a:r>
          </a:p>
          <a:p>
            <a:pPr algn="r">
              <a:defRPr/>
            </a:pPr>
            <a:endParaRPr lang="en-US" sz="2000" dirty="0">
              <a:solidFill>
                <a:schemeClr val="bg1">
                  <a:lumMod val="75000"/>
                </a:schemeClr>
              </a:solidFill>
            </a:endParaRPr>
          </a:p>
          <a:p>
            <a:pPr algn="r">
              <a:defRPr/>
            </a:pPr>
            <a:endParaRPr lang="en-US" sz="2000" dirty="0">
              <a:solidFill>
                <a:schemeClr val="bg1">
                  <a:lumMod val="75000"/>
                </a:schemeClr>
              </a:solidFill>
            </a:endParaRPr>
          </a:p>
          <a:p>
            <a:pPr algn="r">
              <a:defRPr/>
            </a:pPr>
            <a:endParaRPr lang="en-US" sz="2000" dirty="0">
              <a:solidFill>
                <a:schemeClr val="bg1">
                  <a:lumMod val="75000"/>
                </a:schemeClr>
              </a:solidFill>
            </a:endParaRPr>
          </a:p>
          <a:p>
            <a:pPr algn="r">
              <a:defRPr/>
            </a:pPr>
            <a:endParaRPr lang="en-US" sz="1400" b="0" dirty="0">
              <a:solidFill>
                <a:schemeClr val="bg1">
                  <a:lumMod val="75000"/>
                </a:schemeClr>
              </a:solidFill>
            </a:endParaRPr>
          </a:p>
          <a:p>
            <a:pPr algn="r">
              <a:defRPr/>
            </a:pPr>
            <a:r>
              <a:rPr lang="en-US" sz="1400" b="0" dirty="0" err="1">
                <a:solidFill>
                  <a:srgbClr val="000000"/>
                </a:solidFill>
              </a:rPr>
              <a:t>papers.gersteinlab.org</a:t>
            </a:r>
            <a:r>
              <a:rPr lang="en-US" sz="1400" b="0" dirty="0">
                <a:solidFill>
                  <a:srgbClr val="000000"/>
                </a:solidFill>
              </a:rPr>
              <a:t>/subject/</a:t>
            </a:r>
            <a:r>
              <a:rPr lang="en-US" sz="1400" b="0" dirty="0" smtClean="0">
                <a:solidFill>
                  <a:srgbClr val="000000"/>
                </a:solidFill>
              </a:rPr>
              <a:t>privacy</a:t>
            </a:r>
          </a:p>
          <a:p>
            <a:pPr algn="r">
              <a:defRPr/>
            </a:pPr>
            <a:endParaRPr lang="en-US" sz="1400" b="0" dirty="0">
              <a:solidFill>
                <a:srgbClr val="000000"/>
              </a:solidFill>
            </a:endParaRPr>
          </a:p>
          <a:p>
            <a:pPr algn="r">
              <a:defRPr/>
            </a:pPr>
            <a:endParaRPr lang="en-US" sz="1400" b="0" dirty="0" smtClean="0">
              <a:solidFill>
                <a:srgbClr val="000000"/>
              </a:solidFill>
            </a:endParaRPr>
          </a:p>
          <a:p>
            <a:pPr algn="r">
              <a:defRPr/>
            </a:pPr>
            <a:r>
              <a:rPr lang="en-US" sz="4000" b="0" dirty="0" smtClean="0">
                <a:solidFill>
                  <a:srgbClr val="008000"/>
                </a:solidFill>
              </a:rPr>
              <a:t>Clean up</a:t>
            </a:r>
            <a:endParaRPr lang="en-US" sz="4000" b="0" dirty="0">
              <a:solidFill>
                <a:srgbClr val="008000"/>
              </a:solidFill>
            </a:endParaRPr>
          </a:p>
          <a:p>
            <a:pPr algn="r">
              <a:defRPr/>
            </a:pPr>
            <a:endParaRPr lang="en-US" sz="2000" dirty="0">
              <a:solidFill>
                <a:schemeClr val="bg1">
                  <a:lumMod val="75000"/>
                </a:schemeClr>
              </a:solidFill>
            </a:endParaRPr>
          </a:p>
        </p:txBody>
      </p:sp>
      <p:pic>
        <p:nvPicPr>
          <p:cNvPr id="340996" name="Content Placeholder 3"/>
          <p:cNvPicPr>
            <a:picLocks noChangeAspect="1"/>
          </p:cNvPicPr>
          <p:nvPr/>
        </p:nvPicPr>
        <p:blipFill>
          <a:blip r:embed="rId2">
            <a:extLst>
              <a:ext uri="{28A0092B-C50C-407E-A947-70E740481C1C}">
                <a14:useLocalDpi xmlns:a14="http://schemas.microsoft.com/office/drawing/2010/main" val="0"/>
              </a:ext>
            </a:extLst>
          </a:blip>
          <a:srcRect t="14288" b="14288"/>
          <a:stretch>
            <a:fillRect/>
          </a:stretch>
        </p:blipFill>
        <p:spPr bwMode="auto">
          <a:xfrm>
            <a:off x="4165600" y="622300"/>
            <a:ext cx="45847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advTm="8766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a:latin typeface="Arial" charset="0"/>
                <a:ea typeface="ＭＳ Ｐゴシック" charset="0"/>
                <a:cs typeface="ＭＳ Ｐゴシック" charset="0"/>
              </a:rPr>
              <a:t>DTC </a:t>
            </a:r>
            <a:r>
              <a:rPr lang="en-US" dirty="0" smtClean="0">
                <a:latin typeface="Arial" charset="0"/>
                <a:ea typeface="ＭＳ Ｐゴシック" charset="0"/>
                <a:cs typeface="ＭＳ Ｐゴシック" charset="0"/>
              </a:rPr>
              <a:t>Genomics</a:t>
            </a:r>
            <a:br>
              <a:rPr lang="en-US" dirty="0" smtClean="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sz="5400" dirty="0" smtClean="0">
                <a:solidFill>
                  <a:srgbClr val="008000"/>
                </a:solidFill>
                <a:latin typeface="Arial" charset="0"/>
                <a:ea typeface="ＭＳ Ｐゴシック" charset="0"/>
                <a:cs typeface="ＭＳ Ｐゴシック" charset="0"/>
              </a:rPr>
              <a:t>23 &amp; me</a:t>
            </a:r>
            <a:endParaRPr lang="en-US" dirty="0">
              <a:solidFill>
                <a:srgbClr val="008000"/>
              </a:solidFill>
              <a:latin typeface="Arial" charset="0"/>
              <a:ea typeface="ＭＳ Ｐゴシック" charset="0"/>
              <a:cs typeface="ＭＳ Ｐゴシック" charset="0"/>
            </a:endParaRPr>
          </a:p>
        </p:txBody>
      </p:sp>
      <p:sp>
        <p:nvSpPr>
          <p:cNvPr id="305154" name="Content Placeholder 2"/>
          <p:cNvSpPr>
            <a:spLocks noGrp="1"/>
          </p:cNvSpPr>
          <p:nvPr>
            <p:ph idx="1"/>
          </p:nvPr>
        </p:nvSpPr>
        <p:spPr/>
        <p:txBody>
          <a:bodyPr/>
          <a:lstStyle/>
          <a:p>
            <a:r>
              <a:rPr lang="en-US">
                <a:latin typeface="Arial" charset="0"/>
                <a:ea typeface="ＭＳ Ｐゴシック" charset="0"/>
                <a:cs typeface="ＭＳ Ｐゴシック" charset="0"/>
              </a:rPr>
              <a:t>Industry spurred by falling prices of sequencing and computation</a:t>
            </a:r>
          </a:p>
          <a:p>
            <a:r>
              <a:rPr lang="en-US">
                <a:latin typeface="Arial" charset="0"/>
                <a:ea typeface="ＭＳ Ｐゴシック" charset="0"/>
                <a:cs typeface="ＭＳ Ｐゴシック" charset="0"/>
              </a:rPr>
              <a:t>Major players were Navigenics, DeCode &amp; 23andMe.</a:t>
            </a:r>
          </a:p>
          <a:p>
            <a:r>
              <a:rPr lang="en-US">
                <a:latin typeface="Arial" charset="0"/>
                <a:ea typeface="ＭＳ Ｐゴシック" charset="0"/>
                <a:cs typeface="ＭＳ Ｐゴシック" charset="0"/>
              </a:rPr>
              <a:t>23andMe </a:t>
            </a:r>
          </a:p>
          <a:p>
            <a:pPr lvl="1"/>
            <a:r>
              <a:rPr lang="en-US">
                <a:latin typeface="Arial" charset="0"/>
                <a:ea typeface="ＭＳ Ｐゴシック" charset="0"/>
              </a:rPr>
              <a:t>has &gt;1M Customers</a:t>
            </a:r>
          </a:p>
          <a:p>
            <a:pPr lvl="1"/>
            <a:r>
              <a:rPr lang="en-US">
                <a:latin typeface="Arial" charset="0"/>
                <a:ea typeface="ＭＳ Ｐゴシック" charset="0"/>
              </a:rPr>
              <a:t>$99 per analyiss</a:t>
            </a:r>
          </a:p>
          <a:p>
            <a:pPr lvl="1"/>
            <a:r>
              <a:rPr lang="en-US">
                <a:latin typeface="Arial" charset="0"/>
                <a:ea typeface="ＭＳ Ｐゴシック" charset="0"/>
              </a:rPr>
              <a:t>Promotes sharing of Data</a:t>
            </a:r>
          </a:p>
          <a:p>
            <a:pPr lvl="1"/>
            <a:r>
              <a:rPr lang="en-US">
                <a:latin typeface="Arial" charset="0"/>
                <a:ea typeface="ＭＳ Ｐゴシック" charset="0"/>
              </a:rPr>
              <a:t>Currently in trouble with the FDA and limited to only recreational (e.g., ancestry related) analysis</a:t>
            </a:r>
          </a:p>
          <a:p>
            <a:pPr lvl="1"/>
            <a:r>
              <a:rPr lang="en-US">
                <a:latin typeface="Arial" charset="0"/>
                <a:ea typeface="ＭＳ Ｐゴシック" charset="0"/>
              </a:rPr>
              <a:t>Millions in VC funding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Default Theme</a:t>
            </a:r>
          </a:p>
        </p:txBody>
      </p:sp>
      <p:sp>
        <p:nvSpPr>
          <p:cNvPr id="342018" name="Rectangle 6"/>
          <p:cNvSpPr>
            <a:spLocks noGrp="1" noChangeArrowheads="1"/>
          </p:cNvSpPr>
          <p:nvPr>
            <p:ph idx="1"/>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342019" name="Text Box 5"/>
          <p:cNvSpPr txBox="1">
            <a:spLocks noChangeArrowheads="1"/>
          </p:cNvSpPr>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a:solidFill>
                <a:srgbClr val="000000"/>
              </a:solidFill>
            </a:endParaRPr>
          </a:p>
        </p:txBody>
      </p:sp>
      <p:sp>
        <p:nvSpPr>
          <p:cNvPr id="342020" name="Isosceles Triangle 4"/>
          <p:cNvSpPr>
            <a:spLocks noChangeArrowheads="1"/>
          </p:cNvSpPr>
          <p:nvPr/>
        </p:nvSpPr>
        <p:spPr bwMode="auto">
          <a:xfrm>
            <a:off x="3111500"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lIns="91380" tIns="45692" rIns="91380" bIns="45692" anchor="ctr"/>
          <a:lstStyle/>
          <a:p>
            <a:pPr algn="ctr" defTabSz="909638"/>
            <a:endParaRPr lang="en-US">
              <a:solidFill>
                <a:srgbClr val="000000"/>
              </a:solidFill>
            </a:endParaRPr>
          </a:p>
        </p:txBody>
      </p:sp>
    </p:spTree>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95325" y="-33338"/>
            <a:ext cx="7772400" cy="623888"/>
          </a:xfrm>
        </p:spPr>
        <p:txBody>
          <a:bodyPr/>
          <a:lstStyle/>
          <a:p>
            <a:pPr defTabSz="910659" eaLnBrk="1" hangingPunct="1">
              <a:defRPr/>
            </a:pPr>
            <a:r>
              <a:rPr lang="en-US">
                <a:latin typeface="+mn-lt"/>
                <a:ea typeface="ＭＳ Ｐゴシック" pitchFamily="-107" charset="-128"/>
                <a:cs typeface="ＭＳ Ｐゴシック" pitchFamily="-107" charset="-128"/>
              </a:rPr>
              <a:t>More Information on this Talk</a:t>
            </a:r>
          </a:p>
        </p:txBody>
      </p:sp>
      <p:sp>
        <p:nvSpPr>
          <p:cNvPr id="344066" name="Rectangle 3"/>
          <p:cNvSpPr>
            <a:spLocks noGrp="1" noChangeArrowheads="1"/>
          </p:cNvSpPr>
          <p:nvPr>
            <p:ph idx="1"/>
          </p:nvPr>
        </p:nvSpPr>
        <p:spPr>
          <a:xfrm>
            <a:off x="317500" y="568325"/>
            <a:ext cx="8475663" cy="6065838"/>
          </a:xfrm>
        </p:spPr>
        <p:txBody>
          <a:bodyPr/>
          <a:lstStyle/>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SUBJECT: Networks</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DESCRIPTION: </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NOTES:</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This PPT should work on mac &amp; PC. Paper references in the talk were mostly from Papers.GersteinLab.org.</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solidFill>
                  <a:srgbClr val="000000"/>
                </a:solidFill>
                <a:latin typeface="Arial" charset="0"/>
                <a:ea typeface="ＭＳ Ｐゴシック" charset="0"/>
                <a:cs typeface="ＭＳ Ｐゴシック" charset="0"/>
              </a:rPr>
              <a:t>PERMISSIONS: This Presentation is copyright Mark Gerstein, Yale University, 2010. Please read permissions statement at http://www.gersteinlab.org/misc/permissions.html . Feel free to use images in the talk with PROPER acknowledgement (via citation to relevant papers or link to gersteinlab.org).  </a:t>
            </a: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solidFill>
                  <a:srgbClr val="000000"/>
                </a:solidFill>
                <a:latin typeface="Arial" charset="0"/>
                <a:ea typeface="ＭＳ Ｐゴシック" charset="0"/>
                <a:cs typeface="ＭＳ Ｐゴシック" charset="0"/>
              </a:rPr>
              <a:t>PHOTOS &amp; IMAGES. For thoughts on the source and permissions of many of the photos and clipped images in this presentation see http://streams.gerstein.info . In particular, many of the images have particular EXIF tags, such as  </a:t>
            </a:r>
            <a:r>
              <a:rPr lang="en-US" sz="1400">
                <a:solidFill>
                  <a:srgbClr val="800000"/>
                </a:solidFill>
                <a:latin typeface="Arial" charset="0"/>
                <a:ea typeface="ＭＳ Ｐゴシック" charset="0"/>
                <a:cs typeface="ＭＳ Ｐゴシック" charset="0"/>
              </a:rPr>
              <a:t>kwpotppt </a:t>
            </a:r>
            <a:r>
              <a:rPr lang="en-US" sz="1400">
                <a:solidFill>
                  <a:srgbClr val="000000"/>
                </a:solidFill>
                <a:latin typeface="Arial" charset="0"/>
                <a:ea typeface="ＭＳ Ｐゴシック" charset="0"/>
                <a:cs typeface="ＭＳ Ｐゴシック" charset="0"/>
              </a:rPr>
              <a:t>, that can be easily queried from flickr, viz: http://www.flickr.com/photos/mbgmbg/tags/kwpotppt .</a:t>
            </a:r>
          </a:p>
        </p:txBody>
      </p:sp>
    </p:spTree>
  </p:cSld>
  <p:clrMapOvr>
    <a:masterClrMapping/>
  </p:clrMapOvr>
  <p:transition xmlns:p14="http://schemas.microsoft.com/office/powerpoint/2010/main" advTm="1406"/>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3461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073150"/>
            <a:ext cx="6045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3471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4900" y="1077913"/>
            <a:ext cx="6699250" cy="5726112"/>
          </a:xfrm>
        </p:spPr>
      </p:pic>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8"/>
          <p:cNvSpPr>
            <a:spLocks noGrp="1"/>
          </p:cNvSpPr>
          <p:nvPr>
            <p:ph type="title"/>
          </p:nvPr>
        </p:nvSpPr>
        <p:spPr>
          <a:xfrm>
            <a:off x="201613" y="400050"/>
            <a:ext cx="4371975" cy="1143000"/>
          </a:xfrm>
        </p:spPr>
        <p:txBody>
          <a:bodyPr/>
          <a:lstStyle/>
          <a:p>
            <a:pPr eaLnBrk="1" hangingPunct="1"/>
            <a:r>
              <a:rPr lang="en-US">
                <a:latin typeface="Arial" charset="0"/>
                <a:ea typeface="ＭＳ Ｐゴシック" charset="0"/>
                <a:cs typeface="ＭＳ Ｐゴシック" charset="0"/>
              </a:rPr>
              <a:t>Mean-shift-based (MSB) segmentation: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no explicit model</a:t>
            </a:r>
          </a:p>
        </p:txBody>
      </p:sp>
      <p:sp>
        <p:nvSpPr>
          <p:cNvPr id="348162" name="Text Placeholder 10"/>
          <p:cNvSpPr>
            <a:spLocks noGrp="1"/>
          </p:cNvSpPr>
          <p:nvPr>
            <p:ph sz="half" idx="1"/>
          </p:nvPr>
        </p:nvSpPr>
        <p:spPr>
          <a:xfrm>
            <a:off x="390525" y="1703388"/>
            <a:ext cx="3810000" cy="4638675"/>
          </a:xfrm>
        </p:spPr>
        <p:txBody>
          <a:bodyPr/>
          <a:lstStyle/>
          <a:p>
            <a:pPr eaLnBrk="1" hangingPunct="1"/>
            <a:r>
              <a:rPr lang="en-US" sz="1800">
                <a:latin typeface="Arial" charset="0"/>
                <a:ea typeface="ＭＳ Ｐゴシック" charset="0"/>
                <a:cs typeface="ＭＳ Ｐゴシック" charset="0"/>
              </a:rPr>
              <a:t>For each bin attraction (mean-shift) vector points in the direction of bins with most similar RD signal</a:t>
            </a:r>
          </a:p>
          <a:p>
            <a:pPr eaLnBrk="1" hangingPunct="1"/>
            <a:r>
              <a:rPr lang="en-US" sz="1800">
                <a:latin typeface="Arial" charset="0"/>
                <a:ea typeface="ＭＳ Ｐゴシック" charset="0"/>
                <a:cs typeface="ＭＳ Ｐゴシック" charset="0"/>
              </a:rPr>
              <a:t>No prior assumptions about number, sizes, haplotype, frequency and density of CNV regions  </a:t>
            </a:r>
          </a:p>
          <a:p>
            <a:pPr eaLnBrk="1" hangingPunct="1"/>
            <a:r>
              <a:rPr lang="en-US" sz="1800">
                <a:latin typeface="Arial" charset="0"/>
                <a:ea typeface="ＭＳ Ｐゴシック" charset="0"/>
                <a:cs typeface="ＭＳ Ｐゴシック" charset="0"/>
              </a:rPr>
              <a:t>Not Model-based (e.g. like HMM) </a:t>
            </a:r>
            <a:br>
              <a:rPr lang="en-US" sz="1800">
                <a:latin typeface="Arial" charset="0"/>
                <a:ea typeface="ＭＳ Ｐゴシック" charset="0"/>
                <a:cs typeface="ＭＳ Ｐゴシック" charset="0"/>
              </a:rPr>
            </a:br>
            <a:r>
              <a:rPr lang="en-US" sz="1800">
                <a:latin typeface="Arial" charset="0"/>
                <a:ea typeface="ＭＳ Ｐゴシック" charset="0"/>
                <a:cs typeface="ＭＳ Ｐゴシック" charset="0"/>
              </a:rPr>
              <a:t>with global optimization, distr. assumption &amp; parms. (e.g. num. of segments). </a:t>
            </a:r>
          </a:p>
          <a:p>
            <a:pPr eaLnBrk="1" hangingPunct="1"/>
            <a:r>
              <a:rPr lang="en-US" sz="1800">
                <a:latin typeface="Arial" charset="0"/>
                <a:ea typeface="ＭＳ Ｐゴシック" charset="0"/>
                <a:cs typeface="ＭＳ Ｐゴシック" charset="0"/>
              </a:rPr>
              <a:t>Achieves discontinuity-preserving smoothing</a:t>
            </a:r>
          </a:p>
          <a:p>
            <a:pPr eaLnBrk="1" hangingPunct="1"/>
            <a:r>
              <a:rPr lang="en-US" sz="1800">
                <a:latin typeface="Arial" charset="0"/>
                <a:ea typeface="ＭＳ Ｐゴシック" charset="0"/>
                <a:cs typeface="ＭＳ Ｐゴシック" charset="0"/>
              </a:rPr>
              <a:t>Derived from image-processing applications</a:t>
            </a:r>
          </a:p>
          <a:p>
            <a:pPr eaLnBrk="1" hangingPunct="1"/>
            <a:endParaRPr lang="en-US" sz="1800">
              <a:latin typeface="Arial" charset="0"/>
              <a:ea typeface="ＭＳ Ｐゴシック" charset="0"/>
              <a:cs typeface="ＭＳ Ｐゴシック" charset="0"/>
            </a:endParaRPr>
          </a:p>
        </p:txBody>
      </p:sp>
      <p:pic>
        <p:nvPicPr>
          <p:cNvPr id="348163" name="Picture 7" descr="MS_schematic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300" y="347663"/>
            <a:ext cx="451485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4" name="Text Box 22"/>
          <p:cNvSpPr txBox="1">
            <a:spLocks noChangeArrowheads="1"/>
          </p:cNvSpPr>
          <p:nvPr/>
        </p:nvSpPr>
        <p:spPr bwMode="auto">
          <a:xfrm>
            <a:off x="5619750" y="6440488"/>
            <a:ext cx="2332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
        <p:nvSpPr>
          <p:cNvPr id="6" name="Title 8"/>
          <p:cNvSpPr txBox="1">
            <a:spLocks/>
          </p:cNvSpPr>
          <p:nvPr/>
        </p:nvSpPr>
        <p:spPr bwMode="auto">
          <a:xfrm>
            <a:off x="5341938" y="141288"/>
            <a:ext cx="2449512" cy="484187"/>
          </a:xfrm>
          <a:prstGeom prst="rect">
            <a:avLst/>
          </a:prstGeom>
          <a:noFill/>
          <a:ln w="9525">
            <a:noFill/>
            <a:miter lim="800000"/>
            <a:headEnd/>
            <a:tailEnd/>
          </a:ln>
        </p:spPr>
        <p:txBody>
          <a:bodyPr lIns="92066" tIns="46033" rIns="92066" bIns="46033" anchor="ctr"/>
          <a:lstStyle/>
          <a:p>
            <a:pPr algn="ctr" defTabSz="912813">
              <a:defRPr/>
            </a:pPr>
            <a:r>
              <a:rPr lang="en-US" sz="1800" kern="0" dirty="0" err="1">
                <a:solidFill>
                  <a:srgbClr val="22228B"/>
                </a:solidFill>
                <a:latin typeface="Arial"/>
                <a:ea typeface="ＭＳ Ｐゴシック" pitchFamily="-108" charset="-128"/>
                <a:cs typeface="ＭＳ Ｐゴシック" pitchFamily="-108" charset="-128"/>
              </a:rPr>
              <a:t>CNVnator</a:t>
            </a:r>
            <a:endParaRPr lang="en-US" sz="1800" kern="0" dirty="0">
              <a:solidFill>
                <a:srgbClr val="22228B"/>
              </a:solidFill>
              <a:latin typeface="Arial"/>
              <a:ea typeface="ＭＳ Ｐゴシック" pitchFamily="-108" charset="-128"/>
              <a:cs typeface="ＭＳ Ｐゴシック" pitchFamily="-108"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226050" y="0"/>
            <a:ext cx="3917950" cy="2281238"/>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Thoughts on Social &amp; Technical Aspects</a:t>
            </a:r>
            <a:endParaRPr lang="en-US" sz="1800" dirty="0">
              <a:solidFill>
                <a:schemeClr val="tx1">
                  <a:lumMod val="50000"/>
                  <a:lumOff val="50000"/>
                </a:schemeClr>
              </a:solidFill>
            </a:endParaRPr>
          </a:p>
        </p:txBody>
      </p:sp>
      <p:sp>
        <p:nvSpPr>
          <p:cNvPr id="306179" name="Content Placeholder 2"/>
          <p:cNvSpPr>
            <a:spLocks noGrp="1"/>
          </p:cNvSpPr>
          <p:nvPr>
            <p:ph sz="half" idx="1"/>
            <p:custDataLst>
              <p:tags r:id="rId4"/>
            </p:custDataLst>
          </p:nvPr>
        </p:nvSpPr>
        <p:spPr>
          <a:xfrm>
            <a:off x="0" y="114300"/>
            <a:ext cx="5483225" cy="3767138"/>
          </a:xfrm>
        </p:spPr>
        <p:txBody>
          <a:bodyPr/>
          <a:lstStyle/>
          <a:p>
            <a:r>
              <a:rPr lang="en-US" sz="2400">
                <a:solidFill>
                  <a:schemeClr val="bg1"/>
                </a:solidFill>
                <a:latin typeface="Arial" charset="0"/>
                <a:ea typeface="ＭＳ Ｐゴシック" charset="0"/>
                <a:cs typeface="ＭＳ Ｐゴシック" charset="0"/>
              </a:rPr>
              <a:t>Setting the Stage: the Advent of Personal Genomics</a:t>
            </a:r>
          </a:p>
          <a:p>
            <a:r>
              <a:rPr lang="en-US" sz="2400">
                <a:solidFill>
                  <a:schemeClr val="bg1"/>
                </a:solidFill>
                <a:latin typeface="Arial" charset="0"/>
                <a:ea typeface="ＭＳ Ｐゴシック" charset="0"/>
                <a:cs typeface="ＭＳ Ｐゴシック" charset="0"/>
              </a:rPr>
              <a:t>The </a:t>
            </a:r>
            <a:r>
              <a:rPr lang="en-US" sz="2400" b="1">
                <a:solidFill>
                  <a:srgbClr val="FFFF00"/>
                </a:solidFill>
                <a:latin typeface="Arial" charset="0"/>
                <a:ea typeface="ＭＳ Ｐゴシック" charset="0"/>
                <a:cs typeface="ＭＳ Ｐゴシック" charset="0"/>
              </a:rPr>
              <a:t>Conundrum </a:t>
            </a:r>
            <a:r>
              <a:rPr lang="en-US" sz="2400">
                <a:solidFill>
                  <a:schemeClr val="bg1"/>
                </a:solidFill>
                <a:latin typeface="Arial" charset="0"/>
                <a:ea typeface="ＭＳ Ｐゴシック" charset="0"/>
                <a:cs typeface="ＭＳ Ｐゴシック" charset="0"/>
              </a:rPr>
              <a:t>of </a:t>
            </a:r>
            <a:r>
              <a:rPr lang="en-US" sz="2400" b="1">
                <a:solidFill>
                  <a:srgbClr val="FFFF00"/>
                </a:solidFill>
                <a:latin typeface="Arial" charset="0"/>
                <a:ea typeface="ＭＳ Ｐゴシック" charset="0"/>
                <a:cs typeface="ＭＳ Ｐゴシック" charset="0"/>
              </a:rPr>
              <a:t>Genomic Privacy</a:t>
            </a:r>
          </a:p>
          <a:p>
            <a:pPr lvl="1"/>
            <a:r>
              <a:rPr lang="en-US" sz="2200">
                <a:solidFill>
                  <a:schemeClr val="bg1"/>
                </a:solidFill>
                <a:latin typeface="Arial" charset="0"/>
                <a:ea typeface="ＭＳ Ｐゴシック" charset="0"/>
                <a:cs typeface="ＭＳ Ｐゴシック" charset="0"/>
              </a:rPr>
              <a:t>Fundamental, inherited info v need for data-sharing to enable research</a:t>
            </a:r>
          </a:p>
          <a:p>
            <a:r>
              <a:rPr lang="en-US" sz="2400">
                <a:solidFill>
                  <a:schemeClr val="bg1"/>
                </a:solidFill>
                <a:latin typeface="Arial" charset="0"/>
                <a:ea typeface="ＭＳ Ｐゴシック" charset="0"/>
                <a:cs typeface="ＭＳ Ｐゴシック" charset="0"/>
              </a:rPr>
              <a:t>Current Social &amp; Tech Approaches</a:t>
            </a:r>
          </a:p>
          <a:p>
            <a:pPr lvl="1"/>
            <a:r>
              <a:rPr lang="en-US" sz="2200">
                <a:solidFill>
                  <a:schemeClr val="bg1"/>
                </a:solidFill>
                <a:latin typeface="Arial" charset="0"/>
                <a:ea typeface="ＭＳ Ｐゴシック" charset="0"/>
                <a:cs typeface="ＭＳ Ｐゴシック" charset="0"/>
              </a:rPr>
              <a:t>GINA, Consents &amp; </a:t>
            </a:r>
            <a:br>
              <a:rPr lang="en-US" sz="2200">
                <a:solidFill>
                  <a:schemeClr val="bg1"/>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"Secure" use of dbGAP</a:t>
            </a:r>
          </a:p>
          <a:p>
            <a:pPr lvl="1"/>
            <a:r>
              <a:rPr lang="en-US" sz="2200">
                <a:solidFill>
                  <a:schemeClr val="bg1"/>
                </a:solidFill>
                <a:latin typeface="Arial" charset="0"/>
                <a:ea typeface="ＭＳ Ｐゴシック" charset="0"/>
                <a:cs typeface="ＭＳ Ｐゴシック" charset="0"/>
              </a:rPr>
              <a:t>Ways the solutions have been </a:t>
            </a:r>
            <a:r>
              <a:rPr lang="en-US" sz="2200" b="1">
                <a:solidFill>
                  <a:srgbClr val="FFFF00"/>
                </a:solidFill>
                <a:latin typeface="Arial" charset="0"/>
                <a:ea typeface="ＭＳ Ｐゴシック" charset="0"/>
                <a:cs typeface="ＭＳ Ｐゴシック" charset="0"/>
              </a:rPr>
              <a:t>"hacked"</a:t>
            </a:r>
          </a:p>
          <a:p>
            <a:pPr lvl="1"/>
            <a:r>
              <a:rPr lang="en-US" sz="2200" b="1">
                <a:solidFill>
                  <a:srgbClr val="FFFF00"/>
                </a:solidFill>
                <a:latin typeface="Arial" charset="0"/>
                <a:ea typeface="ＭＳ Ｐゴシック" charset="0"/>
                <a:cs typeface="ＭＳ Ｐゴシック" charset="0"/>
              </a:rPr>
              <a:t>Strawman </a:t>
            </a:r>
            <a:br>
              <a:rPr lang="en-US" sz="2200" b="1">
                <a:solidFill>
                  <a:srgbClr val="FFFF00"/>
                </a:solidFill>
                <a:latin typeface="Arial" charset="0"/>
                <a:ea typeface="ＭＳ Ｐゴシック" charset="0"/>
                <a:cs typeface="ＭＳ Ｐゴシック" charset="0"/>
              </a:rPr>
            </a:br>
            <a:r>
              <a:rPr lang="en-US" sz="2200" b="1">
                <a:solidFill>
                  <a:srgbClr val="FFFF00"/>
                </a:solidFill>
                <a:latin typeface="Arial" charset="0"/>
                <a:ea typeface="ＭＳ Ｐゴシック" charset="0"/>
                <a:cs typeface="ＭＳ Ｐゴシック" charset="0"/>
              </a:rPr>
              <a:t>Hybrid Soc-Tech Approach</a:t>
            </a:r>
          </a:p>
          <a:p>
            <a:pPr lvl="2"/>
            <a:r>
              <a:rPr lang="en-US">
                <a:solidFill>
                  <a:schemeClr val="bg1"/>
                </a:solidFill>
                <a:latin typeface="Arial" charset="0"/>
                <a:ea typeface="ＭＳ Ｐゴシック" charset="0"/>
                <a:cs typeface="ＭＳ Ｐゴシック" charset="0"/>
              </a:rPr>
              <a:t>Soc: Licensure for genomic researchers</a:t>
            </a:r>
          </a:p>
          <a:p>
            <a:pPr lvl="2"/>
            <a:r>
              <a:rPr lang="en-US">
                <a:solidFill>
                  <a:schemeClr val="bg1"/>
                </a:solidFill>
                <a:latin typeface="Arial" charset="0"/>
                <a:ea typeface="ＭＳ Ｐゴシック" charset="0"/>
                <a:cs typeface="ＭＳ Ｐゴシック" charset="0"/>
              </a:rPr>
              <a:t>Enclaves in the cloud</a:t>
            </a:r>
          </a:p>
          <a:p>
            <a:pPr lvl="1"/>
            <a:endParaRPr lang="en-US" sz="2200">
              <a:solidFill>
                <a:schemeClr val="bg1"/>
              </a:solidFill>
              <a:latin typeface="Arial" charset="0"/>
              <a:ea typeface="ＭＳ Ｐゴシック" charset="0"/>
              <a:cs typeface="ＭＳ Ｐゴシック" charset="0"/>
            </a:endParaRPr>
          </a:p>
        </p:txBody>
      </p:sp>
      <p:sp>
        <p:nvSpPr>
          <p:cNvPr id="306180" name="Content Placeholder 3"/>
          <p:cNvSpPr>
            <a:spLocks noGrp="1"/>
          </p:cNvSpPr>
          <p:nvPr>
            <p:ph sz="half" idx="2"/>
            <p:custDataLst>
              <p:tags r:id="rId5"/>
            </p:custDataLst>
          </p:nvPr>
        </p:nvSpPr>
        <p:spPr>
          <a:xfrm>
            <a:off x="5588000" y="1905000"/>
            <a:ext cx="3175000" cy="4684713"/>
          </a:xfrm>
        </p:spPr>
        <p:txBody>
          <a:bodyPr/>
          <a:lstStyle/>
          <a:p>
            <a:r>
              <a:rPr lang="en-US">
                <a:solidFill>
                  <a:schemeClr val="bg1"/>
                </a:solidFill>
                <a:latin typeface="Arial" charset="0"/>
                <a:ea typeface="ＭＳ Ｐゴシック" charset="0"/>
                <a:cs typeface="ＭＳ Ｐゴシック" charset="0"/>
              </a:rPr>
              <a:t>RNA-seq Data – how much information is leaked &amp; how to make it more private?</a:t>
            </a:r>
          </a:p>
          <a:p>
            <a:pPr lvl="1"/>
            <a:r>
              <a:rPr lang="en-US">
                <a:solidFill>
                  <a:schemeClr val="bg1"/>
                </a:solidFill>
                <a:latin typeface="Arial" charset="0"/>
                <a:ea typeface="ＭＳ Ｐゴシック" charset="0"/>
                <a:cs typeface="ＭＳ Ｐゴシック" charset="0"/>
              </a:rPr>
              <a:t>Variants in the Reads</a:t>
            </a:r>
          </a:p>
          <a:p>
            <a:pPr lvl="2"/>
            <a:r>
              <a:rPr lang="en-US">
                <a:solidFill>
                  <a:schemeClr val="bg1"/>
                </a:solidFill>
                <a:latin typeface="Arial" charset="0"/>
                <a:ea typeface="ＭＳ Ｐゴシック" charset="0"/>
                <a:cs typeface="ＭＳ Ｐゴシック" charset="0"/>
              </a:rPr>
              <a:t>Intelligent</a:t>
            </a:r>
            <a:r>
              <a:rPr lang="en-US" b="1">
                <a:solidFill>
                  <a:srgbClr val="FFFF00"/>
                </a:solidFill>
                <a:latin typeface="Arial" charset="0"/>
                <a:ea typeface="ＭＳ Ｐゴシック" charset="0"/>
                <a:cs typeface="ＭＳ Ｐゴシック" charset="0"/>
              </a:rPr>
              <a:t> data formats mostly splitting private &amp; public info</a:t>
            </a:r>
            <a:r>
              <a:rPr lang="en-US">
                <a:solidFill>
                  <a:schemeClr val="bg1"/>
                </a:solidFill>
                <a:latin typeface="Arial" charset="0"/>
                <a:ea typeface="ＭＳ Ｐゴシック" charset="0"/>
                <a:cs typeface="ＭＳ Ｐゴシック" charset="0"/>
              </a:rPr>
              <a:t> </a:t>
            </a:r>
            <a:br>
              <a:rPr lang="en-US">
                <a:solidFill>
                  <a:schemeClr val="bg1"/>
                </a:solidFill>
                <a:latin typeface="Arial" charset="0"/>
                <a:ea typeface="ＭＳ Ｐゴシック" charset="0"/>
                <a:cs typeface="ＭＳ Ｐゴシック" charset="0"/>
              </a:rPr>
            </a:br>
            <a:r>
              <a:rPr lang="en-US">
                <a:solidFill>
                  <a:schemeClr val="bg1"/>
                </a:solidFill>
                <a:latin typeface="Arial" charset="0"/>
                <a:ea typeface="ＭＳ Ｐゴシック" charset="0"/>
                <a:cs typeface="ＭＳ Ｐゴシック" charset="0"/>
              </a:rPr>
              <a:t>(ex of MRF)</a:t>
            </a:r>
          </a:p>
          <a:p>
            <a:pPr lvl="1"/>
            <a:r>
              <a:rPr lang="en-US">
                <a:solidFill>
                  <a:schemeClr val="bg1"/>
                </a:solidFill>
                <a:latin typeface="Arial" charset="0"/>
                <a:ea typeface="ＭＳ Ｐゴシック" charset="0"/>
                <a:cs typeface="ＭＳ Ｐゴシック" charset="0"/>
              </a:rPr>
              <a:t>Variants from Quantifications &amp; eQTLs</a:t>
            </a:r>
          </a:p>
          <a:p>
            <a:pPr lvl="1"/>
            <a:r>
              <a:rPr lang="en-US">
                <a:solidFill>
                  <a:schemeClr val="bg1"/>
                </a:solidFill>
                <a:latin typeface="Arial" charset="0"/>
                <a:ea typeface="ＭＳ Ｐゴシック" charset="0"/>
                <a:cs typeface="ＭＳ Ｐゴシック" charset="0"/>
              </a:rPr>
              <a:t>Any SVs in pervasive transcription?</a:t>
            </a:r>
          </a:p>
          <a:p>
            <a:pPr lvl="2"/>
            <a:endParaRPr lang="en-US" sz="2000">
              <a:solidFill>
                <a:schemeClr val="bg1"/>
              </a:solidFill>
              <a:latin typeface="Arial" charset="0"/>
              <a:ea typeface="ＭＳ Ｐゴシック" charset="0"/>
              <a:cs typeface="ＭＳ Ｐゴシック" charset="0"/>
            </a:endParaRPr>
          </a:p>
          <a:p>
            <a:pPr lvl="1"/>
            <a:endParaRPr lang="en-US" sz="2000">
              <a:solidFill>
                <a:schemeClr val="bg1"/>
              </a:solidFill>
              <a:latin typeface="Arial" charset="0"/>
              <a:ea typeface="ＭＳ Ｐゴシック" charset="0"/>
              <a:cs typeface="ＭＳ Ｐゴシック"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5" descr="constituti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1371600"/>
            <a:ext cx="7620000" cy="504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02" name="Title 1"/>
          <p:cNvSpPr>
            <a:spLocks noGrp="1"/>
          </p:cNvSpPr>
          <p:nvPr>
            <p:ph type="title" idx="4294967295"/>
          </p:nvPr>
        </p:nvSpPr>
        <p:spPr>
          <a:xfrm>
            <a:off x="685800" y="309563"/>
            <a:ext cx="7772400" cy="1143000"/>
          </a:xfrm>
        </p:spPr>
        <p:txBody>
          <a:bodyPr/>
          <a:lstStyle/>
          <a:p>
            <a:r>
              <a:rPr lang="en-US">
                <a:latin typeface="Arial" charset="0"/>
                <a:ea typeface="ＭＳ Ｐゴシック" charset="0"/>
                <a:cs typeface="ＭＳ Ｐゴシック" charset="0"/>
              </a:rPr>
              <a:t>Privacy</a:t>
            </a:r>
          </a:p>
        </p:txBody>
      </p:sp>
      <p:sp>
        <p:nvSpPr>
          <p:cNvPr id="307203" name="Rectangle 3"/>
          <p:cNvSpPr>
            <a:spLocks noChangeArrowheads="1"/>
          </p:cNvSpPr>
          <p:nvPr/>
        </p:nvSpPr>
        <p:spPr bwMode="auto">
          <a:xfrm>
            <a:off x="1219200" y="1905000"/>
            <a:ext cx="6705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2400">
              <a:latin typeface="Calibri" charset="0"/>
              <a:cs typeface="Arial" charset="0"/>
            </a:endParaRPr>
          </a:p>
          <a:p>
            <a:pPr lvl="1" algn="ctr"/>
            <a:r>
              <a:rPr lang="en-US" sz="2400">
                <a:latin typeface="Calibri" charset="0"/>
                <a:cs typeface="Arial" charset="0"/>
              </a:rPr>
              <a:t>Privacy  is a personal and fundamental right guaranteed by the US Constitution</a:t>
            </a:r>
          </a:p>
          <a:p>
            <a:pPr lvl="1" algn="ctr"/>
            <a:r>
              <a:rPr lang="en-US" sz="2400">
                <a:latin typeface="Calibri" charset="0"/>
                <a:cs typeface="Arial" charset="0"/>
              </a:rPr>
              <a:t>Privacy Act 1974</a:t>
            </a:r>
          </a:p>
          <a:p>
            <a:pPr lvl="1"/>
            <a:r>
              <a:rPr lang="en-US" sz="2400" i="1">
                <a:latin typeface="Calibri" charset="0"/>
                <a:cs typeface="Arial" charset="0"/>
              </a:rPr>
              <a:t>Including:</a:t>
            </a:r>
          </a:p>
          <a:p>
            <a:pPr lvl="1">
              <a:buFontTx/>
              <a:buChar char="•"/>
            </a:pPr>
            <a:r>
              <a:rPr lang="en-US" sz="2400">
                <a:latin typeface="Calibri" charset="0"/>
                <a:cs typeface="Arial" charset="0"/>
              </a:rPr>
              <a:t>Inherent in the limits on the First Amendment is  a constitutional right to privacy.</a:t>
            </a:r>
          </a:p>
          <a:p>
            <a:pPr lvl="1">
              <a:buFontTx/>
              <a:buChar char="•"/>
            </a:pPr>
            <a:r>
              <a:rPr lang="en-US" sz="2400">
                <a:latin typeface="Calibri" charset="0"/>
                <a:cs typeface="Arial" charset="0"/>
              </a:rPr>
              <a:t>Fourth Amendment against search and seizure  </a:t>
            </a:r>
            <a:r>
              <a:rPr lang="en-US" sz="2400" i="1">
                <a:latin typeface="Calibri" charset="0"/>
                <a:cs typeface="Arial" charset="0"/>
              </a:rPr>
              <a:t>US v Amerson </a:t>
            </a:r>
            <a:r>
              <a:rPr lang="en-US" sz="2400">
                <a:latin typeface="Calibri" charset="0"/>
                <a:cs typeface="Arial" charset="0"/>
              </a:rPr>
              <a:t>483 F. 3d 73 (2d Cir. 2007);</a:t>
            </a:r>
            <a:endParaRPr lang="en-US" sz="2400" i="1">
              <a:latin typeface="Calibri" charset="0"/>
              <a:cs typeface="Arial" charset="0"/>
            </a:endParaRPr>
          </a:p>
          <a:p>
            <a:pPr lvl="1">
              <a:buFontTx/>
              <a:buChar char="•"/>
            </a:pPr>
            <a:r>
              <a:rPr lang="en-US" sz="2400">
                <a:latin typeface="Calibri" charset="0"/>
                <a:cs typeface="Arial" charset="0"/>
              </a:rPr>
              <a:t>Due Process Clauses of the Fifth and Fifteenth Amendments. </a:t>
            </a:r>
          </a:p>
          <a:p>
            <a:pPr lvl="1"/>
            <a:endParaRPr lang="en-US" sz="1600">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2"/>
          <p:cNvSpPr>
            <a:spLocks noGrp="1"/>
          </p:cNvSpPr>
          <p:nvPr>
            <p:ph type="title" idx="4294967295"/>
          </p:nvPr>
        </p:nvSpPr>
        <p:spPr>
          <a:xfrm>
            <a:off x="457200" y="0"/>
            <a:ext cx="8229600" cy="1143000"/>
          </a:xfrm>
        </p:spPr>
        <p:txBody>
          <a:bodyPr/>
          <a:lstStyle/>
          <a:p>
            <a:r>
              <a:rPr lang="en-US">
                <a:latin typeface="Arial" charset="0"/>
                <a:ea typeface="ＭＳ Ｐゴシック" charset="0"/>
                <a:cs typeface="ＭＳ Ｐゴシック" charset="0"/>
              </a:rPr>
              <a:t>The Conundrum of Genomic Privacy: Is it a Problem?</a:t>
            </a:r>
          </a:p>
        </p:txBody>
      </p:sp>
      <p:sp>
        <p:nvSpPr>
          <p:cNvPr id="308226" name="Rectangle 5"/>
          <p:cNvSpPr>
            <a:spLocks noGrp="1"/>
          </p:cNvSpPr>
          <p:nvPr>
            <p:ph type="body" sz="half" idx="4294967295"/>
          </p:nvPr>
        </p:nvSpPr>
        <p:spPr>
          <a:xfrm>
            <a:off x="457200" y="1006475"/>
            <a:ext cx="4038600" cy="3200400"/>
          </a:xfrm>
        </p:spPr>
        <p:txBody>
          <a:bodyPr/>
          <a:lstStyle/>
          <a:p>
            <a:pPr>
              <a:buFontTx/>
              <a:buNone/>
            </a:pPr>
            <a:r>
              <a:rPr lang="en-US" sz="2800" b="1">
                <a:solidFill>
                  <a:srgbClr val="008000"/>
                </a:solidFill>
                <a:latin typeface="Arial" charset="0"/>
                <a:ea typeface="ＭＳ Ｐゴシック" charset="0"/>
                <a:cs typeface="ＭＳ Ｐゴシック" charset="0"/>
              </a:rPr>
              <a:t>Yes</a:t>
            </a:r>
          </a:p>
          <a:p>
            <a:pPr>
              <a:buFontTx/>
              <a:buNone/>
            </a:pPr>
            <a:r>
              <a:rPr lang="en-US" sz="2000">
                <a:solidFill>
                  <a:srgbClr val="008000"/>
                </a:solidFill>
                <a:latin typeface="Arial" charset="0"/>
                <a:ea typeface="ＭＳ Ｐゴシック" charset="0"/>
                <a:cs typeface="ＭＳ Ｐゴシック" charset="0"/>
              </a:rPr>
              <a:t>Genetic Exceptionalism </a:t>
            </a:r>
          </a:p>
          <a:p>
            <a:pPr>
              <a:buFontTx/>
              <a:buNone/>
            </a:pPr>
            <a:r>
              <a:rPr lang="en-US" sz="2000">
                <a:solidFill>
                  <a:srgbClr val="008000"/>
                </a:solidFill>
                <a:latin typeface="Arial" charset="0"/>
                <a:ea typeface="ＭＳ Ｐゴシック" charset="0"/>
                <a:cs typeface="ＭＳ Ｐゴシック" charset="0"/>
              </a:rPr>
              <a:t>Not yet sure of the relevance of the data (but the internet doesn’t forget)</a:t>
            </a:r>
          </a:p>
          <a:p>
            <a:pPr>
              <a:buFontTx/>
              <a:buNone/>
            </a:pPr>
            <a:r>
              <a:rPr lang="en-US" sz="2000">
                <a:solidFill>
                  <a:srgbClr val="008000"/>
                </a:solidFill>
                <a:latin typeface="Arial" charset="0"/>
                <a:ea typeface="ＭＳ Ｐゴシック" charset="0"/>
                <a:cs typeface="ＭＳ Ｐゴシック" charset="0"/>
              </a:rPr>
              <a:t>Testing discloses both yours’ and your family’s fundamental data</a:t>
            </a:r>
          </a:p>
          <a:p>
            <a:pPr>
              <a:buFontTx/>
              <a:buNone/>
            </a:pPr>
            <a:endParaRPr lang="en-US" b="1">
              <a:solidFill>
                <a:srgbClr val="008000"/>
              </a:solidFill>
              <a:latin typeface="Arial" charset="0"/>
              <a:ea typeface="ＭＳ Ｐゴシック" charset="0"/>
              <a:cs typeface="ＭＳ Ｐゴシック" charset="0"/>
            </a:endParaRPr>
          </a:p>
          <a:p>
            <a:pPr>
              <a:buFontTx/>
              <a:buNone/>
            </a:pPr>
            <a:endParaRPr lang="en-US" sz="2800">
              <a:solidFill>
                <a:srgbClr val="008000"/>
              </a:solidFill>
              <a:latin typeface="Arial" charset="0"/>
              <a:ea typeface="ＭＳ Ｐゴシック" charset="0"/>
              <a:cs typeface="ＭＳ Ｐゴシック" charset="0"/>
            </a:endParaRPr>
          </a:p>
        </p:txBody>
      </p:sp>
      <p:sp>
        <p:nvSpPr>
          <p:cNvPr id="308227" name="Rectangle 8"/>
          <p:cNvSpPr>
            <a:spLocks/>
          </p:cNvSpPr>
          <p:nvPr/>
        </p:nvSpPr>
        <p:spPr bwMode="auto">
          <a:xfrm>
            <a:off x="4953000" y="966788"/>
            <a:ext cx="40386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Arial" charset="0"/>
              <a:buNone/>
            </a:pPr>
            <a:r>
              <a:rPr lang="en-US" sz="2800" dirty="0">
                <a:solidFill>
                  <a:srgbClr val="800000"/>
                </a:solidFill>
                <a:latin typeface="Calibri" charset="0"/>
                <a:cs typeface="Arial" charset="0"/>
              </a:rPr>
              <a:t>No</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Shifting societal foci</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No one really cares about </a:t>
            </a:r>
            <a:r>
              <a:rPr lang="en-US" sz="2000" i="1" u="sng" dirty="0">
                <a:solidFill>
                  <a:srgbClr val="800000"/>
                </a:solidFill>
                <a:latin typeface="Calibri" charset="0"/>
                <a:cs typeface="Arial" charset="0"/>
              </a:rPr>
              <a:t>your</a:t>
            </a:r>
            <a:r>
              <a:rPr lang="en-US" sz="2000" i="1" dirty="0">
                <a:solidFill>
                  <a:srgbClr val="800000"/>
                </a:solidFill>
                <a:latin typeface="Calibri" charset="0"/>
                <a:cs typeface="Arial" charset="0"/>
              </a:rPr>
              <a:t> </a:t>
            </a:r>
            <a:r>
              <a:rPr lang="en-US" sz="2000" dirty="0">
                <a:solidFill>
                  <a:srgbClr val="800000"/>
                </a:solidFill>
                <a:latin typeface="Calibri" charset="0"/>
                <a:cs typeface="Arial" charset="0"/>
              </a:rPr>
              <a:t>genes</a:t>
            </a:r>
          </a:p>
          <a:p>
            <a:pPr marL="342900" indent="-342900" eaLnBrk="0" hangingPunct="0">
              <a:lnSpc>
                <a:spcPct val="90000"/>
              </a:lnSpc>
              <a:spcBef>
                <a:spcPct val="20000"/>
              </a:spcBef>
              <a:buFont typeface="Arial" charset="0"/>
              <a:buNone/>
            </a:pPr>
            <a:r>
              <a:rPr lang="en-US" sz="2000" u="sng" dirty="0">
                <a:solidFill>
                  <a:srgbClr val="800000"/>
                </a:solidFill>
                <a:latin typeface="Calibri" charset="0"/>
                <a:cs typeface="Arial" charset="0"/>
              </a:rPr>
              <a:t>You</a:t>
            </a:r>
            <a:r>
              <a:rPr lang="en-US" sz="2000" dirty="0">
                <a:solidFill>
                  <a:srgbClr val="800000"/>
                </a:solidFill>
                <a:latin typeface="Calibri" charset="0"/>
                <a:cs typeface="Arial" charset="0"/>
              </a:rPr>
              <a:t> might not care</a:t>
            </a:r>
          </a:p>
          <a:p>
            <a:pPr marL="342900" indent="-342900" eaLnBrk="0" hangingPunct="0">
              <a:lnSpc>
                <a:spcPct val="90000"/>
              </a:lnSpc>
              <a:spcBef>
                <a:spcPct val="20000"/>
              </a:spcBef>
              <a:buFont typeface="Arial" charset="0"/>
              <a:buNone/>
            </a:pPr>
            <a:r>
              <a:rPr lang="en-US" sz="2000" dirty="0">
                <a:solidFill>
                  <a:srgbClr val="800000"/>
                </a:solidFill>
                <a:latin typeface="Calibri" charset="0"/>
                <a:cs typeface="Arial" charset="0"/>
              </a:rPr>
              <a:t>Cost Benefit Analysis: how helpful is identifiable data in genomic research?</a:t>
            </a:r>
            <a:endParaRPr lang="en-US" sz="2000" u="sng" dirty="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Medical res. </a:t>
            </a:r>
            <a:endParaRPr lang="en-US" sz="2800" dirty="0">
              <a:solidFill>
                <a:srgbClr val="800000"/>
              </a:solidFill>
              <a:latin typeface="Calibri" charset="0"/>
              <a:cs typeface="Arial" charset="0"/>
            </a:endParaRPr>
          </a:p>
        </p:txBody>
      </p:sp>
      <p:sp>
        <p:nvSpPr>
          <p:cNvPr id="289797" name="TextBox 1"/>
          <p:cNvSpPr txBox="1">
            <a:spLocks noChangeArrowheads="1"/>
          </p:cNvSpPr>
          <p:nvPr/>
        </p:nvSpPr>
        <p:spPr bwMode="auto">
          <a:xfrm>
            <a:off x="528638" y="6410325"/>
            <a:ext cx="7288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b="0" dirty="0" smtClean="0">
                <a:solidFill>
                  <a:schemeClr val="tx1">
                    <a:lumMod val="50000"/>
                    <a:lumOff val="50000"/>
                  </a:schemeClr>
                </a:solidFill>
              </a:rPr>
              <a:t>[</a:t>
            </a:r>
            <a:r>
              <a:rPr lang="en-US" b="0" dirty="0" err="1" smtClean="0">
                <a:solidFill>
                  <a:schemeClr val="tx1">
                    <a:lumMod val="50000"/>
                    <a:lumOff val="50000"/>
                  </a:schemeClr>
                </a:solidFill>
              </a:rPr>
              <a:t>Klitzman</a:t>
            </a:r>
            <a:r>
              <a:rPr lang="en-US" b="0" dirty="0" smtClean="0">
                <a:solidFill>
                  <a:schemeClr val="tx1">
                    <a:lumMod val="50000"/>
                    <a:lumOff val="50000"/>
                  </a:schemeClr>
                </a:solidFill>
              </a:rPr>
              <a:t> &amp; Sweeney ('11), J Genet </a:t>
            </a:r>
            <a:r>
              <a:rPr lang="en-US" b="0" dirty="0" err="1" smtClean="0">
                <a:solidFill>
                  <a:schemeClr val="tx1">
                    <a:lumMod val="50000"/>
                    <a:lumOff val="50000"/>
                  </a:schemeClr>
                </a:solidFill>
              </a:rPr>
              <a:t>Couns</a:t>
            </a:r>
            <a:r>
              <a:rPr lang="en-US" b="0" dirty="0" smtClean="0">
                <a:solidFill>
                  <a:schemeClr val="tx1">
                    <a:lumMod val="50000"/>
                    <a:lumOff val="50000"/>
                  </a:schemeClr>
                </a:solidFill>
              </a:rPr>
              <a:t> 20:98l; </a:t>
            </a:r>
            <a:r>
              <a:rPr lang="en-US" b="0" dirty="0" err="1" smtClean="0">
                <a:solidFill>
                  <a:schemeClr val="tx1">
                    <a:lumMod val="50000"/>
                    <a:lumOff val="50000"/>
                  </a:schemeClr>
                </a:solidFill>
              </a:rPr>
              <a:t>Greenbaum</a:t>
            </a:r>
            <a:r>
              <a:rPr lang="en-US" b="0" dirty="0" smtClean="0">
                <a:solidFill>
                  <a:schemeClr val="tx1">
                    <a:lumMod val="50000"/>
                    <a:lumOff val="50000"/>
                  </a:schemeClr>
                </a:solidFill>
              </a:rPr>
              <a:t> &amp; Gerstein ('09), New Sci. (Sep 23)  ]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4"/>
          <p:cNvSpPr>
            <a:spLocks noGrp="1"/>
          </p:cNvSpPr>
          <p:nvPr>
            <p:ph type="title"/>
          </p:nvPr>
        </p:nvSpPr>
        <p:spPr>
          <a:xfrm>
            <a:off x="557213" y="157163"/>
            <a:ext cx="4576762" cy="1143000"/>
          </a:xfrm>
        </p:spPr>
        <p:txBody>
          <a:bodyPr/>
          <a:lstStyle/>
          <a:p>
            <a:r>
              <a:rPr lang="en-US">
                <a:latin typeface="Arial" charset="0"/>
                <a:ea typeface="ＭＳ Ｐゴシック" charset="0"/>
                <a:cs typeface="ＭＳ Ｐゴシック" charset="0"/>
              </a:rPr>
              <a:t>The Other Side of the Coin: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Why we should share</a:t>
            </a:r>
          </a:p>
        </p:txBody>
      </p:sp>
      <p:sp>
        <p:nvSpPr>
          <p:cNvPr id="6" name="Content Placeholder 5"/>
          <p:cNvSpPr>
            <a:spLocks noGrp="1"/>
          </p:cNvSpPr>
          <p:nvPr>
            <p:ph idx="1"/>
          </p:nvPr>
        </p:nvSpPr>
        <p:spPr>
          <a:xfrm>
            <a:off x="328613" y="1279525"/>
            <a:ext cx="5178425" cy="4776788"/>
          </a:xfrm>
        </p:spPr>
        <p:txBody>
          <a:bodyPr/>
          <a:lstStyle/>
          <a:p>
            <a:pPr>
              <a:defRPr/>
            </a:pPr>
            <a:r>
              <a:rPr lang="en-US" sz="1800" dirty="0" smtClean="0"/>
              <a:t>Sharing helps speed research</a:t>
            </a:r>
          </a:p>
          <a:p>
            <a:pPr lvl="1">
              <a:defRPr/>
            </a:pPr>
            <a:r>
              <a:rPr lang="en-US" sz="1800" dirty="0" smtClean="0"/>
              <a:t>Large-scale mining of this information is important for medical research</a:t>
            </a:r>
          </a:p>
          <a:p>
            <a:pPr lvl="1">
              <a:defRPr/>
            </a:pPr>
            <a:r>
              <a:rPr lang="en-US" sz="1800" dirty="0" smtClean="0"/>
              <a:t>Privacy is cumbersome, particularly for big data</a:t>
            </a:r>
          </a:p>
          <a:p>
            <a:pPr lvl="1">
              <a:defRPr/>
            </a:pPr>
            <a:r>
              <a:rPr lang="en-US" sz="1800" dirty="0" smtClean="0"/>
              <a:t>Sharing is important for reproducible research</a:t>
            </a:r>
          </a:p>
          <a:p>
            <a:pPr lvl="1">
              <a:defRPr/>
            </a:pPr>
            <a:r>
              <a:rPr lang="en-US" sz="1800" dirty="0" smtClean="0"/>
              <a:t>Sharing is useful for education </a:t>
            </a:r>
          </a:p>
          <a:p>
            <a:pPr>
              <a:defRPr/>
            </a:pPr>
            <a:r>
              <a:rPr lang="en-US" sz="1800" dirty="0" smtClean="0"/>
              <a:t>The individual (harmed?) v the collective (benefits)</a:t>
            </a:r>
          </a:p>
          <a:p>
            <a:pPr lvl="1">
              <a:defRPr/>
            </a:pPr>
            <a:r>
              <a:rPr lang="en-US" sz="1800" dirty="0" smtClean="0"/>
              <a:t>But do sick patients care about their privacy?</a:t>
            </a:r>
          </a:p>
          <a:p>
            <a:pPr>
              <a:defRPr/>
            </a:pPr>
            <a:r>
              <a:rPr lang="en-US" sz="1800" dirty="0" smtClean="0"/>
              <a:t>What is acceptable risk? What is acceptable data leakage?</a:t>
            </a:r>
          </a:p>
          <a:p>
            <a:pPr>
              <a:defRPr/>
            </a:pPr>
            <a:r>
              <a:rPr lang="en-US" sz="1800" dirty="0" smtClean="0"/>
              <a:t>Maybe a we need a few "test pilots" </a:t>
            </a:r>
            <a:br>
              <a:rPr lang="en-US" sz="1800" dirty="0" smtClean="0"/>
            </a:br>
            <a:r>
              <a:rPr lang="en-US" sz="1800" dirty="0" smtClean="0"/>
              <a:t>(</a:t>
            </a:r>
            <a:r>
              <a:rPr lang="en-US" sz="1800" dirty="0" err="1" smtClean="0"/>
              <a:t>ala</a:t>
            </a:r>
            <a:r>
              <a:rPr lang="en-US" sz="1800" dirty="0" smtClean="0"/>
              <a:t> PGP)?</a:t>
            </a:r>
          </a:p>
          <a:p>
            <a:pPr lvl="1">
              <a:defRPr/>
            </a:pPr>
            <a:r>
              <a:rPr lang="en-US" sz="1800" dirty="0" smtClean="0"/>
              <a:t>Sports stars &amp; celebrities?</a:t>
            </a:r>
          </a:p>
          <a:p>
            <a:pPr marL="0" indent="0">
              <a:buFontTx/>
              <a:buNone/>
              <a:defRPr/>
            </a:pPr>
            <a:endParaRPr lang="en-US" sz="1800" dirty="0"/>
          </a:p>
        </p:txBody>
      </p:sp>
      <p:pic>
        <p:nvPicPr>
          <p:cNvPr id="310275" name="Content Placeholder 3" descr="961878_Enlarged_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250825"/>
            <a:ext cx="3325812" cy="417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294916" name="Rectangle 1"/>
          <p:cNvSpPr>
            <a:spLocks noChangeArrowheads="1"/>
          </p:cNvSpPr>
          <p:nvPr/>
        </p:nvSpPr>
        <p:spPr bwMode="auto">
          <a:xfrm>
            <a:off x="5795963" y="5751513"/>
            <a:ext cx="2997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0" dirty="0">
                <a:solidFill>
                  <a:schemeClr val="tx1">
                    <a:lumMod val="50000"/>
                    <a:lumOff val="50000"/>
                  </a:schemeClr>
                </a:solidFill>
              </a:rPr>
              <a:t>[Yale Law Roundtable (‘10). Comp. in Sci. &amp; Eng. 12:8;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(‘09). Am. J. Bioethics;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(‘10). SF Chronicle, May 2, Page E-4; </a:t>
            </a:r>
            <a:br>
              <a:rPr lang="en-US" sz="1100" b="0" dirty="0">
                <a:solidFill>
                  <a:schemeClr val="tx1">
                    <a:lumMod val="50000"/>
                    <a:lumOff val="50000"/>
                  </a:schemeClr>
                </a:solidFill>
              </a:rPr>
            </a:br>
            <a:r>
              <a:rPr lang="en-US" sz="1100" b="0" dirty="0" err="1">
                <a:solidFill>
                  <a:schemeClr val="tx1">
                    <a:lumMod val="50000"/>
                    <a:lumOff val="50000"/>
                  </a:schemeClr>
                </a:solidFill>
              </a:rPr>
              <a:t>Greenbaum</a:t>
            </a:r>
            <a:r>
              <a:rPr lang="en-US" sz="1100" b="0" dirty="0">
                <a:solidFill>
                  <a:schemeClr val="tx1">
                    <a:lumMod val="50000"/>
                    <a:lumOff val="50000"/>
                  </a:schemeClr>
                </a:solidFill>
              </a:rPr>
              <a:t> et al. </a:t>
            </a:r>
            <a:r>
              <a:rPr lang="en-US" sz="1100" b="0" i="1" dirty="0">
                <a:solidFill>
                  <a:schemeClr val="tx1">
                    <a:lumMod val="50000"/>
                    <a:lumOff val="50000"/>
                  </a:schemeClr>
                </a:solidFill>
              </a:rPr>
              <a:t>PLOS CB </a:t>
            </a:r>
            <a:r>
              <a:rPr lang="en-US" sz="1100" b="0" dirty="0">
                <a:solidFill>
                  <a:schemeClr val="tx1">
                    <a:lumMod val="50000"/>
                    <a:lumOff val="50000"/>
                  </a:schemeClr>
                </a:solidFill>
              </a:rPr>
              <a:t>(‘11)]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693738" y="185738"/>
            <a:ext cx="7772400" cy="522287"/>
          </a:xfrm>
        </p:spPr>
        <p:txBody>
          <a:bodyPr/>
          <a:lstStyle/>
          <a:p>
            <a:pPr eaLnBrk="1" hangingPunct="1"/>
            <a:r>
              <a:rPr lang="en-US">
                <a:latin typeface="Calibri" charset="0"/>
                <a:ea typeface="ＭＳ Ｐゴシック" charset="0"/>
                <a:cs typeface="ＭＳ Ｐゴシック" charset="0"/>
              </a:rPr>
              <a:t>Tricky Privacy Considerations in Personal Genomics</a:t>
            </a:r>
          </a:p>
        </p:txBody>
      </p:sp>
      <p:sp>
        <p:nvSpPr>
          <p:cNvPr id="89090" name="Content Placeholder 2"/>
          <p:cNvSpPr>
            <a:spLocks noGrp="1"/>
          </p:cNvSpPr>
          <p:nvPr>
            <p:ph sz="half" idx="1"/>
          </p:nvPr>
        </p:nvSpPr>
        <p:spPr>
          <a:xfrm>
            <a:off x="474663" y="857250"/>
            <a:ext cx="3948112" cy="5245100"/>
          </a:xfrm>
        </p:spPr>
        <p:txBody>
          <a:bodyPr>
            <a:normAutofit fontScale="92500" lnSpcReduction="10000"/>
          </a:bodyPr>
          <a:lstStyle/>
          <a:p>
            <a:pPr marL="225425" indent="-225425" defTabSz="909638" eaLnBrk="1" hangingPunct="1">
              <a:defRPr/>
            </a:pPr>
            <a:r>
              <a:rPr lang="en-US" altLang="en-US" sz="2400" dirty="0">
                <a:ea typeface="ＭＳ Ｐゴシック" pitchFamily="34" charset="-128"/>
              </a:rPr>
              <a:t>Personal Genomic info. </a:t>
            </a:r>
            <a:r>
              <a:rPr lang="en-US" altLang="en-US" sz="2400" dirty="0" smtClean="0">
                <a:ea typeface="ＭＳ Ｐゴシック" pitchFamily="34" charset="-128"/>
              </a:rPr>
              <a:t>essentially </a:t>
            </a:r>
            <a:r>
              <a:rPr lang="en-US" altLang="en-US" sz="2400" dirty="0">
                <a:ea typeface="ＭＳ Ｐゴシック" pitchFamily="34" charset="-128"/>
              </a:rPr>
              <a:t>meaningless currently </a:t>
            </a:r>
            <a:r>
              <a:rPr lang="en-US" altLang="en-US" sz="2400" dirty="0" smtClean="0">
                <a:ea typeface="ＭＳ Ｐゴシック" pitchFamily="34" charset="-128"/>
              </a:rPr>
              <a:t>but </a:t>
            </a:r>
            <a:r>
              <a:rPr lang="en-US" altLang="en-US" sz="2400" dirty="0">
                <a:ea typeface="ＭＳ Ｐゴシック" pitchFamily="34" charset="-128"/>
              </a:rPr>
              <a:t>will it be in 20 </a:t>
            </a:r>
            <a:r>
              <a:rPr lang="en-US" altLang="en-US" sz="2400" dirty="0" err="1">
                <a:ea typeface="ＭＳ Ｐゴシック" pitchFamily="34" charset="-128"/>
              </a:rPr>
              <a:t>yrs</a:t>
            </a:r>
            <a:r>
              <a:rPr lang="en-US" altLang="en-US" sz="2400" dirty="0">
                <a:ea typeface="ＭＳ Ｐゴシック" pitchFamily="34" charset="-128"/>
              </a:rPr>
              <a:t>? 50 </a:t>
            </a:r>
            <a:r>
              <a:rPr lang="en-US" altLang="en-US" sz="2400" dirty="0" err="1" smtClean="0">
                <a:ea typeface="ＭＳ Ｐゴシック" pitchFamily="34" charset="-128"/>
              </a:rPr>
              <a:t>yrs</a:t>
            </a:r>
            <a:r>
              <a:rPr lang="en-US" altLang="en-US" sz="2400" dirty="0" smtClean="0">
                <a:ea typeface="ＭＳ Ｐゴシック" pitchFamily="34" charset="-128"/>
              </a:rPr>
              <a:t>?</a:t>
            </a:r>
            <a:endParaRPr lang="en-US" altLang="en-US" sz="24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Genomic sequence very revealing about one’s children</a:t>
            </a:r>
          </a:p>
          <a:p>
            <a:pPr marL="568325" lvl="1" indent="-225425" defTabSz="909638" eaLnBrk="1" hangingPunct="1">
              <a:defRPr/>
            </a:pPr>
            <a:r>
              <a:rPr lang="en-US" altLang="en-US" sz="2200" dirty="0">
                <a:ea typeface="ＭＳ Ｐゴシック" pitchFamily="34" charset="-128"/>
              </a:rPr>
              <a:t>Once put on the web it can’t be taken back </a:t>
            </a:r>
          </a:p>
          <a:p>
            <a:pPr eaLnBrk="1" hangingPunct="1">
              <a:defRPr/>
            </a:pPr>
            <a:r>
              <a:rPr lang="en-US" altLang="en-US" sz="2400" dirty="0" smtClean="0">
                <a:ea typeface="ＭＳ Ｐゴシック" pitchFamily="34" charset="-128"/>
              </a:rPr>
              <a:t>Not clear whether they can be treated with “open data” ethos of circa 2000</a:t>
            </a:r>
          </a:p>
          <a:p>
            <a:pPr eaLnBrk="1" hangingPunct="1">
              <a:defRPr/>
            </a:pPr>
            <a:r>
              <a:rPr lang="en-US" altLang="en-US" sz="2400" dirty="0" smtClean="0">
                <a:ea typeface="ＭＳ Ｐゴシック" pitchFamily="34" charset="-128"/>
              </a:rPr>
              <a:t>Ownership of the data &amp; what consent means (</a:t>
            </a:r>
            <a:r>
              <a:rPr lang="en-US" altLang="en-US" sz="2400" dirty="0" err="1">
                <a:ea typeface="ＭＳ Ｐゴシック" pitchFamily="34" charset="-128"/>
              </a:rPr>
              <a:t>Hela</a:t>
            </a:r>
            <a:r>
              <a:rPr lang="en-US" altLang="en-US" sz="2400" dirty="0" smtClean="0">
                <a:ea typeface="ＭＳ Ｐゴシック" pitchFamily="34" charset="-128"/>
              </a:rPr>
              <a:t>)</a:t>
            </a:r>
          </a:p>
          <a:p>
            <a:pPr lvl="1" eaLnBrk="1" hangingPunct="1">
              <a:defRPr/>
            </a:pPr>
            <a:r>
              <a:rPr lang="en-US" altLang="en-US" sz="2200" dirty="0" smtClean="0">
                <a:ea typeface="ＭＳ Ｐゴシック" pitchFamily="34" charset="-128"/>
              </a:rPr>
              <a:t>Could your genetic data give rise to a product line? </a:t>
            </a:r>
          </a:p>
          <a:p>
            <a:pPr eaLnBrk="1" hangingPunct="1">
              <a:defRPr/>
            </a:pPr>
            <a:endParaRPr lang="en-US" altLang="en-US" sz="2400" dirty="0">
              <a:ea typeface="ＭＳ Ｐゴシック" pitchFamily="34" charset="-128"/>
            </a:endParaRPr>
          </a:p>
          <a:p>
            <a:pPr lvl="1" eaLnBrk="1" hangingPunct="1">
              <a:defRPr/>
            </a:pPr>
            <a:endParaRPr lang="en-US" altLang="en-US" sz="2200" dirty="0" smtClean="0">
              <a:ea typeface="ＭＳ Ｐゴシック" pitchFamily="34" charset="-128"/>
            </a:endParaRPr>
          </a:p>
          <a:p>
            <a:pPr lvl="1" eaLnBrk="1" hangingPunct="1">
              <a:defRPr/>
            </a:pPr>
            <a:endParaRPr lang="en-US" altLang="en-US" sz="2200" dirty="0" smtClean="0">
              <a:ea typeface="ＭＳ Ｐゴシック" pitchFamily="34" charset="-128"/>
            </a:endParaRPr>
          </a:p>
          <a:p>
            <a:pPr eaLnBrk="1" hangingPunct="1">
              <a:defRPr/>
            </a:pPr>
            <a:endParaRPr lang="en-US" altLang="en-US" sz="2400" dirty="0" smtClean="0">
              <a:ea typeface="ＭＳ Ｐゴシック" pitchFamily="34" charset="-128"/>
            </a:endParaRPr>
          </a:p>
        </p:txBody>
      </p:sp>
      <p:sp>
        <p:nvSpPr>
          <p:cNvPr id="19459" name="Content Placeholder 1"/>
          <p:cNvSpPr>
            <a:spLocks noGrp="1"/>
          </p:cNvSpPr>
          <p:nvPr>
            <p:ph sz="half" idx="2"/>
          </p:nvPr>
        </p:nvSpPr>
        <p:spPr>
          <a:xfrm>
            <a:off x="4583113" y="841375"/>
            <a:ext cx="3810000" cy="4638675"/>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ormAutofit fontScale="92500" lnSpcReduction="10000"/>
          </a:bodyPr>
          <a:lstStyle/>
          <a:p>
            <a:pPr eaLnBrk="1" hangingPunct="1">
              <a:defRPr/>
            </a:pPr>
            <a:r>
              <a:rPr lang="en-US" sz="2200">
                <a:latin typeface="Arial" charset="0"/>
                <a:ea typeface="ＭＳ Ｐゴシック" charset="0"/>
                <a:cs typeface="ＭＳ Ｐゴシック" charset="0"/>
              </a:rPr>
              <a:t>Large discussion of Identification Risk but what about Characterization Risk</a:t>
            </a:r>
          </a:p>
          <a:p>
            <a:pPr lvl="1" eaLnBrk="1" hangingPunct="1">
              <a:defRPr/>
            </a:pPr>
            <a:r>
              <a:rPr lang="en-US" sz="2000">
                <a:latin typeface="Arial" charset="0"/>
                <a:ea typeface="ＭＳ Ｐゴシック" charset="0"/>
                <a:cs typeface="ＭＳ Ｐゴシック" charset="0"/>
              </a:rPr>
              <a:t>Finding you were in study X vs identifying that you have trait Y from studying your identified genome</a:t>
            </a:r>
          </a:p>
          <a:p>
            <a:pPr eaLnBrk="1" hangingPunct="1">
              <a:defRPr/>
            </a:pPr>
            <a:endParaRPr lang="en-US" sz="2200">
              <a:latin typeface="Arial" charset="0"/>
              <a:ea typeface="ＭＳ Ｐゴシック" charset="0"/>
              <a:cs typeface="ＭＳ Ｐゴシック" charset="0"/>
            </a:endParaRPr>
          </a:p>
          <a:p>
            <a:pPr eaLnBrk="1" hangingPunct="1">
              <a:defRPr/>
            </a:pPr>
            <a:endParaRPr lang="en-US" sz="2200">
              <a:latin typeface="Arial" charset="0"/>
              <a:ea typeface="ＭＳ Ｐゴシック" charset="0"/>
              <a:cs typeface="ＭＳ Ｐゴシック" charset="0"/>
            </a:endParaRPr>
          </a:p>
        </p:txBody>
      </p:sp>
      <p:sp>
        <p:nvSpPr>
          <p:cNvPr id="309252" name="TextBox 4"/>
          <p:cNvSpPr txBox="1">
            <a:spLocks noChangeArrowheads="1"/>
          </p:cNvSpPr>
          <p:nvPr/>
        </p:nvSpPr>
        <p:spPr bwMode="auto">
          <a:xfrm>
            <a:off x="254000" y="6424613"/>
            <a:ext cx="855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b="0">
                <a:solidFill>
                  <a:srgbClr val="7F7F7F"/>
                </a:solidFill>
              </a:rPr>
              <a:t>[D Greenbaum &amp; M Gerstein (</a:t>
            </a:r>
            <a:r>
              <a:rPr lang="fr-FR" sz="1000" b="0">
                <a:solidFill>
                  <a:srgbClr val="7F7F7F"/>
                </a:solidFill>
              </a:rPr>
              <a:t>’</a:t>
            </a:r>
            <a:r>
              <a:rPr lang="en-US" altLang="ja-JP" sz="1000" b="0">
                <a:solidFill>
                  <a:srgbClr val="7F7F7F"/>
                </a:solidFill>
              </a:rPr>
              <a:t>08). Am J. Bioethics; D Greenbaum &amp; M Gerstein, Hartford Courant, 10 Jul. '08 ; SF Chronicle, 2 Nov. '08; </a:t>
            </a:r>
            <a:br>
              <a:rPr lang="en-US" altLang="ja-JP" sz="1000" b="0">
                <a:solidFill>
                  <a:srgbClr val="7F7F7F"/>
                </a:solidFill>
              </a:rPr>
            </a:br>
            <a:r>
              <a:rPr lang="en-US" altLang="ja-JP" sz="1000" b="0">
                <a:solidFill>
                  <a:srgbClr val="7F7F7F"/>
                </a:solidFill>
              </a:rPr>
              <a:t>Greenbaum et al. </a:t>
            </a:r>
            <a:r>
              <a:rPr lang="en-US" altLang="ja-JP" sz="1000" b="0" i="1">
                <a:solidFill>
                  <a:srgbClr val="7F7F7F"/>
                </a:solidFill>
              </a:rPr>
              <a:t>PLOS CB </a:t>
            </a:r>
            <a:r>
              <a:rPr lang="en-US" altLang="ja-JP" sz="1000" b="0">
                <a:solidFill>
                  <a:srgbClr val="7F7F7F"/>
                </a:solidFill>
              </a:rPr>
              <a:t>(</a:t>
            </a:r>
            <a:r>
              <a:rPr lang="en-US" sz="1000" b="0">
                <a:solidFill>
                  <a:srgbClr val="7F7F7F"/>
                </a:solidFill>
              </a:rPr>
              <a:t>‘</a:t>
            </a:r>
            <a:r>
              <a:rPr lang="en-US" altLang="ja-JP" sz="1000" b="0">
                <a:solidFill>
                  <a:srgbClr val="7F7F7F"/>
                </a:solidFill>
              </a:rPr>
              <a:t>11) ; Greenbaum &amp; Gerstein ('13), The Scientist; Photo from NY Times]</a:t>
            </a:r>
            <a:endParaRPr lang="en-US" sz="1000" b="0">
              <a:solidFill>
                <a:srgbClr val="7F7F7F"/>
              </a:solidFill>
            </a:endParaRPr>
          </a:p>
        </p:txBody>
      </p:sp>
      <p:pic>
        <p:nvPicPr>
          <p:cNvPr id="309253" name="Picture 1" descr="24GENOME-superJum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6700" y="3751263"/>
            <a:ext cx="2413000" cy="241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68431"/>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2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2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2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2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5.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6.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7.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8.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9.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118431</TotalTime>
  <Words>2683</Words>
  <Application>Microsoft Macintosh PowerPoint</Application>
  <PresentationFormat>Letter Paper (8.5x11 in)</PresentationFormat>
  <Paragraphs>406</Paragraphs>
  <Slides>44</Slides>
  <Notes>6</Notes>
  <HiddenSlides>2</HiddenSlides>
  <MMClips>0</MMClips>
  <ScaleCrop>false</ScaleCrop>
  <HeadingPairs>
    <vt:vector size="6" baseType="variant">
      <vt:variant>
        <vt:lpstr>Theme</vt:lpstr>
      </vt:variant>
      <vt:variant>
        <vt:i4>55</vt:i4>
      </vt:variant>
      <vt:variant>
        <vt:lpstr>Embedded OLE Servers</vt:lpstr>
      </vt:variant>
      <vt:variant>
        <vt:i4>1</vt:i4>
      </vt:variant>
      <vt:variant>
        <vt:lpstr>Slide Titles</vt:lpstr>
      </vt:variant>
      <vt:variant>
        <vt:i4>44</vt:i4>
      </vt:variant>
    </vt:vector>
  </HeadingPairs>
  <TitlesOfParts>
    <vt:vector size="100"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12_template</vt:lpstr>
      <vt:lpstr>4_Office Theme</vt:lpstr>
      <vt:lpstr>3_Office Theme</vt:lpstr>
      <vt:lpstr>13_template</vt:lpstr>
      <vt:lpstr>Image</vt:lpstr>
      <vt:lpstr> Genomic Privacy:   ADD IN AH’s slide + in the refernce [AH et al. Nat. Meth. (in revision)] Proposed Social &amp; Technological Solutions to Issues of Data Privacy in Personal Genomics   (Licensure, Secondary Datasets, Enclaves)  </vt:lpstr>
      <vt:lpstr>Setting the Stage:  the Advent of Personal Genomics</vt:lpstr>
      <vt:lpstr>The Explosion of Data in Genomics: the Numbers</vt:lpstr>
      <vt:lpstr>DTC Genomics  23 &amp; me</vt:lpstr>
      <vt:lpstr> Genomic Privacy: Thoughts on Social &amp; Technical Aspects</vt:lpstr>
      <vt:lpstr>Privacy</vt:lpstr>
      <vt:lpstr>The Conundrum of Genomic Privacy: Is it a Problem?</vt:lpstr>
      <vt:lpstr>The Other Side of the Coin: Why we should share</vt:lpstr>
      <vt:lpstr>Tricky Privacy Considerations in Personal Genomics</vt:lpstr>
      <vt:lpstr>Genomics has similar "Big Data" Issues to the Rest of Society</vt:lpstr>
      <vt:lpstr> Proposed Social &amp; Technological Solutions to Issues of Data Privacy in Personal Genomics (Licensure, Secondary Datasets, Enclaves)</vt:lpstr>
      <vt:lpstr>Genetic Information Nondisclosure Act of  2008</vt:lpstr>
      <vt:lpstr>Current Social &amp; Technical Solutions</vt:lpstr>
      <vt:lpstr> Proposed Social &amp; Technological Solutions to Issues of Data Privacy in Personal Genomics (Licensure, Secondary Datasets, Enclaves)</vt:lpstr>
      <vt:lpstr>PowerPoint Presentation</vt:lpstr>
      <vt:lpstr>PowerPoint Presentation</vt:lpstr>
      <vt:lpstr>PowerPoint Presentation</vt:lpstr>
      <vt:lpstr>Strawman Hybrid Social &amp; Tech Solution?</vt:lpstr>
      <vt:lpstr> Proposed Social &amp; Technological Solutions to Issues of Data Privacy in Personal Genomics (Licensure, Secondary Datasets, Enclaves)</vt:lpstr>
      <vt:lpstr>Low-Level Data for RNA-seq</vt:lpstr>
      <vt:lpstr>Higher level Information from  RNA-seq: Avg. signal at exons  (RPKMs)</vt:lpstr>
      <vt:lpstr>Light-weight formats</vt:lpstr>
      <vt:lpstr>MRF Examples</vt:lpstr>
      <vt:lpstr> Genomic Privacy: Thoughts on Social &amp; Technical Aspects</vt:lpstr>
      <vt:lpstr>PowerPoint Presentation</vt:lpstr>
      <vt:lpstr>Attack based  on quantifications and eQTLs</vt:lpstr>
      <vt:lpstr>Linking Attack Scenario</vt:lpstr>
      <vt:lpstr>Linking Attack Scenario</vt:lpstr>
      <vt:lpstr>AH onto 1 slide &amp; fix ekj Quantifying Predictibiltity</vt:lpstr>
      <vt:lpstr>Quantifying Amount  of Characterizing Information Leaked</vt:lpstr>
      <vt:lpstr>Relating Predictability to ICI Leakage – A few key SNPs with good predictability &amp; Great Leakage.  Perhaps these could removed?</vt:lpstr>
      <vt:lpstr>Per eQTL Predictability vs ICI Leakage</vt:lpstr>
      <vt:lpstr> Genomic Privacy: Thoughts on Social &amp; Technical Aspects</vt:lpstr>
      <vt:lpstr>Discovering Transcriptionally Active Regions (novel RNA contigs)</vt:lpstr>
      <vt:lpstr>Non-Canonical Transcription</vt:lpstr>
      <vt:lpstr>PowerPoint Presentation</vt:lpstr>
      <vt:lpstr>Example of Application  of CNVnator to RD data</vt:lpstr>
      <vt:lpstr> Proposed Social &amp; Technological Solutions to Issues of Data Privacy in Personal Genomics (Licensure, Secondary Datasets, Enclaves)</vt:lpstr>
      <vt:lpstr>PowerPoint Presentation</vt:lpstr>
      <vt:lpstr>Default Theme</vt:lpstr>
      <vt:lpstr>More Information on this Talk</vt:lpstr>
      <vt:lpstr>PowerPoint Presentation</vt:lpstr>
      <vt:lpstr>PowerPoint Presentation</vt:lpstr>
      <vt:lpstr>Mean-shift-based (MSB) segmentation:  no explicit model</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1781</cp:revision>
  <cp:lastPrinted>2011-09-11T06:19:05Z</cp:lastPrinted>
  <dcterms:created xsi:type="dcterms:W3CDTF">2010-09-06T09:08:38Z</dcterms:created>
  <dcterms:modified xsi:type="dcterms:W3CDTF">2015-09-29T19:32:06Z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