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88" r:id="rId3"/>
    <p:sldId id="280" r:id="rId4"/>
    <p:sldId id="284" r:id="rId5"/>
    <p:sldId id="289" r:id="rId6"/>
    <p:sldId id="290" r:id="rId7"/>
    <p:sldId id="291" r:id="rId8"/>
    <p:sldId id="292" r:id="rId9"/>
    <p:sldId id="272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8" autoAdjust="0"/>
    <p:restoredTop sz="95036" autoAdjust="0"/>
  </p:normalViewPr>
  <p:slideViewPr>
    <p:cSldViewPr snapToGrid="0" snapToObjects="1">
      <p:cViewPr>
        <p:scale>
          <a:sx n="90" d="100"/>
          <a:sy n="90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paulmuir/Desktop/Excel_NIH_Repor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tao:Documents:costseq:illum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78499403277"/>
          <c:y val="0.0484465841930328"/>
          <c:w val="0.772972482866556"/>
          <c:h val="0.856331082371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'Genome Sequencing FUnding'!$B$1</c:f>
              <c:strCache>
                <c:ptCount val="1"/>
                <c:pt idx="0">
                  <c:v>Microarray</c:v>
                </c:pt>
              </c:strCache>
            </c:strRef>
          </c:tx>
          <c:marker>
            <c:symbol val="none"/>
          </c:marker>
          <c:xVal>
            <c:numRef>
              <c:f>'Genome Sequencing FUnding'!$A$2:$A$25</c:f>
              <c:numCache>
                <c:formatCode>General</c:formatCode>
                <c:ptCount val="24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</c:numCache>
            </c:numRef>
          </c:xVal>
          <c:yVal>
            <c:numRef>
              <c:f>'Genome Sequencing FUnding'!$B$2:$B$25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 formatCode="&quot;$&quot;#,##0;[Red]\-&quot;$&quot;#,##0">
                  <c:v>2.68893E6</c:v>
                </c:pt>
                <c:pt idx="7" formatCode="&quot;$&quot;#,##0;[Red]\-&quot;$&quot;#,##0">
                  <c:v>1.2949263E7</c:v>
                </c:pt>
                <c:pt idx="8" formatCode="&quot;$&quot;#,##0;[Red]\-&quot;$&quot;#,##0">
                  <c:v>3.3745047E7</c:v>
                </c:pt>
                <c:pt idx="9" formatCode="&quot;$&quot;#,##0;[Red]\-&quot;$&quot;#,##0">
                  <c:v>1.52747229E8</c:v>
                </c:pt>
                <c:pt idx="10" formatCode="&quot;$&quot;#,##0;[Red]\-&quot;$&quot;#,##0">
                  <c:v>3.93251281E8</c:v>
                </c:pt>
                <c:pt idx="11" formatCode="&quot;$&quot;#,##0;[Red]\-&quot;$&quot;#,##0">
                  <c:v>6.74736439E8</c:v>
                </c:pt>
                <c:pt idx="12" formatCode="&quot;$&quot;#,##0;[Red]\-&quot;$&quot;#,##0">
                  <c:v>9.60872669E8</c:v>
                </c:pt>
                <c:pt idx="13" formatCode="&quot;$&quot;#,##0;[Red]\-&quot;$&quot;#,##0">
                  <c:v>1.165213104E9</c:v>
                </c:pt>
                <c:pt idx="14" formatCode="&quot;$&quot;#,##0;[Red]\-&quot;$&quot;#,##0">
                  <c:v>1.231241104E9</c:v>
                </c:pt>
                <c:pt idx="15" formatCode="&quot;$&quot;#,##0;[Red]\-&quot;$&quot;#,##0">
                  <c:v>1.203375732E9</c:v>
                </c:pt>
                <c:pt idx="16" formatCode="&quot;$&quot;#,##0;[Red]\-&quot;$&quot;#,##0">
                  <c:v>1.156680279E9</c:v>
                </c:pt>
                <c:pt idx="17" formatCode="&quot;$&quot;#,##0;[Red]\-&quot;$&quot;#,##0">
                  <c:v>1.054333402E9</c:v>
                </c:pt>
                <c:pt idx="18" formatCode="&quot;$&quot;#,##0;[Red]\-&quot;$&quot;#,##0">
                  <c:v>1.151283217E9</c:v>
                </c:pt>
                <c:pt idx="19" formatCode="&quot;$&quot;#,##0;[Red]\-&quot;$&quot;#,##0">
                  <c:v>1.333746534E9</c:v>
                </c:pt>
                <c:pt idx="20" formatCode="&quot;$&quot;#,##0;[Red]\-&quot;$&quot;#,##0">
                  <c:v>1.095649399E9</c:v>
                </c:pt>
                <c:pt idx="21" formatCode="&quot;$&quot;#,##0;[Red]\-&quot;$&quot;#,##0">
                  <c:v>8.26163592E8</c:v>
                </c:pt>
                <c:pt idx="22" formatCode="&quot;$&quot;#,##0;[Red]\-&quot;$&quot;#,##0">
                  <c:v>7.4795187E8</c:v>
                </c:pt>
                <c:pt idx="23" formatCode="&quot;$&quot;#,##0;[Red]\-&quot;$&quot;#,##0">
                  <c:v>6.44543055E8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'Genome Sequencing FUnding'!$C$1</c:f>
              <c:strCache>
                <c:ptCount val="1"/>
                <c:pt idx="0">
                  <c:v>Genome Sequencing</c:v>
                </c:pt>
              </c:strCache>
            </c:strRef>
          </c:tx>
          <c:marker>
            <c:symbol val="none"/>
          </c:marker>
          <c:xVal>
            <c:numRef>
              <c:f>'Genome Sequencing FUnding'!$A$2:$A$25</c:f>
              <c:numCache>
                <c:formatCode>General</c:formatCode>
                <c:ptCount val="24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</c:numCache>
            </c:numRef>
          </c:xVal>
          <c:yVal>
            <c:numRef>
              <c:f>'Genome Sequencing FUnding'!$C$2:$C$25</c:f>
              <c:numCache>
                <c:formatCode>"$"#,##0;[Red]\-"$"#,##0</c:formatCode>
                <c:ptCount val="24"/>
                <c:pt idx="0">
                  <c:v>7.195303E7</c:v>
                </c:pt>
                <c:pt idx="1">
                  <c:v>7.8021707E7</c:v>
                </c:pt>
                <c:pt idx="2">
                  <c:v>5.7714928E7</c:v>
                </c:pt>
                <c:pt idx="3">
                  <c:v>6.5783589E7</c:v>
                </c:pt>
                <c:pt idx="4">
                  <c:v>7.31038E7</c:v>
                </c:pt>
                <c:pt idx="5">
                  <c:v>2.4917359E7</c:v>
                </c:pt>
                <c:pt idx="6">
                  <c:v>1.24180267E8</c:v>
                </c:pt>
                <c:pt idx="7">
                  <c:v>1.54423562E8</c:v>
                </c:pt>
                <c:pt idx="8">
                  <c:v>1.81482737E8</c:v>
                </c:pt>
                <c:pt idx="9">
                  <c:v>2.52176408E8</c:v>
                </c:pt>
                <c:pt idx="10">
                  <c:v>3.45488419E8</c:v>
                </c:pt>
                <c:pt idx="11">
                  <c:v>3.56732935E8</c:v>
                </c:pt>
                <c:pt idx="12">
                  <c:v>3.29778884E8</c:v>
                </c:pt>
                <c:pt idx="13">
                  <c:v>3.20028342E8</c:v>
                </c:pt>
                <c:pt idx="14">
                  <c:v>3.26073364E8</c:v>
                </c:pt>
                <c:pt idx="15">
                  <c:v>3.13647702E8</c:v>
                </c:pt>
                <c:pt idx="16">
                  <c:v>7.50784664E8</c:v>
                </c:pt>
                <c:pt idx="17">
                  <c:v>8.07081601E8</c:v>
                </c:pt>
                <c:pt idx="18">
                  <c:v>1.480772827E9</c:v>
                </c:pt>
                <c:pt idx="19">
                  <c:v>1.609768109E9</c:v>
                </c:pt>
                <c:pt idx="20">
                  <c:v>1.401300673E9</c:v>
                </c:pt>
                <c:pt idx="21">
                  <c:v>1.728544535E9</c:v>
                </c:pt>
                <c:pt idx="22">
                  <c:v>2.001675341E9</c:v>
                </c:pt>
                <c:pt idx="23">
                  <c:v>2.366725521E9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9983200"/>
        <c:axId val="-2130057840"/>
      </c:scatterChart>
      <c:valAx>
        <c:axId val="-21299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0057840"/>
        <c:crosses val="autoZero"/>
        <c:crossBetween val="midCat"/>
      </c:valAx>
      <c:valAx>
        <c:axId val="-213005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9983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0026691726637"/>
          <c:y val="0.246277961323135"/>
          <c:w val="0.328533571903295"/>
          <c:h val="0.14968439295197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P/E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60055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CC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7C5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545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[illumnia.xlsx]Sheet1!$D$29:$D$32</c:f>
              <c:strCache>
                <c:ptCount val="4"/>
                <c:pt idx="0">
                  <c:v>Illumnia</c:v>
                </c:pt>
                <c:pt idx="1">
                  <c:v>Cap-controlled Biotech (N=13)</c:v>
                </c:pt>
                <c:pt idx="2">
                  <c:v>Cap-controlled NASDAQ (N=64)</c:v>
                </c:pt>
                <c:pt idx="3">
                  <c:v>NASDAQ composite index</c:v>
                </c:pt>
              </c:strCache>
            </c:strRef>
          </c:cat>
          <c:val>
            <c:numRef>
              <c:f>[illumnia.xlsx]Sheet1!$E$29:$E$32</c:f>
              <c:numCache>
                <c:formatCode>0.0</c:formatCode>
                <c:ptCount val="4"/>
                <c:pt idx="0">
                  <c:v>74.4</c:v>
                </c:pt>
                <c:pt idx="1">
                  <c:v>58.0</c:v>
                </c:pt>
                <c:pt idx="2">
                  <c:v>45.6</c:v>
                </c:pt>
                <c:pt idx="3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511264"/>
        <c:axId val="-2129803216"/>
      </c:barChart>
      <c:catAx>
        <c:axId val="-213551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9803216"/>
        <c:crosses val="autoZero"/>
        <c:auto val="1"/>
        <c:lblAlgn val="ctr"/>
        <c:lblOffset val="100"/>
        <c:noMultiLvlLbl val="0"/>
      </c:catAx>
      <c:valAx>
        <c:axId val="-21298032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-2135511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AA78-F696-D242-BE58-D6EEAB608D6F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54A7-87C2-BD4D-B4E2-2BF79F80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6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0678-43BE-0149-98AC-E0A5BD24F561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aveAnder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7" y="497681"/>
            <a:ext cx="6794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5"/>
          <p:cNvSpPr txBox="1">
            <a:spLocks/>
          </p:cNvSpPr>
          <p:nvPr/>
        </p:nvSpPr>
        <p:spPr bwMode="auto">
          <a:xfrm>
            <a:off x="889000" y="215900"/>
            <a:ext cx="7799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alibri" charset="0"/>
              </a:rPr>
              <a:t>Hard Drive Storage vs Time (Different  Technologies) – Kryder’s Law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838450" y="6223000"/>
            <a:ext cx="601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blog.dshr.org</a:t>
            </a:r>
            <a:r>
              <a:rPr lang="en-US" altLang="en-US" dirty="0"/>
              <a:t>/2014/05/talk-at-</a:t>
            </a:r>
            <a:r>
              <a:rPr lang="en-US" altLang="en-US" dirty="0" err="1"/>
              <a:t>seagate.html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" y="642302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" y="1295661"/>
            <a:ext cx="8131042" cy="4390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635793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1" y="0"/>
            <a:ext cx="8109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0"/>
            <a:ext cx="377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Alignment algorithms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629977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2" y="11665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/>
              <a:t>Box</a:t>
            </a:r>
            <a:endParaRPr lang="en-US" dirty="0"/>
          </a:p>
        </p:txBody>
      </p:sp>
      <p:pic>
        <p:nvPicPr>
          <p:cNvPr id="4" name="Picture 3" descr="Screen Shot 2015-07-08 at 12.4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8" y="63806"/>
            <a:ext cx="4845052" cy="3483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4365"/>
            <a:ext cx="6115050" cy="33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081"/>
          <a:stretch/>
        </p:blipFill>
        <p:spPr>
          <a:xfrm>
            <a:off x="0" y="0"/>
            <a:ext cx="4471988" cy="318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182"/>
          <a:stretch/>
        </p:blipFill>
        <p:spPr>
          <a:xfrm>
            <a:off x="285749" y="3502731"/>
            <a:ext cx="3851275" cy="2740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3502731"/>
            <a:ext cx="4111625" cy="30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Box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idx="4294967295"/>
          </p:nvPr>
        </p:nvSpPr>
        <p:spPr>
          <a:xfrm>
            <a:off x="1002428" y="4539511"/>
            <a:ext cx="3803584" cy="269569"/>
          </a:xfrm>
        </p:spPr>
        <p:txBody>
          <a:bodyPr>
            <a:normAutofit fontScale="90000"/>
          </a:bodyPr>
          <a:lstStyle/>
          <a:p>
            <a:r>
              <a:rPr lang="en-US" altLang="en-US" sz="2000" dirty="0"/>
              <a:t>“Genome Sequencing” vs “Microarray” Funding Dollars by Fiscal Year
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035347" y="9182100"/>
            <a:ext cx="8489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485648" y="6432550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1" y="613759"/>
            <a:ext cx="4140200" cy="309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42" y="641472"/>
            <a:ext cx="4202658" cy="3146493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429689"/>
              </p:ext>
            </p:extLst>
          </p:nvPr>
        </p:nvGraphicFramePr>
        <p:xfrm>
          <a:off x="5076733" y="3713489"/>
          <a:ext cx="3952145" cy="300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89772"/>
              </p:ext>
            </p:extLst>
          </p:nvPr>
        </p:nvGraphicFramePr>
        <p:xfrm>
          <a:off x="2998132" y="0"/>
          <a:ext cx="3499291" cy="292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450" y="635793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3" name="AutoShape 2" descr="lot_zoom_png.png"/>
          <p:cNvSpPr>
            <a:spLocks noChangeAspect="1" noChangeArrowheads="1"/>
          </p:cNvSpPr>
          <p:nvPr/>
        </p:nvSpPr>
        <p:spPr bwMode="auto">
          <a:xfrm>
            <a:off x="0" y="0"/>
            <a:ext cx="90963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80479" y="2597083"/>
            <a:ext cx="9493142" cy="762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Number of joined computer science professors in 55 top US schools</a:t>
            </a:r>
            <a:endParaRPr lang="en-US" sz="18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653" t="-517" b="72450"/>
          <a:stretch/>
        </p:blipFill>
        <p:spPr>
          <a:xfrm>
            <a:off x="2261689" y="5379589"/>
            <a:ext cx="4872037" cy="1478411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/>
          <a:srcRect t="-517" r="50637" b="72450"/>
          <a:stretch/>
        </p:blipFill>
        <p:spPr>
          <a:xfrm>
            <a:off x="2259564" y="3074540"/>
            <a:ext cx="4868874" cy="15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12861</TotalTime>
  <Words>58</Words>
  <Application>Microsoft Macintosh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ＭＳ Ｐゴシック</vt:lpstr>
      <vt:lpstr>Office Theme</vt:lpstr>
      <vt:lpstr>PowerPoint Presentation</vt:lpstr>
      <vt:lpstr>PowerPoint Presentation</vt:lpstr>
      <vt:lpstr>PowerPoint Presentation</vt:lpstr>
      <vt:lpstr>Box</vt:lpstr>
      <vt:lpstr>PowerPoint Presentation</vt:lpstr>
      <vt:lpstr>“Genome Sequencing” vs “Microarray” Funding Dollars by Fiscal Year
</vt:lpstr>
      <vt:lpstr>PowerPoint Presentation</vt:lpstr>
      <vt:lpstr>PowerPoint Presentation</vt:lpstr>
      <vt:lpstr>Number of joined computer science professors in 55 top US schools</vt:lpstr>
      <vt:lpstr>PowerPoint Presentation</vt:lpstr>
    </vt:vector>
  </TitlesOfParts>
  <Company>Yale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Muir</dc:creator>
  <cp:lastModifiedBy>Muir, Paul</cp:lastModifiedBy>
  <cp:revision>40</cp:revision>
  <dcterms:created xsi:type="dcterms:W3CDTF">2015-07-08T16:44:52Z</dcterms:created>
  <dcterms:modified xsi:type="dcterms:W3CDTF">2015-09-24T18:11:07Z</dcterms:modified>
</cp:coreProperties>
</file>