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1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2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1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6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4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4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4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2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3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EB7E2-CF5F-1B43-B048-6E894285C835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7BB7-1703-DC45-A153-0F60BC2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Possible Brain cancers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45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03"/>
            <a:ext cx="8229600" cy="1143000"/>
          </a:xfrm>
        </p:spPr>
        <p:txBody>
          <a:bodyPr/>
          <a:lstStyle/>
          <a:p>
            <a:r>
              <a:rPr lang="en-US" dirty="0" smtClean="0"/>
              <a:t>Main Brain cancers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067" y="826858"/>
            <a:ext cx="8976650" cy="3074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b="1" i="1" u="sng" dirty="0" smtClean="0">
                <a:solidFill>
                  <a:srgbClr val="0000FF"/>
                </a:solidFill>
              </a:rPr>
              <a:t>PBCA</a:t>
            </a:r>
            <a:r>
              <a:rPr lang="en-US" dirty="0" smtClean="0"/>
              <a:t>: </a:t>
            </a:r>
            <a:r>
              <a:rPr lang="en-US" dirty="0" smtClean="0"/>
              <a:t>Pediatric Brain Cancer , 251+ WGS, quiet genome, 2</a:t>
            </a:r>
            <a:r>
              <a:rPr lang="en-US" baseline="30000" dirty="0" smtClean="0"/>
              <a:t>nd</a:t>
            </a:r>
            <a:r>
              <a:rPr lang="en-US" dirty="0" smtClean="0"/>
              <a:t> most popular after leukemia</a:t>
            </a:r>
            <a:r>
              <a:rPr lang="en-US" dirty="0" smtClean="0"/>
              <a:t>, 2500 cases per year 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b="1" i="1" u="sng" dirty="0">
                <a:solidFill>
                  <a:srgbClr val="0000FF"/>
                </a:solidFill>
              </a:rPr>
              <a:t>PEME</a:t>
            </a:r>
            <a:r>
              <a:rPr lang="en-US" dirty="0" smtClean="0"/>
              <a:t>: Pediatric </a:t>
            </a:r>
            <a:r>
              <a:rPr lang="en-US" dirty="0" err="1" smtClean="0"/>
              <a:t>Medulloblastoma</a:t>
            </a:r>
            <a:r>
              <a:rPr lang="en-US" dirty="0" smtClean="0"/>
              <a:t>, 0+ WGS,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b="1" i="1" u="sng" dirty="0">
                <a:solidFill>
                  <a:srgbClr val="0000FF"/>
                </a:solidFill>
              </a:rPr>
              <a:t>GBM</a:t>
            </a:r>
            <a:r>
              <a:rPr lang="en-US" dirty="0" smtClean="0"/>
              <a:t>: </a:t>
            </a:r>
            <a:r>
              <a:rPr lang="en-US" dirty="0" err="1" smtClean="0"/>
              <a:t>Glioblastoma</a:t>
            </a:r>
            <a:r>
              <a:rPr lang="en-US" dirty="0" smtClean="0"/>
              <a:t> </a:t>
            </a:r>
            <a:r>
              <a:rPr lang="en-US" dirty="0" err="1" smtClean="0"/>
              <a:t>multiforme</a:t>
            </a:r>
            <a:r>
              <a:rPr lang="en-US" dirty="0" smtClean="0"/>
              <a:t>, 41+ WGS, mostly adults, relative </a:t>
            </a:r>
            <a:r>
              <a:rPr lang="en-US" dirty="0" smtClean="0"/>
              <a:t>quiet genome</a:t>
            </a:r>
            <a:r>
              <a:rPr lang="en-US" dirty="0" smtClean="0"/>
              <a:t>, very aggressive, poor reactions to treatment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b="1" i="1" u="sng" dirty="0">
                <a:solidFill>
                  <a:srgbClr val="0000FF"/>
                </a:solidFill>
              </a:rPr>
              <a:t>LGG</a:t>
            </a:r>
            <a:r>
              <a:rPr lang="en-US" dirty="0" smtClean="0"/>
              <a:t>: Brain Lower Grade </a:t>
            </a:r>
            <a:r>
              <a:rPr lang="en-US" dirty="0" err="1" smtClean="0"/>
              <a:t>Glioma</a:t>
            </a:r>
            <a:r>
              <a:rPr lang="en-US" dirty="0" smtClean="0"/>
              <a:t>, 19+ WGS from ICGC+TCGA, but possibly 42 more need access application. Children and young adult, grow slowly, but can not be surgically resected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b="1" i="1" u="sng" dirty="0">
                <a:solidFill>
                  <a:srgbClr val="0000FF"/>
                </a:solidFill>
              </a:rPr>
              <a:t>PCPG</a:t>
            </a:r>
            <a:r>
              <a:rPr lang="en-US" dirty="0" smtClean="0"/>
              <a:t>: </a:t>
            </a:r>
            <a:r>
              <a:rPr lang="en-US" dirty="0" err="1" smtClean="0"/>
              <a:t>Pheochromocytoma</a:t>
            </a:r>
            <a:r>
              <a:rPr lang="en-US" dirty="0" smtClean="0"/>
              <a:t> and </a:t>
            </a:r>
            <a:r>
              <a:rPr lang="en-US" dirty="0" err="1" smtClean="0"/>
              <a:t>Paraganglioma</a:t>
            </a:r>
            <a:r>
              <a:rPr lang="en-US" dirty="0" smtClean="0"/>
              <a:t>, 0 WGS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09324" y="3890085"/>
            <a:ext cx="4559905" cy="2896358"/>
            <a:chOff x="2509324" y="3681345"/>
            <a:chExt cx="4559905" cy="2896358"/>
          </a:xfrm>
        </p:grpSpPr>
        <p:pic>
          <p:nvPicPr>
            <p:cNvPr id="7" name="Picture 6" descr="boxplot.variant.per.cancer.type.eps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37" t="12631" r="25008" b="20878"/>
            <a:stretch/>
          </p:blipFill>
          <p:spPr>
            <a:xfrm rot="5400000">
              <a:off x="3341098" y="2849571"/>
              <a:ext cx="2896358" cy="455990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966976" y="4522714"/>
              <a:ext cx="173964" cy="2054989"/>
            </a:xfrm>
            <a:prstGeom prst="rect">
              <a:avLst/>
            </a:prstGeom>
            <a:solidFill>
              <a:schemeClr val="accent1">
                <a:tint val="100000"/>
                <a:shade val="100000"/>
                <a:satMod val="130000"/>
                <a:alpha val="23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23165" y="4522714"/>
              <a:ext cx="173964" cy="2054989"/>
            </a:xfrm>
            <a:prstGeom prst="rect">
              <a:avLst/>
            </a:prstGeom>
            <a:solidFill>
              <a:schemeClr val="accent6">
                <a:lumMod val="75000"/>
                <a:alpha val="23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49437" y="4501163"/>
              <a:ext cx="173964" cy="2054989"/>
            </a:xfrm>
            <a:prstGeom prst="rect">
              <a:avLst/>
            </a:prstGeom>
            <a:solidFill>
              <a:schemeClr val="accent3">
                <a:lumMod val="75000"/>
                <a:alpha val="23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542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097639" y="2025009"/>
            <a:ext cx="549241" cy="610444"/>
          </a:xfrm>
          <a:prstGeom prst="roundRect">
            <a:avLst/>
          </a:prstGeom>
          <a:solidFill>
            <a:srgbClr val="3366FF">
              <a:alpha val="2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97639" y="2955257"/>
            <a:ext cx="549241" cy="353183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3920" y="2585925"/>
            <a:ext cx="1705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Tier </a:t>
            </a:r>
            <a:r>
              <a:rPr lang="en-US" altLang="zh-CN" b="1" i="1" u="sng" dirty="0" smtClean="0">
                <a:solidFill>
                  <a:srgbClr val="FF0000"/>
                </a:solidFill>
              </a:rPr>
              <a:t>3</a:t>
            </a:r>
            <a:r>
              <a:rPr lang="en-US" b="1" i="1" u="sng" dirty="0" smtClean="0">
                <a:solidFill>
                  <a:srgbClr val="FF0000"/>
                </a:solidFill>
              </a:rPr>
              <a:t> cell lines: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pic>
        <p:nvPicPr>
          <p:cNvPr id="13" name="Picture 12" descr="Screen Shot 2015-09-25 at 12.06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" y="3027257"/>
            <a:ext cx="9144000" cy="3278327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0" y="55033"/>
            <a:ext cx="9144000" cy="2778459"/>
            <a:chOff x="0" y="55033"/>
            <a:chExt cx="9144000" cy="2778459"/>
          </a:xfrm>
        </p:grpSpPr>
        <p:grpSp>
          <p:nvGrpSpPr>
            <p:cNvPr id="15" name="Group 14"/>
            <p:cNvGrpSpPr/>
            <p:nvPr/>
          </p:nvGrpSpPr>
          <p:grpSpPr>
            <a:xfrm>
              <a:off x="0" y="55033"/>
              <a:ext cx="9144000" cy="2334062"/>
              <a:chOff x="0" y="1063989"/>
              <a:chExt cx="9144000" cy="2334062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0" y="1448144"/>
                <a:ext cx="9144000" cy="1949907"/>
                <a:chOff x="0" y="1533949"/>
                <a:chExt cx="9144000" cy="1949907"/>
              </a:xfrm>
            </p:grpSpPr>
            <p:pic>
              <p:nvPicPr>
                <p:cNvPr id="4" name="Picture 3" descr="Screen Shot 2015-09-25 at 11.31.22 AM.pn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1533949"/>
                  <a:ext cx="9144000" cy="246529"/>
                </a:xfrm>
                <a:prstGeom prst="rect">
                  <a:avLst/>
                </a:prstGeom>
              </p:spPr>
            </p:pic>
            <p:pic>
              <p:nvPicPr>
                <p:cNvPr id="6" name="Picture 5" descr="Screen Shot 2015-09-25 at 11.32.01 AM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1728995"/>
                  <a:ext cx="9144000" cy="1147658"/>
                </a:xfrm>
                <a:prstGeom prst="rect">
                  <a:avLst/>
                </a:prstGeom>
              </p:spPr>
            </p:pic>
            <p:pic>
              <p:nvPicPr>
                <p:cNvPr id="7" name="Picture 6" descr="Screen Shot 2015-09-25 at 11.32.26 AM.png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2841385"/>
                  <a:ext cx="9144000" cy="642471"/>
                </a:xfrm>
                <a:prstGeom prst="rect">
                  <a:avLst/>
                </a:prstGeom>
              </p:spPr>
            </p:pic>
          </p:grpSp>
          <p:sp>
            <p:nvSpPr>
              <p:cNvPr id="10" name="TextBox 9"/>
              <p:cNvSpPr txBox="1"/>
              <p:nvPr/>
            </p:nvSpPr>
            <p:spPr>
              <a:xfrm>
                <a:off x="113920" y="1063989"/>
                <a:ext cx="17052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u="sng" dirty="0" smtClean="0">
                    <a:solidFill>
                      <a:srgbClr val="FF0000"/>
                    </a:solidFill>
                  </a:rPr>
                  <a:t>Tier 2 cell lines:</a:t>
                </a:r>
                <a:endParaRPr lang="en-US" b="1" i="1" u="sng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52425" y="2025009"/>
              <a:ext cx="2938876" cy="808483"/>
              <a:chOff x="852425" y="2025009"/>
              <a:chExt cx="2938876" cy="808483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>
                <a:off x="1819185" y="2635453"/>
                <a:ext cx="14165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852425" y="2025009"/>
                <a:ext cx="966760" cy="6104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3218345" y="2464160"/>
                <a:ext cx="572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LGG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8351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920" y="269178"/>
            <a:ext cx="1705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Tier </a:t>
            </a:r>
            <a:r>
              <a:rPr lang="en-US" altLang="zh-CN" b="1" i="1" u="sng" dirty="0" smtClean="0">
                <a:solidFill>
                  <a:srgbClr val="FF0000"/>
                </a:solidFill>
              </a:rPr>
              <a:t>3</a:t>
            </a:r>
            <a:r>
              <a:rPr lang="en-US" b="1" i="1" u="sng" dirty="0" smtClean="0">
                <a:solidFill>
                  <a:srgbClr val="FF0000"/>
                </a:solidFill>
              </a:rPr>
              <a:t> cell lines: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-34328" y="1130398"/>
            <a:ext cx="9161164" cy="5660625"/>
            <a:chOff x="-34328" y="1130398"/>
            <a:chExt cx="9161164" cy="5660625"/>
          </a:xfrm>
        </p:grpSpPr>
        <p:pic>
          <p:nvPicPr>
            <p:cNvPr id="5" name="Picture 4" descr="Screen Shot 2015-09-25 at 12.07.08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164" y="3097776"/>
              <a:ext cx="9144000" cy="1736592"/>
            </a:xfrm>
            <a:prstGeom prst="rect">
              <a:avLst/>
            </a:prstGeom>
          </p:spPr>
        </p:pic>
        <p:pic>
          <p:nvPicPr>
            <p:cNvPr id="6" name="Picture 5" descr="Screen Shot 2015-09-25 at 12.09.26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164" y="4800046"/>
              <a:ext cx="9144000" cy="760719"/>
            </a:xfrm>
            <a:prstGeom prst="rect">
              <a:avLst/>
            </a:prstGeom>
          </p:spPr>
        </p:pic>
        <p:pic>
          <p:nvPicPr>
            <p:cNvPr id="8" name="Picture 7" descr="Screen Shot 2015-09-25 at 12.10.34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4328" y="5422346"/>
              <a:ext cx="9144000" cy="497372"/>
            </a:xfrm>
            <a:prstGeom prst="rect">
              <a:avLst/>
            </a:prstGeom>
          </p:spPr>
        </p:pic>
        <p:pic>
          <p:nvPicPr>
            <p:cNvPr id="9" name="Picture 8" descr="Screen Shot 2015-09-25 at 12.11.05 P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4328" y="5863388"/>
              <a:ext cx="9144000" cy="366983"/>
            </a:xfrm>
            <a:prstGeom prst="rect">
              <a:avLst/>
            </a:prstGeom>
          </p:spPr>
        </p:pic>
        <p:grpSp>
          <p:nvGrpSpPr>
            <p:cNvPr id="20" name="Group 19"/>
            <p:cNvGrpSpPr/>
            <p:nvPr/>
          </p:nvGrpSpPr>
          <p:grpSpPr>
            <a:xfrm>
              <a:off x="469936" y="6091185"/>
              <a:ext cx="2566817" cy="699838"/>
              <a:chOff x="487100" y="3809517"/>
              <a:chExt cx="2566817" cy="699838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87100" y="3809517"/>
                <a:ext cx="1844022" cy="487061"/>
                <a:chOff x="487100" y="3809517"/>
                <a:chExt cx="1844022" cy="487061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>
                  <a:off x="487100" y="3809517"/>
                  <a:ext cx="887218" cy="4870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1374318" y="4296578"/>
                  <a:ext cx="956804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Box 18"/>
              <p:cNvSpPr txBox="1"/>
              <p:nvPr/>
            </p:nvSpPr>
            <p:spPr>
              <a:xfrm>
                <a:off x="2400711" y="4140023"/>
                <a:ext cx="65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GBM</a:t>
                </a:r>
                <a:endParaRPr lang="en-US" dirty="0"/>
              </a:p>
            </p:txBody>
          </p:sp>
        </p:grpSp>
        <p:pic>
          <p:nvPicPr>
            <p:cNvPr id="21" name="Picture 20" descr="Screen Shot 2015-09-25 at 12.45.12 PM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96" y="1130398"/>
              <a:ext cx="9144000" cy="2002168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817632" y="887148"/>
            <a:ext cx="2348519" cy="800172"/>
            <a:chOff x="817632" y="887148"/>
            <a:chExt cx="2348519" cy="800172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817632" y="887148"/>
              <a:ext cx="1165561" cy="8001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983193" y="887148"/>
              <a:ext cx="118295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70531" y="730593"/>
            <a:ext cx="69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00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124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Possible Brain cancers</vt:lpstr>
      <vt:lpstr>Main Brain cancers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Brain cancers</dc:title>
  <dc:creator>Jing Zhang</dc:creator>
  <cp:lastModifiedBy>Jing Zhang</cp:lastModifiedBy>
  <cp:revision>13</cp:revision>
  <dcterms:created xsi:type="dcterms:W3CDTF">2015-09-25T15:29:51Z</dcterms:created>
  <dcterms:modified xsi:type="dcterms:W3CDTF">2015-09-25T20:20:13Z</dcterms:modified>
</cp:coreProperties>
</file>