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25" r:id="rId1"/>
  </p:sldMasterIdLst>
  <p:notesMasterIdLst>
    <p:notesMasterId r:id="rId15"/>
  </p:notesMasterIdLst>
  <p:sldIdLst>
    <p:sldId id="1249" r:id="rId2"/>
    <p:sldId id="1282" r:id="rId3"/>
    <p:sldId id="1294" r:id="rId4"/>
    <p:sldId id="1281" r:id="rId5"/>
    <p:sldId id="1279" r:id="rId6"/>
    <p:sldId id="1280" r:id="rId7"/>
    <p:sldId id="1286" r:id="rId8"/>
    <p:sldId id="1285" r:id="rId9"/>
    <p:sldId id="1287" r:id="rId10"/>
    <p:sldId id="1291" r:id="rId11"/>
    <p:sldId id="1289" r:id="rId12"/>
    <p:sldId id="1292" r:id="rId13"/>
    <p:sldId id="1293" r:id="rId14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73"/>
    <a:srgbClr val="FF0909"/>
    <a:srgbClr val="FFCB0D"/>
    <a:srgbClr val="FE6406"/>
    <a:srgbClr val="FE7C2C"/>
    <a:srgbClr val="008A00"/>
    <a:srgbClr val="2B35FF"/>
    <a:srgbClr val="00BF00"/>
    <a:srgbClr val="56D2ED"/>
    <a:srgbClr val="00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91" autoAdjust="0"/>
  </p:normalViewPr>
  <p:slideViewPr>
    <p:cSldViewPr snapToGrid="0">
      <p:cViewPr varScale="1">
        <p:scale>
          <a:sx n="95" d="100"/>
          <a:sy n="95" d="100"/>
        </p:scale>
        <p:origin x="-536" y="-112"/>
      </p:cViewPr>
      <p:guideLst>
        <p:guide orient="horz" pos="20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248" y="-9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3D59E049-7BDB-E946-BF40-67E0FEC75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98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95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08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08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2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2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233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4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76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7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5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20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5C0B-8CA5-6A4C-8617-7E5D939BBCF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76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94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96875" y="1600200"/>
            <a:ext cx="8369173" cy="4340225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/>
            </a:lvl1pPr>
            <a:lvl2pPr marL="283464" indent="-283464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21"/>
          <p:cNvSpPr>
            <a:spLocks noGrp="1"/>
          </p:cNvSpPr>
          <p:nvPr>
            <p:ph type="title"/>
          </p:nvPr>
        </p:nvSpPr>
        <p:spPr bwMode="auto">
          <a:xfrm>
            <a:off x="358776" y="228600"/>
            <a:ext cx="661987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663" y="6389688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437D17-C153-DE45-AA2D-CF344CE3C3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6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6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6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7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2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B96E-4BE2-F041-81B5-D3ED13092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974C-6D9C-944A-8B3C-AEDD72F665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5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6171B96E-4BE2-F041-81B5-D3ED13092ABB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9/25/15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B2C1974C-6D9C-944A-8B3C-AEDD72F665C6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963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28653"/>
            <a:ext cx="91440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xperimentally calibrating a genome-wide set of tissue-specific 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enhancer predictions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642" y="5037023"/>
            <a:ext cx="1953339" cy="16668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286" y="3276067"/>
            <a:ext cx="996696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4774" y="3276067"/>
            <a:ext cx="996696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1799" y="3276067"/>
            <a:ext cx="996696" cy="1371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5312" y="3276067"/>
            <a:ext cx="996696" cy="1371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8825" y="3276067"/>
            <a:ext cx="996696" cy="1371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2338" y="3276067"/>
            <a:ext cx="996696" cy="13716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53151" y="-157231"/>
            <a:ext cx="762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MOUSE DEVELOPMENT ENHANCER ENCYCLOPEDIA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9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for transgenic testing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0109" y="1373090"/>
            <a:ext cx="8464161" cy="33651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2000" b="0" dirty="0" smtClean="0">
                <a:latin typeface="Arial"/>
                <a:cs typeface="Arial"/>
              </a:rPr>
              <a:t>Ideally would test all of the following: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Arial"/>
                <a:cs typeface="Arial"/>
              </a:rPr>
              <a:t>sample predictions across the spectrum of likelihood predictions to compare predicted with real outcomes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2000" b="0" dirty="0" smtClean="0">
                <a:latin typeface="Arial"/>
                <a:cs typeface="Arial"/>
              </a:rPr>
              <a:t>large numbers of data points for different confidence levels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2000" b="0" dirty="0">
                <a:latin typeface="Arial"/>
                <a:cs typeface="Arial"/>
              </a:rPr>
              <a:t>t</a:t>
            </a:r>
            <a:r>
              <a:rPr lang="en-US" sz="2000" b="0" dirty="0" smtClean="0">
                <a:latin typeface="Arial"/>
                <a:cs typeface="Arial"/>
              </a:rPr>
              <a:t>est multiple tissues (or at least both forebrain and heart) since there may be differences (clearly suggested by retrospective comparisons)</a:t>
            </a:r>
          </a:p>
          <a:p>
            <a:pPr lvl="0" defTabSz="914400">
              <a:spcBef>
                <a:spcPct val="50000"/>
              </a:spcBef>
              <a:tabLst/>
            </a:pPr>
            <a:r>
              <a:rPr lang="en-US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Limitation:</a:t>
            </a:r>
          </a:p>
          <a:p>
            <a:pPr lvl="0" defTabSz="914400">
              <a:spcBef>
                <a:spcPct val="50000"/>
              </a:spcBef>
              <a:tabLst/>
            </a:pPr>
            <a:r>
              <a:rPr lang="en-US" sz="1800" b="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We want to test at most 150 distinct elements in this round.</a:t>
            </a:r>
          </a:p>
          <a:p>
            <a:pPr lvl="0" defTabSz="914400">
              <a:spcBef>
                <a:spcPts val="0"/>
              </a:spcBef>
              <a:tabLst/>
            </a:pPr>
            <a:endParaRPr lang="en-US" sz="2000" b="0" u="sng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lvl="0" defTabSz="914400">
              <a:spcBef>
                <a:spcPts val="0"/>
              </a:spcBef>
              <a:tabLst/>
            </a:pPr>
            <a:r>
              <a:rPr lang="en-US" sz="2000" b="0" u="sng" dirty="0" smtClean="0">
                <a:solidFill>
                  <a:srgbClr val="00B050"/>
                </a:solidFill>
                <a:latin typeface="Arial"/>
                <a:cs typeface="Arial"/>
              </a:rPr>
              <a:t>PROPOSAL:</a:t>
            </a:r>
          </a:p>
          <a:p>
            <a:pPr lvl="0" defTabSz="914400">
              <a:spcBef>
                <a:spcPts val="0"/>
              </a:spcBef>
              <a:tabLst/>
            </a:pPr>
            <a:r>
              <a:rPr lang="en-US" sz="2000" b="0" dirty="0" smtClean="0">
                <a:solidFill>
                  <a:srgbClr val="00B050"/>
                </a:solidFill>
                <a:latin typeface="Arial"/>
                <a:cs typeface="Arial"/>
              </a:rPr>
              <a:t>For </a:t>
            </a:r>
            <a:r>
              <a:rPr lang="en-US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forebrain</a:t>
            </a:r>
            <a:r>
              <a:rPr lang="en-US" sz="2000" b="0" dirty="0" smtClean="0">
                <a:solidFill>
                  <a:srgbClr val="00B050"/>
                </a:solidFill>
                <a:latin typeface="Arial"/>
                <a:cs typeface="Arial"/>
              </a:rPr>
              <a:t> and </a:t>
            </a:r>
            <a:r>
              <a:rPr lang="en-US" sz="2000" b="0" dirty="0" smtClean="0">
                <a:solidFill>
                  <a:srgbClr val="C00000"/>
                </a:solidFill>
                <a:latin typeface="Arial"/>
                <a:cs typeface="Arial"/>
              </a:rPr>
              <a:t>heart</a:t>
            </a:r>
            <a:r>
              <a:rPr lang="en-US" sz="2000" b="0" dirty="0" smtClean="0">
                <a:solidFill>
                  <a:srgbClr val="00B050"/>
                </a:solidFill>
                <a:latin typeface="Arial"/>
                <a:cs typeface="Arial"/>
              </a:rPr>
              <a:t>, test each:</a:t>
            </a:r>
          </a:p>
          <a:p>
            <a:pPr marL="342900" lvl="0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solidFill>
                  <a:srgbClr val="00B050"/>
                </a:solidFill>
                <a:latin typeface="Arial"/>
                <a:cs typeface="Arial"/>
              </a:rPr>
              <a:t>~20 high-confidence predictions</a:t>
            </a:r>
          </a:p>
          <a:p>
            <a:pPr marL="342900" lvl="0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solidFill>
                  <a:srgbClr val="00B050"/>
                </a:solidFill>
                <a:latin typeface="Arial"/>
                <a:cs typeface="Arial"/>
              </a:rPr>
              <a:t>~20 medium-confidence predictions</a:t>
            </a:r>
          </a:p>
          <a:p>
            <a:pPr marL="342900" lvl="0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solidFill>
                  <a:srgbClr val="00B050"/>
                </a:solidFill>
                <a:latin typeface="Arial"/>
                <a:cs typeface="Arial"/>
              </a:rPr>
              <a:t>~20 modest-confidence prediction</a:t>
            </a:r>
          </a:p>
          <a:p>
            <a:pPr lvl="0" defTabSz="914400">
              <a:spcBef>
                <a:spcPct val="50000"/>
              </a:spcBef>
              <a:tabLst/>
            </a:pPr>
            <a:endParaRPr lang="en-US" sz="2000" b="0" dirty="0" smtClean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sz="2000" b="0" dirty="0" smtClean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sz="2000" b="0" dirty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sz="2000" b="0" dirty="0" smtClean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sz="2000" b="0" dirty="0">
              <a:latin typeface="Arial"/>
              <a:cs typeface="Arial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4736123" y="5165969"/>
            <a:ext cx="414215" cy="100036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41863" y="5475813"/>
            <a:ext cx="3986271" cy="6355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2000" b="0" dirty="0" smtClean="0">
                <a:latin typeface="Arial"/>
                <a:cs typeface="Arial"/>
              </a:rPr>
              <a:t>2 x 3 x 20 = 120 elements total</a:t>
            </a:r>
            <a:endParaRPr lang="en-US" sz="2000" b="0" dirty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sz="2000" b="0" dirty="0" smtClean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sz="20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869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-15507" y="-6579"/>
            <a:ext cx="9144000" cy="98362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pick them?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t="6632"/>
          <a:stretch/>
        </p:blipFill>
        <p:spPr>
          <a:xfrm>
            <a:off x="383387" y="1344246"/>
            <a:ext cx="7564859" cy="516969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5064368" y="1469290"/>
            <a:ext cx="179754" cy="4103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815385" y="1469290"/>
            <a:ext cx="179754" cy="4103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40893" y="1469290"/>
            <a:ext cx="164123" cy="4103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2172764" y="765778"/>
            <a:ext cx="4767458" cy="4225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algn="ctr" defTabSz="914400">
              <a:spcBef>
                <a:spcPct val="50000"/>
              </a:spcBef>
              <a:tabLst/>
            </a:pPr>
            <a:r>
              <a:rPr lang="en-US" sz="1400" b="0" i="1" dirty="0" smtClean="0">
                <a:latin typeface="Arial"/>
                <a:cs typeface="Arial"/>
              </a:rPr>
              <a:t>(showing just heart, same for forebrain)</a:t>
            </a:r>
            <a:endParaRPr lang="en-US" sz="1400" b="0" i="1" dirty="0">
              <a:latin typeface="Arial"/>
              <a:cs typeface="Arial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5962926" y="1258274"/>
            <a:ext cx="2907536" cy="186006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1600" b="0" dirty="0" smtClean="0">
                <a:latin typeface="Arial"/>
                <a:cs typeface="Arial"/>
              </a:rPr>
              <a:t>Pick 20 consecutive elements with similar likelihood, e.g.: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latin typeface="Arial"/>
                <a:cs typeface="Arial"/>
              </a:rPr>
              <a:t>rank 501-520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latin typeface="Arial"/>
                <a:cs typeface="Arial"/>
              </a:rPr>
              <a:t>rank 2,001-2020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latin typeface="Arial"/>
                <a:cs typeface="Arial"/>
              </a:rPr>
              <a:t>rank 10,001-10,020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sz="16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683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-15507" y="-6579"/>
            <a:ext cx="9144000" cy="98362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pick them?  Results.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t="6632"/>
          <a:stretch/>
        </p:blipFill>
        <p:spPr>
          <a:xfrm>
            <a:off x="383387" y="884636"/>
            <a:ext cx="7564859" cy="316727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5064368" y="1009680"/>
            <a:ext cx="179754" cy="25138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815385" y="1009680"/>
            <a:ext cx="179754" cy="25138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40893" y="1009680"/>
            <a:ext cx="164123" cy="25138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5962926" y="883329"/>
            <a:ext cx="2907536" cy="186006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1600" b="0" dirty="0" smtClean="0">
                <a:latin typeface="Arial"/>
                <a:cs typeface="Arial"/>
              </a:rPr>
              <a:t>Pick 20 consecutive elements with similar likelihood, e.g.: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latin typeface="Arial"/>
                <a:cs typeface="Arial"/>
              </a:rPr>
              <a:t>rank 501-520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latin typeface="Arial"/>
                <a:cs typeface="Arial"/>
              </a:rPr>
              <a:t>rank 2,001-2020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600" b="0" dirty="0" smtClean="0">
                <a:latin typeface="Arial"/>
                <a:cs typeface="Arial"/>
              </a:rPr>
              <a:t>rank 10,001-10,020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sz="1600" b="0" dirty="0">
              <a:latin typeface="Arial"/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52304"/>
              </p:ext>
            </p:extLst>
          </p:nvPr>
        </p:nvGraphicFramePr>
        <p:xfrm>
          <a:off x="457200" y="4361253"/>
          <a:ext cx="8229600" cy="2151380"/>
        </p:xfrm>
        <a:graphic>
          <a:graphicData uri="http://schemas.openxmlformats.org/drawingml/2006/table">
            <a:tbl>
              <a:tblPr/>
              <a:tblGrid>
                <a:gridCol w="1196589"/>
                <a:gridCol w="1098908"/>
                <a:gridCol w="1098908"/>
                <a:gridCol w="1111118"/>
                <a:gridCol w="1111118"/>
                <a:gridCol w="1330900"/>
                <a:gridCol w="1282059"/>
              </a:tblGrid>
              <a:tr h="188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Tissue-Correct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20 Predicted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20 Observed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 20 Predicted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 20 Observed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Bottom 20 Predicted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Botom 20 Observed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Forebrain(6K)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 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12/18)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7/21)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Heart (16K)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6/18)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 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2/13)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Positive Anywhere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20 Predicted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20 Observed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 20 Predicted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 20 Observed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Bottom 20 Predicted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Botom 20 Observed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Forebrain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  (9/18)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71%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(15/21)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Heart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  (10/18)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  (4/13)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35" idx="2"/>
          </p:cNvCxnSpPr>
          <p:nvPr/>
        </p:nvCxnSpPr>
        <p:spPr>
          <a:xfrm>
            <a:off x="1322955" y="3523481"/>
            <a:ext cx="757426" cy="782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22878" y="3542833"/>
            <a:ext cx="2528170" cy="787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35373" y="3537995"/>
            <a:ext cx="1517008" cy="816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5619" y="5152575"/>
            <a:ext cx="8611810" cy="13788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0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8185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get to the ENCYCLOPEDIA?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0109" y="853000"/>
            <a:ext cx="8464161" cy="42149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smtClean="0">
                <a:latin typeface="Arial"/>
                <a:cs typeface="Arial"/>
              </a:rPr>
              <a:t>Find a suitable method (H3K27ac rank order default). Needs to be a rank order to enable #2. (Next Month)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smtClean="0">
                <a:latin typeface="Arial"/>
                <a:cs typeface="Arial"/>
              </a:rPr>
              <a:t>Determine acceptable accuracy/sensitivity (Ongoing).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smtClean="0">
                <a:latin typeface="Arial"/>
                <a:cs typeface="Arial"/>
              </a:rPr>
              <a:t>Calibrate series of tissues/time-points using </a:t>
            </a:r>
            <a:r>
              <a:rPr lang="en-US" b="0" dirty="0" err="1" smtClean="0">
                <a:latin typeface="Arial"/>
                <a:cs typeface="Arial"/>
              </a:rPr>
              <a:t>transgenics</a:t>
            </a:r>
            <a:r>
              <a:rPr lang="en-US" b="0" dirty="0" smtClean="0">
                <a:latin typeface="Arial"/>
                <a:cs typeface="Arial"/>
              </a:rPr>
              <a:t>. Confirm cutoffs are acceptable. (before end of year?)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smtClean="0">
                <a:latin typeface="Arial"/>
                <a:cs typeface="Arial"/>
              </a:rPr>
              <a:t>Release enhancer catalog (late 2016)</a:t>
            </a:r>
            <a:endParaRPr lang="en-US" b="0" dirty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b="0" dirty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b="0" dirty="0" smtClean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b="0" dirty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b="0" dirty="0" smtClean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b="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506" y="3886517"/>
            <a:ext cx="880149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Challenges:</a:t>
            </a:r>
          </a:p>
          <a:p>
            <a:r>
              <a:rPr lang="en-US" sz="2500" dirty="0" smtClean="0"/>
              <a:t>- Each tissue has different histone enhancer rules. </a:t>
            </a:r>
            <a:r>
              <a:rPr lang="en-US" sz="2400" dirty="0" smtClean="0"/>
              <a:t>Case in point, </a:t>
            </a:r>
            <a:r>
              <a:rPr lang="en-US" sz="2400" dirty="0" smtClean="0"/>
              <a:t>no AWG </a:t>
            </a:r>
            <a:r>
              <a:rPr lang="en-US" sz="2400" dirty="0" smtClean="0"/>
              <a:t>method did better in both forebrain/heart.</a:t>
            </a:r>
          </a:p>
          <a:p>
            <a:r>
              <a:rPr lang="en-US" sz="2400" smtClean="0"/>
              <a:t>- Catalog </a:t>
            </a:r>
            <a:r>
              <a:rPr lang="en-US" sz="2400" dirty="0" smtClean="0"/>
              <a:t>is smaller than hoped (stringent accuracy cutoff)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OTHER/DISCUSSION?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726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211" y="1373090"/>
            <a:ext cx="8620059" cy="45223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smtClean="0">
                <a:latin typeface="Arial"/>
                <a:cs typeface="Arial"/>
              </a:rPr>
              <a:t>Histone marks can predict tissue-specific enhancer activity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smtClean="0">
                <a:latin typeface="Arial"/>
                <a:cs typeface="Arial"/>
              </a:rPr>
              <a:t>No single mark shows perfect correlation between tissue-specific peaks and tissue-specific </a:t>
            </a:r>
            <a:r>
              <a:rPr lang="en-US" b="0" i="1" dirty="0" smtClean="0">
                <a:latin typeface="Arial"/>
                <a:cs typeface="Arial"/>
              </a:rPr>
              <a:t>in vivo </a:t>
            </a:r>
            <a:r>
              <a:rPr lang="en-US" b="0" dirty="0" smtClean="0">
                <a:latin typeface="Arial"/>
                <a:cs typeface="Arial"/>
              </a:rPr>
              <a:t>enhancer activity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smtClean="0">
                <a:latin typeface="Arial"/>
                <a:cs typeface="Arial"/>
              </a:rPr>
              <a:t>Best single mark so far: </a:t>
            </a:r>
            <a:br>
              <a:rPr lang="en-US" b="0" dirty="0" smtClean="0">
                <a:latin typeface="Arial"/>
                <a:cs typeface="Arial"/>
              </a:rPr>
            </a:b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H3K27ac</a:t>
            </a:r>
            <a:r>
              <a:rPr lang="en-US" b="0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b="0" dirty="0" smtClean="0">
                <a:latin typeface="Arial"/>
                <a:cs typeface="Arial"/>
              </a:rPr>
              <a:t>(anecdotally 50-80% specificity in best data sets)</a:t>
            </a:r>
          </a:p>
          <a:p>
            <a:pPr marL="34290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i="1" u="sng" dirty="0" smtClean="0">
                <a:latin typeface="Arial"/>
                <a:cs typeface="Arial"/>
              </a:rPr>
              <a:t>Aim:</a:t>
            </a:r>
            <a:r>
              <a:rPr lang="en-US" b="0" u="sng" dirty="0" smtClean="0">
                <a:latin typeface="Arial"/>
                <a:cs typeface="Arial"/>
              </a:rPr>
              <a:t> </a:t>
            </a:r>
            <a:br>
              <a:rPr lang="en-US" b="0" u="sng" dirty="0" smtClean="0">
                <a:latin typeface="Arial"/>
                <a:cs typeface="Arial"/>
              </a:rPr>
            </a:br>
            <a:r>
              <a:rPr lang="en-US" b="0" dirty="0" smtClean="0">
                <a:latin typeface="Arial"/>
                <a:cs typeface="Arial"/>
              </a:rPr>
              <a:t>Provide </a:t>
            </a:r>
            <a:r>
              <a:rPr lang="en-US" b="0" dirty="0" err="1" smtClean="0">
                <a:latin typeface="Arial"/>
                <a:cs typeface="Arial"/>
              </a:rPr>
              <a:t>ChIP-seq</a:t>
            </a:r>
            <a:r>
              <a:rPr lang="en-US" b="0" dirty="0" smtClean="0">
                <a:latin typeface="Arial"/>
                <a:cs typeface="Arial"/>
              </a:rPr>
              <a:t> derived enhancer predictions </a:t>
            </a:r>
            <a:r>
              <a:rPr lang="en-US" b="0" dirty="0">
                <a:latin typeface="Arial"/>
                <a:cs typeface="Arial"/>
              </a:rPr>
              <a:t>with empirically determined likelihood scores of being positive in a transgenic experiment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b="0" dirty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b="0" dirty="0" smtClean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b="0" dirty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b="0" dirty="0" smtClean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34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933790" y="5812435"/>
            <a:ext cx="4108399" cy="9845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67673"/>
              </p:ext>
            </p:extLst>
          </p:nvPr>
        </p:nvGraphicFramePr>
        <p:xfrm>
          <a:off x="549557" y="772269"/>
          <a:ext cx="7507698" cy="4762500"/>
        </p:xfrm>
        <a:graphic>
          <a:graphicData uri="http://schemas.openxmlformats.org/drawingml/2006/table">
            <a:tbl>
              <a:tblPr/>
              <a:tblGrid>
                <a:gridCol w="1453270"/>
                <a:gridCol w="635042"/>
                <a:gridCol w="722585"/>
                <a:gridCol w="705380"/>
                <a:gridCol w="843016"/>
                <a:gridCol w="722585"/>
                <a:gridCol w="791402"/>
                <a:gridCol w="791402"/>
                <a:gridCol w="84301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e10.5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e11.5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e12.5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e13.5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e14.5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e15.5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e16.5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forebrain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midbrain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hindbrain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neural tube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cranioface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heart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intestine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kidney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lung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stomach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90250" y="5942176"/>
            <a:ext cx="403007" cy="366329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78744" y="5951384"/>
            <a:ext cx="33464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58 Tissues (Completed)</a:t>
            </a:r>
            <a:endParaRPr lang="en-US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5190250" y="6378431"/>
            <a:ext cx="403007" cy="366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78744" y="6375428"/>
            <a:ext cx="31663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&gt;16 </a:t>
            </a:r>
            <a:r>
              <a:rPr lang="en-US" sz="2200" b="1" dirty="0" smtClean="0"/>
              <a:t>Tissues (Pending)</a:t>
            </a:r>
            <a:endParaRPr lang="en-US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7960" y="145031"/>
            <a:ext cx="6523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Mouse Developmental Tissue Update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7387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6619" y="3135583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52524" y="1070590"/>
            <a:ext cx="6838951" cy="107721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100s of mouse tissue data sets: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multiple histone marks, methylation etc.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multiple tissues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multiple </a:t>
            </a:r>
            <a:r>
              <a:rPr lang="en-US" sz="1600" dirty="0" smtClean="0"/>
              <a:t>time-points</a:t>
            </a:r>
            <a:endParaRPr lang="en-US" sz="1600" dirty="0"/>
          </a:p>
        </p:txBody>
      </p:sp>
      <p:sp>
        <p:nvSpPr>
          <p:cNvPr id="7" name="Down Arrow 6"/>
          <p:cNvSpPr/>
          <p:nvPr/>
        </p:nvSpPr>
        <p:spPr>
          <a:xfrm>
            <a:off x="3705225" y="2259719"/>
            <a:ext cx="704850" cy="4323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12231" y="4094804"/>
            <a:ext cx="6629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Genome-wide track with benchmarked </a:t>
            </a:r>
            <a:r>
              <a:rPr lang="en-US" sz="1600" i="1" dirty="0" smtClean="0"/>
              <a:t>in vivo</a:t>
            </a:r>
            <a:r>
              <a:rPr lang="en-US" sz="1600" dirty="0" smtClean="0"/>
              <a:t> activity predictions including: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FF0909"/>
                </a:solidFill>
              </a:rPr>
              <a:t>predicted tissue of activity</a:t>
            </a:r>
          </a:p>
          <a:p>
            <a:pPr marL="457200"/>
            <a:r>
              <a:rPr lang="en-US" sz="1600" dirty="0" smtClean="0">
                <a:solidFill>
                  <a:srgbClr val="FE6406"/>
                </a:solidFill>
              </a:rPr>
              <a:t>predicted developmental stage of activity</a:t>
            </a:r>
          </a:p>
          <a:p>
            <a:pPr marL="971550"/>
            <a:r>
              <a:rPr lang="en-US" sz="1600" dirty="0" smtClean="0">
                <a:solidFill>
                  <a:srgbClr val="FFCB0D"/>
                </a:solidFill>
              </a:rPr>
              <a:t>confidence, i.e. likelihood of being a positive enhancer based on benchmarking from same datasets - or as similar as possible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630139" y="3124200"/>
            <a:ext cx="128587" cy="190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30139" y="3429000"/>
            <a:ext cx="89124" cy="190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95637" y="3219450"/>
            <a:ext cx="166688" cy="200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3262" y="3475509"/>
            <a:ext cx="45719" cy="20957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5838" y="3258652"/>
            <a:ext cx="94569" cy="1703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6278" b="90113"/>
          <a:stretch/>
        </p:blipFill>
        <p:spPr>
          <a:xfrm>
            <a:off x="1211039" y="2772717"/>
            <a:ext cx="6034847" cy="24560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318026" y="3216788"/>
            <a:ext cx="11015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limb_e11.5_0.80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14921" y="3515158"/>
            <a:ext cx="11015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limb_e14.5_0.60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42882" y="3128769"/>
            <a:ext cx="13260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forebrain_e15.5_0.75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74658" y="3395483"/>
            <a:ext cx="13260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forebrain_e17.5_0.50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77047" y="3219450"/>
            <a:ext cx="11079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heart_e12.5_0.25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0713" y="5883737"/>
            <a:ext cx="271463" cy="58024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7140" y="6002293"/>
            <a:ext cx="2135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909"/>
                </a:solidFill>
              </a:rPr>
              <a:t>limb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2000" dirty="0">
                <a:solidFill>
                  <a:srgbClr val="FE6406"/>
                </a:solidFill>
              </a:rPr>
              <a:t>e14.5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2000" dirty="0">
                <a:solidFill>
                  <a:srgbClr val="FFCB0D"/>
                </a:solidFill>
              </a:rPr>
              <a:t>0.60</a:t>
            </a:r>
          </a:p>
        </p:txBody>
      </p:sp>
      <p:cxnSp>
        <p:nvCxnSpPr>
          <p:cNvPr id="24" name="Straight Arrow Connector 23"/>
          <p:cNvCxnSpPr>
            <a:stCxn id="9" idx="1"/>
          </p:cNvCxnSpPr>
          <p:nvPr/>
        </p:nvCxnSpPr>
        <p:spPr>
          <a:xfrm flipH="1">
            <a:off x="1314450" y="5248966"/>
            <a:ext cx="897781" cy="753327"/>
          </a:xfrm>
          <a:prstGeom prst="straightConnector1">
            <a:avLst/>
          </a:prstGeom>
          <a:ln w="44450">
            <a:solidFill>
              <a:srgbClr val="FF0909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095500" y="5372100"/>
            <a:ext cx="609600" cy="630193"/>
          </a:xfrm>
          <a:prstGeom prst="straightConnector1">
            <a:avLst/>
          </a:prstGeom>
          <a:ln w="44450">
            <a:solidFill>
              <a:srgbClr val="FE640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05499" y="5638800"/>
            <a:ext cx="390138" cy="363493"/>
          </a:xfrm>
          <a:prstGeom prst="straightConnector1">
            <a:avLst/>
          </a:prstGeom>
          <a:ln w="44450">
            <a:solidFill>
              <a:srgbClr val="FFCB0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362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Ultimate Deliverable: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Enhancer Predictions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0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sets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0109" y="1373090"/>
            <a:ext cx="8464161" cy="33651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dirty="0" smtClean="0">
                <a:latin typeface="Arial"/>
                <a:cs typeface="Arial"/>
              </a:rPr>
              <a:t>Various histone marks across multiple tissues from mouse </a:t>
            </a:r>
            <a:r>
              <a:rPr lang="en-US" dirty="0" smtClean="0">
                <a:latin typeface="Arial"/>
                <a:cs typeface="Arial"/>
              </a:rPr>
              <a:t>e11.5</a:t>
            </a:r>
          </a:p>
          <a:p>
            <a:pPr lvl="0" defTabSz="914400">
              <a:spcBef>
                <a:spcPct val="50000"/>
              </a:spcBef>
              <a:tabLst/>
            </a:pPr>
            <a:endParaRPr lang="en-US" dirty="0" smtClean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dirty="0" smtClean="0">
                <a:latin typeface="Arial"/>
                <a:cs typeface="Arial"/>
              </a:rPr>
              <a:t>&gt;2,000 transgenic experimental mouse results - each testing a different region of the mouse genome for enhancer activity.  For positive enhancers, provides information about tissue-specific </a:t>
            </a:r>
            <a:r>
              <a:rPr lang="en-US" dirty="0" smtClean="0">
                <a:latin typeface="Arial"/>
                <a:cs typeface="Arial"/>
              </a:rPr>
              <a:t>expression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dirty="0" smtClean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Initial focus: Heart and Forebrain Enhancers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sz="2000" b="0" dirty="0" smtClean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sz="2000" b="0" dirty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sz="2000" b="0" dirty="0" smtClean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sz="20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517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H3K27ac-based predictions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0109" y="1373090"/>
            <a:ext cx="8464161" cy="2694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err="1" smtClean="0">
                <a:latin typeface="Arial"/>
                <a:cs typeface="Arial"/>
              </a:rPr>
              <a:t>ChIP-seq</a:t>
            </a:r>
            <a:r>
              <a:rPr lang="en-US" b="0" dirty="0" smtClean="0">
                <a:latin typeface="Arial"/>
                <a:cs typeface="Arial"/>
              </a:rPr>
              <a:t> data sets:</a:t>
            </a:r>
            <a:endParaRPr lang="en-US" sz="1800" b="0" dirty="0" smtClean="0">
              <a:latin typeface="Arial"/>
              <a:cs typeface="Arial"/>
            </a:endParaRPr>
          </a:p>
          <a:p>
            <a:pPr marL="800100" lvl="1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800" b="0" dirty="0" smtClean="0">
                <a:solidFill>
                  <a:srgbClr val="C00000"/>
                </a:solidFill>
                <a:latin typeface="Arial"/>
                <a:cs typeface="Arial"/>
              </a:rPr>
              <a:t>E11.5 heart: 16,580 peaks after filtering</a:t>
            </a:r>
          </a:p>
          <a:p>
            <a:pPr marL="800100" lvl="1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8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E11.5 forebrain: 6,629 peaks after filtering</a:t>
            </a: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b="0" dirty="0" smtClean="0">
                <a:latin typeface="Arial"/>
                <a:cs typeface="Arial"/>
              </a:rPr>
              <a:t>Intersection with previously tested transgenic</a:t>
            </a:r>
          </a:p>
          <a:p>
            <a:pPr marL="800100" lvl="1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800" b="0" dirty="0" smtClean="0">
                <a:latin typeface="Arial"/>
                <a:cs typeface="Arial"/>
              </a:rPr>
              <a:t>Peaks reduced to 1000bp core region</a:t>
            </a:r>
          </a:p>
          <a:p>
            <a:pPr marL="800100" lvl="1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800" b="0" dirty="0" smtClean="0">
                <a:latin typeface="Arial"/>
                <a:cs typeface="Arial"/>
              </a:rPr>
              <a:t>Demand that at least 500bp of peak core region were included in transgenic construct</a:t>
            </a:r>
          </a:p>
          <a:p>
            <a:pPr marL="800100" lvl="1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800" b="0" dirty="0" smtClean="0">
                <a:latin typeface="Arial"/>
                <a:cs typeface="Arial"/>
              </a:rPr>
              <a:t>Intersection results:</a:t>
            </a:r>
          </a:p>
          <a:p>
            <a:pPr lvl="0" defTabSz="914400">
              <a:spcBef>
                <a:spcPct val="50000"/>
              </a:spcBef>
              <a:tabLst/>
            </a:pPr>
            <a:endParaRPr lang="en-US" b="0" dirty="0">
              <a:latin typeface="Arial"/>
              <a:cs typeface="Arial"/>
            </a:endParaRPr>
          </a:p>
          <a:p>
            <a:pPr lvl="0" defTabSz="914400">
              <a:spcBef>
                <a:spcPct val="50000"/>
              </a:spcBef>
              <a:tabLst/>
            </a:pPr>
            <a:endParaRPr lang="en-US" b="0" dirty="0" smtClean="0">
              <a:latin typeface="Arial"/>
              <a:cs typeface="Arial"/>
            </a:endParaRPr>
          </a:p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746664" y="4743204"/>
            <a:ext cx="4397336" cy="12676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1" defTabSz="914400">
              <a:spcBef>
                <a:spcPts val="0"/>
              </a:spcBef>
              <a:tabLst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Forebrain:</a:t>
            </a:r>
          </a:p>
          <a:p>
            <a:pPr lvl="1" defTabSz="914400">
              <a:spcBef>
                <a:spcPts val="0"/>
              </a:spcBef>
              <a:tabLst/>
            </a:pPr>
            <a:r>
              <a:rPr lang="en-US" sz="18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311 </a:t>
            </a:r>
            <a:r>
              <a:rPr lang="en-US" sz="18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tested </a:t>
            </a:r>
            <a:r>
              <a:rPr lang="en-US" sz="18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elements</a:t>
            </a:r>
          </a:p>
          <a:p>
            <a:pPr lvl="1" defTabSz="914400">
              <a:spcBef>
                <a:spcPts val="0"/>
              </a:spcBef>
              <a:tabLst/>
            </a:pPr>
            <a:r>
              <a:rPr lang="en-US" sz="18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248 (80%) are enhancers</a:t>
            </a:r>
            <a:endParaRPr lang="en-US" sz="1800" b="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lvl="1" defTabSz="914400">
              <a:spcBef>
                <a:spcPts val="0"/>
              </a:spcBef>
              <a:tabLst/>
            </a:pPr>
            <a:r>
              <a:rPr lang="en-US" sz="18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145 (47%) </a:t>
            </a:r>
            <a:r>
              <a:rPr lang="en-US" sz="1800" b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are forebrain enhancers </a:t>
            </a:r>
            <a:endParaRPr lang="en-US" sz="1800" b="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60464" y="4743204"/>
            <a:ext cx="4074008" cy="12676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1" defTabSz="914400">
              <a:spcBef>
                <a:spcPts val="0"/>
              </a:spcBef>
              <a:tabLst/>
            </a:pPr>
            <a:r>
              <a:rPr lang="en-US" sz="1800" dirty="0" smtClean="0">
                <a:solidFill>
                  <a:srgbClr val="C00000"/>
                </a:solidFill>
                <a:latin typeface="Arial"/>
                <a:cs typeface="Arial"/>
              </a:rPr>
              <a:t>Heart:</a:t>
            </a:r>
          </a:p>
          <a:p>
            <a:pPr lvl="1" defTabSz="914400">
              <a:spcBef>
                <a:spcPts val="0"/>
              </a:spcBef>
              <a:tabLst/>
            </a:pPr>
            <a:r>
              <a:rPr lang="en-US" sz="1800" b="0" dirty="0" smtClean="0">
                <a:solidFill>
                  <a:srgbClr val="C00000"/>
                </a:solidFill>
                <a:latin typeface="Arial"/>
                <a:cs typeface="Arial"/>
              </a:rPr>
              <a:t>285 </a:t>
            </a:r>
            <a:r>
              <a:rPr lang="en-US" sz="1800" b="0" dirty="0">
                <a:solidFill>
                  <a:srgbClr val="C00000"/>
                </a:solidFill>
                <a:latin typeface="Arial"/>
                <a:cs typeface="Arial"/>
              </a:rPr>
              <a:t>tested </a:t>
            </a:r>
            <a:r>
              <a:rPr lang="en-US" sz="1800" b="0" dirty="0" smtClean="0">
                <a:solidFill>
                  <a:srgbClr val="C00000"/>
                </a:solidFill>
                <a:latin typeface="Arial"/>
                <a:cs typeface="Arial"/>
              </a:rPr>
              <a:t>elements</a:t>
            </a:r>
          </a:p>
          <a:p>
            <a:pPr lvl="1" defTabSz="914400">
              <a:spcBef>
                <a:spcPts val="0"/>
              </a:spcBef>
              <a:tabLst/>
            </a:pPr>
            <a:r>
              <a:rPr lang="en-US" sz="1800" b="0" dirty="0" smtClean="0">
                <a:solidFill>
                  <a:srgbClr val="C00000"/>
                </a:solidFill>
                <a:latin typeface="Arial"/>
                <a:cs typeface="Arial"/>
              </a:rPr>
              <a:t>200 (70%) are enhancers</a:t>
            </a:r>
            <a:endParaRPr lang="en-US" sz="1800" b="0" dirty="0">
              <a:solidFill>
                <a:srgbClr val="C00000"/>
              </a:solidFill>
              <a:latin typeface="Arial"/>
              <a:cs typeface="Arial"/>
            </a:endParaRPr>
          </a:p>
          <a:p>
            <a:pPr lvl="1" defTabSz="914400">
              <a:spcBef>
                <a:spcPts val="0"/>
              </a:spcBef>
              <a:tabLst/>
            </a:pPr>
            <a:r>
              <a:rPr lang="en-US" sz="1800" b="0" dirty="0" smtClean="0">
                <a:solidFill>
                  <a:srgbClr val="C00000"/>
                </a:solidFill>
                <a:latin typeface="Arial"/>
                <a:cs typeface="Arial"/>
              </a:rPr>
              <a:t>105 (37%) are </a:t>
            </a:r>
            <a:r>
              <a:rPr lang="en-US" sz="1800" b="0" dirty="0">
                <a:solidFill>
                  <a:srgbClr val="C00000"/>
                </a:solidFill>
                <a:latin typeface="Arial"/>
                <a:cs typeface="Arial"/>
              </a:rPr>
              <a:t>heart enhancers </a:t>
            </a:r>
          </a:p>
        </p:txBody>
      </p:sp>
    </p:spTree>
    <p:extLst>
      <p:ext uri="{BB962C8B-B14F-4D97-AF65-F5344CB8AC3E}">
        <p14:creationId xmlns:p14="http://schemas.microsoft.com/office/powerpoint/2010/main" val="172584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46" y="2067218"/>
            <a:ext cx="4245371" cy="24230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5516" y="2059925"/>
            <a:ext cx="4258148" cy="2430377"/>
          </a:xfrm>
          <a:prstGeom prst="rect">
            <a:avLst/>
          </a:prstGeom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048166" y="2583481"/>
            <a:ext cx="2444862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ts val="0"/>
              </a:spcBef>
              <a:tabLst/>
            </a:pPr>
            <a:r>
              <a:rPr lang="en-US" sz="1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forebrain enhancer activity</a:t>
            </a:r>
          </a:p>
          <a:p>
            <a:pPr lvl="0" defTabSz="914400">
              <a:spcBef>
                <a:spcPts val="0"/>
              </a:spcBef>
              <a:tabLst/>
            </a:pPr>
            <a:r>
              <a:rPr lang="en-US" sz="1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by peak rank</a:t>
            </a:r>
            <a:endParaRPr lang="en-US" sz="1400" b="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73036" y="2583481"/>
            <a:ext cx="2444862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ts val="0"/>
              </a:spcBef>
              <a:tabLst/>
            </a:pPr>
            <a:r>
              <a:rPr lang="en-US" sz="1400" b="0" dirty="0" smtClean="0">
                <a:solidFill>
                  <a:srgbClr val="FF0000"/>
                </a:solidFill>
                <a:latin typeface="Arial"/>
                <a:cs typeface="Arial"/>
              </a:rPr>
              <a:t>heart enhancer activity</a:t>
            </a:r>
          </a:p>
          <a:p>
            <a:pPr lvl="0" defTabSz="914400">
              <a:spcBef>
                <a:spcPts val="0"/>
              </a:spcBef>
              <a:tabLst/>
            </a:pPr>
            <a:r>
              <a:rPr lang="en-US" sz="1400" b="0" dirty="0" smtClean="0">
                <a:solidFill>
                  <a:srgbClr val="FF0000"/>
                </a:solidFill>
                <a:latin typeface="Arial"/>
                <a:cs typeface="Arial"/>
              </a:rPr>
              <a:t>by peak rank</a:t>
            </a:r>
            <a:endParaRPr lang="en-US" sz="1400" b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-35903"/>
            <a:ext cx="9144000" cy="938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assigning likelihoods based on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ChIP-seq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scores, fit a 2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order polynomial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trendline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over all tested elements…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eft-Right Arrow 25"/>
          <p:cNvSpPr/>
          <p:nvPr/>
        </p:nvSpPr>
        <p:spPr>
          <a:xfrm>
            <a:off x="638020" y="4490302"/>
            <a:ext cx="3938954" cy="42203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751076" y="4550533"/>
            <a:ext cx="4602937" cy="5666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ts val="0"/>
              </a:spcBef>
              <a:tabLst/>
            </a:pPr>
            <a:r>
              <a:rPr lang="en-US" sz="1200" b="0" dirty="0" smtClean="0">
                <a:solidFill>
                  <a:schemeClr val="bg1"/>
                </a:solidFill>
                <a:latin typeface="Arial"/>
                <a:cs typeface="Arial"/>
              </a:rPr>
              <a:t>best              forebrain H3K27ac peaks            worst</a:t>
            </a:r>
            <a:endParaRPr lang="en-US" sz="12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0" name="Left-Right Arrow 29"/>
          <p:cNvSpPr/>
          <p:nvPr/>
        </p:nvSpPr>
        <p:spPr>
          <a:xfrm>
            <a:off x="5015720" y="4538721"/>
            <a:ext cx="3938954" cy="422031"/>
          </a:xfrm>
          <a:prstGeom prst="left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128776" y="4598952"/>
            <a:ext cx="4602937" cy="5666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ts val="0"/>
              </a:spcBef>
              <a:tabLst/>
            </a:pPr>
            <a:r>
              <a:rPr lang="en-US" sz="1200" b="0" dirty="0" smtClean="0">
                <a:solidFill>
                  <a:schemeClr val="bg1"/>
                </a:solidFill>
                <a:latin typeface="Arial"/>
                <a:cs typeface="Arial"/>
              </a:rPr>
              <a:t>best                  heart H3K27ac peaks            worst</a:t>
            </a:r>
            <a:endParaRPr lang="en-US" sz="12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 rot="16200000">
            <a:off x="-1031937" y="3091862"/>
            <a:ext cx="2415695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1800" b="0" i="1" dirty="0" smtClean="0">
                <a:latin typeface="Arial"/>
                <a:cs typeface="Arial"/>
              </a:rPr>
              <a:t>In vivo </a:t>
            </a:r>
            <a:r>
              <a:rPr lang="en-US" sz="1800" b="0" dirty="0" smtClean="0">
                <a:latin typeface="Arial"/>
                <a:cs typeface="Arial"/>
              </a:rPr>
              <a:t>validation rate</a:t>
            </a:r>
            <a:endParaRPr lang="en-US" sz="1800" b="0" dirty="0">
              <a:latin typeface="Arial"/>
              <a:cs typeface="Arial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394099" y="2163400"/>
            <a:ext cx="302531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1800" b="0" dirty="0" smtClean="0">
                <a:latin typeface="Arial"/>
                <a:cs typeface="Arial"/>
              </a:rPr>
              <a:t>1</a:t>
            </a:r>
            <a:endParaRPr lang="en-US" sz="1800" b="0" dirty="0">
              <a:latin typeface="Arial"/>
              <a:cs typeface="Arial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3183" y="4063609"/>
            <a:ext cx="302531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1800" b="0" dirty="0" smtClean="0">
                <a:latin typeface="Arial"/>
                <a:cs typeface="Arial"/>
              </a:rPr>
              <a:t>0</a:t>
            </a:r>
            <a:endParaRPr lang="en-US" sz="1800" b="0" dirty="0">
              <a:latin typeface="Arial"/>
              <a:cs typeface="Arial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4726466" y="2190354"/>
            <a:ext cx="302531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1800" b="0" dirty="0" smtClean="0">
                <a:latin typeface="Arial"/>
                <a:cs typeface="Arial"/>
              </a:rPr>
              <a:t>1</a:t>
            </a:r>
            <a:endParaRPr lang="en-US" sz="1800" b="0" dirty="0">
              <a:latin typeface="Arial"/>
              <a:cs typeface="Arial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4695550" y="4090563"/>
            <a:ext cx="302531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ct val="50000"/>
              </a:spcBef>
              <a:tabLst/>
            </a:pPr>
            <a:r>
              <a:rPr lang="en-US" sz="1800" b="0" dirty="0" smtClean="0">
                <a:latin typeface="Arial"/>
                <a:cs typeface="Arial"/>
              </a:rPr>
              <a:t>0</a:t>
            </a:r>
            <a:endParaRPr lang="en-US" sz="1800" b="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13438" y="5416940"/>
            <a:ext cx="5532891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Observation: Heart Enhancer Success Rates Decay Faster Than Forebrain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485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28907" y="1529264"/>
            <a:ext cx="3829463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ts val="0"/>
              </a:spcBef>
              <a:tabLst/>
            </a:pPr>
            <a:r>
              <a:rPr lang="en-US" sz="1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E11.5 forebrain H3K27ac </a:t>
            </a:r>
            <a:r>
              <a:rPr lang="en-US" sz="1400" b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ChIP-seq</a:t>
            </a:r>
            <a:r>
              <a:rPr lang="en-US" sz="1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peaks</a:t>
            </a:r>
            <a:endParaRPr lang="en-US" sz="1400" b="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789956" y="1547078"/>
            <a:ext cx="3829463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ts val="0"/>
              </a:spcBef>
              <a:tabLst/>
            </a:pPr>
            <a:r>
              <a:rPr lang="en-US" sz="1400" b="0" dirty="0" smtClean="0">
                <a:solidFill>
                  <a:srgbClr val="FF0000"/>
                </a:solidFill>
                <a:latin typeface="Arial"/>
                <a:cs typeface="Arial"/>
              </a:rPr>
              <a:t>E11.5 heart H3K27ac </a:t>
            </a:r>
            <a:r>
              <a:rPr lang="en-US" sz="1400" b="0" dirty="0" err="1" smtClean="0">
                <a:solidFill>
                  <a:srgbClr val="FF0000"/>
                </a:solidFill>
                <a:latin typeface="Arial"/>
                <a:cs typeface="Arial"/>
              </a:rPr>
              <a:t>ChIP-seq</a:t>
            </a:r>
            <a:r>
              <a:rPr lang="en-US" sz="1400" b="0" dirty="0" smtClean="0">
                <a:solidFill>
                  <a:srgbClr val="FF0000"/>
                </a:solidFill>
                <a:latin typeface="Arial"/>
                <a:cs typeface="Arial"/>
              </a:rPr>
              <a:t> peaks</a:t>
            </a:r>
            <a:endParaRPr lang="en-US" sz="1400" b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638" y="1913369"/>
            <a:ext cx="4290213" cy="3140108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0" y="1"/>
            <a:ext cx="9144000" cy="938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…and extrapolate to genome-wide ChIP-seq data sets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18" y="1913369"/>
            <a:ext cx="4301782" cy="31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2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4358" y="1161734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98276" y="1894886"/>
            <a:ext cx="66293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909"/>
                </a:solidFill>
              </a:rPr>
              <a:t>predicted tissue of activity</a:t>
            </a:r>
          </a:p>
          <a:p>
            <a:pPr marL="457200"/>
            <a:r>
              <a:rPr lang="en-US" sz="1400" dirty="0" smtClean="0">
                <a:solidFill>
                  <a:srgbClr val="FE6406"/>
                </a:solidFill>
              </a:rPr>
              <a:t>predicted developmental stage of activity</a:t>
            </a:r>
          </a:p>
          <a:p>
            <a:pPr marL="971550"/>
            <a:r>
              <a:rPr lang="en-US" sz="1400" dirty="0" smtClean="0">
                <a:solidFill>
                  <a:srgbClr val="FFCB0D"/>
                </a:solidFill>
              </a:rPr>
              <a:t>likelihood of being any kind of enhancer (based on heart data)</a:t>
            </a:r>
          </a:p>
          <a:p>
            <a:pPr marL="971550"/>
            <a:r>
              <a:rPr lang="en-US" sz="1400" dirty="0" smtClean="0">
                <a:solidFill>
                  <a:srgbClr val="FFCB0D"/>
                </a:solidFill>
              </a:rPr>
              <a:t>	</a:t>
            </a:r>
            <a:r>
              <a:rPr lang="en-US" sz="1400" dirty="0" smtClean="0">
                <a:solidFill>
                  <a:srgbClr val="00B050"/>
                </a:solidFill>
              </a:rPr>
              <a:t>likelihood of being a heart enhancer</a:t>
            </a:r>
          </a:p>
          <a:p>
            <a:pPr marL="285750" indent="-285750">
              <a:buFontTx/>
              <a:buChar char="-"/>
            </a:pP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1116" y="1150351"/>
            <a:ext cx="128587" cy="190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1116" y="1455151"/>
            <a:ext cx="89124" cy="190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36614" y="1245601"/>
            <a:ext cx="166688" cy="200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74239" y="1501660"/>
            <a:ext cx="45719" cy="20957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6815" y="1284803"/>
            <a:ext cx="94569" cy="1703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6278" b="90113"/>
          <a:stretch/>
        </p:blipFill>
        <p:spPr>
          <a:xfrm>
            <a:off x="2352016" y="798868"/>
            <a:ext cx="6034847" cy="24560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73276" y="1232095"/>
            <a:ext cx="11015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limb_e11.5_0.80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70171" y="1530465"/>
            <a:ext cx="11015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limb_e14.5_0.60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2501" y="1146381"/>
            <a:ext cx="13260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forebrain_e15.5_0.75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14277" y="1413095"/>
            <a:ext cx="13260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forebrain_e17.5_0.50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18024" y="1245601"/>
            <a:ext cx="11079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heart_e12.5_0.25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4544" y="3036664"/>
            <a:ext cx="271463" cy="58024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40971" y="3155220"/>
            <a:ext cx="2595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909"/>
                </a:solidFill>
              </a:rPr>
              <a:t>heart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1800" dirty="0" smtClean="0">
                <a:solidFill>
                  <a:srgbClr val="FE6406"/>
                </a:solidFill>
              </a:rPr>
              <a:t>e11.5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1800" dirty="0" smtClean="0">
                <a:solidFill>
                  <a:srgbClr val="FFCB0D"/>
                </a:solidFill>
              </a:rPr>
              <a:t>0.70</a:t>
            </a:r>
            <a:r>
              <a:rPr lang="en-US" sz="1800" dirty="0" smtClean="0"/>
              <a:t>_</a:t>
            </a:r>
            <a:r>
              <a:rPr lang="en-US" sz="1800" dirty="0" smtClean="0">
                <a:solidFill>
                  <a:srgbClr val="00B050"/>
                </a:solidFill>
              </a:rPr>
              <a:t>0.35</a:t>
            </a:r>
            <a:endParaRPr lang="en-US" sz="1800" dirty="0">
              <a:solidFill>
                <a:srgbClr val="00B05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828800" y="2223123"/>
            <a:ext cx="668406" cy="999527"/>
          </a:xfrm>
          <a:prstGeom prst="straightConnector1">
            <a:avLst/>
          </a:prstGeom>
          <a:ln w="44450">
            <a:solidFill>
              <a:srgbClr val="FF0909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0"/>
          </p:cNvCxnSpPr>
          <p:nvPr/>
        </p:nvCxnSpPr>
        <p:spPr>
          <a:xfrm flipH="1">
            <a:off x="2538795" y="2430465"/>
            <a:ext cx="422821" cy="724755"/>
          </a:xfrm>
          <a:prstGeom prst="straightConnector1">
            <a:avLst/>
          </a:prstGeom>
          <a:ln w="44450">
            <a:solidFill>
              <a:srgbClr val="FE640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40702" y="2776758"/>
            <a:ext cx="507731" cy="415216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-15507" y="-6579"/>
            <a:ext cx="9144000" cy="98362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provides in principle what we were trying to accomplish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741403" y="3442561"/>
            <a:ext cx="3829463" cy="351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0" defTabSz="914400">
              <a:spcBef>
                <a:spcPts val="0"/>
              </a:spcBef>
              <a:tabLst/>
            </a:pPr>
            <a:r>
              <a:rPr lang="en-US" sz="1400" b="0" dirty="0" smtClean="0">
                <a:solidFill>
                  <a:srgbClr val="FF0000"/>
                </a:solidFill>
                <a:latin typeface="Arial"/>
                <a:cs typeface="Arial"/>
              </a:rPr>
              <a:t>E11.5 heart H3K27ac </a:t>
            </a:r>
            <a:r>
              <a:rPr lang="en-US" sz="1400" b="0" dirty="0" err="1" smtClean="0">
                <a:solidFill>
                  <a:srgbClr val="FF0000"/>
                </a:solidFill>
                <a:latin typeface="Arial"/>
                <a:cs typeface="Arial"/>
              </a:rPr>
              <a:t>ChIP-seq</a:t>
            </a:r>
            <a:r>
              <a:rPr lang="en-US" sz="1400" b="0" dirty="0" smtClean="0">
                <a:solidFill>
                  <a:srgbClr val="FF0000"/>
                </a:solidFill>
                <a:latin typeface="Arial"/>
                <a:cs typeface="Arial"/>
              </a:rPr>
              <a:t> peaks</a:t>
            </a:r>
            <a:endParaRPr lang="en-US" sz="1400" b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3787" y="3683004"/>
            <a:ext cx="4290213" cy="3140108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5781200" y="4368965"/>
            <a:ext cx="338958" cy="151348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" idx="1"/>
          </p:cNvCxnSpPr>
          <p:nvPr/>
        </p:nvCxnSpPr>
        <p:spPr>
          <a:xfrm flipH="1" flipV="1">
            <a:off x="3453940" y="3602238"/>
            <a:ext cx="2376899" cy="988372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087861" y="2626139"/>
            <a:ext cx="437578" cy="583003"/>
          </a:xfrm>
          <a:prstGeom prst="straightConnector1">
            <a:avLst/>
          </a:prstGeom>
          <a:ln w="44450">
            <a:solidFill>
              <a:srgbClr val="FFCB0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910863" y="4582245"/>
            <a:ext cx="79631" cy="9459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0863" y="5428494"/>
            <a:ext cx="79631" cy="9459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544080" y="4384200"/>
            <a:ext cx="4114630" cy="23161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33363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342900" lvl="0" indent="-342900" defTabSz="914400">
              <a:spcBef>
                <a:spcPct val="50000"/>
              </a:spcBef>
              <a:buFont typeface="Arial" panose="020B0604020202020204" pitchFamily="34" charset="0"/>
              <a:buChar char="•"/>
              <a:tabLst/>
            </a:pPr>
            <a:r>
              <a:rPr lang="en-US" sz="1800" b="0" dirty="0" smtClean="0">
                <a:latin typeface="Arial"/>
                <a:cs typeface="Arial"/>
              </a:rPr>
              <a:t>Provides predictions of </a:t>
            </a:r>
            <a:r>
              <a:rPr lang="en-US" sz="1800" b="0" i="1" dirty="0" smtClean="0">
                <a:latin typeface="Arial"/>
                <a:cs typeface="Arial"/>
              </a:rPr>
              <a:t>in vivo </a:t>
            </a:r>
            <a:r>
              <a:rPr lang="en-US" sz="1800" b="0" dirty="0" smtClean="0">
                <a:latin typeface="Arial"/>
                <a:cs typeface="Arial"/>
              </a:rPr>
              <a:t>activity for genome-wide set of 16k peaks (heart) or 6k peaks (brain)</a:t>
            </a:r>
          </a:p>
          <a:p>
            <a:pPr lvl="0" defTabSz="914400">
              <a:spcBef>
                <a:spcPct val="50000"/>
              </a:spcBef>
              <a:tabLst/>
            </a:pPr>
            <a:r>
              <a:rPr lang="en-US" sz="1800" b="0" i="1" dirty="0" smtClean="0">
                <a:solidFill>
                  <a:srgbClr val="FF7373"/>
                </a:solidFill>
                <a:latin typeface="Arial"/>
                <a:cs typeface="Arial"/>
              </a:rPr>
              <a:t>Major Caveat:</a:t>
            </a:r>
          </a:p>
          <a:p>
            <a:pPr lvl="0" defTabSz="914400">
              <a:spcBef>
                <a:spcPct val="50000"/>
              </a:spcBef>
              <a:tabLst/>
            </a:pPr>
            <a:r>
              <a:rPr lang="en-US" sz="1800" b="0" dirty="0" smtClean="0">
                <a:solidFill>
                  <a:srgbClr val="FF7373"/>
                </a:solidFill>
                <a:latin typeface="Arial"/>
                <a:cs typeface="Arial"/>
              </a:rPr>
              <a:t>Biases in previously tested elements</a:t>
            </a:r>
          </a:p>
        </p:txBody>
      </p:sp>
    </p:spTree>
    <p:extLst>
      <p:ext uri="{BB962C8B-B14F-4D97-AF65-F5344CB8AC3E}">
        <p14:creationId xmlns:p14="http://schemas.microsoft.com/office/powerpoint/2010/main" val="137385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23094</TotalTime>
  <Words>1055</Words>
  <Application>Microsoft Macintosh PowerPoint</Application>
  <PresentationFormat>On-screen Show (4:3)</PresentationFormat>
  <Paragraphs>337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Experimentally calibrating a genome-wide set of tissue-specific in vivo enhancer predictions</vt:lpstr>
      <vt:lpstr>Goals</vt:lpstr>
      <vt:lpstr>PowerPoint Presentation</vt:lpstr>
      <vt:lpstr>Ultimate Deliverable: In Vivo Enhancer Predictions</vt:lpstr>
      <vt:lpstr>Training sets</vt:lpstr>
      <vt:lpstr>H3K27ac-based predictions</vt:lpstr>
      <vt:lpstr>PowerPoint Presentation</vt:lpstr>
      <vt:lpstr>PowerPoint Presentation</vt:lpstr>
      <vt:lpstr>This provides in principle what we were trying to accomplish</vt:lpstr>
      <vt:lpstr>Proposal for transgenic testing</vt:lpstr>
      <vt:lpstr>How to pick them? </vt:lpstr>
      <vt:lpstr>How to pick them?  Results. </vt:lpstr>
      <vt:lpstr>How to get to the ENCYCLOPEDIA?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 pennacchio</dc:creator>
  <cp:lastModifiedBy/>
  <cp:revision>2770</cp:revision>
  <cp:lastPrinted>2013-12-12T01:34:05Z</cp:lastPrinted>
  <dcterms:created xsi:type="dcterms:W3CDTF">2006-03-13T16:19:35Z</dcterms:created>
  <dcterms:modified xsi:type="dcterms:W3CDTF">2015-09-25T14:30:54Z</dcterms:modified>
</cp:coreProperties>
</file>