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7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66" d="100"/>
          <a:sy n="166" d="100"/>
        </p:scale>
        <p:origin x="92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C7771C-3E30-46CF-84ED-5A4BF0F4DC7B}" type="doc">
      <dgm:prSet loTypeId="urn:microsoft.com/office/officeart/2005/8/layout/venn1" loCatId="relationship" qsTypeId="urn:microsoft.com/office/officeart/2005/8/quickstyle/simple3" qsCatId="simple" csTypeId="urn:microsoft.com/office/officeart/2005/8/colors/accent0_3" csCatId="mainScheme" phldr="1"/>
      <dgm:spPr/>
    </dgm:pt>
    <dgm:pt modelId="{ACE9A9EA-4C89-4B4B-9323-FBCCE83230B1}">
      <dgm:prSet phldrT="[Text]" custT="1"/>
      <dgm:spPr/>
      <dgm:t>
        <a:bodyPr/>
        <a:lstStyle/>
        <a:p>
          <a:r>
            <a:rPr lang="en-US" sz="2800" dirty="0" smtClean="0"/>
            <a:t>Ref</a:t>
          </a:r>
          <a:endParaRPr lang="en-US" sz="2800" dirty="0"/>
        </a:p>
      </dgm:t>
    </dgm:pt>
    <dgm:pt modelId="{CA6F5F42-10AF-44F4-B063-F28AFBEF3D0A}" type="parTrans" cxnId="{DA64F5F3-86CA-44A9-AA97-258ECB4BD61C}">
      <dgm:prSet/>
      <dgm:spPr/>
      <dgm:t>
        <a:bodyPr/>
        <a:lstStyle/>
        <a:p>
          <a:endParaRPr lang="en-US"/>
        </a:p>
      </dgm:t>
    </dgm:pt>
    <dgm:pt modelId="{4EB91889-0ED6-4074-A869-63A97D8E464A}" type="sibTrans" cxnId="{DA64F5F3-86CA-44A9-AA97-258ECB4BD61C}">
      <dgm:prSet/>
      <dgm:spPr/>
      <dgm:t>
        <a:bodyPr/>
        <a:lstStyle/>
        <a:p>
          <a:endParaRPr lang="en-US"/>
        </a:p>
      </dgm:t>
    </dgm:pt>
    <dgm:pt modelId="{205E1A2A-DA9F-4638-8231-498530B60C80}">
      <dgm:prSet phldrT="[Text]" custT="1"/>
      <dgm:spPr/>
      <dgm:t>
        <a:bodyPr/>
        <a:lstStyle/>
        <a:p>
          <a:r>
            <a:rPr lang="en-US" sz="2800" smtClean="0"/>
            <a:t>Ref+snvs+indels+svs</a:t>
          </a:r>
          <a:endParaRPr lang="en-US" sz="2800"/>
        </a:p>
      </dgm:t>
    </dgm:pt>
    <dgm:pt modelId="{9F4A7ED0-E1B7-44D6-9EB6-F9798F1C2FAB}" type="parTrans" cxnId="{096F974C-988E-4374-8FDA-3A69D4FA956A}">
      <dgm:prSet/>
      <dgm:spPr/>
      <dgm:t>
        <a:bodyPr/>
        <a:lstStyle/>
        <a:p>
          <a:endParaRPr lang="en-US"/>
        </a:p>
      </dgm:t>
    </dgm:pt>
    <dgm:pt modelId="{6942DEBC-FB5F-41B4-9EA1-9B4F47AE043F}" type="sibTrans" cxnId="{096F974C-988E-4374-8FDA-3A69D4FA956A}">
      <dgm:prSet/>
      <dgm:spPr/>
      <dgm:t>
        <a:bodyPr/>
        <a:lstStyle/>
        <a:p>
          <a:endParaRPr lang="en-US"/>
        </a:p>
      </dgm:t>
    </dgm:pt>
    <dgm:pt modelId="{834ECAC9-55E6-4C13-9262-65702AF1D08B}">
      <dgm:prSet phldrT="[Text]" custT="1"/>
      <dgm:spPr/>
      <dgm:t>
        <a:bodyPr/>
        <a:lstStyle/>
        <a:p>
          <a:r>
            <a:rPr lang="en-US" sz="2800" dirty="0" err="1" smtClean="0"/>
            <a:t>Ref+snvs+indels</a:t>
          </a:r>
          <a:endParaRPr lang="en-US" sz="2800" dirty="0"/>
        </a:p>
      </dgm:t>
    </dgm:pt>
    <dgm:pt modelId="{3D56F8E2-5012-4A0E-A629-983E051F14FF}" type="parTrans" cxnId="{D12CBC5F-ED9D-429C-8C38-797E7106787A}">
      <dgm:prSet/>
      <dgm:spPr/>
      <dgm:t>
        <a:bodyPr/>
        <a:lstStyle/>
        <a:p>
          <a:endParaRPr lang="en-US"/>
        </a:p>
      </dgm:t>
    </dgm:pt>
    <dgm:pt modelId="{5A5640F3-CFF9-425C-9186-FFDDAE001896}" type="sibTrans" cxnId="{D12CBC5F-ED9D-429C-8C38-797E7106787A}">
      <dgm:prSet/>
      <dgm:spPr/>
      <dgm:t>
        <a:bodyPr/>
        <a:lstStyle/>
        <a:p>
          <a:endParaRPr lang="en-US"/>
        </a:p>
      </dgm:t>
    </dgm:pt>
    <dgm:pt modelId="{E5B3D630-5024-49A2-8662-04862B7CE794}" type="pres">
      <dgm:prSet presAssocID="{36C7771C-3E30-46CF-84ED-5A4BF0F4DC7B}" presName="compositeShape" presStyleCnt="0">
        <dgm:presLayoutVars>
          <dgm:chMax val="7"/>
          <dgm:dir/>
          <dgm:resizeHandles val="exact"/>
        </dgm:presLayoutVars>
      </dgm:prSet>
      <dgm:spPr/>
    </dgm:pt>
    <dgm:pt modelId="{BA596EE4-C88F-47A3-9CAC-1AA129EF9B53}" type="pres">
      <dgm:prSet presAssocID="{ACE9A9EA-4C89-4B4B-9323-FBCCE83230B1}" presName="circ1" presStyleLbl="vennNode1" presStyleIdx="0" presStyleCnt="3"/>
      <dgm:spPr/>
    </dgm:pt>
    <dgm:pt modelId="{D7C2AAC4-A545-4BBF-A28A-82A226755C1D}" type="pres">
      <dgm:prSet presAssocID="{ACE9A9EA-4C89-4B4B-9323-FBCCE83230B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8FF9E5F-F3A4-4C1A-8C6F-FC134E55E14C}" type="pres">
      <dgm:prSet presAssocID="{205E1A2A-DA9F-4638-8231-498530B60C80}" presName="circ2" presStyleLbl="vennNode1" presStyleIdx="1" presStyleCnt="3"/>
      <dgm:spPr/>
    </dgm:pt>
    <dgm:pt modelId="{CD971EC2-4FD1-4BE0-A137-EF8998636560}" type="pres">
      <dgm:prSet presAssocID="{205E1A2A-DA9F-4638-8231-498530B60C8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86E4123-8D4D-4215-B39E-22D6996BA2BD}" type="pres">
      <dgm:prSet presAssocID="{834ECAC9-55E6-4C13-9262-65702AF1D08B}" presName="circ3" presStyleLbl="vennNode1" presStyleIdx="2" presStyleCnt="3"/>
      <dgm:spPr/>
    </dgm:pt>
    <dgm:pt modelId="{30B677EC-9104-470A-8DB7-858C9C5C3711}" type="pres">
      <dgm:prSet presAssocID="{834ECAC9-55E6-4C13-9262-65702AF1D08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D2627FF5-AB84-4472-9DE0-C57D23A24285}" type="presOf" srcId="{ACE9A9EA-4C89-4B4B-9323-FBCCE83230B1}" destId="{BA596EE4-C88F-47A3-9CAC-1AA129EF9B53}" srcOrd="0" destOrd="0" presId="urn:microsoft.com/office/officeart/2005/8/layout/venn1"/>
    <dgm:cxn modelId="{551D059A-560A-43EF-83A6-1499716B3EAB}" type="presOf" srcId="{ACE9A9EA-4C89-4B4B-9323-FBCCE83230B1}" destId="{D7C2AAC4-A545-4BBF-A28A-82A226755C1D}" srcOrd="1" destOrd="0" presId="urn:microsoft.com/office/officeart/2005/8/layout/venn1"/>
    <dgm:cxn modelId="{8742786A-1540-46F7-8216-52D398D7E25E}" type="presOf" srcId="{834ECAC9-55E6-4C13-9262-65702AF1D08B}" destId="{386E4123-8D4D-4215-B39E-22D6996BA2BD}" srcOrd="0" destOrd="0" presId="urn:microsoft.com/office/officeart/2005/8/layout/venn1"/>
    <dgm:cxn modelId="{2E7ED5F9-6569-4F26-B3BE-B92CB670EC8D}" type="presOf" srcId="{834ECAC9-55E6-4C13-9262-65702AF1D08B}" destId="{30B677EC-9104-470A-8DB7-858C9C5C3711}" srcOrd="1" destOrd="0" presId="urn:microsoft.com/office/officeart/2005/8/layout/venn1"/>
    <dgm:cxn modelId="{DA64F5F3-86CA-44A9-AA97-258ECB4BD61C}" srcId="{36C7771C-3E30-46CF-84ED-5A4BF0F4DC7B}" destId="{ACE9A9EA-4C89-4B4B-9323-FBCCE83230B1}" srcOrd="0" destOrd="0" parTransId="{CA6F5F42-10AF-44F4-B063-F28AFBEF3D0A}" sibTransId="{4EB91889-0ED6-4074-A869-63A97D8E464A}"/>
    <dgm:cxn modelId="{096F974C-988E-4374-8FDA-3A69D4FA956A}" srcId="{36C7771C-3E30-46CF-84ED-5A4BF0F4DC7B}" destId="{205E1A2A-DA9F-4638-8231-498530B60C80}" srcOrd="1" destOrd="0" parTransId="{9F4A7ED0-E1B7-44D6-9EB6-F9798F1C2FAB}" sibTransId="{6942DEBC-FB5F-41B4-9EA1-9B4F47AE043F}"/>
    <dgm:cxn modelId="{D12CBC5F-ED9D-429C-8C38-797E7106787A}" srcId="{36C7771C-3E30-46CF-84ED-5A4BF0F4DC7B}" destId="{834ECAC9-55E6-4C13-9262-65702AF1D08B}" srcOrd="2" destOrd="0" parTransId="{3D56F8E2-5012-4A0E-A629-983E051F14FF}" sibTransId="{5A5640F3-CFF9-425C-9186-FFDDAE001896}"/>
    <dgm:cxn modelId="{F15CEA9C-D040-42A5-B39A-2BA9ADF468E7}" type="presOf" srcId="{205E1A2A-DA9F-4638-8231-498530B60C80}" destId="{CD971EC2-4FD1-4BE0-A137-EF8998636560}" srcOrd="1" destOrd="0" presId="urn:microsoft.com/office/officeart/2005/8/layout/venn1"/>
    <dgm:cxn modelId="{80C54716-0360-4C6A-96FB-6C35EAAB29B3}" type="presOf" srcId="{36C7771C-3E30-46CF-84ED-5A4BF0F4DC7B}" destId="{E5B3D630-5024-49A2-8662-04862B7CE794}" srcOrd="0" destOrd="0" presId="urn:microsoft.com/office/officeart/2005/8/layout/venn1"/>
    <dgm:cxn modelId="{8C5F290A-6196-428C-892F-BD842202FFC2}" type="presOf" srcId="{205E1A2A-DA9F-4638-8231-498530B60C80}" destId="{E8FF9E5F-F3A4-4C1A-8C6F-FC134E55E14C}" srcOrd="0" destOrd="0" presId="urn:microsoft.com/office/officeart/2005/8/layout/venn1"/>
    <dgm:cxn modelId="{50B66837-9497-442D-A2CF-705B4F658163}" type="presParOf" srcId="{E5B3D630-5024-49A2-8662-04862B7CE794}" destId="{BA596EE4-C88F-47A3-9CAC-1AA129EF9B53}" srcOrd="0" destOrd="0" presId="urn:microsoft.com/office/officeart/2005/8/layout/venn1"/>
    <dgm:cxn modelId="{350841E4-A2D5-4024-89D0-01B7BA58E065}" type="presParOf" srcId="{E5B3D630-5024-49A2-8662-04862B7CE794}" destId="{D7C2AAC4-A545-4BBF-A28A-82A226755C1D}" srcOrd="1" destOrd="0" presId="urn:microsoft.com/office/officeart/2005/8/layout/venn1"/>
    <dgm:cxn modelId="{9C1D6D4C-F8F9-4B09-B440-77E203D2AB9C}" type="presParOf" srcId="{E5B3D630-5024-49A2-8662-04862B7CE794}" destId="{E8FF9E5F-F3A4-4C1A-8C6F-FC134E55E14C}" srcOrd="2" destOrd="0" presId="urn:microsoft.com/office/officeart/2005/8/layout/venn1"/>
    <dgm:cxn modelId="{6A16656D-13FF-4190-BB38-57510BED04F4}" type="presParOf" srcId="{E5B3D630-5024-49A2-8662-04862B7CE794}" destId="{CD971EC2-4FD1-4BE0-A137-EF8998636560}" srcOrd="3" destOrd="0" presId="urn:microsoft.com/office/officeart/2005/8/layout/venn1"/>
    <dgm:cxn modelId="{35B3D502-153D-42F5-A899-0F2E28A4D206}" type="presParOf" srcId="{E5B3D630-5024-49A2-8662-04862B7CE794}" destId="{386E4123-8D4D-4215-B39E-22D6996BA2BD}" srcOrd="4" destOrd="0" presId="urn:microsoft.com/office/officeart/2005/8/layout/venn1"/>
    <dgm:cxn modelId="{8F94DAE0-A5FC-423F-886D-36682EB3968D}" type="presParOf" srcId="{E5B3D630-5024-49A2-8662-04862B7CE794}" destId="{30B677EC-9104-470A-8DB7-858C9C5C371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596EE4-C88F-47A3-9CAC-1AA129EF9B53}">
      <dsp:nvSpPr>
        <dsp:cNvPr id="0" name=""/>
        <dsp:cNvSpPr/>
      </dsp:nvSpPr>
      <dsp:spPr>
        <a:xfrm>
          <a:off x="1220565" y="104784"/>
          <a:ext cx="2167953" cy="2167953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Ref</a:t>
          </a:r>
          <a:endParaRPr lang="en-US" sz="2800" kern="1200" dirty="0"/>
        </a:p>
      </dsp:txBody>
      <dsp:txXfrm>
        <a:off x="1509625" y="484176"/>
        <a:ext cx="1589832" cy="975579"/>
      </dsp:txXfrm>
    </dsp:sp>
    <dsp:sp modelId="{E8FF9E5F-F3A4-4C1A-8C6F-FC134E55E14C}">
      <dsp:nvSpPr>
        <dsp:cNvPr id="0" name=""/>
        <dsp:cNvSpPr/>
      </dsp:nvSpPr>
      <dsp:spPr>
        <a:xfrm>
          <a:off x="2002835" y="1459755"/>
          <a:ext cx="2167953" cy="2167953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Ref+snvs+indels+svs</a:t>
          </a:r>
          <a:endParaRPr lang="en-US" sz="2800" kern="1200"/>
        </a:p>
      </dsp:txBody>
      <dsp:txXfrm>
        <a:off x="2665867" y="2019809"/>
        <a:ext cx="1300772" cy="1192374"/>
      </dsp:txXfrm>
    </dsp:sp>
    <dsp:sp modelId="{386E4123-8D4D-4215-B39E-22D6996BA2BD}">
      <dsp:nvSpPr>
        <dsp:cNvPr id="0" name=""/>
        <dsp:cNvSpPr/>
      </dsp:nvSpPr>
      <dsp:spPr>
        <a:xfrm>
          <a:off x="438295" y="1459755"/>
          <a:ext cx="2167953" cy="2167953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Ref+snvs+indels</a:t>
          </a:r>
          <a:endParaRPr lang="en-US" sz="2800" kern="1200" dirty="0"/>
        </a:p>
      </dsp:txBody>
      <dsp:txXfrm>
        <a:off x="642444" y="2019809"/>
        <a:ext cx="1300772" cy="11923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06D0-DA9F-404F-8562-D47D5E637DDA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875CA-53AE-46D9-97A3-B49B27C4E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82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06D0-DA9F-404F-8562-D47D5E637DDA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875CA-53AE-46D9-97A3-B49B27C4E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421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06D0-DA9F-404F-8562-D47D5E637DDA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875CA-53AE-46D9-97A3-B49B27C4E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21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06D0-DA9F-404F-8562-D47D5E637DDA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875CA-53AE-46D9-97A3-B49B27C4E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97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06D0-DA9F-404F-8562-D47D5E637DDA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875CA-53AE-46D9-97A3-B49B27C4E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61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06D0-DA9F-404F-8562-D47D5E637DDA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875CA-53AE-46D9-97A3-B49B27C4E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888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06D0-DA9F-404F-8562-D47D5E637DDA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875CA-53AE-46D9-97A3-B49B27C4E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428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06D0-DA9F-404F-8562-D47D5E637DDA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875CA-53AE-46D9-97A3-B49B27C4E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102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06D0-DA9F-404F-8562-D47D5E637DDA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875CA-53AE-46D9-97A3-B49B27C4E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090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06D0-DA9F-404F-8562-D47D5E637DDA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875CA-53AE-46D9-97A3-B49B27C4E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56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06D0-DA9F-404F-8562-D47D5E637DDA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875CA-53AE-46D9-97A3-B49B27C4E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150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806D0-DA9F-404F-8562-D47D5E637DDA}" type="datetimeFigureOut">
              <a:rPr lang="en-US" smtClean="0"/>
              <a:t>9/25/2015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875CA-53AE-46D9-97A3-B49B27C4E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15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91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Transcriptome mapping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775893"/>
              </p:ext>
            </p:extLst>
          </p:nvPr>
        </p:nvGraphicFramePr>
        <p:xfrm>
          <a:off x="4167364" y="2071846"/>
          <a:ext cx="4609084" cy="3732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604770" y="1768676"/>
            <a:ext cx="1822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Number of exons</a:t>
            </a:r>
            <a:endParaRPr lang="en-US" b="1" u="sng" dirty="0"/>
          </a:p>
        </p:txBody>
      </p:sp>
      <p:sp>
        <p:nvSpPr>
          <p:cNvPr id="6" name="Oval 5"/>
          <p:cNvSpPr/>
          <p:nvPr/>
        </p:nvSpPr>
        <p:spPr>
          <a:xfrm>
            <a:off x="6078071" y="3778316"/>
            <a:ext cx="753035" cy="6992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endCxn id="9" idx="3"/>
          </p:cNvCxnSpPr>
          <p:nvPr/>
        </p:nvCxnSpPr>
        <p:spPr>
          <a:xfrm flipH="1" flipV="1">
            <a:off x="4621026" y="3659680"/>
            <a:ext cx="1457046" cy="3911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064300" y="3475014"/>
            <a:ext cx="2556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280,123 consensus exons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054353" y="6488668"/>
            <a:ext cx="3071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Oliver Stegle and Jieming Chen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907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genome construction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8333" t="22056" r="71296" b="49234"/>
          <a:stretch>
            <a:fillRect/>
          </a:stretch>
        </p:blipFill>
        <p:spPr bwMode="auto">
          <a:xfrm>
            <a:off x="5907329" y="1863684"/>
            <a:ext cx="4038600" cy="207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3" descr="C:\Users\JM\thesis\mark_work\allele_wiki_review\fig2 v4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22188" t="12412" r="72265" b="66122"/>
          <a:stretch>
            <a:fillRect/>
          </a:stretch>
        </p:blipFill>
        <p:spPr bwMode="auto">
          <a:xfrm>
            <a:off x="3392729" y="3763350"/>
            <a:ext cx="213360" cy="1066800"/>
          </a:xfrm>
          <a:prstGeom prst="rect">
            <a:avLst/>
          </a:prstGeom>
          <a:noFill/>
        </p:spPr>
      </p:pic>
      <p:pic>
        <p:nvPicPr>
          <p:cNvPr id="6" name="Content Placeholder 3" descr="C:\Users\JM\thesis\mark_work\allele_wiki_review\fig2 v4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5254" t="12412" r="77812" b="66122"/>
          <a:stretch>
            <a:fillRect/>
          </a:stretch>
        </p:blipFill>
        <p:spPr bwMode="auto">
          <a:xfrm>
            <a:off x="3049829" y="3763350"/>
            <a:ext cx="266700" cy="1066800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2935529" y="3458550"/>
            <a:ext cx="838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773729" y="3153750"/>
            <a:ext cx="0" cy="304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935529" y="3153750"/>
            <a:ext cx="0" cy="304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630729" y="2544150"/>
            <a:ext cx="609600" cy="6096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545129" y="2620350"/>
            <a:ext cx="533400" cy="5334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316529" y="3458550"/>
            <a:ext cx="0" cy="3048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392729" y="3915750"/>
            <a:ext cx="228600" cy="1524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3621329" y="1863684"/>
            <a:ext cx="2286000" cy="205206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621329" y="3921084"/>
            <a:ext cx="2286000" cy="14706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907329" y="1863684"/>
            <a:ext cx="4038600" cy="205740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 descr="C:\Users\JM\thesis\mark_work\allele_specificity\manuscript\figures\fig1-process\fig1 v10a.png"/>
          <p:cNvPicPr>
            <a:picLocks noChangeAspect="1" noChangeArrowheads="1"/>
          </p:cNvPicPr>
          <p:nvPr/>
        </p:nvPicPr>
        <p:blipFill>
          <a:blip r:embed="rId4" cstate="print"/>
          <a:srcRect l="65943" t="5051" r="26043" b="84633"/>
          <a:stretch>
            <a:fillRect/>
          </a:stretch>
        </p:blipFill>
        <p:spPr bwMode="auto">
          <a:xfrm>
            <a:off x="3007492" y="4828923"/>
            <a:ext cx="685800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6521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NA12878 RNA-</a:t>
            </a:r>
            <a:r>
              <a:rPr lang="en-US" dirty="0" err="1" smtClean="0"/>
              <a:t>seq</a:t>
            </a:r>
            <a:r>
              <a:rPr lang="en-US" dirty="0" smtClean="0"/>
              <a:t> (Kilpinen </a:t>
            </a:r>
            <a:r>
              <a:rPr lang="en-US" i="1" dirty="0" smtClean="0"/>
              <a:t>et al.</a:t>
            </a:r>
            <a:r>
              <a:rPr lang="en-US" dirty="0" smtClean="0"/>
              <a:t>)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3392878"/>
              </p:ext>
            </p:extLst>
          </p:nvPr>
        </p:nvGraphicFramePr>
        <p:xfrm>
          <a:off x="838200" y="1825625"/>
          <a:ext cx="10515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/>
                <a:gridCol w="2628900"/>
                <a:gridCol w="2628900"/>
                <a:gridCol w="26289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Ref genome (GRCh37)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Ref + </a:t>
                      </a:r>
                      <a:r>
                        <a:rPr lang="en-US" dirty="0" err="1" smtClean="0"/>
                        <a:t>snvs</a:t>
                      </a:r>
                      <a:r>
                        <a:rPr lang="en-US" dirty="0" smtClean="0"/>
                        <a:t> + </a:t>
                      </a:r>
                      <a:r>
                        <a:rPr lang="en-US" dirty="0" err="1" smtClean="0"/>
                        <a:t>indels</a:t>
                      </a:r>
                      <a:r>
                        <a:rPr lang="en-US" dirty="0" smtClean="0"/>
                        <a:t> only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Ref + </a:t>
                      </a:r>
                      <a:r>
                        <a:rPr lang="en-US" dirty="0" err="1" smtClean="0"/>
                        <a:t>snvs</a:t>
                      </a:r>
                      <a:r>
                        <a:rPr lang="en-US" dirty="0" smtClean="0"/>
                        <a:t> + </a:t>
                      </a:r>
                      <a:r>
                        <a:rPr lang="en-US" dirty="0" err="1" smtClean="0"/>
                        <a:t>indels</a:t>
                      </a:r>
                      <a:r>
                        <a:rPr lang="en-US" dirty="0" smtClean="0"/>
                        <a:t> + SVs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 reads aligned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37,435,162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37,702,108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37,707,787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00953" y="4930589"/>
            <a:ext cx="9350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Alignment parameters </a:t>
            </a:r>
            <a:r>
              <a:rPr lang="en-US" sz="2000" dirty="0" smtClean="0"/>
              <a:t>to consider:</a:t>
            </a:r>
          </a:p>
          <a:p>
            <a:r>
              <a:rPr lang="en-US" sz="2000" dirty="0" smtClean="0"/>
              <a:t>-- allow how many </a:t>
            </a:r>
            <a:r>
              <a:rPr lang="en-US" sz="2000" dirty="0" err="1" smtClean="0"/>
              <a:t>multimaps</a:t>
            </a:r>
            <a:endParaRPr lang="en-US" sz="2000" dirty="0" smtClean="0"/>
          </a:p>
          <a:p>
            <a:r>
              <a:rPr lang="en-US" sz="2000" dirty="0" smtClean="0"/>
              <a:t>-- allow how many mismatches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54353" y="6488668"/>
            <a:ext cx="3071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Oliver Stegle and Jieming Chen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795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NA12878 CTCF combined; 36bp </a:t>
            </a:r>
            <a:br>
              <a:rPr lang="en-US" dirty="0" smtClean="0"/>
            </a:br>
            <a:r>
              <a:rPr lang="en-US" dirty="0" smtClean="0"/>
              <a:t>(compare read mappings)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/>
                <a:gridCol w="2628900"/>
                <a:gridCol w="2628900"/>
                <a:gridCol w="26289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Ref genome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Ref + </a:t>
                      </a:r>
                      <a:r>
                        <a:rPr lang="en-US" dirty="0" err="1" smtClean="0"/>
                        <a:t>snvs</a:t>
                      </a:r>
                      <a:r>
                        <a:rPr lang="en-US" dirty="0" smtClean="0"/>
                        <a:t> + </a:t>
                      </a:r>
                      <a:r>
                        <a:rPr lang="en-US" dirty="0" err="1" smtClean="0"/>
                        <a:t>indels</a:t>
                      </a:r>
                      <a:r>
                        <a:rPr lang="en-US" dirty="0" smtClean="0"/>
                        <a:t> only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Ref + </a:t>
                      </a:r>
                      <a:r>
                        <a:rPr lang="en-US" dirty="0" err="1" smtClean="0"/>
                        <a:t>snvs</a:t>
                      </a:r>
                      <a:r>
                        <a:rPr lang="en-US" dirty="0" smtClean="0"/>
                        <a:t> + </a:t>
                      </a:r>
                      <a:r>
                        <a:rPr lang="en-US" dirty="0" err="1" smtClean="0"/>
                        <a:t>indels</a:t>
                      </a:r>
                      <a:r>
                        <a:rPr lang="en-US" dirty="0" smtClean="0"/>
                        <a:t> + SVs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Reads processed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82487767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82487767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82487767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 reads uniquely aligned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72947375 (88.43%)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M: </a:t>
                      </a:r>
                      <a:r>
                        <a:rPr lang="en-US" dirty="0" smtClean="0"/>
                        <a:t>72902491 (88.38%)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P: </a:t>
                      </a:r>
                      <a:r>
                        <a:rPr lang="en-US" dirty="0" smtClean="0"/>
                        <a:t>72917546 (88.40%)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M: </a:t>
                      </a:r>
                      <a:r>
                        <a:rPr lang="en-US" dirty="0" smtClean="0"/>
                        <a:t>72898839 (88.38%)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P: </a:t>
                      </a:r>
                      <a:r>
                        <a:rPr lang="en-US" dirty="0" smtClean="0"/>
                        <a:t>72913236 (88.39%)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 reads that failed to align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7116266 (8.63%)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M: 7105278 (8.61%)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P: 7104228 (8.61%)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M: </a:t>
                      </a:r>
                      <a:r>
                        <a:rPr lang="en-US" dirty="0" smtClean="0"/>
                        <a:t>7109554 (8.62%)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P: </a:t>
                      </a:r>
                      <a:r>
                        <a:rPr lang="en-US" dirty="0" smtClean="0"/>
                        <a:t>7109167 (8.62%)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 reads that </a:t>
                      </a:r>
                      <a:r>
                        <a:rPr lang="en-US" dirty="0" err="1" smtClean="0"/>
                        <a:t>multimap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2424126 (2.94%)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M: 2479998 (3.01%)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P: 2465993 (2.99%)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M: 2479374 (3.01%)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P: 2465364 (2.99%)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00953" y="4930589"/>
            <a:ext cx="93501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Factors to consider:</a:t>
            </a:r>
          </a:p>
          <a:p>
            <a:r>
              <a:rPr lang="en-US" sz="2000" dirty="0" smtClean="0"/>
              <a:t>-- length of read</a:t>
            </a:r>
          </a:p>
          <a:p>
            <a:r>
              <a:rPr lang="en-US" sz="2000" dirty="0" smtClean="0"/>
              <a:t>-- alignment parameters (allow how many </a:t>
            </a:r>
            <a:r>
              <a:rPr lang="en-US" sz="2000" dirty="0" err="1" smtClean="0"/>
              <a:t>multimaps</a:t>
            </a:r>
            <a:r>
              <a:rPr lang="en-US" sz="2000" dirty="0" smtClean="0"/>
              <a:t>, allow how many mismatches etc.)</a:t>
            </a:r>
          </a:p>
          <a:p>
            <a:r>
              <a:rPr lang="en-US" sz="2000" dirty="0" smtClean="0"/>
              <a:t>-- dependent upon completeness of call sets</a:t>
            </a:r>
            <a:endParaRPr lang="en-US" sz="2000" dirty="0"/>
          </a:p>
          <a:p>
            <a:r>
              <a:rPr lang="en-US" sz="2000" dirty="0" smtClean="0"/>
              <a:t>-- read coverage of dataset</a:t>
            </a:r>
          </a:p>
        </p:txBody>
      </p:sp>
    </p:spTree>
    <p:extLst>
      <p:ext uri="{BB962C8B-B14F-4D97-AF65-F5344CB8AC3E}">
        <p14:creationId xmlns:p14="http://schemas.microsoft.com/office/powerpoint/2010/main" val="90198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230</Words>
  <Application>Microsoft Office PowerPoint</Application>
  <PresentationFormat>Widescreen</PresentationFormat>
  <Paragraphs>53</Paragraphs>
  <Slides>5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Transcriptome mapping</vt:lpstr>
      <vt:lpstr>Personal genome construction</vt:lpstr>
      <vt:lpstr>NA12878 RNA-seq (Kilpinen et al.) </vt:lpstr>
      <vt:lpstr>NA12878 CTCF combined; 36bp  (compare read mappings)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Jieming Chen</dc:creator>
  <cp:lastModifiedBy>Jieming Chen</cp:lastModifiedBy>
  <cp:revision>15</cp:revision>
  <dcterms:created xsi:type="dcterms:W3CDTF">2015-09-25T05:12:45Z</dcterms:created>
  <dcterms:modified xsi:type="dcterms:W3CDTF">2015-09-25T13:30:05Z</dcterms:modified>
</cp:coreProperties>
</file>