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4" r:id="rId6"/>
    <p:sldId id="275" r:id="rId7"/>
    <p:sldId id="270" r:id="rId8"/>
    <p:sldId id="265" r:id="rId9"/>
    <p:sldId id="260" r:id="rId10"/>
    <p:sldId id="266" r:id="rId11"/>
    <p:sldId id="261" r:id="rId12"/>
    <p:sldId id="268" r:id="rId13"/>
    <p:sldId id="269" r:id="rId14"/>
    <p:sldId id="271" r:id="rId15"/>
    <p:sldId id="276" r:id="rId16"/>
    <p:sldId id="277" r:id="rId17"/>
    <p:sldId id="264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66" d="100"/>
          <a:sy n="166" d="100"/>
        </p:scale>
        <p:origin x="92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0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21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6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07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91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7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18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84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95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3BB14-5971-459B-B594-BD303BCD64D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66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3BB14-5971-459B-B594-BD303BCD64D8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1C18B-9E6C-4106-9B93-8FF935672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4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Looking at allelic bias in personal genomes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Jieming</a:t>
            </a:r>
          </a:p>
          <a:p>
            <a:r>
              <a:rPr lang="en-US" dirty="0" smtClean="0"/>
              <a:t>16</a:t>
            </a:r>
            <a:r>
              <a:rPr lang="en-US" baseline="30000" dirty="0" smtClean="0"/>
              <a:t>th</a:t>
            </a:r>
            <a:r>
              <a:rPr lang="en-US" dirty="0" smtClean="0"/>
              <a:t> Sept 2015</a:t>
            </a:r>
          </a:p>
          <a:p>
            <a:r>
              <a:rPr lang="en-US" i="1" dirty="0" smtClean="0"/>
              <a:t>Allele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95360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Unaligned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39665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Unaligned</a:t>
            </a:r>
            <a:endParaRPr lang="en-US" dirty="0" smtClean="0"/>
          </a:p>
          <a:p>
            <a:r>
              <a:rPr lang="en-US" dirty="0" smtClean="0"/>
              <a:t>All 2,786 unaligned </a:t>
            </a:r>
            <a:r>
              <a:rPr lang="en-US" dirty="0"/>
              <a:t>reads all overlap </a:t>
            </a:r>
            <a:r>
              <a:rPr lang="en-US" dirty="0" err="1"/>
              <a:t>indels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090648" y="1825625"/>
            <a:ext cx="3263152" cy="3970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::::::::::::::</a:t>
            </a:r>
          </a:p>
          <a:p>
            <a:r>
              <a:rPr lang="en-US" dirty="0"/>
              <a:t>bsub-patflip2mat.err</a:t>
            </a:r>
          </a:p>
          <a:p>
            <a:r>
              <a:rPr lang="en-US" dirty="0"/>
              <a:t>::::::::::::::</a:t>
            </a:r>
          </a:p>
          <a:p>
            <a:r>
              <a:rPr lang="en-US" dirty="0"/>
              <a:t># reads processed: 1743572</a:t>
            </a:r>
          </a:p>
          <a:p>
            <a:r>
              <a:rPr lang="en-US" dirty="0"/>
              <a:t># reads with at least one reported alignment: 1697980 (97.39%)</a:t>
            </a:r>
          </a:p>
          <a:p>
            <a:r>
              <a:rPr lang="en-US" dirty="0"/>
              <a:t># reads that failed to align: 2786 (0.16%)</a:t>
            </a:r>
          </a:p>
          <a:p>
            <a:r>
              <a:rPr lang="en-US" dirty="0"/>
              <a:t># reads with alignments suppressed due to -m: 42806 (2.46%)</a:t>
            </a:r>
          </a:p>
          <a:p>
            <a:r>
              <a:rPr lang="en-US" dirty="0"/>
              <a:t>Reported 1697980 alignments to 1 output stream(s)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971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</a:t>
            </a:r>
            <a:r>
              <a:rPr lang="en-US" dirty="0"/>
              <a:t>briefly (</a:t>
            </a:r>
            <a:r>
              <a:rPr lang="en-US" dirty="0" smtClean="0"/>
              <a:t>with </a:t>
            </a:r>
            <a:r>
              <a:rPr lang="en-US" dirty="0"/>
              <a:t>SVs)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ChIP</a:t>
            </a:r>
            <a:r>
              <a:rPr lang="en-US" dirty="0" smtClean="0"/>
              <a:t> Data: </a:t>
            </a:r>
            <a:r>
              <a:rPr lang="en-US" b="1" u="sng" dirty="0" smtClean="0"/>
              <a:t>pooled CTCF NA12878</a:t>
            </a:r>
          </a:p>
          <a:p>
            <a:pPr marL="0" indent="0">
              <a:buNone/>
            </a:pPr>
            <a:r>
              <a:rPr lang="en-US" dirty="0" err="1" smtClean="0"/>
              <a:t>Pgenome</a:t>
            </a:r>
            <a:r>
              <a:rPr lang="en-US" dirty="0" smtClean="0"/>
              <a:t>: </a:t>
            </a:r>
            <a:r>
              <a:rPr lang="en-US" b="1" u="sng" dirty="0" smtClean="0"/>
              <a:t>NA12878 1000GP P3 </a:t>
            </a:r>
            <a:r>
              <a:rPr lang="en-US" b="1" u="sng" dirty="0" err="1" smtClean="0"/>
              <a:t>SNVs+Indels</a:t>
            </a:r>
            <a:r>
              <a:rPr lang="en-US" b="1" u="sng" dirty="0" smtClean="0"/>
              <a:t> (with SVs)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Align reads to paternal and maternal genomes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Obtain each set of aligned reads that overlap het SNVs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Flip reads, for only those overlapping 1 SNV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Align flipped reads to mat, pat and ref genomes </a:t>
            </a:r>
            <a:br>
              <a:rPr lang="en-US" dirty="0" smtClean="0"/>
            </a:br>
            <a:r>
              <a:rPr lang="en-US" dirty="0" smtClean="0"/>
              <a:t>(all 3 are from hs37d5ss from 1000GP)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6875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224" y="365125"/>
            <a:ext cx="11797552" cy="6030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For maternally mapped reads overlapping </a:t>
            </a:r>
            <a:r>
              <a:rPr lang="en-US" dirty="0" err="1" smtClean="0"/>
              <a:t>hetSNVs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4491489"/>
              </p:ext>
            </p:extLst>
          </p:nvPr>
        </p:nvGraphicFramePr>
        <p:xfrm>
          <a:off x="968972" y="1091035"/>
          <a:ext cx="10254055" cy="57092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7274"/>
                <a:gridCol w="4498875"/>
                <a:gridCol w="3807906"/>
              </a:tblGrid>
              <a:tr h="789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Number of SNVs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Number of reads with this number of SNVs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Proportion of reads with this number of SNVs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1777115</a:t>
                      </a:r>
                    </a:p>
                  </a:txBody>
                  <a:tcPr marL="6350" marR="6350" marT="635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0.972089118</a:t>
                      </a:r>
                    </a:p>
                  </a:txBody>
                  <a:tcPr marL="6350" marR="6350" marT="6350" marB="0" anchor="b">
                    <a:solidFill>
                      <a:schemeClr val="accent2"/>
                    </a:solidFill>
                  </a:tcPr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0.026225563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0.001347818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0.000242323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5.79824E-05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2.46152E-05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7.65806E-06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1.09401E-06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1.64101E-06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5.47004E-07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5.47004E-07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1.09401E-06</a:t>
                      </a: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147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3285565" cy="4351338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::::::::::::::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bsub-matflip2mat.err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::::::::::::::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# reads processed: 1740803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# reads with at least one reported alignment: 1659007 (95.30%)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# reads that failed to align: 36966 (2.12%)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# reads with alignments suppressed due to -m: 44830 (2.58%)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Reported 1659007 alignments to 1 output stream(s)</a:t>
            </a: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52683" y="1825625"/>
            <a:ext cx="3263152" cy="4124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::::::::::::::</a:t>
            </a:r>
          </a:p>
          <a:p>
            <a:r>
              <a:rPr lang="en-US" dirty="0"/>
              <a:t>bsub-matflip2pat.err</a:t>
            </a:r>
          </a:p>
          <a:p>
            <a:r>
              <a:rPr lang="en-US" dirty="0"/>
              <a:t>::::::::::::::</a:t>
            </a:r>
          </a:p>
          <a:p>
            <a:r>
              <a:rPr lang="en-US" dirty="0"/>
              <a:t># reads processed: 1740803</a:t>
            </a:r>
          </a:p>
          <a:p>
            <a:r>
              <a:rPr lang="en-US" dirty="0"/>
              <a:t># reads with at least one reported alignment: 1696097 (97.43%)</a:t>
            </a:r>
          </a:p>
          <a:p>
            <a:r>
              <a:rPr lang="en-US" dirty="0"/>
              <a:t># reads that failed to align: 2830 (0.16%)</a:t>
            </a:r>
          </a:p>
          <a:p>
            <a:r>
              <a:rPr lang="en-US" dirty="0"/>
              <a:t># reads with alignments suppressed due to -m: 41876 (2.41%)</a:t>
            </a:r>
          </a:p>
          <a:p>
            <a:r>
              <a:rPr lang="en-US" dirty="0"/>
              <a:t>Reported 1696097 alignments to 1 output stream(s)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8122024" y="1825625"/>
            <a:ext cx="3263151" cy="4124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::::::::::::::</a:t>
            </a:r>
          </a:p>
          <a:p>
            <a:r>
              <a:rPr lang="en-US" dirty="0"/>
              <a:t>bsub-matflip2ref.err</a:t>
            </a:r>
          </a:p>
          <a:p>
            <a:r>
              <a:rPr lang="en-US" dirty="0"/>
              <a:t>::::::::::::::</a:t>
            </a:r>
          </a:p>
          <a:p>
            <a:r>
              <a:rPr lang="en-US" dirty="0"/>
              <a:t># reads processed: 1740803</a:t>
            </a:r>
          </a:p>
          <a:p>
            <a:r>
              <a:rPr lang="en-US" dirty="0"/>
              <a:t># reads with at least one reported alignment: 1670733 (95.97%)</a:t>
            </a:r>
          </a:p>
          <a:p>
            <a:r>
              <a:rPr lang="en-US" dirty="0"/>
              <a:t># reads that failed to align: 25164 (1.45%)</a:t>
            </a:r>
          </a:p>
          <a:p>
            <a:r>
              <a:rPr lang="en-US" dirty="0"/>
              <a:t># reads with alignments suppressed due to -m: 44906 (2.58%)</a:t>
            </a:r>
          </a:p>
          <a:p>
            <a:r>
              <a:rPr lang="en-US" dirty="0"/>
              <a:t>Reported 1670733 alignments to 1 output stream(s)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128683" y="645460"/>
            <a:ext cx="2689412" cy="528917"/>
            <a:chOff x="3128682" y="519954"/>
            <a:chExt cx="5082989" cy="528917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3128682" y="519954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128682" y="1048871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>
            <a:off x="5800164" y="313767"/>
            <a:ext cx="97715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6777318" y="645460"/>
            <a:ext cx="2689412" cy="528917"/>
            <a:chOff x="3128682" y="519954"/>
            <a:chExt cx="5082989" cy="528917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3128682" y="519954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128682" y="1048871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6113929" y="116542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20753" y="136578"/>
            <a:ext cx="673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Adobe Garamond Pro" panose="02020502060506020403" pitchFamily="18" charset="0"/>
              </a:rPr>
              <a:t>read 1</a:t>
            </a:r>
            <a:endParaRPr lang="en-US" sz="1600" dirty="0">
              <a:solidFill>
                <a:srgbClr val="FF0000"/>
              </a:solidFill>
              <a:latin typeface="Adobe Garamond Pro" panose="020205020605060204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31341" y="460794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231341" y="989711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996517" y="460794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996517" y="989711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5800164" y="1497315"/>
            <a:ext cx="977153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113929" y="1300090"/>
            <a:ext cx="31771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20753" y="1320126"/>
            <a:ext cx="67313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5"/>
                </a:solidFill>
                <a:latin typeface="Adobe Garamond Pro" panose="02020502060506020403" pitchFamily="18" charset="0"/>
              </a:rPr>
              <a:t>read 2</a:t>
            </a:r>
            <a:endParaRPr lang="en-US" sz="1600" dirty="0">
              <a:solidFill>
                <a:schemeClr val="accent5"/>
              </a:solidFill>
              <a:latin typeface="Adobe Garamond Pro" panose="02020502060506020403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65436" y="460794"/>
            <a:ext cx="567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365436" y="975583"/>
            <a:ext cx="483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4858871" y="1296709"/>
            <a:ext cx="786918" cy="172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4" idx="2"/>
          </p:cNvCxnSpPr>
          <p:nvPr/>
        </p:nvCxnSpPr>
        <p:spPr>
          <a:xfrm flipV="1">
            <a:off x="7689535" y="1359043"/>
            <a:ext cx="465840" cy="109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4858871" y="351004"/>
            <a:ext cx="786918" cy="1721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985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 and unaligned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39665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Unaligned</a:t>
            </a:r>
          </a:p>
          <a:p>
            <a:r>
              <a:rPr lang="en-US" dirty="0" smtClean="0"/>
              <a:t>2,807 reads out of 2,830 overlap </a:t>
            </a:r>
            <a:r>
              <a:rPr lang="en-US" dirty="0" err="1" smtClean="0"/>
              <a:t>indels</a:t>
            </a:r>
            <a:endParaRPr lang="en-US" dirty="0"/>
          </a:p>
          <a:p>
            <a:r>
              <a:rPr lang="en-US" dirty="0" smtClean="0"/>
              <a:t>The rest of 23 reads due to overlap with SVs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090648" y="1825625"/>
            <a:ext cx="3263152" cy="4124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::::::::::::::</a:t>
            </a:r>
          </a:p>
          <a:p>
            <a:r>
              <a:rPr lang="en-US" dirty="0"/>
              <a:t>bsub-matflip2pat.err</a:t>
            </a:r>
          </a:p>
          <a:p>
            <a:r>
              <a:rPr lang="en-US" dirty="0"/>
              <a:t>::::::::::::::</a:t>
            </a:r>
          </a:p>
          <a:p>
            <a:r>
              <a:rPr lang="en-US" dirty="0"/>
              <a:t># reads processed: 1740803</a:t>
            </a:r>
          </a:p>
          <a:p>
            <a:r>
              <a:rPr lang="en-US" dirty="0"/>
              <a:t># reads with at least one reported alignment: 1696097 (97.43%)</a:t>
            </a:r>
          </a:p>
          <a:p>
            <a:r>
              <a:rPr lang="en-US" dirty="0"/>
              <a:t># reads that failed to align: 2830 (0.16%)</a:t>
            </a:r>
          </a:p>
          <a:p>
            <a:r>
              <a:rPr lang="en-US" dirty="0"/>
              <a:t># reads with alignments suppressed due to -m: 41876 (2.41%)</a:t>
            </a:r>
          </a:p>
          <a:p>
            <a:r>
              <a:rPr lang="en-US" dirty="0"/>
              <a:t>Reported 1696097 alignments to 1 output stream(s)</a:t>
            </a:r>
          </a:p>
        </p:txBody>
      </p:sp>
    </p:spTree>
    <p:extLst>
      <p:ext uri="{BB962C8B-B14F-4D97-AF65-F5344CB8AC3E}">
        <p14:creationId xmlns:p14="http://schemas.microsoft.com/office/powerpoint/2010/main" val="912363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do multi reads affect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798916"/>
              </p:ext>
            </p:extLst>
          </p:nvPr>
        </p:nvGraphicFramePr>
        <p:xfrm>
          <a:off x="385191" y="1942166"/>
          <a:ext cx="1142161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4918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Multi: Matflip2pat (41876)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Counts.bed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Binomial.intHets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Betabinom.intHets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number of SNVs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26745 (3%)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2065 (7%)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600 (8%)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How many</a:t>
                      </a:r>
                      <a:r>
                        <a:rPr lang="en-US" baseline="0" dirty="0" smtClean="0"/>
                        <a:t> SNVs </a:t>
                      </a:r>
                      <a:r>
                        <a:rPr lang="en-US" baseline="0" dirty="0" err="1" smtClean="0"/>
                        <a:t>multireads</a:t>
                      </a:r>
                      <a:r>
                        <a:rPr lang="en-US" baseline="0" dirty="0" smtClean="0"/>
                        <a:t> overlap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How many</a:t>
                      </a:r>
                      <a:r>
                        <a:rPr lang="en-US" baseline="0" dirty="0" smtClean="0"/>
                        <a:t> SNVs </a:t>
                      </a:r>
                      <a:r>
                        <a:rPr lang="en-US" baseline="0" dirty="0" err="1" smtClean="0"/>
                        <a:t>multireads</a:t>
                      </a:r>
                      <a:r>
                        <a:rPr lang="en-US" baseline="0" dirty="0" smtClean="0"/>
                        <a:t> overlap that are </a:t>
                      </a:r>
                      <a:r>
                        <a:rPr lang="en-US" baseline="0" dirty="0" err="1" smtClean="0"/>
                        <a:t>rd</a:t>
                      </a:r>
                      <a:r>
                        <a:rPr lang="en-US" baseline="0" dirty="0" smtClean="0"/>
                        <a:t>&gt;=1.5 || </a:t>
                      </a:r>
                      <a:r>
                        <a:rPr lang="en-US" baseline="0" dirty="0" err="1" smtClean="0"/>
                        <a:t>rd</a:t>
                      </a:r>
                      <a:r>
                        <a:rPr lang="en-US" baseline="0" dirty="0" smtClean="0"/>
                        <a:t>&lt;=0.5 (CNV)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5458" y="4347882"/>
            <a:ext cx="60166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-- Need to further check the percentage in bias?</a:t>
            </a:r>
          </a:p>
          <a:p>
            <a:r>
              <a:rPr lang="en-US" dirty="0" smtClean="0"/>
              <a:t>-- Check if they overlaps with SV/CNV calls detected in P3 1KG.</a:t>
            </a:r>
          </a:p>
          <a:p>
            <a:endParaRPr lang="en-US" dirty="0"/>
          </a:p>
          <a:p>
            <a:r>
              <a:rPr lang="en-US" dirty="0" err="1" smtClean="0"/>
              <a:t>AlleleDB</a:t>
            </a:r>
            <a:r>
              <a:rPr lang="en-US" dirty="0" smtClean="0"/>
              <a:t> 2 additional changes:</a:t>
            </a:r>
          </a:p>
          <a:p>
            <a:r>
              <a:rPr lang="en-US" dirty="0" smtClean="0"/>
              <a:t>1) peaks remapping</a:t>
            </a:r>
          </a:p>
          <a:p>
            <a:r>
              <a:rPr lang="en-US" dirty="0" smtClean="0"/>
              <a:t>2) </a:t>
            </a:r>
            <a:r>
              <a:rPr lang="en-US" dirty="0" err="1" smtClean="0"/>
              <a:t>betabinomial</a:t>
            </a:r>
            <a:r>
              <a:rPr lang="en-US" dirty="0" smtClean="0"/>
              <a:t> read depth filtering</a:t>
            </a:r>
          </a:p>
        </p:txBody>
      </p:sp>
    </p:spTree>
    <p:extLst>
      <p:ext uri="{BB962C8B-B14F-4D97-AF65-F5344CB8AC3E}">
        <p14:creationId xmlns:p14="http://schemas.microsoft.com/office/powerpoint/2010/main" val="3267525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do multi reads affect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5191" y="1942166"/>
          <a:ext cx="11421618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4918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Multi: Matflip2pat (41876)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Counts.bed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Binomial.intHets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Betabinom.intHets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number of SNVs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26745 (3%)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2065 (7%)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600 (8%)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How many</a:t>
                      </a:r>
                      <a:r>
                        <a:rPr lang="en-US" baseline="0" dirty="0" smtClean="0"/>
                        <a:t> SNVs </a:t>
                      </a:r>
                      <a:r>
                        <a:rPr lang="en-US" baseline="0" dirty="0" err="1" smtClean="0"/>
                        <a:t>multireads</a:t>
                      </a:r>
                      <a:r>
                        <a:rPr lang="en-US" baseline="0" dirty="0" smtClean="0"/>
                        <a:t> overlap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How many</a:t>
                      </a:r>
                      <a:r>
                        <a:rPr lang="en-US" baseline="0" dirty="0" smtClean="0"/>
                        <a:t> SNVs </a:t>
                      </a:r>
                      <a:r>
                        <a:rPr lang="en-US" baseline="0" dirty="0" err="1" smtClean="0"/>
                        <a:t>multireads</a:t>
                      </a:r>
                      <a:r>
                        <a:rPr lang="en-US" baseline="0" dirty="0" smtClean="0"/>
                        <a:t> overlap that are </a:t>
                      </a:r>
                      <a:r>
                        <a:rPr lang="en-US" baseline="0" dirty="0" err="1" smtClean="0"/>
                        <a:t>rd</a:t>
                      </a:r>
                      <a:r>
                        <a:rPr lang="en-US" baseline="0" dirty="0" smtClean="0"/>
                        <a:t>&gt;=1.5 || </a:t>
                      </a:r>
                      <a:r>
                        <a:rPr lang="en-US" baseline="0" dirty="0" err="1" smtClean="0"/>
                        <a:t>rd</a:t>
                      </a:r>
                      <a:r>
                        <a:rPr lang="en-US" baseline="0" dirty="0" smtClean="0"/>
                        <a:t>&lt;=0.5 (CNV)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SNVs with </a:t>
                      </a:r>
                      <a:r>
                        <a:rPr lang="en-US" baseline="0" dirty="0" err="1" smtClean="0"/>
                        <a:t>rd</a:t>
                      </a:r>
                      <a:r>
                        <a:rPr lang="en-US" baseline="0" dirty="0" smtClean="0"/>
                        <a:t>&gt;=1.5 || </a:t>
                      </a:r>
                      <a:r>
                        <a:rPr lang="en-US" baseline="0" dirty="0" err="1" smtClean="0"/>
                        <a:t>rd</a:t>
                      </a:r>
                      <a:r>
                        <a:rPr lang="en-US" baseline="0" dirty="0" smtClean="0"/>
                        <a:t>&lt;=0.5 (CNV)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 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5458" y="4347882"/>
            <a:ext cx="60166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-- Need to further check the percentage in bias?</a:t>
            </a:r>
          </a:p>
          <a:p>
            <a:r>
              <a:rPr lang="en-US" dirty="0" smtClean="0"/>
              <a:t>-- Check if they overlaps with SV/CNV calls detected in P3 1KG.</a:t>
            </a:r>
          </a:p>
          <a:p>
            <a:endParaRPr lang="en-US" dirty="0"/>
          </a:p>
          <a:p>
            <a:r>
              <a:rPr lang="en-US" dirty="0" err="1" smtClean="0"/>
              <a:t>AlleleDB</a:t>
            </a:r>
            <a:r>
              <a:rPr lang="en-US" dirty="0" smtClean="0"/>
              <a:t> 2 additional changes:</a:t>
            </a:r>
          </a:p>
          <a:p>
            <a:r>
              <a:rPr lang="en-US" dirty="0" smtClean="0"/>
              <a:t>1) peaks remapping</a:t>
            </a:r>
          </a:p>
          <a:p>
            <a:r>
              <a:rPr lang="en-US" dirty="0" smtClean="0"/>
              <a:t>2) </a:t>
            </a:r>
            <a:r>
              <a:rPr lang="en-US" dirty="0" err="1" smtClean="0"/>
              <a:t>betabinomial</a:t>
            </a:r>
            <a:r>
              <a:rPr lang="en-US" dirty="0" smtClean="0"/>
              <a:t> read depth filtering</a:t>
            </a:r>
          </a:p>
        </p:txBody>
      </p:sp>
    </p:spTree>
    <p:extLst>
      <p:ext uri="{BB962C8B-B14F-4D97-AF65-F5344CB8AC3E}">
        <p14:creationId xmlns:p14="http://schemas.microsoft.com/office/powerpoint/2010/main" val="625539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3285565" cy="4351338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::::::::::::::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bsub-patflip2mat.err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::::::::::::::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# reads processed: 1743553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# reads with at least one reported alignment: 1697921 (97.38%)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# reads that failed to align: 2827 (0.16%)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# reads with alignments suppressed due to -m: 42805 (2.46%)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Reported 1697921 alignments to 1 output stream(s)</a:t>
            </a: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4652683" y="1825625"/>
            <a:ext cx="3263152" cy="412420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::::::::::::::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bsub-patflip2pat.err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::::::::::::::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# reads processed: 1743553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# reads with at least one reported alignment: 1661864 (95.31%)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# reads that failed to align: 36732 (2.11%)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# reads with alignments suppressed due to -m: 44957 (2.58%)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Reported 1661864 alignments to 1 output stream(s)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22024" y="1825625"/>
            <a:ext cx="3263151" cy="4124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::::::::::::::</a:t>
            </a:r>
          </a:p>
          <a:p>
            <a:r>
              <a:rPr lang="en-US" dirty="0"/>
              <a:t>bsub-patflip2ref.err</a:t>
            </a:r>
          </a:p>
          <a:p>
            <a:r>
              <a:rPr lang="en-US" dirty="0"/>
              <a:t>::::::::::::::</a:t>
            </a:r>
          </a:p>
          <a:p>
            <a:r>
              <a:rPr lang="en-US" dirty="0"/>
              <a:t># reads processed: 1743553</a:t>
            </a:r>
          </a:p>
          <a:p>
            <a:r>
              <a:rPr lang="en-US" dirty="0"/>
              <a:t># reads with at least one reported alignment: 1673373 (95.97%)</a:t>
            </a:r>
          </a:p>
          <a:p>
            <a:r>
              <a:rPr lang="en-US" dirty="0"/>
              <a:t># reads that failed to align: 24628 (1.41%)</a:t>
            </a:r>
          </a:p>
          <a:p>
            <a:r>
              <a:rPr lang="en-US" dirty="0"/>
              <a:t># reads with alignments suppressed due to -m: 45552 (2.61%)</a:t>
            </a:r>
          </a:p>
          <a:p>
            <a:r>
              <a:rPr lang="en-US" dirty="0"/>
              <a:t>Reported 1673373 alignments to 1 output stream(s)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128683" y="645460"/>
            <a:ext cx="2689412" cy="528917"/>
            <a:chOff x="3128682" y="519954"/>
            <a:chExt cx="5082989" cy="528917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3128682" y="519954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128682" y="1048871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>
            <a:off x="5800164" y="313767"/>
            <a:ext cx="97715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6777318" y="645460"/>
            <a:ext cx="2689412" cy="528917"/>
            <a:chOff x="3128682" y="519954"/>
            <a:chExt cx="5082989" cy="528917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3128682" y="519954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128682" y="1048871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6113929" y="116542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20753" y="136578"/>
            <a:ext cx="673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Adobe Garamond Pro" panose="02020502060506020403" pitchFamily="18" charset="0"/>
              </a:rPr>
              <a:t>read 1</a:t>
            </a:r>
            <a:endParaRPr lang="en-US" sz="1600" dirty="0">
              <a:solidFill>
                <a:srgbClr val="FF0000"/>
              </a:solidFill>
              <a:latin typeface="Adobe Garamond Pro" panose="020205020605060204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31341" y="460794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231341" y="989711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996517" y="460794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996517" y="989711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5800164" y="1497315"/>
            <a:ext cx="977153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113929" y="1300090"/>
            <a:ext cx="31771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20753" y="1320126"/>
            <a:ext cx="67313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5"/>
                </a:solidFill>
                <a:latin typeface="Adobe Garamond Pro" panose="02020502060506020403" pitchFamily="18" charset="0"/>
              </a:rPr>
              <a:t>read 2</a:t>
            </a:r>
            <a:endParaRPr lang="en-US" sz="1600" dirty="0">
              <a:solidFill>
                <a:schemeClr val="accent5"/>
              </a:solidFill>
              <a:latin typeface="Adobe Garamond Pro" panose="02020502060506020403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65436" y="460794"/>
            <a:ext cx="483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365436" y="975583"/>
            <a:ext cx="567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4858871" y="1296709"/>
            <a:ext cx="786918" cy="172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4" idx="2"/>
          </p:cNvCxnSpPr>
          <p:nvPr/>
        </p:nvCxnSpPr>
        <p:spPr>
          <a:xfrm flipV="1">
            <a:off x="7689535" y="1359043"/>
            <a:ext cx="465840" cy="109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4858871" y="351004"/>
            <a:ext cx="786918" cy="1721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4390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 and unaligned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39665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Unaligned</a:t>
            </a:r>
          </a:p>
          <a:p>
            <a:r>
              <a:rPr lang="en-US" dirty="0" smtClean="0"/>
              <a:t>2,786 </a:t>
            </a:r>
            <a:r>
              <a:rPr lang="en-US" dirty="0" smtClean="0"/>
              <a:t>reads out of 2,827 overlap </a:t>
            </a:r>
            <a:r>
              <a:rPr lang="en-US" dirty="0" err="1" smtClean="0"/>
              <a:t>indels</a:t>
            </a:r>
            <a:endParaRPr lang="en-US" dirty="0" smtClean="0"/>
          </a:p>
          <a:p>
            <a:r>
              <a:rPr lang="en-US" dirty="0" smtClean="0"/>
              <a:t>The rest of 41 reads due to SVs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090648" y="1825625"/>
            <a:ext cx="3263152" cy="4124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::::::::::::::</a:t>
            </a:r>
          </a:p>
          <a:p>
            <a:r>
              <a:rPr lang="en-US" dirty="0"/>
              <a:t>bsub-patflip2mat.err</a:t>
            </a:r>
          </a:p>
          <a:p>
            <a:r>
              <a:rPr lang="en-US" dirty="0"/>
              <a:t>::::::::::::::</a:t>
            </a:r>
          </a:p>
          <a:p>
            <a:r>
              <a:rPr lang="en-US" dirty="0"/>
              <a:t># reads processed: 1743553</a:t>
            </a:r>
          </a:p>
          <a:p>
            <a:r>
              <a:rPr lang="en-US" dirty="0"/>
              <a:t># reads with at least one reported alignment: 1697921 (97.38%)</a:t>
            </a:r>
          </a:p>
          <a:p>
            <a:r>
              <a:rPr lang="en-US" dirty="0"/>
              <a:t># reads that failed to align: 2827 (0.16%)</a:t>
            </a:r>
          </a:p>
          <a:p>
            <a:r>
              <a:rPr lang="en-US" dirty="0"/>
              <a:t># reads with alignments suppressed due to -m: 42805 (2.46%)</a:t>
            </a:r>
          </a:p>
          <a:p>
            <a:r>
              <a:rPr lang="en-US" dirty="0"/>
              <a:t>Reported 1697921 alignments to 1 output stream(s)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013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briefly (without SVs)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ChIP</a:t>
            </a:r>
            <a:r>
              <a:rPr lang="en-US" dirty="0" smtClean="0"/>
              <a:t> Data: </a:t>
            </a:r>
            <a:r>
              <a:rPr lang="en-US" b="1" u="sng" dirty="0" smtClean="0"/>
              <a:t>pooled CTCF NA12878</a:t>
            </a:r>
          </a:p>
          <a:p>
            <a:pPr marL="0" indent="0">
              <a:buNone/>
            </a:pPr>
            <a:r>
              <a:rPr lang="en-US" dirty="0" err="1" smtClean="0"/>
              <a:t>Pgenome</a:t>
            </a:r>
            <a:r>
              <a:rPr lang="en-US" dirty="0" smtClean="0"/>
              <a:t>: </a:t>
            </a:r>
            <a:r>
              <a:rPr lang="en-US" b="1" u="sng" dirty="0" smtClean="0"/>
              <a:t>NA12878 1000GP P3 </a:t>
            </a:r>
            <a:r>
              <a:rPr lang="en-US" b="1" u="sng" dirty="0" err="1" smtClean="0"/>
              <a:t>SNVs+Indels</a:t>
            </a:r>
            <a:r>
              <a:rPr lang="en-US" b="1" u="sng" dirty="0" smtClean="0"/>
              <a:t> (without SVs)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Align reads to paternal and maternal genomes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Obtain each set of aligned reads that overlap het SNVs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Flip reads, for only those overlapping 1 SNV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Align flipped reads to mat, pat and ref genomes </a:t>
            </a:r>
            <a:br>
              <a:rPr lang="en-US" dirty="0" smtClean="0"/>
            </a:br>
            <a:r>
              <a:rPr lang="en-US" dirty="0" smtClean="0"/>
              <a:t>(all 3 are from hs37d5ss from 1000GP)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1976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224" y="365125"/>
            <a:ext cx="11797552" cy="6030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For maternally mapped reads overlapping </a:t>
            </a:r>
            <a:r>
              <a:rPr lang="en-US" dirty="0" err="1" smtClean="0"/>
              <a:t>hetSNVs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93026"/>
              </p:ext>
            </p:extLst>
          </p:nvPr>
        </p:nvGraphicFramePr>
        <p:xfrm>
          <a:off x="968972" y="1091035"/>
          <a:ext cx="10254055" cy="56055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7274"/>
                <a:gridCol w="4498875"/>
                <a:gridCol w="3807906"/>
              </a:tblGrid>
              <a:tr h="7892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Number of SNVs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Number of reads with this number of SNVs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Proportion of reads with this number of SNVs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1777107</a:t>
                      </a:r>
                    </a:p>
                  </a:txBody>
                  <a:tcPr marL="6350" marR="6350" marT="635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0.972095908</a:t>
                      </a:r>
                    </a:p>
                  </a:txBody>
                  <a:tcPr marL="6350" marR="6350" marT="6350" marB="0" anchor="b">
                    <a:solidFill>
                      <a:schemeClr val="accent2"/>
                    </a:solidFill>
                  </a:tcPr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47939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0.026223129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0.001346192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0.000241232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5.57951E-05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2.46155E-05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7.65814E-06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1.64103E-06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1.64103E-06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5.4701E-07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5.4701E-07</a:t>
                      </a:r>
                    </a:p>
                  </a:txBody>
                  <a:tcPr marL="6350" marR="6350" marT="6350" marB="0" anchor="b"/>
                </a:tc>
              </a:tr>
              <a:tr h="401362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1.09402E-06</a:t>
                      </a: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0246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846" y="215642"/>
            <a:ext cx="3285565" cy="4351338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::::::::::::::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smtClean="0"/>
              <a:t>Reference genome</a:t>
            </a:r>
            <a:endParaRPr lang="en-US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::::::::::::::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# reads processed: 82487767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# reads with at least one reported alignment: 72947375 (88.43%)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# reads that failed to align: 7116266 (8.63%)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# reads with alignments suppressed due to -m: 2424126 (2.94%)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Reported 72947375 alignments to 1 output stream(s)</a:t>
            </a:r>
          </a:p>
        </p:txBody>
      </p:sp>
      <p:sp>
        <p:nvSpPr>
          <p:cNvPr id="4" name="Rectangle 3"/>
          <p:cNvSpPr/>
          <p:nvPr/>
        </p:nvSpPr>
        <p:spPr>
          <a:xfrm>
            <a:off x="3621740" y="215642"/>
            <a:ext cx="4087907" cy="64633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::::::::::::::</a:t>
            </a:r>
          </a:p>
          <a:p>
            <a:r>
              <a:rPr lang="en-US" dirty="0" err="1" smtClean="0"/>
              <a:t>Pgenome</a:t>
            </a:r>
            <a:r>
              <a:rPr lang="en-US" dirty="0" smtClean="0"/>
              <a:t> </a:t>
            </a:r>
            <a:r>
              <a:rPr lang="en-US" dirty="0" err="1" smtClean="0"/>
              <a:t>SNVs+Indels</a:t>
            </a:r>
            <a:r>
              <a:rPr lang="en-US" dirty="0" smtClean="0"/>
              <a:t> only</a:t>
            </a:r>
            <a:endParaRPr lang="en-US" dirty="0"/>
          </a:p>
          <a:p>
            <a:r>
              <a:rPr lang="en-US" dirty="0" smtClean="0"/>
              <a:t>::::::::::::::</a:t>
            </a:r>
          </a:p>
          <a:p>
            <a:r>
              <a:rPr lang="en-US" b="1" u="sng" dirty="0" smtClean="0"/>
              <a:t>MAT</a:t>
            </a:r>
            <a:endParaRPr lang="en-US" b="1" u="sng" dirty="0"/>
          </a:p>
          <a:p>
            <a:r>
              <a:rPr lang="en-US" dirty="0"/>
              <a:t># reads processed: 82487767</a:t>
            </a:r>
          </a:p>
          <a:p>
            <a:r>
              <a:rPr lang="en-US" dirty="0"/>
              <a:t># reads with at least one reported alignment: 72902491 (88.38%)</a:t>
            </a:r>
          </a:p>
          <a:p>
            <a:r>
              <a:rPr lang="en-US" dirty="0"/>
              <a:t># reads that failed to align: 7105278 (8.61%)</a:t>
            </a:r>
          </a:p>
          <a:p>
            <a:r>
              <a:rPr lang="en-US" dirty="0"/>
              <a:t># reads with alignments suppressed due to -m: 2479998 (3.01%)</a:t>
            </a:r>
          </a:p>
          <a:p>
            <a:r>
              <a:rPr lang="en-US" dirty="0"/>
              <a:t>Reported 72902491 alignments to 1 output stream(s</a:t>
            </a:r>
            <a:r>
              <a:rPr lang="en-US" dirty="0" smtClean="0"/>
              <a:t>)</a:t>
            </a:r>
          </a:p>
          <a:p>
            <a:r>
              <a:rPr lang="en-US" b="1" u="sng" dirty="0" smtClean="0"/>
              <a:t>PAT</a:t>
            </a:r>
            <a:endParaRPr lang="en-US" b="1" u="sng" dirty="0"/>
          </a:p>
          <a:p>
            <a:r>
              <a:rPr lang="en-US" dirty="0"/>
              <a:t># reads processed: 82487767</a:t>
            </a:r>
          </a:p>
          <a:p>
            <a:r>
              <a:rPr lang="en-US" dirty="0"/>
              <a:t># reads with at least one reported alignment: 72917546 (88.40%)</a:t>
            </a:r>
          </a:p>
          <a:p>
            <a:r>
              <a:rPr lang="en-US" dirty="0"/>
              <a:t># reads that failed to align: 7104228 (8.61%)</a:t>
            </a:r>
          </a:p>
          <a:p>
            <a:r>
              <a:rPr lang="en-US" dirty="0"/>
              <a:t># reads with alignments suppressed due to -m: 2465993 (2.99%)</a:t>
            </a:r>
          </a:p>
          <a:p>
            <a:r>
              <a:rPr lang="en-US" dirty="0"/>
              <a:t>Reported 72917546 alignments to 1 output stream(s)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7978589" y="215642"/>
            <a:ext cx="3765176" cy="64633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::::::::::::::</a:t>
            </a:r>
          </a:p>
          <a:p>
            <a:r>
              <a:rPr lang="en-US" dirty="0" err="1"/>
              <a:t>Pgenome</a:t>
            </a:r>
            <a:r>
              <a:rPr lang="en-US" dirty="0"/>
              <a:t> </a:t>
            </a:r>
            <a:r>
              <a:rPr lang="en-US" dirty="0" err="1" smtClean="0"/>
              <a:t>SNVs+Indels+SVs</a:t>
            </a:r>
            <a:endParaRPr lang="en-US" dirty="0"/>
          </a:p>
          <a:p>
            <a:r>
              <a:rPr lang="en-US" dirty="0" smtClean="0"/>
              <a:t>::::::::::::::</a:t>
            </a:r>
            <a:endParaRPr lang="en-US" dirty="0"/>
          </a:p>
          <a:p>
            <a:r>
              <a:rPr lang="en-US" b="1" u="sng" dirty="0" smtClean="0"/>
              <a:t>MAT</a:t>
            </a:r>
          </a:p>
          <a:p>
            <a:r>
              <a:rPr lang="en-US" dirty="0" smtClean="0"/>
              <a:t># </a:t>
            </a:r>
            <a:r>
              <a:rPr lang="en-US" dirty="0"/>
              <a:t>reads processed: 82487767</a:t>
            </a:r>
          </a:p>
          <a:p>
            <a:r>
              <a:rPr lang="en-US" dirty="0"/>
              <a:t># reads with at least one reported alignment: 72898839 (88.38%)</a:t>
            </a:r>
          </a:p>
          <a:p>
            <a:r>
              <a:rPr lang="en-US" dirty="0"/>
              <a:t># reads that failed to align: 7109554 (8.62%)</a:t>
            </a:r>
          </a:p>
          <a:p>
            <a:r>
              <a:rPr lang="en-US" dirty="0"/>
              <a:t># reads with alignments suppressed due to -m: 2479374 (3.01%)</a:t>
            </a:r>
          </a:p>
          <a:p>
            <a:r>
              <a:rPr lang="en-US" dirty="0"/>
              <a:t>Reported 72898839 alignments to 1 output stream(s</a:t>
            </a:r>
            <a:r>
              <a:rPr lang="en-US" dirty="0" smtClean="0"/>
              <a:t>)</a:t>
            </a:r>
          </a:p>
          <a:p>
            <a:r>
              <a:rPr lang="en-US" b="1" u="sng" dirty="0" smtClean="0"/>
              <a:t>PAT</a:t>
            </a:r>
          </a:p>
          <a:p>
            <a:r>
              <a:rPr lang="en-US" dirty="0"/>
              <a:t># reads processed: 82487767</a:t>
            </a:r>
          </a:p>
          <a:p>
            <a:r>
              <a:rPr lang="en-US" dirty="0"/>
              <a:t># reads with at least one reported alignment: 72913236 (88.39%)</a:t>
            </a:r>
          </a:p>
          <a:p>
            <a:r>
              <a:rPr lang="en-US" dirty="0"/>
              <a:t># reads that failed to align: 7109167 (8.62%)</a:t>
            </a:r>
          </a:p>
          <a:p>
            <a:r>
              <a:rPr lang="en-US" dirty="0"/>
              <a:t># reads with alignments suppressed due to -m: 2465364 (2.99%)</a:t>
            </a:r>
          </a:p>
          <a:p>
            <a:r>
              <a:rPr lang="en-US" dirty="0"/>
              <a:t>Reported 72913236 alignments to 1 output stream(s)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0448" y="5804109"/>
            <a:ext cx="32809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COMPARING MAPPINGS</a:t>
            </a: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3949883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NA12878 CTCF combined; 36bp </a:t>
            </a:r>
            <a:br>
              <a:rPr lang="en-US" dirty="0" smtClean="0"/>
            </a:br>
            <a:r>
              <a:rPr lang="en-US" dirty="0" smtClean="0"/>
              <a:t>(compare read mappings)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 genome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 + </a:t>
                      </a:r>
                      <a:r>
                        <a:rPr lang="en-US" dirty="0" err="1" smtClean="0"/>
                        <a:t>snvs</a:t>
                      </a:r>
                      <a:r>
                        <a:rPr lang="en-US" dirty="0" smtClean="0"/>
                        <a:t> + </a:t>
                      </a:r>
                      <a:r>
                        <a:rPr lang="en-US" dirty="0" err="1" smtClean="0"/>
                        <a:t>indels</a:t>
                      </a:r>
                      <a:r>
                        <a:rPr lang="en-US" dirty="0" smtClean="0"/>
                        <a:t>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 + </a:t>
                      </a:r>
                      <a:r>
                        <a:rPr lang="en-US" dirty="0" err="1" smtClean="0"/>
                        <a:t>snvs</a:t>
                      </a:r>
                      <a:r>
                        <a:rPr lang="en-US" dirty="0" smtClean="0"/>
                        <a:t> + </a:t>
                      </a:r>
                      <a:r>
                        <a:rPr lang="en-US" dirty="0" err="1" smtClean="0"/>
                        <a:t>indels</a:t>
                      </a:r>
                      <a:r>
                        <a:rPr lang="en-US" dirty="0" smtClean="0"/>
                        <a:t> + SVs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Reads processed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82487767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82487767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82487767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reads uniquely aligned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72947375 (88.43%)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M: </a:t>
                      </a:r>
                      <a:r>
                        <a:rPr lang="en-US" dirty="0" smtClean="0"/>
                        <a:t>72902491 (88.38%)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P: </a:t>
                      </a:r>
                      <a:r>
                        <a:rPr lang="en-US" dirty="0" smtClean="0"/>
                        <a:t>72917546 (88.40%)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M: </a:t>
                      </a:r>
                      <a:r>
                        <a:rPr lang="en-US" dirty="0" smtClean="0"/>
                        <a:t>72898839 (88.38%)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P: </a:t>
                      </a:r>
                      <a:r>
                        <a:rPr lang="en-US" dirty="0" smtClean="0"/>
                        <a:t>72913236 (88.39%)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reads that failed to align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7116266 (8.63%)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M: 7105278 (8.61%)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P: 7104228 (8.61%)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M: </a:t>
                      </a:r>
                      <a:r>
                        <a:rPr lang="en-US" dirty="0" smtClean="0"/>
                        <a:t>7109554 (8.62%)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P: </a:t>
                      </a:r>
                      <a:r>
                        <a:rPr lang="en-US" dirty="0" smtClean="0"/>
                        <a:t>7109167 (8.62%)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reads that </a:t>
                      </a:r>
                      <a:r>
                        <a:rPr lang="en-US" dirty="0" err="1" smtClean="0"/>
                        <a:t>multimap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2424126 (2.94%)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M: 2479998 (3.01%)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P: 2465993 (2.99%)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M: 2479374 (3.01%)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P: 2465364 (2.99%)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00953" y="4930589"/>
            <a:ext cx="93501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Factors to consider:</a:t>
            </a:r>
          </a:p>
          <a:p>
            <a:r>
              <a:rPr lang="en-US" sz="2000" dirty="0" smtClean="0"/>
              <a:t>-- length of read</a:t>
            </a:r>
          </a:p>
          <a:p>
            <a:r>
              <a:rPr lang="en-US" sz="2000" dirty="0" smtClean="0"/>
              <a:t>-- alignment parameters (allow how many </a:t>
            </a:r>
            <a:r>
              <a:rPr lang="en-US" sz="2000" dirty="0" err="1" smtClean="0"/>
              <a:t>multimaps</a:t>
            </a:r>
            <a:r>
              <a:rPr lang="en-US" sz="2000" dirty="0" smtClean="0"/>
              <a:t>, allow how many mismatches etc.)</a:t>
            </a:r>
          </a:p>
          <a:p>
            <a:r>
              <a:rPr lang="en-US" sz="2000" dirty="0" smtClean="0"/>
              <a:t>-- dependent upon completeness of call sets</a:t>
            </a:r>
            <a:endParaRPr lang="en-US" sz="2000" dirty="0"/>
          </a:p>
          <a:p>
            <a:r>
              <a:rPr lang="en-US" sz="2000" dirty="0" smtClean="0"/>
              <a:t>-- read coverage of dataset</a:t>
            </a:r>
          </a:p>
        </p:txBody>
      </p:sp>
    </p:spTree>
    <p:extLst>
      <p:ext uri="{BB962C8B-B14F-4D97-AF65-F5344CB8AC3E}">
        <p14:creationId xmlns:p14="http://schemas.microsoft.com/office/powerpoint/2010/main" val="1721081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NA12878 CTCF combined; 36bp </a:t>
            </a:r>
            <a:br>
              <a:rPr lang="en-US" dirty="0" smtClean="0"/>
            </a:br>
            <a:r>
              <a:rPr lang="en-US" dirty="0" smtClean="0"/>
              <a:t>(compare read mappings)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 genome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 + </a:t>
                      </a:r>
                      <a:r>
                        <a:rPr lang="en-US" dirty="0" err="1" smtClean="0"/>
                        <a:t>snvs</a:t>
                      </a:r>
                      <a:r>
                        <a:rPr lang="en-US" dirty="0" smtClean="0"/>
                        <a:t> + </a:t>
                      </a:r>
                      <a:r>
                        <a:rPr lang="en-US" dirty="0" err="1" smtClean="0"/>
                        <a:t>indels</a:t>
                      </a:r>
                      <a:r>
                        <a:rPr lang="en-US" dirty="0" smtClean="0"/>
                        <a:t>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 + </a:t>
                      </a:r>
                      <a:r>
                        <a:rPr lang="en-US" dirty="0" err="1" smtClean="0"/>
                        <a:t>snvs</a:t>
                      </a:r>
                      <a:r>
                        <a:rPr lang="en-US" dirty="0" smtClean="0"/>
                        <a:t> + </a:t>
                      </a:r>
                      <a:r>
                        <a:rPr lang="en-US" dirty="0" err="1" smtClean="0"/>
                        <a:t>indels</a:t>
                      </a:r>
                      <a:r>
                        <a:rPr lang="en-US" dirty="0" smtClean="0"/>
                        <a:t> + SVs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Reads processed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82487767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82487767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82487767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reads uniquely aligned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72947375 (88.43%)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M: </a:t>
                      </a:r>
                      <a:r>
                        <a:rPr lang="en-US" dirty="0" smtClean="0"/>
                        <a:t>72902491 (88.38%)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P: </a:t>
                      </a:r>
                      <a:r>
                        <a:rPr lang="en-US" dirty="0" smtClean="0"/>
                        <a:t>72917546 (88.40%)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M: </a:t>
                      </a:r>
                      <a:r>
                        <a:rPr lang="en-US" dirty="0" smtClean="0"/>
                        <a:t>72898839 (88.38%)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P: </a:t>
                      </a:r>
                      <a:r>
                        <a:rPr lang="en-US" dirty="0" smtClean="0"/>
                        <a:t>72913236 (88.39%)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reads that failed to align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7116266 (8.63%)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M: 7105278 (8.61%)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P: 7104228 (8.61%)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M: </a:t>
                      </a:r>
                      <a:r>
                        <a:rPr lang="en-US" dirty="0" smtClean="0"/>
                        <a:t>7109554 (8.62%)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P: </a:t>
                      </a:r>
                      <a:r>
                        <a:rPr lang="en-US" dirty="0" smtClean="0"/>
                        <a:t>7109167 (8.62%)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reads that </a:t>
                      </a:r>
                      <a:r>
                        <a:rPr lang="en-US" dirty="0" err="1" smtClean="0"/>
                        <a:t>multimap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2424126 (2.94%)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M: 2479998 (3.01%)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P: 2465993 (2.99%)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M: 2479374 (3.01%)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P: 2465364 (2.99%)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4399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3285565" cy="4351338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::::::::::::::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bsub-matflip2mat.err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::::::::::::::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# reads processed: 1740826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# reads with at least one reported alignment: 1659028 (95.30%)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# reads that failed to align: 36963 (2.12%)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# reads with alignments suppressed due to -m: 44835 (2.58%)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>
                    <a:lumMod val="75000"/>
                  </a:schemeClr>
                </a:solidFill>
              </a:rPr>
              <a:t>Reported 1659028 alignments to 1 output stream(s)</a:t>
            </a: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52683" y="1825625"/>
            <a:ext cx="3263152" cy="4124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::::::::::::::</a:t>
            </a:r>
          </a:p>
          <a:p>
            <a:r>
              <a:rPr lang="en-US" dirty="0"/>
              <a:t>bsub-matflip2pat.err</a:t>
            </a:r>
          </a:p>
          <a:p>
            <a:r>
              <a:rPr lang="en-US" dirty="0"/>
              <a:t>::::::::::::::</a:t>
            </a:r>
          </a:p>
          <a:p>
            <a:r>
              <a:rPr lang="en-US" dirty="0"/>
              <a:t># reads processed: 1740826</a:t>
            </a:r>
          </a:p>
          <a:p>
            <a:r>
              <a:rPr lang="en-US" dirty="0"/>
              <a:t># reads with at least one reported alignment: 1696154 (97.43%)</a:t>
            </a:r>
          </a:p>
          <a:p>
            <a:r>
              <a:rPr lang="en-US" dirty="0"/>
              <a:t># reads that failed to align: 2807 (0.16%)</a:t>
            </a:r>
          </a:p>
          <a:p>
            <a:r>
              <a:rPr lang="en-US" dirty="0"/>
              <a:t># reads with alignments suppressed due to -m: 41865 (2.40%)</a:t>
            </a:r>
          </a:p>
          <a:p>
            <a:r>
              <a:rPr lang="en-US" dirty="0"/>
              <a:t>Reported 1696154 alignments to 1 output stream(s)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8122024" y="1825625"/>
            <a:ext cx="3263151" cy="4124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::::::::::::::</a:t>
            </a:r>
          </a:p>
          <a:p>
            <a:r>
              <a:rPr lang="en-US" dirty="0"/>
              <a:t>bsub-matflip2ref.err</a:t>
            </a:r>
          </a:p>
          <a:p>
            <a:r>
              <a:rPr lang="en-US" dirty="0"/>
              <a:t>::::::::::::::</a:t>
            </a:r>
          </a:p>
          <a:p>
            <a:r>
              <a:rPr lang="en-US" dirty="0"/>
              <a:t># reads processed: 1740826</a:t>
            </a:r>
          </a:p>
          <a:p>
            <a:r>
              <a:rPr lang="en-US" dirty="0"/>
              <a:t># reads with at least one reported alignment: 1670778 (95.98%)</a:t>
            </a:r>
          </a:p>
          <a:p>
            <a:r>
              <a:rPr lang="en-US" dirty="0"/>
              <a:t># reads that failed to align: 25162 (1.45%)</a:t>
            </a:r>
          </a:p>
          <a:p>
            <a:r>
              <a:rPr lang="en-US" dirty="0"/>
              <a:t># reads with alignments suppressed due to -m: 44886 (2.58%)</a:t>
            </a:r>
          </a:p>
          <a:p>
            <a:r>
              <a:rPr lang="en-US" dirty="0"/>
              <a:t>Reported 1670778 alignments to 1 output stream(s)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128683" y="645460"/>
            <a:ext cx="2689412" cy="528917"/>
            <a:chOff x="3128682" y="519954"/>
            <a:chExt cx="5082989" cy="528917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3128682" y="519954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128682" y="1048871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>
            <a:off x="5800164" y="313767"/>
            <a:ext cx="97715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6777318" y="645460"/>
            <a:ext cx="2689412" cy="528917"/>
            <a:chOff x="3128682" y="519954"/>
            <a:chExt cx="5082989" cy="528917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3128682" y="519954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128682" y="1048871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6113929" y="116542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20753" y="136578"/>
            <a:ext cx="673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Adobe Garamond Pro" panose="02020502060506020403" pitchFamily="18" charset="0"/>
              </a:rPr>
              <a:t>read 1</a:t>
            </a:r>
            <a:endParaRPr lang="en-US" sz="1600" dirty="0">
              <a:solidFill>
                <a:srgbClr val="FF0000"/>
              </a:solidFill>
              <a:latin typeface="Adobe Garamond Pro" panose="020205020605060204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31341" y="460794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231341" y="989711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996517" y="460794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996517" y="989711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5800164" y="1497315"/>
            <a:ext cx="977153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113929" y="1300090"/>
            <a:ext cx="31771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20753" y="1320126"/>
            <a:ext cx="67313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5"/>
                </a:solidFill>
                <a:latin typeface="Adobe Garamond Pro" panose="02020502060506020403" pitchFamily="18" charset="0"/>
              </a:rPr>
              <a:t>read 2</a:t>
            </a:r>
            <a:endParaRPr lang="en-US" sz="1600" dirty="0">
              <a:solidFill>
                <a:schemeClr val="accent5"/>
              </a:solidFill>
              <a:latin typeface="Adobe Garamond Pro" panose="02020502060506020403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65436" y="460794"/>
            <a:ext cx="567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365436" y="975583"/>
            <a:ext cx="483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4858871" y="1296709"/>
            <a:ext cx="786918" cy="172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4" idx="2"/>
          </p:cNvCxnSpPr>
          <p:nvPr/>
        </p:nvCxnSpPr>
        <p:spPr>
          <a:xfrm flipV="1">
            <a:off x="7689535" y="1359043"/>
            <a:ext cx="465840" cy="109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4858871" y="351004"/>
            <a:ext cx="786918" cy="1721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5648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Unaligned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39665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Unaligned</a:t>
            </a:r>
          </a:p>
          <a:p>
            <a:r>
              <a:rPr lang="en-US" dirty="0" smtClean="0"/>
              <a:t>All 2,807 unaligned reads all overlap </a:t>
            </a:r>
            <a:r>
              <a:rPr lang="en-US" dirty="0" err="1" smtClean="0"/>
              <a:t>indels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090648" y="1825625"/>
            <a:ext cx="3263152" cy="4124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::::::::::::::</a:t>
            </a:r>
          </a:p>
          <a:p>
            <a:r>
              <a:rPr lang="en-US" dirty="0"/>
              <a:t>bsub-matflip2pat.err</a:t>
            </a:r>
          </a:p>
          <a:p>
            <a:r>
              <a:rPr lang="en-US" dirty="0"/>
              <a:t>::::::::::::::</a:t>
            </a:r>
          </a:p>
          <a:p>
            <a:r>
              <a:rPr lang="en-US" dirty="0"/>
              <a:t># reads processed: 1740826</a:t>
            </a:r>
          </a:p>
          <a:p>
            <a:r>
              <a:rPr lang="en-US" dirty="0"/>
              <a:t># reads with at least one reported alignment: 1696154 (97.43%)</a:t>
            </a:r>
          </a:p>
          <a:p>
            <a:r>
              <a:rPr lang="en-US" dirty="0"/>
              <a:t># reads that failed to align: 2807 (0.16%)</a:t>
            </a:r>
          </a:p>
          <a:p>
            <a:r>
              <a:rPr lang="en-US" dirty="0"/>
              <a:t># reads with alignments suppressed due to -m: 41865 (2.40%)</a:t>
            </a:r>
          </a:p>
          <a:p>
            <a:r>
              <a:rPr lang="en-US" dirty="0"/>
              <a:t>Reported 1696154 alignments to 1 output stream(s)</a:t>
            </a:r>
          </a:p>
        </p:txBody>
      </p:sp>
    </p:spTree>
    <p:extLst>
      <p:ext uri="{BB962C8B-B14F-4D97-AF65-F5344CB8AC3E}">
        <p14:creationId xmlns:p14="http://schemas.microsoft.com/office/powerpoint/2010/main" val="3280562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3285565" cy="4351338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::::::::::::::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bsub-patflip2mat.err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::::::::::::::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# reads processed: 1743572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# reads with at least one reported alignment: 1697980 (97.39%)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# reads that failed to align: 2786 (0.16%)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# reads with alignments suppressed due to -m: 42806 (2.46%)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Reported 1697980 alignments to 1 output stream(s)</a:t>
            </a: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4652683" y="1825625"/>
            <a:ext cx="3263152" cy="397031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::::::::::::::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bsub-patflip2pat.err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::::::::::::::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# reads processed: 1743572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# reads with at least one reported alignment: 1661885 (95.31%)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# reads that failed to align: 36728 (2.11%)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# reads with alignments suppressed due to -m: 44959 (2.58%)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Reported 1661885 alignments to 1 output stream(s)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22024" y="1825625"/>
            <a:ext cx="3263151" cy="4124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::::::::::::::</a:t>
            </a:r>
          </a:p>
          <a:p>
            <a:r>
              <a:rPr lang="en-US" dirty="0"/>
              <a:t>bsub-patflip2ref.err</a:t>
            </a:r>
          </a:p>
          <a:p>
            <a:r>
              <a:rPr lang="en-US" dirty="0"/>
              <a:t>::::::::::::::</a:t>
            </a:r>
          </a:p>
          <a:p>
            <a:r>
              <a:rPr lang="en-US" dirty="0"/>
              <a:t># reads processed: 1743572</a:t>
            </a:r>
          </a:p>
          <a:p>
            <a:r>
              <a:rPr lang="en-US" dirty="0"/>
              <a:t># reads with at least one reported alignment: 1673397 (95.98%)</a:t>
            </a:r>
          </a:p>
          <a:p>
            <a:r>
              <a:rPr lang="en-US" dirty="0"/>
              <a:t># reads that failed to align: 24628 (1.41%)</a:t>
            </a:r>
          </a:p>
          <a:p>
            <a:r>
              <a:rPr lang="en-US" dirty="0"/>
              <a:t># reads with alignments suppressed due to -m: 45547 (2.61%)</a:t>
            </a:r>
          </a:p>
          <a:p>
            <a:r>
              <a:rPr lang="en-US" dirty="0"/>
              <a:t>Reported 1673397 alignments to 1 output stream(s)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128683" y="645460"/>
            <a:ext cx="2689412" cy="528917"/>
            <a:chOff x="3128682" y="519954"/>
            <a:chExt cx="5082989" cy="528917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3128682" y="519954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128682" y="1048871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>
            <a:off x="5800164" y="313767"/>
            <a:ext cx="97715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6777318" y="645460"/>
            <a:ext cx="2689412" cy="528917"/>
            <a:chOff x="3128682" y="519954"/>
            <a:chExt cx="5082989" cy="528917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3128682" y="519954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128682" y="1048871"/>
              <a:ext cx="508298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6113929" y="116542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20753" y="136578"/>
            <a:ext cx="673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Adobe Garamond Pro" panose="02020502060506020403" pitchFamily="18" charset="0"/>
              </a:rPr>
              <a:t>read 1</a:t>
            </a:r>
            <a:endParaRPr lang="en-US" sz="1600" dirty="0">
              <a:solidFill>
                <a:srgbClr val="FF0000"/>
              </a:solidFill>
              <a:latin typeface="Adobe Garamond Pro" panose="020205020605060204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31341" y="460794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231341" y="989711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996517" y="460794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996517" y="989711"/>
            <a:ext cx="317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5800164" y="1497315"/>
            <a:ext cx="977153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113929" y="1300090"/>
            <a:ext cx="31771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20753" y="1320126"/>
            <a:ext cx="67313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5"/>
                </a:solidFill>
                <a:latin typeface="Adobe Garamond Pro" panose="02020502060506020403" pitchFamily="18" charset="0"/>
              </a:rPr>
              <a:t>read 2</a:t>
            </a:r>
            <a:endParaRPr lang="en-US" sz="1600" dirty="0">
              <a:solidFill>
                <a:schemeClr val="accent5"/>
              </a:solidFill>
              <a:latin typeface="Adobe Garamond Pro" panose="02020502060506020403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65436" y="460794"/>
            <a:ext cx="483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365436" y="975583"/>
            <a:ext cx="567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4858871" y="1296709"/>
            <a:ext cx="786918" cy="172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4" idx="2"/>
          </p:cNvCxnSpPr>
          <p:nvPr/>
        </p:nvCxnSpPr>
        <p:spPr>
          <a:xfrm flipV="1">
            <a:off x="7689535" y="1359043"/>
            <a:ext cx="465840" cy="109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4858871" y="351004"/>
            <a:ext cx="786918" cy="1721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994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9970</TotalTime>
  <Words>1990</Words>
  <Application>Microsoft Office PowerPoint</Application>
  <PresentationFormat>Widescreen</PresentationFormat>
  <Paragraphs>428</Paragraphs>
  <Slides>18</Slides>
  <Notes>0</Notes>
  <HiddenSlides>11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SimSun</vt:lpstr>
      <vt:lpstr>Adobe Garamond Pro</vt:lpstr>
      <vt:lpstr>Arial</vt:lpstr>
      <vt:lpstr>Calibri</vt:lpstr>
      <vt:lpstr>Calibri Light</vt:lpstr>
      <vt:lpstr>Times New Roman</vt:lpstr>
      <vt:lpstr>Office Theme</vt:lpstr>
      <vt:lpstr>Looking at allelic bias in personal genomes</vt:lpstr>
      <vt:lpstr>Procedure briefly (without SVs)</vt:lpstr>
      <vt:lpstr>For maternally mapped reads overlapping hetSNVs</vt:lpstr>
      <vt:lpstr>PowerPoint Presentation</vt:lpstr>
      <vt:lpstr>NA12878 CTCF combined; 36bp  (compare read mappings)</vt:lpstr>
      <vt:lpstr>NA12878 CTCF combined; 36bp  (compare read mappings)</vt:lpstr>
      <vt:lpstr>PowerPoint Presentation</vt:lpstr>
      <vt:lpstr>Unaligned</vt:lpstr>
      <vt:lpstr>PowerPoint Presentation</vt:lpstr>
      <vt:lpstr>Unaligned</vt:lpstr>
      <vt:lpstr>Procedure briefly (with SVs)</vt:lpstr>
      <vt:lpstr>For maternally mapped reads overlapping hetSNVs</vt:lpstr>
      <vt:lpstr>PowerPoint Presentation</vt:lpstr>
      <vt:lpstr>Multi and unaligned</vt:lpstr>
      <vt:lpstr>How much do multi reads affect results</vt:lpstr>
      <vt:lpstr>How much do multi reads affect results</vt:lpstr>
      <vt:lpstr>PowerPoint Presentation</vt:lpstr>
      <vt:lpstr>Multi and unaligned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at allelic bias in personal genomes</dc:title>
  <dc:creator>Jieming Chen</dc:creator>
  <cp:lastModifiedBy>Jieming Chen</cp:lastModifiedBy>
  <cp:revision>78</cp:revision>
  <dcterms:created xsi:type="dcterms:W3CDTF">2015-09-14T16:16:34Z</dcterms:created>
  <dcterms:modified xsi:type="dcterms:W3CDTF">2015-09-25T13:30:03Z</dcterms:modified>
</cp:coreProperties>
</file>