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2.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3.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4.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5.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57.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58.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59.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0.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1.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2.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63.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64.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65.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66.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67.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theme/theme68.xml" ContentType="application/vnd.openxmlformats-officedocument.theme+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69.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theme/theme70.xml" ContentType="application/vnd.openxmlformats-officedocument.theme+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1.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theme/theme72.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4.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9.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20.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notesSlides/notesSlide21.xml" ContentType="application/vnd.openxmlformats-officedocument.presentationml.notesSlide+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5305" r:id="rId52"/>
    <p:sldMasterId id="2147527017" r:id="rId53"/>
    <p:sldMasterId id="2147527031" r:id="rId54"/>
    <p:sldMasterId id="2147527045" r:id="rId55"/>
    <p:sldMasterId id="2147527059" r:id="rId56"/>
    <p:sldMasterId id="2147527073" r:id="rId57"/>
    <p:sldMasterId id="2147527085" r:id="rId58"/>
    <p:sldMasterId id="2147527099" r:id="rId59"/>
    <p:sldMasterId id="2147527113" r:id="rId60"/>
    <p:sldMasterId id="2147527187" r:id="rId61"/>
    <p:sldMasterId id="2147527201" r:id="rId62"/>
    <p:sldMasterId id="2147527215" r:id="rId63"/>
    <p:sldMasterId id="2147527229" r:id="rId64"/>
    <p:sldMasterId id="2147527243" r:id="rId65"/>
    <p:sldMasterId id="2147527257" r:id="rId66"/>
    <p:sldMasterId id="2147527273" r:id="rId67"/>
    <p:sldMasterId id="2147527299" r:id="rId68"/>
    <p:sldMasterId id="2147527445" r:id="rId69"/>
    <p:sldMasterId id="2147527472" r:id="rId70"/>
    <p:sldMasterId id="2147527499" r:id="rId71"/>
    <p:sldMasterId id="2147527513" r:id="rId72"/>
    <p:sldMasterId id="2147527539" r:id="rId73"/>
    <p:sldMasterId id="2147527547" r:id="rId74"/>
    <p:sldMasterId id="2147527559" r:id="rId75"/>
  </p:sldMasterIdLst>
  <p:notesMasterIdLst>
    <p:notesMasterId r:id="rId122"/>
  </p:notesMasterIdLst>
  <p:handoutMasterIdLst>
    <p:handoutMasterId r:id="rId123"/>
  </p:handoutMasterIdLst>
  <p:sldIdLst>
    <p:sldId id="5607" r:id="rId76"/>
    <p:sldId id="5911" r:id="rId77"/>
    <p:sldId id="5912" r:id="rId78"/>
    <p:sldId id="5913" r:id="rId79"/>
    <p:sldId id="5914" r:id="rId80"/>
    <p:sldId id="5710" r:id="rId81"/>
    <p:sldId id="5925" r:id="rId82"/>
    <p:sldId id="5648" r:id="rId83"/>
    <p:sldId id="5649" r:id="rId84"/>
    <p:sldId id="5650" r:id="rId85"/>
    <p:sldId id="5877" r:id="rId86"/>
    <p:sldId id="5905" r:id="rId87"/>
    <p:sldId id="5906" r:id="rId88"/>
    <p:sldId id="5907" r:id="rId89"/>
    <p:sldId id="5908" r:id="rId90"/>
    <p:sldId id="5909" r:id="rId91"/>
    <p:sldId id="5782" r:id="rId92"/>
    <p:sldId id="5783" r:id="rId93"/>
    <p:sldId id="5894" r:id="rId94"/>
    <p:sldId id="5786" r:id="rId95"/>
    <p:sldId id="5922" r:id="rId96"/>
    <p:sldId id="5896" r:id="rId97"/>
    <p:sldId id="5790" r:id="rId98"/>
    <p:sldId id="5787" r:id="rId99"/>
    <p:sldId id="5789" r:id="rId100"/>
    <p:sldId id="5900" r:id="rId101"/>
    <p:sldId id="5901" r:id="rId102"/>
    <p:sldId id="5902" r:id="rId103"/>
    <p:sldId id="5903" r:id="rId104"/>
    <p:sldId id="5904" r:id="rId105"/>
    <p:sldId id="5879" r:id="rId106"/>
    <p:sldId id="5921" r:id="rId107"/>
    <p:sldId id="5926" r:id="rId108"/>
    <p:sldId id="5927" r:id="rId109"/>
    <p:sldId id="5928" r:id="rId110"/>
    <p:sldId id="5917" r:id="rId111"/>
    <p:sldId id="5918" r:id="rId112"/>
    <p:sldId id="5924" r:id="rId113"/>
    <p:sldId id="5919" r:id="rId114"/>
    <p:sldId id="5920" r:id="rId115"/>
    <p:sldId id="5880" r:id="rId116"/>
    <p:sldId id="5882" r:id="rId117"/>
    <p:sldId id="5554" r:id="rId118"/>
    <p:sldId id="5639" r:id="rId119"/>
    <p:sldId id="5831" r:id="rId120"/>
    <p:sldId id="5832" r:id="rId12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B400"/>
    <a:srgbClr val="68360F"/>
    <a:srgbClr val="20FF37"/>
    <a:srgbClr val="257FD7"/>
    <a:srgbClr val="FFEA08"/>
    <a:srgbClr val="FF7413"/>
    <a:srgbClr val="FFC5AD"/>
    <a:srgbClr val="4BAB5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9700" autoAdjust="0"/>
  </p:normalViewPr>
  <p:slideViewPr>
    <p:cSldViewPr snapToGrid="0">
      <p:cViewPr varScale="1">
        <p:scale>
          <a:sx n="88" d="100"/>
          <a:sy n="88" d="100"/>
        </p:scale>
        <p:origin x="-744"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5.xml"/><Relationship Id="rId121" Type="http://schemas.openxmlformats.org/officeDocument/2006/relationships/slide" Target="slides/slide46.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5.xml"/><Relationship Id="rId91" Type="http://schemas.openxmlformats.org/officeDocument/2006/relationships/slide" Target="slides/slide16.xml"/><Relationship Id="rId92" Type="http://schemas.openxmlformats.org/officeDocument/2006/relationships/slide" Target="slides/slide17.xml"/><Relationship Id="rId93" Type="http://schemas.openxmlformats.org/officeDocument/2006/relationships/slide" Target="slides/slide18.xml"/><Relationship Id="rId94" Type="http://schemas.openxmlformats.org/officeDocument/2006/relationships/slide" Target="slides/slide19.xml"/><Relationship Id="rId95" Type="http://schemas.openxmlformats.org/officeDocument/2006/relationships/slide" Target="slides/slide20.xml"/><Relationship Id="rId96" Type="http://schemas.openxmlformats.org/officeDocument/2006/relationships/slide" Target="slides/slide21.xml"/><Relationship Id="rId101" Type="http://schemas.openxmlformats.org/officeDocument/2006/relationships/slide" Target="slides/slide26.xml"/><Relationship Id="rId102" Type="http://schemas.openxmlformats.org/officeDocument/2006/relationships/slide" Target="slides/slide27.xml"/><Relationship Id="rId103" Type="http://schemas.openxmlformats.org/officeDocument/2006/relationships/slide" Target="slides/slide28.xml"/><Relationship Id="rId104" Type="http://schemas.openxmlformats.org/officeDocument/2006/relationships/slide" Target="slides/slide29.xml"/><Relationship Id="rId105" Type="http://schemas.openxmlformats.org/officeDocument/2006/relationships/slide" Target="slides/slide30.xml"/><Relationship Id="rId106" Type="http://schemas.openxmlformats.org/officeDocument/2006/relationships/slide" Target="slides/slide31.xml"/><Relationship Id="rId107" Type="http://schemas.openxmlformats.org/officeDocument/2006/relationships/slide" Target="slides/slide32.xml"/><Relationship Id="rId108" Type="http://schemas.openxmlformats.org/officeDocument/2006/relationships/slide" Target="slides/slide33.xml"/><Relationship Id="rId109" Type="http://schemas.openxmlformats.org/officeDocument/2006/relationships/slide" Target="slides/slide34.xml"/><Relationship Id="rId97" Type="http://schemas.openxmlformats.org/officeDocument/2006/relationships/slide" Target="slides/slide22.xml"/><Relationship Id="rId98" Type="http://schemas.openxmlformats.org/officeDocument/2006/relationships/slide" Target="slides/slide23.xml"/><Relationship Id="rId99" Type="http://schemas.openxmlformats.org/officeDocument/2006/relationships/slide" Target="slides/slide24.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 Target="slides/slide1.xml"/><Relationship Id="rId77" Type="http://schemas.openxmlformats.org/officeDocument/2006/relationships/slide" Target="slides/slide2.xml"/><Relationship Id="rId78" Type="http://schemas.openxmlformats.org/officeDocument/2006/relationships/slide" Target="slides/slide3.xml"/><Relationship Id="rId79" Type="http://schemas.openxmlformats.org/officeDocument/2006/relationships/slide" Target="slides/slide4.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5.xml"/><Relationship Id="rId111" Type="http://schemas.openxmlformats.org/officeDocument/2006/relationships/slide" Target="slides/slide36.xml"/><Relationship Id="rId112" Type="http://schemas.openxmlformats.org/officeDocument/2006/relationships/slide" Target="slides/slide37.xml"/><Relationship Id="rId113" Type="http://schemas.openxmlformats.org/officeDocument/2006/relationships/slide" Target="slides/slide38.xml"/><Relationship Id="rId114" Type="http://schemas.openxmlformats.org/officeDocument/2006/relationships/slide" Target="slides/slide39.xml"/><Relationship Id="rId115" Type="http://schemas.openxmlformats.org/officeDocument/2006/relationships/slide" Target="slides/slide40.xml"/><Relationship Id="rId116" Type="http://schemas.openxmlformats.org/officeDocument/2006/relationships/slide" Target="slides/slide41.xml"/><Relationship Id="rId117" Type="http://schemas.openxmlformats.org/officeDocument/2006/relationships/slide" Target="slides/slide42.xml"/><Relationship Id="rId118" Type="http://schemas.openxmlformats.org/officeDocument/2006/relationships/slide" Target="slides/slide43.xml"/><Relationship Id="rId119" Type="http://schemas.openxmlformats.org/officeDocument/2006/relationships/slide" Target="slides/slide4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5.xml"/><Relationship Id="rId81" Type="http://schemas.openxmlformats.org/officeDocument/2006/relationships/slide" Target="slides/slide6.xml"/><Relationship Id="rId82" Type="http://schemas.openxmlformats.org/officeDocument/2006/relationships/slide" Target="slides/slide7.xml"/><Relationship Id="rId83" Type="http://schemas.openxmlformats.org/officeDocument/2006/relationships/slide" Target="slides/slide8.xml"/><Relationship Id="rId84" Type="http://schemas.openxmlformats.org/officeDocument/2006/relationships/slide" Target="slides/slide9.xml"/><Relationship Id="rId85" Type="http://schemas.openxmlformats.org/officeDocument/2006/relationships/slide" Target="slides/slide10.xml"/><Relationship Id="rId86" Type="http://schemas.openxmlformats.org/officeDocument/2006/relationships/slide" Target="slides/slide11.xml"/><Relationship Id="rId87" Type="http://schemas.openxmlformats.org/officeDocument/2006/relationships/slide" Target="slides/slide12.xml"/><Relationship Id="rId88" Type="http://schemas.openxmlformats.org/officeDocument/2006/relationships/slide" Target="slides/slide13.xml"/><Relationship Id="rId8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46.emf"/><Relationship Id="rId1" Type="http://schemas.openxmlformats.org/officeDocument/2006/relationships/image" Target="../media/image53.emf"/><Relationship Id="rId2"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33</a:t>
            </a:fld>
            <a:endParaRPr lang="en-US"/>
          </a:p>
        </p:txBody>
      </p:sp>
    </p:spTree>
    <p:extLst>
      <p:ext uri="{BB962C8B-B14F-4D97-AF65-F5344CB8AC3E}">
        <p14:creationId xmlns:p14="http://schemas.microsoft.com/office/powerpoint/2010/main" val="2700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34</a:t>
            </a:fld>
            <a:endParaRPr lang="en-US"/>
          </a:p>
        </p:txBody>
      </p:sp>
    </p:spTree>
    <p:extLst>
      <p:ext uri="{BB962C8B-B14F-4D97-AF65-F5344CB8AC3E}">
        <p14:creationId xmlns:p14="http://schemas.microsoft.com/office/powerpoint/2010/main" val="270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35</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Ribosomal related genes: coefficients over conserved (</a:t>
            </a:r>
            <a:r>
              <a:rPr lang="en-US" sz="1300" dirty="0" err="1"/>
              <a:t>iPDP</a:t>
            </a:r>
            <a:r>
              <a:rPr lang="en-US" sz="1300" dirty="0"/>
              <a:t>) and specific (</a:t>
            </a:r>
            <a:r>
              <a:rPr lang="en-US" sz="1300" dirty="0" err="1"/>
              <a:t>ePDP</a:t>
            </a:r>
            <a:r>
              <a:rPr lang="en-US" sz="1300" dirty="0"/>
              <a:t>) meta-patterns</a:t>
            </a:r>
            <a:endParaRPr lang="en-US" dirty="0"/>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45</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9/12/15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9/12/15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9/12/15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9/12/15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9/12/15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9/12/15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9/12/15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9/12/15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9/12/15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9/12/15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9/12/15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9/12/15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9/12/15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9/12/15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9/12/15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9/12/15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9/12/15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9/12/15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9/12/15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9/12/15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9/12/15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9/12/15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9/12/15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9/12/15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8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87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44494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407674"/>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43826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0779163"/>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97165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44773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792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102123"/>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0051066"/>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16279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9/12/15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5532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slideLayout" Target="../slideLayouts/slideLayout629.xml"/><Relationship Id="rId13" Type="http://schemas.openxmlformats.org/officeDocument/2006/relationships/slideLayout" Target="../slideLayouts/slideLayout630.xml"/><Relationship Id="rId14" Type="http://schemas.openxmlformats.org/officeDocument/2006/relationships/theme" Target="../theme/theme53.xml"/><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1.xml"/><Relationship Id="rId12" Type="http://schemas.openxmlformats.org/officeDocument/2006/relationships/slideLayout" Target="../slideLayouts/slideLayout642.xml"/><Relationship Id="rId13" Type="http://schemas.openxmlformats.org/officeDocument/2006/relationships/slideLayout" Target="../slideLayouts/slideLayout643.xml"/><Relationship Id="rId14" Type="http://schemas.openxmlformats.org/officeDocument/2006/relationships/theme" Target="../theme/theme54.xml"/><Relationship Id="rId1" Type="http://schemas.openxmlformats.org/officeDocument/2006/relationships/slideLayout" Target="../slideLayouts/slideLayout631.xml"/><Relationship Id="rId2" Type="http://schemas.openxmlformats.org/officeDocument/2006/relationships/slideLayout" Target="../slideLayouts/slideLayout632.xml"/><Relationship Id="rId3" Type="http://schemas.openxmlformats.org/officeDocument/2006/relationships/slideLayout" Target="../slideLayouts/slideLayout633.xml"/><Relationship Id="rId4" Type="http://schemas.openxmlformats.org/officeDocument/2006/relationships/slideLayout" Target="../slideLayouts/slideLayout634.xml"/><Relationship Id="rId5" Type="http://schemas.openxmlformats.org/officeDocument/2006/relationships/slideLayout" Target="../slideLayouts/slideLayout635.xml"/><Relationship Id="rId6" Type="http://schemas.openxmlformats.org/officeDocument/2006/relationships/slideLayout" Target="../slideLayouts/slideLayout636.xml"/><Relationship Id="rId7" Type="http://schemas.openxmlformats.org/officeDocument/2006/relationships/slideLayout" Target="../slideLayouts/slideLayout637.xml"/><Relationship Id="rId8" Type="http://schemas.openxmlformats.org/officeDocument/2006/relationships/slideLayout" Target="../slideLayouts/slideLayout638.xml"/><Relationship Id="rId9" Type="http://schemas.openxmlformats.org/officeDocument/2006/relationships/slideLayout" Target="../slideLayouts/slideLayout639.xml"/><Relationship Id="rId10" Type="http://schemas.openxmlformats.org/officeDocument/2006/relationships/slideLayout" Target="../slideLayouts/slideLayout640.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4.xml"/><Relationship Id="rId12" Type="http://schemas.openxmlformats.org/officeDocument/2006/relationships/slideLayout" Target="../slideLayouts/slideLayout655.xml"/><Relationship Id="rId13" Type="http://schemas.openxmlformats.org/officeDocument/2006/relationships/slideLayout" Target="../slideLayouts/slideLayout656.xml"/><Relationship Id="rId14" Type="http://schemas.openxmlformats.org/officeDocument/2006/relationships/theme" Target="../theme/theme55.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44.xml"/><Relationship Id="rId2" Type="http://schemas.openxmlformats.org/officeDocument/2006/relationships/slideLayout" Target="../slideLayouts/slideLayout645.xml"/><Relationship Id="rId3" Type="http://schemas.openxmlformats.org/officeDocument/2006/relationships/slideLayout" Target="../slideLayouts/slideLayout646.xml"/><Relationship Id="rId4" Type="http://schemas.openxmlformats.org/officeDocument/2006/relationships/slideLayout" Target="../slideLayouts/slideLayout647.xml"/><Relationship Id="rId5" Type="http://schemas.openxmlformats.org/officeDocument/2006/relationships/slideLayout" Target="../slideLayouts/slideLayout648.xml"/><Relationship Id="rId6" Type="http://schemas.openxmlformats.org/officeDocument/2006/relationships/slideLayout" Target="../slideLayouts/slideLayout649.xml"/><Relationship Id="rId7" Type="http://schemas.openxmlformats.org/officeDocument/2006/relationships/slideLayout" Target="../slideLayouts/slideLayout650.xml"/><Relationship Id="rId8" Type="http://schemas.openxmlformats.org/officeDocument/2006/relationships/slideLayout" Target="../slideLayouts/slideLayout651.xml"/><Relationship Id="rId9" Type="http://schemas.openxmlformats.org/officeDocument/2006/relationships/slideLayout" Target="../slideLayouts/slideLayout652.xml"/><Relationship Id="rId10" Type="http://schemas.openxmlformats.org/officeDocument/2006/relationships/slideLayout" Target="../slideLayouts/slideLayout653.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7.xml"/><Relationship Id="rId12" Type="http://schemas.openxmlformats.org/officeDocument/2006/relationships/slideLayout" Target="../slideLayouts/slideLayout668.xml"/><Relationship Id="rId13" Type="http://schemas.openxmlformats.org/officeDocument/2006/relationships/slideLayout" Target="../slideLayouts/slideLayout669.xml"/><Relationship Id="rId14" Type="http://schemas.openxmlformats.org/officeDocument/2006/relationships/theme" Target="../theme/theme56.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57.xml"/><Relationship Id="rId2" Type="http://schemas.openxmlformats.org/officeDocument/2006/relationships/slideLayout" Target="../slideLayouts/slideLayout658.xml"/><Relationship Id="rId3" Type="http://schemas.openxmlformats.org/officeDocument/2006/relationships/slideLayout" Target="../slideLayouts/slideLayout659.xml"/><Relationship Id="rId4" Type="http://schemas.openxmlformats.org/officeDocument/2006/relationships/slideLayout" Target="../slideLayouts/slideLayout660.xml"/><Relationship Id="rId5" Type="http://schemas.openxmlformats.org/officeDocument/2006/relationships/slideLayout" Target="../slideLayouts/slideLayout661.xml"/><Relationship Id="rId6" Type="http://schemas.openxmlformats.org/officeDocument/2006/relationships/slideLayout" Target="../slideLayouts/slideLayout662.xml"/><Relationship Id="rId7" Type="http://schemas.openxmlformats.org/officeDocument/2006/relationships/slideLayout" Target="../slideLayouts/slideLayout663.xml"/><Relationship Id="rId8" Type="http://schemas.openxmlformats.org/officeDocument/2006/relationships/slideLayout" Target="../slideLayouts/slideLayout664.xml"/><Relationship Id="rId9" Type="http://schemas.openxmlformats.org/officeDocument/2006/relationships/slideLayout" Target="../slideLayouts/slideLayout665.xml"/><Relationship Id="rId10" Type="http://schemas.openxmlformats.org/officeDocument/2006/relationships/slideLayout" Target="../slideLayouts/slideLayout66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theme" Target="../theme/theme57.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1.xml"/><Relationship Id="rId12" Type="http://schemas.openxmlformats.org/officeDocument/2006/relationships/slideLayout" Target="../slideLayouts/slideLayout692.xml"/><Relationship Id="rId13" Type="http://schemas.openxmlformats.org/officeDocument/2006/relationships/slideLayout" Target="../slideLayouts/slideLayout693.xml"/><Relationship Id="rId14" Type="http://schemas.openxmlformats.org/officeDocument/2006/relationships/theme" Target="../theme/theme58.xml"/><Relationship Id="rId1" Type="http://schemas.openxmlformats.org/officeDocument/2006/relationships/slideLayout" Target="../slideLayouts/slideLayout681.xml"/><Relationship Id="rId2" Type="http://schemas.openxmlformats.org/officeDocument/2006/relationships/slideLayout" Target="../slideLayouts/slideLayout682.xml"/><Relationship Id="rId3" Type="http://schemas.openxmlformats.org/officeDocument/2006/relationships/slideLayout" Target="../slideLayouts/slideLayout683.xml"/><Relationship Id="rId4" Type="http://schemas.openxmlformats.org/officeDocument/2006/relationships/slideLayout" Target="../slideLayouts/slideLayout684.xml"/><Relationship Id="rId5" Type="http://schemas.openxmlformats.org/officeDocument/2006/relationships/slideLayout" Target="../slideLayouts/slideLayout685.xml"/><Relationship Id="rId6" Type="http://schemas.openxmlformats.org/officeDocument/2006/relationships/slideLayout" Target="../slideLayouts/slideLayout686.xml"/><Relationship Id="rId7" Type="http://schemas.openxmlformats.org/officeDocument/2006/relationships/slideLayout" Target="../slideLayouts/slideLayout687.xml"/><Relationship Id="rId8" Type="http://schemas.openxmlformats.org/officeDocument/2006/relationships/slideLayout" Target="../slideLayouts/slideLayout688.xml"/><Relationship Id="rId9" Type="http://schemas.openxmlformats.org/officeDocument/2006/relationships/slideLayout" Target="../slideLayouts/slideLayout689.xml"/><Relationship Id="rId10" Type="http://schemas.openxmlformats.org/officeDocument/2006/relationships/slideLayout" Target="../slideLayouts/slideLayout69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4.xml"/><Relationship Id="rId12" Type="http://schemas.openxmlformats.org/officeDocument/2006/relationships/slideLayout" Target="../slideLayouts/slideLayout705.xml"/><Relationship Id="rId13" Type="http://schemas.openxmlformats.org/officeDocument/2006/relationships/slideLayout" Target="../slideLayouts/slideLayout706.xml"/><Relationship Id="rId14" Type="http://schemas.openxmlformats.org/officeDocument/2006/relationships/theme" Target="../theme/theme59.xml"/><Relationship Id="rId1" Type="http://schemas.openxmlformats.org/officeDocument/2006/relationships/slideLayout" Target="../slideLayouts/slideLayout694.xml"/><Relationship Id="rId2" Type="http://schemas.openxmlformats.org/officeDocument/2006/relationships/slideLayout" Target="../slideLayouts/slideLayout695.xml"/><Relationship Id="rId3" Type="http://schemas.openxmlformats.org/officeDocument/2006/relationships/slideLayout" Target="../slideLayouts/slideLayout696.xml"/><Relationship Id="rId4" Type="http://schemas.openxmlformats.org/officeDocument/2006/relationships/slideLayout" Target="../slideLayouts/slideLayout697.xml"/><Relationship Id="rId5" Type="http://schemas.openxmlformats.org/officeDocument/2006/relationships/slideLayout" Target="../slideLayouts/slideLayout698.xml"/><Relationship Id="rId6" Type="http://schemas.openxmlformats.org/officeDocument/2006/relationships/slideLayout" Target="../slideLayouts/slideLayout699.xml"/><Relationship Id="rId7" Type="http://schemas.openxmlformats.org/officeDocument/2006/relationships/slideLayout" Target="../slideLayouts/slideLayout700.xml"/><Relationship Id="rId8" Type="http://schemas.openxmlformats.org/officeDocument/2006/relationships/slideLayout" Target="../slideLayouts/slideLayout701.xml"/><Relationship Id="rId9" Type="http://schemas.openxmlformats.org/officeDocument/2006/relationships/slideLayout" Target="../slideLayouts/slideLayout702.xml"/><Relationship Id="rId10" Type="http://schemas.openxmlformats.org/officeDocument/2006/relationships/slideLayout" Target="../slideLayouts/slideLayout70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7.xml"/><Relationship Id="rId12" Type="http://schemas.openxmlformats.org/officeDocument/2006/relationships/theme" Target="../theme/theme60.xml"/><Relationship Id="rId1" Type="http://schemas.openxmlformats.org/officeDocument/2006/relationships/slideLayout" Target="../slideLayouts/slideLayout707.xml"/><Relationship Id="rId2" Type="http://schemas.openxmlformats.org/officeDocument/2006/relationships/slideLayout" Target="../slideLayouts/slideLayout708.xml"/><Relationship Id="rId3" Type="http://schemas.openxmlformats.org/officeDocument/2006/relationships/slideLayout" Target="../slideLayouts/slideLayout709.xml"/><Relationship Id="rId4" Type="http://schemas.openxmlformats.org/officeDocument/2006/relationships/slideLayout" Target="../slideLayouts/slideLayout710.xml"/><Relationship Id="rId5" Type="http://schemas.openxmlformats.org/officeDocument/2006/relationships/slideLayout" Target="../slideLayouts/slideLayout711.xml"/><Relationship Id="rId6" Type="http://schemas.openxmlformats.org/officeDocument/2006/relationships/slideLayout" Target="../slideLayouts/slideLayout712.xml"/><Relationship Id="rId7" Type="http://schemas.openxmlformats.org/officeDocument/2006/relationships/slideLayout" Target="../slideLayouts/slideLayout713.xml"/><Relationship Id="rId8" Type="http://schemas.openxmlformats.org/officeDocument/2006/relationships/slideLayout" Target="../slideLayouts/slideLayout714.xml"/><Relationship Id="rId9" Type="http://schemas.openxmlformats.org/officeDocument/2006/relationships/slideLayout" Target="../slideLayouts/slideLayout715.xml"/><Relationship Id="rId10" Type="http://schemas.openxmlformats.org/officeDocument/2006/relationships/slideLayout" Target="../slideLayouts/slideLayout716.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8.xml"/><Relationship Id="rId12" Type="http://schemas.openxmlformats.org/officeDocument/2006/relationships/slideLayout" Target="../slideLayouts/slideLayout729.xml"/><Relationship Id="rId13" Type="http://schemas.openxmlformats.org/officeDocument/2006/relationships/slideLayout" Target="../slideLayouts/slideLayout730.xml"/><Relationship Id="rId14" Type="http://schemas.openxmlformats.org/officeDocument/2006/relationships/theme" Target="../theme/theme61.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18.xml"/><Relationship Id="rId2" Type="http://schemas.openxmlformats.org/officeDocument/2006/relationships/slideLayout" Target="../slideLayouts/slideLayout719.xml"/><Relationship Id="rId3" Type="http://schemas.openxmlformats.org/officeDocument/2006/relationships/slideLayout" Target="../slideLayouts/slideLayout720.xml"/><Relationship Id="rId4" Type="http://schemas.openxmlformats.org/officeDocument/2006/relationships/slideLayout" Target="../slideLayouts/slideLayout721.xml"/><Relationship Id="rId5" Type="http://schemas.openxmlformats.org/officeDocument/2006/relationships/slideLayout" Target="../slideLayouts/slideLayout722.xml"/><Relationship Id="rId6" Type="http://schemas.openxmlformats.org/officeDocument/2006/relationships/slideLayout" Target="../slideLayouts/slideLayout723.xml"/><Relationship Id="rId7" Type="http://schemas.openxmlformats.org/officeDocument/2006/relationships/slideLayout" Target="../slideLayouts/slideLayout724.xml"/><Relationship Id="rId8" Type="http://schemas.openxmlformats.org/officeDocument/2006/relationships/slideLayout" Target="../slideLayouts/slideLayout725.xml"/><Relationship Id="rId9" Type="http://schemas.openxmlformats.org/officeDocument/2006/relationships/slideLayout" Target="../slideLayouts/slideLayout726.xml"/><Relationship Id="rId10" Type="http://schemas.openxmlformats.org/officeDocument/2006/relationships/slideLayout" Target="../slideLayouts/slideLayout72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1.xml"/><Relationship Id="rId12" Type="http://schemas.openxmlformats.org/officeDocument/2006/relationships/slideLayout" Target="../slideLayouts/slideLayout742.xml"/><Relationship Id="rId13" Type="http://schemas.openxmlformats.org/officeDocument/2006/relationships/slideLayout" Target="../slideLayouts/slideLayout743.xml"/><Relationship Id="rId14" Type="http://schemas.openxmlformats.org/officeDocument/2006/relationships/theme" Target="../theme/theme62.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31.xml"/><Relationship Id="rId2" Type="http://schemas.openxmlformats.org/officeDocument/2006/relationships/slideLayout" Target="../slideLayouts/slideLayout732.xml"/><Relationship Id="rId3" Type="http://schemas.openxmlformats.org/officeDocument/2006/relationships/slideLayout" Target="../slideLayouts/slideLayout733.xml"/><Relationship Id="rId4" Type="http://schemas.openxmlformats.org/officeDocument/2006/relationships/slideLayout" Target="../slideLayouts/slideLayout734.xml"/><Relationship Id="rId5" Type="http://schemas.openxmlformats.org/officeDocument/2006/relationships/slideLayout" Target="../slideLayouts/slideLayout735.xml"/><Relationship Id="rId6" Type="http://schemas.openxmlformats.org/officeDocument/2006/relationships/slideLayout" Target="../slideLayouts/slideLayout736.xml"/><Relationship Id="rId7" Type="http://schemas.openxmlformats.org/officeDocument/2006/relationships/slideLayout" Target="../slideLayouts/slideLayout737.xml"/><Relationship Id="rId8" Type="http://schemas.openxmlformats.org/officeDocument/2006/relationships/slideLayout" Target="../slideLayouts/slideLayout738.xml"/><Relationship Id="rId9" Type="http://schemas.openxmlformats.org/officeDocument/2006/relationships/slideLayout" Target="../slideLayouts/slideLayout739.xml"/><Relationship Id="rId10" Type="http://schemas.openxmlformats.org/officeDocument/2006/relationships/slideLayout" Target="../slideLayouts/slideLayout740.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4.xml"/><Relationship Id="rId12" Type="http://schemas.openxmlformats.org/officeDocument/2006/relationships/slideLayout" Target="../slideLayouts/slideLayout755.xml"/><Relationship Id="rId13" Type="http://schemas.openxmlformats.org/officeDocument/2006/relationships/slideLayout" Target="../slideLayouts/slideLayout756.xml"/><Relationship Id="rId14" Type="http://schemas.openxmlformats.org/officeDocument/2006/relationships/theme" Target="../theme/theme63.xml"/><Relationship Id="rId1" Type="http://schemas.openxmlformats.org/officeDocument/2006/relationships/slideLayout" Target="../slideLayouts/slideLayout744.xml"/><Relationship Id="rId2" Type="http://schemas.openxmlformats.org/officeDocument/2006/relationships/slideLayout" Target="../slideLayouts/slideLayout745.xml"/><Relationship Id="rId3" Type="http://schemas.openxmlformats.org/officeDocument/2006/relationships/slideLayout" Target="../slideLayouts/slideLayout746.xml"/><Relationship Id="rId4" Type="http://schemas.openxmlformats.org/officeDocument/2006/relationships/slideLayout" Target="../slideLayouts/slideLayout747.xml"/><Relationship Id="rId5" Type="http://schemas.openxmlformats.org/officeDocument/2006/relationships/slideLayout" Target="../slideLayouts/slideLayout748.xml"/><Relationship Id="rId6" Type="http://schemas.openxmlformats.org/officeDocument/2006/relationships/slideLayout" Target="../slideLayouts/slideLayout749.xml"/><Relationship Id="rId7" Type="http://schemas.openxmlformats.org/officeDocument/2006/relationships/slideLayout" Target="../slideLayouts/slideLayout750.xml"/><Relationship Id="rId8" Type="http://schemas.openxmlformats.org/officeDocument/2006/relationships/slideLayout" Target="../slideLayouts/slideLayout751.xml"/><Relationship Id="rId9" Type="http://schemas.openxmlformats.org/officeDocument/2006/relationships/slideLayout" Target="../slideLayouts/slideLayout752.xml"/><Relationship Id="rId10" Type="http://schemas.openxmlformats.org/officeDocument/2006/relationships/slideLayout" Target="../slideLayouts/slideLayout753.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7.xml"/><Relationship Id="rId12" Type="http://schemas.openxmlformats.org/officeDocument/2006/relationships/slideLayout" Target="../slideLayouts/slideLayout768.xml"/><Relationship Id="rId13" Type="http://schemas.openxmlformats.org/officeDocument/2006/relationships/slideLayout" Target="../slideLayouts/slideLayout769.xml"/><Relationship Id="rId14" Type="http://schemas.openxmlformats.org/officeDocument/2006/relationships/theme" Target="../theme/theme64.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57.xml"/><Relationship Id="rId2" Type="http://schemas.openxmlformats.org/officeDocument/2006/relationships/slideLayout" Target="../slideLayouts/slideLayout758.xml"/><Relationship Id="rId3" Type="http://schemas.openxmlformats.org/officeDocument/2006/relationships/slideLayout" Target="../slideLayouts/slideLayout759.xml"/><Relationship Id="rId4" Type="http://schemas.openxmlformats.org/officeDocument/2006/relationships/slideLayout" Target="../slideLayouts/slideLayout760.xml"/><Relationship Id="rId5" Type="http://schemas.openxmlformats.org/officeDocument/2006/relationships/slideLayout" Target="../slideLayouts/slideLayout761.xml"/><Relationship Id="rId6" Type="http://schemas.openxmlformats.org/officeDocument/2006/relationships/slideLayout" Target="../slideLayouts/slideLayout762.xml"/><Relationship Id="rId7" Type="http://schemas.openxmlformats.org/officeDocument/2006/relationships/slideLayout" Target="../slideLayouts/slideLayout763.xml"/><Relationship Id="rId8" Type="http://schemas.openxmlformats.org/officeDocument/2006/relationships/slideLayout" Target="../slideLayouts/slideLayout764.xml"/><Relationship Id="rId9" Type="http://schemas.openxmlformats.org/officeDocument/2006/relationships/slideLayout" Target="../slideLayouts/slideLayout765.xml"/><Relationship Id="rId10" Type="http://schemas.openxmlformats.org/officeDocument/2006/relationships/slideLayout" Target="../slideLayouts/slideLayout766.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0.xml"/><Relationship Id="rId12" Type="http://schemas.openxmlformats.org/officeDocument/2006/relationships/slideLayout" Target="../slideLayouts/slideLayout781.xml"/><Relationship Id="rId13" Type="http://schemas.openxmlformats.org/officeDocument/2006/relationships/slideLayout" Target="../slideLayouts/slideLayout782.xml"/><Relationship Id="rId14" Type="http://schemas.openxmlformats.org/officeDocument/2006/relationships/theme" Target="../theme/theme65.xml"/><Relationship Id="rId1" Type="http://schemas.openxmlformats.org/officeDocument/2006/relationships/slideLayout" Target="../slideLayouts/slideLayout770.xml"/><Relationship Id="rId2" Type="http://schemas.openxmlformats.org/officeDocument/2006/relationships/slideLayout" Target="../slideLayouts/slideLayout771.xml"/><Relationship Id="rId3" Type="http://schemas.openxmlformats.org/officeDocument/2006/relationships/slideLayout" Target="../slideLayouts/slideLayout772.xml"/><Relationship Id="rId4" Type="http://schemas.openxmlformats.org/officeDocument/2006/relationships/slideLayout" Target="../slideLayouts/slideLayout773.xml"/><Relationship Id="rId5" Type="http://schemas.openxmlformats.org/officeDocument/2006/relationships/slideLayout" Target="../slideLayouts/slideLayout774.xml"/><Relationship Id="rId6" Type="http://schemas.openxmlformats.org/officeDocument/2006/relationships/slideLayout" Target="../slideLayouts/slideLayout775.xml"/><Relationship Id="rId7" Type="http://schemas.openxmlformats.org/officeDocument/2006/relationships/slideLayout" Target="../slideLayouts/slideLayout776.xml"/><Relationship Id="rId8" Type="http://schemas.openxmlformats.org/officeDocument/2006/relationships/slideLayout" Target="../slideLayouts/slideLayout777.xml"/><Relationship Id="rId9" Type="http://schemas.openxmlformats.org/officeDocument/2006/relationships/slideLayout" Target="../slideLayouts/slideLayout778.xml"/><Relationship Id="rId10" Type="http://schemas.openxmlformats.org/officeDocument/2006/relationships/slideLayout" Target="../slideLayouts/slideLayout77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93.xml"/><Relationship Id="rId12" Type="http://schemas.openxmlformats.org/officeDocument/2006/relationships/slideLayout" Target="../slideLayouts/slideLayout794.xml"/><Relationship Id="rId13" Type="http://schemas.openxmlformats.org/officeDocument/2006/relationships/slideLayout" Target="../slideLayouts/slideLayout795.xml"/><Relationship Id="rId14" Type="http://schemas.openxmlformats.org/officeDocument/2006/relationships/slideLayout" Target="../slideLayouts/slideLayout796.xml"/><Relationship Id="rId15" Type="http://schemas.openxmlformats.org/officeDocument/2006/relationships/slideLayout" Target="../slideLayouts/slideLayout797.xml"/><Relationship Id="rId16" Type="http://schemas.openxmlformats.org/officeDocument/2006/relationships/theme" Target="../theme/theme66.xml"/><Relationship Id="rId1" Type="http://schemas.openxmlformats.org/officeDocument/2006/relationships/slideLayout" Target="../slideLayouts/slideLayout783.xml"/><Relationship Id="rId2" Type="http://schemas.openxmlformats.org/officeDocument/2006/relationships/slideLayout" Target="../slideLayouts/slideLayout784.xml"/><Relationship Id="rId3" Type="http://schemas.openxmlformats.org/officeDocument/2006/relationships/slideLayout" Target="../slideLayouts/slideLayout785.xml"/><Relationship Id="rId4" Type="http://schemas.openxmlformats.org/officeDocument/2006/relationships/slideLayout" Target="../slideLayouts/slideLayout786.xml"/><Relationship Id="rId5" Type="http://schemas.openxmlformats.org/officeDocument/2006/relationships/slideLayout" Target="../slideLayouts/slideLayout787.xml"/><Relationship Id="rId6" Type="http://schemas.openxmlformats.org/officeDocument/2006/relationships/slideLayout" Target="../slideLayouts/slideLayout788.xml"/><Relationship Id="rId7" Type="http://schemas.openxmlformats.org/officeDocument/2006/relationships/slideLayout" Target="../slideLayouts/slideLayout789.xml"/><Relationship Id="rId8" Type="http://schemas.openxmlformats.org/officeDocument/2006/relationships/slideLayout" Target="../slideLayouts/slideLayout790.xml"/><Relationship Id="rId9" Type="http://schemas.openxmlformats.org/officeDocument/2006/relationships/slideLayout" Target="../slideLayouts/slideLayout791.xml"/><Relationship Id="rId10" Type="http://schemas.openxmlformats.org/officeDocument/2006/relationships/slideLayout" Target="../slideLayouts/slideLayout792.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8.xml"/><Relationship Id="rId12" Type="http://schemas.openxmlformats.org/officeDocument/2006/relationships/slideLayout" Target="../slideLayouts/slideLayout809.xml"/><Relationship Id="rId13" Type="http://schemas.openxmlformats.org/officeDocument/2006/relationships/slideLayout" Target="../slideLayouts/slideLayout810.xml"/><Relationship Id="rId14" Type="http://schemas.openxmlformats.org/officeDocument/2006/relationships/theme" Target="../theme/theme67.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98.xml"/><Relationship Id="rId2" Type="http://schemas.openxmlformats.org/officeDocument/2006/relationships/slideLayout" Target="../slideLayouts/slideLayout799.xml"/><Relationship Id="rId3" Type="http://schemas.openxmlformats.org/officeDocument/2006/relationships/slideLayout" Target="../slideLayouts/slideLayout800.xml"/><Relationship Id="rId4" Type="http://schemas.openxmlformats.org/officeDocument/2006/relationships/slideLayout" Target="../slideLayouts/slideLayout801.xml"/><Relationship Id="rId5" Type="http://schemas.openxmlformats.org/officeDocument/2006/relationships/slideLayout" Target="../slideLayouts/slideLayout802.xml"/><Relationship Id="rId6" Type="http://schemas.openxmlformats.org/officeDocument/2006/relationships/slideLayout" Target="../slideLayouts/slideLayout803.xml"/><Relationship Id="rId7" Type="http://schemas.openxmlformats.org/officeDocument/2006/relationships/slideLayout" Target="../slideLayouts/slideLayout804.xml"/><Relationship Id="rId8" Type="http://schemas.openxmlformats.org/officeDocument/2006/relationships/slideLayout" Target="../slideLayouts/slideLayout805.xml"/><Relationship Id="rId9" Type="http://schemas.openxmlformats.org/officeDocument/2006/relationships/slideLayout" Target="../slideLayouts/slideLayout806.xml"/><Relationship Id="rId10" Type="http://schemas.openxmlformats.org/officeDocument/2006/relationships/slideLayout" Target="../slideLayouts/slideLayout807.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slideLayout" Target="../slideLayouts/slideLayout822.xml"/><Relationship Id="rId13" Type="http://schemas.openxmlformats.org/officeDocument/2006/relationships/slideLayout" Target="../slideLayouts/slideLayout823.xml"/><Relationship Id="rId14" Type="http://schemas.openxmlformats.org/officeDocument/2006/relationships/theme" Target="../theme/theme68.xml"/><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4.xml"/><Relationship Id="rId12" Type="http://schemas.openxmlformats.org/officeDocument/2006/relationships/slideLayout" Target="../slideLayouts/slideLayout835.xml"/><Relationship Id="rId13" Type="http://schemas.openxmlformats.org/officeDocument/2006/relationships/slideLayout" Target="../slideLayouts/slideLayout836.xml"/><Relationship Id="rId14" Type="http://schemas.openxmlformats.org/officeDocument/2006/relationships/theme" Target="../theme/theme69.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24.xml"/><Relationship Id="rId2" Type="http://schemas.openxmlformats.org/officeDocument/2006/relationships/slideLayout" Target="../slideLayouts/slideLayout825.xml"/><Relationship Id="rId3" Type="http://schemas.openxmlformats.org/officeDocument/2006/relationships/slideLayout" Target="../slideLayouts/slideLayout826.xml"/><Relationship Id="rId4" Type="http://schemas.openxmlformats.org/officeDocument/2006/relationships/slideLayout" Target="../slideLayouts/slideLayout827.xml"/><Relationship Id="rId5" Type="http://schemas.openxmlformats.org/officeDocument/2006/relationships/slideLayout" Target="../slideLayouts/slideLayout828.xml"/><Relationship Id="rId6" Type="http://schemas.openxmlformats.org/officeDocument/2006/relationships/slideLayout" Target="../slideLayouts/slideLayout829.xml"/><Relationship Id="rId7" Type="http://schemas.openxmlformats.org/officeDocument/2006/relationships/slideLayout" Target="../slideLayouts/slideLayout830.xml"/><Relationship Id="rId8" Type="http://schemas.openxmlformats.org/officeDocument/2006/relationships/slideLayout" Target="../slideLayouts/slideLayout831.xml"/><Relationship Id="rId9" Type="http://schemas.openxmlformats.org/officeDocument/2006/relationships/slideLayout" Target="../slideLayouts/slideLayout832.xml"/><Relationship Id="rId10" Type="http://schemas.openxmlformats.org/officeDocument/2006/relationships/slideLayout" Target="../slideLayouts/slideLayout83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slideLayout" Target="../slideLayouts/slideLayout848.xml"/><Relationship Id="rId13" Type="http://schemas.openxmlformats.org/officeDocument/2006/relationships/slideLayout" Target="../slideLayouts/slideLayout849.xml"/><Relationship Id="rId14" Type="http://schemas.openxmlformats.org/officeDocument/2006/relationships/theme" Target="../theme/theme70.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0.xml"/><Relationship Id="rId12" Type="http://schemas.openxmlformats.org/officeDocument/2006/relationships/slideLayout" Target="../slideLayouts/slideLayout861.xml"/><Relationship Id="rId13" Type="http://schemas.openxmlformats.org/officeDocument/2006/relationships/slideLayout" Target="../slideLayouts/slideLayout862.xml"/><Relationship Id="rId14" Type="http://schemas.openxmlformats.org/officeDocument/2006/relationships/theme" Target="../theme/theme71.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50.xml"/><Relationship Id="rId2" Type="http://schemas.openxmlformats.org/officeDocument/2006/relationships/slideLayout" Target="../slideLayouts/slideLayout851.xml"/><Relationship Id="rId3" Type="http://schemas.openxmlformats.org/officeDocument/2006/relationships/slideLayout" Target="../slideLayouts/slideLayout852.xml"/><Relationship Id="rId4" Type="http://schemas.openxmlformats.org/officeDocument/2006/relationships/slideLayout" Target="../slideLayouts/slideLayout853.xml"/><Relationship Id="rId5" Type="http://schemas.openxmlformats.org/officeDocument/2006/relationships/slideLayout" Target="../slideLayouts/slideLayout854.xml"/><Relationship Id="rId6" Type="http://schemas.openxmlformats.org/officeDocument/2006/relationships/slideLayout" Target="../slideLayouts/slideLayout855.xml"/><Relationship Id="rId7" Type="http://schemas.openxmlformats.org/officeDocument/2006/relationships/slideLayout" Target="../slideLayouts/slideLayout856.xml"/><Relationship Id="rId8" Type="http://schemas.openxmlformats.org/officeDocument/2006/relationships/slideLayout" Target="../slideLayouts/slideLayout857.xml"/><Relationship Id="rId9" Type="http://schemas.openxmlformats.org/officeDocument/2006/relationships/slideLayout" Target="../slideLayouts/slideLayout858.xml"/><Relationship Id="rId10" Type="http://schemas.openxmlformats.org/officeDocument/2006/relationships/slideLayout" Target="../slideLayouts/slideLayout859.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3.xml"/><Relationship Id="rId12" Type="http://schemas.openxmlformats.org/officeDocument/2006/relationships/slideLayout" Target="../slideLayouts/slideLayout874.xml"/><Relationship Id="rId13" Type="http://schemas.openxmlformats.org/officeDocument/2006/relationships/slideLayout" Target="../slideLayouts/slideLayout875.xml"/><Relationship Id="rId14" Type="http://schemas.openxmlformats.org/officeDocument/2006/relationships/theme" Target="../theme/theme72.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863.xml"/><Relationship Id="rId2" Type="http://schemas.openxmlformats.org/officeDocument/2006/relationships/slideLayout" Target="../slideLayouts/slideLayout864.xml"/><Relationship Id="rId3" Type="http://schemas.openxmlformats.org/officeDocument/2006/relationships/slideLayout" Target="../slideLayouts/slideLayout865.xml"/><Relationship Id="rId4" Type="http://schemas.openxmlformats.org/officeDocument/2006/relationships/slideLayout" Target="../slideLayouts/slideLayout866.xml"/><Relationship Id="rId5" Type="http://schemas.openxmlformats.org/officeDocument/2006/relationships/slideLayout" Target="../slideLayouts/slideLayout867.xml"/><Relationship Id="rId6" Type="http://schemas.openxmlformats.org/officeDocument/2006/relationships/slideLayout" Target="../slideLayouts/slideLayout868.xml"/><Relationship Id="rId7" Type="http://schemas.openxmlformats.org/officeDocument/2006/relationships/slideLayout" Target="../slideLayouts/slideLayout869.xml"/><Relationship Id="rId8" Type="http://schemas.openxmlformats.org/officeDocument/2006/relationships/slideLayout" Target="../slideLayouts/slideLayout870.xml"/><Relationship Id="rId9" Type="http://schemas.openxmlformats.org/officeDocument/2006/relationships/slideLayout" Target="../slideLayouts/slideLayout871.xml"/><Relationship Id="rId10" Type="http://schemas.openxmlformats.org/officeDocument/2006/relationships/slideLayout" Target="../slideLayouts/slideLayout872.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878.xml"/><Relationship Id="rId4" Type="http://schemas.openxmlformats.org/officeDocument/2006/relationships/slideLayout" Target="../slideLayouts/slideLayout879.xml"/><Relationship Id="rId5" Type="http://schemas.openxmlformats.org/officeDocument/2006/relationships/slideLayout" Target="../slideLayouts/slideLayout880.xml"/><Relationship Id="rId6" Type="http://schemas.openxmlformats.org/officeDocument/2006/relationships/slideLayout" Target="../slideLayouts/slideLayout881.xml"/><Relationship Id="rId7" Type="http://schemas.openxmlformats.org/officeDocument/2006/relationships/theme" Target="../theme/theme73.xml"/><Relationship Id="rId1" Type="http://schemas.openxmlformats.org/officeDocument/2006/relationships/slideLayout" Target="../slideLayouts/slideLayout876.xml"/><Relationship Id="rId2" Type="http://schemas.openxmlformats.org/officeDocument/2006/relationships/slideLayout" Target="../slideLayouts/slideLayout877.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3.xml"/><Relationship Id="rId12" Type="http://schemas.openxmlformats.org/officeDocument/2006/relationships/theme" Target="../theme/theme75.xml"/><Relationship Id="rId1" Type="http://schemas.openxmlformats.org/officeDocument/2006/relationships/slideLayout" Target="../slideLayouts/slideLayout893.xml"/><Relationship Id="rId2" Type="http://schemas.openxmlformats.org/officeDocument/2006/relationships/slideLayout" Target="../slideLayouts/slideLayout894.xml"/><Relationship Id="rId3" Type="http://schemas.openxmlformats.org/officeDocument/2006/relationships/slideLayout" Target="../slideLayouts/slideLayout895.xml"/><Relationship Id="rId4" Type="http://schemas.openxmlformats.org/officeDocument/2006/relationships/slideLayout" Target="../slideLayouts/slideLayout896.xml"/><Relationship Id="rId5" Type="http://schemas.openxmlformats.org/officeDocument/2006/relationships/slideLayout" Target="../slideLayouts/slideLayout897.xml"/><Relationship Id="rId6" Type="http://schemas.openxmlformats.org/officeDocument/2006/relationships/slideLayout" Target="../slideLayouts/slideLayout898.xml"/><Relationship Id="rId7" Type="http://schemas.openxmlformats.org/officeDocument/2006/relationships/slideLayout" Target="../slideLayouts/slideLayout899.xml"/><Relationship Id="rId8" Type="http://schemas.openxmlformats.org/officeDocument/2006/relationships/slideLayout" Target="../slideLayouts/slideLayout900.xml"/><Relationship Id="rId9" Type="http://schemas.openxmlformats.org/officeDocument/2006/relationships/slideLayout" Target="../slideLayouts/slideLayout901.xml"/><Relationship Id="rId10" Type="http://schemas.openxmlformats.org/officeDocument/2006/relationships/slideLayout" Target="../slideLayouts/slideLayout90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74"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9/12/15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9/12/15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9/12/15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9/12/15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9/12/15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9/12/15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9/12/15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9/12/15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9/12/15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9/12/15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ea typeface="+mn-ea"/>
                <a:cs typeface="+mn-cs"/>
              </a:rPr>
              <a:pPr defTabSz="457200" fontAlgn="auto">
                <a:spcBef>
                  <a:spcPts val="0"/>
                </a:spcBef>
                <a:spcAft>
                  <a:spcPts val="0"/>
                </a:spcAft>
              </a:pPr>
              <a:t>9/12/15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7256021"/>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9.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1" Type="http://schemas.openxmlformats.org/officeDocument/2006/relationships/slideLayout" Target="../slideLayouts/slideLayout671.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3.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7.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88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88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png"/><Relationship Id="rId1" Type="http://schemas.openxmlformats.org/officeDocument/2006/relationships/slideLayout" Target="../slideLayouts/slideLayout88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70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8.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7.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9" Type="http://schemas.openxmlformats.org/officeDocument/2006/relationships/slideLayout" Target="../slideLayouts/slideLayout2.xml"/><Relationship Id="rId10"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themeOverride" Target="../theme/themeOverride3.xml"/><Relationship Id="rId2" Type="http://schemas.openxmlformats.org/officeDocument/2006/relationships/slideLayout" Target="../slideLayouts/slideLayout46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08.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0.jpeg"/><Relationship Id="rId3" Type="http://schemas.openxmlformats.org/officeDocument/2006/relationships/image" Target="../media/image4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9" Type="http://schemas.openxmlformats.org/officeDocument/2006/relationships/tags" Target="../tags/tag768.xml"/><Relationship Id="rId20" Type="http://schemas.openxmlformats.org/officeDocument/2006/relationships/image" Target="../media/image6.png"/><Relationship Id="rId21" Type="http://schemas.openxmlformats.org/officeDocument/2006/relationships/image" Target="../media/image7.png"/><Relationship Id="rId22" Type="http://schemas.openxmlformats.org/officeDocument/2006/relationships/image" Target="../media/image11.jpeg"/><Relationship Id="rId23" Type="http://schemas.openxmlformats.org/officeDocument/2006/relationships/image" Target="../media/image12.jpeg"/><Relationship Id="rId10" Type="http://schemas.openxmlformats.org/officeDocument/2006/relationships/tags" Target="../tags/tag769.xml"/><Relationship Id="rId11" Type="http://schemas.openxmlformats.org/officeDocument/2006/relationships/tags" Target="../tags/tag770.xml"/><Relationship Id="rId12" Type="http://schemas.openxmlformats.org/officeDocument/2006/relationships/tags" Target="../tags/tag771.xml"/><Relationship Id="rId13" Type="http://schemas.openxmlformats.org/officeDocument/2006/relationships/tags" Target="../tags/tag772.xml"/><Relationship Id="rId14" Type="http://schemas.openxmlformats.org/officeDocument/2006/relationships/tags" Target="../tags/tag773.xml"/><Relationship Id="rId15" Type="http://schemas.openxmlformats.org/officeDocument/2006/relationships/slideLayout" Target="../slideLayouts/slideLayout2.xml"/><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png"/><Relationship Id="rId19" Type="http://schemas.openxmlformats.org/officeDocument/2006/relationships/image" Target="../media/image5.png"/><Relationship Id="rId1" Type="http://schemas.openxmlformats.org/officeDocument/2006/relationships/tags" Target="../tags/tag760.xml"/><Relationship Id="rId2" Type="http://schemas.openxmlformats.org/officeDocument/2006/relationships/tags" Target="../tags/tag761.xml"/><Relationship Id="rId3" Type="http://schemas.openxmlformats.org/officeDocument/2006/relationships/tags" Target="../tags/tag762.xml"/><Relationship Id="rId4" Type="http://schemas.openxmlformats.org/officeDocument/2006/relationships/tags" Target="../tags/tag763.xml"/><Relationship Id="rId5" Type="http://schemas.openxmlformats.org/officeDocument/2006/relationships/tags" Target="../tags/tag764.xml"/><Relationship Id="rId6" Type="http://schemas.openxmlformats.org/officeDocument/2006/relationships/tags" Target="../tags/tag765.xml"/><Relationship Id="rId7" Type="http://schemas.openxmlformats.org/officeDocument/2006/relationships/tags" Target="../tags/tag766.xml"/><Relationship Id="rId8" Type="http://schemas.openxmlformats.org/officeDocument/2006/relationships/tags" Target="../tags/tag767.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hyperlink" Target="http://muxviz.net/" TargetMode="External"/><Relationship Id="rId1" Type="http://schemas.openxmlformats.org/officeDocument/2006/relationships/slideLayout" Target="../slideLayouts/slideLayout877.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5.emf"/><Relationship Id="rId5" Type="http://schemas.openxmlformats.org/officeDocument/2006/relationships/oleObject" Target="../embeddings/oleObject3.bin"/><Relationship Id="rId6" Type="http://schemas.openxmlformats.org/officeDocument/2006/relationships/image" Target="../media/image43.emf"/><Relationship Id="rId7" Type="http://schemas.openxmlformats.org/officeDocument/2006/relationships/oleObject" Target="../embeddings/oleObject4.bin"/><Relationship Id="rId8" Type="http://schemas.openxmlformats.org/officeDocument/2006/relationships/image" Target="../media/image44.wmf"/><Relationship Id="rId1" Type="http://schemas.openxmlformats.org/officeDocument/2006/relationships/vmlDrawing" Target="../drawings/vmlDrawing3.vml"/><Relationship Id="rId2" Type="http://schemas.openxmlformats.org/officeDocument/2006/relationships/slideLayout" Target="../slideLayouts/slideLayout894.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oleObject" Target="../embeddings/oleObject5.bin"/><Relationship Id="rId9" Type="http://schemas.openxmlformats.org/officeDocument/2006/relationships/image" Target="../media/image46.emf"/><Relationship Id="rId10" Type="http://schemas.openxmlformats.org/officeDocument/2006/relationships/oleObject" Target="../embeddings/oleObject6.bin"/><Relationship Id="rId11" Type="http://schemas.openxmlformats.org/officeDocument/2006/relationships/image" Target="../media/image52.emf"/><Relationship Id="rId1" Type="http://schemas.openxmlformats.org/officeDocument/2006/relationships/vmlDrawing" Target="../drawings/vmlDrawing4.vml"/><Relationship Id="rId2" Type="http://schemas.openxmlformats.org/officeDocument/2006/relationships/slideLayout" Target="../slideLayouts/slideLayout894.xml"/></Relationships>
</file>

<file path=ppt/slides/_rels/slide38.xml.rels><?xml version="1.0" encoding="UTF-8" standalone="yes"?>
<Relationships xmlns="http://schemas.openxmlformats.org/package/2006/relationships"><Relationship Id="rId11" Type="http://schemas.openxmlformats.org/officeDocument/2006/relationships/image" Target="../media/image56.emf"/><Relationship Id="rId12" Type="http://schemas.openxmlformats.org/officeDocument/2006/relationships/oleObject" Target="../embeddings/oleObject11.bin"/><Relationship Id="rId13" Type="http://schemas.openxmlformats.org/officeDocument/2006/relationships/image" Target="../media/image46.emf"/><Relationship Id="rId14" Type="http://schemas.openxmlformats.org/officeDocument/2006/relationships/image" Target="../media/image51.png"/><Relationship Id="rId15" Type="http://schemas.openxmlformats.org/officeDocument/2006/relationships/image" Target="../media/image49.png"/><Relationship Id="rId16" Type="http://schemas.openxmlformats.org/officeDocument/2006/relationships/image" Target="../media/image48.png"/><Relationship Id="rId17" Type="http://schemas.openxmlformats.org/officeDocument/2006/relationships/image" Target="../media/image57.emf"/><Relationship Id="rId1" Type="http://schemas.openxmlformats.org/officeDocument/2006/relationships/vmlDrawing" Target="../drawings/vmlDrawing5.vml"/><Relationship Id="rId2" Type="http://schemas.openxmlformats.org/officeDocument/2006/relationships/slideLayout" Target="../slideLayouts/slideLayout894.xml"/><Relationship Id="rId3" Type="http://schemas.openxmlformats.org/officeDocument/2006/relationships/notesSlide" Target="../notesSlides/notesSlide19.xml"/><Relationship Id="rId4" Type="http://schemas.openxmlformats.org/officeDocument/2006/relationships/oleObject" Target="../embeddings/oleObject7.bin"/><Relationship Id="rId5" Type="http://schemas.openxmlformats.org/officeDocument/2006/relationships/image" Target="../media/image53.emf"/><Relationship Id="rId6" Type="http://schemas.openxmlformats.org/officeDocument/2006/relationships/oleObject" Target="../embeddings/oleObject8.bin"/><Relationship Id="rId7" Type="http://schemas.openxmlformats.org/officeDocument/2006/relationships/image" Target="../media/image54.emf"/><Relationship Id="rId8" Type="http://schemas.openxmlformats.org/officeDocument/2006/relationships/oleObject" Target="../embeddings/oleObject9.bin"/><Relationship Id="rId9" Type="http://schemas.openxmlformats.org/officeDocument/2006/relationships/image" Target="../media/image55.emf"/><Relationship Id="rId10"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894.xml"/><Relationship Id="rId2" Type="http://schemas.openxmlformats.org/officeDocument/2006/relationships/image" Target="../media/image58.emf"/></Relationships>
</file>

<file path=ppt/slides/_rels/slide4.xml.rels><?xml version="1.0" encoding="UTF-8" standalone="yes"?>
<Relationships xmlns="http://schemas.openxmlformats.org/package/2006/relationships"><Relationship Id="rId9" Type="http://schemas.openxmlformats.org/officeDocument/2006/relationships/tags" Target="../tags/tag782.xml"/><Relationship Id="rId20" Type="http://schemas.openxmlformats.org/officeDocument/2006/relationships/image" Target="../media/image13.jpeg"/><Relationship Id="rId21" Type="http://schemas.openxmlformats.org/officeDocument/2006/relationships/image" Target="../media/image10.png"/><Relationship Id="rId22" Type="http://schemas.openxmlformats.org/officeDocument/2006/relationships/image" Target="../media/image5.png"/><Relationship Id="rId23" Type="http://schemas.openxmlformats.org/officeDocument/2006/relationships/image" Target="../media/image6.png"/><Relationship Id="rId24" Type="http://schemas.openxmlformats.org/officeDocument/2006/relationships/image" Target="../media/image7.png"/><Relationship Id="rId25" Type="http://schemas.openxmlformats.org/officeDocument/2006/relationships/image" Target="../media/image14.jpeg"/><Relationship Id="rId26" Type="http://schemas.openxmlformats.org/officeDocument/2006/relationships/image" Target="../media/image11.jpeg"/><Relationship Id="rId27" Type="http://schemas.openxmlformats.org/officeDocument/2006/relationships/image" Target="../media/image12.jpeg"/><Relationship Id="rId10" Type="http://schemas.openxmlformats.org/officeDocument/2006/relationships/tags" Target="../tags/tag783.xml"/><Relationship Id="rId11" Type="http://schemas.openxmlformats.org/officeDocument/2006/relationships/tags" Target="../tags/tag784.xml"/><Relationship Id="rId12" Type="http://schemas.openxmlformats.org/officeDocument/2006/relationships/tags" Target="../tags/tag785.xml"/><Relationship Id="rId13" Type="http://schemas.openxmlformats.org/officeDocument/2006/relationships/tags" Target="../tags/tag786.xml"/><Relationship Id="rId14" Type="http://schemas.openxmlformats.org/officeDocument/2006/relationships/tags" Target="../tags/tag787.xml"/><Relationship Id="rId15" Type="http://schemas.openxmlformats.org/officeDocument/2006/relationships/tags" Target="../tags/tag788.xml"/><Relationship Id="rId16" Type="http://schemas.openxmlformats.org/officeDocument/2006/relationships/tags" Target="../tags/tag789.xml"/><Relationship Id="rId17" Type="http://schemas.openxmlformats.org/officeDocument/2006/relationships/slideLayout" Target="../slideLayouts/slideLayout2.xml"/><Relationship Id="rId18" Type="http://schemas.openxmlformats.org/officeDocument/2006/relationships/image" Target="../media/image8.jpeg"/><Relationship Id="rId19" Type="http://schemas.openxmlformats.org/officeDocument/2006/relationships/image" Target="../media/image9.jpeg"/><Relationship Id="rId1" Type="http://schemas.openxmlformats.org/officeDocument/2006/relationships/tags" Target="../tags/tag774.xml"/><Relationship Id="rId2" Type="http://schemas.openxmlformats.org/officeDocument/2006/relationships/tags" Target="../tags/tag775.xml"/><Relationship Id="rId3" Type="http://schemas.openxmlformats.org/officeDocument/2006/relationships/tags" Target="../tags/tag776.xml"/><Relationship Id="rId4" Type="http://schemas.openxmlformats.org/officeDocument/2006/relationships/tags" Target="../tags/tag777.xml"/><Relationship Id="rId5" Type="http://schemas.openxmlformats.org/officeDocument/2006/relationships/tags" Target="../tags/tag778.xml"/><Relationship Id="rId6" Type="http://schemas.openxmlformats.org/officeDocument/2006/relationships/tags" Target="../tags/tag779.xml"/><Relationship Id="rId7" Type="http://schemas.openxmlformats.org/officeDocument/2006/relationships/tags" Target="../tags/tag780.xml"/><Relationship Id="rId8" Type="http://schemas.openxmlformats.org/officeDocument/2006/relationships/tags" Target="../tags/tag781.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894.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08.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8.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tags" Target="../tags/tag810.xml"/><Relationship Id="rId4" Type="http://schemas.openxmlformats.org/officeDocument/2006/relationships/tags" Target="../tags/tag811.xml"/><Relationship Id="rId5" Type="http://schemas.openxmlformats.org/officeDocument/2006/relationships/tags" Target="../tags/tag812.xml"/><Relationship Id="rId6" Type="http://schemas.openxmlformats.org/officeDocument/2006/relationships/slideLayout" Target="../slideLayouts/slideLayout825.xml"/><Relationship Id="rId7" Type="http://schemas.openxmlformats.org/officeDocument/2006/relationships/notesSlide" Target="../notesSlides/notesSlide21.xml"/><Relationship Id="rId1" Type="http://schemas.openxmlformats.org/officeDocument/2006/relationships/tags" Target="../tags/tag808.xml"/><Relationship Id="rId2" Type="http://schemas.openxmlformats.org/officeDocument/2006/relationships/tags" Target="../tags/tag809.xml"/></Relationships>
</file>

<file path=ppt/slides/_rels/slide46.xml.rels><?xml version="1.0" encoding="UTF-8" standalone="yes"?>
<Relationships xmlns="http://schemas.openxmlformats.org/package/2006/relationships"><Relationship Id="rId3" Type="http://schemas.openxmlformats.org/officeDocument/2006/relationships/tags" Target="../tags/tag815.xml"/><Relationship Id="rId4" Type="http://schemas.openxmlformats.org/officeDocument/2006/relationships/slideLayout" Target="../slideLayouts/slideLayout825.xml"/><Relationship Id="rId1" Type="http://schemas.openxmlformats.org/officeDocument/2006/relationships/tags" Target="../tags/tag813.xml"/><Relationship Id="rId2" Type="http://schemas.openxmlformats.org/officeDocument/2006/relationships/tags" Target="../tags/tag814.xml"/></Relationships>
</file>

<file path=ppt/slides/_rels/slide5.xml.rels><?xml version="1.0" encoding="UTF-8" standalone="yes"?>
<Relationships xmlns="http://schemas.openxmlformats.org/package/2006/relationships"><Relationship Id="rId9" Type="http://schemas.openxmlformats.org/officeDocument/2006/relationships/tags" Target="../tags/tag798.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1.jpeg"/><Relationship Id="rId23" Type="http://schemas.openxmlformats.org/officeDocument/2006/relationships/image" Target="../media/image13.jpeg"/><Relationship Id="rId24" Type="http://schemas.openxmlformats.org/officeDocument/2006/relationships/image" Target="../media/image15.png"/><Relationship Id="rId25" Type="http://schemas.openxmlformats.org/officeDocument/2006/relationships/image" Target="../media/image16.jpeg"/><Relationship Id="rId26" Type="http://schemas.openxmlformats.org/officeDocument/2006/relationships/image" Target="../media/image10.png"/><Relationship Id="rId27" Type="http://schemas.openxmlformats.org/officeDocument/2006/relationships/image" Target="../media/image5.png"/><Relationship Id="rId28" Type="http://schemas.openxmlformats.org/officeDocument/2006/relationships/image" Target="../media/image6.png"/><Relationship Id="rId29" Type="http://schemas.openxmlformats.org/officeDocument/2006/relationships/image" Target="../media/image7.png"/><Relationship Id="rId30" Type="http://schemas.openxmlformats.org/officeDocument/2006/relationships/image" Target="../media/image14.jpeg"/><Relationship Id="rId31" Type="http://schemas.openxmlformats.org/officeDocument/2006/relationships/image" Target="../media/image12.jpeg"/><Relationship Id="rId10" Type="http://schemas.openxmlformats.org/officeDocument/2006/relationships/tags" Target="../tags/tag799.xml"/><Relationship Id="rId11" Type="http://schemas.openxmlformats.org/officeDocument/2006/relationships/tags" Target="../tags/tag800.xml"/><Relationship Id="rId12" Type="http://schemas.openxmlformats.org/officeDocument/2006/relationships/tags" Target="../tags/tag801.xml"/><Relationship Id="rId13" Type="http://schemas.openxmlformats.org/officeDocument/2006/relationships/tags" Target="../tags/tag802.xml"/><Relationship Id="rId14" Type="http://schemas.openxmlformats.org/officeDocument/2006/relationships/tags" Target="../tags/tag803.xml"/><Relationship Id="rId15" Type="http://schemas.openxmlformats.org/officeDocument/2006/relationships/tags" Target="../tags/tag804.xml"/><Relationship Id="rId16" Type="http://schemas.openxmlformats.org/officeDocument/2006/relationships/tags" Target="../tags/tag805.xml"/><Relationship Id="rId17" Type="http://schemas.openxmlformats.org/officeDocument/2006/relationships/tags" Target="../tags/tag806.xml"/><Relationship Id="rId18" Type="http://schemas.openxmlformats.org/officeDocument/2006/relationships/tags" Target="../tags/tag807.xml"/><Relationship Id="rId19" Type="http://schemas.openxmlformats.org/officeDocument/2006/relationships/slideLayout" Target="../slideLayouts/slideLayout2.xml"/><Relationship Id="rId1" Type="http://schemas.openxmlformats.org/officeDocument/2006/relationships/tags" Target="../tags/tag790.xml"/><Relationship Id="rId2" Type="http://schemas.openxmlformats.org/officeDocument/2006/relationships/tags" Target="../tags/tag791.xml"/><Relationship Id="rId3" Type="http://schemas.openxmlformats.org/officeDocument/2006/relationships/tags" Target="../tags/tag792.xml"/><Relationship Id="rId4" Type="http://schemas.openxmlformats.org/officeDocument/2006/relationships/tags" Target="../tags/tag793.xml"/><Relationship Id="rId5" Type="http://schemas.openxmlformats.org/officeDocument/2006/relationships/tags" Target="../tags/tag794.xml"/><Relationship Id="rId6" Type="http://schemas.openxmlformats.org/officeDocument/2006/relationships/tags" Target="../tags/tag795.xml"/><Relationship Id="rId7" Type="http://schemas.openxmlformats.org/officeDocument/2006/relationships/tags" Target="../tags/tag796.xml"/><Relationship Id="rId8" Type="http://schemas.openxmlformats.org/officeDocument/2006/relationships/tags" Target="../tags/tag7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1" Type="http://schemas.openxmlformats.org/officeDocument/2006/relationships/slideLayout" Target="../slideLayouts/slideLayout671.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1" Type="http://schemas.openxmlformats.org/officeDocument/2006/relationships/slideLayout" Target="../slideLayouts/slideLayout671.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4059157" y="89051"/>
            <a:ext cx="4696468" cy="18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err="1" smtClean="0">
                <a:solidFill>
                  <a:srgbClr val="000000"/>
                </a:solidFill>
                <a:latin typeface="Arial" charset="0"/>
                <a:ea typeface="ＭＳ Ｐゴシック" charset="0"/>
                <a:cs typeface="ＭＳ Ｐゴシック" charset="0"/>
              </a:rPr>
              <a:t>Transcriptome</a:t>
            </a:r>
            <a:r>
              <a:rPr lang="en-US" sz="1200" b="0" dirty="0" smtClean="0">
                <a:solidFill>
                  <a:srgbClr val="000000"/>
                </a:solidFill>
                <a:latin typeface="Arial" charset="0"/>
                <a:ea typeface="ＭＳ Ｐゴシック" charset="0"/>
                <a:cs typeface="ＭＳ Ｐゴシック" charset="0"/>
              </a:rPr>
              <a:t> Analysis:</a:t>
            </a:r>
          </a:p>
          <a:p>
            <a:pPr eaLnBrk="1" hangingPunct="1"/>
            <a:r>
              <a:rPr lang="en-US" dirty="0" smtClean="0">
                <a:solidFill>
                  <a:srgbClr val="000000"/>
                </a:solidFill>
                <a:latin typeface="Arial" charset="0"/>
                <a:ea typeface="ＭＳ Ｐゴシック" charset="0"/>
                <a:cs typeface="ＭＳ Ｐゴシック" charset="0"/>
              </a:rPr>
              <a:t>Comparing 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462065" y="3305877"/>
            <a:ext cx="2731585" cy="36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p>
          <a:p>
            <a:pPr algn="ctr" defTabSz="912813"/>
            <a:r>
              <a:rPr lang="en-US" altLang="ja-JP" b="0" dirty="0">
                <a:solidFill>
                  <a:srgbClr val="595959"/>
                </a:solidFill>
              </a:rPr>
              <a:t>references &amp; more info.</a:t>
            </a:r>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smtClean="0">
                <a:solidFill>
                  <a:srgbClr val="595959"/>
                </a:solidFill>
              </a:rPr>
              <a:t>)</a:t>
            </a: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pic>
        <p:nvPicPr>
          <p:cNvPr id="2" name="Picture 1"/>
          <p:cNvPicPr>
            <a:picLocks noChangeAspect="1"/>
          </p:cNvPicPr>
          <p:nvPr/>
        </p:nvPicPr>
        <p:blipFill>
          <a:blip r:embed="rId2"/>
          <a:stretch>
            <a:fillRect/>
          </a:stretch>
        </p:blipFill>
        <p:spPr>
          <a:xfrm>
            <a:off x="94960" y="89622"/>
            <a:ext cx="3465795" cy="2499704"/>
          </a:xfrm>
          <a:prstGeom prst="rect">
            <a:avLst/>
          </a:prstGeom>
          <a:ln w="38100" cmpd="sng">
            <a:solidFill>
              <a:schemeClr val="tx1"/>
            </a:solidFill>
          </a:ln>
        </p:spPr>
      </p:pic>
      <p:pic>
        <p:nvPicPr>
          <p:cNvPr id="3" name="Picture 2"/>
          <p:cNvPicPr>
            <a:picLocks noChangeAspect="1"/>
          </p:cNvPicPr>
          <p:nvPr/>
        </p:nvPicPr>
        <p:blipFill>
          <a:blip r:embed="rId3"/>
          <a:stretch>
            <a:fillRect/>
          </a:stretch>
        </p:blipFill>
        <p:spPr>
          <a:xfrm flipH="1">
            <a:off x="6614613" y="3610171"/>
            <a:ext cx="2411585" cy="3199450"/>
          </a:xfrm>
          <a:prstGeom prst="rect">
            <a:avLst/>
          </a:prstGeom>
          <a:ln w="38100" cmpd="sng">
            <a:solidFill>
              <a:schemeClr val="tx1"/>
            </a:solidFill>
          </a:ln>
        </p:spPr>
      </p:pic>
      <p:pic>
        <p:nvPicPr>
          <p:cNvPr id="4" name="Picture 3"/>
          <p:cNvPicPr>
            <a:picLocks noChangeAspect="1"/>
          </p:cNvPicPr>
          <p:nvPr/>
        </p:nvPicPr>
        <p:blipFill>
          <a:blip r:embed="rId4"/>
          <a:stretch>
            <a:fillRect/>
          </a:stretch>
        </p:blipFill>
        <p:spPr>
          <a:xfrm>
            <a:off x="3181862" y="2177450"/>
            <a:ext cx="3698443" cy="3536640"/>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smtClean="0">
                <a:solidFill>
                  <a:srgbClr val="7F7F7F"/>
                </a:solidFill>
              </a:rPr>
              <a:t>Transcriptome</a:t>
            </a:r>
            <a:r>
              <a:rPr lang="en-US" sz="1800" dirty="0" smtClean="0">
                <a:solidFill>
                  <a:srgbClr val="7F7F7F"/>
                </a:solidFill>
              </a:rPr>
              <a:t> </a:t>
            </a:r>
            <a:r>
              <a:rPr lang="en-US" sz="1800" dirty="0" err="1" smtClean="0">
                <a:solidFill>
                  <a:srgbClr val="7F7F7F"/>
                </a:solidFill>
              </a:rPr>
              <a:t>Analyiss</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p>
          <a:p>
            <a:pPr eaLnBrk="1" fontAlgn="auto" hangingPunct="1">
              <a:spcAft>
                <a:spcPts val="0"/>
              </a:spcAft>
              <a:buFont typeface="Arial"/>
              <a:buChar char="•"/>
              <a:defRPr/>
            </a:pPr>
            <a:r>
              <a:rPr lang="en-US" sz="1600" b="1" dirty="0">
                <a:solidFill>
                  <a:srgbClr val="FF0000"/>
                </a:solidFill>
              </a:rPr>
              <a:t>App. #2:</a:t>
            </a:r>
            <a:r>
              <a:rPr lang="en-US" sz="1600" b="1" dirty="0">
                <a:solidFill>
                  <a:srgbClr val="FF6600"/>
                </a:solidFill>
              </a:rPr>
              <a:t> </a:t>
            </a:r>
            <a:r>
              <a:rPr lang="en-US" sz="1600" b="1" dirty="0" smtClean="0">
                <a:solidFill>
                  <a:srgbClr val="FFFF00"/>
                </a:solidFill>
              </a:rPr>
              <a:t>Relating Clusters to Hourglass  </a:t>
            </a:r>
            <a:endParaRPr lang="en-US" sz="1600" b="1" dirty="0">
              <a:solidFill>
                <a:srgbClr val="FFFF00"/>
              </a:solidFill>
            </a:endParaRPr>
          </a:p>
          <a:p>
            <a:pPr lvl="1" eaLnBrk="1" fontAlgn="auto" hangingPunct="1">
              <a:spcAft>
                <a:spcPts val="0"/>
              </a:spcAft>
              <a:buFont typeface="Arial"/>
              <a:buChar char="•"/>
              <a:defRPr/>
            </a:pP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sz="1600" dirty="0" err="1" smtClean="0">
                <a:solidFill>
                  <a:srgbClr val="7F7F7F"/>
                </a:solidFill>
              </a:rPr>
              <a:t>Driess</a:t>
            </a:r>
            <a:r>
              <a:rPr lang="en-US" sz="1600" dirty="0" smtClean="0">
                <a:solidFill>
                  <a:srgbClr val="7F7F7F"/>
                </a:solidFill>
              </a:rPr>
              <a:t> – decoupling expression changes into those driven by worm-fly conserved genes </a:t>
            </a:r>
            <a:r>
              <a:rPr lang="en-US" sz="1600" dirty="0" err="1" smtClean="0">
                <a:solidFill>
                  <a:srgbClr val="7F7F7F"/>
                </a:solidFill>
              </a:rPr>
              <a:t>vs</a:t>
            </a:r>
            <a:r>
              <a:rPr lang="en-US" sz="1600" dirty="0" smtClean="0">
                <a:solidFill>
                  <a:srgbClr val="7F7F7F"/>
                </a:solidFill>
              </a:rPr>
              <a:t> </a:t>
            </a:r>
            <a:r>
              <a:rPr lang="en-US" sz="1600" dirty="0" err="1" smtClean="0">
                <a:solidFill>
                  <a:srgbClr val="7F7F7F"/>
                </a:solidFill>
              </a:rPr>
              <a:t>speciies</a:t>
            </a:r>
            <a:r>
              <a:rPr lang="en-US" sz="1600" dirty="0" smtClean="0">
                <a:solidFill>
                  <a:srgbClr val="7F7F7F"/>
                </a:solidFill>
              </a:rPr>
              <a:t> specific ones</a:t>
            </a:r>
          </a:p>
          <a:p>
            <a:pPr lvl="1"/>
            <a:r>
              <a:rPr lang="en-US" sz="1400" dirty="0" smtClean="0">
                <a:solidFill>
                  <a:srgbClr val="7F7F7F"/>
                </a:solidFill>
              </a:rPr>
              <a:t>Internal &amp; external and dimensionality reduction</a:t>
            </a:r>
          </a:p>
          <a:p>
            <a:pPr lvl="1"/>
            <a:r>
              <a:rPr lang="en-US" sz="1400" dirty="0" smtClean="0">
                <a:solidFill>
                  <a:srgbClr val="7F7F7F"/>
                </a:solidFill>
              </a:rPr>
              <a:t>Conserved genes have similar dynamic patterns in contrast to species specific</a:t>
            </a:r>
          </a:p>
          <a:p>
            <a:pPr lvl="1"/>
            <a:r>
              <a:rPr lang="en-US" sz="1400" dirty="0" smtClean="0">
                <a:solidFill>
                  <a:srgbClr val="7F7F7F"/>
                </a:solidFill>
              </a:rPr>
              <a:t>Ex of </a:t>
            </a:r>
            <a:r>
              <a:rPr lang="en-US" sz="1400" dirty="0" err="1" smtClean="0">
                <a:solidFill>
                  <a:srgbClr val="7F7F7F"/>
                </a:solidFill>
              </a:rPr>
              <a:t>ribo</a:t>
            </a:r>
            <a:r>
              <a:rPr lang="en-US" sz="1400" dirty="0" smtClean="0">
                <a:solidFill>
                  <a:srgbClr val="7F7F7F"/>
                </a:solidFill>
              </a:rPr>
              <a:t> v cell </a:t>
            </a:r>
            <a:r>
              <a:rPr lang="en-US" sz="1400" smtClean="0">
                <a:solidFill>
                  <a:srgbClr val="7F7F7F"/>
                </a:solidFill>
              </a:rPr>
              <a:t>signalling</a:t>
            </a:r>
            <a:endParaRPr lang="en-US" sz="14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12</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13</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14</a:t>
            </a:fld>
            <a:endParaRPr sz="1800">
              <a:solidFill>
                <a:srgbClr val="000000"/>
              </a:solidFill>
              <a:latin typeface="Calibri"/>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15</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16</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38"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19</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xmlns:p14="http://schemas.microsoft.com/office/powerpoint/2010/main" advTm="17478"/>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20</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36278205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23</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24</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25</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007816174"/>
      </p:ext>
    </p:extLst>
  </p:cSld>
  <p:clrMapOvr>
    <a:masterClrMapping/>
  </p:clrMapOvr>
  <p:transition xmlns:p14="http://schemas.microsoft.com/office/powerpoint/2010/main" advTm="39902"/>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layout</a:t>
            </a: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465252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t>orthologs</a:t>
              </a:r>
              <a:endParaRPr lang="en-US" sz="1400" dirty="0"/>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t>co-expressed</a:t>
              </a:r>
              <a:endParaRPr lang="en-US" sz="1400" dirty="0"/>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t>Are gene regulatory networks among </a:t>
              </a:r>
              <a:r>
                <a:rPr lang="en-US" sz="2400" b="0" i="1" dirty="0" err="1" smtClean="0"/>
                <a:t>orthologs</a:t>
              </a:r>
              <a:r>
                <a:rPr lang="en-US" sz="2400" b="0" i="1" dirty="0" smtClean="0"/>
                <a:t> conserved across species?</a:t>
              </a:r>
              <a:endParaRPr lang="en-US" sz="2400" b="0" i="1" dirty="0"/>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among </a:t>
              </a:r>
              <a:r>
                <a:rPr kumimoji="0" lang="en-US" sz="1400" b="0" i="0" u="none" strike="noStrike" kern="0" cap="none" spc="0" normalizeH="0" baseline="0" noProof="0" dirty="0" err="1" smtClean="0">
                  <a:ln>
                    <a:noFill/>
                  </a:ln>
                  <a:solidFill>
                    <a:srgbClr val="000100"/>
                  </a:solidFill>
                  <a:effectLst/>
                  <a:uLnTx/>
                  <a:uFillTx/>
                </a:rPr>
                <a:t>orthologs</a:t>
              </a:r>
              <a:r>
                <a:rPr kumimoji="0" lang="en-US" sz="1400" b="0" i="0" u="none" strike="noStrike" kern="0" cap="none" spc="0" normalizeH="0" baseline="0" noProof="0" dirty="0" smtClean="0">
                  <a:ln>
                    <a:noFill/>
                  </a:ln>
                  <a:solidFill>
                    <a:srgbClr val="000100"/>
                  </a:solidFill>
                  <a:effectLst/>
                  <a:uLnTx/>
                  <a:uFillTx/>
                </a:rPr>
                <a:t> (</a:t>
              </a:r>
              <a:r>
                <a:rPr kumimoji="0" lang="en-US" sz="1400" b="1" i="0" u="none" strike="noStrike" kern="0" cap="none" spc="0" normalizeH="0" baseline="0" noProof="0" dirty="0" smtClean="0">
                  <a:ln>
                    <a:noFill/>
                  </a:ln>
                  <a:solidFill>
                    <a:srgbClr val="000100"/>
                  </a:solidFill>
                  <a:effectLst/>
                  <a:uLnTx/>
                  <a:uFillTx/>
                </a:rPr>
                <a:t>internal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solidFill>
                    <a:srgbClr val="000100"/>
                  </a:solidFill>
                </a:rPr>
                <a:t>R</a:t>
              </a:r>
              <a:r>
                <a:rPr kumimoji="0" lang="en-US" sz="1400" b="0" i="0" u="none" strike="noStrike" kern="0" cap="none" spc="0" normalizeH="0" baseline="0" noProof="0" dirty="0" err="1" smtClean="0">
                  <a:ln>
                    <a:noFill/>
                  </a:ln>
                  <a:solidFill>
                    <a:srgbClr val="000100"/>
                  </a:solidFill>
                  <a:effectLst/>
                  <a:uLnTx/>
                  <a:uFillTx/>
                </a:rPr>
                <a:t>egulation</a:t>
              </a:r>
              <a:r>
                <a:rPr kumimoji="0" lang="en-US" sz="1400" b="0" i="0" u="none" strike="noStrike" kern="0" cap="none" spc="0" normalizeH="0" baseline="0" noProof="0" dirty="0" smtClean="0">
                  <a:ln>
                    <a:noFill/>
                  </a:ln>
                  <a:solidFill>
                    <a:srgbClr val="000100"/>
                  </a:solidFill>
                  <a:effectLst/>
                  <a:uLnTx/>
                  <a:uFillTx/>
                </a:rPr>
                <a:t> from species-specific factors (</a:t>
              </a:r>
              <a:r>
                <a:rPr kumimoji="0" lang="en-US" sz="1400" b="1" i="0" u="none" strike="noStrike" kern="0" cap="none" spc="0" normalizeH="0" baseline="0" noProof="0" dirty="0" smtClean="0">
                  <a:ln>
                    <a:noFill/>
                  </a:ln>
                  <a:solidFill>
                    <a:srgbClr val="000100"/>
                  </a:solidFill>
                  <a:effectLst/>
                  <a:uLnTx/>
                  <a:uFillTx/>
                </a:rPr>
                <a:t>external</a:t>
              </a:r>
              <a:r>
                <a:rPr kumimoji="0" lang="en-US" sz="1400" b="0" i="0" u="none" strike="noStrike" kern="0" cap="none" spc="0" normalizeH="0" baseline="0" noProof="0" dirty="0" smtClean="0">
                  <a:ln>
                    <a:noFill/>
                  </a:ln>
                  <a:solidFill>
                    <a:srgbClr val="000100"/>
                  </a:solidFill>
                  <a:effectLst/>
                  <a:uLnTx/>
                  <a:uFillTx/>
                </a:rPr>
                <a:t>)</a:t>
              </a:r>
              <a:endParaRPr kumimoji="0" lang="en-US" sz="1400" b="0" i="1" u="none" strike="noStrike" kern="0" cap="none" spc="0" normalizeH="0" baseline="0" noProof="0" dirty="0">
                <a:ln>
                  <a:noFill/>
                </a:ln>
                <a:solidFill>
                  <a:srgbClr val="000100"/>
                </a:solidFill>
                <a:effectLst/>
                <a:uLnTx/>
                <a:uFillTx/>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kumimoji="0" lang="en-US" sz="1400" b="0" i="1" u="none" strike="noStrike" kern="0" cap="none" spc="0" normalizeH="0" baseline="0" noProof="0" dirty="0">
                <a:ln>
                  <a:noFill/>
                </a:ln>
                <a:solidFill>
                  <a:srgbClr val="000100"/>
                </a:solidFill>
                <a:effectLst/>
                <a:uLnTx/>
                <a:uFillTx/>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79646"/>
                  </a:solidFill>
                  <a:effectLst/>
                  <a:uLnTx/>
                  <a:uFillTx/>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0100"/>
                    </a:solidFill>
                  </a:rPr>
                  <a:t>Species-specific transcription factors</a:t>
                </a:r>
                <a:endParaRPr kumimoji="0" lang="en-US" sz="1400" b="0" i="1" u="none" strike="noStrike" kern="0" cap="none" spc="0" normalizeH="0" baseline="0" noProof="0" dirty="0">
                  <a:ln>
                    <a:noFill/>
                  </a:ln>
                  <a:solidFill>
                    <a:srgbClr val="000100"/>
                  </a:solidFill>
                  <a:effectLst/>
                  <a:uLnTx/>
                  <a:uFillTx/>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err="1" smtClean="0"/>
              <a:t>Orthologs</a:t>
            </a:r>
            <a:r>
              <a:rPr lang="en-US" sz="2400" dirty="0" smtClean="0"/>
              <a:t> expression levels can’t answer due to interferences from species-specific regulation</a:t>
            </a:r>
            <a:endParaRPr lang="en-US" sz="2400" dirty="0"/>
          </a:p>
        </p:txBody>
      </p:sp>
    </p:spTree>
    <p:extLst>
      <p:ext uri="{BB962C8B-B14F-4D97-AF65-F5344CB8AC3E}">
        <p14:creationId xmlns:p14="http://schemas.microsoft.com/office/powerpoint/2010/main" val="2647539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70" y="152400"/>
            <a:ext cx="7518680" cy="914400"/>
          </a:xfrm>
        </p:spPr>
        <p:txBody>
          <a:bodyPr/>
          <a:lstStyle/>
          <a:p>
            <a:r>
              <a:rPr lang="en-US" dirty="0" smtClean="0"/>
              <a:t>State-space model </a:t>
            </a:r>
            <a:r>
              <a:rPr lang="en-US" dirty="0" smtClean="0"/>
              <a:t>for </a:t>
            </a:r>
            <a:r>
              <a:rPr lang="en-US" dirty="0" smtClean="0"/>
              <a:t>Internal </a:t>
            </a:r>
            <a:r>
              <a:rPr lang="en-US" dirty="0" smtClean="0"/>
              <a:t>and external gene regulatory networks</a:t>
            </a:r>
            <a:endParaRPr lang="en-US"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a:rPr>
                  <a:t>I</a:t>
                </a:r>
                <a:r>
                  <a:rPr kumimoji="0" lang="en-US" sz="1200" b="0" i="0" u="none" strike="noStrike" kern="0" cap="none" spc="0" normalizeH="0" baseline="0" noProof="0" dirty="0" smtClean="0">
                    <a:ln>
                      <a:noFill/>
                    </a:ln>
                    <a:solidFill>
                      <a:sysClr val="windowText" lastClr="000000"/>
                    </a:solidFill>
                    <a:effectLst/>
                    <a:uLnTx/>
                    <a:uFillTx/>
                    <a:latin typeface="Times New Roman"/>
                  </a:rPr>
                  <a:t>nternal </a:t>
                </a:r>
                <a:r>
                  <a:rPr kumimoji="0" lang="en-US" sz="1200" b="0" i="0" u="none" strike="noStrike" kern="0" cap="none" spc="0" normalizeH="0" baseline="0" noProof="0" dirty="0" smtClean="0">
                    <a:ln>
                      <a:noFill/>
                    </a:ln>
                    <a:solidFill>
                      <a:sysClr val="windowText" lastClr="000000"/>
                    </a:solidFill>
                    <a:effectLst/>
                    <a:uLnTx/>
                    <a:uFillTx/>
                    <a:latin typeface="Times New Roman"/>
                  </a:rPr>
                  <a:t>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Times New Roman"/>
                  </a:rPr>
                  <a:t>External </a:t>
                </a:r>
                <a:r>
                  <a:rPr kumimoji="0" lang="en-US" sz="1200" b="0" i="0" u="none" strike="noStrike" kern="0" cap="none" spc="0" normalizeH="0" baseline="0" noProof="0" dirty="0" smtClean="0">
                    <a:ln>
                      <a:noFill/>
                    </a:ln>
                    <a:solidFill>
                      <a:sysClr val="windowText" lastClr="000000"/>
                    </a:solidFill>
                    <a:effectLst/>
                    <a:uLnTx/>
                    <a:uFillTx/>
                    <a:latin typeface="Times New Roman"/>
                  </a:rPr>
                  <a:t>regulation</a:t>
                </a:r>
                <a:endParaRPr kumimoji="0" lang="en-US" sz="1200" b="0" i="1" u="none" strike="noStrike" kern="0" cap="none" spc="0" normalizeH="0" baseline="0" noProof="0" dirty="0">
                  <a:ln>
                    <a:noFill/>
                  </a:ln>
                  <a:solidFill>
                    <a:sysClr val="windowText" lastClr="000000"/>
                  </a:solidFill>
                  <a:effectLst/>
                  <a:uLnTx/>
                  <a:uFillTx/>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t</a:t>
                    </a:r>
                    <a:r>
                      <a:rPr kumimoji="0" lang="en-US" sz="2400" b="0" i="0" u="none" strike="noStrike" kern="0" cap="none" spc="0" normalizeH="0" baseline="-25000" noProof="0" dirty="0" smtClean="0">
                        <a:ln>
                          <a:noFill/>
                        </a:ln>
                        <a:solidFill>
                          <a:sysClr val="windowText" lastClr="000000"/>
                        </a:solidFill>
                        <a:effectLst/>
                        <a:uLnTx/>
                        <a:uFillTx/>
                        <a:latin typeface="Times New Roman"/>
                        <a:cs typeface="Times New Roman"/>
                      </a:rPr>
                      <a:t>+1</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3" name="TextBox 422"/>
                  <p:cNvSpPr txBox="1"/>
                  <p:nvPr/>
                </p:nvSpPr>
                <p:spPr>
                  <a:xfrm>
                    <a:off x="3938959" y="2729279"/>
                    <a:ext cx="46707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X</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U</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t</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a:r>
                    <a:rPr lang="en-US" sz="2400" dirty="0" smtClean="0">
                      <a:latin typeface="Arial"/>
                      <a:cs typeface="Arial"/>
                    </a:rPr>
                    <a:t>State space model</a:t>
                  </a:r>
                  <a:endParaRPr lang="en-US" sz="2400" dirty="0">
                    <a:latin typeface="Arial"/>
                    <a:cs typeface="Arial"/>
                  </a:endParaRPr>
                </a:p>
              </p:txBody>
            </p:sp>
            <p:sp>
              <p:nvSpPr>
                <p:cNvPr id="414" name="TextBox 413"/>
                <p:cNvSpPr txBox="1"/>
                <p:nvPr/>
              </p:nvSpPr>
              <p:spPr>
                <a:xfrm>
                  <a:off x="3733801" y="5867400"/>
                  <a:ext cx="1905001" cy="954107"/>
                </a:xfrm>
                <a:prstGeom prst="rect">
                  <a:avLst/>
                </a:prstGeom>
                <a:noFill/>
              </p:spPr>
              <p:txBody>
                <a:bodyPr wrap="square" rtlCol="0">
                  <a:spAutoFit/>
                </a:bodyPr>
                <a:lstStyle/>
                <a:p>
                  <a:r>
                    <a:rPr lang="en-US" sz="1400" i="1" dirty="0" err="1" smtClean="0">
                      <a:latin typeface="Times New Roman"/>
                      <a:cs typeface="Times New Roman"/>
                    </a:rPr>
                    <a:t>A</a:t>
                  </a:r>
                  <a:r>
                    <a:rPr lang="en-US" sz="1400" i="1" baseline="-25000" dirty="0" err="1" smtClean="0">
                      <a:latin typeface="Times New Roman"/>
                      <a:cs typeface="Times New Roman"/>
                    </a:rPr>
                    <a:t>ij</a:t>
                  </a:r>
                  <a:r>
                    <a:rPr lang="en-US" sz="1400" dirty="0" smtClean="0">
                      <a:latin typeface="Times New Roman"/>
                      <a:cs typeface="Times New Roman"/>
                    </a:rPr>
                    <a:t> captures temporal casual influence from Gene </a:t>
                  </a:r>
                  <a:r>
                    <a:rPr lang="en-US" sz="1400" i="1" dirty="0" err="1" smtClean="0">
                      <a:latin typeface="Times New Roman"/>
                      <a:cs typeface="Times New Roman"/>
                    </a:rPr>
                    <a:t>i</a:t>
                  </a:r>
                  <a:r>
                    <a:rPr lang="en-US" sz="1400" dirty="0" smtClean="0">
                      <a:latin typeface="Times New Roman"/>
                      <a:cs typeface="Times New Roman"/>
                    </a:rPr>
                    <a:t> to Gene </a:t>
                  </a:r>
                  <a:r>
                    <a:rPr lang="en-US" sz="1400" i="1" dirty="0" smtClean="0">
                      <a:latin typeface="Times New Roman"/>
                      <a:cs typeface="Times New Roman"/>
                    </a:rPr>
                    <a:t>j </a:t>
                  </a:r>
                  <a:r>
                    <a:rPr lang="en-US" sz="1400" dirty="0" smtClean="0">
                      <a:latin typeface="Times New Roman"/>
                      <a:cs typeface="Times New Roman"/>
                    </a:rPr>
                    <a:t> in </a:t>
                  </a:r>
                  <a:r>
                    <a:rPr lang="en-US" sz="1400" dirty="0" smtClean="0">
                      <a:latin typeface="Times New Roman"/>
                      <a:cs typeface="Times New Roman"/>
                    </a:rPr>
                    <a:t>internal group</a:t>
                  </a:r>
                  <a:endParaRPr lang="en-US" sz="1400" i="1" dirty="0">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r>
                    <a:rPr lang="en-US" sz="1400" i="1" dirty="0" err="1" smtClean="0">
                      <a:latin typeface="Times New Roman"/>
                      <a:cs typeface="Times New Roman"/>
                    </a:rPr>
                    <a:t>B</a:t>
                  </a:r>
                  <a:r>
                    <a:rPr lang="en-US" sz="1400" i="1" baseline="-25000" dirty="0" err="1" smtClean="0">
                      <a:latin typeface="Times New Roman"/>
                      <a:cs typeface="Times New Roman"/>
                    </a:rPr>
                    <a:t>kl</a:t>
                  </a:r>
                  <a:r>
                    <a:rPr lang="en-US" sz="1400" dirty="0" smtClean="0">
                      <a:latin typeface="Times New Roman"/>
                      <a:cs typeface="Times New Roman"/>
                    </a:rPr>
                    <a:t> </a:t>
                  </a:r>
                  <a:r>
                    <a:rPr lang="en-US" sz="1400" dirty="0">
                      <a:latin typeface="Times New Roman"/>
                      <a:cs typeface="Times New Roman"/>
                    </a:rPr>
                    <a:t>captures </a:t>
                  </a:r>
                  <a:r>
                    <a:rPr lang="en-US" sz="1400" dirty="0" smtClean="0">
                      <a:latin typeface="Times New Roman"/>
                      <a:cs typeface="Times New Roman"/>
                    </a:rPr>
                    <a:t>temporal </a:t>
                  </a:r>
                  <a:r>
                    <a:rPr lang="en-US" sz="1400" dirty="0">
                      <a:latin typeface="Times New Roman"/>
                      <a:cs typeface="Times New Roman"/>
                    </a:rPr>
                    <a:t>casual influence from </a:t>
                  </a:r>
                  <a:r>
                    <a:rPr lang="en-US" sz="1400" dirty="0" smtClean="0">
                      <a:latin typeface="Times New Roman"/>
                      <a:cs typeface="Times New Roman"/>
                    </a:rPr>
                    <a:t>external factor </a:t>
                  </a:r>
                  <a:r>
                    <a:rPr lang="en-US" sz="1400" i="1" dirty="0" smtClean="0">
                      <a:latin typeface="Times New Roman"/>
                      <a:cs typeface="Times New Roman"/>
                    </a:rPr>
                    <a:t>k </a:t>
                  </a:r>
                  <a:r>
                    <a:rPr lang="en-US" sz="1400" dirty="0" smtClean="0">
                      <a:latin typeface="Times New Roman"/>
                      <a:cs typeface="Times New Roman"/>
                    </a:rPr>
                    <a:t>to Gene </a:t>
                  </a:r>
                  <a:r>
                    <a:rPr lang="en-US" sz="1400" i="1" dirty="0" smtClean="0">
                      <a:latin typeface="Times New Roman"/>
                      <a:cs typeface="Times New Roman"/>
                    </a:rPr>
                    <a:t>l </a:t>
                  </a:r>
                  <a:r>
                    <a:rPr lang="en-US" sz="1400" dirty="0" smtClean="0">
                      <a:latin typeface="Times New Roman"/>
                      <a:cs typeface="Times New Roman"/>
                    </a:rPr>
                    <a:t>in </a:t>
                  </a:r>
                  <a:r>
                    <a:rPr lang="en-US" sz="1400" dirty="0" smtClean="0">
                      <a:latin typeface="Times New Roman"/>
                      <a:cs typeface="Times New Roman"/>
                    </a:rPr>
                    <a:t>internal group</a:t>
                  </a:r>
                  <a:endParaRPr lang="en-US" sz="1400" i="1" dirty="0">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Gene expression vector of </a:t>
                </a:r>
                <a:r>
                  <a:rPr lang="en-US" sz="1400" dirty="0" smtClean="0">
                    <a:latin typeface="Times New Roman"/>
                    <a:cs typeface="Times New Roman"/>
                  </a:rPr>
                  <a:t>internal group </a:t>
                </a:r>
                <a:r>
                  <a:rPr lang="en-US" sz="1400" dirty="0" smtClean="0">
                    <a:latin typeface="Times New Roman"/>
                    <a:cs typeface="Times New Roman"/>
                  </a:rPr>
                  <a:t>at time </a:t>
                </a:r>
                <a:r>
                  <a:rPr lang="en-US" sz="1400" i="1" dirty="0" smtClean="0">
                    <a:latin typeface="Times New Roman"/>
                    <a:cs typeface="Times New Roman"/>
                  </a:rPr>
                  <a:t>t</a:t>
                </a:r>
                <a:endParaRPr lang="en-US" sz="1400" i="1" dirty="0">
                  <a:latin typeface="Times New Roman"/>
                  <a:cs typeface="Times New Roman"/>
                </a:endParaRPr>
              </a:p>
            </p:txBody>
          </p:sp>
          <p:sp>
            <p:nvSpPr>
              <p:cNvPr id="410" name="TextBox 409"/>
              <p:cNvSpPr txBox="1"/>
              <p:nvPr/>
            </p:nvSpPr>
            <p:spPr>
              <a:xfrm>
                <a:off x="8534401" y="3733800"/>
                <a:ext cx="1371600" cy="1169551"/>
              </a:xfrm>
              <a:prstGeom prst="rect">
                <a:avLst/>
              </a:prstGeom>
              <a:noFill/>
            </p:spPr>
            <p:txBody>
              <a:bodyPr wrap="square" rtlCol="0">
                <a:spAutoFit/>
              </a:bodyPr>
              <a:lstStyle/>
              <a:p>
                <a:r>
                  <a:rPr lang="en-US" sz="1400" dirty="0" smtClean="0">
                    <a:latin typeface="Times New Roman"/>
                    <a:cs typeface="Times New Roman"/>
                  </a:rPr>
                  <a:t>Control: Gene expression vector of external factors at time </a:t>
                </a:r>
                <a:r>
                  <a:rPr lang="en-US" sz="1400" i="1" dirty="0" smtClean="0">
                    <a:latin typeface="Times New Roman"/>
                    <a:cs typeface="Times New Roman"/>
                  </a:rPr>
                  <a:t>t</a:t>
                </a:r>
                <a:endParaRPr lang="en-US" sz="1400" i="1" dirty="0">
                  <a:latin typeface="Times New Roman"/>
                  <a:cs typeface="Times New Roman"/>
                </a:endParaRPr>
              </a:p>
            </p:txBody>
          </p:sp>
        </p:grpSp>
        <p:sp>
          <p:nvSpPr>
            <p:cNvPr id="407" name="TextBox 406"/>
            <p:cNvSpPr txBox="1"/>
            <p:nvPr/>
          </p:nvSpPr>
          <p:spPr>
            <a:xfrm>
              <a:off x="1524001" y="5638800"/>
              <a:ext cx="1925739" cy="738664"/>
            </a:xfrm>
            <a:prstGeom prst="rect">
              <a:avLst/>
            </a:prstGeom>
            <a:noFill/>
          </p:spPr>
          <p:txBody>
            <a:bodyPr wrap="square" rtlCol="0">
              <a:spAutoFit/>
            </a:bodyPr>
            <a:lstStyle/>
            <a:p>
              <a:r>
                <a:rPr lang="en-US" sz="1400" dirty="0" smtClean="0">
                  <a:latin typeface="Times New Roman"/>
                  <a:cs typeface="Times New Roman"/>
                </a:rPr>
                <a:t>State: </a:t>
              </a:r>
              <a:r>
                <a:rPr lang="en-US" sz="1400" dirty="0">
                  <a:latin typeface="Times New Roman"/>
                  <a:cs typeface="Times New Roman"/>
                </a:rPr>
                <a:t>G</a:t>
              </a:r>
              <a:r>
                <a:rPr lang="en-US" sz="1400" dirty="0" smtClean="0">
                  <a:latin typeface="Times New Roman"/>
                  <a:cs typeface="Times New Roman"/>
                </a:rPr>
                <a:t>ene expression vector of Group </a:t>
              </a:r>
              <a:r>
                <a:rPr lang="en-US" sz="1400" i="1" dirty="0" smtClean="0">
                  <a:latin typeface="Times New Roman"/>
                  <a:cs typeface="Times New Roman"/>
                </a:rPr>
                <a:t>X</a:t>
              </a:r>
              <a:r>
                <a:rPr lang="en-US" sz="1400" dirty="0" smtClean="0">
                  <a:latin typeface="Times New Roman"/>
                  <a:cs typeface="Times New Roman"/>
                </a:rPr>
                <a:t> at time </a:t>
              </a:r>
              <a:r>
                <a:rPr lang="en-US" sz="1400" i="1" dirty="0" smtClean="0">
                  <a:latin typeface="Times New Roman"/>
                  <a:cs typeface="Times New Roman"/>
                </a:rPr>
                <a:t>t</a:t>
              </a:r>
              <a:r>
                <a:rPr lang="en-US" sz="1400" dirty="0" smtClean="0">
                  <a:latin typeface="Times New Roman"/>
                  <a:cs typeface="Times New Roman"/>
                </a:rPr>
                <a:t>+1</a:t>
              </a:r>
              <a:endParaRPr lang="en-US" sz="1400" dirty="0">
                <a:latin typeface="Times New Roman"/>
                <a:cs typeface="Times New Roman"/>
              </a:endParaRPr>
            </a:p>
          </p:txBody>
        </p:sp>
      </p:grpSp>
      <p:sp>
        <p:nvSpPr>
          <p:cNvPr id="3" name="TextBox 2"/>
          <p:cNvSpPr txBox="1"/>
          <p:nvPr/>
        </p:nvSpPr>
        <p:spPr>
          <a:xfrm>
            <a:off x="381000" y="1752600"/>
            <a:ext cx="2725560" cy="1200329"/>
          </a:xfrm>
          <a:prstGeom prst="rect">
            <a:avLst/>
          </a:prstGeom>
          <a:noFill/>
        </p:spPr>
        <p:txBody>
          <a:bodyPr wrap="square" rtlCol="0">
            <a:spAutoFit/>
          </a:bodyPr>
          <a:lstStyle/>
          <a:p>
            <a:r>
              <a:rPr lang="en-US" b="1" dirty="0" smtClean="0">
                <a:latin typeface="Aril"/>
                <a:cs typeface="Aril"/>
              </a:rPr>
              <a:t>How to identify gene expression dynamics driven by internal/external regulation?</a:t>
            </a:r>
            <a:endParaRPr lang="en-US" b="1" dirty="0">
              <a:latin typeface="Aril"/>
              <a:cs typeface="Aril"/>
            </a:endParaRPr>
          </a:p>
        </p:txBody>
      </p:sp>
      <p:sp>
        <p:nvSpPr>
          <p:cNvPr id="4" name="TextBox 3"/>
          <p:cNvSpPr txBox="1"/>
          <p:nvPr/>
        </p:nvSpPr>
        <p:spPr>
          <a:xfrm>
            <a:off x="2209800" y="1219200"/>
            <a:ext cx="1274750" cy="276999"/>
          </a:xfrm>
          <a:prstGeom prst="rect">
            <a:avLst/>
          </a:prstGeom>
          <a:noFill/>
        </p:spPr>
        <p:txBody>
          <a:bodyPr wrap="none" rtlCol="0">
            <a:spAutoFit/>
          </a:bodyPr>
          <a:lstStyle/>
          <a:p>
            <a:r>
              <a:rPr lang="en-US" dirty="0" smtClean="0"/>
              <a:t>Internal Group</a:t>
            </a:r>
            <a:endParaRPr lang="en-US" i="1" dirty="0"/>
          </a:p>
        </p:txBody>
      </p:sp>
      <p:sp>
        <p:nvSpPr>
          <p:cNvPr id="428" name="TextBox 427"/>
          <p:cNvSpPr txBox="1"/>
          <p:nvPr/>
        </p:nvSpPr>
        <p:spPr>
          <a:xfrm>
            <a:off x="4800600" y="1143000"/>
            <a:ext cx="1326221" cy="276999"/>
          </a:xfrm>
          <a:prstGeom prst="rect">
            <a:avLst/>
          </a:prstGeom>
          <a:noFill/>
        </p:spPr>
        <p:txBody>
          <a:bodyPr wrap="none" rtlCol="0">
            <a:spAutoFit/>
          </a:bodyPr>
          <a:lstStyle/>
          <a:p>
            <a:r>
              <a:rPr lang="en-US" dirty="0" smtClean="0"/>
              <a:t>External Group</a:t>
            </a:r>
            <a:endParaRPr lang="en-US" i="1" dirty="0"/>
          </a:p>
        </p:txBody>
      </p:sp>
    </p:spTree>
    <p:extLst>
      <p:ext uri="{BB962C8B-B14F-4D97-AF65-F5344CB8AC3E}">
        <p14:creationId xmlns:p14="http://schemas.microsoft.com/office/powerpoint/2010/main" val="39970150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a:t>
            </a:r>
            <a:r>
              <a:rPr lang="en-US" dirty="0" smtClean="0"/>
              <a:t>networks between </a:t>
            </a:r>
            <a:r>
              <a:rPr lang="en-US" dirty="0" smtClean="0"/>
              <a:t>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021525"/>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endParaRPr lang="en-US" sz="1400" b="0" dirty="0" smtClean="0">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endParaRPr lang="en-US" sz="1400" b="0" dirty="0" smtClean="0">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295400"/>
            <a:ext cx="3048000" cy="2133600"/>
            <a:chOff x="6019800" y="1295400"/>
            <a:chExt cx="3048000" cy="2133600"/>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2971800"/>
              <a:ext cx="2777586" cy="369332"/>
            </a:xfrm>
            <a:prstGeom prst="rect">
              <a:avLst/>
            </a:prstGeom>
            <a:noFill/>
          </p:spPr>
          <p:txBody>
            <a:bodyPr wrap="none" rtlCol="0">
              <a:spAutoFit/>
            </a:bodyPr>
            <a:lstStyle/>
            <a:p>
              <a:r>
                <a:rPr lang="en-US" dirty="0" smtClean="0">
                  <a:solidFill>
                    <a:srgbClr val="FF0000"/>
                  </a:solidFill>
                </a:rPr>
                <a:t>No enough time samples!</a:t>
              </a:r>
              <a:endParaRPr lang="en-US" dirty="0">
                <a:solidFill>
                  <a:srgbClr val="FF0000"/>
                </a:solidFill>
              </a:endParaRPr>
            </a:p>
          </p:txBody>
        </p:sp>
      </p:grpSp>
    </p:spTree>
    <p:extLst>
      <p:ext uri="{BB962C8B-B14F-4D97-AF65-F5344CB8AC3E}">
        <p14:creationId xmlns:p14="http://schemas.microsoft.com/office/powerpoint/2010/main" val="42262666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77" y="1219200"/>
            <a:ext cx="4826023" cy="4660614"/>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572616799"/>
              </p:ext>
            </p:extLst>
          </p:nvPr>
        </p:nvGraphicFramePr>
        <p:xfrm>
          <a:off x="1447800" y="5181600"/>
          <a:ext cx="2494051" cy="609600"/>
        </p:xfrm>
        <a:graphic>
          <a:graphicData uri="http://schemas.openxmlformats.org/presentationml/2006/ole">
            <mc:AlternateContent xmlns:mc="http://schemas.openxmlformats.org/markup-compatibility/2006">
              <mc:Choice xmlns:v="urn:schemas-microsoft-com:vml" Requires="v">
                <p:oleObj spid="_x0000_s277543"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181600"/>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0" y="4724400"/>
            <a:ext cx="5486400" cy="400110"/>
          </a:xfrm>
          <a:prstGeom prst="rect">
            <a:avLst/>
          </a:prstGeom>
          <a:noFill/>
        </p:spPr>
        <p:txBody>
          <a:bodyPr wrap="square" rtlCol="0">
            <a:spAutoFit/>
          </a:bodyPr>
          <a:lstStyle/>
          <a:p>
            <a:pPr algn="ctr" fontAlgn="auto">
              <a:spcBef>
                <a:spcPts val="0"/>
              </a:spcBef>
              <a:spcAft>
                <a:spcPts val="0"/>
              </a:spcAft>
            </a:pPr>
            <a:r>
              <a:rPr lang="en-US" sz="2000" b="0" dirty="0">
                <a:solidFill>
                  <a:srgbClr val="000000"/>
                </a:solidFill>
                <a:latin typeface="Georgia"/>
                <a:ea typeface="+mn-ea"/>
                <a:cs typeface="+mn-cs"/>
              </a:rPr>
              <a:t>Effective state space model for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4076212691"/>
              </p:ext>
            </p:extLst>
          </p:nvPr>
        </p:nvGraphicFramePr>
        <p:xfrm>
          <a:off x="1295400" y="2133600"/>
          <a:ext cx="2590800" cy="536057"/>
        </p:xfrm>
        <a:graphic>
          <a:graphicData uri="http://schemas.openxmlformats.org/presentationml/2006/ole">
            <mc:AlternateContent xmlns:mc="http://schemas.openxmlformats.org/markup-compatibility/2006">
              <mc:Choice xmlns:v="urn:schemas-microsoft-com:vml" Requires="v">
                <p:oleObj spid="_x0000_s277544"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133600"/>
                        <a:ext cx="2590800" cy="536057"/>
                      </a:xfrm>
                      <a:prstGeom prst="rect">
                        <a:avLst/>
                      </a:prstGeom>
                      <a:noFill/>
                      <a:extLst/>
                    </p:spPr>
                  </p:pic>
                </p:oleObj>
              </mc:Fallback>
            </mc:AlternateContent>
          </a:graphicData>
        </a:graphic>
      </p:graphicFrame>
      <p:sp>
        <p:nvSpPr>
          <p:cNvPr id="107" name="TextBox 106"/>
          <p:cNvSpPr txBox="1"/>
          <p:nvPr/>
        </p:nvSpPr>
        <p:spPr>
          <a:xfrm>
            <a:off x="533400" y="1447800"/>
            <a:ext cx="3657600" cy="707886"/>
          </a:xfrm>
          <a:prstGeom prst="rect">
            <a:avLst/>
          </a:prstGeom>
          <a:noFill/>
        </p:spPr>
        <p:txBody>
          <a:bodyPr wrap="square" rtlCol="0">
            <a:spAutoFit/>
          </a:bodyPr>
          <a:lstStyle/>
          <a:p>
            <a:pPr algn="r" fontAlgn="auto">
              <a:spcBef>
                <a:spcPts val="0"/>
              </a:spcBef>
              <a:spcAft>
                <a:spcPts val="0"/>
              </a:spcAft>
            </a:pPr>
            <a:r>
              <a:rPr lang="en-US" sz="2000" b="0" dirty="0">
                <a:solidFill>
                  <a:srgbClr val="000000"/>
                </a:solidFill>
                <a:latin typeface="Georgia"/>
                <a:ea typeface="+mn-ea"/>
                <a:cs typeface="+mn-cs"/>
              </a:rPr>
              <a:t>Not enough data to estimate state space model for genes</a:t>
            </a:r>
          </a:p>
        </p:txBody>
      </p:sp>
      <p:sp>
        <p:nvSpPr>
          <p:cNvPr id="3" name="Rectangle 2"/>
          <p:cNvSpPr/>
          <p:nvPr/>
        </p:nvSpPr>
        <p:spPr>
          <a:xfrm>
            <a:off x="533400" y="3276600"/>
            <a:ext cx="3733800" cy="1015663"/>
          </a:xfrm>
          <a:prstGeom prst="rect">
            <a:avLst/>
          </a:prstGeom>
        </p:spPr>
        <p:txBody>
          <a:bodyPr wrap="square">
            <a:spAutoFit/>
          </a:bodyPr>
          <a:lstStyle/>
          <a:p>
            <a:pPr fontAlgn="auto">
              <a:spcBef>
                <a:spcPts val="0"/>
              </a:spcBef>
              <a:spcAft>
                <a:spcPts val="0"/>
              </a:spcAft>
            </a:pPr>
            <a:r>
              <a:rPr lang="en-US" sz="2000" b="0" dirty="0">
                <a:solidFill>
                  <a:srgbClr val="000000"/>
                </a:solidFill>
                <a:latin typeface="Georgia"/>
                <a:ea typeface="+mn-ea"/>
                <a:cs typeface="+mn-cs"/>
              </a:rPr>
              <a:t>Dimensionality reduction from genes to meta-genes (e.g., singular value decomposition)</a:t>
            </a: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Tree>
    <p:extLst>
      <p:ext uri="{BB962C8B-B14F-4D97-AF65-F5344CB8AC3E}">
        <p14:creationId xmlns:p14="http://schemas.microsoft.com/office/powerpoint/2010/main" val="22457420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ea typeface="+mn-ea"/>
                <a:cs typeface="Helvetica"/>
              </a:rPr>
              <a:t>Different </a:t>
            </a:r>
            <a:r>
              <a:rPr lang="en-US" sz="1400" b="0" dirty="0" err="1" smtClean="0">
                <a:solidFill>
                  <a:srgbClr val="000090"/>
                </a:solidFill>
                <a:latin typeface="Helvetica"/>
                <a:ea typeface="+mn-ea"/>
                <a:cs typeface="Helvetica"/>
              </a:rPr>
              <a:t>ePDP</a:t>
            </a:r>
            <a:r>
              <a:rPr lang="en-US" sz="1400" b="0" dirty="0" smtClean="0">
                <a:solidFill>
                  <a:srgbClr val="000090"/>
                </a:solidFill>
                <a:latin typeface="Helvetica"/>
                <a:ea typeface="+mn-ea"/>
                <a:cs typeface="Helvetica"/>
              </a:rPr>
              <a:t> canonical trajectories</a:t>
            </a:r>
            <a:endParaRPr lang="en-US" sz="1400" b="0" dirty="0">
              <a:solidFill>
                <a:srgbClr val="000090"/>
              </a:solidFill>
              <a:latin typeface="Helvetica"/>
              <a:ea typeface="+mn-e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grpSp>
        <p:nvGrpSpPr>
          <p:cNvPr id="38" name="Group 37"/>
          <p:cNvGrpSpPr/>
          <p:nvPr/>
        </p:nvGrpSpPr>
        <p:grpSpPr>
          <a:xfrm>
            <a:off x="4749333" y="2343915"/>
            <a:ext cx="3961770" cy="1440944"/>
            <a:chOff x="663960" y="4768004"/>
            <a:chExt cx="3961770" cy="1440944"/>
          </a:xfrm>
        </p:grpSpPr>
        <p:grpSp>
          <p:nvGrpSpPr>
            <p:cNvPr id="62" name="Group 61"/>
            <p:cNvGrpSpPr/>
            <p:nvPr/>
          </p:nvGrpSpPr>
          <p:grpSpPr>
            <a:xfrm>
              <a:off x="663960" y="4768004"/>
              <a:ext cx="3961770" cy="1440944"/>
              <a:chOff x="-2354" y="2180139"/>
              <a:chExt cx="3461266" cy="1258905"/>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a:t>
                </a:r>
                <a:endParaRPr lang="en-US" b="0" dirty="0">
                  <a:solidFill>
                    <a:prstClr val="black"/>
                  </a:solidFill>
                  <a:latin typeface="Helvetica"/>
                  <a:ea typeface="+mn-ea"/>
                  <a:cs typeface="Helvetica"/>
                </a:endParaRPr>
              </a:p>
            </p:txBody>
          </p:sp>
          <p:sp>
            <p:nvSpPr>
              <p:cNvPr id="70" name="Rectangle 69"/>
              <p:cNvSpPr/>
              <p:nvPr/>
            </p:nvSpPr>
            <p:spPr>
              <a:xfrm>
                <a:off x="938827" y="2331008"/>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1</a:t>
                </a:r>
                <a:r>
                  <a:rPr lang="en-US" b="0" baseline="30000" dirty="0" smtClean="0">
                    <a:solidFill>
                      <a:prstClr val="black"/>
                    </a:solidFill>
                    <a:latin typeface="Helvetica"/>
                    <a:ea typeface="+mn-ea"/>
                    <a:cs typeface="Helvetica"/>
                  </a:rPr>
                  <a:t>st</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2</a:t>
                </a:r>
                <a:r>
                  <a:rPr lang="en-US" b="0" baseline="30000" dirty="0" smtClean="0">
                    <a:solidFill>
                      <a:prstClr val="black"/>
                    </a:solidFill>
                    <a:latin typeface="Helvetica"/>
                    <a:ea typeface="+mn-ea"/>
                    <a:cs typeface="Helvetica"/>
                  </a:rPr>
                  <a:t>nd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3</a:t>
                </a:r>
                <a:r>
                  <a:rPr lang="en-US" b="0" baseline="30000" dirty="0" smtClean="0">
                    <a:solidFill>
                      <a:prstClr val="black"/>
                    </a:solidFill>
                    <a:latin typeface="Helvetica"/>
                    <a:ea typeface="+mn-ea"/>
                    <a:cs typeface="Helvetica"/>
                  </a:rPr>
                  <a:t>rd</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ea typeface="+mn-ea"/>
                    <a:cs typeface="Helvetica"/>
                  </a:rPr>
                  <a:t>4</a:t>
                </a:r>
                <a:r>
                  <a:rPr lang="en-US" b="0" baseline="30000" dirty="0" smtClean="0">
                    <a:solidFill>
                      <a:prstClr val="black"/>
                    </a:solidFill>
                    <a:latin typeface="Helvetica"/>
                    <a:ea typeface="+mn-ea"/>
                    <a:cs typeface="Helvetica"/>
                  </a:rPr>
                  <a:t>th</a:t>
                </a:r>
                <a:r>
                  <a:rPr lang="en-US" b="0" dirty="0" smtClean="0">
                    <a:solidFill>
                      <a:prstClr val="black"/>
                    </a:solidFill>
                    <a:latin typeface="Helvetica"/>
                    <a:ea typeface="+mn-ea"/>
                    <a:cs typeface="Helvetica"/>
                  </a:rPr>
                  <a:t> </a:t>
                </a:r>
                <a:r>
                  <a:rPr lang="en-US" b="0" dirty="0" err="1" smtClean="0">
                    <a:solidFill>
                      <a:prstClr val="black"/>
                    </a:solidFill>
                    <a:latin typeface="Helvetica"/>
                    <a:ea typeface="+mn-ea"/>
                    <a:cs typeface="Helvetica"/>
                  </a:rPr>
                  <a:t>iPDP</a:t>
                </a:r>
                <a:endParaRPr lang="en-US" b="0" dirty="0">
                  <a:solidFill>
                    <a:prstClr val="black"/>
                  </a:solidFill>
                  <a:latin typeface="Helvetica"/>
                  <a:ea typeface="+mn-e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ea typeface="+mn-ea"/>
                    <a:cs typeface="Helvetica"/>
                  </a:rPr>
                  <a:t>Expression</a:t>
                </a:r>
                <a:endParaRPr lang="en-US" sz="1050" b="0" dirty="0">
                  <a:solidFill>
                    <a:prstClr val="black"/>
                  </a:solidFill>
                  <a:latin typeface="Helvetica"/>
                  <a:ea typeface="+mn-e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1</a:t>
                </a:r>
                <a:r>
                  <a:rPr lang="en-US" b="0" kern="0" baseline="30000" dirty="0" smtClean="0">
                    <a:solidFill>
                      <a:sysClr val="windowText" lastClr="000000"/>
                    </a:solidFill>
                    <a:latin typeface="Helvetica"/>
                    <a:ea typeface="+mn-ea"/>
                    <a:cs typeface="Helvetica"/>
                  </a:rPr>
                  <a:t>st</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2</a:t>
                </a:r>
                <a:r>
                  <a:rPr lang="en-US" b="0" kern="0" baseline="30000" dirty="0" smtClean="0">
                    <a:solidFill>
                      <a:sysClr val="windowText" lastClr="000000"/>
                    </a:solidFill>
                    <a:latin typeface="Helvetica"/>
                    <a:ea typeface="+mn-ea"/>
                    <a:cs typeface="Helvetica"/>
                  </a:rPr>
                  <a:t>nd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3</a:t>
                </a:r>
                <a:r>
                  <a:rPr lang="en-US" b="0" kern="0" baseline="30000" dirty="0" smtClean="0">
                    <a:solidFill>
                      <a:sysClr val="windowText" lastClr="000000"/>
                    </a:solidFill>
                    <a:latin typeface="Helvetica"/>
                    <a:ea typeface="+mn-ea"/>
                    <a:cs typeface="Helvetica"/>
                  </a:rPr>
                  <a:t>rd</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4</a:t>
                </a:r>
                <a:r>
                  <a:rPr lang="en-US" b="0" kern="0" baseline="30000" dirty="0" smtClean="0">
                    <a:solidFill>
                      <a:sysClr val="windowText" lastClr="000000"/>
                    </a:solidFill>
                    <a:latin typeface="Helvetica"/>
                    <a:ea typeface="+mn-ea"/>
                    <a:cs typeface="Helvetica"/>
                  </a:rPr>
                  <a:t>th</a:t>
                </a:r>
                <a:r>
                  <a:rPr lang="en-US" b="0" kern="0" dirty="0" smtClean="0">
                    <a:solidFill>
                      <a:sysClr val="windowText" lastClr="000000"/>
                    </a:solidFill>
                    <a:latin typeface="Helvetica"/>
                    <a:ea typeface="+mn-ea"/>
                    <a:cs typeface="Helvetica"/>
                  </a:rPr>
                  <a:t> </a:t>
                </a:r>
                <a:r>
                  <a:rPr lang="en-US" b="0" kern="0" dirty="0" err="1" smtClean="0">
                    <a:solidFill>
                      <a:sysClr val="windowText" lastClr="000000"/>
                    </a:solidFill>
                    <a:latin typeface="Helvetica"/>
                    <a:ea typeface="+mn-ea"/>
                    <a:cs typeface="Helvetica"/>
                  </a:rPr>
                  <a:t>iPDP</a:t>
                </a:r>
                <a:endParaRPr lang="en-US" b="0" kern="0" dirty="0">
                  <a:solidFill>
                    <a:sysClr val="windowText" lastClr="000000"/>
                  </a:solidFill>
                  <a:latin typeface="Helvetica"/>
                  <a:ea typeface="+mn-e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ea typeface="+mn-ea"/>
                    <a:cs typeface="Helvetica"/>
                  </a:rPr>
                  <a:t>Expression</a:t>
                </a:r>
                <a:endParaRPr lang="en-US" sz="1050" b="0" kern="0" dirty="0">
                  <a:solidFill>
                    <a:sysClr val="windowText" lastClr="000000"/>
                  </a:solidFill>
                  <a:latin typeface="Helvetica"/>
                  <a:ea typeface="+mn-e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Worm’s effective state space model</a:t>
            </a:r>
            <a:endParaRPr lang="en-US" sz="1400" b="0" dirty="0">
              <a:solidFill>
                <a:prstClr val="black"/>
              </a:solidFill>
              <a:latin typeface="Helvetica"/>
              <a:ea typeface="+mn-e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ea typeface="+mn-ea"/>
                <a:cs typeface="Helvetica"/>
              </a:rPr>
              <a:t>Similar </a:t>
            </a:r>
            <a:r>
              <a:rPr lang="en-US" sz="1400" b="0" dirty="0" err="1" smtClean="0">
                <a:solidFill>
                  <a:srgbClr val="FF0000"/>
                </a:solidFill>
                <a:latin typeface="Helvetica"/>
                <a:ea typeface="+mn-ea"/>
                <a:cs typeface="Helvetica"/>
              </a:rPr>
              <a:t>iPDP</a:t>
            </a:r>
            <a:r>
              <a:rPr lang="en-US" sz="1400" b="0" dirty="0" smtClean="0">
                <a:solidFill>
                  <a:srgbClr val="FF0000"/>
                </a:solidFill>
                <a:latin typeface="Helvetica"/>
                <a:ea typeface="+mn-ea"/>
                <a:cs typeface="Helvetica"/>
              </a:rPr>
              <a:t> canonical trajectories</a:t>
            </a:r>
            <a:endParaRPr lang="en-US" sz="1400" b="0" dirty="0">
              <a:solidFill>
                <a:srgbClr val="FF0000"/>
              </a:solidFill>
              <a:latin typeface="Helvetica"/>
              <a:ea typeface="+mn-e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ea typeface="+mn-ea"/>
                <a:cs typeface="Helvetica"/>
              </a:rPr>
              <a:t>Fly’s effective state space model</a:t>
            </a:r>
            <a:endParaRPr lang="en-US" sz="1400" b="0" dirty="0">
              <a:solidFill>
                <a:prstClr val="black"/>
              </a:solidFill>
              <a:latin typeface="Helvetica"/>
              <a:ea typeface="+mn-e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worm</a:t>
            </a:r>
            <a:endParaRPr lang="en-US" b="0" dirty="0">
              <a:solidFill>
                <a:prstClr val="black"/>
              </a:solidFill>
              <a:latin typeface="Helvetica"/>
              <a:ea typeface="+mn-e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3589284722"/>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278567"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ea typeface="+mn-ea"/>
                <a:cs typeface="Helvetica"/>
              </a:rPr>
              <a:t>e</a:t>
            </a:r>
            <a:r>
              <a:rPr lang="en-US" b="0" dirty="0" err="1" smtClean="0">
                <a:solidFill>
                  <a:prstClr val="black"/>
                </a:solidFill>
                <a:latin typeface="Helvetica"/>
                <a:ea typeface="+mn-ea"/>
                <a:cs typeface="Helvetica"/>
              </a:rPr>
              <a:t>PDPs</a:t>
            </a:r>
            <a:r>
              <a:rPr lang="en-US" b="0" dirty="0" smtClean="0">
                <a:solidFill>
                  <a:prstClr val="black"/>
                </a:solidFill>
                <a:latin typeface="Helvetica"/>
                <a:ea typeface="+mn-ea"/>
                <a:cs typeface="Helvetica"/>
              </a:rPr>
              <a:t>: time exponentials of </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405456041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278568"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ea typeface="+mn-ea"/>
                <a:cs typeface="Helvetica"/>
              </a:rPr>
              <a:t>iPDPs</a:t>
            </a:r>
            <a:r>
              <a:rPr lang="en-US" b="0" dirty="0" smtClean="0">
                <a:solidFill>
                  <a:prstClr val="black"/>
                </a:solidFill>
                <a:latin typeface="Helvetica"/>
                <a:ea typeface="+mn-ea"/>
                <a:cs typeface="Helvetica"/>
              </a:rPr>
              <a:t>: time exponentials of </a:t>
            </a:r>
            <a:r>
              <a:rPr lang="en-US" b="0" i="1" dirty="0" err="1" smtClean="0">
                <a:solidFill>
                  <a:prstClr val="black"/>
                </a:solidFill>
                <a:latin typeface="Times New Roman"/>
                <a:ea typeface="+mn-ea"/>
                <a:cs typeface="+mn-cs"/>
              </a:rPr>
              <a:t>Ã</a:t>
            </a:r>
            <a:r>
              <a:rPr lang="en-US" b="0" i="1" dirty="0" smtClean="0">
                <a:solidFill>
                  <a:prstClr val="black"/>
                </a:solidFill>
                <a:latin typeface="Times New Roman"/>
                <a:ea typeface="+mn-ea"/>
                <a:cs typeface="+mn-cs"/>
              </a:rPr>
              <a:t> </a:t>
            </a:r>
            <a:r>
              <a:rPr lang="en-US" b="0" dirty="0" smtClean="0">
                <a:solidFill>
                  <a:prstClr val="black"/>
                </a:solidFill>
                <a:latin typeface="Helvetica"/>
                <a:ea typeface="+mn-ea"/>
                <a:cs typeface="Helvetica"/>
              </a:rPr>
              <a:t>eigenvalues in fly</a:t>
            </a:r>
            <a:endParaRPr lang="en-US" b="0" dirty="0">
              <a:solidFill>
                <a:prstClr val="black"/>
              </a:solidFill>
              <a:latin typeface="Helvetica"/>
              <a:ea typeface="+mn-e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Tree>
    <p:extLst>
      <p:ext uri="{BB962C8B-B14F-4D97-AF65-F5344CB8AC3E}">
        <p14:creationId xmlns:p14="http://schemas.microsoft.com/office/powerpoint/2010/main" val="11860342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B</a:t>
            </a:r>
            <a:r>
              <a:rPr lang="en-US" sz="1600" b="0" dirty="0" smtClean="0">
                <a:solidFill>
                  <a:prstClr val="black"/>
                </a:solidFill>
                <a:latin typeface="Helvetica"/>
                <a:ea typeface="+mn-ea"/>
                <a:cs typeface="Helvetica"/>
              </a:rPr>
              <a:t>. Dimensionality Reduction</a:t>
            </a:r>
            <a:endParaRPr lang="en-US" sz="1600" b="0" dirty="0">
              <a:solidFill>
                <a:prstClr val="black"/>
              </a:solidFill>
              <a:latin typeface="Helvetica"/>
              <a:ea typeface="+mn-e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ea typeface="+mn-ea"/>
                    <a:cs typeface="Helvetica"/>
                  </a:rPr>
                  <a:t>G</a:t>
                </a:r>
                <a:r>
                  <a:rPr lang="en-US" b="0" kern="0" dirty="0" err="1" smtClean="0">
                    <a:solidFill>
                      <a:sysClr val="windowText" lastClr="000000"/>
                    </a:solidFill>
                    <a:latin typeface="Helvetica"/>
                    <a:ea typeface="+mn-ea"/>
                    <a:cs typeface="Helvetica"/>
                  </a:rPr>
                  <a:t>enes</a:t>
                </a:r>
                <a:r>
                  <a:rPr lang="en-US" b="0" kern="0" dirty="0" smtClean="0">
                    <a:solidFill>
                      <a:sysClr val="windowText" lastClr="000000"/>
                    </a:solidFill>
                    <a:latin typeface="Helvetica"/>
                    <a:ea typeface="+mn-ea"/>
                    <a:cs typeface="Helvetica"/>
                  </a:rPr>
                  <a:t>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4087574546"/>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1091"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9862584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1092"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X</a:t>
              </a:r>
              <a:endParaRPr lang="en-US" b="0" i="1" kern="0" dirty="0">
                <a:solidFill>
                  <a:sysClr val="windowText" lastClr="000000"/>
                </a:solidFill>
                <a:latin typeface="Helvetica"/>
                <a:ea typeface="+mn-e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2883834544"/>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1093"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58415042"/>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1094"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Meta-genes of </a:t>
              </a:r>
              <a:r>
                <a:rPr lang="en-US" b="0" i="1" kern="0" dirty="0" smtClean="0">
                  <a:solidFill>
                    <a:sysClr val="windowText" lastClr="000000"/>
                  </a:solidFill>
                  <a:latin typeface="Helvetica"/>
                  <a:ea typeface="+mn-ea"/>
                  <a:cs typeface="Helvetica"/>
                </a:rPr>
                <a:t>U</a:t>
              </a:r>
              <a:endParaRPr lang="en-US" b="0" i="1" kern="0" dirty="0">
                <a:solidFill>
                  <a:sysClr val="windowText" lastClr="000000"/>
                </a:solidFill>
                <a:latin typeface="Helvetica"/>
                <a:ea typeface="+mn-ea"/>
                <a:cs typeface="Helvetica"/>
              </a:endParaRP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X</a:t>
              </a:r>
              <a:endParaRPr lang="en-US" b="0" i="1" dirty="0">
                <a:solidFill>
                  <a:prstClr val="black"/>
                </a:solidFill>
                <a:latin typeface="Times New Roman"/>
                <a:ea typeface="+mn-ea"/>
                <a:cs typeface="+mn-cs"/>
              </a:endParaRP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Genes/Meta-genes in Group </a:t>
              </a:r>
              <a:r>
                <a:rPr lang="en-US" b="0" i="1" dirty="0" smtClean="0">
                  <a:solidFill>
                    <a:prstClr val="black"/>
                  </a:solidFill>
                  <a:latin typeface="Times New Roman"/>
                  <a:ea typeface="+mn-ea"/>
                  <a:cs typeface="+mn-cs"/>
                </a:rPr>
                <a:t>U</a:t>
              </a:r>
              <a:endParaRPr lang="en-US" b="0" i="1" dirty="0">
                <a:solidFill>
                  <a:prstClr val="black"/>
                </a:solidFill>
                <a:latin typeface="Times New Roman"/>
                <a:ea typeface="+mn-ea"/>
                <a:cs typeface="+mn-cs"/>
              </a:endParaRP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srgbClr val="005C00"/>
                  </a:solidFill>
                  <a:latin typeface="Times New Roman" pitchFamily="18" charset="0"/>
                  <a:ea typeface="+mn-ea"/>
                  <a:cs typeface="+mn-cs"/>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smtClean="0">
                  <a:solidFill>
                    <a:prstClr val="black"/>
                  </a:solidFill>
                  <a:latin typeface="Times New Roman"/>
                  <a:ea typeface="+mn-ea"/>
                  <a:cs typeface="+mn-cs"/>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ea typeface="+mn-ea"/>
                    <a:cs typeface="+mn-cs"/>
                  </a:rPr>
                  <a:t>I</a:t>
                </a:r>
                <a:r>
                  <a:rPr lang="en-US" b="0" dirty="0" smtClean="0">
                    <a:solidFill>
                      <a:prstClr val="black"/>
                    </a:solidFill>
                    <a:latin typeface="Times New Roman"/>
                    <a:ea typeface="+mn-ea"/>
                    <a:cs typeface="+mn-cs"/>
                  </a:rPr>
                  <a:t>nternal regulation among genes/meta-genes Group </a:t>
                </a:r>
                <a:r>
                  <a:rPr lang="en-US" b="0" i="1" dirty="0" smtClean="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smtClean="0">
                    <a:solidFill>
                      <a:prstClr val="black"/>
                    </a:solidFill>
                    <a:latin typeface="Times New Roman"/>
                    <a:ea typeface="+mn-ea"/>
                    <a:cs typeface="+mn-cs"/>
                  </a:rPr>
                  <a:t>A/</a:t>
                </a:r>
                <a:r>
                  <a:rPr lang="en-US" b="0" i="1" dirty="0" err="1" smtClean="0">
                    <a:solidFill>
                      <a:prstClr val="black"/>
                    </a:solidFill>
                    <a:latin typeface="Times New Roman"/>
                    <a:ea typeface="+mn-ea"/>
                    <a:cs typeface="+mn-cs"/>
                  </a:rPr>
                  <a:t>Ã</a:t>
                </a:r>
                <a:endParaRPr lang="en-US" b="0" i="1" dirty="0">
                  <a:solidFill>
                    <a:prstClr val="black"/>
                  </a:solidFill>
                  <a:latin typeface="Times New Roman"/>
                  <a:ea typeface="+mn-ea"/>
                  <a:cs typeface="+mn-cs"/>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smtClean="0">
                    <a:solidFill>
                      <a:prstClr val="black"/>
                    </a:solidFill>
                    <a:latin typeface="Times New Roman"/>
                    <a:ea typeface="+mn-ea"/>
                    <a:cs typeface="+mn-cs"/>
                  </a:rPr>
                  <a:t>External regulation from genes/meta-genes in Group </a:t>
                </a:r>
                <a:r>
                  <a:rPr lang="en-US" b="0" i="1" dirty="0">
                    <a:solidFill>
                      <a:prstClr val="black"/>
                    </a:solidFill>
                    <a:latin typeface="Times New Roman"/>
                    <a:ea typeface="+mn-ea"/>
                    <a:cs typeface="+mn-cs"/>
                  </a:rPr>
                  <a:t>U</a:t>
                </a:r>
                <a:endParaRPr lang="en-US" b="0" i="1" dirty="0" smtClean="0">
                  <a:solidFill>
                    <a:prstClr val="black"/>
                  </a:solidFill>
                  <a:latin typeface="Times New Roman"/>
                  <a:ea typeface="+mn-ea"/>
                  <a:cs typeface="+mn-cs"/>
                </a:endParaRPr>
              </a:p>
              <a:p>
                <a:pPr defTabSz="457200" fontAlgn="auto">
                  <a:spcBef>
                    <a:spcPts val="0"/>
                  </a:spcBef>
                  <a:spcAft>
                    <a:spcPts val="0"/>
                  </a:spcAft>
                </a:pPr>
                <a:r>
                  <a:rPr lang="en-US" b="0" dirty="0" smtClean="0">
                    <a:solidFill>
                      <a:prstClr val="black"/>
                    </a:solidFill>
                    <a:latin typeface="Times New Roman"/>
                    <a:ea typeface="+mn-ea"/>
                    <a:cs typeface="+mn-cs"/>
                  </a:rPr>
                  <a:t>to genes/meta-genes in Group </a:t>
                </a:r>
                <a:r>
                  <a:rPr lang="en-US" b="0" i="1" dirty="0">
                    <a:solidFill>
                      <a:prstClr val="black"/>
                    </a:solidFill>
                    <a:latin typeface="Times New Roman"/>
                    <a:ea typeface="+mn-ea"/>
                    <a:cs typeface="+mn-cs"/>
                  </a:rPr>
                  <a:t>X</a:t>
                </a:r>
                <a:r>
                  <a:rPr lang="en-US" b="0" dirty="0" smtClean="0">
                    <a:solidFill>
                      <a:prstClr val="black"/>
                    </a:solidFill>
                    <a:latin typeface="Times New Roman"/>
                    <a:ea typeface="+mn-ea"/>
                    <a:cs typeface="+mn-cs"/>
                  </a:rPr>
                  <a:t> by </a:t>
                </a:r>
                <a:r>
                  <a:rPr lang="en-US" b="0" i="1" dirty="0">
                    <a:solidFill>
                      <a:prstClr val="black"/>
                    </a:solidFill>
                    <a:latin typeface="Times New Roman"/>
                    <a:ea typeface="+mn-ea"/>
                    <a:cs typeface="+mn-cs"/>
                  </a:rPr>
                  <a:t>B</a:t>
                </a:r>
                <a:r>
                  <a:rPr lang="en-US" b="0" i="1" dirty="0" smtClean="0">
                    <a:solidFill>
                      <a:prstClr val="black"/>
                    </a:solidFill>
                    <a:latin typeface="Times New Roman"/>
                    <a:ea typeface="+mn-ea"/>
                    <a:cs typeface="+mn-cs"/>
                  </a:rPr>
                  <a:t>/</a:t>
                </a:r>
                <a:endParaRPr lang="en-US" b="0" i="1" dirty="0">
                  <a:solidFill>
                    <a:prstClr val="black"/>
                  </a:solidFill>
                  <a:latin typeface="Times New Roman"/>
                  <a:ea typeface="+mn-ea"/>
                  <a:cs typeface="+mn-cs"/>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ea typeface="+mn-ea"/>
                      <a:cs typeface="+mn-cs"/>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6707324"/>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1095"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A</a:t>
            </a:r>
            <a:r>
              <a:rPr lang="en-US" sz="1600" b="0" dirty="0" smtClean="0">
                <a:solidFill>
                  <a:srgbClr val="000100"/>
                </a:solidFill>
                <a:latin typeface="Helvetica"/>
                <a:ea typeface="+mn-ea"/>
                <a:cs typeface="Helvetica"/>
              </a:rPr>
              <a:t>. 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smtClean="0">
                <a:solidFill>
                  <a:srgbClr val="000100"/>
                </a:solidFill>
                <a:latin typeface="Helvetica"/>
                <a:ea typeface="+mn-ea"/>
                <a:cs typeface="Helvetica"/>
              </a:rPr>
              <a:t>C</a:t>
            </a:r>
            <a:r>
              <a:rPr lang="en-US" sz="1600" b="0" dirty="0" smtClean="0">
                <a:solidFill>
                  <a:srgbClr val="000100"/>
                </a:solidFill>
                <a:latin typeface="Helvetica"/>
                <a:ea typeface="+mn-ea"/>
                <a:cs typeface="Helvetica"/>
              </a:rPr>
              <a:t>. Meta-gene state-space </a:t>
            </a:r>
            <a:r>
              <a:rPr lang="en-US" sz="1600" b="0" dirty="0">
                <a:solidFill>
                  <a:srgbClr val="000100"/>
                </a:solidFill>
                <a:latin typeface="Helvetica"/>
                <a:ea typeface="+mn-ea"/>
                <a:cs typeface="Helvetica"/>
              </a:rPr>
              <a:t>model</a:t>
            </a:r>
            <a:endParaRPr lang="en-US" sz="1600" b="0" dirty="0">
              <a:solidFill>
                <a:prstClr val="black"/>
              </a:solidFill>
              <a:latin typeface="Helvetica"/>
              <a:ea typeface="+mn-e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srgbClr val="9BBB58"/>
                </a:solidFill>
                <a:latin typeface="Times New Roman"/>
                <a:ea typeface="+mn-ea"/>
                <a:cs typeface="Times New Roman"/>
              </a:rPr>
              <a:t>X</a:t>
            </a:r>
            <a:r>
              <a:rPr lang="en-US" sz="1800" b="0" i="1" baseline="-25000" dirty="0" smtClean="0">
                <a:solidFill>
                  <a:prstClr val="black"/>
                </a:solidFill>
                <a:latin typeface="Times New Roman"/>
                <a:ea typeface="+mn-ea"/>
                <a:cs typeface="Times New Roman"/>
              </a:rPr>
              <a:t>t+1</a:t>
            </a:r>
            <a:r>
              <a:rPr lang="en-US" sz="1800" b="0" i="1" dirty="0" smtClean="0">
                <a:solidFill>
                  <a:prstClr val="black"/>
                </a:solidFill>
                <a:latin typeface="Times New Roman"/>
                <a:ea typeface="+mn-ea"/>
                <a:cs typeface="Times New Roman"/>
              </a:rPr>
              <a:t>=</a:t>
            </a:r>
            <a:r>
              <a:rPr lang="en-US" sz="1800" b="0" i="1" dirty="0" err="1" smtClean="0">
                <a:solidFill>
                  <a:srgbClr val="C0504D"/>
                </a:solidFill>
                <a:latin typeface="Times New Roman"/>
                <a:ea typeface="+mn-ea"/>
                <a:cs typeface="Times New Roman"/>
              </a:rPr>
              <a:t>A</a:t>
            </a:r>
            <a:r>
              <a:rPr lang="en-US" sz="1800" b="0" i="1" dirty="0" err="1" smtClean="0">
                <a:solidFill>
                  <a:srgbClr val="9BBB58"/>
                </a:solidFill>
                <a:latin typeface="Times New Roman"/>
                <a:ea typeface="+mn-ea"/>
                <a:cs typeface="Times New Roman"/>
              </a:rPr>
              <a:t>X</a:t>
            </a:r>
            <a:r>
              <a:rPr lang="en-US" sz="1800" b="0" i="1" baseline="-25000" dirty="0" err="1" smtClean="0">
                <a:solidFill>
                  <a:prstClr val="black"/>
                </a:solidFill>
                <a:latin typeface="Times New Roman"/>
                <a:ea typeface="+mn-ea"/>
                <a:cs typeface="Times New Roman"/>
              </a:rPr>
              <a:t>t</a:t>
            </a:r>
            <a:r>
              <a:rPr lang="en-US" sz="1800" b="0" i="1" dirty="0" err="1" smtClean="0">
                <a:solidFill>
                  <a:prstClr val="black"/>
                </a:solidFill>
                <a:latin typeface="Times New Roman"/>
                <a:ea typeface="+mn-ea"/>
                <a:cs typeface="Times New Roman"/>
              </a:rPr>
              <a:t>+</a:t>
            </a:r>
            <a:r>
              <a:rPr lang="en-US" sz="1800" b="0" i="1" dirty="0" err="1" smtClean="0">
                <a:solidFill>
                  <a:srgbClr val="4F81BD"/>
                </a:solidFill>
                <a:latin typeface="Times New Roman"/>
                <a:ea typeface="+mn-ea"/>
                <a:cs typeface="Times New Roman"/>
              </a:rPr>
              <a:t>B</a:t>
            </a:r>
            <a:r>
              <a:rPr lang="en-US" sz="1800" b="0" i="1" dirty="0" err="1" smtClean="0">
                <a:solidFill>
                  <a:srgbClr val="F69546"/>
                </a:solidFill>
                <a:latin typeface="Times New Roman"/>
                <a:ea typeface="+mn-ea"/>
                <a:cs typeface="Times New Roman"/>
              </a:rPr>
              <a:t>U</a:t>
            </a:r>
            <a:r>
              <a:rPr lang="en-US" sz="1800" b="0" i="1" baseline="-25000" dirty="0" err="1" smtClean="0">
                <a:solidFill>
                  <a:prstClr val="black"/>
                </a:solidFill>
                <a:latin typeface="Times New Roman"/>
                <a:ea typeface="+mn-ea"/>
                <a:cs typeface="Times New Roman"/>
              </a:rPr>
              <a:t>t</a:t>
            </a:r>
            <a:endParaRPr lang="en-US" sz="1800" b="0" i="1" baseline="-25000" dirty="0">
              <a:solidFill>
                <a:prstClr val="black"/>
              </a:solidFill>
              <a:latin typeface="Times New Roman"/>
              <a:ea typeface="+mn-ea"/>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ea typeface="+mn-ea"/>
                <a:cs typeface="Helvetica"/>
              </a:rPr>
              <a:t>time</a:t>
            </a:r>
            <a:endParaRPr lang="en-US" b="0" kern="0" dirty="0">
              <a:solidFill>
                <a:sysClr val="windowText" lastClr="000000"/>
              </a:solidFill>
              <a:latin typeface="Helvetica"/>
              <a:ea typeface="+mn-e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98" name="Down Arrow 297"/>
          <p:cNvSpPr/>
          <p:nvPr/>
        </p:nvSpPr>
        <p:spPr bwMode="auto">
          <a:xfrm rot="5400000">
            <a:off x="2824425" y="4179009"/>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smtClean="0">
                <a:solidFill>
                  <a:prstClr val="black"/>
                </a:solidFill>
                <a:latin typeface="Helvetica"/>
                <a:ea typeface="+mn-ea"/>
                <a:cs typeface="Helvetica"/>
              </a:rPr>
              <a:t>D. </a:t>
            </a:r>
            <a:r>
              <a:rPr lang="en-US" sz="1600" b="0" dirty="0" smtClean="0">
                <a:solidFill>
                  <a:srgbClr val="FF0000"/>
                </a:solidFill>
                <a:latin typeface="Helvetica"/>
                <a:ea typeface="+mn-ea"/>
                <a:cs typeface="Helvetica"/>
              </a:rPr>
              <a:t>Internal</a:t>
            </a:r>
            <a:r>
              <a:rPr lang="en-US" sz="1600" b="0" dirty="0" smtClean="0">
                <a:solidFill>
                  <a:prstClr val="black"/>
                </a:solidFill>
                <a:latin typeface="Helvetica"/>
                <a:ea typeface="+mn-ea"/>
                <a:cs typeface="Helvetica"/>
              </a:rPr>
              <a:t>/</a:t>
            </a:r>
            <a:r>
              <a:rPr lang="en-US" sz="1600" b="0" dirty="0" smtClean="0">
                <a:solidFill>
                  <a:srgbClr val="254061"/>
                </a:solidFill>
                <a:latin typeface="Helvetica"/>
                <a:ea typeface="+mn-ea"/>
                <a:cs typeface="Helvetica"/>
              </a:rPr>
              <a:t>External </a:t>
            </a:r>
            <a:r>
              <a:rPr lang="en-US" sz="1600" b="0" dirty="0" smtClean="0">
                <a:solidFill>
                  <a:prstClr val="black"/>
                </a:solidFill>
                <a:latin typeface="Helvetica"/>
                <a:ea typeface="+mn-ea"/>
                <a:cs typeface="Helvetica"/>
              </a:rPr>
              <a:t>Principal Dynamic Patterns (PDPs)</a:t>
            </a:r>
            <a:endParaRPr lang="en-US" sz="1600" b="0" dirty="0">
              <a:solidFill>
                <a:prstClr val="black"/>
              </a:solidFill>
              <a:latin typeface="Helvetica"/>
              <a:ea typeface="+mn-ea"/>
              <a:cs typeface="Helvetica"/>
            </a:endParaRP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smtClean="0">
                  <a:solidFill>
                    <a:srgbClr val="000100"/>
                  </a:solidFill>
                  <a:latin typeface="Calibri"/>
                  <a:ea typeface="+mn-ea"/>
                  <a:cs typeface="+mn-cs"/>
                </a:rPr>
                <a:t>…</a:t>
              </a:r>
              <a:endParaRPr lang="en-US" sz="3200" kern="0" dirty="0">
                <a:solidFill>
                  <a:srgbClr val="000100"/>
                </a:solidFill>
                <a:latin typeface="Calibri"/>
                <a:ea typeface="+mn-ea"/>
                <a:cs typeface="+mn-cs"/>
              </a:endParaRP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ea typeface="+mn-ea"/>
                  <a:cs typeface="Times New Roman"/>
                </a:rPr>
                <a:t>[</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smtClean="0">
                  <a:solidFill>
                    <a:srgbClr val="FF0000"/>
                  </a:solidFill>
                  <a:latin typeface="Times New Roman"/>
                  <a:ea typeface="+mn-ea"/>
                  <a:cs typeface="Times New Roman"/>
                </a:rPr>
                <a:t>λ</a:t>
              </a:r>
              <a:r>
                <a:rPr lang="en-US" sz="1400" b="0" i="1" baseline="-25000" dirty="0" smtClean="0">
                  <a:solidFill>
                    <a:srgbClr val="000000"/>
                  </a:solidFill>
                  <a:latin typeface="Times New Roman"/>
                  <a:ea typeface="+mn-ea"/>
                  <a:cs typeface="Times New Roman"/>
                </a:rPr>
                <a:t>p</a:t>
              </a:r>
              <a:r>
                <a:rPr lang="en-US" sz="1400" b="0" i="1" baseline="30000" dirty="0" smtClean="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smtClean="0">
                  <a:solidFill>
                    <a:srgbClr val="FF0000"/>
                  </a:solidFill>
                  <a:latin typeface="Times New Roman"/>
                  <a:ea typeface="+mn-ea"/>
                  <a:cs typeface="Times New Roman"/>
                </a:rPr>
                <a:t>λ</a:t>
              </a:r>
              <a:r>
                <a:rPr lang="en-US" sz="1400" b="0" i="1" baseline="-25000" dirty="0" err="1" smtClean="0">
                  <a:solidFill>
                    <a:srgbClr val="000000"/>
                  </a:solidFill>
                  <a:latin typeface="Times New Roman"/>
                  <a:ea typeface="+mn-ea"/>
                  <a:cs typeface="Times New Roman"/>
                </a:rPr>
                <a:t>p</a:t>
              </a:r>
              <a:r>
                <a:rPr lang="en-US" sz="1400" b="0" i="1" baseline="30000" dirty="0" err="1" smtClean="0">
                  <a:solidFill>
                    <a:srgbClr val="000000"/>
                  </a:solidFill>
                  <a:latin typeface="Times New Roman"/>
                  <a:ea typeface="+mn-ea"/>
                  <a:cs typeface="Times New Roman"/>
                </a:rPr>
                <a:t>T</a:t>
              </a:r>
              <a:r>
                <a:rPr lang="en-US" sz="1400" b="0" dirty="0" smtClean="0">
                  <a:solidFill>
                    <a:srgbClr val="000000"/>
                  </a:solidFill>
                  <a:latin typeface="Times New Roman"/>
                  <a:ea typeface="+mn-ea"/>
                  <a:cs typeface="Times New Roman"/>
                </a:rPr>
                <a:t>]</a:t>
              </a:r>
              <a:r>
                <a:rPr lang="en-US" sz="1400" b="0" dirty="0">
                  <a:solidFill>
                    <a:srgbClr val="000000"/>
                  </a:solidFill>
                  <a:latin typeface="Times New Roman"/>
                  <a:ea typeface="+mn-ea"/>
                  <a:cs typeface="Times New Roman"/>
                </a:rPr>
                <a:t> </a:t>
              </a:r>
              <a:r>
                <a:rPr lang="en-US" sz="1400" b="0" dirty="0" smtClean="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1</a:t>
              </a:r>
              <a:r>
                <a:rPr lang="en-US" sz="1400" b="0" baseline="-25000" dirty="0">
                  <a:solidFill>
                    <a:srgbClr val="000000"/>
                  </a:solidFill>
                  <a:latin typeface="Times New Roman"/>
                  <a:ea typeface="+mn-ea"/>
                  <a:cs typeface="Times New Roman"/>
                </a:rPr>
                <a:t>,</a:t>
              </a:r>
              <a:r>
                <a:rPr lang="en-US" sz="1400" b="0" i="1" dirty="0">
                  <a:solidFill>
                    <a:srgbClr val="000000"/>
                  </a:solidFill>
                  <a:latin typeface="Times New Roman"/>
                  <a:ea typeface="+mn-ea"/>
                  <a:cs typeface="Times New Roman"/>
                </a:rPr>
                <a:t> </a:t>
              </a:r>
              <a:r>
                <a:rPr lang="en-US" sz="1400" b="0" i="1" dirty="0">
                  <a:solidFill>
                    <a:srgbClr val="4F81BD"/>
                  </a:solidFill>
                  <a:latin typeface="Times New Roman"/>
                  <a:ea typeface="+mn-ea"/>
                  <a:cs typeface="Times New Roman"/>
                </a:rPr>
                <a:t>σ</a:t>
              </a:r>
              <a:r>
                <a:rPr lang="en-US" sz="1400" b="0" i="1" baseline="-25000" dirty="0">
                  <a:solidFill>
                    <a:srgbClr val="000000"/>
                  </a:solidFill>
                  <a:latin typeface="Times New Roman"/>
                  <a:ea typeface="+mn-ea"/>
                  <a:cs typeface="Times New Roman"/>
                </a:rPr>
                <a:t>q</a:t>
              </a:r>
              <a:r>
                <a:rPr lang="en-US" sz="1400" b="0" i="1" baseline="30000" dirty="0">
                  <a:solidFill>
                    <a:srgbClr val="000000"/>
                  </a:solidFill>
                  <a:latin typeface="Times New Roman"/>
                  <a:ea typeface="+mn-ea"/>
                  <a:cs typeface="Times New Roman"/>
                </a:rPr>
                <a:t>2</a:t>
              </a:r>
              <a:r>
                <a:rPr lang="en-US" sz="1400" b="0" i="1" dirty="0">
                  <a:solidFill>
                    <a:srgbClr val="000000"/>
                  </a:solidFill>
                  <a:latin typeface="Times New Roman"/>
                  <a:ea typeface="+mn-ea"/>
                  <a:cs typeface="Times New Roman"/>
                </a:rPr>
                <a:t>, …, </a:t>
              </a:r>
              <a:r>
                <a:rPr lang="en-US" sz="1400" b="0" i="1" dirty="0" err="1">
                  <a:solidFill>
                    <a:srgbClr val="4F81BD"/>
                  </a:solidFill>
                  <a:latin typeface="Times New Roman"/>
                  <a:ea typeface="+mn-ea"/>
                  <a:cs typeface="Times New Roman"/>
                </a:rPr>
                <a:t>σ</a:t>
              </a:r>
              <a:r>
                <a:rPr lang="en-US" sz="1400" b="0" i="1" baseline="-25000" dirty="0" err="1">
                  <a:solidFill>
                    <a:srgbClr val="000000"/>
                  </a:solidFill>
                  <a:latin typeface="Times New Roman"/>
                  <a:ea typeface="+mn-ea"/>
                  <a:cs typeface="Times New Roman"/>
                </a:rPr>
                <a:t>q</a:t>
              </a:r>
              <a:r>
                <a:rPr lang="en-US" sz="1400" b="0" i="1" baseline="30000" dirty="0" err="1">
                  <a:solidFill>
                    <a:srgbClr val="000000"/>
                  </a:solidFill>
                  <a:latin typeface="Times New Roman"/>
                  <a:ea typeface="+mn-ea"/>
                  <a:cs typeface="Times New Roman"/>
                </a:rPr>
                <a:t>T</a:t>
              </a:r>
              <a:r>
                <a:rPr lang="en-US" sz="1400" b="0" dirty="0">
                  <a:solidFill>
                    <a:srgbClr val="000000"/>
                  </a:solidFill>
                  <a:latin typeface="Times New Roman"/>
                  <a:ea typeface="+mn-ea"/>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314" name="Down Arrow 313"/>
          <p:cNvSpPr/>
          <p:nvPr/>
        </p:nvSpPr>
        <p:spPr bwMode="auto">
          <a:xfrm rot="5400000">
            <a:off x="5872566" y="4197026"/>
            <a:ext cx="588484" cy="479339"/>
          </a:xfrm>
          <a:prstGeom prst="downArrow">
            <a:avLst/>
          </a:prstGeom>
          <a:solidFill>
            <a:srgbClr val="FF00FF"/>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4F81BD"/>
                  </a:solidFill>
                  <a:latin typeface="Times New Roman"/>
                  <a:ea typeface="+mn-ea"/>
                  <a:cs typeface="Times New Roman"/>
                </a:rPr>
                <a:t>EXT</a:t>
              </a:r>
              <a:r>
                <a:rPr lang="en-US" sz="1800" b="0" i="1" dirty="0" smtClean="0">
                  <a:solidFill>
                    <a:prstClr val="black"/>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1      </a:t>
              </a:r>
              <a:r>
                <a:rPr lang="en-US" sz="1800" b="0" i="1" dirty="0" smtClean="0">
                  <a:solidFill>
                    <a:srgbClr val="4F81BD"/>
                  </a:solidFill>
                  <a:latin typeface="Times New Roman"/>
                  <a:ea typeface="+mn-ea"/>
                  <a:cs typeface="Times New Roman"/>
                </a:rPr>
                <a:t>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2</a:t>
              </a:r>
              <a:r>
                <a:rPr lang="en-US" sz="1800" b="0" i="1" baseline="-25000" dirty="0" smtClean="0">
                  <a:solidFill>
                    <a:srgbClr val="F69546"/>
                  </a:solidFill>
                  <a:latin typeface="Times New Roman"/>
                  <a:ea typeface="+mn-ea"/>
                  <a:cs typeface="Times New Roman"/>
                </a:rPr>
                <a:t> </a:t>
              </a:r>
              <a:r>
                <a:rPr lang="en-US" sz="1800" b="0" i="1" baseline="-25000" dirty="0" smtClean="0">
                  <a:solidFill>
                    <a:srgbClr val="C0504D"/>
                  </a:solidFill>
                  <a:latin typeface="Times New Roman"/>
                  <a:ea typeface="+mn-ea"/>
                  <a:cs typeface="Times New Roman"/>
                </a:rPr>
                <a:t>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4F81BD"/>
                  </a:solidFill>
                  <a:latin typeface="Times New Roman"/>
                  <a:ea typeface="+mn-ea"/>
                  <a:cs typeface="Times New Roman"/>
                </a:rPr>
                <a:t>d</a:t>
              </a:r>
              <a:r>
                <a:rPr lang="en-US" sz="1800" b="0" i="1" baseline="-25000" dirty="0" smtClean="0">
                  <a:solidFill>
                    <a:srgbClr val="4F81B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smtClean="0">
              <a:solidFill>
                <a:prstClr val="black"/>
              </a:solidFill>
              <a:latin typeface="Times New Roman" pitchFamily="18" charset="0"/>
              <a:ea typeface="+mn-ea"/>
              <a:cs typeface="+mn-cs"/>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ea typeface="+mn-ea"/>
                <a:cs typeface="Helvetica"/>
              </a:rPr>
              <a:t>E</a:t>
            </a:r>
            <a:r>
              <a:rPr lang="en-US" sz="1600" dirty="0" smtClean="0">
                <a:solidFill>
                  <a:prstClr val="black"/>
                </a:solidFill>
                <a:latin typeface="Helvetica"/>
                <a:ea typeface="+mn-ea"/>
                <a:cs typeface="Helvetica"/>
              </a:rPr>
              <a:t>. </a:t>
            </a:r>
            <a:r>
              <a:rPr lang="en-US" sz="1600" b="0" dirty="0" smtClean="0">
                <a:solidFill>
                  <a:prstClr val="black"/>
                </a:solidFill>
                <a:latin typeface="Helvetica"/>
                <a:ea typeface="+mn-ea"/>
                <a:cs typeface="Helvetica"/>
              </a:rPr>
              <a:t>Gene’s </a:t>
            </a:r>
            <a:r>
              <a:rPr lang="en-US" sz="1600" b="0" dirty="0" smtClean="0">
                <a:solidFill>
                  <a:srgbClr val="9B4240"/>
                </a:solidFill>
                <a:latin typeface="Helvetica"/>
                <a:ea typeface="+mn-ea"/>
                <a:cs typeface="Helvetica"/>
              </a:rPr>
              <a:t>internal (INT) </a:t>
            </a:r>
            <a:r>
              <a:rPr lang="en-US" sz="1600" b="0" dirty="0" smtClean="0">
                <a:solidFill>
                  <a:prstClr val="black"/>
                </a:solidFill>
                <a:latin typeface="Helvetica"/>
                <a:ea typeface="+mn-ea"/>
                <a:cs typeface="Helvetica"/>
              </a:rPr>
              <a:t>and </a:t>
            </a:r>
            <a:r>
              <a:rPr lang="en-US" sz="1600" b="0" dirty="0" smtClean="0">
                <a:solidFill>
                  <a:srgbClr val="4F81BD"/>
                </a:solidFill>
                <a:latin typeface="Helvetica"/>
                <a:ea typeface="+mn-ea"/>
                <a:cs typeface="Helvetica"/>
              </a:rPr>
              <a:t>external (EXT)</a:t>
            </a:r>
            <a:r>
              <a:rPr lang="en-US" sz="1600" b="0" dirty="0" smtClean="0">
                <a:solidFill>
                  <a:prstClr val="black"/>
                </a:solidFill>
                <a:latin typeface="Helvetica"/>
                <a:ea typeface="+mn-ea"/>
                <a:cs typeface="Helvetica"/>
              </a:rPr>
              <a:t> driven expression dynamics composed of PDPs</a:t>
            </a:r>
            <a:endParaRPr lang="en-US" sz="1600" b="0" dirty="0">
              <a:solidFill>
                <a:prstClr val="black"/>
              </a:solidFill>
              <a:latin typeface="Helvetica"/>
              <a:ea typeface="+mn-ea"/>
              <a:cs typeface="Helvetica"/>
            </a:endParaRP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smtClean="0">
                    <a:solidFill>
                      <a:srgbClr val="9BBB58"/>
                    </a:solidFill>
                    <a:latin typeface="Times New Roman"/>
                    <a:ea typeface="+mn-ea"/>
                    <a:cs typeface="Times New Roman"/>
                  </a:rPr>
                  <a:t>x</a:t>
                </a:r>
                <a:r>
                  <a:rPr lang="en-US" sz="1800" b="0" baseline="30000" dirty="0" err="1" smtClean="0">
                    <a:solidFill>
                      <a:srgbClr val="C0504D"/>
                    </a:solidFill>
                    <a:latin typeface="Times New Roman"/>
                    <a:ea typeface="+mn-ea"/>
                    <a:cs typeface="Times New Roman"/>
                  </a:rPr>
                  <a:t>INT</a:t>
                </a:r>
                <a:r>
                  <a:rPr lang="en-US" sz="1800" b="0" i="1" dirty="0" smtClean="0">
                    <a:solidFill>
                      <a:prstClr val="black"/>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1      </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2                  </a:t>
                </a:r>
              </a:p>
              <a:p>
                <a:pPr defTabSz="457200" fontAlgn="auto">
                  <a:spcBef>
                    <a:spcPts val="0"/>
                  </a:spcBef>
                  <a:spcAft>
                    <a:spcPts val="0"/>
                  </a:spcAft>
                </a:pPr>
                <a:endParaRPr lang="en-US" sz="1800" b="0" i="1" baseline="-25000" dirty="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endParaRPr lang="en-US" sz="1800" b="0" i="1" baseline="-25000" dirty="0" smtClean="0">
                  <a:solidFill>
                    <a:srgbClr val="C0504D"/>
                  </a:solidFill>
                  <a:latin typeface="Times New Roman"/>
                  <a:ea typeface="+mn-ea"/>
                  <a:cs typeface="Times New Roman"/>
                </a:endParaRPr>
              </a:p>
              <a:p>
                <a:pPr defTabSz="457200" fontAlgn="auto">
                  <a:spcBef>
                    <a:spcPts val="0"/>
                  </a:spcBef>
                  <a:spcAft>
                    <a:spcPts val="0"/>
                  </a:spcAft>
                </a:pP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3</a:t>
                </a:r>
                <a:r>
                  <a:rPr lang="en-US" sz="1800" b="0" i="1" dirty="0" smtClean="0">
                    <a:solidFill>
                      <a:srgbClr val="C0504D"/>
                    </a:solidFill>
                    <a:latin typeface="Times New Roman"/>
                    <a:ea typeface="+mn-ea"/>
                    <a:cs typeface="Times New Roman"/>
                  </a:rPr>
                  <a:t>            </a:t>
                </a:r>
                <a:r>
                  <a:rPr lang="en-US" sz="1800" b="0" i="1" dirty="0" smtClean="0">
                    <a:solidFill>
                      <a:srgbClr val="000000"/>
                    </a:solidFill>
                    <a:latin typeface="Times New Roman"/>
                    <a:ea typeface="+mn-ea"/>
                    <a:cs typeface="Times New Roman"/>
                  </a:rPr>
                  <a:t>+</a:t>
                </a:r>
                <a:r>
                  <a:rPr lang="en-US" sz="1800" b="0" i="1" dirty="0" smtClean="0">
                    <a:solidFill>
                      <a:srgbClr val="C0504D"/>
                    </a:solidFill>
                    <a:latin typeface="Times New Roman"/>
                    <a:ea typeface="+mn-ea"/>
                    <a:cs typeface="Times New Roman"/>
                  </a:rPr>
                  <a:t>c</a:t>
                </a:r>
                <a:r>
                  <a:rPr lang="en-US" sz="1800" b="0" i="1" baseline="-25000" dirty="0" smtClean="0">
                    <a:solidFill>
                      <a:srgbClr val="C0504D"/>
                    </a:solidFill>
                    <a:latin typeface="Times New Roman"/>
                    <a:ea typeface="+mn-ea"/>
                    <a:cs typeface="Times New Roman"/>
                  </a:rPr>
                  <a:t>4</a:t>
                </a:r>
                <a:r>
                  <a:rPr lang="en-US" sz="1800" b="0" i="1" dirty="0" smtClean="0">
                    <a:solidFill>
                      <a:srgbClr val="C0504D"/>
                    </a:solidFill>
                    <a:latin typeface="Times New Roman"/>
                    <a:ea typeface="+mn-ea"/>
                    <a:cs typeface="Times New Roman"/>
                  </a:rPr>
                  <a:t>            </a:t>
                </a:r>
                <a:endParaRPr lang="en-US" sz="1800" b="0" i="1" baseline="30000" dirty="0">
                  <a:solidFill>
                    <a:srgbClr val="000000"/>
                  </a:solidFill>
                  <a:latin typeface="Times New Roman"/>
                  <a:ea typeface="+mn-ea"/>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4" name="TextBox 3"/>
          <p:cNvSpPr txBox="1"/>
          <p:nvPr/>
        </p:nvSpPr>
        <p:spPr>
          <a:xfrm>
            <a:off x="3088287" y="5050605"/>
            <a:ext cx="3405775" cy="646331"/>
          </a:xfrm>
          <a:prstGeom prst="rect">
            <a:avLst/>
          </a:prstGeom>
          <a:noFill/>
        </p:spPr>
        <p:txBody>
          <a:bodyPr wrap="square" rtlCol="0">
            <a:spAutoFit/>
          </a:bodyPr>
          <a:lstStyle/>
          <a:p>
            <a:pPr algn="ctr"/>
            <a:r>
              <a:rPr lang="en-US" sz="1800" dirty="0" smtClean="0">
                <a:solidFill>
                  <a:srgbClr val="FF00FF"/>
                </a:solidFill>
              </a:rPr>
              <a:t>We can also get gene coefficients over PDPs</a:t>
            </a:r>
            <a:endParaRPr lang="en-US" sz="1800" dirty="0">
              <a:solidFill>
                <a:srgbClr val="FF00FF"/>
              </a:solidFill>
            </a:endParaRPr>
          </a:p>
        </p:txBody>
      </p:sp>
    </p:spTree>
    <p:extLst>
      <p:ext uri="{BB962C8B-B14F-4D97-AF65-F5344CB8AC3E}">
        <p14:creationId xmlns:p14="http://schemas.microsoft.com/office/powerpoint/2010/main" val="36867548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=+0.66</a:t>
                </a:r>
                <a:endParaRPr lang="en-US" sz="1800" b="0" kern="0" dirty="0">
                  <a:solidFill>
                    <a:srgbClr val="000100"/>
                  </a:solidFill>
                  <a:latin typeface="Calibri"/>
                  <a:ea typeface="+mn-ea"/>
                  <a:cs typeface="+mn-cs"/>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=+0.67</a:t>
                </a:r>
                <a:endParaRPr lang="en-US" sz="1800" b="0" kern="0" dirty="0">
                  <a:solidFill>
                    <a:srgbClr val="000100"/>
                  </a:solidFill>
                  <a:latin typeface="Calibri"/>
                  <a:ea typeface="+mn-ea"/>
                  <a:cs typeface="+mn-cs"/>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ea typeface="+mn-ea"/>
                    <a:cs typeface="+mn-cs"/>
                  </a:rPr>
                  <a:t>r</a:t>
                </a:r>
                <a:r>
                  <a:rPr lang="en-US" sz="1800" b="0" kern="0" dirty="0" smtClean="0">
                    <a:solidFill>
                      <a:srgbClr val="000100"/>
                    </a:solidFill>
                    <a:latin typeface="Calibri"/>
                    <a:ea typeface="+mn-ea"/>
                    <a:cs typeface="+mn-cs"/>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ea typeface="+mn-ea"/>
                  <a:cs typeface="Helvetica"/>
                </a:rPr>
                <a:t>Coefficients of </a:t>
              </a:r>
              <a:r>
                <a:rPr lang="en-US" sz="2000" b="0" kern="0" dirty="0" err="1" smtClean="0">
                  <a:solidFill>
                    <a:srgbClr val="000100"/>
                  </a:solidFill>
                  <a:latin typeface="Helvetica"/>
                  <a:ea typeface="+mn-ea"/>
                  <a:cs typeface="Helvetica"/>
                </a:rPr>
                <a:t>orthologs</a:t>
              </a:r>
              <a:r>
                <a:rPr lang="en-US" sz="2000" b="0" kern="0" dirty="0" smtClean="0">
                  <a:solidFill>
                    <a:srgbClr val="000100"/>
                  </a:solidFill>
                  <a:latin typeface="Helvetica"/>
                  <a:ea typeface="+mn-ea"/>
                  <a:cs typeface="Helvetica"/>
                </a:rPr>
                <a:t> on worm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ea typeface="+mn-ea"/>
                  <a:cs typeface="Helvetica"/>
                </a:rPr>
                <a:t>Coefficients of </a:t>
              </a:r>
              <a:r>
                <a:rPr lang="en-US" sz="2000" b="0" kern="0" dirty="0" err="1">
                  <a:solidFill>
                    <a:srgbClr val="000100"/>
                  </a:solidFill>
                  <a:latin typeface="Helvetica"/>
                  <a:ea typeface="+mn-ea"/>
                  <a:cs typeface="Helvetica"/>
                </a:rPr>
                <a:t>orthologs</a:t>
              </a:r>
              <a:r>
                <a:rPr lang="en-US" sz="2000" b="0" kern="0" dirty="0">
                  <a:solidFill>
                    <a:srgbClr val="000100"/>
                  </a:solidFill>
                  <a:latin typeface="Helvetica"/>
                  <a:ea typeface="+mn-ea"/>
                  <a:cs typeface="Helvetica"/>
                </a:rPr>
                <a:t> on  </a:t>
              </a:r>
              <a:r>
                <a:rPr lang="en-US" sz="2000" b="0" kern="0" dirty="0" smtClean="0">
                  <a:solidFill>
                    <a:srgbClr val="000100"/>
                  </a:solidFill>
                  <a:latin typeface="Helvetica"/>
                  <a:ea typeface="+mn-ea"/>
                  <a:cs typeface="Helvetica"/>
                </a:rPr>
                <a:t>fly </a:t>
              </a:r>
              <a:r>
                <a:rPr lang="en-US" sz="2000" b="0" kern="0" dirty="0" err="1" smtClean="0">
                  <a:solidFill>
                    <a:srgbClr val="000100"/>
                  </a:solidFill>
                  <a:latin typeface="Helvetica"/>
                  <a:ea typeface="+mn-ea"/>
                  <a:cs typeface="Helvetica"/>
                </a:rPr>
                <a:t>iPDPs</a:t>
              </a:r>
              <a:endParaRPr lang="en-US" sz="2000" b="0" i="1" kern="0" dirty="0">
                <a:solidFill>
                  <a:srgbClr val="000100"/>
                </a:solidFill>
                <a:latin typeface="Helvetica"/>
                <a:ea typeface="+mn-e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1</a:t>
              </a:r>
              <a:r>
                <a:rPr lang="en-US" sz="1600" b="0" kern="0" baseline="30000" dirty="0" smtClean="0">
                  <a:solidFill>
                    <a:srgbClr val="000100"/>
                  </a:solidFill>
                  <a:latin typeface="Helvetica"/>
                  <a:ea typeface="+mn-ea"/>
                  <a:cs typeface="Helvetica"/>
                </a:rPr>
                <a:t>st</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3</a:t>
              </a:r>
              <a:r>
                <a:rPr lang="en-US" sz="1600" b="0" kern="0" baseline="30000" dirty="0" smtClean="0">
                  <a:solidFill>
                    <a:srgbClr val="000100"/>
                  </a:solidFill>
                  <a:latin typeface="Helvetica"/>
                  <a:ea typeface="+mn-ea"/>
                  <a:cs typeface="Helvetica"/>
                </a:rPr>
                <a:t>rd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2</a:t>
              </a:r>
              <a:r>
                <a:rPr lang="en-US" sz="1600" b="0" kern="0" baseline="30000" dirty="0" smtClean="0">
                  <a:solidFill>
                    <a:srgbClr val="000100"/>
                  </a:solidFill>
                  <a:latin typeface="Helvetica"/>
                  <a:ea typeface="+mn-ea"/>
                  <a:cs typeface="Helvetica"/>
                </a:rPr>
                <a:t>nd</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ea typeface="+mn-ea"/>
                  <a:cs typeface="Helvetica"/>
                </a:rPr>
                <a:t>4</a:t>
              </a:r>
              <a:r>
                <a:rPr lang="en-US" sz="1600" b="0" kern="0" baseline="30000" dirty="0" smtClean="0">
                  <a:solidFill>
                    <a:srgbClr val="000100"/>
                  </a:solidFill>
                  <a:latin typeface="Helvetica"/>
                  <a:ea typeface="+mn-ea"/>
                  <a:cs typeface="Helvetica"/>
                </a:rPr>
                <a:t>th</a:t>
              </a:r>
              <a:r>
                <a:rPr lang="en-US" sz="1600" b="0" kern="0" dirty="0" smtClean="0">
                  <a:solidFill>
                    <a:srgbClr val="000100"/>
                  </a:solidFill>
                  <a:latin typeface="Helvetica"/>
                  <a:ea typeface="+mn-ea"/>
                  <a:cs typeface="Helvetica"/>
                </a:rPr>
                <a:t> </a:t>
              </a:r>
              <a:r>
                <a:rPr lang="en-US" sz="1600" b="0" kern="0" dirty="0" err="1" smtClean="0">
                  <a:solidFill>
                    <a:srgbClr val="000100"/>
                  </a:solidFill>
                  <a:latin typeface="Helvetica"/>
                  <a:ea typeface="+mn-ea"/>
                  <a:cs typeface="Helvetica"/>
                </a:rPr>
                <a:t>iPDP</a:t>
              </a:r>
              <a:endParaRPr lang="en-US" sz="1600" b="0" kern="0" dirty="0">
                <a:solidFill>
                  <a:srgbClr val="000100"/>
                </a:solidFill>
                <a:latin typeface="Helvetica"/>
                <a:ea typeface="+mn-e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Tree>
    <p:extLst>
      <p:ext uri="{BB962C8B-B14F-4D97-AF65-F5344CB8AC3E}">
        <p14:creationId xmlns:p14="http://schemas.microsoft.com/office/powerpoint/2010/main" val="10296724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xmlns:p14="http://schemas.microsoft.com/office/powerpoint/2010/main" advTm="39902"/>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152" r="22424"/>
          <a:stretch/>
        </p:blipFill>
        <p:spPr>
          <a:xfrm>
            <a:off x="2678012" y="999515"/>
            <a:ext cx="2724494" cy="3340588"/>
          </a:xfrm>
        </p:spPr>
      </p:pic>
      <p:sp>
        <p:nvSpPr>
          <p:cNvPr id="5" name="TextBox 4"/>
          <p:cNvSpPr txBox="1"/>
          <p:nvPr/>
        </p:nvSpPr>
        <p:spPr>
          <a:xfrm>
            <a:off x="3897148" y="1634028"/>
            <a:ext cx="1281340"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&lt;0.001</a:t>
            </a:r>
            <a:endParaRPr lang="en-US" sz="1800" b="0" dirty="0">
              <a:solidFill>
                <a:prstClr val="black"/>
              </a:solidFill>
              <a:latin typeface="Calibri"/>
              <a:ea typeface="+mn-ea"/>
              <a:cs typeface="+mn-cs"/>
            </a:endParaRPr>
          </a:p>
        </p:txBody>
      </p:sp>
      <p:pic>
        <p:nvPicPr>
          <p:cNvPr id="7" name="Picture 6" descr="boxplot_fly_ribosome_coeff_cons_vs_spec.pdf"/>
          <p:cNvPicPr>
            <a:picLocks noChangeAspect="1"/>
          </p:cNvPicPr>
          <p:nvPr/>
        </p:nvPicPr>
        <p:blipFill rotWithShape="1">
          <a:blip r:embed="rId4">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8" name="TextBox 7"/>
          <p:cNvSpPr txBox="1"/>
          <p:nvPr/>
        </p:nvSpPr>
        <p:spPr>
          <a:xfrm>
            <a:off x="7246164" y="1702940"/>
            <a:ext cx="1345026" cy="369332"/>
          </a:xfrm>
          <a:prstGeom prst="rect">
            <a:avLst/>
          </a:prstGeom>
          <a:noFill/>
        </p:spPr>
        <p:txBody>
          <a:bodyPr wrap="squar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&lt;2.2e</a:t>
            </a:r>
            <a:r>
              <a:rPr lang="en-US" sz="1800" b="0" baseline="30000" dirty="0" smtClean="0">
                <a:solidFill>
                  <a:prstClr val="black"/>
                </a:solidFill>
                <a:latin typeface="Calibri"/>
                <a:ea typeface="+mn-ea"/>
                <a:cs typeface="+mn-cs"/>
              </a:rPr>
              <a:t>-16</a:t>
            </a:r>
            <a:endParaRPr lang="en-US" sz="1800" b="0" baseline="30000" dirty="0">
              <a:solidFill>
                <a:prstClr val="black"/>
              </a:solidFill>
              <a:latin typeface="Calibri"/>
              <a:ea typeface="+mn-ea"/>
              <a:cs typeface="+mn-cs"/>
            </a:endParaRPr>
          </a:p>
        </p:txBody>
      </p:sp>
      <p:sp>
        <p:nvSpPr>
          <p:cNvPr id="6" name="TextBox 5"/>
          <p:cNvSpPr txBox="1"/>
          <p:nvPr/>
        </p:nvSpPr>
        <p:spPr>
          <a:xfrm rot="16200000">
            <a:off x="1142317" y="2159125"/>
            <a:ext cx="2965552"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ribosomal</a:t>
            </a:r>
            <a:r>
              <a:rPr lang="en-US" sz="1800" b="0" dirty="0" smtClean="0">
                <a:solidFill>
                  <a:prstClr val="black"/>
                </a:solidFill>
                <a:latin typeface="Calibri"/>
                <a:ea typeface="+mn-ea"/>
                <a:cs typeface="+mn-cs"/>
              </a:rPr>
              <a:t> related genes (absolute)</a:t>
            </a:r>
            <a:endParaRPr lang="en-US" sz="1800" b="0" dirty="0">
              <a:solidFill>
                <a:prstClr val="black"/>
              </a:solidFill>
              <a:latin typeface="Calibri"/>
              <a:ea typeface="+mn-ea"/>
              <a:cs typeface="+mn-cs"/>
            </a:endParaRPr>
          </a:p>
        </p:txBody>
      </p:sp>
      <p:sp>
        <p:nvSpPr>
          <p:cNvPr id="9" name="TextBox 8"/>
          <p:cNvSpPr txBox="1"/>
          <p:nvPr/>
        </p:nvSpPr>
        <p:spPr>
          <a:xfrm>
            <a:off x="3536788" y="4587236"/>
            <a:ext cx="1936278" cy="646331"/>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a:solidFill>
                <a:prstClr val="black"/>
              </a:solidFill>
              <a:latin typeface="Calibri"/>
              <a:ea typeface="+mn-ea"/>
              <a:cs typeface="+mn-cs"/>
            </a:endParaRPr>
          </a:p>
        </p:txBody>
      </p:sp>
      <p:pic>
        <p:nvPicPr>
          <p:cNvPr id="1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t="14529" b="21220"/>
          <a:stretch/>
        </p:blipFill>
        <p:spPr>
          <a:xfrm>
            <a:off x="2573972" y="3674539"/>
            <a:ext cx="6345139" cy="2795770"/>
          </a:xfrm>
          <a:prstGeom prst="rect">
            <a:avLst/>
          </a:prstGeom>
        </p:spPr>
      </p:pic>
      <p:sp>
        <p:nvSpPr>
          <p:cNvPr id="12" name="TextBox 11"/>
          <p:cNvSpPr txBox="1"/>
          <p:nvPr/>
        </p:nvSpPr>
        <p:spPr>
          <a:xfrm>
            <a:off x="3897148" y="3962786"/>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&lt;7e-4</a:t>
            </a:r>
            <a:endParaRPr lang="en-US" sz="1800" b="0" dirty="0">
              <a:solidFill>
                <a:prstClr val="black"/>
              </a:solidFill>
              <a:latin typeface="Calibri"/>
              <a:ea typeface="+mn-ea"/>
              <a:cs typeface="+mn-cs"/>
            </a:endParaRPr>
          </a:p>
        </p:txBody>
      </p:sp>
      <p:sp>
        <p:nvSpPr>
          <p:cNvPr id="13" name="TextBox 12"/>
          <p:cNvSpPr txBox="1"/>
          <p:nvPr/>
        </p:nvSpPr>
        <p:spPr>
          <a:xfrm>
            <a:off x="7108845" y="3965067"/>
            <a:ext cx="851528" cy="369332"/>
          </a:xfrm>
          <a:prstGeom prst="rect">
            <a:avLst/>
          </a:prstGeom>
          <a:noFill/>
        </p:spPr>
        <p:txBody>
          <a:bodyPr wrap="none" rtlCol="0">
            <a:spAutoFit/>
          </a:bodyPr>
          <a:lstStyle/>
          <a:p>
            <a:pPr defTabSz="457200" fontAlgn="auto">
              <a:spcBef>
                <a:spcPts val="0"/>
              </a:spcBef>
              <a:spcAft>
                <a:spcPts val="0"/>
              </a:spcAft>
            </a:pPr>
            <a:r>
              <a:rPr lang="en-US" sz="1800" b="0" i="1" dirty="0" smtClean="0">
                <a:solidFill>
                  <a:prstClr val="black"/>
                </a:solidFill>
                <a:latin typeface="Calibri"/>
                <a:ea typeface="+mn-ea"/>
                <a:cs typeface="+mn-cs"/>
              </a:rPr>
              <a:t>p</a:t>
            </a:r>
            <a:r>
              <a:rPr lang="en-US" sz="1800" b="0" dirty="0" smtClean="0">
                <a:solidFill>
                  <a:prstClr val="black"/>
                </a:solidFill>
                <a:latin typeface="Calibri"/>
                <a:ea typeface="+mn-ea"/>
                <a:cs typeface="+mn-cs"/>
              </a:rPr>
              <a:t>&lt;6e-4</a:t>
            </a:r>
            <a:endParaRPr lang="en-US" sz="1800" b="0" baseline="30000" dirty="0">
              <a:solidFill>
                <a:prstClr val="black"/>
              </a:solidFill>
              <a:latin typeface="Calibri"/>
              <a:ea typeface="+mn-ea"/>
              <a:cs typeface="+mn-cs"/>
            </a:endParaRPr>
          </a:p>
        </p:txBody>
      </p:sp>
      <p:sp>
        <p:nvSpPr>
          <p:cNvPr id="14" name="TextBox 13"/>
          <p:cNvSpPr txBox="1"/>
          <p:nvPr/>
        </p:nvSpPr>
        <p:spPr>
          <a:xfrm rot="16200000">
            <a:off x="1183581" y="4878135"/>
            <a:ext cx="2870088"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Coefficients of </a:t>
            </a:r>
            <a:r>
              <a:rPr lang="en-US" sz="1800" dirty="0" smtClean="0">
                <a:solidFill>
                  <a:prstClr val="black"/>
                </a:solidFill>
                <a:latin typeface="Calibri"/>
                <a:ea typeface="+mn-ea"/>
                <a:cs typeface="+mn-cs"/>
              </a:rPr>
              <a:t>signaling</a:t>
            </a:r>
            <a:r>
              <a:rPr lang="en-US" sz="1800" b="0" dirty="0" smtClean="0">
                <a:solidFill>
                  <a:prstClr val="black"/>
                </a:solidFill>
                <a:latin typeface="Calibri"/>
                <a:ea typeface="+mn-ea"/>
                <a:cs typeface="+mn-cs"/>
              </a:rPr>
              <a:t> genes (absolute)</a:t>
            </a:r>
            <a:endParaRPr lang="en-US" sz="1800" b="0" dirty="0">
              <a:solidFill>
                <a:prstClr val="black"/>
              </a:solidFill>
              <a:latin typeface="Calibri"/>
              <a:ea typeface="+mn-ea"/>
              <a:cs typeface="+mn-cs"/>
            </a:endParaRPr>
          </a:p>
        </p:txBody>
      </p:sp>
      <p:sp>
        <p:nvSpPr>
          <p:cNvPr id="15" name="TextBox 14"/>
          <p:cNvSpPr txBox="1"/>
          <p:nvPr/>
        </p:nvSpPr>
        <p:spPr>
          <a:xfrm>
            <a:off x="3317705" y="6470309"/>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16" name="TextBox 15"/>
          <p:cNvSpPr txBox="1"/>
          <p:nvPr/>
        </p:nvSpPr>
        <p:spPr>
          <a:xfrm>
            <a:off x="6435829" y="6458664"/>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iPDPs</a:t>
            </a:r>
            <a:r>
              <a:rPr lang="en-US" sz="1800" b="0" dirty="0" smtClean="0">
                <a:solidFill>
                  <a:prstClr val="black"/>
                </a:solidFill>
                <a:latin typeface="Calibri"/>
                <a:ea typeface="+mn-ea"/>
                <a:cs typeface="+mn-cs"/>
              </a:rPr>
              <a:t>          </a:t>
            </a:r>
            <a:r>
              <a:rPr lang="en-US" sz="1800" b="0" dirty="0" err="1" smtClean="0">
                <a:solidFill>
                  <a:prstClr val="black"/>
                </a:solidFill>
                <a:latin typeface="Calibri"/>
                <a:ea typeface="+mn-ea"/>
                <a:cs typeface="+mn-cs"/>
              </a:rPr>
              <a:t>ePDPs</a:t>
            </a:r>
            <a:endParaRPr lang="en-US" sz="1800" b="0" dirty="0" smtClean="0">
              <a:solidFill>
                <a:prstClr val="black"/>
              </a:solidFill>
              <a:latin typeface="Calibri"/>
              <a:ea typeface="+mn-ea"/>
              <a:cs typeface="+mn-cs"/>
            </a:endParaRPr>
          </a:p>
        </p:txBody>
      </p:sp>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8" name="TextBox 17"/>
          <p:cNvSpPr txBox="1"/>
          <p:nvPr/>
        </p:nvSpPr>
        <p:spPr>
          <a:xfrm>
            <a:off x="350425" y="6531864"/>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 </a:t>
            </a:r>
            <a:r>
              <a:rPr lang="en-US" sz="1400" b="0" i="1" dirty="0" smtClean="0">
                <a:solidFill>
                  <a:prstClr val="black"/>
                </a:solidFill>
                <a:latin typeface="Calibri"/>
                <a:ea typeface="+mn-ea"/>
                <a:cs typeface="+mn-cs"/>
              </a:rPr>
              <a:t>p</a:t>
            </a:r>
            <a:r>
              <a:rPr lang="en-US" sz="1400" b="0" dirty="0" smtClean="0">
                <a:solidFill>
                  <a:prstClr val="black"/>
                </a:solidFill>
                <a:latin typeface="Calibri"/>
                <a:ea typeface="+mn-ea"/>
                <a:cs typeface="+mn-cs"/>
              </a:rPr>
              <a:t>-values from KS-test</a:t>
            </a:r>
            <a:endParaRPr lang="en-US" sz="1400" b="0" dirty="0">
              <a:solidFill>
                <a:prstClr val="black"/>
              </a:solidFill>
              <a:latin typeface="Calibri"/>
              <a:ea typeface="+mn-ea"/>
              <a:cs typeface="+mn-cs"/>
            </a:endParaRPr>
          </a:p>
        </p:txBody>
      </p:sp>
      <p:sp>
        <p:nvSpPr>
          <p:cNvPr id="19" name="Rectangle 18"/>
          <p:cNvSpPr/>
          <p:nvPr/>
        </p:nvSpPr>
        <p:spPr>
          <a:xfrm>
            <a:off x="0" y="2735204"/>
            <a:ext cx="2301927" cy="1815882"/>
          </a:xfrm>
          <a:prstGeom prst="rect">
            <a:avLst/>
          </a:prstGeom>
        </p:spPr>
        <p:txBody>
          <a:bodyPr wrap="square">
            <a:spAutoFit/>
          </a:bodyPr>
          <a:lstStyle/>
          <a:p>
            <a:pPr defTabSz="457200" fontAlgn="auto">
              <a:spcBef>
                <a:spcPts val="0"/>
              </a:spcBef>
              <a:spcAft>
                <a:spcPts val="0"/>
              </a:spcAft>
            </a:pPr>
            <a:r>
              <a:rPr lang="en-US" sz="1600" b="0" dirty="0">
                <a:solidFill>
                  <a:prstClr val="black"/>
                </a:solidFill>
                <a:latin typeface="Helvetica"/>
                <a:ea typeface="+mn-ea"/>
                <a:cs typeface="Helvetica"/>
              </a:rPr>
              <a:t>Ribosomal genes have significantly larger coefficients for the internal than external </a:t>
            </a:r>
            <a:r>
              <a:rPr lang="en-US" sz="1600" b="0" dirty="0" smtClean="0">
                <a:solidFill>
                  <a:prstClr val="black"/>
                </a:solidFill>
                <a:latin typeface="Helvetica"/>
                <a:ea typeface="+mn-ea"/>
                <a:cs typeface="Helvetica"/>
              </a:rPr>
              <a:t>PDPs, </a:t>
            </a:r>
            <a:r>
              <a:rPr lang="en-US" sz="1600" b="0" dirty="0">
                <a:solidFill>
                  <a:prstClr val="black"/>
                </a:solidFill>
                <a:latin typeface="Helvetica"/>
                <a:ea typeface="+mn-ea"/>
                <a:cs typeface="Helvetica"/>
              </a:rPr>
              <a:t>but signaling genes exhibit the opposite </a:t>
            </a:r>
            <a:r>
              <a:rPr lang="en-US" sz="1600" b="0" dirty="0" smtClean="0">
                <a:solidFill>
                  <a:prstClr val="black"/>
                </a:solidFill>
                <a:latin typeface="Helvetica"/>
                <a:ea typeface="+mn-ea"/>
                <a:cs typeface="Helvetica"/>
              </a:rPr>
              <a:t>trend</a:t>
            </a:r>
            <a:endParaRPr lang="en-US" sz="1600" b="0" dirty="0">
              <a:solidFill>
                <a:prstClr val="black"/>
              </a:solidFill>
              <a:latin typeface="Helvetica"/>
              <a:ea typeface="+mn-ea"/>
              <a:cs typeface="Helvetica"/>
            </a:endParaRPr>
          </a:p>
        </p:txBody>
      </p:sp>
    </p:spTree>
    <p:extLst>
      <p:ext uri="{BB962C8B-B14F-4D97-AF65-F5344CB8AC3E}">
        <p14:creationId xmlns:p14="http://schemas.microsoft.com/office/powerpoint/2010/main" val="13903683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91572" y="95404"/>
            <a:ext cx="4090144"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smtClean="0"/>
          </a:p>
          <a:p>
            <a:pPr>
              <a:spcBef>
                <a:spcPct val="20000"/>
              </a:spcBef>
            </a:pPr>
            <a:r>
              <a:rPr lang="en-US" sz="1600" b="0" dirty="0" err="1" smtClean="0"/>
              <a:t>Orthoclust</a:t>
            </a:r>
            <a:r>
              <a:rPr lang="en-US" sz="1600" b="0" dirty="0" smtClean="0"/>
              <a:t> </a:t>
            </a:r>
            <a:r>
              <a:rPr lang="en-US" sz="1600" b="0" dirty="0"/>
              <a:t>:</a:t>
            </a:r>
            <a:br>
              <a:rPr lang="en-US" sz="1600" b="0" dirty="0"/>
            </a:br>
            <a:r>
              <a:rPr lang="en-US" sz="28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502322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xmlns:p14="http://schemas.microsoft.com/office/powerpoint/2010/main" advTm="15254"/>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6</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Time-course gene expression data in worm and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73939592"/>
              </p:ext>
            </p:extLst>
          </p:nvPr>
        </p:nvGraphicFramePr>
        <p:xfrm>
          <a:off x="2424449" y="5047171"/>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a:t>
                      </a:r>
                      <a:r>
                        <a:rPr lang="en-US" sz="1200" baseline="0" dirty="0" smtClean="0">
                          <a:solidFill>
                            <a:srgbClr val="FFFFFF"/>
                          </a:solidFill>
                          <a:latin typeface="Times New Roman"/>
                          <a:cs typeface="Times New Roman"/>
                        </a:rPr>
                        <a:t>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a:t>
                      </a:r>
                      <a:r>
                        <a:rPr lang="en-US" sz="1200" baseline="0" dirty="0" smtClean="0">
                          <a:latin typeface="Times New Roman"/>
                          <a:cs typeface="Times New Roman"/>
                        </a:rPr>
                        <a:t>, 0.5, 1, …, 12 </a:t>
                      </a:r>
                      <a:r>
                        <a:rPr lang="en-US" sz="1200" baseline="0" dirty="0" smtClean="0">
                          <a:latin typeface="Times New Roman"/>
                          <a:cs typeface="Times New Roman"/>
                        </a:rPr>
                        <a:t>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966561" y="2166509"/>
            <a:ext cx="2660433"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104678" y="2108788"/>
            <a:ext cx="2737230" cy="2743200"/>
          </a:xfrm>
          <a:prstGeom prst="rect">
            <a:avLst/>
          </a:prstGeom>
        </p:spPr>
      </p:pic>
    </p:spTree>
    <p:extLst>
      <p:ext uri="{BB962C8B-B14F-4D97-AF65-F5344CB8AC3E}">
        <p14:creationId xmlns:p14="http://schemas.microsoft.com/office/powerpoint/2010/main" val="1594218942"/>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4.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75.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7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7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9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9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9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9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9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0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80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0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08.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809.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10.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811.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812.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813.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814.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815.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127347</TotalTime>
  <Words>3211</Words>
  <Application>Microsoft Macintosh PowerPoint</Application>
  <PresentationFormat>Letter Paper (8.5x11 in)</PresentationFormat>
  <Paragraphs>660</Paragraphs>
  <Slides>46</Slides>
  <Notes>21</Notes>
  <HiddenSlides>0</HiddenSlides>
  <MMClips>0</MMClips>
  <ScaleCrop>false</ScaleCrop>
  <HeadingPairs>
    <vt:vector size="6" baseType="variant">
      <vt:variant>
        <vt:lpstr>Theme</vt:lpstr>
      </vt:variant>
      <vt:variant>
        <vt:i4>75</vt:i4>
      </vt:variant>
      <vt:variant>
        <vt:lpstr>Embedded OLE Servers</vt:lpstr>
      </vt:variant>
      <vt:variant>
        <vt:i4>2</vt:i4>
      </vt:variant>
      <vt:variant>
        <vt:lpstr>Slide Titles</vt:lpstr>
      </vt:variant>
      <vt:variant>
        <vt:i4>46</vt:i4>
      </vt:variant>
    </vt:vector>
  </HeadingPairs>
  <TitlesOfParts>
    <vt:vector size="123"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Default</vt:lpstr>
      <vt:lpstr>5_Office Theme</vt:lpstr>
      <vt:lpstr>4_Office Theme</vt:lpstr>
      <vt:lpstr>Image</vt:lpstr>
      <vt:lpstr>Equation</vt:lpstr>
      <vt:lpstr>PowerPoint Presentation</vt:lpstr>
      <vt:lpstr>PowerPoint Presentation</vt:lpstr>
      <vt:lpstr>PowerPoint Presentation</vt:lpstr>
      <vt:lpstr>PowerPoint Presentation</vt:lpstr>
      <vt:lpstr>PowerPoint Presentation</vt:lpstr>
      <vt:lpstr>Comparative ENCODE Functional Genomics Resource (EncodeProject.org/modENCODE.org)</vt:lpstr>
      <vt:lpstr>Time-course gene expression data in worm and fly development</vt:lpstr>
      <vt:lpstr>PowerPoint Presentation</vt:lpstr>
      <vt:lpstr>PowerPoint Presentation</vt:lpstr>
      <vt:lpstr>PowerPoint Presentation</vt:lpstr>
      <vt:lpstr>Transcriptome Analyiss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ncRNAs associated with modules</vt:lpstr>
      <vt:lpstr>Applications of Machine Learning for  Comparing Transcriptomes of Distant Organisms</vt:lpstr>
      <vt:lpstr>Conserved modules exhibit canonical hourglass behavior</vt:lpstr>
      <vt:lpstr>Hourglass Behavior</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Problem layout</vt:lpstr>
      <vt:lpstr>Are gene regulations among orthologs conserved across species?</vt:lpstr>
      <vt:lpstr>State-space model for Internal and external gene regulatory networks</vt:lpstr>
      <vt:lpstr>Are there any conserved regulatory networks between worm and fly during embryonic development?</vt:lpstr>
      <vt:lpstr>Effective state space model for meta-genes</vt:lpstr>
      <vt:lpstr>Orthologs have similar internal but different external dynamic patterns during embryonic development</vt:lpstr>
      <vt:lpstr>PowerPoint Presentation</vt:lpstr>
      <vt:lpstr>Orthologs have correlated iPDP coefficients</vt:lpstr>
      <vt:lpstr>Evolutionarily conserved and younger genes exhibit the opposite internal and external PDP coefficients</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Daifeng Wang</cp:lastModifiedBy>
  <cp:revision>1956</cp:revision>
  <cp:lastPrinted>2014-08-18T04:29:34Z</cp:lastPrinted>
  <dcterms:created xsi:type="dcterms:W3CDTF">2010-09-06T09:08:38Z</dcterms:created>
  <dcterms:modified xsi:type="dcterms:W3CDTF">2015-09-12T14:01:56Z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