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10" r:id="rId20"/>
    <p:sldId id="275" r:id="rId21"/>
    <p:sldId id="276" r:id="rId22"/>
    <p:sldId id="277" r:id="rId23"/>
    <p:sldId id="278" r:id="rId24"/>
    <p:sldId id="274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281" r:id="rId45"/>
    <p:sldId id="311" r:id="rId46"/>
    <p:sldId id="312" r:id="rId47"/>
    <p:sldId id="282" r:id="rId48"/>
    <p:sldId id="283" r:id="rId49"/>
    <p:sldId id="284" r:id="rId50"/>
    <p:sldId id="285" r:id="rId51"/>
    <p:sldId id="286" r:id="rId52"/>
    <p:sldId id="287" r:id="rId53"/>
    <p:sldId id="289" r:id="rId54"/>
    <p:sldId id="313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94C76-A501-E149-8D12-D7377B2176E5}" type="datetimeFigureOut">
              <a:rPr lang="en-US" smtClean="0"/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B1508-6CB4-5449-A383-363A64E9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3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36D1A-C3EC-0D40-BB9E-2BB07B02CC88}" type="slidenum">
              <a:rPr lang="en-US"/>
              <a:pPr/>
              <a:t>3</a:t>
            </a:fld>
            <a:endParaRPr lang="en-US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28795-417B-4D4E-A6ED-C0EB236EB63C}" type="slidenum">
              <a:rPr lang="en-US"/>
              <a:pPr/>
              <a:t>12</a:t>
            </a:fld>
            <a:endParaRPr lang="en-US"/>
          </a:p>
        </p:txBody>
      </p:sp>
      <p:sp>
        <p:nvSpPr>
          <p:cNvPr id="184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5CC4D-9D7C-374E-BDEA-D965E46CFC0F}" type="slidenum">
              <a:rPr lang="en-US"/>
              <a:pPr/>
              <a:t>13</a:t>
            </a:fld>
            <a:endParaRPr lang="en-US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8A536D-9CFD-424C-94AE-E9123E82C22D}" type="slidenum">
              <a:rPr lang="en-US"/>
              <a:pPr/>
              <a:t>14</a:t>
            </a:fld>
            <a:endParaRPr lang="en-US"/>
          </a:p>
        </p:txBody>
      </p:sp>
      <p:sp>
        <p:nvSpPr>
          <p:cNvPr id="192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C2BE1-9766-9F45-8B64-EA6B5A7CFFC6}" type="slidenum">
              <a:rPr lang="en-US"/>
              <a:pPr/>
              <a:t>15</a:t>
            </a:fld>
            <a:endParaRPr 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5EC67-FBB0-2645-9E31-8B03E4E33C0A}" type="slidenum">
              <a:rPr lang="en-US"/>
              <a:pPr/>
              <a:t>16</a:t>
            </a:fld>
            <a:endParaRPr 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F60E7-D5AD-AB4F-83C9-8A20CA66BF01}" type="slidenum">
              <a:rPr lang="en-US"/>
              <a:pPr/>
              <a:t>17</a:t>
            </a:fld>
            <a:endParaRPr 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>
                <a:latin typeface="Times New Roman" pitchFamily="18" charset="0"/>
              </a:rPr>
              <a:t>All positions with a 1 indicate a perfect match. Those with a 0 indicate a mismatch. Weight in a spaced seed is simply the number of positions which require a match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6C571C1D-FDC5-C04F-AB31-82700AE2BB61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261C16EA-D756-C340-8EB6-8717A3E8C27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A9A890E9-15A4-F543-95C0-DD04A1888FA5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9F4B4-8F52-CD4B-8B5A-34A1457F204D}" type="slidenum">
              <a:rPr lang="en-US"/>
              <a:pPr/>
              <a:t>4</a:t>
            </a:fld>
            <a:endParaRPr lang="en-US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563EA507-1E21-9344-9CB3-6F144C114FF3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866C5624-ED8A-FF42-9636-C66C365FC12F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B643F6A9-4C4B-FE44-8179-7608E9445B70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B61F13FF-7C99-604A-9715-4EEDF9E8C85F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68A22-B134-FD45-893B-57162A4AC775}" type="slidenum">
              <a:rPr lang="da-DK"/>
              <a:pPr/>
              <a:t>32</a:t>
            </a:fld>
            <a:endParaRPr lang="da-DK"/>
          </a:p>
        </p:txBody>
      </p:sp>
      <p:sp>
        <p:nvSpPr>
          <p:cNvPr id="1648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D1314-1E4F-5D4B-BD2A-FBF2AD89A476}" type="slidenum">
              <a:rPr lang="da-DK"/>
              <a:pPr/>
              <a:t>33</a:t>
            </a:fld>
            <a:endParaRPr lang="da-DK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4AA3C-3303-2540-876D-B1D53462F368}" type="slidenum">
              <a:rPr lang="da-DK"/>
              <a:pPr/>
              <a:t>34</a:t>
            </a:fld>
            <a:endParaRPr lang="da-DK"/>
          </a:p>
        </p:txBody>
      </p:sp>
      <p:sp>
        <p:nvSpPr>
          <p:cNvPr id="1669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23312-329D-0B41-A045-350822156B42}" type="slidenum">
              <a:rPr lang="da-DK"/>
              <a:pPr/>
              <a:t>35</a:t>
            </a:fld>
            <a:endParaRPr lang="da-DK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AD848-474C-104F-BFB5-2A96616ACFF8}" type="slidenum">
              <a:rPr lang="da-DK"/>
              <a:pPr/>
              <a:t>36</a:t>
            </a:fld>
            <a:endParaRPr lang="da-DK"/>
          </a:p>
        </p:txBody>
      </p:sp>
      <p:sp>
        <p:nvSpPr>
          <p:cNvPr id="1689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BBC35-480D-2B49-AAFC-4386E3742F8E}" type="slidenum">
              <a:rPr lang="da-DK"/>
              <a:pPr/>
              <a:t>37</a:t>
            </a:fld>
            <a:endParaRPr lang="da-DK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CD2E6-8802-E948-BD1E-08870D8F933D}" type="slidenum">
              <a:rPr lang="en-US"/>
              <a:pPr/>
              <a:t>5</a:t>
            </a:fld>
            <a:endParaRPr lang="en-US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55DCA-631F-5F44-9037-7724BA4ECDBE}" type="slidenum">
              <a:rPr lang="da-DK"/>
              <a:pPr/>
              <a:t>38</a:t>
            </a:fld>
            <a:endParaRPr lang="da-DK"/>
          </a:p>
        </p:txBody>
      </p:sp>
      <p:sp>
        <p:nvSpPr>
          <p:cNvPr id="1710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9A550-9010-304C-8076-ADF5D88C60E4}" type="slidenum">
              <a:rPr lang="da-DK"/>
              <a:pPr/>
              <a:t>39</a:t>
            </a:fld>
            <a:endParaRPr lang="da-DK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89260-300F-5B48-8797-D4BB0AFB637E}" type="slidenum">
              <a:rPr lang="da-DK"/>
              <a:pPr/>
              <a:t>40</a:t>
            </a:fld>
            <a:endParaRPr lang="da-DK"/>
          </a:p>
        </p:txBody>
      </p:sp>
      <p:sp>
        <p:nvSpPr>
          <p:cNvPr id="1730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E37BB-533E-BB4C-ACBB-8B218E995AE4}" type="slidenum">
              <a:rPr lang="da-DK"/>
              <a:pPr/>
              <a:t>41</a:t>
            </a:fld>
            <a:endParaRPr lang="da-DK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D62FF3-AAF0-3647-A1FE-FC22799FB5CD}" type="slidenum">
              <a:rPr lang="da-DK"/>
              <a:pPr/>
              <a:t>43</a:t>
            </a:fld>
            <a:endParaRPr lang="da-DK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4AEF0836-57F1-8843-8A72-4ED85F132C4A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1167" indent="-285064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0257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596360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2462" indent="-228051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08565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64668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0770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76873" indent="-2280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fld id="{F63DF535-FC43-3A4E-8FC9-D50313612E3A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63462-6E30-D84E-8135-0C18B1AC6A6B}" type="slidenum">
              <a:rPr lang="da-DK"/>
              <a:pPr/>
              <a:t>47</a:t>
            </a:fld>
            <a:endParaRPr lang="da-DK"/>
          </a:p>
        </p:txBody>
      </p:sp>
      <p:sp>
        <p:nvSpPr>
          <p:cNvPr id="1843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89384-9F70-094B-A24B-F4AC97826C27}" type="slidenum">
              <a:rPr lang="da-DK"/>
              <a:pPr/>
              <a:t>48</a:t>
            </a:fld>
            <a:endParaRPr lang="da-DK"/>
          </a:p>
        </p:txBody>
      </p:sp>
      <p:sp>
        <p:nvSpPr>
          <p:cNvPr id="1853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6DBFC-6AED-4545-BC88-8FB76CEF76A5}" type="slidenum">
              <a:rPr lang="da-DK"/>
              <a:pPr/>
              <a:t>49</a:t>
            </a:fld>
            <a:endParaRPr lang="da-DK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7FF49-DDAF-2A4B-934F-D1DDA5433698}" type="slidenum">
              <a:rPr lang="en-US"/>
              <a:pPr/>
              <a:t>6</a:t>
            </a:fld>
            <a:endParaRPr lang="en-US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6B64B-DD35-E141-B0E5-2D1B0B99758C}" type="slidenum">
              <a:rPr lang="da-DK"/>
              <a:pPr/>
              <a:t>50</a:t>
            </a:fld>
            <a:endParaRPr lang="da-DK"/>
          </a:p>
        </p:txBody>
      </p:sp>
      <p:sp>
        <p:nvSpPr>
          <p:cNvPr id="1873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D4E6A-10FC-AF45-9D85-40FD0DEF9F9B}" type="slidenum">
              <a:rPr lang="da-DK"/>
              <a:pPr/>
              <a:t>51</a:t>
            </a:fld>
            <a:endParaRPr lang="da-DK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85D0E-7914-1347-A737-1652E0AA3AC3}" type="slidenum">
              <a:rPr lang="da-DK"/>
              <a:pPr/>
              <a:t>52</a:t>
            </a:fld>
            <a:endParaRPr lang="da-DK"/>
          </a:p>
        </p:txBody>
      </p:sp>
      <p:sp>
        <p:nvSpPr>
          <p:cNvPr id="1894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A91A5-36E6-014A-BCF0-C3DB46DFC379}" type="slidenum">
              <a:rPr lang="da-DK"/>
              <a:pPr/>
              <a:t>53</a:t>
            </a:fld>
            <a:endParaRPr lang="da-DK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0AFF9-F06F-3A43-B6C4-1C5CCBE9FB0A}" type="slidenum">
              <a:rPr lang="en-US"/>
              <a:pPr/>
              <a:t>7</a:t>
            </a:fld>
            <a:endParaRPr 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75F6E0-B728-9748-8147-2977B199C4FA}" type="slidenum">
              <a:rPr lang="en-US"/>
              <a:pPr/>
              <a:t>8</a:t>
            </a:fld>
            <a:endParaRPr 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EC459-7248-DD4D-B465-393AD6413B09}" type="slidenum">
              <a:rPr lang="en-US"/>
              <a:pPr/>
              <a:t>9</a:t>
            </a:fld>
            <a:endParaRPr 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9B9D1-F884-C049-A369-EF2FFB74CE56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248FB-C7F7-A044-87C0-D2079A355FA1}" type="slidenum">
              <a:rPr lang="en-US"/>
              <a:pPr/>
              <a:t>11</a:t>
            </a:fld>
            <a:endParaRPr lang="en-US"/>
          </a:p>
        </p:txBody>
      </p:sp>
      <p:sp>
        <p:nvSpPr>
          <p:cNvPr id="180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7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95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60C574-9A36-E144-9086-3128F81FAF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621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0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4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2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3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0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5692C-900A-8E41-A397-3D14FE9E1453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E808-E7B5-7543-83A9-A44ED1AF8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8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allisons.org/ll/AlgDS/Strings/BWT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67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match (another example)</a:t>
            </a:r>
          </a:p>
        </p:txBody>
      </p:sp>
      <p:graphicFrame>
        <p:nvGraphicFramePr>
          <p:cNvPr id="177250" name="Group 98"/>
          <p:cNvGraphicFramePr>
            <a:graphicFrameLocks noGrp="1"/>
          </p:cNvGraphicFramePr>
          <p:nvPr/>
        </p:nvGraphicFramePr>
        <p:xfrm>
          <a:off x="533400" y="21526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251" name="Line 99"/>
          <p:cNvSpPr>
            <a:spLocks noChangeShapeType="1"/>
          </p:cNvSpPr>
          <p:nvPr/>
        </p:nvSpPr>
        <p:spPr bwMode="auto">
          <a:xfrm>
            <a:off x="533400" y="38290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2" name="Line 100"/>
          <p:cNvSpPr>
            <a:spLocks noChangeShapeType="1"/>
          </p:cNvSpPr>
          <p:nvPr/>
        </p:nvSpPr>
        <p:spPr bwMode="auto">
          <a:xfrm>
            <a:off x="533400" y="48958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3" name="Line 101"/>
          <p:cNvSpPr>
            <a:spLocks noChangeShapeType="1"/>
          </p:cNvSpPr>
          <p:nvPr/>
        </p:nvSpPr>
        <p:spPr bwMode="auto">
          <a:xfrm>
            <a:off x="533400" y="58864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4" name="Line 102"/>
          <p:cNvSpPr>
            <a:spLocks noChangeShapeType="1"/>
          </p:cNvSpPr>
          <p:nvPr/>
        </p:nvSpPr>
        <p:spPr bwMode="auto">
          <a:xfrm>
            <a:off x="533400" y="25336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55" name="Rectangle 103"/>
          <p:cNvSpPr>
            <a:spLocks noChangeArrowheads="1"/>
          </p:cNvSpPr>
          <p:nvPr/>
        </p:nvSpPr>
        <p:spPr bwMode="auto">
          <a:xfrm>
            <a:off x="914400" y="1385888"/>
            <a:ext cx="3886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BWT(agcagcagact) = tgcc$ggaaaac </a:t>
            </a:r>
          </a:p>
        </p:txBody>
      </p:sp>
      <p:graphicFrame>
        <p:nvGraphicFramePr>
          <p:cNvPr id="177256" name="Group 104"/>
          <p:cNvGraphicFramePr>
            <a:graphicFrameLocks noGrp="1"/>
          </p:cNvGraphicFramePr>
          <p:nvPr/>
        </p:nvGraphicFramePr>
        <p:xfrm>
          <a:off x="2667000" y="21526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295" name="Line 143"/>
          <p:cNvSpPr>
            <a:spLocks noChangeShapeType="1"/>
          </p:cNvSpPr>
          <p:nvPr/>
        </p:nvSpPr>
        <p:spPr bwMode="auto">
          <a:xfrm>
            <a:off x="2667000" y="38290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96" name="Line 144"/>
          <p:cNvSpPr>
            <a:spLocks noChangeShapeType="1"/>
          </p:cNvSpPr>
          <p:nvPr/>
        </p:nvSpPr>
        <p:spPr bwMode="auto">
          <a:xfrm>
            <a:off x="2667000" y="48958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97" name="Line 145"/>
          <p:cNvSpPr>
            <a:spLocks noChangeShapeType="1"/>
          </p:cNvSpPr>
          <p:nvPr/>
        </p:nvSpPr>
        <p:spPr bwMode="auto">
          <a:xfrm>
            <a:off x="2667000" y="58864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98" name="Line 146"/>
          <p:cNvSpPr>
            <a:spLocks noChangeShapeType="1"/>
          </p:cNvSpPr>
          <p:nvPr/>
        </p:nvSpPr>
        <p:spPr bwMode="auto">
          <a:xfrm>
            <a:off x="2667000" y="25336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99" name="Text Box 147"/>
          <p:cNvSpPr txBox="1">
            <a:spLocks noChangeArrowheads="1"/>
          </p:cNvSpPr>
          <p:nvPr/>
        </p:nvSpPr>
        <p:spPr bwMode="auto">
          <a:xfrm>
            <a:off x="5257800" y="1385888"/>
            <a:ext cx="250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Search for pattern: gca</a:t>
            </a:r>
          </a:p>
        </p:txBody>
      </p:sp>
      <p:sp>
        <p:nvSpPr>
          <p:cNvPr id="177300" name="Line 148"/>
          <p:cNvSpPr>
            <a:spLocks noChangeShapeType="1"/>
          </p:cNvSpPr>
          <p:nvPr/>
        </p:nvSpPr>
        <p:spPr bwMode="auto">
          <a:xfrm>
            <a:off x="2209800" y="38100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7301" name="Group 149"/>
          <p:cNvGraphicFramePr>
            <a:graphicFrameLocks noGrp="1"/>
          </p:cNvGraphicFramePr>
          <p:nvPr/>
        </p:nvGraphicFramePr>
        <p:xfrm>
          <a:off x="4724400" y="21526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340" name="Line 188"/>
          <p:cNvSpPr>
            <a:spLocks noChangeShapeType="1"/>
          </p:cNvSpPr>
          <p:nvPr/>
        </p:nvSpPr>
        <p:spPr bwMode="auto">
          <a:xfrm>
            <a:off x="4724400" y="38290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341" name="Line 189"/>
          <p:cNvSpPr>
            <a:spLocks noChangeShapeType="1"/>
          </p:cNvSpPr>
          <p:nvPr/>
        </p:nvSpPr>
        <p:spPr bwMode="auto">
          <a:xfrm>
            <a:off x="4724400" y="48958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342" name="Line 190"/>
          <p:cNvSpPr>
            <a:spLocks noChangeShapeType="1"/>
          </p:cNvSpPr>
          <p:nvPr/>
        </p:nvSpPr>
        <p:spPr bwMode="auto">
          <a:xfrm>
            <a:off x="4724400" y="58864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343" name="Line 191"/>
          <p:cNvSpPr>
            <a:spLocks noChangeShapeType="1"/>
          </p:cNvSpPr>
          <p:nvPr/>
        </p:nvSpPr>
        <p:spPr bwMode="auto">
          <a:xfrm>
            <a:off x="4724400" y="25336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2" name="Line 270"/>
          <p:cNvSpPr>
            <a:spLocks noChangeShapeType="1"/>
          </p:cNvSpPr>
          <p:nvPr/>
        </p:nvSpPr>
        <p:spPr bwMode="auto">
          <a:xfrm>
            <a:off x="6781800" y="38290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3" name="Line 271"/>
          <p:cNvSpPr>
            <a:spLocks noChangeShapeType="1"/>
          </p:cNvSpPr>
          <p:nvPr/>
        </p:nvSpPr>
        <p:spPr bwMode="auto">
          <a:xfrm>
            <a:off x="6781800" y="48958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4" name="Line 272"/>
          <p:cNvSpPr>
            <a:spLocks noChangeShapeType="1"/>
          </p:cNvSpPr>
          <p:nvPr/>
        </p:nvSpPr>
        <p:spPr bwMode="auto">
          <a:xfrm>
            <a:off x="6781800" y="58864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5" name="Line 273"/>
          <p:cNvSpPr>
            <a:spLocks noChangeShapeType="1"/>
          </p:cNvSpPr>
          <p:nvPr/>
        </p:nvSpPr>
        <p:spPr bwMode="auto">
          <a:xfrm>
            <a:off x="6781800" y="25336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6" name="Line 274"/>
          <p:cNvSpPr>
            <a:spLocks noChangeShapeType="1"/>
          </p:cNvSpPr>
          <p:nvPr/>
        </p:nvSpPr>
        <p:spPr bwMode="auto">
          <a:xfrm>
            <a:off x="4343400" y="38100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427" name="Line 275"/>
          <p:cNvSpPr>
            <a:spLocks noChangeShapeType="1"/>
          </p:cNvSpPr>
          <p:nvPr/>
        </p:nvSpPr>
        <p:spPr bwMode="auto">
          <a:xfrm>
            <a:off x="6400800" y="3810000"/>
            <a:ext cx="30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7428" name="Group 276"/>
          <p:cNvGraphicFramePr>
            <a:graphicFrameLocks noGrp="1"/>
          </p:cNvGraphicFramePr>
          <p:nvPr/>
        </p:nvGraphicFramePr>
        <p:xfrm>
          <a:off x="6781800" y="213360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467" name="Rectangle 315"/>
          <p:cNvSpPr>
            <a:spLocks noChangeArrowheads="1"/>
          </p:cNvSpPr>
          <p:nvPr/>
        </p:nvSpPr>
        <p:spPr bwMode="auto">
          <a:xfrm>
            <a:off x="7696200" y="1828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gca</a:t>
            </a:r>
          </a:p>
        </p:txBody>
      </p:sp>
      <p:sp>
        <p:nvSpPr>
          <p:cNvPr id="177468" name="Rectangle 316"/>
          <p:cNvSpPr>
            <a:spLocks noChangeArrowheads="1"/>
          </p:cNvSpPr>
          <p:nvPr/>
        </p:nvSpPr>
        <p:spPr bwMode="auto">
          <a:xfrm>
            <a:off x="5670550" y="1828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g</a:t>
            </a:r>
            <a:r>
              <a:rPr lang="en-US" b="1">
                <a:solidFill>
                  <a:srgbClr val="FF0000"/>
                </a:solidFill>
              </a:rPr>
              <a:t>ca</a:t>
            </a:r>
          </a:p>
        </p:txBody>
      </p:sp>
      <p:sp>
        <p:nvSpPr>
          <p:cNvPr id="177469" name="Rectangle 317"/>
          <p:cNvSpPr>
            <a:spLocks noChangeArrowheads="1"/>
          </p:cNvSpPr>
          <p:nvPr/>
        </p:nvSpPr>
        <p:spPr bwMode="auto">
          <a:xfrm>
            <a:off x="3657600" y="1828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gc</a:t>
            </a: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77470" name="Rectangle 318"/>
          <p:cNvSpPr>
            <a:spLocks noChangeArrowheads="1"/>
          </p:cNvSpPr>
          <p:nvPr/>
        </p:nvSpPr>
        <p:spPr bwMode="auto">
          <a:xfrm>
            <a:off x="1447800" y="1828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gca</a:t>
            </a:r>
          </a:p>
        </p:txBody>
      </p:sp>
      <p:sp>
        <p:nvSpPr>
          <p:cNvPr id="177471" name="Rectangle 319"/>
          <p:cNvSpPr>
            <a:spLocks noChangeArrowheads="1"/>
          </p:cNvSpPr>
          <p:nvPr/>
        </p:nvSpPr>
        <p:spPr bwMode="auto">
          <a:xfrm>
            <a:off x="304800" y="6324600"/>
            <a:ext cx="869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Test with your own seq and pattern at: </a:t>
            </a:r>
            <a:r>
              <a:rPr lang="en-US">
                <a:hlinkClick r:id="rId3"/>
              </a:rPr>
              <a:t>http://www.allisons.org/ll/AlgDS/Strings/BWT/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8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295" grpId="0" animBg="1"/>
      <p:bldP spid="177296" grpId="0" animBg="1"/>
      <p:bldP spid="177297" grpId="0" animBg="1"/>
      <p:bldP spid="177298" grpId="0" animBg="1"/>
      <p:bldP spid="177300" grpId="0" animBg="1"/>
      <p:bldP spid="177340" grpId="0" animBg="1"/>
      <p:bldP spid="177341" grpId="0" animBg="1"/>
      <p:bldP spid="177342" grpId="0" animBg="1"/>
      <p:bldP spid="177343" grpId="0" animBg="1"/>
      <p:bldP spid="177422" grpId="0" animBg="1"/>
      <p:bldP spid="177423" grpId="0" animBg="1"/>
      <p:bldP spid="177424" grpId="0" animBg="1"/>
      <p:bldP spid="177425" grpId="0" animBg="1"/>
      <p:bldP spid="177426" grpId="0" animBg="1"/>
      <p:bldP spid="177427" grpId="0" animBg="1"/>
      <p:bldP spid="177467" grpId="0"/>
      <p:bldP spid="177468" grpId="0"/>
      <p:bldP spid="1774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Auxiliary data structures</a:t>
            </a:r>
          </a:p>
        </p:txBody>
      </p:sp>
      <p:graphicFrame>
        <p:nvGraphicFramePr>
          <p:cNvPr id="179203" name="Group 3"/>
          <p:cNvGraphicFramePr>
            <a:graphicFrameLocks noGrp="1"/>
          </p:cNvGraphicFramePr>
          <p:nvPr/>
        </p:nvGraphicFramePr>
        <p:xfrm>
          <a:off x="2057400" y="26098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9543" name="Group 343"/>
          <p:cNvGraphicFramePr>
            <a:graphicFrameLocks noGrp="1"/>
          </p:cNvGraphicFramePr>
          <p:nvPr/>
        </p:nvGraphicFramePr>
        <p:xfrm>
          <a:off x="5791200" y="1828800"/>
          <a:ext cx="3048000" cy="6705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9626" name="Group 426"/>
          <p:cNvGraphicFramePr>
            <a:graphicFrameLocks noGrp="1"/>
          </p:cNvGraphicFramePr>
          <p:nvPr/>
        </p:nvGraphicFramePr>
        <p:xfrm>
          <a:off x="1447800" y="2971800"/>
          <a:ext cx="457200" cy="36880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9627" name="Group 427"/>
          <p:cNvGraphicFramePr>
            <a:graphicFrameLocks noGrp="1"/>
          </p:cNvGraphicFramePr>
          <p:nvPr/>
        </p:nvGraphicFramePr>
        <p:xfrm>
          <a:off x="8382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9515" name="Text Box 315"/>
          <p:cNvSpPr txBox="1">
            <a:spLocks noChangeArrowheads="1"/>
          </p:cNvSpPr>
          <p:nvPr/>
        </p:nvSpPr>
        <p:spPr bwMode="auto">
          <a:xfrm>
            <a:off x="1416050" y="25908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SA</a:t>
            </a:r>
          </a:p>
        </p:txBody>
      </p:sp>
      <p:graphicFrame>
        <p:nvGraphicFramePr>
          <p:cNvPr id="179625" name="Group 425"/>
          <p:cNvGraphicFramePr>
            <a:graphicFrameLocks noGrp="1"/>
          </p:cNvGraphicFramePr>
          <p:nvPr/>
        </p:nvGraphicFramePr>
        <p:xfrm>
          <a:off x="37338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79547" name="Text Box 347"/>
          <p:cNvSpPr txBox="1">
            <a:spLocks noChangeArrowheads="1"/>
          </p:cNvSpPr>
          <p:nvPr/>
        </p:nvSpPr>
        <p:spPr bwMode="auto">
          <a:xfrm>
            <a:off x="838200" y="1066800"/>
            <a:ext cx="760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Key for efficient pattern matching: how to find the corresponding chars in the first column efficiently, in terms of both time and space.</a:t>
            </a:r>
          </a:p>
        </p:txBody>
      </p:sp>
      <p:sp>
        <p:nvSpPr>
          <p:cNvPr id="179548" name="Text Box 348"/>
          <p:cNvSpPr txBox="1">
            <a:spLocks noChangeArrowheads="1"/>
          </p:cNvSpPr>
          <p:nvPr/>
        </p:nvSpPr>
        <p:spPr bwMode="auto">
          <a:xfrm>
            <a:off x="3794125" y="21701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BWT</a:t>
            </a:r>
          </a:p>
        </p:txBody>
      </p:sp>
      <p:graphicFrame>
        <p:nvGraphicFramePr>
          <p:cNvPr id="179639" name="Group 439"/>
          <p:cNvGraphicFramePr>
            <a:graphicFrameLocks noGrp="1"/>
          </p:cNvGraphicFramePr>
          <p:nvPr/>
        </p:nvGraphicFramePr>
        <p:xfrm>
          <a:off x="4602163" y="2590800"/>
          <a:ext cx="1951037" cy="4073526"/>
        </p:xfrm>
        <a:graphic>
          <a:graphicData uri="http://schemas.openxmlformats.org/drawingml/2006/table">
            <a:tbl>
              <a:tblPr/>
              <a:tblGrid>
                <a:gridCol w="487362"/>
                <a:gridCol w="488950"/>
                <a:gridCol w="487363"/>
                <a:gridCol w="48736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79640" name="Text Box 440"/>
          <p:cNvSpPr txBox="1">
            <a:spLocks noChangeArrowheads="1"/>
          </p:cNvSpPr>
          <p:nvPr/>
        </p:nvSpPr>
        <p:spPr bwMode="auto">
          <a:xfrm>
            <a:off x="7315200" y="344328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FM indices</a:t>
            </a:r>
          </a:p>
        </p:txBody>
      </p:sp>
      <p:sp>
        <p:nvSpPr>
          <p:cNvPr id="179641" name="Line 441"/>
          <p:cNvSpPr>
            <a:spLocks noChangeShapeType="1"/>
          </p:cNvSpPr>
          <p:nvPr/>
        </p:nvSpPr>
        <p:spPr bwMode="auto">
          <a:xfrm flipV="1">
            <a:off x="7772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642" name="Line 442"/>
          <p:cNvSpPr>
            <a:spLocks noChangeShapeType="1"/>
          </p:cNvSpPr>
          <p:nvPr/>
        </p:nvSpPr>
        <p:spPr bwMode="auto">
          <a:xfrm flipH="1">
            <a:off x="66294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59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Auxiliary data structures</a:t>
            </a:r>
            <a:endParaRPr lang="en-US"/>
          </a:p>
        </p:txBody>
      </p:sp>
      <p:graphicFrame>
        <p:nvGraphicFramePr>
          <p:cNvPr id="183299" name="Group 3"/>
          <p:cNvGraphicFramePr>
            <a:graphicFrameLocks noGrp="1"/>
          </p:cNvGraphicFramePr>
          <p:nvPr/>
        </p:nvGraphicFramePr>
        <p:xfrm>
          <a:off x="2057400" y="26098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42" name="Group 46"/>
          <p:cNvGraphicFramePr>
            <a:graphicFrameLocks noGrp="1"/>
          </p:cNvGraphicFramePr>
          <p:nvPr/>
        </p:nvGraphicFramePr>
        <p:xfrm>
          <a:off x="5791200" y="1828800"/>
          <a:ext cx="3048000" cy="6705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3362" name="Group 66"/>
          <p:cNvGraphicFramePr>
            <a:graphicFrameLocks noGrp="1"/>
          </p:cNvGraphicFramePr>
          <p:nvPr/>
        </p:nvGraphicFramePr>
        <p:xfrm>
          <a:off x="1447800" y="2971800"/>
          <a:ext cx="457200" cy="36880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3388" name="Group 92"/>
          <p:cNvGraphicFramePr>
            <a:graphicFrameLocks noGrp="1"/>
          </p:cNvGraphicFramePr>
          <p:nvPr/>
        </p:nvGraphicFramePr>
        <p:xfrm>
          <a:off x="8382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3427" name="Text Box 131"/>
          <p:cNvSpPr txBox="1">
            <a:spLocks noChangeArrowheads="1"/>
          </p:cNvSpPr>
          <p:nvPr/>
        </p:nvSpPr>
        <p:spPr bwMode="auto">
          <a:xfrm>
            <a:off x="1416050" y="25908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SA</a:t>
            </a:r>
          </a:p>
        </p:txBody>
      </p:sp>
      <p:graphicFrame>
        <p:nvGraphicFramePr>
          <p:cNvPr id="183428" name="Group 132"/>
          <p:cNvGraphicFramePr>
            <a:graphicFrameLocks noGrp="1"/>
          </p:cNvGraphicFramePr>
          <p:nvPr/>
        </p:nvGraphicFramePr>
        <p:xfrm>
          <a:off x="37338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3456" name="Text Box 160"/>
          <p:cNvSpPr txBox="1">
            <a:spLocks noChangeArrowheads="1"/>
          </p:cNvSpPr>
          <p:nvPr/>
        </p:nvSpPr>
        <p:spPr bwMode="auto">
          <a:xfrm>
            <a:off x="838200" y="1066800"/>
            <a:ext cx="760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Key for efficient pattern matching: how to find the corresponding chars in the first column efficiently, in terms of both time and space.</a:t>
            </a:r>
          </a:p>
        </p:txBody>
      </p:sp>
      <p:sp>
        <p:nvSpPr>
          <p:cNvPr id="183457" name="Text Box 161"/>
          <p:cNvSpPr txBox="1">
            <a:spLocks noChangeArrowheads="1"/>
          </p:cNvSpPr>
          <p:nvPr/>
        </p:nvSpPr>
        <p:spPr bwMode="auto">
          <a:xfrm>
            <a:off x="3794125" y="21701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BWT</a:t>
            </a:r>
          </a:p>
        </p:txBody>
      </p:sp>
      <p:graphicFrame>
        <p:nvGraphicFramePr>
          <p:cNvPr id="183458" name="Group 162"/>
          <p:cNvGraphicFramePr>
            <a:graphicFrameLocks noGrp="1"/>
          </p:cNvGraphicFramePr>
          <p:nvPr/>
        </p:nvGraphicFramePr>
        <p:xfrm>
          <a:off x="4602163" y="2590800"/>
          <a:ext cx="1951037" cy="4073526"/>
        </p:xfrm>
        <a:graphic>
          <a:graphicData uri="http://schemas.openxmlformats.org/drawingml/2006/table">
            <a:tbl>
              <a:tblPr/>
              <a:tblGrid>
                <a:gridCol w="487362"/>
                <a:gridCol w="488950"/>
                <a:gridCol w="487363"/>
                <a:gridCol w="48736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3525" name="Text Box 229"/>
          <p:cNvSpPr txBox="1">
            <a:spLocks noChangeArrowheads="1"/>
          </p:cNvSpPr>
          <p:nvPr/>
        </p:nvSpPr>
        <p:spPr bwMode="auto">
          <a:xfrm>
            <a:off x="7315200" y="344328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FM indices</a:t>
            </a:r>
          </a:p>
        </p:txBody>
      </p:sp>
      <p:sp>
        <p:nvSpPr>
          <p:cNvPr id="183526" name="Line 230"/>
          <p:cNvSpPr>
            <a:spLocks noChangeShapeType="1"/>
          </p:cNvSpPr>
          <p:nvPr/>
        </p:nvSpPr>
        <p:spPr bwMode="auto">
          <a:xfrm flipV="1">
            <a:off x="7772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527" name="Line 231"/>
          <p:cNvSpPr>
            <a:spLocks noChangeShapeType="1"/>
          </p:cNvSpPr>
          <p:nvPr/>
        </p:nvSpPr>
        <p:spPr bwMode="auto">
          <a:xfrm flipH="1">
            <a:off x="66294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528" name="Rectangle 232"/>
          <p:cNvSpPr>
            <a:spLocks noChangeArrowheads="1"/>
          </p:cNvSpPr>
          <p:nvPr/>
        </p:nvSpPr>
        <p:spPr bwMode="auto">
          <a:xfrm>
            <a:off x="3003550" y="2362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gc</a:t>
            </a: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83529" name="Text Box 233"/>
          <p:cNvSpPr txBox="1">
            <a:spLocks noChangeArrowheads="1"/>
          </p:cNvSpPr>
          <p:nvPr/>
        </p:nvSpPr>
        <p:spPr bwMode="auto">
          <a:xfrm>
            <a:off x="6934200" y="4191000"/>
            <a:ext cx="17557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 block:</a:t>
            </a:r>
          </a:p>
          <a:p>
            <a:r>
              <a:rPr lang="en-US"/>
              <a:t>From 1 + 0 = 1 </a:t>
            </a:r>
          </a:p>
          <a:p>
            <a:r>
              <a:rPr lang="en-US"/>
              <a:t>to 1 + (4-1) = 4</a:t>
            </a:r>
          </a:p>
        </p:txBody>
      </p:sp>
      <p:sp>
        <p:nvSpPr>
          <p:cNvPr id="183531" name="Oval 235"/>
          <p:cNvSpPr>
            <a:spLocks noChangeArrowheads="1"/>
          </p:cNvSpPr>
          <p:nvPr/>
        </p:nvSpPr>
        <p:spPr bwMode="auto">
          <a:xfrm>
            <a:off x="4724400" y="29718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532" name="Oval 236"/>
          <p:cNvSpPr>
            <a:spLocks noChangeArrowheads="1"/>
          </p:cNvSpPr>
          <p:nvPr/>
        </p:nvSpPr>
        <p:spPr bwMode="auto">
          <a:xfrm>
            <a:off x="4724400" y="63246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533" name="Oval 237"/>
          <p:cNvSpPr>
            <a:spLocks noChangeArrowheads="1"/>
          </p:cNvSpPr>
          <p:nvPr/>
        </p:nvSpPr>
        <p:spPr bwMode="auto">
          <a:xfrm>
            <a:off x="6400800" y="22098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534" name="Rectangle 238"/>
          <p:cNvSpPr>
            <a:spLocks noChangeArrowheads="1"/>
          </p:cNvSpPr>
          <p:nvPr/>
        </p:nvSpPr>
        <p:spPr bwMode="auto">
          <a:xfrm>
            <a:off x="1981200" y="3048000"/>
            <a:ext cx="1676400" cy="35814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535" name="Rectangle 239"/>
          <p:cNvSpPr>
            <a:spLocks noChangeArrowheads="1"/>
          </p:cNvSpPr>
          <p:nvPr/>
        </p:nvSpPr>
        <p:spPr bwMode="auto">
          <a:xfrm>
            <a:off x="1981200" y="2971800"/>
            <a:ext cx="1676400" cy="12192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86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529" grpId="0" animBg="1"/>
      <p:bldP spid="183534" grpId="0" animBg="1"/>
      <p:bldP spid="183534" grpId="1" animBg="1"/>
      <p:bldP spid="1835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Auxiliary data structures</a:t>
            </a:r>
            <a:endParaRPr lang="en-US"/>
          </a:p>
        </p:txBody>
      </p:sp>
      <p:graphicFrame>
        <p:nvGraphicFramePr>
          <p:cNvPr id="189443" name="Group 3"/>
          <p:cNvGraphicFramePr>
            <a:graphicFrameLocks noGrp="1"/>
          </p:cNvGraphicFramePr>
          <p:nvPr/>
        </p:nvGraphicFramePr>
        <p:xfrm>
          <a:off x="2057400" y="26098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9482" name="Group 42"/>
          <p:cNvGraphicFramePr>
            <a:graphicFrameLocks noGrp="1"/>
          </p:cNvGraphicFramePr>
          <p:nvPr/>
        </p:nvGraphicFramePr>
        <p:xfrm>
          <a:off x="5791200" y="1828800"/>
          <a:ext cx="3048000" cy="6705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502" name="Group 62"/>
          <p:cNvGraphicFramePr>
            <a:graphicFrameLocks noGrp="1"/>
          </p:cNvGraphicFramePr>
          <p:nvPr/>
        </p:nvGraphicFramePr>
        <p:xfrm>
          <a:off x="1447800" y="2971800"/>
          <a:ext cx="457200" cy="36880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528" name="Group 88"/>
          <p:cNvGraphicFramePr>
            <a:graphicFrameLocks noGrp="1"/>
          </p:cNvGraphicFramePr>
          <p:nvPr/>
        </p:nvGraphicFramePr>
        <p:xfrm>
          <a:off x="8382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67" name="Text Box 127"/>
          <p:cNvSpPr txBox="1">
            <a:spLocks noChangeArrowheads="1"/>
          </p:cNvSpPr>
          <p:nvPr/>
        </p:nvSpPr>
        <p:spPr bwMode="auto">
          <a:xfrm>
            <a:off x="1416050" y="25908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SA</a:t>
            </a:r>
          </a:p>
        </p:txBody>
      </p:sp>
      <p:graphicFrame>
        <p:nvGraphicFramePr>
          <p:cNvPr id="189568" name="Group 128"/>
          <p:cNvGraphicFramePr>
            <a:graphicFrameLocks noGrp="1"/>
          </p:cNvGraphicFramePr>
          <p:nvPr/>
        </p:nvGraphicFramePr>
        <p:xfrm>
          <a:off x="37338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9596" name="Text Box 156"/>
          <p:cNvSpPr txBox="1">
            <a:spLocks noChangeArrowheads="1"/>
          </p:cNvSpPr>
          <p:nvPr/>
        </p:nvSpPr>
        <p:spPr bwMode="auto">
          <a:xfrm>
            <a:off x="838200" y="1066800"/>
            <a:ext cx="760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Key for efficient pattern matching: how to find the corresponding chars in the first column efficiently, in terms of both time and space.</a:t>
            </a:r>
          </a:p>
        </p:txBody>
      </p:sp>
      <p:sp>
        <p:nvSpPr>
          <p:cNvPr id="189597" name="Text Box 157"/>
          <p:cNvSpPr txBox="1">
            <a:spLocks noChangeArrowheads="1"/>
          </p:cNvSpPr>
          <p:nvPr/>
        </p:nvSpPr>
        <p:spPr bwMode="auto">
          <a:xfrm>
            <a:off x="3794125" y="21701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BWT</a:t>
            </a:r>
          </a:p>
        </p:txBody>
      </p:sp>
      <p:graphicFrame>
        <p:nvGraphicFramePr>
          <p:cNvPr id="189598" name="Group 158"/>
          <p:cNvGraphicFramePr>
            <a:graphicFrameLocks noGrp="1"/>
          </p:cNvGraphicFramePr>
          <p:nvPr/>
        </p:nvGraphicFramePr>
        <p:xfrm>
          <a:off x="4602163" y="2590800"/>
          <a:ext cx="1951037" cy="4073526"/>
        </p:xfrm>
        <a:graphic>
          <a:graphicData uri="http://schemas.openxmlformats.org/drawingml/2006/table">
            <a:tbl>
              <a:tblPr/>
              <a:tblGrid>
                <a:gridCol w="487362"/>
                <a:gridCol w="488950"/>
                <a:gridCol w="487363"/>
                <a:gridCol w="48736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9665" name="Text Box 225"/>
          <p:cNvSpPr txBox="1">
            <a:spLocks noChangeArrowheads="1"/>
          </p:cNvSpPr>
          <p:nvPr/>
        </p:nvSpPr>
        <p:spPr bwMode="auto">
          <a:xfrm>
            <a:off x="7315200" y="344328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FM indices</a:t>
            </a:r>
          </a:p>
        </p:txBody>
      </p:sp>
      <p:sp>
        <p:nvSpPr>
          <p:cNvPr id="189666" name="Line 226"/>
          <p:cNvSpPr>
            <a:spLocks noChangeShapeType="1"/>
          </p:cNvSpPr>
          <p:nvPr/>
        </p:nvSpPr>
        <p:spPr bwMode="auto">
          <a:xfrm flipV="1">
            <a:off x="7772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667" name="Line 227"/>
          <p:cNvSpPr>
            <a:spLocks noChangeShapeType="1"/>
          </p:cNvSpPr>
          <p:nvPr/>
        </p:nvSpPr>
        <p:spPr bwMode="auto">
          <a:xfrm flipH="1">
            <a:off x="66294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668" name="Rectangle 228"/>
          <p:cNvSpPr>
            <a:spLocks noChangeArrowheads="1"/>
          </p:cNvSpPr>
          <p:nvPr/>
        </p:nvSpPr>
        <p:spPr bwMode="auto">
          <a:xfrm>
            <a:off x="3003550" y="2362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g</a:t>
            </a:r>
            <a:r>
              <a:rPr lang="en-US" b="1">
                <a:solidFill>
                  <a:srgbClr val="FF0000"/>
                </a:solidFill>
              </a:rPr>
              <a:t>ca</a:t>
            </a:r>
          </a:p>
        </p:txBody>
      </p:sp>
      <p:sp>
        <p:nvSpPr>
          <p:cNvPr id="189669" name="Text Box 229"/>
          <p:cNvSpPr txBox="1">
            <a:spLocks noChangeArrowheads="1"/>
          </p:cNvSpPr>
          <p:nvPr/>
        </p:nvSpPr>
        <p:spPr bwMode="auto">
          <a:xfrm>
            <a:off x="6934200" y="4191000"/>
            <a:ext cx="17557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 block:</a:t>
            </a:r>
          </a:p>
          <a:p>
            <a:r>
              <a:rPr lang="en-US"/>
              <a:t>From 5 + 0 = 5 </a:t>
            </a:r>
          </a:p>
          <a:p>
            <a:r>
              <a:rPr lang="en-US"/>
              <a:t>to 5 + (2-1) = 6</a:t>
            </a:r>
          </a:p>
        </p:txBody>
      </p:sp>
      <p:sp>
        <p:nvSpPr>
          <p:cNvPr id="189670" name="Oval 230"/>
          <p:cNvSpPr>
            <a:spLocks noChangeArrowheads="1"/>
          </p:cNvSpPr>
          <p:nvPr/>
        </p:nvSpPr>
        <p:spPr bwMode="auto">
          <a:xfrm>
            <a:off x="5181600" y="29718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671" name="Oval 231"/>
          <p:cNvSpPr>
            <a:spLocks noChangeArrowheads="1"/>
          </p:cNvSpPr>
          <p:nvPr/>
        </p:nvSpPr>
        <p:spPr bwMode="auto">
          <a:xfrm>
            <a:off x="5181600" y="39624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672" name="Oval 232"/>
          <p:cNvSpPr>
            <a:spLocks noChangeArrowheads="1"/>
          </p:cNvSpPr>
          <p:nvPr/>
        </p:nvSpPr>
        <p:spPr bwMode="auto">
          <a:xfrm>
            <a:off x="7010400" y="22098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674" name="Rectangle 234"/>
          <p:cNvSpPr>
            <a:spLocks noChangeArrowheads="1"/>
          </p:cNvSpPr>
          <p:nvPr/>
        </p:nvSpPr>
        <p:spPr bwMode="auto">
          <a:xfrm>
            <a:off x="1981200" y="2971800"/>
            <a:ext cx="1676400" cy="12192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676" name="Rectangle 236"/>
          <p:cNvSpPr>
            <a:spLocks noChangeArrowheads="1"/>
          </p:cNvSpPr>
          <p:nvPr/>
        </p:nvSpPr>
        <p:spPr bwMode="auto">
          <a:xfrm>
            <a:off x="1981200" y="4343400"/>
            <a:ext cx="1676400" cy="6096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669" grpId="0" animBg="1"/>
      <p:bldP spid="189674" grpId="0" animBg="1"/>
      <p:bldP spid="189674" grpId="1" animBg="1"/>
      <p:bldP spid="1896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Auxiliary data structures</a:t>
            </a:r>
            <a:endParaRPr lang="en-US"/>
          </a:p>
        </p:txBody>
      </p:sp>
      <p:graphicFrame>
        <p:nvGraphicFramePr>
          <p:cNvPr id="191491" name="Group 3"/>
          <p:cNvGraphicFramePr>
            <a:graphicFrameLocks noGrp="1"/>
          </p:cNvGraphicFramePr>
          <p:nvPr/>
        </p:nvGraphicFramePr>
        <p:xfrm>
          <a:off x="2057400" y="2609850"/>
          <a:ext cx="1600200" cy="402336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agcagcagac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ct$agcagca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gact$agcag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gcagact$ag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gcagcagact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agact$agca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agcagact$a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t$agcagcag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act$agcagc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cagact$agc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cagcagact$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$agcagcaga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1530" name="Group 42"/>
          <p:cNvGraphicFramePr>
            <a:graphicFrameLocks noGrp="1"/>
          </p:cNvGraphicFramePr>
          <p:nvPr/>
        </p:nvGraphicFramePr>
        <p:xfrm>
          <a:off x="5791200" y="1828800"/>
          <a:ext cx="3048000" cy="67056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550" name="Group 62"/>
          <p:cNvGraphicFramePr>
            <a:graphicFrameLocks noGrp="1"/>
          </p:cNvGraphicFramePr>
          <p:nvPr/>
        </p:nvGraphicFramePr>
        <p:xfrm>
          <a:off x="1447800" y="2971800"/>
          <a:ext cx="457200" cy="36880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576" name="Group 88"/>
          <p:cNvGraphicFramePr>
            <a:graphicFrameLocks noGrp="1"/>
          </p:cNvGraphicFramePr>
          <p:nvPr/>
        </p:nvGraphicFramePr>
        <p:xfrm>
          <a:off x="8382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15" name="Text Box 127"/>
          <p:cNvSpPr txBox="1">
            <a:spLocks noChangeArrowheads="1"/>
          </p:cNvSpPr>
          <p:nvPr/>
        </p:nvSpPr>
        <p:spPr bwMode="auto">
          <a:xfrm>
            <a:off x="1416050" y="25908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SA</a:t>
            </a:r>
          </a:p>
        </p:txBody>
      </p:sp>
      <p:graphicFrame>
        <p:nvGraphicFramePr>
          <p:cNvPr id="191616" name="Group 128"/>
          <p:cNvGraphicFramePr>
            <a:graphicFrameLocks noGrp="1"/>
          </p:cNvGraphicFramePr>
          <p:nvPr/>
        </p:nvGraphicFramePr>
        <p:xfrm>
          <a:off x="3733800" y="2609850"/>
          <a:ext cx="457200" cy="402336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1644" name="Text Box 156"/>
          <p:cNvSpPr txBox="1">
            <a:spLocks noChangeArrowheads="1"/>
          </p:cNvSpPr>
          <p:nvPr/>
        </p:nvSpPr>
        <p:spPr bwMode="auto">
          <a:xfrm>
            <a:off x="838200" y="1066800"/>
            <a:ext cx="760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Key for efficient pattern matching: how to find the corresponding chars in the first column efficiently, in terms of both time and space.</a:t>
            </a:r>
          </a:p>
        </p:txBody>
      </p:sp>
      <p:sp>
        <p:nvSpPr>
          <p:cNvPr id="191645" name="Text Box 157"/>
          <p:cNvSpPr txBox="1">
            <a:spLocks noChangeArrowheads="1"/>
          </p:cNvSpPr>
          <p:nvPr/>
        </p:nvSpPr>
        <p:spPr bwMode="auto">
          <a:xfrm>
            <a:off x="3794125" y="21701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BWT</a:t>
            </a:r>
          </a:p>
        </p:txBody>
      </p:sp>
      <p:graphicFrame>
        <p:nvGraphicFramePr>
          <p:cNvPr id="191646" name="Group 158"/>
          <p:cNvGraphicFramePr>
            <a:graphicFrameLocks noGrp="1"/>
          </p:cNvGraphicFramePr>
          <p:nvPr/>
        </p:nvGraphicFramePr>
        <p:xfrm>
          <a:off x="4602163" y="2590800"/>
          <a:ext cx="1951037" cy="4073526"/>
        </p:xfrm>
        <a:graphic>
          <a:graphicData uri="http://schemas.openxmlformats.org/drawingml/2006/table">
            <a:tbl>
              <a:tblPr/>
              <a:tblGrid>
                <a:gridCol w="487362"/>
                <a:gridCol w="488950"/>
                <a:gridCol w="487363"/>
                <a:gridCol w="48736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91713" name="Text Box 225"/>
          <p:cNvSpPr txBox="1">
            <a:spLocks noChangeArrowheads="1"/>
          </p:cNvSpPr>
          <p:nvPr/>
        </p:nvSpPr>
        <p:spPr bwMode="auto">
          <a:xfrm>
            <a:off x="7315200" y="3443288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FM indices</a:t>
            </a:r>
          </a:p>
        </p:txBody>
      </p:sp>
      <p:sp>
        <p:nvSpPr>
          <p:cNvPr id="191714" name="Line 226"/>
          <p:cNvSpPr>
            <a:spLocks noChangeShapeType="1"/>
          </p:cNvSpPr>
          <p:nvPr/>
        </p:nvSpPr>
        <p:spPr bwMode="auto">
          <a:xfrm flipV="1">
            <a:off x="7772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715" name="Line 227"/>
          <p:cNvSpPr>
            <a:spLocks noChangeShapeType="1"/>
          </p:cNvSpPr>
          <p:nvPr/>
        </p:nvSpPr>
        <p:spPr bwMode="auto">
          <a:xfrm flipH="1">
            <a:off x="66294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716" name="Rectangle 228"/>
          <p:cNvSpPr>
            <a:spLocks noChangeArrowheads="1"/>
          </p:cNvSpPr>
          <p:nvPr/>
        </p:nvSpPr>
        <p:spPr bwMode="auto">
          <a:xfrm>
            <a:off x="3003550" y="2362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gca</a:t>
            </a:r>
          </a:p>
        </p:txBody>
      </p:sp>
      <p:sp>
        <p:nvSpPr>
          <p:cNvPr id="191717" name="Text Box 229"/>
          <p:cNvSpPr txBox="1">
            <a:spLocks noChangeArrowheads="1"/>
          </p:cNvSpPr>
          <p:nvPr/>
        </p:nvSpPr>
        <p:spPr bwMode="auto">
          <a:xfrm>
            <a:off x="6934200" y="4191000"/>
            <a:ext cx="18319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 block:</a:t>
            </a:r>
          </a:p>
          <a:p>
            <a:r>
              <a:rPr lang="en-US"/>
              <a:t>From 8 + 1 = 9 </a:t>
            </a:r>
          </a:p>
          <a:p>
            <a:r>
              <a:rPr lang="en-US"/>
              <a:t>to 8 + (3-1) = 10</a:t>
            </a:r>
          </a:p>
        </p:txBody>
      </p:sp>
      <p:sp>
        <p:nvSpPr>
          <p:cNvPr id="191718" name="Oval 230"/>
          <p:cNvSpPr>
            <a:spLocks noChangeArrowheads="1"/>
          </p:cNvSpPr>
          <p:nvPr/>
        </p:nvSpPr>
        <p:spPr bwMode="auto">
          <a:xfrm>
            <a:off x="5638800" y="39624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719" name="Oval 231"/>
          <p:cNvSpPr>
            <a:spLocks noChangeArrowheads="1"/>
          </p:cNvSpPr>
          <p:nvPr/>
        </p:nvSpPr>
        <p:spPr bwMode="auto">
          <a:xfrm>
            <a:off x="5638800" y="46482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720" name="Oval 232"/>
          <p:cNvSpPr>
            <a:spLocks noChangeArrowheads="1"/>
          </p:cNvSpPr>
          <p:nvPr/>
        </p:nvSpPr>
        <p:spPr bwMode="auto">
          <a:xfrm>
            <a:off x="7620000" y="220980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722" name="Rectangle 234"/>
          <p:cNvSpPr>
            <a:spLocks noChangeArrowheads="1"/>
          </p:cNvSpPr>
          <p:nvPr/>
        </p:nvSpPr>
        <p:spPr bwMode="auto">
          <a:xfrm>
            <a:off x="1981200" y="4343400"/>
            <a:ext cx="1676400" cy="6096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723" name="Rectangle 235"/>
          <p:cNvSpPr>
            <a:spLocks noChangeArrowheads="1"/>
          </p:cNvSpPr>
          <p:nvPr/>
        </p:nvSpPr>
        <p:spPr bwMode="auto">
          <a:xfrm>
            <a:off x="1981200" y="5638800"/>
            <a:ext cx="1676400" cy="60960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3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717" grpId="0" animBg="1"/>
      <p:bldP spid="191722" grpId="0" animBg="1"/>
      <p:bldP spid="191722" grpId="1" animBg="1"/>
      <p:bldP spid="1917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67000"/>
            <a:ext cx="29718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Inexact match</a:t>
            </a:r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57200"/>
            <a:ext cx="5973763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481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Main advantage of BWT against suffix array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BWT needs less memory than suffix array</a:t>
            </a:r>
          </a:p>
          <a:p>
            <a:pPr>
              <a:lnSpc>
                <a:spcPct val="90000"/>
              </a:lnSpc>
            </a:pPr>
            <a:r>
              <a:rPr lang="en-US"/>
              <a:t>For human genome m = 3 * 10</a:t>
            </a:r>
            <a:r>
              <a:rPr lang="en-US" baseline="30000"/>
              <a:t>9 </a:t>
            </a:r>
            <a:r>
              <a:rPr lang="en-US"/>
              <a:t>: </a:t>
            </a:r>
          </a:p>
          <a:p>
            <a:pPr lvl="1">
              <a:lnSpc>
                <a:spcPct val="90000"/>
              </a:lnSpc>
            </a:pPr>
            <a:r>
              <a:rPr lang="en-US"/>
              <a:t>Suffix array: mlog</a:t>
            </a:r>
            <a:r>
              <a:rPr lang="en-US" baseline="-25000"/>
              <a:t>2</a:t>
            </a:r>
            <a:r>
              <a:rPr lang="en-US"/>
              <a:t>(m) bits = 4m bytes = 12GB</a:t>
            </a:r>
          </a:p>
          <a:p>
            <a:pPr lvl="1">
              <a:lnSpc>
                <a:spcPct val="90000"/>
              </a:lnSpc>
            </a:pPr>
            <a:r>
              <a:rPr lang="en-US"/>
              <a:t>BWT: m/4 bytes plus extras = 1 - 2 GB</a:t>
            </a:r>
          </a:p>
          <a:p>
            <a:pPr lvl="2">
              <a:lnSpc>
                <a:spcPct val="90000"/>
              </a:lnSpc>
            </a:pPr>
            <a:r>
              <a:rPr lang="en-US"/>
              <a:t>m/4 bytes to store BWT (2 bits per char)</a:t>
            </a:r>
          </a:p>
          <a:p>
            <a:pPr lvl="2">
              <a:lnSpc>
                <a:spcPct val="90000"/>
              </a:lnSpc>
            </a:pPr>
            <a:r>
              <a:rPr lang="en-US"/>
              <a:t>Suffix array and occurrence counts array take 5 m log</a:t>
            </a:r>
            <a:r>
              <a:rPr lang="en-US" baseline="-25000"/>
              <a:t>2</a:t>
            </a:r>
            <a:r>
              <a:rPr lang="en-US"/>
              <a:t> m bits = 20 n bytes</a:t>
            </a:r>
          </a:p>
          <a:p>
            <a:pPr lvl="2">
              <a:lnSpc>
                <a:spcPct val="90000"/>
              </a:lnSpc>
            </a:pPr>
            <a:r>
              <a:rPr lang="en-US"/>
              <a:t>In practice, SA and OCC only partially stored, most elements are computed on demand (takes time!)</a:t>
            </a:r>
          </a:p>
          <a:p>
            <a:pPr lvl="2">
              <a:lnSpc>
                <a:spcPct val="90000"/>
              </a:lnSpc>
            </a:pPr>
            <a:r>
              <a:rPr lang="en-US"/>
              <a:t>Tradeoff between time and space</a:t>
            </a:r>
          </a:p>
        </p:txBody>
      </p:sp>
    </p:spTree>
    <p:extLst>
      <p:ext uri="{BB962C8B-B14F-4D97-AF65-F5344CB8AC3E}">
        <p14:creationId xmlns:p14="http://schemas.microsoft.com/office/powerpoint/2010/main" val="3906348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00600" y="15240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Burrows-Wheeler</a:t>
            </a:r>
          </a:p>
          <a:p>
            <a:r>
              <a:rPr lang="en-US"/>
              <a:t>Requires &lt;2Gb of memory.</a:t>
            </a:r>
          </a:p>
          <a:p>
            <a:r>
              <a:rPr lang="en-US"/>
              <a:t>Runs 30-fold faster.</a:t>
            </a:r>
          </a:p>
          <a:p>
            <a:r>
              <a:rPr lang="en-US"/>
              <a:t>Is much more complicated to program.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Bowtie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Spaced seeds</a:t>
            </a:r>
          </a:p>
          <a:p>
            <a:r>
              <a:rPr lang="en-US"/>
              <a:t>Requires ~50Gb of memory.</a:t>
            </a:r>
          </a:p>
          <a:p>
            <a:r>
              <a:rPr lang="en-US"/>
              <a:t>Runs 30-fold slower.</a:t>
            </a:r>
          </a:p>
          <a:p>
            <a:r>
              <a:rPr lang="en-US"/>
              <a:t>Is much simpler to program.</a:t>
            </a:r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r>
              <a:rPr lang="en-US"/>
              <a:t>MAQ</a:t>
            </a:r>
          </a:p>
        </p:txBody>
      </p:sp>
    </p:spTree>
    <p:extLst>
      <p:ext uri="{BB962C8B-B14F-4D97-AF65-F5344CB8AC3E}">
        <p14:creationId xmlns:p14="http://schemas.microsoft.com/office/powerpoint/2010/main" val="364463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90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43333" y="407803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After the read indexing with the two templates, the reference will be scanned base by base on both forward and reverse strands.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43333" y="178937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It builds multiple hash tables to index the reads and scans the reference sequence against the hash tables to find the hits. By default, six hash tables are used, ensuring that a sequence with two mismatches or fewer will be hit. The six hash tables correspond to six noncontiguous seed templates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30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52320" y="0"/>
            <a:ext cx="7804800" cy="1142040"/>
          </a:xfrm>
        </p:spPr>
        <p:txBody>
          <a:bodyPr/>
          <a:lstStyle/>
          <a:p>
            <a:r>
              <a:rPr lang="en-GB" sz="2900" dirty="0"/>
              <a:t>Consecutive seed</a:t>
            </a: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800640" y="3022878"/>
            <a:ext cx="60091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AC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TAC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GA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CG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</a:p>
        </p:txBody>
      </p:sp>
      <p:sp>
        <p:nvSpPr>
          <p:cNvPr id="28676" name="TextBox 9"/>
          <p:cNvSpPr txBox="1">
            <a:spLocks noChangeArrowheads="1"/>
          </p:cNvSpPr>
          <p:nvPr/>
        </p:nvSpPr>
        <p:spPr bwMode="auto">
          <a:xfrm>
            <a:off x="718560" y="1731062"/>
            <a:ext cx="555120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Consecutive seed 9bp with no mismatches:</a:t>
            </a: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16200000" flipH="1">
            <a:off x="1730854" y="3526948"/>
            <a:ext cx="522774" cy="32688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>
            <a:off x="2807974" y="3560068"/>
            <a:ext cx="522774" cy="2606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8679" name="TextBox 8"/>
          <p:cNvSpPr txBox="1">
            <a:spLocks noChangeArrowheads="1"/>
          </p:cNvSpPr>
          <p:nvPr/>
        </p:nvSpPr>
        <p:spPr bwMode="auto">
          <a:xfrm>
            <a:off x="165600" y="2621075"/>
            <a:ext cx="770688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ACTCCCATCGTCATCGTACTAGGGATCGTAACA</a:t>
            </a:r>
            <a:endParaRPr lang="en-GB">
              <a:latin typeface="Simplified Arabic Fixed" pitchFamily="49" charset="-78"/>
              <a:cs typeface="Simplified Arabic Fixed" pitchFamily="49" charset="-78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465601" y="3037280"/>
            <a:ext cx="32011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SNP ‘heavy’ read</a:t>
            </a:r>
          </a:p>
        </p:txBody>
      </p:sp>
      <p:sp>
        <p:nvSpPr>
          <p:cNvPr id="28681" name="TextBox 18"/>
          <p:cNvSpPr txBox="1">
            <a:spLocks noChangeArrowheads="1"/>
          </p:cNvSpPr>
          <p:nvPr/>
        </p:nvSpPr>
        <p:spPr bwMode="auto">
          <a:xfrm>
            <a:off x="6465600" y="2579311"/>
            <a:ext cx="267840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Reference sequence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5281" y="5322799"/>
            <a:ext cx="4115520" cy="91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Even allowing for 2 mismatches in the seed - no seeds match. </a:t>
            </a:r>
          </a:p>
          <a:p>
            <a:r>
              <a:rPr lang="en-GB">
                <a:solidFill>
                  <a:schemeClr val="tx1"/>
                </a:solidFill>
              </a:rPr>
              <a:t>No hits!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526561" y="4278690"/>
            <a:ext cx="502992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Cannot find seed match due to A-&gt;C SNP and G-&gt;C SNP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697761" y="4016582"/>
            <a:ext cx="1573694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 b="1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 b="1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TAC</a:t>
            </a:r>
            <a:endParaRPr lang="en-GB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697761" y="4408303"/>
            <a:ext cx="1560845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 b="1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 b="1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TAC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0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18" grpId="0"/>
      <p:bldP spid="21" grpId="0"/>
      <p:bldP spid="22" grpId="0"/>
      <p:bldP spid="2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52320" y="0"/>
            <a:ext cx="7804800" cy="1142040"/>
          </a:xfrm>
        </p:spPr>
        <p:txBody>
          <a:bodyPr/>
          <a:lstStyle/>
          <a:p>
            <a:r>
              <a:rPr lang="en-GB" sz="2900" dirty="0"/>
              <a:t>Spaced seeds</a:t>
            </a: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718560" y="1731062"/>
            <a:ext cx="633600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To increase sensitivity we can used spaced-seeds:</a:t>
            </a:r>
          </a:p>
        </p:txBody>
      </p:sp>
      <p:sp>
        <p:nvSpPr>
          <p:cNvPr id="29700" name="TextBox 13"/>
          <p:cNvSpPr txBox="1">
            <a:spLocks noChangeArrowheads="1"/>
          </p:cNvSpPr>
          <p:nvPr/>
        </p:nvSpPr>
        <p:spPr bwMode="auto">
          <a:xfrm>
            <a:off x="1134281" y="2645559"/>
            <a:ext cx="2556125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11111111111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8757" y="4735217"/>
            <a:ext cx="542016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11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00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11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00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11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00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11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00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1</a:t>
            </a:r>
          </a:p>
        </p:txBody>
      </p:sp>
      <p:sp>
        <p:nvSpPr>
          <p:cNvPr id="29702" name="TextBox 19"/>
          <p:cNvSpPr txBox="1">
            <a:spLocks noChangeArrowheads="1"/>
          </p:cNvSpPr>
          <p:nvPr/>
        </p:nvSpPr>
        <p:spPr bwMode="auto">
          <a:xfrm>
            <a:off x="3888439" y="2603355"/>
            <a:ext cx="4994983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Consecutive seed template with </a:t>
            </a:r>
            <a:r>
              <a:rPr lang="en-GB" i="1" dirty="0">
                <a:solidFill>
                  <a:schemeClr val="tx1"/>
                </a:solidFill>
              </a:rPr>
              <a:t>length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9bp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914677" y="4735218"/>
            <a:ext cx="48326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Spaced-seed template with </a:t>
            </a:r>
            <a:r>
              <a:rPr lang="en-GB" i="1" dirty="0">
                <a:solidFill>
                  <a:schemeClr val="tx1"/>
                </a:solidFill>
              </a:rPr>
              <a:t>weight </a:t>
            </a:r>
            <a:r>
              <a:rPr lang="en-GB" dirty="0">
                <a:solidFill>
                  <a:schemeClr val="tx1"/>
                </a:solidFill>
              </a:rPr>
              <a:t>9bp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45244" y="3096201"/>
            <a:ext cx="273651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ACTA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TCATCGTAC</a:t>
            </a:r>
            <a:r>
              <a:rPr lang="en-GB" dirty="0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ACAT</a:t>
            </a:r>
            <a:endParaRPr lang="en-GB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321606" y="3511965"/>
            <a:ext cx="1543826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TCATCGTAC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48757" y="5126939"/>
            <a:ext cx="273651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AC</a:t>
            </a:r>
            <a:r>
              <a:rPr lang="en-GB" dirty="0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TA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AT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CG</a:t>
            </a:r>
            <a:r>
              <a:rPr lang="en-GB" dirty="0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TA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CA</a:t>
            </a:r>
            <a:r>
              <a:rPr lang="en-GB" dirty="0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CA</a:t>
            </a:r>
            <a:r>
              <a:rPr lang="en-GB" dirty="0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48757" y="5518660"/>
            <a:ext cx="2826341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AC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TC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C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CG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TA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CA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979472" y="3084180"/>
            <a:ext cx="19598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/>
              <a:t>Reference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979470" y="3457741"/>
            <a:ext cx="19598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/>
              <a:t>Query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979477" y="5126939"/>
            <a:ext cx="19598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/>
              <a:t>Reference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979477" y="5518660"/>
            <a:ext cx="19598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/>
              <a:t>Query</a:t>
            </a:r>
          </a:p>
        </p:txBody>
      </p:sp>
    </p:spTree>
    <p:extLst>
      <p:ext uri="{BB962C8B-B14F-4D97-AF65-F5344CB8AC3E}">
        <p14:creationId xmlns:p14="http://schemas.microsoft.com/office/powerpoint/2010/main" val="395371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52320" y="0"/>
            <a:ext cx="7804800" cy="1142040"/>
          </a:xfrm>
        </p:spPr>
        <p:txBody>
          <a:bodyPr/>
          <a:lstStyle/>
          <a:p>
            <a:r>
              <a:rPr lang="en-GB" sz="2900" dirty="0"/>
              <a:t>Spaced seeds</a:t>
            </a: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800640" y="3009916"/>
            <a:ext cx="60091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AC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TCGTAC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G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GA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CG</a:t>
            </a:r>
            <a:r>
              <a:rPr lang="en-GB">
                <a:solidFill>
                  <a:srgbClr val="FF0000"/>
                </a:solidFill>
                <a:latin typeface="Simplified Arabic Fixed" pitchFamily="49" charset="-78"/>
                <a:cs typeface="Simplified Arabic Fixed" pitchFamily="49" charset="-78"/>
              </a:rPr>
              <a:t>A</a:t>
            </a:r>
          </a:p>
        </p:txBody>
      </p:sp>
      <p:sp>
        <p:nvSpPr>
          <p:cNvPr id="30724" name="TextBox 9"/>
          <p:cNvSpPr txBox="1">
            <a:spLocks noChangeArrowheads="1"/>
          </p:cNvSpPr>
          <p:nvPr/>
        </p:nvSpPr>
        <p:spPr bwMode="auto">
          <a:xfrm>
            <a:off x="718561" y="1731062"/>
            <a:ext cx="581328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Spaced seed with weight 9bp and no mismatches:</a:t>
            </a: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16200000" flipH="1">
            <a:off x="1730854" y="3526948"/>
            <a:ext cx="522774" cy="32688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>
            <a:off x="2807974" y="3560068"/>
            <a:ext cx="522774" cy="2606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180000" y="2593713"/>
            <a:ext cx="770688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ACTCCCATTGTCATCGTACTTGGGATCGTAACA</a:t>
            </a:r>
            <a:endParaRPr lang="en-GB">
              <a:latin typeface="Simplified Arabic Fixed" pitchFamily="49" charset="-78"/>
              <a:cs typeface="Simplified Arabic Fixed" pitchFamily="49" charset="-78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465601" y="3037280"/>
            <a:ext cx="32011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SNP ‘heavy’ read</a:t>
            </a:r>
          </a:p>
        </p:txBody>
      </p:sp>
      <p:sp>
        <p:nvSpPr>
          <p:cNvPr id="30729" name="TextBox 18"/>
          <p:cNvSpPr txBox="1">
            <a:spLocks noChangeArrowheads="1"/>
          </p:cNvSpPr>
          <p:nvPr/>
        </p:nvSpPr>
        <p:spPr bwMode="auto">
          <a:xfrm>
            <a:off x="6465600" y="2579311"/>
            <a:ext cx="267840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chemeClr val="tx1"/>
                </a:solidFill>
              </a:rPr>
              <a:t>Reference sequence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56801" y="5322799"/>
            <a:ext cx="792144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Can now extend with Smith-Waterman or other local alignment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397760" y="4333416"/>
            <a:ext cx="50299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Despite SNPs – seed </a:t>
            </a:r>
            <a:r>
              <a:rPr lang="en-GB" dirty="0" smtClean="0">
                <a:solidFill>
                  <a:schemeClr val="tx1"/>
                </a:solidFill>
              </a:rPr>
              <a:t>matched with 0 mismatches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56000" y="3989219"/>
            <a:ext cx="359280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CCATTGTCATCGTACAT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41600" y="4408303"/>
            <a:ext cx="2749835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CC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XX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TG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XX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AT</a:t>
            </a:r>
            <a:r>
              <a:rPr lang="en-GB">
                <a:solidFill>
                  <a:srgbClr val="000000"/>
                </a:solidFill>
                <a:latin typeface="Simplified Arabic Fixed" pitchFamily="49" charset="-78"/>
                <a:cs typeface="Simplified Arabic Fixed" pitchFamily="49" charset="-78"/>
              </a:rPr>
              <a:t>XX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TA</a:t>
            </a:r>
            <a:r>
              <a:rPr lang="en-GB">
                <a:solidFill>
                  <a:schemeClr val="tx1"/>
                </a:solidFill>
                <a:latin typeface="Simplified Arabic Fixed" pitchFamily="49" charset="-78"/>
                <a:cs typeface="Simplified Arabic Fixed" pitchFamily="49" charset="-78"/>
              </a:rPr>
              <a:t>XX</a:t>
            </a:r>
            <a:r>
              <a:rPr lang="en-GB">
                <a:solidFill>
                  <a:srgbClr val="0070C0"/>
                </a:solidFill>
                <a:latin typeface="Simplified Arabic Fixed" pitchFamily="49" charset="-78"/>
                <a:cs typeface="Simplified Arabic Fixed" pitchFamily="49" charset="-78"/>
              </a:rPr>
              <a:t>T</a:t>
            </a:r>
            <a:endParaRPr lang="en-GB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92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18" grpId="0"/>
      <p:bldP spid="21" grpId="0"/>
      <p:bldP spid="22" grpId="0"/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52320" y="0"/>
            <a:ext cx="7804800" cy="1142040"/>
          </a:xfrm>
        </p:spPr>
        <p:txBody>
          <a:bodyPr/>
          <a:lstStyle/>
          <a:p>
            <a:r>
              <a:rPr lang="en-GB" sz="2900" dirty="0"/>
              <a:t>Spaced seeds</a:t>
            </a:r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51520" y="3166893"/>
            <a:ext cx="4262400" cy="3096325"/>
          </a:xfrm>
        </p:spPr>
      </p:pic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1722240" y="6326585"/>
            <a:ext cx="6269760" cy="32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sz="1600"/>
              <a:t>Ma, B. et al. PatternHunter. Bioinformatics Vol 18, No 3, 2002   </a:t>
            </a:r>
          </a:p>
        </p:txBody>
      </p:sp>
      <p:sp>
        <p:nvSpPr>
          <p:cNvPr id="31749" name="TextBox 8"/>
          <p:cNvSpPr txBox="1">
            <a:spLocks noChangeArrowheads="1"/>
          </p:cNvSpPr>
          <p:nvPr/>
        </p:nvSpPr>
        <p:spPr bwMode="auto">
          <a:xfrm>
            <a:off x="732960" y="1507839"/>
            <a:ext cx="770688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en-US"/>
          </a:p>
        </p:txBody>
      </p:sp>
      <p:sp>
        <p:nvSpPr>
          <p:cNvPr id="31750" name="TextBox 9"/>
          <p:cNvSpPr txBox="1">
            <a:spLocks noChangeArrowheads="1"/>
          </p:cNvSpPr>
          <p:nvPr/>
        </p:nvSpPr>
        <p:spPr bwMode="auto">
          <a:xfrm>
            <a:off x="652320" y="1169592"/>
            <a:ext cx="326592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Spaced seeds: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417099" y="1657802"/>
            <a:ext cx="8501760" cy="91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 A </a:t>
            </a:r>
            <a:r>
              <a:rPr lang="en-GB" dirty="0">
                <a:solidFill>
                  <a:schemeClr val="tx1"/>
                </a:solidFill>
              </a:rPr>
              <a:t>seed template ‘111010010100110111’ is 55% more sensitive than BLAST’s default template ‘11111111111’ for two sequences of 70% similarity</a:t>
            </a: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 Typically </a:t>
            </a:r>
            <a:r>
              <a:rPr lang="en-GB" dirty="0">
                <a:solidFill>
                  <a:schemeClr val="tx1"/>
                </a:solidFill>
              </a:rPr>
              <a:t>seeds of length ~30bp and allow up to 2 mismatches in short read datasets</a:t>
            </a:r>
          </a:p>
        </p:txBody>
      </p:sp>
    </p:spTree>
    <p:extLst>
      <p:ext uri="{BB962C8B-B14F-4D97-AF65-F5344CB8AC3E}">
        <p14:creationId xmlns:p14="http://schemas.microsoft.com/office/powerpoint/2010/main" val="3830565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69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BLAST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Comic Sans MS" charset="0"/>
                <a:cs typeface="Times New Roman" charset="0"/>
              </a:rPr>
              <a:t>Speed is achieved by:</a:t>
            </a:r>
          </a:p>
          <a:p>
            <a:pPr lvl="1" eaLnBrk="1" hangingPunct="1"/>
            <a:r>
              <a:rPr lang="en-US">
                <a:latin typeface="Comic Sans MS" charset="0"/>
                <a:cs typeface="Times New Roman" charset="0"/>
              </a:rPr>
              <a:t>Pre-indexing the database before the search</a:t>
            </a:r>
          </a:p>
          <a:p>
            <a:pPr lvl="1" eaLnBrk="1" hangingPunct="1"/>
            <a:r>
              <a:rPr lang="en-US">
                <a:latin typeface="Comic Sans MS" charset="0"/>
                <a:cs typeface="Times New Roman" charset="0"/>
              </a:rPr>
              <a:t>Parallel processing</a:t>
            </a:r>
          </a:p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Uses a hash table that contains </a:t>
            </a:r>
            <a:r>
              <a:rPr lang="en-US" i="1">
                <a:latin typeface="Comic Sans MS" charset="0"/>
                <a:cs typeface="Times New Roman" charset="0"/>
              </a:rPr>
              <a:t>neighborhood words</a:t>
            </a:r>
            <a:r>
              <a:rPr lang="en-US">
                <a:latin typeface="Comic Sans MS" charset="0"/>
                <a:cs typeface="Times New Roman" charset="0"/>
              </a:rPr>
              <a:t> rather than just random words.</a:t>
            </a:r>
          </a:p>
        </p:txBody>
      </p:sp>
    </p:spTree>
    <p:extLst>
      <p:ext uri="{BB962C8B-B14F-4D97-AF65-F5344CB8AC3E}">
        <p14:creationId xmlns:p14="http://schemas.microsoft.com/office/powerpoint/2010/main" val="1578255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Neighborhood words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Comic Sans MS" charset="0"/>
                <a:cs typeface="Times New Roman" charset="0"/>
              </a:rPr>
              <a:t>The program declares a hit if the word taken from the query sequence has a score &gt;= T when a scoring matrix is used.</a:t>
            </a:r>
          </a:p>
          <a:p>
            <a:pPr eaLnBrk="1" hangingPunct="1"/>
            <a:r>
              <a:rPr lang="en-US" sz="2800">
                <a:latin typeface="Comic Sans MS" charset="0"/>
                <a:cs typeface="Times New Roman" charset="0"/>
              </a:rPr>
              <a:t>This allows the word size (W (this is similar to ktup value)) to be kept high (for speed) without sacrificing sensitivity.</a:t>
            </a:r>
          </a:p>
          <a:p>
            <a:pPr eaLnBrk="1" hangingPunct="1"/>
            <a:r>
              <a:rPr lang="en-US" sz="2800">
                <a:latin typeface="Comic Sans MS" charset="0"/>
                <a:cs typeface="Times New Roman" charset="0"/>
              </a:rPr>
              <a:t>If T is increased by the user the number of background hits is reduced and the program will run faster</a:t>
            </a:r>
          </a:p>
        </p:txBody>
      </p:sp>
    </p:spTree>
    <p:extLst>
      <p:ext uri="{BB962C8B-B14F-4D97-AF65-F5344CB8AC3E}">
        <p14:creationId xmlns:p14="http://schemas.microsoft.com/office/powerpoint/2010/main" val="244643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Neighborhoodw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98425"/>
            <a:ext cx="870585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3246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Comparison Matrices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8750" y="2024063"/>
            <a:ext cx="8878888" cy="441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In general, the BLOSUM series is thought to be superior to the PAM series for detecting evolutionarily distant sequences to the because they are derived from areas of conserved sequences.</a:t>
            </a:r>
          </a:p>
          <a:p>
            <a:pPr eaLnBrk="1" hangingPunct="1"/>
            <a:endParaRPr lang="en-US" sz="1000">
              <a:latin typeface="Comic Sans MS" charset="0"/>
            </a:endParaRPr>
          </a:p>
          <a:p>
            <a:pPr eaLnBrk="1" hangingPunct="1"/>
            <a:r>
              <a:rPr lang="en-US">
                <a:latin typeface="Comic Sans MS" charset="0"/>
              </a:rPr>
              <a:t>It is important to vary the parameters when performing a sequence comparison.  Similarity scores for </a:t>
            </a:r>
            <a:r>
              <a:rPr lang="en-US" u="sng">
                <a:latin typeface="Comic Sans MS" charset="0"/>
              </a:rPr>
              <a:t>truly</a:t>
            </a:r>
            <a:r>
              <a:rPr lang="en-US">
                <a:latin typeface="Comic Sans MS" charset="0"/>
              </a:rPr>
              <a:t> related sequences are usually not sensitive to changes in scoring matrix and gap penalty.</a:t>
            </a:r>
          </a:p>
          <a:p>
            <a:pPr eaLnBrk="1" hangingPunct="1"/>
            <a:endParaRPr lang="en-US" sz="1000">
              <a:latin typeface="Comic Sans MS" charset="0"/>
            </a:endParaRPr>
          </a:p>
          <a:p>
            <a:pPr eaLnBrk="1" hangingPunct="1"/>
            <a:r>
              <a:rPr lang="en-US">
                <a:latin typeface="Comic Sans MS" charset="0"/>
              </a:rPr>
              <a:t>Thus, if your </a:t>
            </a:r>
            <a:r>
              <a:rPr lang="ja-JP" altLang="en-US">
                <a:latin typeface="Comic Sans MS" charset="0"/>
              </a:rPr>
              <a:t>“</a:t>
            </a:r>
            <a:r>
              <a:rPr lang="en-US">
                <a:latin typeface="Comic Sans MS" charset="0"/>
              </a:rPr>
              <a:t>hits list</a:t>
            </a:r>
            <a:r>
              <a:rPr lang="ja-JP" altLang="en-US">
                <a:latin typeface="Comic Sans MS" charset="0"/>
              </a:rPr>
              <a:t>”</a:t>
            </a:r>
            <a:r>
              <a:rPr lang="en-US">
                <a:latin typeface="Comic Sans MS" charset="0"/>
              </a:rPr>
              <a:t> holds up after changing these parameters you can be more sure that you are detecting similar sequences.</a:t>
            </a:r>
          </a:p>
        </p:txBody>
      </p:sp>
    </p:spTree>
    <p:extLst>
      <p:ext uri="{BB962C8B-B14F-4D97-AF65-F5344CB8AC3E}">
        <p14:creationId xmlns:p14="http://schemas.microsoft.com/office/powerpoint/2010/main" val="3619737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LAST_algorith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74"/>
          <a:stretch>
            <a:fillRect/>
          </a:stretch>
        </p:blipFill>
        <p:spPr bwMode="auto">
          <a:xfrm>
            <a:off x="0" y="-4763"/>
            <a:ext cx="9144000" cy="587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812925" y="6061075"/>
            <a:ext cx="481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 eaLnBrk="1" hangingPunct="1"/>
            <a:r>
              <a:rPr lang="en-US"/>
              <a:t>High Scoring Pairs</a:t>
            </a:r>
          </a:p>
        </p:txBody>
      </p:sp>
    </p:spTree>
    <p:extLst>
      <p:ext uri="{BB962C8B-B14F-4D97-AF65-F5344CB8AC3E}">
        <p14:creationId xmlns:p14="http://schemas.microsoft.com/office/powerpoint/2010/main" val="299255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26788" tIns="26788" rIns="26788" bIns="26788"/>
          <a:lstStyle/>
          <a:p>
            <a:r>
              <a:rPr lang="en-US"/>
              <a:t>Why Burrows-Wheeler?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26788" tIns="26788" rIns="26788" bIns="26788"/>
          <a:lstStyle/>
          <a:p>
            <a:pPr marL="304800" indent="-304800">
              <a:buClr>
                <a:srgbClr val="FFFFFF"/>
              </a:buClr>
            </a:pPr>
            <a:r>
              <a:rPr lang="en-US"/>
              <a:t>BWT very compact:</a:t>
            </a:r>
          </a:p>
          <a:p>
            <a:pPr marL="704850" lvl="1">
              <a:spcBef>
                <a:spcPts val="1000"/>
              </a:spcBef>
              <a:buClr>
                <a:srgbClr val="FFFFFF"/>
              </a:buClr>
            </a:pPr>
            <a:r>
              <a:rPr lang="en-US"/>
              <a:t> Approximately </a:t>
            </a:r>
            <a:r>
              <a:rPr lang="en-US">
                <a:solidFill>
                  <a:srgbClr val="62C2F8"/>
                </a:solidFill>
              </a:rPr>
              <a:t>½ byte per base</a:t>
            </a:r>
            <a:endParaRPr lang="en-US"/>
          </a:p>
          <a:p>
            <a:pPr marL="704850" lvl="1">
              <a:spcBef>
                <a:spcPts val="1000"/>
              </a:spcBef>
              <a:buClr>
                <a:srgbClr val="FFFFFF"/>
              </a:buClr>
            </a:pPr>
            <a:r>
              <a:rPr lang="en-US"/>
              <a:t> As large as the original text, plus a few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extras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marL="704850" lvl="1">
              <a:spcBef>
                <a:spcPts val="1000"/>
              </a:spcBef>
              <a:buClr>
                <a:srgbClr val="FFFFFF"/>
              </a:buClr>
            </a:pPr>
            <a:r>
              <a:rPr lang="en-US"/>
              <a:t> Can fit onto a standard computer with 2GB of memory</a:t>
            </a:r>
          </a:p>
          <a:p>
            <a:pPr marL="304800" indent="-304800">
              <a:spcBef>
                <a:spcPts val="1100"/>
              </a:spcBef>
            </a:pPr>
            <a:r>
              <a:rPr lang="en-US"/>
              <a:t>Linear-time search algorithm</a:t>
            </a:r>
          </a:p>
          <a:p>
            <a:pPr marL="704850" lvl="1">
              <a:buClr>
                <a:srgbClr val="FFFFFF"/>
              </a:buClr>
            </a:pPr>
            <a:r>
              <a:rPr lang="en-US"/>
              <a:t> proportional to length of query for exact matches</a:t>
            </a:r>
          </a:p>
        </p:txBody>
      </p:sp>
    </p:spTree>
    <p:extLst>
      <p:ext uri="{BB962C8B-B14F-4D97-AF65-F5344CB8AC3E}">
        <p14:creationId xmlns:p14="http://schemas.microsoft.com/office/powerpoint/2010/main" val="30880124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BLAST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omic Sans MS" charset="0"/>
                <a:cs typeface="Times New Roman" charset="0"/>
              </a:rPr>
              <a:t>Matching words are extended into ungapped local alignments between query sequence and the database sequence. 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omic Sans MS" charset="0"/>
                <a:cs typeface="Times New Roman" charset="0"/>
              </a:rPr>
              <a:t>Extensions are scored until the alignment score drops below a threshold.  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omic Sans MS" charset="0"/>
                <a:cs typeface="Times New Roman" charset="0"/>
              </a:rPr>
              <a:t>The maximal-scoring segment pairs (MSPs) are combined where possible into local alignments.</a:t>
            </a:r>
          </a:p>
        </p:txBody>
      </p:sp>
    </p:spTree>
    <p:extLst>
      <p:ext uri="{BB962C8B-B14F-4D97-AF65-F5344CB8AC3E}">
        <p14:creationId xmlns:p14="http://schemas.microsoft.com/office/powerpoint/2010/main" val="2005135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Statistical Significance of Sequence Comparisons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Assess the statistical significance of a particular global alignment by generating many random sequence pairs of the appropriate length and composition, and calculating the optimal alignment score for each.   </a:t>
            </a:r>
          </a:p>
        </p:txBody>
      </p:sp>
    </p:spTree>
    <p:extLst>
      <p:ext uri="{BB962C8B-B14F-4D97-AF65-F5344CB8AC3E}">
        <p14:creationId xmlns:p14="http://schemas.microsoft.com/office/powerpoint/2010/main" val="4055345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0C7BA-1B1F-994F-A0E7-DDE569E83877}" type="slidenum">
              <a:rPr lang="da-DK"/>
              <a:pPr/>
              <a:t>32</a:t>
            </a:fld>
            <a:endParaRPr lang="da-DK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1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Filtering</a:t>
            </a:r>
          </a:p>
          <a:p>
            <a:r>
              <a:rPr lang="da-DK" sz="2400"/>
              <a:t>Some sequences contain low complexity regions</a:t>
            </a:r>
          </a:p>
          <a:p>
            <a:r>
              <a:rPr lang="da-DK" sz="2400"/>
              <a:t>Give rise to many random hits</a:t>
            </a:r>
          </a:p>
          <a:p>
            <a:r>
              <a:rPr lang="da-DK" sz="2400"/>
              <a:t>Remember dotplots</a:t>
            </a:r>
          </a:p>
          <a:p>
            <a:r>
              <a:rPr lang="da-DK" sz="2400"/>
              <a:t>Filter out by replacing with Xs</a:t>
            </a:r>
          </a:p>
        </p:txBody>
      </p:sp>
    </p:spTree>
    <p:extLst>
      <p:ext uri="{BB962C8B-B14F-4D97-AF65-F5344CB8AC3E}">
        <p14:creationId xmlns:p14="http://schemas.microsoft.com/office/powerpoint/2010/main" val="22277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8656-A9CF-B140-A081-55DB44800CA3}" type="slidenum">
              <a:rPr lang="da-DK"/>
              <a:pPr/>
              <a:t>33</a:t>
            </a:fld>
            <a:endParaRPr lang="da-DK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2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Compiling word list</a:t>
            </a:r>
          </a:p>
          <a:p>
            <a:r>
              <a:rPr lang="da-DK" sz="2400"/>
              <a:t>Word length L=3 (protein) or L=11 (nucleotides)</a:t>
            </a:r>
          </a:p>
          <a:p>
            <a:r>
              <a:rPr lang="da-DK" sz="2400"/>
              <a:t>Choose score threshold T (usually 11)</a:t>
            </a:r>
          </a:p>
          <a:p>
            <a:r>
              <a:rPr lang="da-DK" sz="2400"/>
              <a:t>Find all words of length L in query sequence</a:t>
            </a:r>
          </a:p>
          <a:p>
            <a:pPr lvl="1"/>
            <a:r>
              <a:rPr lang="da-DK" sz="2000"/>
              <a:t>One for each position</a:t>
            </a:r>
          </a:p>
          <a:p>
            <a:r>
              <a:rPr lang="da-DK" sz="2400"/>
              <a:t>Compare to all possible length L words (8000/~4.2M)</a:t>
            </a:r>
          </a:p>
          <a:p>
            <a:r>
              <a:rPr lang="da-DK" sz="2400"/>
              <a:t>For each position in query, remove words below T</a:t>
            </a:r>
          </a:p>
          <a:p>
            <a:r>
              <a:rPr lang="da-DK" sz="2400"/>
              <a:t>Limited to appr. 50 words per position</a:t>
            </a:r>
          </a:p>
        </p:txBody>
      </p:sp>
    </p:spTree>
    <p:extLst>
      <p:ext uri="{BB962C8B-B14F-4D97-AF65-F5344CB8AC3E}">
        <p14:creationId xmlns:p14="http://schemas.microsoft.com/office/powerpoint/2010/main" val="2434539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607A-1AEA-6147-BCA4-3584050C703D}" type="slidenum">
              <a:rPr lang="da-DK"/>
              <a:pPr/>
              <a:t>34</a:t>
            </a:fld>
            <a:endParaRPr lang="da-DK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The word list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APLSADQASLVKSTWAQVRNSEVEILAAVFTAYPDIQARF…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APL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 PLS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  LSA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   SAD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    ADQ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>
                <a:latin typeface="Courier New" charset="0"/>
              </a:rPr>
              <a:t>     DQA…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da-DK" sz="2400" dirty="0"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/>
              <a:t>Word list, position 1</a:t>
            </a:r>
            <a:r>
              <a:rPr lang="da-DK" sz="2400" dirty="0">
                <a:latin typeface="Courier New" charset="0"/>
              </a:rPr>
              <a:t> APL: APC,APS,APT,APE…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 dirty="0"/>
              <a:t>Remove words </a:t>
            </a:r>
            <a:r>
              <a:rPr lang="da-DK" sz="2400" i="1" dirty="0"/>
              <a:t>w</a:t>
            </a:r>
            <a:r>
              <a:rPr lang="da-DK" sz="2400" dirty="0"/>
              <a:t> with score(</a:t>
            </a:r>
            <a:r>
              <a:rPr lang="da-DK" sz="2400" dirty="0">
                <a:latin typeface="Courier New" charset="0"/>
              </a:rPr>
              <a:t>APL</a:t>
            </a:r>
            <a:r>
              <a:rPr lang="da-DK" sz="2400" dirty="0"/>
              <a:t>,w)&lt;T</a:t>
            </a:r>
          </a:p>
        </p:txBody>
      </p:sp>
      <p:sp>
        <p:nvSpPr>
          <p:cNvPr id="116741" name="Line 5"/>
          <p:cNvSpPr>
            <a:spLocks noChangeShapeType="1"/>
          </p:cNvSpPr>
          <p:nvPr/>
        </p:nvSpPr>
        <p:spPr bwMode="auto">
          <a:xfrm flipV="1">
            <a:off x="1258888" y="5084763"/>
            <a:ext cx="748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2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  <p:bldP spid="1167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B0F-3B40-294F-BF0E-9F83CEA21962}" type="slidenum">
              <a:rPr lang="da-DK"/>
              <a:pPr/>
              <a:t>35</a:t>
            </a:fld>
            <a:endParaRPr lang="da-DK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3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Scan database</a:t>
            </a:r>
          </a:p>
          <a:p>
            <a:r>
              <a:rPr lang="da-DK" sz="2400"/>
              <a:t>Store words for each position in efficient search tree</a:t>
            </a:r>
          </a:p>
          <a:p>
            <a:r>
              <a:rPr lang="da-DK" sz="2400"/>
              <a:t>Scan each sequence in database</a:t>
            </a:r>
          </a:p>
          <a:p>
            <a:r>
              <a:rPr lang="da-DK" sz="2400"/>
              <a:t>Remember exact word hits</a:t>
            </a:r>
          </a:p>
          <a:p>
            <a:r>
              <a:rPr lang="da-DK" sz="2400"/>
              <a:t>If query length is 100, scan for appr. 50</a:t>
            </a:r>
            <a:r>
              <a:rPr lang="en-US" sz="2400">
                <a:cs typeface="Tahoma" charset="0"/>
              </a:rPr>
              <a:t>·</a:t>
            </a:r>
            <a:r>
              <a:rPr lang="da-DK" sz="2400"/>
              <a:t>100 hits</a:t>
            </a:r>
          </a:p>
        </p:txBody>
      </p:sp>
    </p:spTree>
    <p:extLst>
      <p:ext uri="{BB962C8B-B14F-4D97-AF65-F5344CB8AC3E}">
        <p14:creationId xmlns:p14="http://schemas.microsoft.com/office/powerpoint/2010/main" val="338356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E73B-C9E4-FC48-8A41-51B5619B1577}" type="slidenum">
              <a:rPr lang="da-DK"/>
              <a:pPr/>
              <a:t>36</a:t>
            </a:fld>
            <a:endParaRPr lang="da-DK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Scanning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>
                <a:solidFill>
                  <a:schemeClr val="folHlink"/>
                </a:solidFill>
                <a:latin typeface="Courier New" charset="0"/>
              </a:rPr>
              <a:t>APL</a:t>
            </a:r>
            <a:r>
              <a:rPr lang="da-DK" sz="2400">
                <a:latin typeface="Courier New" charset="0"/>
              </a:rPr>
              <a:t> </a:t>
            </a:r>
            <a:r>
              <a:rPr lang="da-DK" sz="2400">
                <a:latin typeface="Courier New" charset="0"/>
                <a:sym typeface="Wingdings" charset="0"/>
              </a:rPr>
              <a:t></a:t>
            </a:r>
          </a:p>
          <a:p>
            <a:pPr>
              <a:buFont typeface="Wingdings" charset="0"/>
              <a:buNone/>
            </a:pPr>
            <a:r>
              <a:rPr lang="da-DK" sz="2400">
                <a:solidFill>
                  <a:srgbClr val="00CC00"/>
                </a:solidFill>
                <a:latin typeface="Courier New" charset="0"/>
                <a:sym typeface="Wingdings" charset="0"/>
              </a:rPr>
              <a:t>APA</a:t>
            </a:r>
            <a:r>
              <a:rPr lang="da-DK" sz="2400">
                <a:latin typeface="Courier New" charset="0"/>
                <a:sym typeface="Wingdings" charset="0"/>
              </a:rPr>
              <a:t> </a:t>
            </a:r>
          </a:p>
          <a:p>
            <a:pPr>
              <a:buFont typeface="Wingdings" charset="0"/>
              <a:buNone/>
            </a:pPr>
            <a:r>
              <a:rPr lang="da-DK" sz="2400">
                <a:solidFill>
                  <a:schemeClr val="hlink"/>
                </a:solidFill>
                <a:latin typeface="Courier New" charset="0"/>
                <a:sym typeface="Wingdings" charset="0"/>
              </a:rPr>
              <a:t>LPL</a:t>
            </a:r>
            <a:r>
              <a:rPr lang="da-DK" sz="2400">
                <a:latin typeface="Courier New" charset="0"/>
                <a:sym typeface="Wingdings" charset="0"/>
              </a:rPr>
              <a:t> </a:t>
            </a:r>
          </a:p>
          <a:p>
            <a:pPr>
              <a:buFont typeface="Wingdings" charset="0"/>
              <a:buNone/>
            </a:pPr>
            <a:r>
              <a:rPr lang="da-DK" sz="2400">
                <a:latin typeface="Courier New" charset="0"/>
                <a:sym typeface="Wingdings" charset="0"/>
              </a:rPr>
              <a:t>II</a:t>
            </a:r>
            <a:r>
              <a:rPr lang="da-DK" sz="2400">
                <a:solidFill>
                  <a:schemeClr val="folHlink"/>
                </a:solidFill>
                <a:latin typeface="Courier New" charset="0"/>
                <a:sym typeface="Wingdings" charset="0"/>
              </a:rPr>
              <a:t>APL</a:t>
            </a:r>
            <a:r>
              <a:rPr lang="da-DK" sz="2400">
                <a:latin typeface="Courier New" charset="0"/>
                <a:sym typeface="Wingdings" charset="0"/>
              </a:rPr>
              <a:t>IGNESN</a:t>
            </a:r>
            <a:r>
              <a:rPr lang="da-DK" sz="2400">
                <a:solidFill>
                  <a:srgbClr val="00CC00"/>
                </a:solidFill>
                <a:latin typeface="Courier New" charset="0"/>
                <a:sym typeface="Wingdings" charset="0"/>
              </a:rPr>
              <a:t>APA</a:t>
            </a:r>
            <a:r>
              <a:rPr lang="da-DK" sz="2400">
                <a:latin typeface="Courier New" charset="0"/>
                <a:sym typeface="Wingdings" charset="0"/>
              </a:rPr>
              <a:t>VQTLVGQ</a:t>
            </a:r>
            <a:r>
              <a:rPr lang="da-DK" sz="2400">
                <a:solidFill>
                  <a:schemeClr val="hlink"/>
                </a:solidFill>
                <a:latin typeface="Courier New" charset="0"/>
                <a:sym typeface="Wingdings" charset="0"/>
              </a:rPr>
              <a:t>LPL</a:t>
            </a:r>
            <a:r>
              <a:rPr lang="da-DK" sz="2400">
                <a:latin typeface="Courier New" charset="0"/>
                <a:sym typeface="Wingdings" charset="0"/>
              </a:rPr>
              <a:t>SHKARG…</a:t>
            </a:r>
          </a:p>
          <a:p>
            <a:pPr>
              <a:buFont typeface="Wingdings" charset="0"/>
              <a:buNone/>
            </a:pPr>
            <a:endParaRPr lang="da-DK" sz="2400"/>
          </a:p>
          <a:p>
            <a:pPr>
              <a:buFont typeface="Wingdings" charset="0"/>
              <a:buNone/>
            </a:pPr>
            <a:r>
              <a:rPr lang="da-DK" sz="2400"/>
              <a:t>Perfect match between word and database is a hit</a:t>
            </a:r>
          </a:p>
        </p:txBody>
      </p:sp>
    </p:spTree>
    <p:extLst>
      <p:ext uri="{BB962C8B-B14F-4D97-AF65-F5344CB8AC3E}">
        <p14:creationId xmlns:p14="http://schemas.microsoft.com/office/powerpoint/2010/main" val="596228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998F-7C3A-E147-97B5-F9AC70A40894}" type="slidenum">
              <a:rPr lang="da-DK"/>
              <a:pPr/>
              <a:t>37</a:t>
            </a:fld>
            <a:endParaRPr lang="da-DK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4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/>
              <a:t>Extend hits (BLAST2)</a:t>
            </a:r>
          </a:p>
          <a:p>
            <a:pPr>
              <a:lnSpc>
                <a:spcPct val="90000"/>
              </a:lnSpc>
            </a:pPr>
            <a:r>
              <a:rPr lang="da-DK" sz="2400"/>
              <a:t>HSP: High-scoring Segment Pair</a:t>
            </a:r>
          </a:p>
          <a:p>
            <a:pPr>
              <a:lnSpc>
                <a:spcPct val="90000"/>
              </a:lnSpc>
            </a:pPr>
            <a:r>
              <a:rPr lang="da-DK" sz="2400"/>
              <a:t>Find two hits on same diagonal with distance </a:t>
            </a:r>
            <a:r>
              <a:rPr lang="da-DK" sz="2400">
                <a:cs typeface="Tahoma" charset="0"/>
              </a:rPr>
              <a:t>≤</a:t>
            </a:r>
            <a:r>
              <a:rPr lang="da-DK" sz="2400"/>
              <a:t>A</a:t>
            </a:r>
          </a:p>
          <a:p>
            <a:pPr>
              <a:lnSpc>
                <a:spcPct val="90000"/>
              </a:lnSpc>
            </a:pPr>
            <a:r>
              <a:rPr lang="da-DK" sz="2400"/>
              <a:t>Connect them (ungapped alignment)</a:t>
            </a:r>
          </a:p>
          <a:p>
            <a:pPr>
              <a:lnSpc>
                <a:spcPct val="90000"/>
              </a:lnSpc>
            </a:pPr>
            <a:r>
              <a:rPr lang="da-DK" sz="2400"/>
              <a:t>Extend using gaps, matches and mismatches</a:t>
            </a:r>
          </a:p>
          <a:p>
            <a:pPr>
              <a:lnSpc>
                <a:spcPct val="90000"/>
              </a:lnSpc>
            </a:pPr>
            <a:r>
              <a:rPr lang="da-DK" sz="2400"/>
              <a:t>Extension continues while score increases</a:t>
            </a:r>
          </a:p>
          <a:p>
            <a:pPr>
              <a:lnSpc>
                <a:spcPct val="90000"/>
              </a:lnSpc>
            </a:pPr>
            <a:r>
              <a:rPr lang="da-DK" sz="2400"/>
              <a:t>Stop when score drops X below highest score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da-DK" sz="240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/>
              <a:t>Original BLAST</a:t>
            </a:r>
          </a:p>
          <a:p>
            <a:pPr>
              <a:lnSpc>
                <a:spcPct val="90000"/>
              </a:lnSpc>
            </a:pPr>
            <a:r>
              <a:rPr lang="da-DK" sz="2400"/>
              <a:t>Extend all single word hits (higher T needed)</a:t>
            </a:r>
          </a:p>
        </p:txBody>
      </p:sp>
    </p:spTree>
    <p:extLst>
      <p:ext uri="{BB962C8B-B14F-4D97-AF65-F5344CB8AC3E}">
        <p14:creationId xmlns:p14="http://schemas.microsoft.com/office/powerpoint/2010/main" val="2695473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A6C-D78B-904B-B47D-B2F46E135B4E}" type="slidenum">
              <a:rPr lang="da-DK"/>
              <a:pPr/>
              <a:t>38</a:t>
            </a:fld>
            <a:endParaRPr lang="da-DK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extension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2400"/>
              <a:t>Find diagonal hits</a:t>
            </a:r>
          </a:p>
          <a:p>
            <a:r>
              <a:rPr lang="da-DK" sz="2400"/>
              <a:t>Extend alignment</a:t>
            </a:r>
          </a:p>
        </p:txBody>
      </p:sp>
      <p:pic>
        <p:nvPicPr>
          <p:cNvPr id="113669" name="Picture 5" descr="BLAS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71"/>
          <a:stretch>
            <a:fillRect/>
          </a:stretch>
        </p:blipFill>
        <p:spPr bwMode="auto">
          <a:xfrm>
            <a:off x="3638550" y="2852738"/>
            <a:ext cx="5505450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70" name="Picture 6" descr="BLASText_di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89"/>
          <a:stretch>
            <a:fillRect/>
          </a:stretch>
        </p:blipFill>
        <p:spPr bwMode="auto">
          <a:xfrm>
            <a:off x="900113" y="4005263"/>
            <a:ext cx="2933700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99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C6F8-7278-BF40-957C-7BBB4A6832E3}" type="slidenum">
              <a:rPr lang="da-DK"/>
              <a:pPr/>
              <a:t>39</a:t>
            </a:fld>
            <a:endParaRPr lang="da-DK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5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Calculate E-scores</a:t>
            </a:r>
          </a:p>
          <a:p>
            <a:r>
              <a:rPr lang="da-DK" sz="2400"/>
              <a:t>Compile list of HSPs scoring more than S</a:t>
            </a:r>
          </a:p>
          <a:p>
            <a:r>
              <a:rPr lang="da-DK" sz="2400"/>
              <a:t>Let x be the score of a HSP</a:t>
            </a:r>
          </a:p>
          <a:p>
            <a:r>
              <a:rPr lang="da-DK" sz="2400"/>
              <a:t>The probability of seeing this score by chance</a:t>
            </a:r>
          </a:p>
          <a:p>
            <a:pPr algn="ctr">
              <a:buFont typeface="Wingdings" charset="0"/>
              <a:buNone/>
            </a:pPr>
            <a:r>
              <a:rPr lang="da-DK" sz="2400"/>
              <a:t>P(score</a:t>
            </a:r>
            <a:r>
              <a:rPr lang="da-DK" sz="2400">
                <a:cs typeface="Tahoma" charset="0"/>
              </a:rPr>
              <a:t>≥</a:t>
            </a:r>
            <a:r>
              <a:rPr lang="da-DK" sz="2400"/>
              <a:t>x)</a:t>
            </a:r>
          </a:p>
          <a:p>
            <a:r>
              <a:rPr lang="da-DK" sz="2400"/>
              <a:t>The expectation of seeing this score in the database</a:t>
            </a:r>
          </a:p>
          <a:p>
            <a:pPr algn="ctr">
              <a:buFont typeface="Wingdings" charset="0"/>
              <a:buNone/>
            </a:pPr>
            <a:r>
              <a:rPr lang="da-DK" sz="2400"/>
              <a:t>E</a:t>
            </a:r>
            <a:r>
              <a:rPr lang="da-DK" sz="2400">
                <a:cs typeface="Tahoma" charset="0"/>
              </a:rPr>
              <a:t>≈</a:t>
            </a:r>
            <a:r>
              <a:rPr lang="da-DK" sz="2400"/>
              <a:t>1-e</a:t>
            </a:r>
            <a:r>
              <a:rPr lang="da-DK" sz="2400" baseline="30000"/>
              <a:t>-P(score</a:t>
            </a:r>
            <a:r>
              <a:rPr lang="da-DK" sz="2400" baseline="30000">
                <a:cs typeface="Tahoma" charset="0"/>
              </a:rPr>
              <a:t>≥</a:t>
            </a:r>
            <a:r>
              <a:rPr lang="da-DK" sz="2400" baseline="30000"/>
              <a:t>x)D</a:t>
            </a:r>
          </a:p>
          <a:p>
            <a:r>
              <a:rPr lang="da-DK" sz="2400"/>
              <a:t>Rather complicated calculations</a:t>
            </a:r>
          </a:p>
          <a:p>
            <a:r>
              <a:rPr lang="da-DK" sz="2400"/>
              <a:t>The Karlin-Altschul equation (written in many ways)</a:t>
            </a:r>
          </a:p>
        </p:txBody>
      </p:sp>
    </p:spTree>
    <p:extLst>
      <p:ext uri="{BB962C8B-B14F-4D97-AF65-F5344CB8AC3E}">
        <p14:creationId xmlns:p14="http://schemas.microsoft.com/office/powerpoint/2010/main" val="3573324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26788" tIns="26788" rIns="26788" bIns="26788"/>
          <a:lstStyle/>
          <a:p>
            <a:r>
              <a:rPr lang="en-US" sz="4000"/>
              <a:t>Burrows-Wheeler Transform (BWT)</a:t>
            </a:r>
          </a:p>
        </p:txBody>
      </p:sp>
      <p:sp>
        <p:nvSpPr>
          <p:cNvPr id="156675" name="Rectangle 3"/>
          <p:cNvSpPr>
            <a:spLocks/>
          </p:cNvSpPr>
          <p:nvPr/>
        </p:nvSpPr>
        <p:spPr bwMode="auto">
          <a:xfrm>
            <a:off x="455613" y="3429000"/>
            <a:ext cx="216217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3900">
                <a:latin typeface="Courier New" charset="0"/>
                <a:cs typeface="Courier New" charset="0"/>
                <a:sym typeface="Courier New" charset="0"/>
              </a:rPr>
              <a:t>acaacg$</a:t>
            </a:r>
          </a:p>
        </p:txBody>
      </p:sp>
      <p:sp>
        <p:nvSpPr>
          <p:cNvPr id="156676" name="Rectangle 4"/>
          <p:cNvSpPr>
            <a:spLocks/>
          </p:cNvSpPr>
          <p:nvPr/>
        </p:nvSpPr>
        <p:spPr bwMode="auto">
          <a:xfrm>
            <a:off x="3697288" y="2014538"/>
            <a:ext cx="1712912" cy="317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$acaac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g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aacg$a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acaacg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$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acg$ac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caacg$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cg$aca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3100">
                <a:latin typeface="Courier New" charset="0"/>
                <a:cs typeface="Courier New" charset="0"/>
                <a:sym typeface="Courier New" charset="0"/>
              </a:rPr>
              <a:t>g$acaa</a:t>
            </a:r>
            <a:r>
              <a:rPr lang="en-US" sz="31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</a:p>
        </p:txBody>
      </p:sp>
      <p:sp>
        <p:nvSpPr>
          <p:cNvPr id="156677" name="Rectangle 5"/>
          <p:cNvSpPr>
            <a:spLocks/>
          </p:cNvSpPr>
          <p:nvPr/>
        </p:nvSpPr>
        <p:spPr bwMode="auto">
          <a:xfrm>
            <a:off x="6346825" y="3406775"/>
            <a:ext cx="216376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3900">
                <a:latin typeface="Courier New" charset="0"/>
                <a:cs typeface="Courier New" charset="0"/>
                <a:sym typeface="Courier New" charset="0"/>
              </a:rPr>
              <a:t>gc$aaac</a:t>
            </a:r>
          </a:p>
        </p:txBody>
      </p:sp>
      <p:sp>
        <p:nvSpPr>
          <p:cNvPr id="156678" name="Rectangle 6"/>
          <p:cNvSpPr>
            <a:spLocks/>
          </p:cNvSpPr>
          <p:nvPr/>
        </p:nvSpPr>
        <p:spPr bwMode="auto">
          <a:xfrm>
            <a:off x="2254250" y="5745163"/>
            <a:ext cx="46259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2500">
                <a:latin typeface="Calisto MT" charset="0"/>
                <a:sym typeface="Calisto MT" charset="0"/>
              </a:rPr>
              <a:t>Burrows-Wheeler Matrix (BWM)</a:t>
            </a:r>
          </a:p>
        </p:txBody>
      </p:sp>
      <p:sp>
        <p:nvSpPr>
          <p:cNvPr id="156679" name="AutoShape 7"/>
          <p:cNvSpPr>
            <a:spLocks/>
          </p:cNvSpPr>
          <p:nvPr/>
        </p:nvSpPr>
        <p:spPr bwMode="auto">
          <a:xfrm>
            <a:off x="2959100" y="3630613"/>
            <a:ext cx="469900" cy="484187"/>
          </a:xfrm>
          <a:prstGeom prst="rightArrow">
            <a:avLst>
              <a:gd name="adj1" fmla="val 50000"/>
              <a:gd name="adj2" fmla="val 35157"/>
            </a:avLst>
          </a:prstGeom>
          <a:gradFill rotWithShape="0">
            <a:gsLst>
              <a:gs pos="0">
                <a:srgbClr val="FFAFAE"/>
              </a:gs>
              <a:gs pos="100000">
                <a:srgbClr val="D30300"/>
              </a:gs>
            </a:gsLst>
            <a:lin ang="5400000" scaled="1"/>
          </a:gradFill>
          <a:ln w="9525">
            <a:solidFill>
              <a:srgbClr val="C60A07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6680" name="AutoShape 8"/>
          <p:cNvSpPr>
            <a:spLocks/>
          </p:cNvSpPr>
          <p:nvPr/>
        </p:nvSpPr>
        <p:spPr bwMode="auto">
          <a:xfrm>
            <a:off x="5778500" y="3630613"/>
            <a:ext cx="468313" cy="484187"/>
          </a:xfrm>
          <a:prstGeom prst="rightArrow">
            <a:avLst>
              <a:gd name="adj1" fmla="val 50000"/>
              <a:gd name="adj2" fmla="val 35157"/>
            </a:avLst>
          </a:prstGeom>
          <a:gradFill rotWithShape="0">
            <a:gsLst>
              <a:gs pos="0">
                <a:srgbClr val="FFAFAE"/>
              </a:gs>
              <a:gs pos="100000">
                <a:srgbClr val="D30300"/>
              </a:gs>
            </a:gsLst>
            <a:lin ang="5400000" scaled="1"/>
          </a:gradFill>
          <a:ln w="9525">
            <a:solidFill>
              <a:srgbClr val="C60A07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6681" name="Rectangle 9"/>
          <p:cNvSpPr>
            <a:spLocks/>
          </p:cNvSpPr>
          <p:nvPr/>
        </p:nvSpPr>
        <p:spPr bwMode="auto">
          <a:xfrm>
            <a:off x="6867525" y="1419225"/>
            <a:ext cx="8159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2500">
                <a:latin typeface="Calisto MT" charset="0"/>
                <a:sym typeface="Calisto MT" charset="0"/>
              </a:rPr>
              <a:t>BWT</a:t>
            </a:r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 rot="10800000" flipH="1">
            <a:off x="5259388" y="1652588"/>
            <a:ext cx="0" cy="409575"/>
          </a:xfrm>
          <a:prstGeom prst="line">
            <a:avLst/>
          </a:prstGeom>
          <a:noFill/>
          <a:ln w="50800">
            <a:solidFill>
              <a:srgbClr val="D90B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rot="10800000" flipH="1">
            <a:off x="5241925" y="1633538"/>
            <a:ext cx="1562100" cy="0"/>
          </a:xfrm>
          <a:prstGeom prst="line">
            <a:avLst/>
          </a:prstGeom>
          <a:noFill/>
          <a:ln w="50800">
            <a:solidFill>
              <a:srgbClr val="D90B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50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F8D6-63DB-2B4D-BBA1-A9401A5F19BB}" type="slidenum">
              <a:rPr lang="da-DK"/>
              <a:pPr/>
              <a:t>40</a:t>
            </a:fld>
            <a:endParaRPr lang="da-DK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step 6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Report the results</a:t>
            </a:r>
          </a:p>
          <a:p>
            <a:r>
              <a:rPr lang="da-DK" sz="2400"/>
              <a:t>List the hits (sorted by E-value)</a:t>
            </a:r>
          </a:p>
          <a:p>
            <a:r>
              <a:rPr lang="da-DK" sz="2400"/>
              <a:t>Graphical representation</a:t>
            </a:r>
          </a:p>
          <a:p>
            <a:r>
              <a:rPr lang="da-DK" sz="2400"/>
              <a:t>Show Smith-Waterman alignment of the HSPs</a:t>
            </a:r>
          </a:p>
          <a:p>
            <a:pPr>
              <a:buFont typeface="Wingdings" charset="0"/>
              <a:buNone/>
            </a:pP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228005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801DA-3B7C-A048-A581-B9176741EBD3}" type="slidenum">
              <a:rPr lang="da-DK"/>
              <a:pPr/>
              <a:t>41</a:t>
            </a:fld>
            <a:endParaRPr lang="da-DK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Using BLAST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Settings</a:t>
            </a:r>
          </a:p>
          <a:p>
            <a:r>
              <a:rPr lang="da-DK" sz="2400"/>
              <a:t>Query sequence</a:t>
            </a:r>
          </a:p>
          <a:p>
            <a:pPr lvl="1"/>
            <a:r>
              <a:rPr lang="da-DK" sz="2000"/>
              <a:t>Sub-sequence</a:t>
            </a:r>
          </a:p>
          <a:p>
            <a:r>
              <a:rPr lang="da-DK" sz="2400"/>
              <a:t>Database </a:t>
            </a:r>
            <a:r>
              <a:rPr lang="da-DK" sz="2400">
                <a:sym typeface="Wingdings" charset="0"/>
              </a:rPr>
              <a:t></a:t>
            </a:r>
            <a:r>
              <a:rPr lang="da-DK" sz="2400"/>
              <a:t> important</a:t>
            </a:r>
          </a:p>
          <a:p>
            <a:r>
              <a:rPr lang="da-DK" sz="2400"/>
              <a:t>Conserved Domain search: Additional info</a:t>
            </a:r>
          </a:p>
          <a:p>
            <a:r>
              <a:rPr lang="da-DK" sz="2400"/>
              <a:t>What organisms to search</a:t>
            </a:r>
          </a:p>
          <a:p>
            <a:r>
              <a:rPr lang="da-DK" sz="2400"/>
              <a:t>Scoring matrix</a:t>
            </a:r>
          </a:p>
          <a:p>
            <a:r>
              <a:rPr lang="da-DK" sz="2400"/>
              <a:t>Normally leave the rest as defaults</a:t>
            </a:r>
          </a:p>
          <a:p>
            <a:pPr lvl="1"/>
            <a:r>
              <a:rPr lang="en-US" sz="2000"/>
              <a:t>But you can change, well, anything</a:t>
            </a:r>
          </a:p>
        </p:txBody>
      </p:sp>
    </p:spTree>
    <p:extLst>
      <p:ext uri="{BB962C8B-B14F-4D97-AF65-F5344CB8AC3E}">
        <p14:creationId xmlns:p14="http://schemas.microsoft.com/office/powerpoint/2010/main" val="13229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14BAA-7101-1346-BC0F-B422FA277C2F}" type="slidenum">
              <a:rPr lang="da-DK"/>
              <a:pPr/>
              <a:t>42</a:t>
            </a:fld>
            <a:endParaRPr lang="da-DK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Understanding BLAST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da-DK" sz="2400"/>
              <a:t>Output</a:t>
            </a:r>
          </a:p>
          <a:p>
            <a:pPr>
              <a:lnSpc>
                <a:spcPct val="90000"/>
              </a:lnSpc>
            </a:pPr>
            <a:r>
              <a:rPr lang="da-DK" sz="2400"/>
              <a:t>Database searched and query used</a:t>
            </a:r>
          </a:p>
          <a:p>
            <a:pPr>
              <a:lnSpc>
                <a:spcPct val="90000"/>
              </a:lnSpc>
            </a:pPr>
            <a:r>
              <a:rPr lang="da-DK" sz="2400"/>
              <a:t>Number of hits</a:t>
            </a:r>
          </a:p>
          <a:p>
            <a:pPr>
              <a:lnSpc>
                <a:spcPct val="90000"/>
              </a:lnSpc>
            </a:pPr>
            <a:r>
              <a:rPr lang="da-DK" sz="2400"/>
              <a:t>Color-coded diagram</a:t>
            </a:r>
          </a:p>
          <a:p>
            <a:pPr lvl="1">
              <a:lnSpc>
                <a:spcPct val="90000"/>
              </a:lnSpc>
            </a:pPr>
            <a:r>
              <a:rPr lang="da-DK" sz="2000"/>
              <a:t>Magnitude of score</a:t>
            </a:r>
          </a:p>
          <a:p>
            <a:pPr lvl="1">
              <a:lnSpc>
                <a:spcPct val="90000"/>
              </a:lnSpc>
            </a:pPr>
            <a:r>
              <a:rPr lang="da-DK" sz="2000"/>
              <a:t>Relation between hits (if any)</a:t>
            </a:r>
          </a:p>
          <a:p>
            <a:pPr>
              <a:lnSpc>
                <a:spcPct val="90000"/>
              </a:lnSpc>
            </a:pPr>
            <a:r>
              <a:rPr lang="da-DK" sz="2400"/>
              <a:t>Hits sorted by E-value</a:t>
            </a:r>
          </a:p>
          <a:p>
            <a:pPr>
              <a:lnSpc>
                <a:spcPct val="90000"/>
              </a:lnSpc>
            </a:pPr>
            <a:r>
              <a:rPr lang="da-DK" sz="2400"/>
              <a:t>Alignments</a:t>
            </a:r>
          </a:p>
          <a:p>
            <a:pPr>
              <a:lnSpc>
                <a:spcPct val="90000"/>
              </a:lnSpc>
            </a:pPr>
            <a:r>
              <a:rPr lang="da-DK" sz="2400"/>
              <a:t>Additional info by clicking a link</a:t>
            </a:r>
          </a:p>
        </p:txBody>
      </p:sp>
    </p:spTree>
    <p:extLst>
      <p:ext uri="{BB962C8B-B14F-4D97-AF65-F5344CB8AC3E}">
        <p14:creationId xmlns:p14="http://schemas.microsoft.com/office/powerpoint/2010/main" val="37161845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2DAD-C837-BA41-A76D-829FF80526C9}" type="slidenum">
              <a:rPr lang="da-DK"/>
              <a:pPr/>
              <a:t>43</a:t>
            </a:fld>
            <a:endParaRPr lang="da-DK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summary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2400"/>
              <a:t>Heuristic local alignment</a:t>
            </a:r>
          </a:p>
          <a:p>
            <a:r>
              <a:rPr lang="da-DK" sz="2400"/>
              <a:t>Finds word matches</a:t>
            </a:r>
          </a:p>
          <a:p>
            <a:r>
              <a:rPr lang="da-DK" sz="2400"/>
              <a:t>Extends locally</a:t>
            </a:r>
          </a:p>
          <a:p>
            <a:r>
              <a:rPr lang="da-DK" sz="2400"/>
              <a:t>Might miss optimal solutions</a:t>
            </a:r>
          </a:p>
          <a:p>
            <a:r>
              <a:rPr lang="da-DK" sz="2400"/>
              <a:t>Fast</a:t>
            </a:r>
          </a:p>
          <a:p>
            <a:r>
              <a:rPr lang="da-DK" sz="2400"/>
              <a:t>Lower E-value </a:t>
            </a:r>
            <a:r>
              <a:rPr lang="da-DK" sz="2400">
                <a:sym typeface="Wingdings" charset="0"/>
              </a:rPr>
              <a:t> better result </a:t>
            </a:r>
          </a:p>
          <a:p>
            <a:r>
              <a:rPr lang="da-DK" sz="2400">
                <a:sym typeface="Wingdings" charset="0"/>
              </a:rPr>
              <a:t>Many hits between query and sequence possible</a:t>
            </a:r>
          </a:p>
          <a:p>
            <a:r>
              <a:rPr lang="da-DK" sz="2400">
                <a:sym typeface="Wingdings" charset="0"/>
              </a:rPr>
              <a:t>Remember: Use a proper scoring matrix!</a:t>
            </a: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43642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FASTA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</p:spTree>
    <p:extLst>
      <p:ext uri="{BB962C8B-B14F-4D97-AF65-F5344CB8AC3E}">
        <p14:creationId xmlns:p14="http://schemas.microsoft.com/office/powerpoint/2010/main" val="29286640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31825" y="493713"/>
            <a:ext cx="6994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The FASTA program is the uses </a:t>
            </a:r>
            <a:r>
              <a:rPr lang="en-US" b="1">
                <a:latin typeface="Comic Sans MS" charset="0"/>
              </a:rPr>
              <a:t>Hash tables.</a:t>
            </a:r>
            <a:r>
              <a:rPr lang="en-US">
                <a:latin typeface="Comic Sans MS" charset="0"/>
              </a:rPr>
              <a:t>  </a:t>
            </a:r>
          </a:p>
          <a:p>
            <a:pPr eaLnBrk="1" hangingPunct="1"/>
            <a:r>
              <a:rPr lang="en-US">
                <a:latin typeface="Comic Sans MS" charset="0"/>
              </a:rPr>
              <a:t>These tables speed the process of word search.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03225" y="1419225"/>
            <a:ext cx="8408988" cy="2657475"/>
          </a:xfrm>
          <a:prstGeom prst="rect">
            <a:avLst/>
          </a:prstGeom>
          <a:noFill/>
          <a:ln w="9525">
            <a:solidFill>
              <a:srgbClr val="F92A2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urier New" charset="0"/>
              </a:rPr>
              <a:t>Query Sequence    = TCTCTC</a:t>
            </a:r>
          </a:p>
          <a:p>
            <a:pPr eaLnBrk="1" hangingPunct="1"/>
            <a:r>
              <a:rPr lang="en-US">
                <a:latin typeface="Courier New" charset="0"/>
              </a:rPr>
              <a:t>                    123456 (position number)</a:t>
            </a:r>
          </a:p>
          <a:p>
            <a:pPr eaLnBrk="1" hangingPunct="1"/>
            <a:r>
              <a:rPr lang="en-US">
                <a:latin typeface="Courier New" charset="0"/>
              </a:rPr>
              <a:t>Database Sequence = TTCTCTC</a:t>
            </a:r>
          </a:p>
          <a:p>
            <a:pPr eaLnBrk="1" hangingPunct="1"/>
            <a:r>
              <a:rPr lang="en-US">
                <a:latin typeface="Courier New" charset="0"/>
              </a:rPr>
              <a:t>                    1234567 (position number)</a:t>
            </a:r>
          </a:p>
          <a:p>
            <a:pPr eaLnBrk="1" hangingPunct="1"/>
            <a:r>
              <a:rPr lang="en-US">
                <a:latin typeface="Courier New" charset="0"/>
              </a:rPr>
              <a:t>You choose to use word size = 4 for your</a:t>
            </a:r>
          </a:p>
          <a:p>
            <a:pPr eaLnBrk="1" hangingPunct="1"/>
            <a:r>
              <a:rPr lang="en-US">
                <a:latin typeface="Courier New" charset="0"/>
              </a:rPr>
              <a:t>table (total number of words in your table is</a:t>
            </a:r>
          </a:p>
          <a:p>
            <a:pPr eaLnBrk="1" hangingPunct="1"/>
            <a:r>
              <a:rPr lang="en-US">
                <a:latin typeface="Courier New" charset="0"/>
              </a:rPr>
              <a:t>4</a:t>
            </a:r>
            <a:r>
              <a:rPr lang="en-US" baseline="30000">
                <a:latin typeface="Courier New" charset="0"/>
              </a:rPr>
              <a:t>4</a:t>
            </a:r>
            <a:r>
              <a:rPr lang="en-US">
                <a:latin typeface="Courier New" charset="0"/>
              </a:rPr>
              <a:t> = 256)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676275" y="4724400"/>
            <a:ext cx="7897813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2108200" y="4360863"/>
            <a:ext cx="0" cy="149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4303713" y="4410075"/>
            <a:ext cx="0" cy="146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375400" y="4438650"/>
            <a:ext cx="0" cy="1404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01650" y="41402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800"/>
              <a:t>Sequence (total</a:t>
            </a:r>
          </a:p>
          <a:p>
            <a:pPr eaLnBrk="1" hangingPunct="1"/>
            <a:r>
              <a:rPr lang="en-US" sz="1800"/>
              <a:t>of 256)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198688" y="4271963"/>
            <a:ext cx="197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800"/>
              <a:t>Position w/in query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4329113" y="4295775"/>
            <a:ext cx="177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800"/>
              <a:t>Position w/in DB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545263" y="4297363"/>
            <a:ext cx="2120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800"/>
              <a:t>Offset (Q minus DB)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69913" y="4746625"/>
            <a:ext cx="8399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urier New" charset="0"/>
              </a:rPr>
              <a:t>TCTC       1,3        2,4       -1 or -3 or 1</a:t>
            </a:r>
          </a:p>
          <a:p>
            <a:pPr eaLnBrk="1" hangingPunct="1"/>
            <a:r>
              <a:rPr lang="en-US">
                <a:latin typeface="Courier New" charset="0"/>
              </a:rPr>
              <a:t>CTCT       2          3         -1</a:t>
            </a:r>
          </a:p>
          <a:p>
            <a:pPr eaLnBrk="1" hangingPunct="1"/>
            <a:r>
              <a:rPr lang="en-US">
                <a:latin typeface="Courier New" charset="0"/>
              </a:rPr>
              <a:t>TTCT                  1          </a:t>
            </a:r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828675" y="5872163"/>
            <a:ext cx="7948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6434138" y="4730750"/>
            <a:ext cx="531812" cy="390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6413500" y="5157788"/>
            <a:ext cx="531813" cy="4079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>
            <a:off x="377825" y="3975100"/>
            <a:ext cx="158750" cy="298450"/>
          </a:xfrm>
          <a:prstGeom prst="line">
            <a:avLst/>
          </a:prstGeom>
          <a:noFill/>
          <a:ln w="9525">
            <a:solidFill>
              <a:srgbClr val="52F74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103188" y="4148138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52F74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417696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9563" y="0"/>
            <a:ext cx="3879850" cy="1143000"/>
          </a:xfrm>
          <a:solidFill>
            <a:srgbClr val="FFFFFF"/>
          </a:solidFill>
        </p:spPr>
        <p:txBody>
          <a:bodyPr/>
          <a:lstStyle/>
          <a:p>
            <a:pPr eaLnBrk="1" hangingPunct="1"/>
            <a:r>
              <a:rPr lang="en-US">
                <a:latin typeface="Comic Sans MS" charset="0"/>
                <a:cs typeface="Times New Roman" charset="0"/>
              </a:rPr>
              <a:t>FASTA Steps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952500" y="1308100"/>
            <a:ext cx="0" cy="151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rot="5400000">
            <a:off x="1790700" y="193675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42888" y="1311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3200" b="1"/>
              <a:t>1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30275" y="2744788"/>
            <a:ext cx="27701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Local regions of</a:t>
            </a:r>
          </a:p>
          <a:p>
            <a:pPr eaLnBrk="1" hangingPunct="1"/>
            <a:r>
              <a:rPr lang="en-US">
                <a:latin typeface="Comic Sans MS" charset="0"/>
              </a:rPr>
              <a:t>identity are found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1497013" y="1898650"/>
            <a:ext cx="669925" cy="671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1995488" y="1484313"/>
            <a:ext cx="111125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2006600" y="1905000"/>
            <a:ext cx="115888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320800" y="2136775"/>
            <a:ext cx="141288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1055688" y="1357313"/>
            <a:ext cx="263525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2411413" y="2636838"/>
            <a:ext cx="10160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V="1">
            <a:off x="2057400" y="1449388"/>
            <a:ext cx="254000" cy="88900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2044700" y="1462088"/>
            <a:ext cx="292100" cy="482600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270125" y="1257300"/>
            <a:ext cx="2019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600"/>
              <a:t>Different offset values</a:t>
            </a:r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V="1">
            <a:off x="1981200" y="2224088"/>
            <a:ext cx="330200" cy="114300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2282825" y="1828800"/>
            <a:ext cx="18748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600"/>
              <a:t>Identical offset</a:t>
            </a:r>
          </a:p>
          <a:p>
            <a:pPr eaLnBrk="1" hangingPunct="1"/>
            <a:r>
              <a:rPr lang="en-US" sz="1600"/>
              <a:t>values in a</a:t>
            </a:r>
          </a:p>
          <a:p>
            <a:pPr eaLnBrk="1" hangingPunct="1"/>
            <a:r>
              <a:rPr lang="en-US" sz="1600"/>
              <a:t>contiguous sequence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703763" y="1208088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3200" b="1"/>
              <a:t>2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4933950" y="2827338"/>
            <a:ext cx="3914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Rescore the local regions</a:t>
            </a:r>
          </a:p>
          <a:p>
            <a:pPr eaLnBrk="1" hangingPunct="1"/>
            <a:r>
              <a:rPr lang="en-US">
                <a:latin typeface="Comic Sans MS" charset="0"/>
              </a:rPr>
              <a:t> using PAM or Blos. matrix</a:t>
            </a:r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5380038" y="1243013"/>
            <a:ext cx="0" cy="151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 rot="5400000">
            <a:off x="6218238" y="187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5837238" y="1760538"/>
            <a:ext cx="757237" cy="744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6423025" y="1419225"/>
            <a:ext cx="111125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6434138" y="1839913"/>
            <a:ext cx="115887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5748338" y="2071688"/>
            <a:ext cx="141287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5483225" y="1292225"/>
            <a:ext cx="334963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6753225" y="2486025"/>
            <a:ext cx="246063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 flipV="1">
            <a:off x="6408738" y="2159000"/>
            <a:ext cx="330200" cy="114300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H="1" flipV="1">
            <a:off x="6775450" y="2197100"/>
            <a:ext cx="74613" cy="358775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5824538" y="1487488"/>
            <a:ext cx="908050" cy="693737"/>
          </a:xfrm>
          <a:prstGeom prst="line">
            <a:avLst/>
          </a:prstGeom>
          <a:noFill/>
          <a:ln w="9525">
            <a:solidFill>
              <a:srgbClr val="F92A25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6677025" y="1936750"/>
            <a:ext cx="2095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1600"/>
              <a:t>Diagonals are extended</a:t>
            </a: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>
            <a:off x="1157288" y="3895725"/>
            <a:ext cx="0" cy="151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rot="5400000">
            <a:off x="1995488" y="45243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1614488" y="4413250"/>
            <a:ext cx="757237" cy="744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1260475" y="3944938"/>
            <a:ext cx="334963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>
            <a:off x="2530475" y="5138738"/>
            <a:ext cx="246063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 flipV="1">
            <a:off x="0" y="3627438"/>
            <a:ext cx="8913813" cy="3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422275" y="38020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3200" b="1"/>
              <a:t>3</a:t>
            </a:r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536575" y="5567363"/>
            <a:ext cx="3736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Eliminate short diagonals</a:t>
            </a:r>
          </a:p>
          <a:p>
            <a:pPr eaLnBrk="1" hangingPunct="1"/>
            <a:r>
              <a:rPr lang="en-US">
                <a:latin typeface="Comic Sans MS" charset="0"/>
              </a:rPr>
              <a:t>below a cutoff score</a:t>
            </a:r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5321300" y="3752850"/>
            <a:ext cx="0" cy="151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Line 41"/>
          <p:cNvSpPr>
            <a:spLocks noChangeShapeType="1"/>
          </p:cNvSpPr>
          <p:nvPr/>
        </p:nvSpPr>
        <p:spPr bwMode="auto">
          <a:xfrm rot="5400000">
            <a:off x="6159500" y="43815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>
            <a:off x="5778500" y="4270375"/>
            <a:ext cx="757238" cy="744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>
            <a:off x="5424488" y="3802063"/>
            <a:ext cx="33496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Line 44"/>
          <p:cNvSpPr>
            <a:spLocks noChangeShapeType="1"/>
          </p:cNvSpPr>
          <p:nvPr/>
        </p:nvSpPr>
        <p:spPr bwMode="auto">
          <a:xfrm>
            <a:off x="6694488" y="4995863"/>
            <a:ext cx="246062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Text Box 45"/>
          <p:cNvSpPr txBox="1">
            <a:spLocks noChangeArrowheads="1"/>
          </p:cNvSpPr>
          <p:nvPr/>
        </p:nvSpPr>
        <p:spPr bwMode="auto">
          <a:xfrm>
            <a:off x="4586288" y="3659188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 sz="3200" b="1"/>
              <a:t>4</a:t>
            </a:r>
          </a:p>
        </p:txBody>
      </p: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4814888" y="5462588"/>
            <a:ext cx="4254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Create a gapped alignment in</a:t>
            </a:r>
          </a:p>
          <a:p>
            <a:pPr eaLnBrk="1" hangingPunct="1"/>
            <a:r>
              <a:rPr lang="en-US">
                <a:latin typeface="Comic Sans MS" charset="0"/>
              </a:rPr>
              <a:t>a narrow segment and then</a:t>
            </a:r>
          </a:p>
          <a:p>
            <a:pPr eaLnBrk="1" hangingPunct="1"/>
            <a:r>
              <a:rPr lang="en-US">
                <a:latin typeface="Comic Sans MS" charset="0"/>
              </a:rPr>
              <a:t>perform S-W alignment</a:t>
            </a:r>
          </a:p>
        </p:txBody>
      </p:sp>
      <p:sp>
        <p:nvSpPr>
          <p:cNvPr id="44079" name="Line 47"/>
          <p:cNvSpPr>
            <a:spLocks noChangeShapeType="1"/>
          </p:cNvSpPr>
          <p:nvPr/>
        </p:nvSpPr>
        <p:spPr bwMode="auto">
          <a:xfrm>
            <a:off x="5613400" y="3713163"/>
            <a:ext cx="1443038" cy="1312862"/>
          </a:xfrm>
          <a:prstGeom prst="line">
            <a:avLst/>
          </a:prstGeom>
          <a:noFill/>
          <a:ln w="9525">
            <a:solidFill>
              <a:srgbClr val="F92A25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Line 48"/>
          <p:cNvSpPr>
            <a:spLocks noChangeShapeType="1"/>
          </p:cNvSpPr>
          <p:nvPr/>
        </p:nvSpPr>
        <p:spPr bwMode="auto">
          <a:xfrm>
            <a:off x="5419725" y="4197350"/>
            <a:ext cx="1096963" cy="1008063"/>
          </a:xfrm>
          <a:prstGeom prst="line">
            <a:avLst/>
          </a:prstGeom>
          <a:noFill/>
          <a:ln w="9525">
            <a:solidFill>
              <a:srgbClr val="F92A25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Line 49"/>
          <p:cNvSpPr>
            <a:spLocks noChangeShapeType="1"/>
          </p:cNvSpPr>
          <p:nvPr/>
        </p:nvSpPr>
        <p:spPr bwMode="auto">
          <a:xfrm>
            <a:off x="5753100" y="4098925"/>
            <a:ext cx="28575" cy="1428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Line 50"/>
          <p:cNvSpPr>
            <a:spLocks noChangeShapeType="1"/>
          </p:cNvSpPr>
          <p:nvPr/>
        </p:nvSpPr>
        <p:spPr bwMode="auto">
          <a:xfrm>
            <a:off x="6534150" y="5003800"/>
            <a:ext cx="18097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Line 51"/>
          <p:cNvSpPr>
            <a:spLocks noChangeShapeType="1"/>
          </p:cNvSpPr>
          <p:nvPr/>
        </p:nvSpPr>
        <p:spPr bwMode="auto">
          <a:xfrm flipV="1">
            <a:off x="4498975" y="1041400"/>
            <a:ext cx="0" cy="532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214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A884-159B-2746-A5CE-BE5A5EBECCD3}" type="slidenum">
              <a:rPr lang="da-DK"/>
              <a:pPr/>
              <a:t>47</a:t>
            </a:fld>
            <a:endParaRPr lang="da-DK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The steps in FASTA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charset="0"/>
              <a:buAutoNum type="arabicPeriod"/>
            </a:pPr>
            <a:endParaRPr lang="da-DK" sz="2400"/>
          </a:p>
          <a:p>
            <a:pPr marL="609600" indent="-609600">
              <a:buFont typeface="Wingdings" charset="0"/>
              <a:buAutoNum type="arabicPeriod"/>
            </a:pPr>
            <a:r>
              <a:rPr lang="da-DK" sz="2400"/>
              <a:t>Find word hits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da-DK" sz="2400"/>
              <a:t>Score the hits and trim results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da-DK" sz="2400"/>
              <a:t>Join regions of similarity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da-DK" sz="2400"/>
              <a:t>Find the best alignment</a:t>
            </a:r>
          </a:p>
        </p:txBody>
      </p:sp>
    </p:spTree>
    <p:extLst>
      <p:ext uri="{BB962C8B-B14F-4D97-AF65-F5344CB8AC3E}">
        <p14:creationId xmlns:p14="http://schemas.microsoft.com/office/powerpoint/2010/main" val="308585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8A60-923E-8346-BA2D-269C6BCE630C}" type="slidenum">
              <a:rPr lang="da-DK"/>
              <a:pPr/>
              <a:t>48</a:t>
            </a:fld>
            <a:endParaRPr lang="da-DK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FASTA step 1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Word hits</a:t>
            </a:r>
          </a:p>
          <a:p>
            <a:r>
              <a:rPr lang="da-DK" sz="2400"/>
              <a:t>Choose word size </a:t>
            </a:r>
            <a:r>
              <a:rPr lang="da-DK" sz="2400" i="1"/>
              <a:t>ktup</a:t>
            </a:r>
            <a:r>
              <a:rPr lang="da-DK" sz="2400"/>
              <a:t> (2 for protein, 4 or 6 for DNA)</a:t>
            </a:r>
            <a:endParaRPr lang="da-DK" sz="2400" i="1"/>
          </a:p>
          <a:p>
            <a:r>
              <a:rPr lang="da-DK" sz="2400"/>
              <a:t>Create two word lists: Query and database</a:t>
            </a:r>
          </a:p>
          <a:p>
            <a:r>
              <a:rPr lang="da-DK" sz="2400"/>
              <a:t>Find all words that occur in both</a:t>
            </a:r>
          </a:p>
          <a:p>
            <a:r>
              <a:rPr lang="da-DK" sz="2400"/>
              <a:t>Connect nearby hits directly (i.e. no gaps)</a:t>
            </a:r>
          </a:p>
        </p:txBody>
      </p:sp>
    </p:spTree>
    <p:extLst>
      <p:ext uri="{BB962C8B-B14F-4D97-AF65-F5344CB8AC3E}">
        <p14:creationId xmlns:p14="http://schemas.microsoft.com/office/powerpoint/2010/main" val="108873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4459-E50C-064C-99B5-5499362CC777}" type="slidenum">
              <a:rPr lang="da-DK"/>
              <a:pPr/>
              <a:t>49</a:t>
            </a:fld>
            <a:endParaRPr lang="da-DK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Word hits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2800"/>
              <a:t>Find all hits</a:t>
            </a:r>
          </a:p>
          <a:p>
            <a:r>
              <a:rPr lang="da-DK" sz="2800"/>
              <a:t>Connect hits on same diagonal</a:t>
            </a:r>
          </a:p>
        </p:txBody>
      </p:sp>
      <p:pic>
        <p:nvPicPr>
          <p:cNvPr id="122884" name="Picture 4" descr="fasta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97200"/>
            <a:ext cx="29019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65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26788" tIns="26788" rIns="26788" bIns="26788"/>
          <a:lstStyle/>
          <a:p>
            <a:r>
              <a:rPr lang="en-US"/>
              <a:t>Burrows-Wheeler Matrix</a:t>
            </a:r>
          </a:p>
        </p:txBody>
      </p:sp>
      <p:sp>
        <p:nvSpPr>
          <p:cNvPr id="158723" name="Rectangle 3"/>
          <p:cNvSpPr>
            <a:spLocks/>
          </p:cNvSpPr>
          <p:nvPr/>
        </p:nvSpPr>
        <p:spPr bwMode="auto">
          <a:xfrm>
            <a:off x="3197225" y="1417638"/>
            <a:ext cx="2387600" cy="449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$acaac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g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aacg$a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acaacg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$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acg$ac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caacg$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cg$aca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g$acaa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078217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AB84-F193-C845-8495-C7711AEA27AC}" type="slidenum">
              <a:rPr lang="da-DK"/>
              <a:pPr/>
              <a:t>50</a:t>
            </a:fld>
            <a:endParaRPr lang="da-DK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FASTA step 2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Score and trim</a:t>
            </a:r>
          </a:p>
          <a:p>
            <a:r>
              <a:rPr lang="da-DK" sz="2400"/>
              <a:t>Only keep the best 10 segments from step 1</a:t>
            </a:r>
          </a:p>
          <a:p>
            <a:r>
              <a:rPr lang="da-DK" sz="2400"/>
              <a:t>Re-evaluate all hits using PAM250</a:t>
            </a:r>
          </a:p>
          <a:p>
            <a:r>
              <a:rPr lang="da-DK" sz="2400"/>
              <a:t>For each hit: Note the best score</a:t>
            </a:r>
          </a:p>
          <a:p>
            <a:pPr>
              <a:buFont typeface="Wingdings" charset="0"/>
              <a:buNone/>
            </a:pPr>
            <a:endParaRPr lang="da-DK" sz="2400"/>
          </a:p>
        </p:txBody>
      </p:sp>
    </p:spTree>
    <p:extLst>
      <p:ext uri="{BB962C8B-B14F-4D97-AF65-F5344CB8AC3E}">
        <p14:creationId xmlns:p14="http://schemas.microsoft.com/office/powerpoint/2010/main" val="585901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F8486-9455-B849-AF3A-18279F5CE059}" type="slidenum">
              <a:rPr lang="da-DK"/>
              <a:pPr/>
              <a:t>51</a:t>
            </a:fld>
            <a:endParaRPr lang="da-DK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Score and trim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2400"/>
              <a:t>Keep 10 best hits</a:t>
            </a:r>
          </a:p>
          <a:p>
            <a:r>
              <a:rPr lang="da-DK" sz="2400"/>
              <a:t>Recalculate scores</a:t>
            </a:r>
          </a:p>
        </p:txBody>
      </p:sp>
      <p:pic>
        <p:nvPicPr>
          <p:cNvPr id="94212" name="Picture 4" descr="fast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840038"/>
            <a:ext cx="3240088" cy="318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72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620D2-7B02-4146-8C02-68C12909974A}" type="slidenum">
              <a:rPr lang="da-DK"/>
              <a:pPr/>
              <a:t>52</a:t>
            </a:fld>
            <a:endParaRPr lang="da-DK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FASTA step 3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Join regions</a:t>
            </a:r>
          </a:p>
          <a:p>
            <a:r>
              <a:rPr lang="da-DK" sz="2400"/>
              <a:t>All regions scoring over a threshold are kept</a:t>
            </a:r>
          </a:p>
          <a:p>
            <a:r>
              <a:rPr lang="da-DK" sz="2400"/>
              <a:t>Crudely join regions</a:t>
            </a:r>
          </a:p>
          <a:p>
            <a:r>
              <a:rPr lang="da-DK" sz="2400"/>
              <a:t>Add linear gap penalty for joining to diagonals</a:t>
            </a:r>
          </a:p>
          <a:p>
            <a:r>
              <a:rPr lang="da-DK" sz="2400"/>
              <a:t>Keep the best scoring rough alignments</a:t>
            </a:r>
          </a:p>
          <a:p>
            <a:r>
              <a:rPr lang="da-DK" sz="2400"/>
              <a:t>Removes unlikely similar regions</a:t>
            </a:r>
          </a:p>
        </p:txBody>
      </p:sp>
    </p:spTree>
    <p:extLst>
      <p:ext uri="{BB962C8B-B14F-4D97-AF65-F5344CB8AC3E}">
        <p14:creationId xmlns:p14="http://schemas.microsoft.com/office/powerpoint/2010/main" val="149015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A2D49-C876-C04F-B2F0-6FFAFD44CD81}" type="slidenum">
              <a:rPr lang="da-DK"/>
              <a:pPr/>
              <a:t>53</a:t>
            </a:fld>
            <a:endParaRPr lang="da-DK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BLAST vs. FASTA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da-DK" sz="2400"/>
              <a:t>Differences between the two</a:t>
            </a:r>
          </a:p>
          <a:p>
            <a:r>
              <a:rPr lang="da-DK" sz="2400"/>
              <a:t>BLAST searches the neighbourhood</a:t>
            </a:r>
          </a:p>
          <a:p>
            <a:r>
              <a:rPr lang="da-DK" sz="2400"/>
              <a:t>FASTA looks for exact matches</a:t>
            </a:r>
          </a:p>
          <a:p>
            <a:r>
              <a:rPr lang="da-DK" sz="2400"/>
              <a:t>BLAST returns all the best hits in a sequence</a:t>
            </a:r>
          </a:p>
          <a:p>
            <a:r>
              <a:rPr lang="da-DK" sz="2400"/>
              <a:t>FASTA returns one hit per sequence</a:t>
            </a:r>
          </a:p>
          <a:p>
            <a:r>
              <a:rPr lang="da-DK" sz="2400"/>
              <a:t>BLAST is faster than FASTA</a:t>
            </a:r>
          </a:p>
          <a:p>
            <a:r>
              <a:rPr lang="da-DK" sz="2400"/>
              <a:t>FASTA produces better final alignment</a:t>
            </a:r>
          </a:p>
        </p:txBody>
      </p:sp>
    </p:spTree>
    <p:extLst>
      <p:ext uri="{BB962C8B-B14F-4D97-AF65-F5344CB8AC3E}">
        <p14:creationId xmlns:p14="http://schemas.microsoft.com/office/powerpoint/2010/main" val="1736267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85800"/>
            <a:ext cx="64008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9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26788" tIns="26788" rIns="26788" bIns="26788"/>
          <a:lstStyle/>
          <a:p>
            <a:r>
              <a:rPr lang="en-US"/>
              <a:t>Burrows-Wheeler Matrix</a:t>
            </a:r>
          </a:p>
        </p:txBody>
      </p:sp>
      <p:sp>
        <p:nvSpPr>
          <p:cNvPr id="160771" name="Rectangle 3"/>
          <p:cNvSpPr>
            <a:spLocks/>
          </p:cNvSpPr>
          <p:nvPr/>
        </p:nvSpPr>
        <p:spPr bwMode="auto">
          <a:xfrm>
            <a:off x="3197225" y="1417638"/>
            <a:ext cx="2398713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acaacg</a:t>
            </a:r>
            <a:endParaRPr lang="en-US" sz="1700">
              <a:solidFill>
                <a:srgbClr val="C0C0C0"/>
              </a:solidFill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aacg$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</a:t>
            </a:r>
            <a:endParaRPr lang="en-US" sz="1700">
              <a:solidFill>
                <a:srgbClr val="C0C0C0"/>
              </a:solidFill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acaacg$</a:t>
            </a:r>
            <a:endParaRPr lang="en-US" sz="17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acg$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aca</a:t>
            </a:r>
            <a:endParaRPr lang="en-US" sz="1700">
              <a:solidFill>
                <a:srgbClr val="C0C0C0"/>
              </a:solidFill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caacg$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endParaRPr lang="en-US" sz="1700">
              <a:solidFill>
                <a:srgbClr val="C0C0C0"/>
              </a:solidFill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cg$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acaa</a:t>
            </a:r>
            <a:endParaRPr lang="en-US" sz="1700">
              <a:solidFill>
                <a:srgbClr val="C0C0C0"/>
              </a:solidFill>
              <a:latin typeface="Calisto MT" charset="0"/>
              <a:sym typeface="Calisto MT" charset="0"/>
            </a:endParaRP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g$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acaac</a:t>
            </a:r>
          </a:p>
        </p:txBody>
      </p:sp>
      <p:sp>
        <p:nvSpPr>
          <p:cNvPr id="160772" name="Rectangle 4"/>
          <p:cNvSpPr>
            <a:spLocks/>
          </p:cNvSpPr>
          <p:nvPr/>
        </p:nvSpPr>
        <p:spPr bwMode="auto">
          <a:xfrm>
            <a:off x="6008688" y="3509963"/>
            <a:ext cx="24780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2200">
                <a:latin typeface="Calisto MT" charset="0"/>
                <a:sym typeface="Calisto MT" charset="0"/>
              </a:rPr>
              <a:t>See the suffix array?</a:t>
            </a:r>
          </a:p>
        </p:txBody>
      </p:sp>
      <p:sp>
        <p:nvSpPr>
          <p:cNvPr id="160774" name="Rectangle 6"/>
          <p:cNvSpPr>
            <a:spLocks/>
          </p:cNvSpPr>
          <p:nvPr/>
        </p:nvSpPr>
        <p:spPr bwMode="auto">
          <a:xfrm>
            <a:off x="1600200" y="1428750"/>
            <a:ext cx="388938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 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3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1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4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2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5</a:t>
            </a:r>
          </a:p>
          <a:p>
            <a:pPr defTabSz="642938"/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018133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26788" tIns="26788" rIns="26788" bIns="26788"/>
          <a:lstStyle/>
          <a:p>
            <a:r>
              <a:rPr lang="en-US"/>
              <a:t>Key observation</a:t>
            </a:r>
          </a:p>
        </p:txBody>
      </p:sp>
      <p:sp>
        <p:nvSpPr>
          <p:cNvPr id="168963" name="Rectangle 3"/>
          <p:cNvSpPr>
            <a:spLocks/>
          </p:cNvSpPr>
          <p:nvPr/>
        </p:nvSpPr>
        <p:spPr bwMode="auto">
          <a:xfrm>
            <a:off x="5160963" y="1417638"/>
            <a:ext cx="284003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6788" tIns="26788" rIns="26788" bIns="26788">
            <a:spAutoFit/>
          </a:bodyPr>
          <a:lstStyle/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1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$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acaac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g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1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2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acg$a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1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1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caacg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$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1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3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cg$ac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2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1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aacg$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1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2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c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g$aca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a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3</a:t>
            </a:r>
            <a:endParaRPr lang="en-US" sz="1700" baseline="30000">
              <a:latin typeface="Calisto MT" charset="0"/>
              <a:sym typeface="Calisto MT" charset="0"/>
            </a:endParaRPr>
          </a:p>
          <a:p>
            <a:pPr defTabSz="642938"/>
            <a:r>
              <a:rPr lang="en-US" sz="4400" baseline="30000">
                <a:latin typeface="Courier New" charset="0"/>
                <a:cs typeface="Courier New" charset="0"/>
                <a:sym typeface="Courier New" charset="0"/>
              </a:rPr>
              <a:t>1</a:t>
            </a:r>
            <a:r>
              <a:rPr lang="en-US" sz="4400">
                <a:latin typeface="Courier New" charset="0"/>
                <a:cs typeface="Courier New" charset="0"/>
                <a:sym typeface="Courier New" charset="0"/>
              </a:rPr>
              <a:t>g</a:t>
            </a:r>
            <a:r>
              <a:rPr lang="en-US" sz="4400">
                <a:solidFill>
                  <a:srgbClr val="C0C0C0"/>
                </a:solidFill>
                <a:latin typeface="Courier New" charset="0"/>
                <a:cs typeface="Courier New" charset="0"/>
                <a:sym typeface="Courier New" charset="0"/>
              </a:rPr>
              <a:t>$acaa</a:t>
            </a:r>
            <a:r>
              <a:rPr lang="en-US" sz="44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c</a:t>
            </a:r>
            <a:r>
              <a:rPr lang="en-US" sz="4400" baseline="30000">
                <a:solidFill>
                  <a:srgbClr val="FAA700"/>
                </a:solidFill>
                <a:latin typeface="Courier New" charset="0"/>
                <a:cs typeface="Courier New" charset="0"/>
                <a:sym typeface="Courier New" charset="0"/>
              </a:rPr>
              <a:t>2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1014413" y="1644650"/>
            <a:ext cx="3100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ym typeface="Courier New" charset="0"/>
              </a:rPr>
              <a:t>a</a:t>
            </a:r>
            <a:r>
              <a:rPr lang="en-US" sz="3600" baseline="30000">
                <a:sym typeface="Courier New" charset="0"/>
              </a:rPr>
              <a:t>1</a:t>
            </a:r>
            <a:r>
              <a:rPr lang="en-US" sz="3600">
                <a:sym typeface="Courier New" charset="0"/>
              </a:rPr>
              <a:t>c</a:t>
            </a:r>
            <a:r>
              <a:rPr lang="en-US" sz="3600" baseline="30000">
                <a:sym typeface="Courier New" charset="0"/>
              </a:rPr>
              <a:t>1</a:t>
            </a:r>
            <a:r>
              <a:rPr lang="en-US" sz="3600">
                <a:sym typeface="Courier New" charset="0"/>
              </a:rPr>
              <a:t>a</a:t>
            </a:r>
            <a:r>
              <a:rPr lang="en-US" sz="3600" baseline="30000">
                <a:sym typeface="Courier New" charset="0"/>
              </a:rPr>
              <a:t>2</a:t>
            </a:r>
            <a:r>
              <a:rPr lang="en-US" sz="3600">
                <a:sym typeface="Courier New" charset="0"/>
              </a:rPr>
              <a:t>a</a:t>
            </a:r>
            <a:r>
              <a:rPr lang="en-US" sz="3600" baseline="30000">
                <a:sym typeface="Courier New" charset="0"/>
              </a:rPr>
              <a:t>3</a:t>
            </a:r>
            <a:r>
              <a:rPr lang="en-US" sz="3600">
                <a:sym typeface="Courier New" charset="0"/>
              </a:rPr>
              <a:t>c</a:t>
            </a:r>
            <a:r>
              <a:rPr lang="en-US" sz="3600" baseline="30000">
                <a:sym typeface="Courier New" charset="0"/>
              </a:rPr>
              <a:t>2</a:t>
            </a:r>
            <a:r>
              <a:rPr lang="en-US" sz="3600">
                <a:sym typeface="Courier New" charset="0"/>
              </a:rPr>
              <a:t>g</a:t>
            </a:r>
            <a:r>
              <a:rPr lang="en-US" sz="3600" baseline="30000">
                <a:sym typeface="Courier New" charset="0"/>
              </a:rPr>
              <a:t>1</a:t>
            </a:r>
            <a:r>
              <a:rPr lang="en-US" sz="3600">
                <a:sym typeface="Courier New" charset="0"/>
              </a:rPr>
              <a:t>$</a:t>
            </a:r>
            <a:r>
              <a:rPr lang="en-US" sz="3600" baseline="30000">
                <a:sym typeface="Courier New" charset="0"/>
              </a:rPr>
              <a:t>1</a:t>
            </a: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838200" y="2746375"/>
            <a:ext cx="368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b="1">
                <a:latin typeface="Arial"/>
              </a:rPr>
              <a:t>“</a:t>
            </a:r>
            <a:r>
              <a:rPr lang="en-US" sz="2400" b="1"/>
              <a:t>last first (LF) mapping</a:t>
            </a:r>
            <a:r>
              <a:rPr lang="ja-JP" altLang="en-US" sz="2400" b="1">
                <a:latin typeface="Arial"/>
              </a:rPr>
              <a:t>”</a:t>
            </a:r>
            <a:endParaRPr lang="en-US" sz="2400" b="1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762000" y="3657600"/>
            <a:ext cx="403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 i="1"/>
              <a:t>i-</a:t>
            </a:r>
            <a:r>
              <a:rPr lang="en-US"/>
              <a:t>th occurrence of character X in the last column corresponds to</a:t>
            </a:r>
          </a:p>
          <a:p>
            <a:r>
              <a:rPr lang="en-US"/>
              <a:t>the same text character as the </a:t>
            </a:r>
            <a:r>
              <a:rPr lang="en-US" i="1"/>
              <a:t>i-</a:t>
            </a:r>
            <a:r>
              <a:rPr lang="en-US"/>
              <a:t>th occurrence of X in the first column.</a:t>
            </a:r>
          </a:p>
        </p:txBody>
      </p:sp>
    </p:spTree>
    <p:extLst>
      <p:ext uri="{BB962C8B-B14F-4D97-AF65-F5344CB8AC3E}">
        <p14:creationId xmlns:p14="http://schemas.microsoft.com/office/powerpoint/2010/main" val="19623778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83" name="Group 19"/>
          <p:cNvGrpSpPr>
            <a:grpSpLocks/>
          </p:cNvGrpSpPr>
          <p:nvPr/>
        </p:nvGrpSpPr>
        <p:grpSpPr bwMode="auto">
          <a:xfrm>
            <a:off x="1828800" y="1524000"/>
            <a:ext cx="5486400" cy="4876800"/>
            <a:chOff x="1152" y="960"/>
            <a:chExt cx="3456" cy="3072"/>
          </a:xfrm>
        </p:grpSpPr>
        <p:pic>
          <p:nvPicPr>
            <p:cNvPr id="16487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4" y="2580"/>
              <a:ext cx="3324" cy="1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86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960"/>
              <a:ext cx="3318" cy="1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4878" name="Text Box 14"/>
            <p:cNvSpPr txBox="1">
              <a:spLocks noChangeArrowheads="1"/>
            </p:cNvSpPr>
            <p:nvPr/>
          </p:nvSpPr>
          <p:spPr bwMode="auto">
            <a:xfrm>
              <a:off x="2256" y="2016"/>
              <a:ext cx="1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  <a:p>
              <a:r>
                <a:rPr lang="en-US"/>
                <a:t>6</a:t>
              </a:r>
            </a:p>
          </p:txBody>
        </p:sp>
        <p:sp>
          <p:nvSpPr>
            <p:cNvPr id="164879" name="Text Box 15"/>
            <p:cNvSpPr txBox="1">
              <a:spLocks noChangeArrowheads="1"/>
            </p:cNvSpPr>
            <p:nvPr/>
          </p:nvSpPr>
          <p:spPr bwMode="auto">
            <a:xfrm>
              <a:off x="3452" y="1650"/>
              <a:ext cx="19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4</a:t>
              </a:r>
            </a:p>
            <a:p>
              <a:endParaRPr lang="en-US"/>
            </a:p>
            <a:p>
              <a:r>
                <a:rPr lang="en-US"/>
                <a:t>5</a:t>
              </a:r>
            </a:p>
            <a:p>
              <a:r>
                <a:rPr lang="en-US"/>
                <a:t>6</a:t>
              </a:r>
            </a:p>
          </p:txBody>
        </p:sp>
        <p:sp>
          <p:nvSpPr>
            <p:cNvPr id="164880" name="Text Box 16"/>
            <p:cNvSpPr txBox="1">
              <a:spLocks noChangeArrowheads="1"/>
            </p:cNvSpPr>
            <p:nvPr/>
          </p:nvSpPr>
          <p:spPr bwMode="auto">
            <a:xfrm>
              <a:off x="1152" y="2928"/>
              <a:ext cx="19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</a:p>
            <a:p>
              <a:endParaRPr lang="en-US"/>
            </a:p>
            <a:p>
              <a:r>
                <a:rPr lang="en-US"/>
                <a:t>4</a:t>
              </a:r>
            </a:p>
            <a:p>
              <a:endParaRPr lang="en-US"/>
            </a:p>
            <a:p>
              <a:r>
                <a:rPr lang="en-US"/>
                <a:t>5</a:t>
              </a:r>
            </a:p>
            <a:p>
              <a:r>
                <a:rPr lang="en-US"/>
                <a:t>6</a:t>
              </a:r>
            </a:p>
          </p:txBody>
        </p:sp>
        <p:sp>
          <p:nvSpPr>
            <p:cNvPr id="164881" name="Text Box 17"/>
            <p:cNvSpPr txBox="1">
              <a:spLocks noChangeArrowheads="1"/>
            </p:cNvSpPr>
            <p:nvPr/>
          </p:nvSpPr>
          <p:spPr bwMode="auto">
            <a:xfrm>
              <a:off x="2304" y="2928"/>
              <a:ext cx="19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</a:p>
            <a:p>
              <a:endParaRPr lang="en-US"/>
            </a:p>
            <a:p>
              <a:r>
                <a:rPr lang="en-US"/>
                <a:t>4</a:t>
              </a:r>
            </a:p>
            <a:p>
              <a:r>
                <a:rPr lang="en-US"/>
                <a:t>2</a:t>
              </a:r>
            </a:p>
            <a:p>
              <a:r>
                <a:rPr lang="en-US"/>
                <a:t>5</a:t>
              </a:r>
            </a:p>
            <a:p>
              <a:r>
                <a:rPr lang="en-US"/>
                <a:t>6</a:t>
              </a:r>
            </a:p>
          </p:txBody>
        </p:sp>
        <p:sp>
          <p:nvSpPr>
            <p:cNvPr id="164882" name="Text Box 18"/>
            <p:cNvSpPr txBox="1">
              <a:spLocks noChangeArrowheads="1"/>
            </p:cNvSpPr>
            <p:nvPr/>
          </p:nvSpPr>
          <p:spPr bwMode="auto">
            <a:xfrm>
              <a:off x="3504" y="2928"/>
              <a:ext cx="19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</a:p>
            <a:p>
              <a:r>
                <a:rPr lang="en-US"/>
                <a:t>1</a:t>
              </a:r>
            </a:p>
            <a:p>
              <a:r>
                <a:rPr lang="en-US"/>
                <a:t>4</a:t>
              </a:r>
            </a:p>
            <a:p>
              <a:r>
                <a:rPr lang="en-US"/>
                <a:t>2</a:t>
              </a:r>
            </a:p>
            <a:p>
              <a:r>
                <a:rPr lang="en-US"/>
                <a:t>5</a:t>
              </a:r>
            </a:p>
            <a:p>
              <a:r>
                <a:rPr lang="en-US"/>
                <a:t>6</a:t>
              </a:r>
            </a:p>
          </p:txBody>
        </p:sp>
      </p:grp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3657600" y="1447800"/>
            <a:ext cx="16002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5486400" y="1524000"/>
            <a:ext cx="16764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5562600" y="4038600"/>
            <a:ext cx="17526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1752600" y="4038600"/>
            <a:ext cx="16764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3733800" y="4038600"/>
            <a:ext cx="16764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Text Box 13"/>
          <p:cNvSpPr txBox="1">
            <a:spLocks noChangeArrowheads="1"/>
          </p:cNvSpPr>
          <p:nvPr/>
        </p:nvSpPr>
        <p:spPr bwMode="auto">
          <a:xfrm>
            <a:off x="1739900" y="3443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Recover text</a:t>
            </a:r>
          </a:p>
        </p:txBody>
      </p:sp>
    </p:spTree>
    <p:extLst>
      <p:ext uri="{BB962C8B-B14F-4D97-AF65-F5344CB8AC3E}">
        <p14:creationId xmlns:p14="http://schemas.microsoft.com/office/powerpoint/2010/main" val="98542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0" animBg="1"/>
      <p:bldP spid="164873" grpId="0" animBg="1"/>
      <p:bldP spid="164874" grpId="0" animBg="1"/>
      <p:bldP spid="164875" grpId="0" animBg="1"/>
      <p:bldP spid="1648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2243138"/>
            <a:ext cx="564832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match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3657600" y="2209800"/>
            <a:ext cx="18288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5562600" y="2209800"/>
            <a:ext cx="1828800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1295400" y="2927350"/>
            <a:ext cx="381000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700"/>
              <a:t>3</a:t>
            </a:r>
          </a:p>
          <a:p>
            <a:r>
              <a:rPr lang="en-US" sz="1700"/>
              <a:t>1</a:t>
            </a:r>
          </a:p>
          <a:p>
            <a:r>
              <a:rPr lang="en-US" sz="1700"/>
              <a:t>4</a:t>
            </a:r>
          </a:p>
          <a:p>
            <a:r>
              <a:rPr lang="en-US" sz="1700"/>
              <a:t>2</a:t>
            </a:r>
          </a:p>
          <a:p>
            <a:r>
              <a:rPr lang="en-US" sz="1700"/>
              <a:t>5</a:t>
            </a:r>
          </a:p>
          <a:p>
            <a:r>
              <a:rPr lang="en-US" sz="17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4829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animBg="1"/>
      <p:bldP spid="1669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2754</Words>
  <Application>Microsoft Macintosh PowerPoint</Application>
  <PresentationFormat>On-screen Show (4:3)</PresentationFormat>
  <Paragraphs>914</Paragraphs>
  <Slides>54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PowerPoint Presentation</vt:lpstr>
      <vt:lpstr>BWA</vt:lpstr>
      <vt:lpstr>Why Burrows-Wheeler?</vt:lpstr>
      <vt:lpstr>Burrows-Wheeler Transform (BWT)</vt:lpstr>
      <vt:lpstr>Burrows-Wheeler Matrix</vt:lpstr>
      <vt:lpstr>Burrows-Wheeler Matrix</vt:lpstr>
      <vt:lpstr>Key observation</vt:lpstr>
      <vt:lpstr>Recover text</vt:lpstr>
      <vt:lpstr>Exact match</vt:lpstr>
      <vt:lpstr>Exact match (another example)</vt:lpstr>
      <vt:lpstr>Auxiliary data structures</vt:lpstr>
      <vt:lpstr>Auxiliary data structures</vt:lpstr>
      <vt:lpstr>Auxiliary data structures</vt:lpstr>
      <vt:lpstr>Auxiliary data structures</vt:lpstr>
      <vt:lpstr>Inexact match</vt:lpstr>
      <vt:lpstr>Main advantage of BWT against suffix array</vt:lpstr>
      <vt:lpstr>Comparison</vt:lpstr>
      <vt:lpstr>MAQ</vt:lpstr>
      <vt:lpstr>PowerPoint Presentation</vt:lpstr>
      <vt:lpstr>Consecutive seed</vt:lpstr>
      <vt:lpstr>Spaced seeds</vt:lpstr>
      <vt:lpstr>Spaced seeds</vt:lpstr>
      <vt:lpstr>Spaced seeds</vt:lpstr>
      <vt:lpstr>BLAST</vt:lpstr>
      <vt:lpstr>BLAST</vt:lpstr>
      <vt:lpstr>Neighborhood words</vt:lpstr>
      <vt:lpstr>PowerPoint Presentation</vt:lpstr>
      <vt:lpstr>Comparison Matrices</vt:lpstr>
      <vt:lpstr>PowerPoint Presentation</vt:lpstr>
      <vt:lpstr>BLAST</vt:lpstr>
      <vt:lpstr>Statistical Significance of Sequence Comparisons</vt:lpstr>
      <vt:lpstr>BLAST step 1</vt:lpstr>
      <vt:lpstr>BLAST step 2</vt:lpstr>
      <vt:lpstr>The word list</vt:lpstr>
      <vt:lpstr>BLAST step 3</vt:lpstr>
      <vt:lpstr>Scanning</vt:lpstr>
      <vt:lpstr>BLAST step 4</vt:lpstr>
      <vt:lpstr>BLAST extension</vt:lpstr>
      <vt:lpstr>BLAST step 5</vt:lpstr>
      <vt:lpstr>BLAST step 6</vt:lpstr>
      <vt:lpstr>Using BLAST</vt:lpstr>
      <vt:lpstr>Understanding BLAST</vt:lpstr>
      <vt:lpstr>BLAST summary</vt:lpstr>
      <vt:lpstr>FASTA</vt:lpstr>
      <vt:lpstr>PowerPoint Presentation</vt:lpstr>
      <vt:lpstr>FASTA Steps</vt:lpstr>
      <vt:lpstr>The steps in FASTA</vt:lpstr>
      <vt:lpstr>FASTA step 1</vt:lpstr>
      <vt:lpstr>Word hits</vt:lpstr>
      <vt:lpstr>FASTA step 2</vt:lpstr>
      <vt:lpstr>Score and trim</vt:lpstr>
      <vt:lpstr>FASTA step 3</vt:lpstr>
      <vt:lpstr>BLAST vs. FASTA</vt:lpstr>
      <vt:lpstr>PowerPoint Presentation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Shaoke Lou</dc:creator>
  <cp:lastModifiedBy>Shaoke Lou</cp:lastModifiedBy>
  <cp:revision>4</cp:revision>
  <dcterms:created xsi:type="dcterms:W3CDTF">2015-09-10T15:44:09Z</dcterms:created>
  <dcterms:modified xsi:type="dcterms:W3CDTF">2015-09-11T00:41:26Z</dcterms:modified>
</cp:coreProperties>
</file>