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9" r:id="rId8"/>
    <p:sldId id="260" r:id="rId9"/>
    <p:sldId id="266" r:id="rId10"/>
    <p:sldId id="268" r:id="rId11"/>
    <p:sldId id="270" r:id="rId12"/>
    <p:sldId id="267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9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plotYs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GenDi:gedi_pat_diff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plotYs.csv!$C$1</c:f>
              <c:strCache>
                <c:ptCount val="1"/>
                <c:pt idx="0">
                  <c:v>y</c:v>
                </c:pt>
              </c:strCache>
            </c:strRef>
          </c:tx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05220448361386"/>
                  <c:y val="-0.19995456807769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/>
                      <a:t>
R² = 0.50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plotYs.csv!$B$2:$B$83</c:f>
              <c:numCache>
                <c:formatCode>General</c:formatCode>
                <c:ptCount val="82"/>
                <c:pt idx="0">
                  <c:v>-163.185957461623</c:v>
                </c:pt>
                <c:pt idx="1">
                  <c:v>1568.86975090094</c:v>
                </c:pt>
                <c:pt idx="2">
                  <c:v>2105.05381038197</c:v>
                </c:pt>
                <c:pt idx="3">
                  <c:v>3126.03741251021</c:v>
                </c:pt>
                <c:pt idx="4">
                  <c:v>2044.25045401558</c:v>
                </c:pt>
                <c:pt idx="5">
                  <c:v>400.399473034255</c:v>
                </c:pt>
                <c:pt idx="6">
                  <c:v>2022.94014508216</c:v>
                </c:pt>
                <c:pt idx="7">
                  <c:v>1577.47904691394</c:v>
                </c:pt>
                <c:pt idx="8">
                  <c:v>3166.18558998085</c:v>
                </c:pt>
                <c:pt idx="9">
                  <c:v>1967.86092338661</c:v>
                </c:pt>
                <c:pt idx="10">
                  <c:v>1097.12289495331</c:v>
                </c:pt>
                <c:pt idx="11">
                  <c:v>1724.59628424831</c:v>
                </c:pt>
                <c:pt idx="12">
                  <c:v>2600.27806883945</c:v>
                </c:pt>
                <c:pt idx="13">
                  <c:v>2148.51678308837</c:v>
                </c:pt>
                <c:pt idx="14">
                  <c:v>1156.56561248413</c:v>
                </c:pt>
                <c:pt idx="15">
                  <c:v>2524.22129322124</c:v>
                </c:pt>
                <c:pt idx="16">
                  <c:v>1859.25070453454</c:v>
                </c:pt>
                <c:pt idx="17">
                  <c:v>1197.28106239828</c:v>
                </c:pt>
                <c:pt idx="18">
                  <c:v>1939.11018468234</c:v>
                </c:pt>
                <c:pt idx="19">
                  <c:v>1213.62190143116</c:v>
                </c:pt>
                <c:pt idx="20">
                  <c:v>2014.24420890548</c:v>
                </c:pt>
                <c:pt idx="21">
                  <c:v>3252.99850910916</c:v>
                </c:pt>
                <c:pt idx="22">
                  <c:v>1295.80630784863</c:v>
                </c:pt>
                <c:pt idx="23">
                  <c:v>1324.38016262884</c:v>
                </c:pt>
                <c:pt idx="24">
                  <c:v>1486.19497087178</c:v>
                </c:pt>
                <c:pt idx="25">
                  <c:v>1385.09510376995</c:v>
                </c:pt>
                <c:pt idx="26">
                  <c:v>2385.50337056123</c:v>
                </c:pt>
                <c:pt idx="27">
                  <c:v>855.272262724391</c:v>
                </c:pt>
                <c:pt idx="28">
                  <c:v>764.7479730932329</c:v>
                </c:pt>
                <c:pt idx="29">
                  <c:v>1673.99453059522</c:v>
                </c:pt>
                <c:pt idx="30">
                  <c:v>2310.72616680982</c:v>
                </c:pt>
                <c:pt idx="31">
                  <c:v>1448.60638819044</c:v>
                </c:pt>
                <c:pt idx="32">
                  <c:v>1201.07673815178</c:v>
                </c:pt>
                <c:pt idx="33">
                  <c:v>1151.32346823739</c:v>
                </c:pt>
                <c:pt idx="34">
                  <c:v>2377.9306357306</c:v>
                </c:pt>
                <c:pt idx="35">
                  <c:v>1372.19674187145</c:v>
                </c:pt>
                <c:pt idx="36">
                  <c:v>1270.93197155576</c:v>
                </c:pt>
                <c:pt idx="37">
                  <c:v>827.1965031919586</c:v>
                </c:pt>
                <c:pt idx="38">
                  <c:v>2134.728543367029</c:v>
                </c:pt>
                <c:pt idx="39">
                  <c:v>344.692462341634</c:v>
                </c:pt>
                <c:pt idx="40">
                  <c:v>2618.15864038574</c:v>
                </c:pt>
                <c:pt idx="41">
                  <c:v>2595.29948403759</c:v>
                </c:pt>
                <c:pt idx="42">
                  <c:v>2460.62182715516</c:v>
                </c:pt>
                <c:pt idx="43">
                  <c:v>1404.38768751728</c:v>
                </c:pt>
                <c:pt idx="44">
                  <c:v>1674.66533958562</c:v>
                </c:pt>
                <c:pt idx="45">
                  <c:v>1817.28449598627</c:v>
                </c:pt>
                <c:pt idx="46">
                  <c:v>966.782752072246</c:v>
                </c:pt>
                <c:pt idx="47">
                  <c:v>-284.141295591044</c:v>
                </c:pt>
                <c:pt idx="48">
                  <c:v>1426.21492167233</c:v>
                </c:pt>
                <c:pt idx="49">
                  <c:v>1869.79917240004</c:v>
                </c:pt>
                <c:pt idx="50">
                  <c:v>757.328754496377</c:v>
                </c:pt>
                <c:pt idx="51">
                  <c:v>1787.14957141199</c:v>
                </c:pt>
                <c:pt idx="52">
                  <c:v>1802.61058589631</c:v>
                </c:pt>
                <c:pt idx="53">
                  <c:v>1619.05960874781</c:v>
                </c:pt>
                <c:pt idx="54">
                  <c:v>1940.1569554282</c:v>
                </c:pt>
                <c:pt idx="55">
                  <c:v>726.8316390862246</c:v>
                </c:pt>
                <c:pt idx="56">
                  <c:v>1223.47174312472</c:v>
                </c:pt>
                <c:pt idx="57">
                  <c:v>250.547172275979</c:v>
                </c:pt>
                <c:pt idx="58">
                  <c:v>732.762446896843</c:v>
                </c:pt>
                <c:pt idx="59">
                  <c:v>1650.69048254929</c:v>
                </c:pt>
                <c:pt idx="60">
                  <c:v>2647.6977438557</c:v>
                </c:pt>
                <c:pt idx="61">
                  <c:v>1516.85516811841</c:v>
                </c:pt>
                <c:pt idx="62">
                  <c:v>1235.71714329318</c:v>
                </c:pt>
                <c:pt idx="63">
                  <c:v>1851.83989135775</c:v>
                </c:pt>
                <c:pt idx="64">
                  <c:v>1166.63959725521</c:v>
                </c:pt>
                <c:pt idx="65">
                  <c:v>2303.7203187749</c:v>
                </c:pt>
                <c:pt idx="66">
                  <c:v>1984.38550827744</c:v>
                </c:pt>
                <c:pt idx="67">
                  <c:v>2002.27399786927</c:v>
                </c:pt>
                <c:pt idx="68">
                  <c:v>542.7266158229542</c:v>
                </c:pt>
                <c:pt idx="69">
                  <c:v>920.920395038436</c:v>
                </c:pt>
                <c:pt idx="70">
                  <c:v>2759.16315675356</c:v>
                </c:pt>
                <c:pt idx="71">
                  <c:v>763.3820956823229</c:v>
                </c:pt>
                <c:pt idx="72">
                  <c:v>1000.57141851439</c:v>
                </c:pt>
                <c:pt idx="73">
                  <c:v>2729.2959790582</c:v>
                </c:pt>
                <c:pt idx="74">
                  <c:v>2199.21333547622</c:v>
                </c:pt>
                <c:pt idx="75">
                  <c:v>2827.67279036763</c:v>
                </c:pt>
                <c:pt idx="76">
                  <c:v>2409.5142337795</c:v>
                </c:pt>
                <c:pt idx="77">
                  <c:v>1131.94308703891</c:v>
                </c:pt>
                <c:pt idx="78">
                  <c:v>1984.20867089702</c:v>
                </c:pt>
                <c:pt idx="79">
                  <c:v>1473.42864879252</c:v>
                </c:pt>
                <c:pt idx="80">
                  <c:v>1760.88576065973</c:v>
                </c:pt>
              </c:numCache>
            </c:numRef>
          </c:xVal>
          <c:yVal>
            <c:numRef>
              <c:f>plotYs.csv!$C$2:$C$83</c:f>
              <c:numCache>
                <c:formatCode>General</c:formatCode>
                <c:ptCount val="82"/>
                <c:pt idx="0">
                  <c:v>255.0</c:v>
                </c:pt>
                <c:pt idx="1">
                  <c:v>1699.0</c:v>
                </c:pt>
                <c:pt idx="2">
                  <c:v>1563.0</c:v>
                </c:pt>
                <c:pt idx="3">
                  <c:v>4456.0</c:v>
                </c:pt>
                <c:pt idx="4">
                  <c:v>2009.0</c:v>
                </c:pt>
                <c:pt idx="5">
                  <c:v>571.0</c:v>
                </c:pt>
                <c:pt idx="6">
                  <c:v>3941.0</c:v>
                </c:pt>
                <c:pt idx="7">
                  <c:v>2097.0</c:v>
                </c:pt>
                <c:pt idx="8">
                  <c:v>4273.0</c:v>
                </c:pt>
                <c:pt idx="9">
                  <c:v>1556.0</c:v>
                </c:pt>
                <c:pt idx="10">
                  <c:v>612.0</c:v>
                </c:pt>
                <c:pt idx="11">
                  <c:v>2763.0</c:v>
                </c:pt>
                <c:pt idx="12">
                  <c:v>2763.0</c:v>
                </c:pt>
                <c:pt idx="13">
                  <c:v>3461.0</c:v>
                </c:pt>
                <c:pt idx="14">
                  <c:v>967.0</c:v>
                </c:pt>
                <c:pt idx="15">
                  <c:v>3126.0</c:v>
                </c:pt>
                <c:pt idx="16">
                  <c:v>2551.0</c:v>
                </c:pt>
                <c:pt idx="17">
                  <c:v>524.0</c:v>
                </c:pt>
                <c:pt idx="18">
                  <c:v>2520.0</c:v>
                </c:pt>
                <c:pt idx="19">
                  <c:v>3063.0</c:v>
                </c:pt>
                <c:pt idx="20">
                  <c:v>1286.0</c:v>
                </c:pt>
                <c:pt idx="21">
                  <c:v>3945.0</c:v>
                </c:pt>
                <c:pt idx="22">
                  <c:v>1127.0</c:v>
                </c:pt>
                <c:pt idx="23">
                  <c:v>369.0</c:v>
                </c:pt>
                <c:pt idx="24">
                  <c:v>811.0</c:v>
                </c:pt>
                <c:pt idx="25">
                  <c:v>943.0</c:v>
                </c:pt>
                <c:pt idx="26">
                  <c:v>2469.0</c:v>
                </c:pt>
                <c:pt idx="27">
                  <c:v>723.0</c:v>
                </c:pt>
                <c:pt idx="28">
                  <c:v>883.0</c:v>
                </c:pt>
                <c:pt idx="29">
                  <c:v>1694.0</c:v>
                </c:pt>
                <c:pt idx="30">
                  <c:v>3418.0</c:v>
                </c:pt>
                <c:pt idx="31">
                  <c:v>921.0</c:v>
                </c:pt>
                <c:pt idx="32">
                  <c:v>224.0</c:v>
                </c:pt>
                <c:pt idx="33">
                  <c:v>426.0</c:v>
                </c:pt>
                <c:pt idx="34">
                  <c:v>1692.0</c:v>
                </c:pt>
                <c:pt idx="35">
                  <c:v>1142.0</c:v>
                </c:pt>
                <c:pt idx="36">
                  <c:v>158.0</c:v>
                </c:pt>
                <c:pt idx="37">
                  <c:v>653.0</c:v>
                </c:pt>
                <c:pt idx="38">
                  <c:v>921.0</c:v>
                </c:pt>
                <c:pt idx="39">
                  <c:v>825.0</c:v>
                </c:pt>
                <c:pt idx="40">
                  <c:v>2207.0</c:v>
                </c:pt>
                <c:pt idx="41">
                  <c:v>2965.0</c:v>
                </c:pt>
                <c:pt idx="42">
                  <c:v>1791.0</c:v>
                </c:pt>
                <c:pt idx="43">
                  <c:v>2798.0</c:v>
                </c:pt>
                <c:pt idx="44">
                  <c:v>1694.0</c:v>
                </c:pt>
                <c:pt idx="45">
                  <c:v>1142.0</c:v>
                </c:pt>
                <c:pt idx="46">
                  <c:v>365.0</c:v>
                </c:pt>
                <c:pt idx="47">
                  <c:v>304.0</c:v>
                </c:pt>
                <c:pt idx="48">
                  <c:v>1796.0</c:v>
                </c:pt>
                <c:pt idx="49">
                  <c:v>2798.0</c:v>
                </c:pt>
                <c:pt idx="50">
                  <c:v>1556.0</c:v>
                </c:pt>
                <c:pt idx="51">
                  <c:v>860.0</c:v>
                </c:pt>
                <c:pt idx="52">
                  <c:v>2483.0</c:v>
                </c:pt>
                <c:pt idx="53">
                  <c:v>785.0</c:v>
                </c:pt>
                <c:pt idx="54">
                  <c:v>1542.0</c:v>
                </c:pt>
                <c:pt idx="55">
                  <c:v>785.0</c:v>
                </c:pt>
                <c:pt idx="56">
                  <c:v>1286.0</c:v>
                </c:pt>
                <c:pt idx="57">
                  <c:v>991.0</c:v>
                </c:pt>
                <c:pt idx="58">
                  <c:v>1563.0</c:v>
                </c:pt>
                <c:pt idx="59">
                  <c:v>1272.0</c:v>
                </c:pt>
                <c:pt idx="60">
                  <c:v>1920.0</c:v>
                </c:pt>
                <c:pt idx="61">
                  <c:v>749.0</c:v>
                </c:pt>
                <c:pt idx="62">
                  <c:v>1692.0</c:v>
                </c:pt>
                <c:pt idx="63">
                  <c:v>2422.0</c:v>
                </c:pt>
                <c:pt idx="64">
                  <c:v>160.0</c:v>
                </c:pt>
                <c:pt idx="65">
                  <c:v>1148.0</c:v>
                </c:pt>
                <c:pt idx="66">
                  <c:v>2373.0</c:v>
                </c:pt>
                <c:pt idx="67">
                  <c:v>2207.0</c:v>
                </c:pt>
                <c:pt idx="68">
                  <c:v>548.0</c:v>
                </c:pt>
                <c:pt idx="69">
                  <c:v>612.0</c:v>
                </c:pt>
                <c:pt idx="70">
                  <c:v>2520.0</c:v>
                </c:pt>
                <c:pt idx="71">
                  <c:v>754.0</c:v>
                </c:pt>
                <c:pt idx="72">
                  <c:v>558.0</c:v>
                </c:pt>
                <c:pt idx="73">
                  <c:v>1999.0</c:v>
                </c:pt>
                <c:pt idx="74">
                  <c:v>811.0</c:v>
                </c:pt>
                <c:pt idx="75">
                  <c:v>3462.0</c:v>
                </c:pt>
                <c:pt idx="76">
                  <c:v>993.0</c:v>
                </c:pt>
                <c:pt idx="77">
                  <c:v>1365.0</c:v>
                </c:pt>
                <c:pt idx="78">
                  <c:v>2573.0</c:v>
                </c:pt>
                <c:pt idx="79">
                  <c:v>1148.0</c:v>
                </c:pt>
                <c:pt idx="80">
                  <c:v>2009.0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5410296"/>
        <c:axId val="-2075407368"/>
      </c:scatterChart>
      <c:valAx>
        <c:axId val="-2075410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5407368"/>
        <c:crosses val="autoZero"/>
        <c:crossBetween val="midCat"/>
      </c:valAx>
      <c:valAx>
        <c:axId val="-2075407368"/>
        <c:scaling>
          <c:orientation val="minMax"/>
          <c:max val="4000.0"/>
          <c:min val="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5410296"/>
        <c:crosses val="autoZero"/>
        <c:crossBetween val="midCat"/>
      </c:valAx>
    </c:plotArea>
    <c:plotVisOnly val="1"/>
    <c:dispBlanksAs val="gap"/>
    <c:showDLblsOverMax val="0"/>
  </c:chart>
  <c:spPr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40050452308932"/>
                  <c:y val="0.536184944602264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aseline="0" dirty="0"/>
                      <a:t>
R² = 0.70362</a:t>
                    </a:r>
                    <a:endParaRPr lang="en-US" sz="1400" dirty="0"/>
                  </a:p>
                </c:rich>
              </c:tx>
              <c:numFmt formatCode="General" sourceLinked="0"/>
            </c:trendlineLbl>
          </c:trendline>
          <c:xVal>
            <c:numRef>
              <c:f>gedi_pat_diffs!$B$1:$B$79</c:f>
              <c:numCache>
                <c:formatCode>General</c:formatCode>
                <c:ptCount val="79"/>
                <c:pt idx="0">
                  <c:v>63.507864396</c:v>
                </c:pt>
                <c:pt idx="1">
                  <c:v>59.794188839</c:v>
                </c:pt>
                <c:pt idx="2">
                  <c:v>38.627348404</c:v>
                </c:pt>
                <c:pt idx="3">
                  <c:v>50.49448700199999</c:v>
                </c:pt>
                <c:pt idx="4">
                  <c:v>53.464479334</c:v>
                </c:pt>
                <c:pt idx="5">
                  <c:v>72.281484894</c:v>
                </c:pt>
                <c:pt idx="6">
                  <c:v>58.075130796</c:v>
                </c:pt>
                <c:pt idx="7">
                  <c:v>69.482549957</c:v>
                </c:pt>
                <c:pt idx="8">
                  <c:v>39.503964165</c:v>
                </c:pt>
                <c:pt idx="9">
                  <c:v>39.52805331</c:v>
                </c:pt>
                <c:pt idx="10">
                  <c:v>52.25152425</c:v>
                </c:pt>
                <c:pt idx="11">
                  <c:v>44.874102828</c:v>
                </c:pt>
                <c:pt idx="12">
                  <c:v>47.707906832</c:v>
                </c:pt>
                <c:pt idx="13">
                  <c:v>53.515597289</c:v>
                </c:pt>
                <c:pt idx="14">
                  <c:v>59.517882627</c:v>
                </c:pt>
                <c:pt idx="15">
                  <c:v>38.897522301</c:v>
                </c:pt>
                <c:pt idx="16">
                  <c:v>45.39009435</c:v>
                </c:pt>
                <c:pt idx="17">
                  <c:v>34.39920713</c:v>
                </c:pt>
                <c:pt idx="18">
                  <c:v>45.470370685</c:v>
                </c:pt>
                <c:pt idx="19">
                  <c:v>49.127497242</c:v>
                </c:pt>
                <c:pt idx="20">
                  <c:v>87.98978864199998</c:v>
                </c:pt>
                <c:pt idx="21">
                  <c:v>41.114640635</c:v>
                </c:pt>
                <c:pt idx="22">
                  <c:v>38.917722594</c:v>
                </c:pt>
                <c:pt idx="23">
                  <c:v>36.762617809</c:v>
                </c:pt>
                <c:pt idx="24">
                  <c:v>49.509405427</c:v>
                </c:pt>
                <c:pt idx="25">
                  <c:v>48.038008332</c:v>
                </c:pt>
                <c:pt idx="26">
                  <c:v>42.269874788</c:v>
                </c:pt>
                <c:pt idx="27">
                  <c:v>46.87555736</c:v>
                </c:pt>
                <c:pt idx="28">
                  <c:v>35.531072258</c:v>
                </c:pt>
                <c:pt idx="29">
                  <c:v>47.333812263</c:v>
                </c:pt>
                <c:pt idx="30">
                  <c:v>30.675310127</c:v>
                </c:pt>
                <c:pt idx="31">
                  <c:v>39.55904512</c:v>
                </c:pt>
                <c:pt idx="32">
                  <c:v>55.707874498</c:v>
                </c:pt>
                <c:pt idx="33">
                  <c:v>38.585724399</c:v>
                </c:pt>
                <c:pt idx="34">
                  <c:v>42.178909176</c:v>
                </c:pt>
                <c:pt idx="35">
                  <c:v>46.855978757</c:v>
                </c:pt>
                <c:pt idx="36">
                  <c:v>54.306116184</c:v>
                </c:pt>
                <c:pt idx="37">
                  <c:v>36.259412417</c:v>
                </c:pt>
                <c:pt idx="38">
                  <c:v>58.620305651</c:v>
                </c:pt>
                <c:pt idx="39">
                  <c:v>50.41169160699999</c:v>
                </c:pt>
                <c:pt idx="40">
                  <c:v>48.346254741</c:v>
                </c:pt>
                <c:pt idx="41">
                  <c:v>32.745097775</c:v>
                </c:pt>
                <c:pt idx="42">
                  <c:v>33.672152644</c:v>
                </c:pt>
                <c:pt idx="43">
                  <c:v>38.641101763</c:v>
                </c:pt>
                <c:pt idx="44">
                  <c:v>36.985350909</c:v>
                </c:pt>
                <c:pt idx="45">
                  <c:v>57.500687242</c:v>
                </c:pt>
                <c:pt idx="46">
                  <c:v>44.427738547</c:v>
                </c:pt>
                <c:pt idx="47">
                  <c:v>54.483151109</c:v>
                </c:pt>
                <c:pt idx="48">
                  <c:v>55.289956677</c:v>
                </c:pt>
                <c:pt idx="49">
                  <c:v>51.417853435</c:v>
                </c:pt>
                <c:pt idx="50">
                  <c:v>45.547522078</c:v>
                </c:pt>
                <c:pt idx="51">
                  <c:v>31.549372593</c:v>
                </c:pt>
                <c:pt idx="52">
                  <c:v>69.70633195800001</c:v>
                </c:pt>
                <c:pt idx="53">
                  <c:v>42.600741159</c:v>
                </c:pt>
                <c:pt idx="54">
                  <c:v>35.721085412</c:v>
                </c:pt>
                <c:pt idx="55">
                  <c:v>58.413298621</c:v>
                </c:pt>
                <c:pt idx="56">
                  <c:v>32.88769915999987</c:v>
                </c:pt>
                <c:pt idx="57">
                  <c:v>40.813134224</c:v>
                </c:pt>
                <c:pt idx="58">
                  <c:v>51.614715561</c:v>
                </c:pt>
                <c:pt idx="59">
                  <c:v>36.825214718</c:v>
                </c:pt>
                <c:pt idx="60">
                  <c:v>57.118870165</c:v>
                </c:pt>
                <c:pt idx="61">
                  <c:v>42.160898064</c:v>
                </c:pt>
                <c:pt idx="62">
                  <c:v>55.628350911</c:v>
                </c:pt>
                <c:pt idx="63">
                  <c:v>65.866369983</c:v>
                </c:pt>
                <c:pt idx="64">
                  <c:v>58.162347381</c:v>
                </c:pt>
                <c:pt idx="65">
                  <c:v>43.308650558</c:v>
                </c:pt>
                <c:pt idx="66">
                  <c:v>59.324345066</c:v>
                </c:pt>
                <c:pt idx="67">
                  <c:v>31.177676566</c:v>
                </c:pt>
                <c:pt idx="68">
                  <c:v>61.29558041</c:v>
                </c:pt>
                <c:pt idx="69">
                  <c:v>56.217356398</c:v>
                </c:pt>
                <c:pt idx="70">
                  <c:v>37.880788133</c:v>
                </c:pt>
                <c:pt idx="71">
                  <c:v>58.665180703</c:v>
                </c:pt>
                <c:pt idx="72">
                  <c:v>36.589432571</c:v>
                </c:pt>
                <c:pt idx="73">
                  <c:v>57.322343725</c:v>
                </c:pt>
                <c:pt idx="74">
                  <c:v>44.195925033</c:v>
                </c:pt>
                <c:pt idx="75">
                  <c:v>33.642880771</c:v>
                </c:pt>
                <c:pt idx="76">
                  <c:v>55.161028953</c:v>
                </c:pt>
                <c:pt idx="77">
                  <c:v>40.733733654</c:v>
                </c:pt>
                <c:pt idx="78">
                  <c:v>29.470869434</c:v>
                </c:pt>
              </c:numCache>
            </c:numRef>
          </c:xVal>
          <c:yVal>
            <c:numRef>
              <c:f>gedi_pat_diffs!$C$1:$C$79</c:f>
              <c:numCache>
                <c:formatCode>General</c:formatCode>
                <c:ptCount val="79"/>
                <c:pt idx="0">
                  <c:v>65.32417795599981</c:v>
                </c:pt>
                <c:pt idx="1">
                  <c:v>68.311400941</c:v>
                </c:pt>
                <c:pt idx="2">
                  <c:v>51.263780642</c:v>
                </c:pt>
                <c:pt idx="3">
                  <c:v>59.36134076</c:v>
                </c:pt>
                <c:pt idx="4">
                  <c:v>58.841177964</c:v>
                </c:pt>
                <c:pt idx="5">
                  <c:v>69.58254015399964</c:v>
                </c:pt>
                <c:pt idx="6">
                  <c:v>67.65225273599975</c:v>
                </c:pt>
                <c:pt idx="7">
                  <c:v>80.456863813</c:v>
                </c:pt>
                <c:pt idx="8">
                  <c:v>54.227278771</c:v>
                </c:pt>
                <c:pt idx="9">
                  <c:v>51.79406927</c:v>
                </c:pt>
                <c:pt idx="10">
                  <c:v>64.43334888599998</c:v>
                </c:pt>
                <c:pt idx="11">
                  <c:v>49.34087677399999</c:v>
                </c:pt>
                <c:pt idx="12">
                  <c:v>58.59058851</c:v>
                </c:pt>
                <c:pt idx="13">
                  <c:v>62.161853137</c:v>
                </c:pt>
                <c:pt idx="14">
                  <c:v>74.70497237699969</c:v>
                </c:pt>
                <c:pt idx="15">
                  <c:v>62.903648639</c:v>
                </c:pt>
                <c:pt idx="16">
                  <c:v>59.39375851</c:v>
                </c:pt>
                <c:pt idx="17">
                  <c:v>45.292154198</c:v>
                </c:pt>
                <c:pt idx="18">
                  <c:v>46.519842345</c:v>
                </c:pt>
                <c:pt idx="19">
                  <c:v>63.193932526</c:v>
                </c:pt>
                <c:pt idx="20">
                  <c:v>91.542463532</c:v>
                </c:pt>
                <c:pt idx="21">
                  <c:v>46.391715699</c:v>
                </c:pt>
                <c:pt idx="22">
                  <c:v>51.672239418</c:v>
                </c:pt>
                <c:pt idx="23">
                  <c:v>53.333132707</c:v>
                </c:pt>
                <c:pt idx="24">
                  <c:v>56.922323529</c:v>
                </c:pt>
                <c:pt idx="25">
                  <c:v>51.675403796</c:v>
                </c:pt>
                <c:pt idx="26">
                  <c:v>48.282532054</c:v>
                </c:pt>
                <c:pt idx="27">
                  <c:v>53.627922148</c:v>
                </c:pt>
                <c:pt idx="28">
                  <c:v>48.462689448</c:v>
                </c:pt>
                <c:pt idx="29">
                  <c:v>58.035502823</c:v>
                </c:pt>
                <c:pt idx="30">
                  <c:v>41.802284805</c:v>
                </c:pt>
                <c:pt idx="31">
                  <c:v>54.388220992</c:v>
                </c:pt>
                <c:pt idx="32">
                  <c:v>58.540320192</c:v>
                </c:pt>
                <c:pt idx="33">
                  <c:v>41.996163717</c:v>
                </c:pt>
                <c:pt idx="34">
                  <c:v>43.97109406999999</c:v>
                </c:pt>
                <c:pt idx="35">
                  <c:v>47.612947349</c:v>
                </c:pt>
                <c:pt idx="36">
                  <c:v>60.017201976</c:v>
                </c:pt>
                <c:pt idx="37">
                  <c:v>56.255239945</c:v>
                </c:pt>
                <c:pt idx="38">
                  <c:v>66.15850181099955</c:v>
                </c:pt>
                <c:pt idx="39">
                  <c:v>57.960685001</c:v>
                </c:pt>
                <c:pt idx="40">
                  <c:v>64.391070523</c:v>
                </c:pt>
                <c:pt idx="41">
                  <c:v>46.202461639</c:v>
                </c:pt>
                <c:pt idx="42">
                  <c:v>58.938292838</c:v>
                </c:pt>
                <c:pt idx="43">
                  <c:v>57.403035009</c:v>
                </c:pt>
                <c:pt idx="44">
                  <c:v>47.970880609</c:v>
                </c:pt>
                <c:pt idx="45">
                  <c:v>65.37695147199985</c:v>
                </c:pt>
                <c:pt idx="46">
                  <c:v>59.190270343</c:v>
                </c:pt>
                <c:pt idx="47">
                  <c:v>69.40633201099969</c:v>
                </c:pt>
                <c:pt idx="48">
                  <c:v>66.135930761</c:v>
                </c:pt>
                <c:pt idx="49">
                  <c:v>70.65233411899955</c:v>
                </c:pt>
                <c:pt idx="50">
                  <c:v>56.019942474</c:v>
                </c:pt>
                <c:pt idx="51">
                  <c:v>49.31266855299999</c:v>
                </c:pt>
                <c:pt idx="52">
                  <c:v>76.40486259</c:v>
                </c:pt>
                <c:pt idx="53">
                  <c:v>52.314526897</c:v>
                </c:pt>
                <c:pt idx="54">
                  <c:v>59.197982688</c:v>
                </c:pt>
                <c:pt idx="55">
                  <c:v>62.049751049</c:v>
                </c:pt>
                <c:pt idx="56">
                  <c:v>52.273116474</c:v>
                </c:pt>
                <c:pt idx="57">
                  <c:v>53.52120482</c:v>
                </c:pt>
                <c:pt idx="58">
                  <c:v>59.632394223</c:v>
                </c:pt>
                <c:pt idx="59">
                  <c:v>52.173539108</c:v>
                </c:pt>
                <c:pt idx="60">
                  <c:v>58.695921795</c:v>
                </c:pt>
                <c:pt idx="61">
                  <c:v>57.00426107799994</c:v>
                </c:pt>
                <c:pt idx="62">
                  <c:v>54.700760703</c:v>
                </c:pt>
                <c:pt idx="63">
                  <c:v>71.25557445299975</c:v>
                </c:pt>
                <c:pt idx="64">
                  <c:v>58.578555463</c:v>
                </c:pt>
                <c:pt idx="65">
                  <c:v>62.862622832</c:v>
                </c:pt>
                <c:pt idx="66">
                  <c:v>67.423535726</c:v>
                </c:pt>
                <c:pt idx="67">
                  <c:v>43.503368256</c:v>
                </c:pt>
                <c:pt idx="68">
                  <c:v>70.36930485199981</c:v>
                </c:pt>
                <c:pt idx="69">
                  <c:v>59.001218968</c:v>
                </c:pt>
                <c:pt idx="70">
                  <c:v>56.27778705099999</c:v>
                </c:pt>
                <c:pt idx="71">
                  <c:v>76.388485569</c:v>
                </c:pt>
                <c:pt idx="72">
                  <c:v>49.394177403</c:v>
                </c:pt>
                <c:pt idx="73">
                  <c:v>69.394444333</c:v>
                </c:pt>
                <c:pt idx="74">
                  <c:v>55.585186185</c:v>
                </c:pt>
                <c:pt idx="75">
                  <c:v>51.778255513</c:v>
                </c:pt>
                <c:pt idx="76">
                  <c:v>71.22518363499998</c:v>
                </c:pt>
                <c:pt idx="77">
                  <c:v>49.029005602</c:v>
                </c:pt>
                <c:pt idx="78">
                  <c:v>46.148061676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6626248"/>
        <c:axId val="-2076601656"/>
      </c:scatterChart>
      <c:valAx>
        <c:axId val="-2076626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76601656"/>
        <c:crosses val="autoZero"/>
        <c:crossBetween val="midCat"/>
      </c:valAx>
      <c:valAx>
        <c:axId val="-2076601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6626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7D19C-34F5-2244-9AD7-2A3664FA49F4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AEBD7-6294-DB41-8F42-D0070519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882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497C-5082-3248-849C-349945B295A7}" type="datetimeFigureOut">
              <a:rPr lang="en-US" smtClean="0"/>
              <a:t>9/10/15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C143F-EAF3-9C43-BAEE-F903CB1AB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34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8537-21C9-3C42-82A3-A7347E3603D6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52EE7-1FDC-6446-B0AF-4DEDD94A13F5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4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663A4-47E2-ED40-97FA-AB36DCE4E5D2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8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9F25-D2F2-3A42-8013-98E940B932C4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2C69-C298-2343-B90A-9484001AC3DB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7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C31E-A8F9-464F-87E7-7B32A588BF8C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9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1F97-554D-514E-AEFA-C08229FE838B}" type="datetime1">
              <a:rPr lang="en-US" smtClean="0"/>
              <a:t>9/10/15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8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2E9B7-ED38-6E46-B327-E86D78B0653C}" type="datetime1">
              <a:rPr lang="en-US" smtClean="0"/>
              <a:t>9/10/15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9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F66EE-72C8-1B4D-9D47-B28D280D3693}" type="datetime1">
              <a:rPr lang="en-US" smtClean="0"/>
              <a:t>9/10/15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0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D8FD-9254-E248-B67C-F5461CEE925D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3202-576D-8B46-B296-7FA9526F9C75}" type="datetime1">
              <a:rPr lang="en-US" smtClean="0"/>
              <a:t>9/10/15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07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6E6E8-E6EB-EE4D-BF66-D321347ABB3D}" type="datetime1">
              <a:rPr lang="en-US" smtClean="0"/>
              <a:t>9/10/15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5C3B-21F7-DB4B-9108-77FEF1D4E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045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- Constructing </a:t>
            </a:r>
            <a:r>
              <a:rPr lang="en-US" b="1" dirty="0"/>
              <a:t>critical expressional landscapes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- across </a:t>
            </a:r>
            <a:r>
              <a:rPr lang="en-US" b="1" dirty="0"/>
              <a:t>different Cancer types, </a:t>
            </a:r>
            <a:r>
              <a:rPr lang="en-US" b="1" dirty="0" smtClean="0"/>
              <a:t>- evaluate </a:t>
            </a:r>
            <a:r>
              <a:rPr lang="en-US" b="1" dirty="0"/>
              <a:t>their association with </a:t>
            </a:r>
            <a:r>
              <a:rPr lang="en-US" b="1" dirty="0" err="1" smtClean="0"/>
              <a:t>clonality</a:t>
            </a:r>
            <a:r>
              <a:rPr lang="en-US" b="1" dirty="0" smtClean="0"/>
              <a:t>/mutations and </a:t>
            </a:r>
            <a:br>
              <a:rPr lang="en-US" b="1" dirty="0" smtClean="0"/>
            </a:br>
            <a:r>
              <a:rPr lang="en-US" b="1" dirty="0" smtClean="0"/>
              <a:t>- their </a:t>
            </a:r>
            <a:r>
              <a:rPr lang="en-US" b="1" dirty="0"/>
              <a:t>effect in immune </a:t>
            </a:r>
            <a:r>
              <a:rPr lang="en-US" b="1" dirty="0" smtClean="0"/>
              <a:t>response</a:t>
            </a:r>
            <a:br>
              <a:rPr lang="en-US" b="1" dirty="0" smtClean="0"/>
            </a:br>
            <a:r>
              <a:rPr lang="en-US" sz="2700" b="1" i="1" dirty="0"/>
              <a:t/>
            </a:r>
            <a:br>
              <a:rPr lang="en-US" sz="2700" b="1" i="1" dirty="0"/>
            </a:br>
            <a:r>
              <a:rPr lang="en-US" sz="2700" b="1" i="1" dirty="0" smtClean="0"/>
              <a:t>Leonidas Salichos, P-</a:t>
            </a:r>
            <a:r>
              <a:rPr lang="en-US" sz="2700" b="1" i="1" dirty="0" err="1" smtClean="0"/>
              <a:t>Var</a:t>
            </a:r>
            <a:r>
              <a:rPr lang="en-US" sz="2700" b="1" i="1" dirty="0" smtClean="0"/>
              <a:t> 9/10/2015</a:t>
            </a:r>
            <a:r>
              <a:rPr lang="en-US" sz="2700" i="1" dirty="0"/>
              <a:t/>
            </a:r>
            <a:br>
              <a:rPr lang="en-US" sz="2700" i="1" dirty="0"/>
            </a:br>
            <a:endParaRPr lang="en-US" sz="27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89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32901" cy="4945743"/>
          </a:xfrm>
        </p:spPr>
        <p:txBody>
          <a:bodyPr>
            <a:normAutofit/>
          </a:bodyPr>
          <a:lstStyle/>
          <a:p>
            <a:r>
              <a:rPr lang="en-US" dirty="0" smtClean="0"/>
              <a:t>Aggressive Genes for two Cancers</a:t>
            </a:r>
            <a:br>
              <a:rPr lang="en-US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Cor</a:t>
            </a:r>
            <a:r>
              <a:rPr lang="en-US" sz="2000" dirty="0" smtClean="0"/>
              <a:t> &gt; 0.3|| </a:t>
            </a:r>
            <a:r>
              <a:rPr lang="en-US" sz="2000" dirty="0" err="1" smtClean="0"/>
              <a:t>Pval</a:t>
            </a:r>
            <a:r>
              <a:rPr lang="en-US" sz="2000" dirty="0" smtClean="0"/>
              <a:t> &lt; 0.001)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603278"/>
              </p:ext>
            </p:extLst>
          </p:nvPr>
        </p:nvGraphicFramePr>
        <p:xfrm>
          <a:off x="4486251" y="109388"/>
          <a:ext cx="3911600" cy="629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4" imgW="3911600" imgH="6299200" progId="Excel.Sheet.12">
                  <p:embed/>
                </p:oleObj>
              </mc:Choice>
              <mc:Fallback>
                <p:oleObj name="Worksheet" r:id="rId4" imgW="3911600" imgH="6299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6251" y="109388"/>
                        <a:ext cx="3911600" cy="629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0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Gene function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923484"/>
              </p:ext>
            </p:extLst>
          </p:nvPr>
        </p:nvGraphicFramePr>
        <p:xfrm>
          <a:off x="1706880" y="1517649"/>
          <a:ext cx="6690994" cy="4285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4" imgW="5969000" imgH="3822700" progId="Excel.Sheet.12">
                  <p:embed/>
                </p:oleObj>
              </mc:Choice>
              <mc:Fallback>
                <p:oleObj name="Worksheet" r:id="rId4" imgW="5969000" imgH="3822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06880" y="1517649"/>
                        <a:ext cx="6690994" cy="4285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60880" y="6167120"/>
            <a:ext cx="580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critical profiles by setting Y (nr of days to death) ~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Complete Aim I</a:t>
            </a:r>
          </a:p>
          <a:p>
            <a:pPr lvl="1"/>
            <a:r>
              <a:rPr lang="en-US" dirty="0" smtClean="0"/>
              <a:t>Construct critical profiles for all cancer types</a:t>
            </a:r>
          </a:p>
          <a:p>
            <a:pPr lvl="1"/>
            <a:r>
              <a:rPr lang="en-US" dirty="0" smtClean="0"/>
              <a:t>Evaluate landscape and convergence</a:t>
            </a:r>
          </a:p>
          <a:p>
            <a:pPr lvl="1"/>
            <a:r>
              <a:rPr lang="en-US" dirty="0" smtClean="0"/>
              <a:t>Identify converging profiles without D2D criterion (#stochastic #</a:t>
            </a:r>
            <a:r>
              <a:rPr lang="en-US" dirty="0" err="1" smtClean="0"/>
              <a:t>Baskiotis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Going to Aim II</a:t>
            </a:r>
          </a:p>
          <a:p>
            <a:pPr lvl="1"/>
            <a:r>
              <a:rPr lang="en-US" dirty="0" smtClean="0"/>
              <a:t>Construct regulatory </a:t>
            </a:r>
            <a:r>
              <a:rPr lang="en-US" dirty="0"/>
              <a:t>n</a:t>
            </a:r>
            <a:r>
              <a:rPr lang="en-US" dirty="0" smtClean="0"/>
              <a:t>etworks for correlated genes using </a:t>
            </a:r>
            <a:r>
              <a:rPr lang="en-US" dirty="0" err="1" smtClean="0"/>
              <a:t>Funseq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 err="1" smtClean="0"/>
              <a:t>clonality</a:t>
            </a:r>
            <a:r>
              <a:rPr lang="en-US" dirty="0"/>
              <a:t>,</a:t>
            </a:r>
            <a:r>
              <a:rPr lang="en-US" dirty="0" smtClean="0"/>
              <a:t> mutations and </a:t>
            </a:r>
            <a:endParaRPr lang="el-GR" dirty="0" smtClean="0"/>
          </a:p>
          <a:p>
            <a:pPr lvl="1"/>
            <a:r>
              <a:rPr lang="en-US" dirty="0" smtClean="0"/>
              <a:t>cascade effect in these networks (#</a:t>
            </a:r>
            <a:r>
              <a:rPr lang="en-US" dirty="0" err="1" smtClean="0"/>
              <a:t>Dovrolis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7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04" y="713455"/>
            <a:ext cx="8229600" cy="1143000"/>
          </a:xfrm>
        </p:spPr>
        <p:txBody>
          <a:bodyPr/>
          <a:lstStyle/>
          <a:p>
            <a:r>
              <a:rPr lang="en-US" dirty="0" smtClean="0"/>
              <a:t>That’s it for now, thank you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640" y="2161664"/>
            <a:ext cx="5158014" cy="3893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4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 /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Aim </a:t>
            </a:r>
            <a:r>
              <a:rPr lang="en-US" b="1" dirty="0"/>
              <a:t>I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/>
              <a:t>Evaluate the convergence into one or more critical expressional profiles using clinical and sequence data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/>
              <a:t>#</a:t>
            </a:r>
            <a:r>
              <a:rPr lang="en-US" b="1" dirty="0" err="1" smtClean="0"/>
              <a:t>Baskiotis</a:t>
            </a:r>
            <a:r>
              <a:rPr lang="en-US" b="1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b="1" dirty="0" smtClean="0"/>
              <a:t>Aim </a:t>
            </a:r>
            <a:r>
              <a:rPr lang="en-US" b="1" dirty="0"/>
              <a:t>II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b="1" dirty="0" smtClean="0"/>
              <a:t>Identify and </a:t>
            </a:r>
            <a:r>
              <a:rPr lang="en-US" b="1" dirty="0"/>
              <a:t>score genetic mutations based on their respective changes in expressional landscapes and associate these expressional landscapes with clonal populations</a:t>
            </a:r>
            <a:r>
              <a:rPr lang="en-US" b="1" dirty="0" smtClean="0"/>
              <a:t>. (#</a:t>
            </a:r>
            <a:r>
              <a:rPr lang="en-US" b="1" dirty="0" err="1" smtClean="0"/>
              <a:t>Funseq</a:t>
            </a:r>
            <a:r>
              <a:rPr lang="en-US" b="1" dirty="0" smtClean="0"/>
              <a:t> #</a:t>
            </a:r>
            <a:r>
              <a:rPr lang="en-US" b="1" dirty="0" err="1" smtClean="0"/>
              <a:t>Dovrolis</a:t>
            </a:r>
            <a:r>
              <a:rPr lang="en-US" b="1" dirty="0" smtClean="0"/>
              <a:t> )</a:t>
            </a:r>
          </a:p>
          <a:p>
            <a:endParaRPr lang="en-US" dirty="0"/>
          </a:p>
          <a:p>
            <a:r>
              <a:rPr lang="en-US" b="1" dirty="0" smtClean="0"/>
              <a:t>Aim </a:t>
            </a:r>
            <a:r>
              <a:rPr lang="en-US" b="1" dirty="0"/>
              <a:t>III </a:t>
            </a:r>
            <a:r>
              <a:rPr lang="en-US" b="1" dirty="0" smtClean="0"/>
              <a:t>: </a:t>
            </a:r>
            <a:r>
              <a:rPr lang="en-US" b="1" dirty="0"/>
              <a:t>Evaluate the effect of tumor heterogeneity and variation in expressional profiles before and after drug </a:t>
            </a:r>
            <a:r>
              <a:rPr lang="en-US" b="1" dirty="0" smtClean="0"/>
              <a:t>treatment (#Rubin #JAX #PDX)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72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02" y="980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Background</a:t>
            </a:r>
          </a:p>
          <a:p>
            <a:r>
              <a:rPr lang="en-US" sz="2000" dirty="0" smtClean="0"/>
              <a:t>Clinical </a:t>
            </a:r>
            <a:r>
              <a:rPr lang="en-US" sz="2000" dirty="0"/>
              <a:t>data, such as the number of days from cancer diagnosis until the patient’s death, may indicate the severity of each expressional profile and the </a:t>
            </a:r>
            <a:r>
              <a:rPr lang="en-US" sz="2000" dirty="0" smtClean="0"/>
              <a:t>disease. </a:t>
            </a:r>
          </a:p>
          <a:p>
            <a:r>
              <a:rPr lang="en-US" sz="2000" u="sng" dirty="0" smtClean="0"/>
              <a:t>As </a:t>
            </a:r>
            <a:r>
              <a:rPr lang="en-US" sz="2000" u="sng" dirty="0"/>
              <a:t>critical profiles, I consider these profiles that are responsible for a very short lifespan.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02" y="980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Background</a:t>
            </a:r>
          </a:p>
          <a:p>
            <a:r>
              <a:rPr lang="en-US" sz="2000" dirty="0" smtClean="0"/>
              <a:t>Clinical </a:t>
            </a:r>
            <a:r>
              <a:rPr lang="en-US" sz="2000" dirty="0"/>
              <a:t>data, such as the number of days from cancer diagnosis until the patient’s death, may indicate the severity of each expressional profile and the </a:t>
            </a:r>
            <a:r>
              <a:rPr lang="en-US" sz="2000" dirty="0" smtClean="0"/>
              <a:t>disease. </a:t>
            </a:r>
          </a:p>
          <a:p>
            <a:r>
              <a:rPr lang="en-US" sz="2000" u="sng" dirty="0" smtClean="0"/>
              <a:t>As </a:t>
            </a:r>
            <a:r>
              <a:rPr lang="en-US" sz="2000" u="sng" dirty="0"/>
              <a:t>critical profiles, I consider these profiles that are responsible for a very short lifespan.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/>
              <a:t>Identify transcripts across cancer types that are associated with tumor aggression based on clinical data from TCGA. </a:t>
            </a:r>
            <a:endParaRPr lang="en-US" sz="1600" dirty="0" smtClean="0"/>
          </a:p>
          <a:p>
            <a:pPr marL="800100" lvl="2" indent="-400050">
              <a:buFont typeface="+mj-lt"/>
              <a:buAutoNum type="romanUcPeriod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02" y="98015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Background</a:t>
            </a:r>
          </a:p>
          <a:p>
            <a:r>
              <a:rPr lang="en-US" sz="2000" dirty="0" smtClean="0"/>
              <a:t>Clinical </a:t>
            </a:r>
            <a:r>
              <a:rPr lang="en-US" sz="2000" dirty="0"/>
              <a:t>data, such as the number of days from cancer diagnosis until the patient’s death, may indicate the severity of each expressional profile and the </a:t>
            </a:r>
            <a:r>
              <a:rPr lang="en-US" sz="2000" dirty="0" smtClean="0"/>
              <a:t>disease. </a:t>
            </a:r>
          </a:p>
          <a:p>
            <a:r>
              <a:rPr lang="en-US" sz="2000" u="sng" dirty="0" smtClean="0"/>
              <a:t>As </a:t>
            </a:r>
            <a:r>
              <a:rPr lang="en-US" sz="2000" u="sng" dirty="0"/>
              <a:t>critical profiles, I consider these profiles that are responsible for a very short lifespan.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 smtClean="0"/>
              <a:t>Identify transcripts across cancer types that are associated with tumor aggression based on clinical data from TCGA. </a:t>
            </a:r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 smtClean="0"/>
              <a:t>Construct expressional profiles with a reduced dimensionality and high predictability of aggressiveness.</a:t>
            </a:r>
          </a:p>
          <a:p>
            <a:pPr marL="800100" lvl="2" indent="-400050">
              <a:buFont typeface="+mj-lt"/>
              <a:buAutoNum type="romanUcPeriod"/>
            </a:pPr>
            <a:endParaRPr lang="en-US" sz="1600" dirty="0" smtClean="0"/>
          </a:p>
          <a:p>
            <a:pPr marL="800100" lvl="2" indent="-400050">
              <a:buFont typeface="+mj-lt"/>
              <a:buAutoNum type="romanUcPeriod"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Aim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202" y="98015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u="sng" dirty="0" smtClean="0"/>
              <a:t>Background</a:t>
            </a:r>
          </a:p>
          <a:p>
            <a:r>
              <a:rPr lang="en-US" sz="2000" dirty="0" smtClean="0"/>
              <a:t>Clinical </a:t>
            </a:r>
            <a:r>
              <a:rPr lang="en-US" sz="2000" dirty="0"/>
              <a:t>data, such as the number of days from cancer diagnosis until the patient’s death, may indicate the severity of each expressional profile and the </a:t>
            </a:r>
            <a:r>
              <a:rPr lang="en-US" sz="2000" dirty="0" smtClean="0"/>
              <a:t>disease. </a:t>
            </a:r>
          </a:p>
          <a:p>
            <a:r>
              <a:rPr lang="en-US" sz="2000" u="sng" dirty="0" smtClean="0"/>
              <a:t>As </a:t>
            </a:r>
            <a:r>
              <a:rPr lang="en-US" sz="2000" u="sng" dirty="0"/>
              <a:t>critical profiles, I consider these profiles that are responsible for a very short lifespan.</a:t>
            </a:r>
            <a:r>
              <a:rPr lang="en-US" sz="2000" dirty="0"/>
              <a:t> </a:t>
            </a:r>
            <a:endParaRPr lang="en-US" sz="2000" dirty="0" smtClean="0"/>
          </a:p>
          <a:p>
            <a:endParaRPr lang="en-US" sz="2000" dirty="0"/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 smtClean="0"/>
              <a:t>Identify transcripts across cancer types that are associated with tumor aggression based on clinical data from TCGA. </a:t>
            </a:r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 smtClean="0"/>
              <a:t>Construct expressional profiles with a reduced dimensionality and high predictability of aggressiveness.</a:t>
            </a:r>
          </a:p>
          <a:p>
            <a:pPr marL="800100" lvl="2" indent="-400050">
              <a:buFont typeface="+mj-lt"/>
              <a:buAutoNum type="romanUcPeriod"/>
            </a:pPr>
            <a:endParaRPr lang="en-US" sz="1600" dirty="0" smtClean="0"/>
          </a:p>
          <a:p>
            <a:pPr marL="800100" lvl="2" indent="-400050">
              <a:buFont typeface="+mj-lt"/>
              <a:buAutoNum type="romanUcPeriod"/>
            </a:pPr>
            <a:r>
              <a:rPr lang="en-US" sz="1600" dirty="0" smtClean="0"/>
              <a:t>Explore critical expressional profiles, i.e. whether the most aggressive profiles tend to converge by applying regression analysis and machine learning techniques.  (#deterministic #stochastic)</a:t>
            </a:r>
          </a:p>
          <a:p>
            <a:pPr marL="400050" lvl="2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PCR using aggressive genes associated with </a:t>
            </a:r>
            <a:r>
              <a:rPr lang="en-US" dirty="0" err="1" smtClean="0"/>
              <a:t>DaysToDeath</a:t>
            </a:r>
            <a:r>
              <a:rPr lang="en-US" dirty="0" smtClean="0"/>
              <a:t> criterion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68226"/>
              </p:ext>
            </p:extLst>
          </p:nvPr>
        </p:nvGraphicFramePr>
        <p:xfrm>
          <a:off x="5638800" y="2069087"/>
          <a:ext cx="30480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3048000" imgH="4203700" progId="Excel.Sheet.12">
                  <p:embed/>
                </p:oleObj>
              </mc:Choice>
              <mc:Fallback>
                <p:oleObj name="Worksheet" r:id="rId4" imgW="3048000" imgH="42037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2069087"/>
                        <a:ext cx="3048000" cy="420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545155"/>
              </p:ext>
            </p:extLst>
          </p:nvPr>
        </p:nvGraphicFramePr>
        <p:xfrm>
          <a:off x="589479" y="1783731"/>
          <a:ext cx="4204940" cy="4652544"/>
        </p:xfrm>
        <a:graphic>
          <a:graphicData uri="http://schemas.openxmlformats.org/drawingml/2006/table">
            <a:tbl>
              <a:tblPr/>
              <a:tblGrid>
                <a:gridCol w="689520"/>
                <a:gridCol w="926895"/>
                <a:gridCol w="904288"/>
                <a:gridCol w="949503"/>
                <a:gridCol w="734734"/>
              </a:tblGrid>
              <a:tr h="174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GENEID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TCGA-E9-A1RD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TCGA-E9-A1RC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TCGA-AC-A8OP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TCGA-…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118.2891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19.0335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196.1144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2.5728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2.0974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2.0707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93.1369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205.5405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79.2036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58.1463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3.8451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45.555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402.3927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1286.7255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557.0137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100009676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82.1689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95.5624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95.5775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347.8485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283.8416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261.4237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5.9175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360.0454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20.1892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100033416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41.6363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35.1132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34.3889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100033820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137.0219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22.1935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34.1507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100037417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94.9637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181.0924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380.1877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19.8109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70.6109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32.6133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100048912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9.5195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1.3982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35.7193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100049587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40.3936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20.624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11.9064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321.6826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200.5173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289.528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1357.0695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1146.902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1302.9875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1200.4888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671.1527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890.3936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161.06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632.0021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37.79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1335.3058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767.2813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1120.757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100093630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863.7036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382.0676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2683.6049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86.4475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2.4469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431.2197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10010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811.7322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1230.097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1067.9546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100101267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765.6783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785.1088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781.1651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100101467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625.2396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373.0385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206.385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100101490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14.0426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11.2453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13.242</a:t>
                      </a:r>
                    </a:p>
                  </a:txBody>
                  <a:tcPr marL="11304" marR="11304" marT="113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…</a:t>
                      </a:r>
                    </a:p>
                  </a:txBody>
                  <a:tcPr marL="11304" marR="11304" marT="113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200" y="184630"/>
            <a:ext cx="5414005" cy="365412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Preliminary Results for Breast Cancer:</a:t>
            </a:r>
            <a:br>
              <a:rPr lang="en-US" sz="2000" dirty="0" smtClean="0"/>
            </a:br>
            <a:r>
              <a:rPr lang="en-US" sz="2000" dirty="0" smtClean="0"/>
              <a:t>High predictability/ Converging profiles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525" y="697733"/>
            <a:ext cx="3618825" cy="2959511"/>
            <a:chOff x="24525" y="677731"/>
            <a:chExt cx="3618825" cy="2959511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2924551990"/>
                </p:ext>
              </p:extLst>
            </p:nvPr>
          </p:nvGraphicFramePr>
          <p:xfrm>
            <a:off x="425944" y="994555"/>
            <a:ext cx="3217406" cy="23631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24525" y="1253030"/>
              <a:ext cx="651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Days to death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4759" y="3360243"/>
              <a:ext cx="2258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/>
                  <a:cs typeface="Times New Roman"/>
                </a:rPr>
                <a:t>Predicted Days to death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0602" y="677731"/>
              <a:ext cx="2697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0" y="3845120"/>
            <a:ext cx="56905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/>
                <a:cs typeface="Times New Roman"/>
              </a:rPr>
              <a:t>Figure 1. </a:t>
            </a:r>
            <a:r>
              <a:rPr lang="en-US" sz="1400" dirty="0" smtClean="0">
                <a:latin typeface="Times New Roman"/>
                <a:cs typeface="Times New Roman"/>
              </a:rPr>
              <a:t>Using the expression values of 72 transcripts associated with tumor aggressiveness in breast cancer disease to create expressional profiles for 77 patients, in </a:t>
            </a:r>
            <a:r>
              <a:rPr lang="en-US" sz="1400" b="1" dirty="0" smtClean="0">
                <a:latin typeface="Times New Roman"/>
                <a:cs typeface="Times New Roman"/>
              </a:rPr>
              <a:t>A)</a:t>
            </a:r>
            <a:r>
              <a:rPr lang="en-US" sz="1400" dirty="0" smtClean="0">
                <a:latin typeface="Times New Roman"/>
                <a:cs typeface="Times New Roman"/>
              </a:rPr>
              <a:t> By performing Principal Component Regression we show the high predictability of days to death for each expressional profile, </a:t>
            </a:r>
            <a:r>
              <a:rPr lang="en-US" sz="1400" b="1" dirty="0" smtClean="0">
                <a:latin typeface="Times New Roman"/>
                <a:cs typeface="Times New Roman"/>
              </a:rPr>
              <a:t>B)</a:t>
            </a:r>
            <a:r>
              <a:rPr lang="en-US" sz="1400" dirty="0" smtClean="0">
                <a:latin typeface="Times New Roman"/>
                <a:cs typeface="Times New Roman"/>
              </a:rPr>
              <a:t> we show the high correlation between “</a:t>
            </a:r>
            <a:r>
              <a:rPr lang="en-US" sz="1400" i="1" dirty="0" smtClean="0">
                <a:latin typeface="Times New Roman"/>
                <a:cs typeface="Times New Roman"/>
              </a:rPr>
              <a:t>Dpi-</a:t>
            </a:r>
            <a:r>
              <a:rPr lang="en-US" sz="1400" i="1" dirty="0" err="1" smtClean="0">
                <a:latin typeface="Times New Roman"/>
                <a:cs typeface="Times New Roman"/>
              </a:rPr>
              <a:t>Dpmin</a:t>
            </a:r>
            <a:r>
              <a:rPr lang="en-US" sz="1400" i="1" dirty="0" smtClean="0">
                <a:latin typeface="Times New Roman"/>
                <a:cs typeface="Times New Roman"/>
              </a:rPr>
              <a:t>” -</a:t>
            </a:r>
            <a:r>
              <a:rPr lang="en-US" sz="1400" dirty="0" smtClean="0">
                <a:latin typeface="Times New Roman"/>
                <a:cs typeface="Times New Roman"/>
              </a:rPr>
              <a:t>which </a:t>
            </a:r>
            <a:r>
              <a:rPr lang="en-US" sz="1400" dirty="0">
                <a:latin typeface="Times New Roman"/>
                <a:cs typeface="Times New Roman"/>
              </a:rPr>
              <a:t>we define as the </a:t>
            </a:r>
            <a:r>
              <a:rPr lang="en-US" sz="1400" dirty="0" smtClean="0">
                <a:latin typeface="Times New Roman"/>
                <a:cs typeface="Times New Roman"/>
              </a:rPr>
              <a:t>geometric distance in R</a:t>
            </a:r>
            <a:r>
              <a:rPr lang="en-US" sz="1400" baseline="30000" dirty="0" smtClean="0">
                <a:latin typeface="Times New Roman"/>
                <a:cs typeface="Times New Roman"/>
              </a:rPr>
              <a:t>72</a:t>
            </a:r>
            <a:r>
              <a:rPr lang="en-US" sz="1400" dirty="0" smtClean="0">
                <a:latin typeface="Times New Roman"/>
                <a:cs typeface="Times New Roman"/>
              </a:rPr>
              <a:t> space between each patient </a:t>
            </a:r>
            <a:r>
              <a:rPr lang="en-US" sz="1400" i="1" dirty="0" err="1" smtClean="0">
                <a:latin typeface="Times New Roman"/>
                <a:cs typeface="Times New Roman"/>
              </a:rPr>
              <a:t>i</a:t>
            </a:r>
            <a:r>
              <a:rPr lang="en-US" sz="1400" dirty="0" smtClean="0">
                <a:latin typeface="Times New Roman"/>
                <a:cs typeface="Times New Roman"/>
              </a:rPr>
              <a:t> and the most aggressive profile (based on minimum days to death) </a:t>
            </a:r>
            <a:r>
              <a:rPr lang="en-US" sz="1400" dirty="0" err="1" smtClean="0">
                <a:latin typeface="Times New Roman"/>
                <a:cs typeface="Times New Roman"/>
              </a:rPr>
              <a:t>Vs</a:t>
            </a:r>
            <a:r>
              <a:rPr lang="en-US" sz="1400" dirty="0" smtClean="0">
                <a:latin typeface="Times New Roman"/>
                <a:cs typeface="Times New Roman"/>
              </a:rPr>
              <a:t> “</a:t>
            </a:r>
            <a:r>
              <a:rPr lang="en-US" sz="1400" i="1" dirty="0" smtClean="0">
                <a:latin typeface="Times New Roman"/>
                <a:cs typeface="Times New Roman"/>
              </a:rPr>
              <a:t>Dpi-</a:t>
            </a:r>
            <a:r>
              <a:rPr lang="en-US" sz="1400" i="1" dirty="0" err="1" smtClean="0">
                <a:latin typeface="Times New Roman"/>
                <a:cs typeface="Times New Roman"/>
              </a:rPr>
              <a:t>Dpmean</a:t>
            </a:r>
            <a:r>
              <a:rPr lang="en-US" sz="1400" i="1" dirty="0" smtClean="0">
                <a:latin typeface="Times New Roman"/>
                <a:cs typeface="Times New Roman"/>
              </a:rPr>
              <a:t>” -</a:t>
            </a:r>
            <a:r>
              <a:rPr lang="en-US" sz="1400" dirty="0" smtClean="0">
                <a:latin typeface="Times New Roman"/>
                <a:cs typeface="Times New Roman"/>
              </a:rPr>
              <a:t>which we define as the geometric distance in R</a:t>
            </a:r>
            <a:r>
              <a:rPr lang="en-US" sz="1400" baseline="30000" dirty="0" smtClean="0">
                <a:latin typeface="Times New Roman"/>
                <a:cs typeface="Times New Roman"/>
              </a:rPr>
              <a:t>72</a:t>
            </a:r>
            <a:r>
              <a:rPr lang="en-US" sz="1400" dirty="0" smtClean="0">
                <a:latin typeface="Times New Roman"/>
                <a:cs typeface="Times New Roman"/>
              </a:rPr>
              <a:t> space between each patient </a:t>
            </a:r>
            <a:r>
              <a:rPr lang="en-US" sz="1400" i="1" dirty="0" err="1" smtClean="0">
                <a:latin typeface="Times New Roman"/>
                <a:cs typeface="Times New Roman"/>
              </a:rPr>
              <a:t>i</a:t>
            </a:r>
            <a:r>
              <a:rPr lang="en-US" sz="1400" dirty="0" smtClean="0">
                <a:latin typeface="Times New Roman"/>
                <a:cs typeface="Times New Roman"/>
              </a:rPr>
              <a:t> and the mean geometrical profile (based on average expression values), which combined with </a:t>
            </a:r>
            <a:r>
              <a:rPr lang="en-US" sz="1400" b="1" dirty="0" smtClean="0">
                <a:latin typeface="Times New Roman"/>
                <a:cs typeface="Times New Roman"/>
              </a:rPr>
              <a:t>C) </a:t>
            </a:r>
            <a:r>
              <a:rPr lang="en-US" sz="1400" dirty="0" smtClean="0">
                <a:latin typeface="Times New Roman"/>
                <a:cs typeface="Times New Roman"/>
              </a:rPr>
              <a:t>A 3d scatterplot for the first 2 principal components plotted against tumor aggressiveness, strongly indicate the most aggressive patient profile as a critical profile of convergence</a:t>
            </a:r>
            <a:endParaRPr lang="en-US" sz="1400" b="1" i="1" dirty="0" smtClean="0">
              <a:latin typeface="Times New Roman"/>
              <a:cs typeface="Times New Roman"/>
            </a:endParaRPr>
          </a:p>
          <a:p>
            <a:endParaRPr lang="en-US" sz="1200" dirty="0">
              <a:latin typeface="Times New Roman"/>
              <a:cs typeface="Times New Rom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1861" y="1005896"/>
            <a:ext cx="3804421" cy="2764014"/>
            <a:chOff x="4601861" y="400688"/>
            <a:chExt cx="3804421" cy="2764014"/>
          </a:xfrm>
        </p:grpSpPr>
        <p:graphicFrame>
          <p:nvGraphicFramePr>
            <p:cNvPr id="12" name="Chart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94160806"/>
                </p:ext>
              </p:extLst>
            </p:nvPr>
          </p:nvGraphicFramePr>
          <p:xfrm>
            <a:off x="5443484" y="400688"/>
            <a:ext cx="2962798" cy="2487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4601861" y="899176"/>
              <a:ext cx="8793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/>
                  <a:cs typeface="Times New Roman"/>
                </a:rPr>
                <a:t>Dpi-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Dpmin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86110" y="2887703"/>
              <a:ext cx="128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>
                  <a:latin typeface="Times New Roman"/>
                  <a:cs typeface="Times New Roman"/>
                </a:rPr>
                <a:t>Dpi-</a:t>
              </a:r>
              <a:r>
                <a:rPr lang="en-US" sz="1200" i="1" dirty="0" err="1" smtClean="0">
                  <a:latin typeface="Times New Roman"/>
                  <a:cs typeface="Times New Roman"/>
                </a:rPr>
                <a:t>Dpmean</a:t>
              </a:r>
              <a:endParaRPr lang="en-US" sz="1200" i="1" dirty="0">
                <a:latin typeface="Times New Roman"/>
                <a:cs typeface="Times New Roman"/>
              </a:endParaRPr>
            </a:p>
          </p:txBody>
        </p:sp>
      </p:grp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6053389" y="3707249"/>
            <a:ext cx="2961733" cy="3220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4032" y="805876"/>
            <a:ext cx="26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18526" y="3960484"/>
            <a:ext cx="26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32053" y="1980840"/>
            <a:ext cx="20596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Each dot is a person</a:t>
            </a:r>
          </a:p>
          <a:p>
            <a:pPr algn="ctr"/>
            <a:r>
              <a:rPr lang="en-US" sz="1200" dirty="0" smtClean="0"/>
              <a:t>(treat it with respect)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14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Types currently analyzed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42119"/>
              </p:ext>
            </p:extLst>
          </p:nvPr>
        </p:nvGraphicFramePr>
        <p:xfrm>
          <a:off x="530015" y="2070147"/>
          <a:ext cx="8000218" cy="2820213"/>
        </p:xfrm>
        <a:graphic>
          <a:graphicData uri="http://schemas.openxmlformats.org/drawingml/2006/table">
            <a:tbl>
              <a:tblPr/>
              <a:tblGrid>
                <a:gridCol w="3358740"/>
                <a:gridCol w="1282735"/>
                <a:gridCol w="1333371"/>
                <a:gridCol w="2025372"/>
              </a:tblGrid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Cancer 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 of Patients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with Aggr. Crit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Nr of Correlated genes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Breast invasive carcinoma [BRCA]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Colon adenocarcinoma [COAD]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Glioblastoma multiforme [GBM]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Kidney renal clear cell carcinoma [KIRC]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adenocarcinoma [LUAD]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Lung squamous cell carcinoma [LUSC]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Pancreatic adenocarcinoma [PAAD]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3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Stomach adenocarcinoma [STAD]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535074" y="1724914"/>
            <a:ext cx="2611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Cor</a:t>
            </a:r>
            <a:r>
              <a:rPr lang="en-US" dirty="0" smtClean="0"/>
              <a:t> &gt; 0.3 || </a:t>
            </a:r>
            <a:r>
              <a:rPr lang="en-US" dirty="0" err="1" smtClean="0"/>
              <a:t>Pval</a:t>
            </a:r>
            <a:r>
              <a:rPr lang="en-US" dirty="0" smtClean="0"/>
              <a:t> &lt; 0.001)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5C3B-21F7-DB4B-9108-77FEF1D4E0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97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909</Words>
  <Application>Microsoft Macintosh PowerPoint</Application>
  <PresentationFormat>On-screen Show (4:3)</PresentationFormat>
  <Paragraphs>239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- Constructing critical expressional landscapes  - across different Cancer types, - evaluate their association with clonality/mutations and  - their effect in immune response  Leonidas Salichos, P-Var 9/10/2015 </vt:lpstr>
      <vt:lpstr>Aims / Timeline</vt:lpstr>
      <vt:lpstr>Specific Aim 1</vt:lpstr>
      <vt:lpstr>Specific Aim 1</vt:lpstr>
      <vt:lpstr>Specific Aim 1</vt:lpstr>
      <vt:lpstr>Specific Aim 1</vt:lpstr>
      <vt:lpstr>PCR using aggressive genes associated with DaysToDeath criterion</vt:lpstr>
      <vt:lpstr>Preliminary Results for Breast Cancer: High predictability/ Converging profiles</vt:lpstr>
      <vt:lpstr>Cancer Types currently analyzed</vt:lpstr>
      <vt:lpstr>Aggressive Genes for two Cancers (Cor &gt; 0.3|| Pval &lt; 0.001)</vt:lpstr>
      <vt:lpstr>Individual Gene function</vt:lpstr>
      <vt:lpstr>Future Days</vt:lpstr>
      <vt:lpstr>That’s it for now, 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Constructing critical expressional landscapes  - across different Cancer types, - evaluate their association with clonality and  - their effect in immune response  Leonidas Salichos, P-Var 9/10/2015 </dc:title>
  <dc:creator>Leonidas Salichos</dc:creator>
  <cp:lastModifiedBy>Leonidas Salichos</cp:lastModifiedBy>
  <cp:revision>16</cp:revision>
  <dcterms:created xsi:type="dcterms:W3CDTF">2015-09-10T14:17:41Z</dcterms:created>
  <dcterms:modified xsi:type="dcterms:W3CDTF">2015-09-10T18:35:24Z</dcterms:modified>
</cp:coreProperties>
</file>