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8" r:id="rId3"/>
    <p:sldId id="270" r:id="rId4"/>
    <p:sldId id="276" r:id="rId5"/>
    <p:sldId id="277" r:id="rId6"/>
    <p:sldId id="271" r:id="rId7"/>
    <p:sldId id="278" r:id="rId8"/>
    <p:sldId id="272" r:id="rId9"/>
    <p:sldId id="269" r:id="rId10"/>
    <p:sldId id="283" r:id="rId11"/>
    <p:sldId id="284" r:id="rId12"/>
    <p:sldId id="285" r:id="rId13"/>
    <p:sldId id="279" r:id="rId14"/>
    <p:sldId id="297" r:id="rId15"/>
    <p:sldId id="298" r:id="rId16"/>
    <p:sldId id="299" r:id="rId17"/>
    <p:sldId id="281" r:id="rId18"/>
    <p:sldId id="282" r:id="rId19"/>
    <p:sldId id="291" r:id="rId20"/>
    <p:sldId id="280" r:id="rId21"/>
    <p:sldId id="294" r:id="rId22"/>
    <p:sldId id="296" r:id="rId23"/>
    <p:sldId id="293" r:id="rId24"/>
    <p:sldId id="292" r:id="rId25"/>
    <p:sldId id="312" r:id="rId26"/>
    <p:sldId id="290" r:id="rId27"/>
    <p:sldId id="274" r:id="rId28"/>
    <p:sldId id="304" r:id="rId29"/>
    <p:sldId id="305" r:id="rId30"/>
    <p:sldId id="303" r:id="rId31"/>
    <p:sldId id="306" r:id="rId32"/>
    <p:sldId id="307" r:id="rId33"/>
    <p:sldId id="308" r:id="rId34"/>
    <p:sldId id="309" r:id="rId35"/>
    <p:sldId id="311" r:id="rId36"/>
    <p:sldId id="300" r:id="rId37"/>
    <p:sldId id="301" r:id="rId38"/>
    <p:sldId id="302" r:id="rId39"/>
    <p:sldId id="310" r:id="rId40"/>
    <p:sldId id="295" r:id="rId41"/>
    <p:sldId id="275" r:id="rId42"/>
    <p:sldId id="287" r:id="rId43"/>
    <p:sldId id="264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26" autoAdjust="0"/>
  </p:normalViewPr>
  <p:slideViewPr>
    <p:cSldViewPr snapToGrid="0" snapToObjects="1">
      <p:cViewPr>
        <p:scale>
          <a:sx n="100" d="100"/>
          <a:sy n="100" d="100"/>
        </p:scale>
        <p:origin x="-75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8E9D9-190C-FA46-8F9F-718421ADF8D6}" type="datetimeFigureOut">
              <a:rPr lang="en-US" smtClean="0"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489F7-854D-C142-8F96-01374F876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55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E0935-805F-B445-B587-DC0470BADC0D}" type="datetimeFigureOut">
              <a:rPr lang="en-US" smtClean="0"/>
              <a:t>9/10/15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ECBBB-451C-A947-97B8-D927126A5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37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permute</a:t>
            </a:r>
            <a:r>
              <a:rPr lang="en-US" baseline="0" dirty="0" smtClean="0"/>
              <a:t> in order to determine significance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6622-6942-ED4F-9232-263203F6F7E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53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(9/9/15 14:02) -----</a:t>
            </a:r>
          </a:p>
          <a:p>
            <a:r>
              <a:rPr lang="en-US"/>
              <a:t>Classification+Regression?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CBBB-451C-A947-97B8-D927126A54D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9CB4-B47A-2943-A5B1-8DBC79D3C776}" type="datetime1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EAC9-8499-1D49-8ABF-D49DB45294C0}" type="datetime1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7C0-CD6E-FA43-B8F3-321BCA8AFC8A}" type="datetime1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F64D-DA0B-DA4B-A5C0-9C95AEE15093}" type="datetime1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5E81-37F9-DF43-9890-1D30254BE6AF}" type="datetime1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4903-8D95-9947-842F-C2427E747902}" type="datetime1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5E50-969D-DD43-9214-B3583B2E7C8E}" type="datetime1">
              <a:rPr lang="en-US" smtClean="0"/>
              <a:t>9/10/15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815C-44CA-7046-BC55-619E25D628CA}" type="datetime1">
              <a:rPr lang="en-US" smtClean="0"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BA4-97CD-6342-8592-D57D503C84CE}" type="datetime1">
              <a:rPr lang="en-US" smtClean="0"/>
              <a:t>9/10/15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E4DA-6F5F-0C45-B9BE-4B59BD70443D}" type="datetime1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C393-989C-F545-B1A0-C3219587F9DC}" type="datetime1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C154A-41CD-E04E-9454-BB68F8F18543}" type="datetime1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F8567-114E-FA43-96DB-2B24781A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35012"/>
            <a:ext cx="7772400" cy="1470025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RNA </a:t>
            </a:r>
            <a:r>
              <a:rPr lang="en-US" dirty="0" err="1" smtClean="0">
                <a:solidFill>
                  <a:srgbClr val="FF6600"/>
                </a:solidFill>
              </a:rPr>
              <a:t>RoVeR</a:t>
            </a:r>
            <a:r>
              <a:rPr lang="en-US" dirty="0" smtClean="0">
                <a:solidFill>
                  <a:srgbClr val="FFCC66"/>
                </a:solidFill>
              </a:rPr>
              <a:t> </a:t>
            </a:r>
            <a:r>
              <a:rPr lang="en-US" dirty="0" smtClean="0"/>
              <a:t>and other stories…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63336" y="1616411"/>
            <a:ext cx="3419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anking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082026" y="1616411"/>
            <a:ext cx="4415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ariants</a:t>
            </a:r>
            <a:endParaRPr lang="en-US" sz="4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86748" y="1648972"/>
            <a:ext cx="5488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</a:t>
            </a:r>
          </a:p>
          <a:p>
            <a:r>
              <a:rPr lang="en-US" sz="4400" dirty="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 rot="1309181">
            <a:off x="2403253" y="848672"/>
            <a:ext cx="4750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CC66"/>
                </a:solidFill>
              </a:rPr>
              <a:t>in</a:t>
            </a:r>
            <a:endParaRPr lang="en-US" sz="3000" dirty="0">
              <a:solidFill>
                <a:srgbClr val="FFCC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6864" y="5649201"/>
            <a:ext cx="3148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 Rutenberg-Schoenberg</a:t>
            </a:r>
          </a:p>
          <a:p>
            <a:r>
              <a:rPr lang="en-US" dirty="0" smtClean="0"/>
              <a:t>Gerstein Lab</a:t>
            </a:r>
          </a:p>
          <a:p>
            <a:r>
              <a:rPr lang="en-US" dirty="0" smtClean="0"/>
              <a:t>Group meeting</a:t>
            </a:r>
          </a:p>
          <a:p>
            <a:r>
              <a:rPr lang="en-US" dirty="0" smtClean="0"/>
              <a:t>9 Sept 2015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25226" y="5173166"/>
            <a:ext cx="3298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/>
              <a:t>http://</a:t>
            </a:r>
            <a:r>
              <a:rPr lang="en-US" sz="800" dirty="0" err="1" smtClean="0"/>
              <a:t>guardianlv.com</a:t>
            </a:r>
            <a:r>
              <a:rPr lang="en-US" sz="800" dirty="0" smtClean="0"/>
              <a:t>/2013/06/</a:t>
            </a:r>
            <a:r>
              <a:rPr lang="en-US" sz="800" dirty="0" err="1" smtClean="0"/>
              <a:t>nasas</a:t>
            </a:r>
            <a:r>
              <a:rPr lang="en-US" sz="800" dirty="0" smtClean="0"/>
              <a:t>-mars-curiosity-rover-can-be-yours/</a:t>
            </a:r>
          </a:p>
          <a:p>
            <a:pPr algn="r"/>
            <a:r>
              <a:rPr lang="en-US" sz="800" dirty="0" smtClean="0"/>
              <a:t>RNA image adapted from Erin Duffy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141" y="2172477"/>
            <a:ext cx="4840826" cy="302365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985" y="4112665"/>
            <a:ext cx="438757" cy="537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691" y="4594964"/>
            <a:ext cx="438757" cy="537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021" y="4478530"/>
            <a:ext cx="438757" cy="537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21" y="4658464"/>
            <a:ext cx="438757" cy="537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744064"/>
            <a:ext cx="438757" cy="537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258953">
            <a:off x="-3693" y="914402"/>
            <a:ext cx="109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Designing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9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CLIP-</a:t>
            </a:r>
            <a:r>
              <a:rPr lang="en-US" dirty="0" err="1" smtClean="0"/>
              <a:t>Seq</a:t>
            </a:r>
            <a:r>
              <a:rPr lang="en-US" dirty="0" smtClean="0"/>
              <a:t> footprints are enriched for rare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849" y="1463675"/>
            <a:ext cx="491164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6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CLIP-</a:t>
            </a:r>
            <a:r>
              <a:rPr lang="en-US" dirty="0" err="1"/>
              <a:t>Seq</a:t>
            </a:r>
            <a:r>
              <a:rPr lang="en-US" dirty="0"/>
              <a:t> footprints are enriched for rare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313668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CDS sequences omitted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46" y="1524000"/>
            <a:ext cx="5370857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6498"/>
            <a:ext cx="9144000" cy="5713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adjacent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8173" y="6382083"/>
            <a:ext cx="2133600" cy="365125"/>
          </a:xfrm>
        </p:spPr>
        <p:txBody>
          <a:bodyPr/>
          <a:lstStyle/>
          <a:p>
            <a:fld id="{BCF86C6F-8C3F-E940-B66C-8A325C5D353A}" type="slidenum">
              <a:rPr lang="en-US" smtClean="0"/>
              <a:t>12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0833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615C3F-D6EB-E845-80F6-AC518A5939D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28428" y="6339973"/>
            <a:ext cx="2736272" cy="501650"/>
          </a:xfrm>
          <a:prstGeom prst="rect">
            <a:avLst/>
          </a:prstGeom>
          <a:solidFill>
            <a:srgbClr val="00D8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2156" y="6335588"/>
            <a:ext cx="2736272" cy="501650"/>
          </a:xfrm>
          <a:prstGeom prst="rect">
            <a:avLst/>
          </a:prstGeom>
          <a:solidFill>
            <a:srgbClr val="7F7F7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6337" y="642605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CLIP-</a:t>
            </a:r>
            <a:r>
              <a:rPr lang="en-US" dirty="0" err="1" smtClean="0"/>
              <a:t>Seq</a:t>
            </a:r>
            <a:r>
              <a:rPr lang="en-US" dirty="0" smtClean="0"/>
              <a:t> Footprint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8512" y="6426057"/>
            <a:ext cx="2174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Matching Region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64700" y="6335588"/>
            <a:ext cx="2736272" cy="5016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41056" y="6426057"/>
            <a:ext cx="230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Matching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4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472"/>
            <a:ext cx="4625627" cy="397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Occupied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6C6F-8C3F-E940-B66C-8A325C5D353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374" y="1613177"/>
            <a:ext cx="4625626" cy="3977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441" y="5683357"/>
            <a:ext cx="8789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RNA regions bound by many RBPs are more sensitive to mutation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Analogous to enhancers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764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RNAcompete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2500" cy="4525963"/>
          </a:xfrm>
        </p:spPr>
        <p:txBody>
          <a:bodyPr/>
          <a:lstStyle/>
          <a:p>
            <a:r>
              <a:rPr lang="en-US" dirty="0" smtClean="0"/>
              <a:t>SELEX-based method of determining sequence preferences of RNA-binding proteins</a:t>
            </a:r>
          </a:p>
          <a:p>
            <a:r>
              <a:rPr lang="en-US" dirty="0" smtClean="0"/>
              <a:t>Designed library of sequences, assayed by array</a:t>
            </a:r>
          </a:p>
          <a:p>
            <a:pPr lvl="1"/>
            <a:r>
              <a:rPr lang="en-US" dirty="0" smtClean="0"/>
              <a:t>155 of every 7mer, 33 of each 8mer, 8 of each 9mer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19747" y="3932969"/>
            <a:ext cx="7251166" cy="2707338"/>
            <a:chOff x="1019747" y="3793269"/>
            <a:chExt cx="7251166" cy="27073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4956" r="17637" b="58932"/>
            <a:stretch/>
          </p:blipFill>
          <p:spPr>
            <a:xfrm>
              <a:off x="1019747" y="3793269"/>
              <a:ext cx="7251166" cy="270733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39693" y="3797502"/>
              <a:ext cx="2035166" cy="634923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87293" y="6347175"/>
            <a:ext cx="2153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Ray </a:t>
            </a:r>
            <a:r>
              <a:rPr lang="en-US" sz="1400" i="1" dirty="0" smtClean="0">
                <a:solidFill>
                  <a:schemeClr val="bg1"/>
                </a:solidFill>
              </a:rPr>
              <a:t>et al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r>
              <a:rPr lang="en-US" sz="1400" i="1" dirty="0" smtClean="0">
                <a:solidFill>
                  <a:schemeClr val="bg1"/>
                </a:solidFill>
              </a:rPr>
              <a:t>Nat Biotech</a:t>
            </a:r>
            <a:r>
              <a:rPr lang="en-US" sz="1400" dirty="0" smtClean="0">
                <a:solidFill>
                  <a:schemeClr val="bg1"/>
                </a:solidFill>
              </a:rPr>
              <a:t> 2009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8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RNAcompete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25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Advantages: </a:t>
            </a:r>
          </a:p>
          <a:p>
            <a:pPr lvl="1"/>
            <a:r>
              <a:rPr lang="en-US" dirty="0" smtClean="0"/>
              <a:t>explores more sequence space than CLIP</a:t>
            </a:r>
          </a:p>
          <a:p>
            <a:pPr lvl="1"/>
            <a:r>
              <a:rPr lang="en-US" dirty="0" smtClean="0"/>
              <a:t>not reliant on </a:t>
            </a:r>
            <a:r>
              <a:rPr lang="en-US" sz="2400" dirty="0" smtClean="0"/>
              <a:t>(inefficient) </a:t>
            </a:r>
            <a:r>
              <a:rPr lang="en-US" dirty="0" smtClean="0"/>
              <a:t>UV crosslinking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Disadvantage:</a:t>
            </a:r>
            <a:r>
              <a:rPr lang="en-US" dirty="0" smtClean="0"/>
              <a:t> Less physiological than CLIP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19747" y="3932969"/>
            <a:ext cx="7251166" cy="2707338"/>
            <a:chOff x="1019747" y="3793269"/>
            <a:chExt cx="7251166" cy="27073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4956" r="17637" b="58932"/>
            <a:stretch/>
          </p:blipFill>
          <p:spPr>
            <a:xfrm>
              <a:off x="1019747" y="3793269"/>
              <a:ext cx="7251166" cy="270733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39693" y="3797502"/>
              <a:ext cx="2035166" cy="634923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87293" y="6347175"/>
            <a:ext cx="2153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Ray </a:t>
            </a:r>
            <a:r>
              <a:rPr lang="en-US" sz="1400" i="1" dirty="0" smtClean="0">
                <a:solidFill>
                  <a:schemeClr val="bg1"/>
                </a:solidFill>
              </a:rPr>
              <a:t>et al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r>
              <a:rPr lang="en-US" sz="1400" i="1" dirty="0" smtClean="0">
                <a:solidFill>
                  <a:schemeClr val="bg1"/>
                </a:solidFill>
              </a:rPr>
              <a:t>Nat Biotech</a:t>
            </a:r>
            <a:r>
              <a:rPr lang="en-US" sz="1400" dirty="0" smtClean="0">
                <a:solidFill>
                  <a:schemeClr val="bg1"/>
                </a:solidFill>
              </a:rPr>
              <a:t> 2009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RNAcompete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&gt;80 Human proteins available</a:t>
            </a:r>
          </a:p>
          <a:p>
            <a:pPr lvl="1"/>
            <a:r>
              <a:rPr lang="en-US" dirty="0" smtClean="0"/>
              <a:t>18 with matched CLIP-</a:t>
            </a:r>
            <a:r>
              <a:rPr lang="en-US" dirty="0" err="1" smtClean="0"/>
              <a:t>Seq</a:t>
            </a:r>
            <a:r>
              <a:rPr lang="en-US" dirty="0" smtClean="0"/>
              <a:t> experiments</a:t>
            </a:r>
          </a:p>
          <a:p>
            <a:r>
              <a:rPr lang="en-US" dirty="0" smtClean="0"/>
              <a:t>Comparisons </a:t>
            </a:r>
            <a:r>
              <a:rPr lang="en-US" smtClean="0"/>
              <a:t>in progress…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Funseq</a:t>
            </a:r>
            <a:r>
              <a:rPr lang="en-US" dirty="0" smtClean="0"/>
              <a:t> score: 1 – Shannon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2679700"/>
            <a:ext cx="2540000" cy="2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1908" y="2310368"/>
            <a:ext cx="217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Shannon information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4794766"/>
            <a:ext cx="56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P(X)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27800" y="665185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https://</a:t>
            </a:r>
            <a:r>
              <a:rPr lang="en-US" sz="800" dirty="0" err="1" smtClean="0"/>
              <a:t>en.wikipedia.org</a:t>
            </a:r>
            <a:r>
              <a:rPr lang="en-US" sz="800" dirty="0" smtClean="0"/>
              <a:t>/wiki/Entropy_(</a:t>
            </a:r>
            <a:r>
              <a:rPr lang="en-US" sz="800" dirty="0" err="1" smtClean="0"/>
              <a:t>information_theory</a:t>
            </a:r>
            <a:r>
              <a:rPr lang="en-US" sz="800" dirty="0" smtClean="0"/>
              <a:t>)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6273800" y="4572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15040" y="2667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03982"/>
            <a:ext cx="5727700" cy="17680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27" y="5295900"/>
            <a:ext cx="8562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Intuition</a:t>
            </a:r>
            <a:r>
              <a:rPr lang="en-US" sz="2800" dirty="0" smtClean="0"/>
              <a:t>: Quantify information from observation of variant overlapping feature of interest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700" y="6477000"/>
            <a:ext cx="30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Genome Biology </a:t>
            </a:r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7321" t="16380" r="2301" b="17241"/>
          <a:stretch/>
        </p:blipFill>
        <p:spPr>
          <a:xfrm>
            <a:off x="2514600" y="4727102"/>
            <a:ext cx="1666840" cy="5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6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Funseq</a:t>
            </a:r>
            <a:r>
              <a:rPr lang="en-US" dirty="0" smtClean="0"/>
              <a:t> score: 1 – Shannon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2679700"/>
            <a:ext cx="2540000" cy="2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1908" y="2310368"/>
            <a:ext cx="217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Shannon information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4794766"/>
            <a:ext cx="56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P(X)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27800" y="665185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https://</a:t>
            </a:r>
            <a:r>
              <a:rPr lang="en-US" sz="800" dirty="0" err="1" smtClean="0"/>
              <a:t>en.wikipedia.org</a:t>
            </a:r>
            <a:r>
              <a:rPr lang="en-US" sz="800" dirty="0" smtClean="0"/>
              <a:t>/wiki/Entropy_(</a:t>
            </a:r>
            <a:r>
              <a:rPr lang="en-US" sz="800" dirty="0" err="1" smtClean="0"/>
              <a:t>information_theory</a:t>
            </a:r>
            <a:r>
              <a:rPr lang="en-US" sz="800" dirty="0" smtClean="0"/>
              <a:t>)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6273800" y="4572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15040" y="2667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03982"/>
            <a:ext cx="5727700" cy="17680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700" y="6477000"/>
            <a:ext cx="30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Genome Biology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291098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an accurate representation of the probability of observing a variant overlapping a feature?</a:t>
            </a:r>
            <a:endParaRPr lang="en-US" sz="24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6273800"/>
            <a:ext cx="82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Length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0630" y="598701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Derived allele frequencies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5286" y="5599668"/>
            <a:ext cx="194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Other corrections?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7321" t="16380" r="2301" b="17241"/>
          <a:stretch/>
        </p:blipFill>
        <p:spPr>
          <a:xfrm>
            <a:off x="2514600" y="4727102"/>
            <a:ext cx="1666840" cy="5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1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Are metrics like GERP and rare DAF stable for short annotations?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600200"/>
            <a:ext cx="5442007" cy="50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5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RNA </a:t>
            </a:r>
            <a:r>
              <a:rPr lang="en-US" dirty="0" err="1" smtClean="0"/>
              <a:t>RoVeR</a:t>
            </a:r>
            <a:endParaRPr lang="en-US" dirty="0" smtClean="0"/>
          </a:p>
          <a:p>
            <a:pPr lvl="1"/>
            <a:r>
              <a:rPr lang="en-US" dirty="0" smtClean="0"/>
              <a:t>Prioritizing genetic variants in noncoding RNA using functional annotation</a:t>
            </a:r>
          </a:p>
          <a:p>
            <a:r>
              <a:rPr lang="en-US" dirty="0" smtClean="0"/>
              <a:t>RNA turnover</a:t>
            </a:r>
          </a:p>
          <a:p>
            <a:pPr lvl="1"/>
            <a:r>
              <a:rPr lang="en-US" dirty="0" smtClean="0">
                <a:solidFill>
                  <a:srgbClr val="FFCC66"/>
                </a:solidFill>
              </a:rPr>
              <a:t>Completed:</a:t>
            </a:r>
            <a:r>
              <a:rPr lang="en-US" dirty="0" smtClean="0"/>
              <a:t> Improved chemistry for RNA labeling enables study of </a:t>
            </a:r>
            <a:r>
              <a:rPr lang="en-US" dirty="0" err="1" smtClean="0"/>
              <a:t>miRNA</a:t>
            </a:r>
            <a:r>
              <a:rPr lang="en-US" dirty="0" smtClean="0"/>
              <a:t> turnover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Plans: </a:t>
            </a:r>
            <a:r>
              <a:rPr lang="en-US" dirty="0" smtClean="0"/>
              <a:t>Predicting RNA turnover/gene expression using RNA-protein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2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GERP vs. rare DAF 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900" dirty="0" smtClean="0"/>
              <a:t>4 proteins with very low total RNA coverage omitted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037" b="3518"/>
          <a:stretch/>
        </p:blipFill>
        <p:spPr>
          <a:xfrm>
            <a:off x="2202572" y="1282700"/>
            <a:ext cx="4762723" cy="430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7700" y="1600200"/>
            <a:ext cx="93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 = 0.66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5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rare DAF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1417638"/>
            <a:ext cx="4955408" cy="5286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500" y="2552700"/>
            <a:ext cx="839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PTPB1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NOP58</a:t>
            </a:r>
          </a:p>
          <a:p>
            <a:r>
              <a:rPr lang="en-US" dirty="0" smtClean="0"/>
              <a:t>CPSF1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4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GERP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29500" y="2552700"/>
            <a:ext cx="839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PTPB1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NOP58</a:t>
            </a:r>
          </a:p>
          <a:p>
            <a:r>
              <a:rPr lang="en-US" dirty="0" smtClean="0"/>
              <a:t>CPSF1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428561"/>
            <a:ext cx="5626100" cy="46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1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Goals: 1. Add relevant RNA features!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Protein binding sites </a:t>
            </a:r>
          </a:p>
          <a:p>
            <a:pPr lvl="1"/>
            <a:r>
              <a:rPr lang="en-US" dirty="0" smtClean="0"/>
              <a:t>CLIP-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Models/SELEX-based experiments to determine sequence preferences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Secondary structure</a:t>
            </a:r>
          </a:p>
          <a:p>
            <a:pPr lvl="1"/>
            <a:r>
              <a:rPr lang="en-US" dirty="0" smtClean="0"/>
              <a:t>Computational prediction +/- supporting experimental data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RNA base modifications</a:t>
            </a: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Regulatory elements</a:t>
            </a:r>
          </a:p>
          <a:p>
            <a:pPr lvl="1"/>
            <a:r>
              <a:rPr lang="en-US" dirty="0" smtClean="0"/>
              <a:t>Splicing sites, transcription termination sites, etc.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Evolutionary conservation</a:t>
            </a:r>
          </a:p>
          <a:p>
            <a:r>
              <a:rPr lang="en-US" dirty="0" smtClean="0"/>
              <a:t>Gene Expression (</a:t>
            </a:r>
            <a:r>
              <a:rPr lang="en-US" dirty="0" err="1" smtClean="0"/>
              <a:t>GTEx</a:t>
            </a:r>
            <a:r>
              <a:rPr lang="en-US" dirty="0" smtClean="0"/>
              <a:t>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Goals: 2.  Assess scoring schemes for RNA variant prioritization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836738"/>
            <a:ext cx="6210300" cy="4163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3476" y="6108700"/>
            <a:ext cx="699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Same comparison should work form FunSeq2, also maybe use </a:t>
            </a:r>
            <a:r>
              <a:rPr lang="en-US" dirty="0" err="1" smtClean="0"/>
              <a:t>ClinVar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Start with basic FunSeq2 scheme!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5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Goals: 2.  Assess scoring schemes for RNA variant prioritization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Compare stability of different metrics between TF and RNA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3476" y="6108700"/>
            <a:ext cx="699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Same comparison should work form FunSeq2, also maybe use </a:t>
            </a:r>
            <a:r>
              <a:rPr lang="en-US" dirty="0" err="1" smtClean="0"/>
              <a:t>ClinVar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Start with basic FunSeq2 scheme!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6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RNA </a:t>
            </a:r>
            <a:r>
              <a:rPr lang="en-US" dirty="0" err="1" smtClean="0"/>
              <a:t>RoVeR</a:t>
            </a:r>
            <a:endParaRPr lang="en-US" dirty="0" smtClean="0"/>
          </a:p>
          <a:p>
            <a:pPr lvl="1"/>
            <a:r>
              <a:rPr lang="en-US" dirty="0" smtClean="0"/>
              <a:t>Prioritizing genetic variants in noncoding RNA using functional annotation</a:t>
            </a:r>
          </a:p>
          <a:p>
            <a:r>
              <a:rPr lang="en-US" dirty="0" smtClean="0"/>
              <a:t>RNA turnover</a:t>
            </a:r>
          </a:p>
          <a:p>
            <a:pPr lvl="1"/>
            <a:r>
              <a:rPr lang="en-US" dirty="0" smtClean="0">
                <a:solidFill>
                  <a:srgbClr val="FFCC66"/>
                </a:solidFill>
              </a:rPr>
              <a:t>Completed:</a:t>
            </a:r>
            <a:r>
              <a:rPr lang="en-US" dirty="0" smtClean="0"/>
              <a:t> Improved chemistry for RNA labeling enables study of </a:t>
            </a:r>
            <a:r>
              <a:rPr lang="en-US" dirty="0" err="1" smtClean="0"/>
              <a:t>miRNA</a:t>
            </a:r>
            <a:r>
              <a:rPr lang="en-US" dirty="0" smtClean="0"/>
              <a:t> turnover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Plans: </a:t>
            </a:r>
            <a:r>
              <a:rPr lang="en-US" dirty="0" smtClean="0"/>
              <a:t>Predicting RNA turnover/gene expression using RNA-protein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800"/>
            <a:ext cx="9144000" cy="3454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5400" y="6502400"/>
            <a:ext cx="341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coming soon to the papers page….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</a:t>
            </a:r>
            <a:r>
              <a:rPr lang="en-US" baseline="30000" dirty="0" smtClean="0"/>
              <a:t>4</a:t>
            </a:r>
            <a:r>
              <a:rPr lang="en-US" dirty="0" smtClean="0"/>
              <a:t>U to label and track RNA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4100"/>
            <a:ext cx="9144000" cy="2187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0321" y="648676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Duffy </a:t>
            </a:r>
            <a:r>
              <a:rPr lang="en-US" i="1" dirty="0" smtClean="0"/>
              <a:t>et al </a:t>
            </a:r>
            <a:r>
              <a:rPr lang="en-US" dirty="0" smtClean="0"/>
              <a:t>2015 </a:t>
            </a:r>
            <a:r>
              <a:rPr lang="en-US" i="1" dirty="0" smtClean="0"/>
              <a:t>under review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613" y="4310629"/>
            <a:ext cx="2013969" cy="2328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70" y="4759357"/>
            <a:ext cx="32684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4-thiouridine (s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U)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98" y="65597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modomics.genesilico.pl</a:t>
            </a:r>
            <a:r>
              <a:rPr lang="en-US" sz="1200" dirty="0"/>
              <a:t>/modifications/s4U/</a:t>
            </a:r>
          </a:p>
        </p:txBody>
      </p:sp>
    </p:spTree>
    <p:extLst>
      <p:ext uri="{BB962C8B-B14F-4D97-AF65-F5344CB8AC3E}">
        <p14:creationId xmlns:p14="http://schemas.microsoft.com/office/powerpoint/2010/main" val="127598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642569" y="1287022"/>
            <a:ext cx="6460463" cy="2411703"/>
            <a:chOff x="2794967" y="1328618"/>
            <a:chExt cx="6349035" cy="23701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4124" y="1441161"/>
              <a:ext cx="6199878" cy="225756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794967" y="1328618"/>
              <a:ext cx="655521" cy="59385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42569" y="4123244"/>
            <a:ext cx="6508523" cy="2555747"/>
            <a:chOff x="4793494" y="3913274"/>
            <a:chExt cx="6508523" cy="25557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465" r="4013"/>
            <a:stretch/>
          </p:blipFill>
          <p:spPr>
            <a:xfrm>
              <a:off x="5054081" y="3913274"/>
              <a:ext cx="6247936" cy="255574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793494" y="3913274"/>
              <a:ext cx="655521" cy="59385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in on chemistry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0691" r="36824"/>
          <a:stretch/>
        </p:blipFill>
        <p:spPr>
          <a:xfrm>
            <a:off x="0" y="3003622"/>
            <a:ext cx="2970329" cy="21875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80321" y="648676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Duffy </a:t>
            </a:r>
            <a:r>
              <a:rPr lang="en-US" i="1" dirty="0" smtClean="0"/>
              <a:t>et al </a:t>
            </a:r>
            <a:r>
              <a:rPr lang="en-US" dirty="0" smtClean="0"/>
              <a:t>2015 </a:t>
            </a:r>
            <a:r>
              <a:rPr lang="en-US" i="1" dirty="0" smtClean="0"/>
              <a:t>under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1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524" y="1035050"/>
            <a:ext cx="4018076" cy="482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816600" y="1917700"/>
            <a:ext cx="939800" cy="1003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0" y="1631434"/>
            <a:ext cx="154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 coding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816600" y="2921000"/>
            <a:ext cx="1193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10400" y="2736334"/>
            <a:ext cx="203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oncoding function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64200" y="3258066"/>
            <a:ext cx="1346200" cy="564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2800" y="3708400"/>
            <a:ext cx="2047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oncoding,</a:t>
            </a:r>
          </a:p>
          <a:p>
            <a:r>
              <a:rPr lang="en-US" dirty="0" smtClean="0"/>
              <a:t>no obvious function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930400" y="2133084"/>
            <a:ext cx="2082800" cy="787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01122" y="4736842"/>
            <a:ext cx="101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Nothing!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507179" y="2133084"/>
            <a:ext cx="2506021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327400" y="2133084"/>
            <a:ext cx="685800" cy="2597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8322" y="2752130"/>
            <a:ext cx="9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18322" y="3556000"/>
            <a:ext cx="154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Splicing defect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146300" y="2133084"/>
            <a:ext cx="1866900" cy="249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07179" y="4546342"/>
            <a:ext cx="134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Degradation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818816" y="2133084"/>
            <a:ext cx="2194384" cy="1467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1423" y="1828800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Modulate noncoding function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-25400" y="6488668"/>
            <a:ext cx="307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adapted from Erin Duffy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0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MTS enables more efficient s</a:t>
            </a:r>
            <a:r>
              <a:rPr lang="en-US" baseline="30000" dirty="0" smtClean="0"/>
              <a:t>4</a:t>
            </a:r>
            <a:r>
              <a:rPr lang="en-US" dirty="0" smtClean="0"/>
              <a:t>U labeling than HPDP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736918"/>
            <a:ext cx="8229600" cy="15064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Mass spectrometry assay of single nucleoside reactions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= unlabeled       </a:t>
            </a:r>
            <a:r>
              <a:rPr lang="en-US" dirty="0" smtClean="0">
                <a:solidFill>
                  <a:schemeClr val="accent1"/>
                </a:solidFill>
              </a:rPr>
              <a:t>Blue</a:t>
            </a:r>
            <a:r>
              <a:rPr lang="en-US" dirty="0" smtClean="0"/>
              <a:t> = labeled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5200"/>
            <a:ext cx="9144000" cy="2384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7540" y="1825584"/>
            <a:ext cx="11168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HPDP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397549" y="1798916"/>
            <a:ext cx="9240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MTS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311178" y="6603303"/>
            <a:ext cx="6975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Erin E. Duffy, Michael Rutenberg-Schoenberg, Catherine D. Stark, and Matthew D. Simon</a:t>
            </a:r>
            <a:r>
              <a:rPr lang="en-US" sz="1200" i="1" dirty="0" smtClean="0"/>
              <a:t> </a:t>
            </a:r>
            <a:r>
              <a:rPr lang="en-US" sz="1200" dirty="0" smtClean="0"/>
              <a:t>2015</a:t>
            </a:r>
            <a:r>
              <a:rPr lang="en-US" sz="1200" i="1" dirty="0" smtClean="0"/>
              <a:t> under revision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889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Length bias in HPDP-biotin enriched metabolic labeling experiments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096" y="2633805"/>
            <a:ext cx="3024027" cy="31376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36198" y="6486569"/>
            <a:ext cx="338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Schwanhausser</a:t>
            </a:r>
            <a:r>
              <a:rPr lang="en-US" dirty="0" smtClean="0"/>
              <a:t> </a:t>
            </a:r>
            <a:r>
              <a:rPr lang="en-US" i="1" dirty="0" smtClean="0"/>
              <a:t>et al. Nature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257" y="5820513"/>
            <a:ext cx="8035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8000"/>
                </a:solidFill>
              </a:rPr>
              <a:t>Poor s</a:t>
            </a:r>
            <a:r>
              <a:rPr lang="en-US" sz="3000" baseline="30000" dirty="0" smtClean="0">
                <a:solidFill>
                  <a:srgbClr val="008000"/>
                </a:solidFill>
              </a:rPr>
              <a:t>4</a:t>
            </a:r>
            <a:r>
              <a:rPr lang="en-US" sz="3000" dirty="0" smtClean="0">
                <a:solidFill>
                  <a:srgbClr val="008000"/>
                </a:solidFill>
              </a:rPr>
              <a:t>U labeling or low biochemical enrichment?</a:t>
            </a:r>
            <a:endParaRPr lang="en-US" sz="3000" dirty="0">
              <a:solidFill>
                <a:srgbClr val="008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245896"/>
              </p:ext>
            </p:extLst>
          </p:nvPr>
        </p:nvGraphicFramePr>
        <p:xfrm>
          <a:off x="153600" y="1976591"/>
          <a:ext cx="88392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5486400" imgH="342900" progId="Word.Document.12">
                  <p:embed/>
                </p:oleObj>
              </mc:Choice>
              <mc:Fallback>
                <p:oleObj name="Document" r:id="rId4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600" y="1976591"/>
                        <a:ext cx="88392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64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MTS-biotin enriches RNA much better than HPDP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500"/>
            <a:ext cx="9144000" cy="239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1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MTS-biotin alleviates length bias seen with HPDP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76" y="1392730"/>
            <a:ext cx="7019292" cy="5465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9384" y="1432756"/>
            <a:ext cx="680413" cy="4673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80321" y="648234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Duffy </a:t>
            </a:r>
            <a:r>
              <a:rPr lang="en-US" i="1" dirty="0" smtClean="0"/>
              <a:t>et al </a:t>
            </a:r>
            <a:r>
              <a:rPr lang="en-US" dirty="0" smtClean="0"/>
              <a:t>2015 </a:t>
            </a:r>
            <a:r>
              <a:rPr lang="en-US" i="1" dirty="0" smtClean="0"/>
              <a:t>under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7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MTS enriches short transcripts missed by HPDP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040"/>
            <a:ext cx="9144000" cy="4941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0321" y="6467231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Duffy </a:t>
            </a:r>
            <a:r>
              <a:rPr lang="en-US" i="1" dirty="0" smtClean="0"/>
              <a:t>et al </a:t>
            </a:r>
            <a:r>
              <a:rPr lang="en-US" dirty="0" smtClean="0"/>
              <a:t>2015 </a:t>
            </a:r>
            <a:r>
              <a:rPr lang="en-US" i="1" dirty="0" smtClean="0"/>
              <a:t>under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1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Assaying </a:t>
            </a:r>
            <a:r>
              <a:rPr lang="en-US" dirty="0" err="1" smtClean="0"/>
              <a:t>miRNA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63" t="22273"/>
          <a:stretch/>
        </p:blipFill>
        <p:spPr>
          <a:xfrm>
            <a:off x="1739900" y="2241892"/>
            <a:ext cx="5745758" cy="295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5900" y="5626100"/>
            <a:ext cx="623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time done in a cell system that is producing mature </a:t>
            </a:r>
            <a:r>
              <a:rPr lang="en-US" dirty="0" err="1" smtClean="0"/>
              <a:t>miRNAs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0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miRNA</a:t>
            </a:r>
            <a:r>
              <a:rPr lang="en-US" dirty="0" smtClean="0"/>
              <a:t> expression over 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874" y="1969111"/>
            <a:ext cx="1526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Pearson Correlation of </a:t>
            </a:r>
            <a:r>
              <a:rPr lang="en-US" dirty="0" err="1" smtClean="0"/>
              <a:t>miRNA</a:t>
            </a:r>
            <a:r>
              <a:rPr lang="en-US" dirty="0" smtClean="0"/>
              <a:t> counts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41438"/>
            <a:ext cx="5332562" cy="52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8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edgeR</a:t>
            </a:r>
            <a:r>
              <a:rPr lang="en-US" dirty="0" smtClean="0"/>
              <a:t> differential expression of </a:t>
            </a:r>
            <a:r>
              <a:rPr lang="en-US" dirty="0" err="1" smtClean="0"/>
              <a:t>miRNAs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20 min vs. 6d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455738"/>
            <a:ext cx="5842000" cy="4778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9600" y="6337300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miRNA</a:t>
            </a:r>
            <a:r>
              <a:rPr lang="en-US" dirty="0" smtClean="0"/>
              <a:t>*’s tend to degrade quickly, relative to other </a:t>
            </a:r>
            <a:r>
              <a:rPr lang="en-US" dirty="0" err="1" smtClean="0"/>
              <a:t>miRNAs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7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series of differentially expressed </a:t>
            </a:r>
            <a:r>
              <a:rPr lang="en-US" dirty="0" err="1" smtClean="0"/>
              <a:t>miRNAs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0" y="1443958"/>
            <a:ext cx="2463800" cy="5134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832100"/>
            <a:ext cx="406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Long and short-lived </a:t>
            </a:r>
            <a:r>
              <a:rPr lang="en-US" sz="2400" dirty="0" err="1" smtClean="0"/>
              <a:t>miRNAs</a:t>
            </a:r>
            <a:r>
              <a:rPr lang="en-US" sz="2400" dirty="0" smtClean="0"/>
              <a:t> approach steady state steadily over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116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Absolute quantifications with spike-ins not as consistent as relative quantifications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3100743"/>
            <a:ext cx="4000500" cy="3329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83400" y="6060458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642799" y="445770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read counts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2700" y="6514068"/>
            <a:ext cx="2610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Neymotin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RNA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263" t="22273"/>
          <a:stretch/>
        </p:blipFill>
        <p:spPr>
          <a:xfrm>
            <a:off x="127000" y="3646716"/>
            <a:ext cx="4825316" cy="2479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48753" y="3243264"/>
            <a:ext cx="104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95900" y="3112373"/>
            <a:ext cx="3510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downward trend in late time points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5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binding and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417638"/>
            <a:ext cx="7828768" cy="4854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655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Yeo </a:t>
            </a:r>
            <a:r>
              <a:rPr lang="en-US" dirty="0"/>
              <a:t>2014 http://</a:t>
            </a:r>
            <a:r>
              <a:rPr lang="en-US" dirty="0" err="1"/>
              <a:t>www.springer.com</a:t>
            </a:r>
            <a:r>
              <a:rPr lang="en-US" dirty="0"/>
              <a:t>/</a:t>
            </a:r>
            <a:r>
              <a:rPr lang="en-US" dirty="0" err="1"/>
              <a:t>gp</a:t>
            </a:r>
            <a:r>
              <a:rPr lang="en-US" dirty="0"/>
              <a:t>/book/9781493912209</a:t>
            </a:r>
          </a:p>
        </p:txBody>
      </p:sp>
    </p:spTree>
    <p:extLst>
      <p:ext uri="{BB962C8B-B14F-4D97-AF65-F5344CB8AC3E}">
        <p14:creationId xmlns:p14="http://schemas.microsoft.com/office/powerpoint/2010/main" val="63209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absolute RNA quantification in s4U </a:t>
            </a:r>
          </a:p>
          <a:p>
            <a:r>
              <a:rPr lang="en-US" dirty="0" smtClean="0"/>
              <a:t>Perform s4U-Seq experiments to determine RNA half lives</a:t>
            </a:r>
          </a:p>
          <a:p>
            <a:r>
              <a:rPr lang="en-US" dirty="0" smtClean="0"/>
              <a:t>Model RNA degradation and overall RNA levels, incorporating CLIP-</a:t>
            </a:r>
            <a:r>
              <a:rPr lang="en-US" dirty="0" err="1" smtClean="0"/>
              <a:t>Seq</a:t>
            </a:r>
            <a:r>
              <a:rPr lang="en-US" dirty="0" smtClean="0"/>
              <a:t> and </a:t>
            </a:r>
            <a:r>
              <a:rPr lang="en-US" dirty="0" err="1" smtClean="0"/>
              <a:t>ChIP-Seq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Inspired by Chao Cheng’s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5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4400"/>
            <a:ext cx="8229600" cy="615950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Sample processed features look correct, but performance slightly lower than reported in Gerstein </a:t>
            </a:r>
            <a:r>
              <a:rPr lang="en-US" sz="1800" i="1" dirty="0" smtClean="0"/>
              <a:t>et al</a:t>
            </a:r>
            <a:r>
              <a:rPr lang="en-US" sz="1800" dirty="0" smtClean="0"/>
              <a:t> Nature 2014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2288"/>
            <a:ext cx="9144000" cy="976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009" y="1417638"/>
            <a:ext cx="4284180" cy="33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3246398"/>
            <a:ext cx="82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 = 0.6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34310" y="2877066"/>
            <a:ext cx="167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 FPKM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06846" y="4694238"/>
            <a:ext cx="167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FPKM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507492"/>
            <a:ext cx="2168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Random Forest model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K562 ENCODE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Trained on random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coding OR noncoding </a:t>
            </a:r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60045" y="3519364"/>
            <a:ext cx="139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Expect R&gt;0.8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5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4400"/>
            <a:ext cx="8229600" cy="615950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009" y="1417638"/>
            <a:ext cx="4284180" cy="33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3246398"/>
            <a:ext cx="82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 = 0.6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34310" y="2877066"/>
            <a:ext cx="167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 FPKM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06846" y="4694238"/>
            <a:ext cx="167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FPKM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119473"/>
            <a:ext cx="2259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Forest model</a:t>
            </a:r>
          </a:p>
          <a:p>
            <a:r>
              <a:rPr lang="en-US" dirty="0" smtClean="0"/>
              <a:t>K562 ENCODE data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60045" y="3519364"/>
            <a:ext cx="139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Expect R&gt;0.8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991100" y="2540000"/>
            <a:ext cx="2159000" cy="1361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63089" y="1987801"/>
            <a:ext cx="209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these </a:t>
            </a:r>
            <a:r>
              <a:rPr lang="en-US" dirty="0" smtClean="0">
                <a:solidFill>
                  <a:srgbClr val="008000"/>
                </a:solidFill>
              </a:rPr>
              <a:t>long lived </a:t>
            </a:r>
            <a:r>
              <a:rPr lang="en-US" dirty="0" smtClean="0"/>
              <a:t>RNAs?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12900" y="1701800"/>
            <a:ext cx="1997389" cy="1077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1600" y="1460500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these RNAs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degraded</a:t>
            </a:r>
            <a:r>
              <a:rPr lang="en-US" dirty="0" smtClean="0"/>
              <a:t> quickly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603500" y="3519364"/>
            <a:ext cx="1483197" cy="2068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92200" y="5588000"/>
            <a:ext cx="4718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we improve prediction with RBPs?</a:t>
            </a:r>
          </a:p>
          <a:p>
            <a:r>
              <a:rPr lang="en-US" dirty="0" smtClean="0"/>
              <a:t>Or by incorporating degradation rates explicitly?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9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267" y="3695700"/>
            <a:ext cx="3547533" cy="2660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8232" y="1387376"/>
            <a:ext cx="17674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Erin Duffy</a:t>
            </a:r>
          </a:p>
          <a:p>
            <a:r>
              <a:rPr lang="en-US" b="1" dirty="0" smtClean="0"/>
              <a:t>Catherine Stark</a:t>
            </a:r>
          </a:p>
          <a:p>
            <a:r>
              <a:rPr lang="en-US" dirty="0" smtClean="0"/>
              <a:t>Alec Sexton</a:t>
            </a:r>
          </a:p>
          <a:p>
            <a:r>
              <a:rPr lang="en-US" dirty="0" smtClean="0"/>
              <a:t>Jeremy Schofield</a:t>
            </a:r>
          </a:p>
          <a:p>
            <a:r>
              <a:rPr lang="en-US" dirty="0" smtClean="0"/>
              <a:t>Tyler Smith</a:t>
            </a:r>
          </a:p>
          <a:p>
            <a:r>
              <a:rPr lang="en-US" dirty="0" smtClean="0"/>
              <a:t>Will </a:t>
            </a:r>
            <a:r>
              <a:rPr lang="en-US" dirty="0" err="1" smtClean="0"/>
              <a:t>Culligan</a:t>
            </a:r>
            <a:endParaRPr lang="en-US" dirty="0" smtClean="0"/>
          </a:p>
          <a:p>
            <a:r>
              <a:rPr lang="en-US" dirty="0" smtClean="0"/>
              <a:t>Peter Wang</a:t>
            </a:r>
          </a:p>
          <a:p>
            <a:r>
              <a:rPr lang="en-US" b="1" dirty="0" smtClean="0"/>
              <a:t>Matthew Simon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1417638"/>
            <a:ext cx="2303786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Jing Zhang</a:t>
            </a:r>
          </a:p>
          <a:p>
            <a:r>
              <a:rPr lang="en-US" sz="2400" b="1" dirty="0" smtClean="0"/>
              <a:t>Rob Kitchen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Anurag</a:t>
            </a:r>
            <a:r>
              <a:rPr lang="en-US" sz="2400" dirty="0" smtClean="0"/>
              <a:t> </a:t>
            </a:r>
            <a:r>
              <a:rPr lang="en-US" sz="2400" dirty="0" err="1" smtClean="0"/>
              <a:t>Sethi</a:t>
            </a:r>
            <a:endParaRPr lang="en-US" sz="2400" dirty="0" smtClean="0"/>
          </a:p>
          <a:p>
            <a:r>
              <a:rPr lang="en-US" sz="2400" dirty="0" smtClean="0"/>
              <a:t>Joel </a:t>
            </a:r>
            <a:r>
              <a:rPr lang="en-US" sz="2400" dirty="0" err="1" smtClean="0"/>
              <a:t>Rozowsky</a:t>
            </a:r>
            <a:endParaRPr lang="en-US" sz="2400" dirty="0" smtClean="0"/>
          </a:p>
          <a:p>
            <a:r>
              <a:rPr lang="en-US" sz="2400" dirty="0" smtClean="0"/>
              <a:t>P2-Tech</a:t>
            </a:r>
          </a:p>
          <a:p>
            <a:r>
              <a:rPr lang="en-US" sz="2400" dirty="0" smtClean="0"/>
              <a:t>P2-Var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Jayanth</a:t>
            </a:r>
            <a:r>
              <a:rPr lang="en-US" sz="2400" dirty="0" smtClean="0"/>
              <a:t> Krishnan</a:t>
            </a:r>
          </a:p>
          <a:p>
            <a:r>
              <a:rPr lang="en-US" sz="2400" dirty="0" err="1" smtClean="0"/>
              <a:t>Donghoon</a:t>
            </a:r>
            <a:r>
              <a:rPr lang="en-US" sz="2400" dirty="0" smtClean="0"/>
              <a:t> Lee</a:t>
            </a:r>
          </a:p>
          <a:p>
            <a:r>
              <a:rPr lang="en-US" sz="2400" dirty="0" err="1" smtClean="0"/>
              <a:t>Mengting</a:t>
            </a:r>
            <a:r>
              <a:rPr lang="en-US" sz="2400" dirty="0" smtClean="0"/>
              <a:t> </a:t>
            </a:r>
            <a:r>
              <a:rPr lang="en-US" sz="2400" dirty="0" err="1" smtClean="0"/>
              <a:t>Gu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Mark Gerstein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 rot="20050671">
            <a:off x="2904162" y="2483534"/>
            <a:ext cx="4002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</a:rPr>
              <a:t>Who has the lab picture</a:t>
            </a:r>
          </a:p>
          <a:p>
            <a:pPr algn="ctr"/>
            <a:r>
              <a:rPr lang="en-US" sz="3000" dirty="0" smtClean="0">
                <a:solidFill>
                  <a:schemeClr val="tx1">
                    <a:lumMod val="50000"/>
                  </a:schemeClr>
                </a:solidFill>
              </a:rPr>
              <a:t>from a few months ago?</a:t>
            </a:r>
            <a:endParaRPr lang="en-US" sz="3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4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Annotation</a:t>
            </a:r>
            <a:r>
              <a:rPr lang="en-US" dirty="0"/>
              <a:t>: Analyze functionally related regions together to increase power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Population genetics</a:t>
            </a:r>
            <a:r>
              <a:rPr lang="en-US" dirty="0" smtClean="0"/>
              <a:t>: Search for genomic regions that are </a:t>
            </a:r>
            <a:r>
              <a:rPr lang="en-US" dirty="0" smtClean="0">
                <a:solidFill>
                  <a:srgbClr val="FF0000"/>
                </a:solidFill>
              </a:rPr>
              <a:t>depleted</a:t>
            </a:r>
            <a:r>
              <a:rPr lang="en-US" dirty="0" smtClean="0"/>
              <a:t> for common genetic variants/</a:t>
            </a:r>
            <a:r>
              <a:rPr lang="en-US" dirty="0" smtClean="0">
                <a:solidFill>
                  <a:srgbClr val="008000"/>
                </a:solidFill>
              </a:rPr>
              <a:t>enriched</a:t>
            </a:r>
            <a:r>
              <a:rPr lang="en-US" dirty="0" smtClean="0"/>
              <a:t> for rare variants.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Established work: Prioritizing genetic variants in noncoding DNA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6890" b="33217"/>
          <a:stretch/>
        </p:blipFill>
        <p:spPr>
          <a:xfrm>
            <a:off x="4673600" y="1663700"/>
            <a:ext cx="4013200" cy="4623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275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Khurana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Science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07400" y="1727200"/>
            <a:ext cx="2794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11700" y="1778000"/>
            <a:ext cx="419100" cy="2921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07400" y="4775200"/>
            <a:ext cx="241300" cy="190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07400" y="4648200"/>
            <a:ext cx="2794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40894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Proportion of Rare SNPs with derived allele frequency &lt; 0.005.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8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FunSeq2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417638"/>
            <a:ext cx="6210300" cy="4163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30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Genome Biology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1701" y="5715337"/>
            <a:ext cx="742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FunSeq2 distinguishes annotated disease-causing variants from those in similar genomic regions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838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useful annotations for RNA?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Protein binding sites </a:t>
            </a:r>
          </a:p>
          <a:p>
            <a:pPr lvl="1"/>
            <a:r>
              <a:rPr lang="en-US" dirty="0" smtClean="0"/>
              <a:t>CLIP-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Models/SELEX-based experiments to determine sequence preferences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Secondary structure</a:t>
            </a:r>
          </a:p>
          <a:p>
            <a:pPr lvl="1"/>
            <a:r>
              <a:rPr lang="en-US" dirty="0" smtClean="0"/>
              <a:t>Computational prediction +/- supporting experimental data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RNA base modifications</a:t>
            </a: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Regulatory elements</a:t>
            </a:r>
          </a:p>
          <a:p>
            <a:pPr lvl="1"/>
            <a:r>
              <a:rPr lang="en-US" dirty="0" smtClean="0"/>
              <a:t>Splicing sites, transcription termination sites, etc.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Evolutionary conservation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2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US" dirty="0" smtClean="0"/>
              <a:t>StarBase2</a:t>
            </a:r>
          </a:p>
          <a:p>
            <a:pPr lvl="1"/>
            <a:r>
              <a:rPr lang="en-US" dirty="0" smtClean="0"/>
              <a:t>Li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NAR </a:t>
            </a:r>
            <a:r>
              <a:rPr lang="en-US" dirty="0" smtClean="0"/>
              <a:t>2014</a:t>
            </a:r>
          </a:p>
          <a:p>
            <a:r>
              <a:rPr lang="en-US" dirty="0" err="1" smtClean="0"/>
              <a:t>doRiNA</a:t>
            </a:r>
            <a:endParaRPr lang="en-US" dirty="0" smtClean="0"/>
          </a:p>
          <a:p>
            <a:pPr lvl="1"/>
            <a:r>
              <a:rPr lang="en-US" dirty="0" err="1" smtClean="0"/>
              <a:t>Blin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NAR </a:t>
            </a:r>
            <a:r>
              <a:rPr lang="en-US" dirty="0" smtClean="0"/>
              <a:t>2014</a:t>
            </a:r>
          </a:p>
          <a:p>
            <a:r>
              <a:rPr lang="en-US" dirty="0" err="1" smtClean="0"/>
              <a:t>CLIPdb</a:t>
            </a:r>
            <a:endParaRPr lang="en-US" dirty="0" smtClean="0"/>
          </a:p>
          <a:p>
            <a:pPr lvl="1"/>
            <a:r>
              <a:rPr lang="en-US" dirty="0" smtClean="0"/>
              <a:t>Yang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BMC Genomics 2015</a:t>
            </a:r>
            <a:endParaRPr lang="en-US" dirty="0" smtClean="0"/>
          </a:p>
          <a:p>
            <a:pPr lvl="1"/>
            <a:r>
              <a:rPr lang="en-US" dirty="0" err="1" smtClean="0"/>
              <a:t>Zhi</a:t>
            </a:r>
            <a:r>
              <a:rPr lang="en-US" dirty="0" smtClean="0"/>
              <a:t> John Lu</a:t>
            </a:r>
          </a:p>
          <a:p>
            <a:r>
              <a:rPr lang="en-US" dirty="0" smtClean="0"/>
              <a:t>63 distinct RNA binding proteins represented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8567-114E-FA43-96DB-2B24781AFAF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0" y="1701800"/>
            <a:ext cx="2578100" cy="86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0" y="3086100"/>
            <a:ext cx="1460500" cy="46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850" y="4166264"/>
            <a:ext cx="2654300" cy="7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4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362600</TotalTime>
  <Words>1251</Words>
  <Application>Microsoft Macintosh PowerPoint</Application>
  <PresentationFormat>On-screen Show (4:3)</PresentationFormat>
  <Paragraphs>300</Paragraphs>
  <Slides>43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Black</vt:lpstr>
      <vt:lpstr>Document</vt:lpstr>
      <vt:lpstr>RNA RoVeR and other stories…</vt:lpstr>
      <vt:lpstr>Outline</vt:lpstr>
      <vt:lpstr>PowerPoint Presentation</vt:lpstr>
      <vt:lpstr>RNA binding and disease</vt:lpstr>
      <vt:lpstr>Approach</vt:lpstr>
      <vt:lpstr>Established work: Prioritizing genetic variants in noncoding DNA</vt:lpstr>
      <vt:lpstr>FunSeq2</vt:lpstr>
      <vt:lpstr>What are useful annotations for RNA?</vt:lpstr>
      <vt:lpstr>CLIP-Seq data</vt:lpstr>
      <vt:lpstr>CLIP-Seq footprints are enriched for rare variants</vt:lpstr>
      <vt:lpstr>CLIP-Seq footprints are enriched for rare variants</vt:lpstr>
      <vt:lpstr>Comparison to adjacent regions</vt:lpstr>
      <vt:lpstr>Highly Occupied Regions</vt:lpstr>
      <vt:lpstr>RNAcompete</vt:lpstr>
      <vt:lpstr>RNAcompete</vt:lpstr>
      <vt:lpstr>RNAcompete</vt:lpstr>
      <vt:lpstr>Scoring Scheme</vt:lpstr>
      <vt:lpstr>Scoring Scheme</vt:lpstr>
      <vt:lpstr>Problem: Are metrics like GERP and rare DAF stable for short annotations?</vt:lpstr>
      <vt:lpstr>GERP vs. rare DAF %</vt:lpstr>
      <vt:lpstr>Stability of rare DAF %</vt:lpstr>
      <vt:lpstr>Stability of GERP Score</vt:lpstr>
      <vt:lpstr>Goals: 1. Add relevant RNA features!</vt:lpstr>
      <vt:lpstr>Goals: 2.  Assess scoring schemes for RNA variant prioritization</vt:lpstr>
      <vt:lpstr>Goals: 2.  Assess scoring schemes for RNA variant prioritization</vt:lpstr>
      <vt:lpstr>Outline</vt:lpstr>
      <vt:lpstr>PowerPoint Presentation</vt:lpstr>
      <vt:lpstr>Using s4U to label and track RNA</vt:lpstr>
      <vt:lpstr>Zoom in on chemistry</vt:lpstr>
      <vt:lpstr>MTS enables more efficient s4U labeling than HPDP</vt:lpstr>
      <vt:lpstr>Length bias in HPDP-biotin enriched metabolic labeling experiments</vt:lpstr>
      <vt:lpstr>MTS-biotin enriches RNA much better than HPDP</vt:lpstr>
      <vt:lpstr>MTS-biotin alleviates length bias seen with HPDP</vt:lpstr>
      <vt:lpstr>MTS enriches short transcripts missed by HPDP</vt:lpstr>
      <vt:lpstr>Assaying miRNA dynamics</vt:lpstr>
      <vt:lpstr>miRNA expression over time</vt:lpstr>
      <vt:lpstr>edgeR differential expression of miRNAs:  20 min vs. 6d</vt:lpstr>
      <vt:lpstr>Time series of differentially expressed miRNAs</vt:lpstr>
      <vt:lpstr>Challenges in previous work</vt:lpstr>
      <vt:lpstr>Plan</vt:lpstr>
      <vt:lpstr>Modeling progress</vt:lpstr>
      <vt:lpstr>Modeling goals</vt:lpstr>
      <vt:lpstr>Acknowledgements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 RoVeR and other stories…</dc:title>
  <dc:creator>Michael Rutenberg Schoenberg</dc:creator>
  <cp:lastModifiedBy>Michael Rutenberg Schoenberg</cp:lastModifiedBy>
  <cp:revision>36</cp:revision>
  <dcterms:created xsi:type="dcterms:W3CDTF">2015-01-01T00:05:28Z</dcterms:created>
  <dcterms:modified xsi:type="dcterms:W3CDTF">2015-09-10T15:55:48Z</dcterms:modified>
</cp:coreProperties>
</file>