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57" r:id="rId3"/>
    <p:sldId id="337" r:id="rId4"/>
    <p:sldId id="358" r:id="rId5"/>
    <p:sldId id="303" r:id="rId6"/>
    <p:sldId id="290" r:id="rId7"/>
    <p:sldId id="267" r:id="rId8"/>
    <p:sldId id="271" r:id="rId9"/>
    <p:sldId id="359" r:id="rId10"/>
    <p:sldId id="309" r:id="rId11"/>
    <p:sldId id="340" r:id="rId12"/>
    <p:sldId id="341" r:id="rId13"/>
    <p:sldId id="342" r:id="rId14"/>
    <p:sldId id="315" r:id="rId15"/>
    <p:sldId id="349" r:id="rId16"/>
    <p:sldId id="334" r:id="rId17"/>
    <p:sldId id="312" r:id="rId18"/>
    <p:sldId id="294" r:id="rId19"/>
    <p:sldId id="346" r:id="rId20"/>
    <p:sldId id="352" r:id="rId21"/>
    <p:sldId id="347" r:id="rId22"/>
    <p:sldId id="354" r:id="rId23"/>
  </p:sldIdLst>
  <p:sldSz cx="12192000" cy="16002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04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6" autoAdjust="0"/>
    <p:restoredTop sz="80251" autoAdjust="0"/>
  </p:normalViewPr>
  <p:slideViewPr>
    <p:cSldViewPr snapToGrid="0">
      <p:cViewPr varScale="1">
        <p:scale>
          <a:sx n="26" d="100"/>
          <a:sy n="26" d="100"/>
        </p:scale>
        <p:origin x="2508" y="84"/>
      </p:cViewPr>
      <p:guideLst>
        <p:guide orient="horz" pos="5040"/>
        <p:guide pos="3840"/>
      </p:guideLst>
    </p:cSldViewPr>
  </p:slideViewPr>
  <p:notesTextViewPr>
    <p:cViewPr>
      <p:scale>
        <a:sx n="100" d="100"/>
        <a:sy n="100" d="100"/>
      </p:scale>
      <p:origin x="0" y="0"/>
    </p:cViewPr>
  </p:notesText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268E67FC-4D81-49D7-9D9A-DCC804FE5FB2}" type="datetimeFigureOut">
              <a:rPr lang="en-US" smtClean="0"/>
              <a:t>9/7/2015</a:t>
            </a:fld>
            <a:endParaRPr lang="en-US"/>
          </a:p>
        </p:txBody>
      </p:sp>
      <p:sp>
        <p:nvSpPr>
          <p:cNvPr id="4" name="Slide Image Placeholder 3"/>
          <p:cNvSpPr>
            <a:spLocks noGrp="1" noRot="1" noChangeAspect="1"/>
          </p:cNvSpPr>
          <p:nvPr>
            <p:ph type="sldImg" idx="2"/>
          </p:nvPr>
        </p:nvSpPr>
        <p:spPr>
          <a:xfrm>
            <a:off x="1981200" y="744538"/>
            <a:ext cx="283527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BDE4DE76-C776-4722-8DC8-B9042748B06C}" type="slidenum">
              <a:rPr lang="en-US" smtClean="0"/>
              <a:t>‹#›</a:t>
            </a:fld>
            <a:endParaRPr lang="en-US"/>
          </a:p>
        </p:txBody>
      </p:sp>
    </p:spTree>
    <p:extLst>
      <p:ext uri="{BB962C8B-B14F-4D97-AF65-F5344CB8AC3E}">
        <p14:creationId xmlns:p14="http://schemas.microsoft.com/office/powerpoint/2010/main" val="970080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81200" y="744538"/>
            <a:ext cx="2835275" cy="3722687"/>
          </a:xfrm>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1" i="1" dirty="0" smtClean="0"/>
              <a:t>Caption:</a:t>
            </a:r>
            <a:r>
              <a:rPr lang="en-US" dirty="0" smtClean="0"/>
              <a:t> Illustration of Linking attack. (a) Phenotype dataset contains</a:t>
            </a:r>
            <a:r>
              <a:rPr lang="en-US" baseline="0" dirty="0" smtClean="0"/>
              <a:t> q different phenotype measurements and the HIV Status for </a:t>
            </a:r>
            <a:r>
              <a:rPr lang="en-US" i="1" baseline="0" dirty="0" smtClean="0"/>
              <a:t>n </a:t>
            </a:r>
            <a:r>
              <a:rPr lang="en-US" baseline="0" dirty="0" smtClean="0"/>
              <a:t>individuals. Genotype dataset contains the variant genotypes for </a:t>
            </a:r>
            <a:r>
              <a:rPr lang="en-US" i="1" baseline="0" dirty="0" smtClean="0"/>
              <a:t>m</a:t>
            </a:r>
            <a:r>
              <a:rPr lang="en-US" baseline="0" dirty="0" smtClean="0"/>
              <a:t> individuals. Phenotype-Genotype correlation datasets contains </a:t>
            </a:r>
            <a:r>
              <a:rPr lang="en-US" i="1" baseline="0" dirty="0" smtClean="0"/>
              <a:t>q</a:t>
            </a:r>
            <a:r>
              <a:rPr lang="en-US" baseline="0" dirty="0" smtClean="0"/>
              <a:t> phenotypes, variants, and their correlations. The attacker predicts the variant genotypes and build the predicted genotypes matrix. The attacker then links the phenotype dataset to the genotype dataset by matching the predicted genotypes to the genotype dataset. The linking reveals the HIV status for the subjects in the genotypes dataset. The phenotype, genotype IDs and HIV Status are colored to illustrate how the linking combines the entries in the two datasets. Some of the genotype IDs are not linked to any phenotype. These are indicated with pattern filled rows.</a:t>
            </a:r>
          </a:p>
        </p:txBody>
      </p:sp>
      <p:sp>
        <p:nvSpPr>
          <p:cNvPr id="4" name="Slide Number Placeholder 3"/>
          <p:cNvSpPr>
            <a:spLocks noGrp="1"/>
          </p:cNvSpPr>
          <p:nvPr>
            <p:ph type="sldNum" sz="quarter" idx="10"/>
          </p:nvPr>
        </p:nvSpPr>
        <p:spPr/>
        <p:txBody>
          <a:bodyPr/>
          <a:lstStyle/>
          <a:p>
            <a:fld id="{A1DDCFAF-D8D4-4D7E-9B01-27021C5A71C0}" type="slidenum">
              <a:rPr lang="en-US" smtClean="0"/>
              <a:t>2</a:t>
            </a:fld>
            <a:endParaRPr lang="en-US"/>
          </a:p>
        </p:txBody>
      </p:sp>
    </p:spTree>
    <p:extLst>
      <p:ext uri="{BB962C8B-B14F-4D97-AF65-F5344CB8AC3E}">
        <p14:creationId xmlns:p14="http://schemas.microsoft.com/office/powerpoint/2010/main" val="40508027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Caption:</a:t>
            </a:r>
            <a:r>
              <a:rPr lang="en-US" b="0" i="0" dirty="0" smtClean="0"/>
              <a:t> The accuracy of linking on the testing dataset. (a)</a:t>
            </a:r>
            <a:r>
              <a:rPr lang="en-US" b="0" i="0" baseline="0" dirty="0" smtClean="0"/>
              <a:t> The fraction of vulnerable individuals on the testing dataset. (b) The sensitivity versus positive predictive value (PPV) of linking with changing d_{1,2} threshold. The plot is generated with </a:t>
            </a:r>
            <a:r>
              <a:rPr lang="en-US" b="0" i="0" baseline="0" dirty="0" err="1" smtClean="0"/>
              <a:t>eQTLs</a:t>
            </a:r>
            <a:r>
              <a:rPr lang="en-US" b="0" i="0" baseline="0" dirty="0" smtClean="0"/>
              <a:t> with higher than 11.3 association (indicated with yellow dashed lines) strength. Blue line shows the ranking with d_{1,2} and cyan lines shows PPV and sensitivity with random ranking for comparison. The grey lines indicate 95% PPV, at which approximately 80% sensitivity is achieved.</a:t>
            </a:r>
            <a:endParaRPr lang="en-US" b="1" i="1" dirty="0"/>
          </a:p>
        </p:txBody>
      </p:sp>
      <p:sp>
        <p:nvSpPr>
          <p:cNvPr id="4" name="Slide Number Placeholder 3"/>
          <p:cNvSpPr>
            <a:spLocks noGrp="1"/>
          </p:cNvSpPr>
          <p:nvPr>
            <p:ph type="sldNum" sz="quarter" idx="10"/>
          </p:nvPr>
        </p:nvSpPr>
        <p:spPr/>
        <p:txBody>
          <a:bodyPr/>
          <a:lstStyle/>
          <a:p>
            <a:fld id="{BDE4DE76-C776-4722-8DC8-B9042748B06C}" type="slidenum">
              <a:rPr lang="en-US" smtClean="0"/>
              <a:t>11</a:t>
            </a:fld>
            <a:endParaRPr lang="en-US"/>
          </a:p>
        </p:txBody>
      </p:sp>
    </p:spTree>
    <p:extLst>
      <p:ext uri="{BB962C8B-B14F-4D97-AF65-F5344CB8AC3E}">
        <p14:creationId xmlns:p14="http://schemas.microsoft.com/office/powerpoint/2010/main" val="144688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Caption:</a:t>
            </a:r>
            <a:r>
              <a:rPr lang="en-US" b="0" i="0" dirty="0" smtClean="0"/>
              <a:t> The vulnerable individual fraction</a:t>
            </a:r>
            <a:r>
              <a:rPr lang="en-US" b="0" i="0" baseline="0" dirty="0" smtClean="0"/>
              <a:t> statistics for simulated genotypes dataset. (7a) The fraction of vulnerable individuals. (7b) The sensitivity versus positive predictive value. The plot is for the </a:t>
            </a:r>
            <a:r>
              <a:rPr lang="en-US" b="0" i="0" baseline="0" dirty="0" err="1" smtClean="0"/>
              <a:t>eQTL</a:t>
            </a:r>
            <a:r>
              <a:rPr lang="en-US" b="0" i="0" baseline="0" dirty="0" smtClean="0"/>
              <a:t> selection at association strength 9.9, as indicated by the yellow dashed line in (a), where the vulnerable fraction is around 70%. The dashed grey line show the 95% PPV level, where the sensitivity is around 52%. The cyan plots show the sensitivity-PPV plot for 10 randomized rankings of the data for comparison.</a:t>
            </a:r>
            <a:endParaRPr lang="en-US" b="1" i="1" dirty="0"/>
          </a:p>
        </p:txBody>
      </p:sp>
      <p:sp>
        <p:nvSpPr>
          <p:cNvPr id="4" name="Slide Number Placeholder 3"/>
          <p:cNvSpPr>
            <a:spLocks noGrp="1"/>
          </p:cNvSpPr>
          <p:nvPr>
            <p:ph type="sldNum" sz="quarter" idx="10"/>
          </p:nvPr>
        </p:nvSpPr>
        <p:spPr/>
        <p:txBody>
          <a:bodyPr/>
          <a:lstStyle/>
          <a:p>
            <a:fld id="{BDE4DE76-C776-4722-8DC8-B9042748B06C}" type="slidenum">
              <a:rPr lang="en-US" smtClean="0"/>
              <a:t>12</a:t>
            </a:fld>
            <a:endParaRPr lang="en-US"/>
          </a:p>
        </p:txBody>
      </p:sp>
    </p:spTree>
    <p:extLst>
      <p:ext uri="{BB962C8B-B14F-4D97-AF65-F5344CB8AC3E}">
        <p14:creationId xmlns:p14="http://schemas.microsoft.com/office/powerpoint/2010/main" val="12282004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Caption:</a:t>
            </a:r>
            <a:r>
              <a:rPr lang="en-US" b="0" i="0" dirty="0" smtClean="0"/>
              <a:t> The distribution of linking ranks</a:t>
            </a:r>
            <a:r>
              <a:rPr lang="en-US" b="0" i="0" baseline="0" dirty="0" smtClean="0"/>
              <a:t> (in genotype comparison) of close relatives on 30 trios from HAPMAP project. The blue plot shows the distribution of ranks assigned to close relatives (child-mother or child-father relations) excluding the self ranks of the individual being linked. Red plot shows, as a control, the same distribution for randomly selected individuals for each individual being linked. The ranks for close relatives are much smaller, indicating that they are scored much higher than random individuals.</a:t>
            </a:r>
            <a:endParaRPr lang="en-US" b="1" i="1" dirty="0"/>
          </a:p>
        </p:txBody>
      </p:sp>
      <p:sp>
        <p:nvSpPr>
          <p:cNvPr id="4" name="Slide Number Placeholder 3"/>
          <p:cNvSpPr>
            <a:spLocks noGrp="1"/>
          </p:cNvSpPr>
          <p:nvPr>
            <p:ph type="sldNum" sz="quarter" idx="10"/>
          </p:nvPr>
        </p:nvSpPr>
        <p:spPr/>
        <p:txBody>
          <a:bodyPr/>
          <a:lstStyle/>
          <a:p>
            <a:fld id="{BDE4DE76-C776-4722-8DC8-B9042748B06C}" type="slidenum">
              <a:rPr lang="en-US" smtClean="0"/>
              <a:t>13</a:t>
            </a:fld>
            <a:endParaRPr lang="en-US"/>
          </a:p>
        </p:txBody>
      </p:sp>
    </p:spTree>
    <p:extLst>
      <p:ext uri="{BB962C8B-B14F-4D97-AF65-F5344CB8AC3E}">
        <p14:creationId xmlns:p14="http://schemas.microsoft.com/office/powerpoint/2010/main" val="596182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Caption: </a:t>
            </a:r>
            <a:r>
              <a:rPr lang="en-US" b="0" i="0" dirty="0" smtClean="0"/>
              <a:t>Linking</a:t>
            </a:r>
            <a:r>
              <a:rPr lang="en-US" b="0" i="0" baseline="0" dirty="0" smtClean="0"/>
              <a:t> accuracy of extremity based linking attack using the </a:t>
            </a:r>
            <a:r>
              <a:rPr lang="en-US" b="0" i="0" baseline="0" dirty="0" err="1" smtClean="0"/>
              <a:t>eQTLs</a:t>
            </a:r>
            <a:r>
              <a:rPr lang="en-US" b="0" i="0" baseline="0" dirty="0" smtClean="0"/>
              <a:t> are identified in different populations and different tissues. (a) The table shows the linking accuracies (for populations shown in the rows) when the </a:t>
            </a:r>
            <a:r>
              <a:rPr lang="en-US" b="0" i="0" baseline="0" dirty="0" err="1" smtClean="0"/>
              <a:t>eQTLs</a:t>
            </a:r>
            <a:r>
              <a:rPr lang="en-US" b="0" i="0" baseline="0" dirty="0" smtClean="0"/>
              <a:t> that are identified using data (indicated in each column) from different populations. (b) The linking accuracy of individuals in GEUVADIS project when </a:t>
            </a:r>
            <a:r>
              <a:rPr lang="en-US" b="0" i="0" baseline="0" dirty="0" err="1" smtClean="0"/>
              <a:t>eQTLs</a:t>
            </a:r>
            <a:r>
              <a:rPr lang="en-US" b="0" i="0" baseline="0" dirty="0" smtClean="0"/>
              <a:t> identified from different tissues are used in linking.</a:t>
            </a:r>
            <a:endParaRPr lang="en-US" b="1" i="1" dirty="0"/>
          </a:p>
        </p:txBody>
      </p:sp>
      <p:sp>
        <p:nvSpPr>
          <p:cNvPr id="4" name="Slide Number Placeholder 3"/>
          <p:cNvSpPr>
            <a:spLocks noGrp="1"/>
          </p:cNvSpPr>
          <p:nvPr>
            <p:ph type="sldNum" sz="quarter" idx="10"/>
          </p:nvPr>
        </p:nvSpPr>
        <p:spPr/>
        <p:txBody>
          <a:bodyPr/>
          <a:lstStyle/>
          <a:p>
            <a:fld id="{BDE4DE76-C776-4722-8DC8-B9042748B06C}" type="slidenum">
              <a:rPr lang="en-US" smtClean="0"/>
              <a:t>15</a:t>
            </a:fld>
            <a:endParaRPr lang="en-US"/>
          </a:p>
        </p:txBody>
      </p:sp>
    </p:spTree>
    <p:extLst>
      <p:ext uri="{BB962C8B-B14F-4D97-AF65-F5344CB8AC3E}">
        <p14:creationId xmlns:p14="http://schemas.microsoft.com/office/powerpoint/2010/main" val="26870700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i="1" dirty="0" smtClean="0"/>
              <a:t>Caption:</a:t>
            </a:r>
            <a:r>
              <a:rPr lang="en-US" b="0" i="0" dirty="0" smtClean="0"/>
              <a:t> Figure shows the attacker’s presumed strategy</a:t>
            </a:r>
            <a:r>
              <a:rPr lang="en-US" b="0" i="0" baseline="0" dirty="0" smtClean="0"/>
              <a:t> for linking attack. The phenotype and variant pairs are sorted with respect to decreasing absolute correlations values. For the top n pairs, joint predictability and ICI are computed.</a:t>
            </a:r>
            <a:endParaRPr lang="en-US" b="1" i="1" dirty="0" smtClean="0"/>
          </a:p>
          <a:p>
            <a:endParaRPr lang="en-US" dirty="0"/>
          </a:p>
        </p:txBody>
      </p:sp>
      <p:sp>
        <p:nvSpPr>
          <p:cNvPr id="4" name="Slide Number Placeholder 3"/>
          <p:cNvSpPr>
            <a:spLocks noGrp="1"/>
          </p:cNvSpPr>
          <p:nvPr>
            <p:ph type="sldNum" sz="quarter" idx="10"/>
          </p:nvPr>
        </p:nvSpPr>
        <p:spPr/>
        <p:txBody>
          <a:bodyPr/>
          <a:lstStyle/>
          <a:p>
            <a:fld id="{BDE4DE76-C776-4722-8DC8-B9042748B06C}" type="slidenum">
              <a:rPr lang="en-US" smtClean="0"/>
              <a:t>16</a:t>
            </a:fld>
            <a:endParaRPr lang="en-US"/>
          </a:p>
        </p:txBody>
      </p:sp>
    </p:spTree>
    <p:extLst>
      <p:ext uri="{BB962C8B-B14F-4D97-AF65-F5344CB8AC3E}">
        <p14:creationId xmlns:p14="http://schemas.microsoft.com/office/powerpoint/2010/main" val="16191519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81200" y="744538"/>
            <a:ext cx="2835275" cy="3722687"/>
          </a:xfrm>
        </p:spPr>
      </p:sp>
      <p:sp>
        <p:nvSpPr>
          <p:cNvPr id="3" name="Notes Placeholder 2"/>
          <p:cNvSpPr>
            <a:spLocks noGrp="1"/>
          </p:cNvSpPr>
          <p:nvPr>
            <p:ph type="body" idx="1"/>
          </p:nvPr>
        </p:nvSpPr>
        <p:spPr/>
        <p:txBody>
          <a:bodyPr/>
          <a:lstStyle/>
          <a:p>
            <a:r>
              <a:rPr lang="en-US" b="1" i="1" dirty="0" smtClean="0"/>
              <a:t>Caption:</a:t>
            </a:r>
            <a:r>
              <a:rPr lang="en-US" b="0" i="0" baseline="0" dirty="0" smtClean="0"/>
              <a:t> Illustration of prior, joint, and posterior distribution of genotypes and expression levels. Leftmost figure shows the distribution of genotypes over the sample set, which is labelled as the prior distribution. Middle figure shows the joint distribution of genotypes and expression levels. Notice that</a:t>
            </a:r>
            <a:r>
              <a:rPr lang="en-US" b="1" i="1" baseline="0" dirty="0"/>
              <a:t> </a:t>
            </a:r>
            <a:r>
              <a:rPr lang="en-US" b="0" i="0" baseline="0" dirty="0" smtClean="0"/>
              <a:t>there is a significant negative correlation between genotype values and the expression levels. Rightmost figure shows the posterior distribution of genotypes given that the gene expression level is 10. The posterior distribution has a maximum at genotype 2, which is indicated by a star. </a:t>
            </a:r>
          </a:p>
        </p:txBody>
      </p:sp>
      <p:sp>
        <p:nvSpPr>
          <p:cNvPr id="4" name="Slide Number Placeholder 3"/>
          <p:cNvSpPr>
            <a:spLocks noGrp="1"/>
          </p:cNvSpPr>
          <p:nvPr>
            <p:ph type="sldNum" sz="quarter" idx="10"/>
          </p:nvPr>
        </p:nvSpPr>
        <p:spPr/>
        <p:txBody>
          <a:bodyPr/>
          <a:lstStyle/>
          <a:p>
            <a:fld id="{BDE4DE76-C776-4722-8DC8-B9042748B06C}" type="slidenum">
              <a:rPr lang="en-US" smtClean="0"/>
              <a:t>17</a:t>
            </a:fld>
            <a:endParaRPr lang="en-US"/>
          </a:p>
        </p:txBody>
      </p:sp>
    </p:spTree>
    <p:extLst>
      <p:ext uri="{BB962C8B-B14F-4D97-AF65-F5344CB8AC3E}">
        <p14:creationId xmlns:p14="http://schemas.microsoft.com/office/powerpoint/2010/main" val="17720540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81200" y="744538"/>
            <a:ext cx="2835275" cy="3722687"/>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i="1" dirty="0" smtClean="0"/>
              <a:t>Caption:</a:t>
            </a:r>
            <a:r>
              <a:rPr lang="en-US" b="0" i="0" dirty="0" smtClean="0"/>
              <a:t> The</a:t>
            </a:r>
            <a:r>
              <a:rPr lang="en-US" b="0" i="0" baseline="0" dirty="0" smtClean="0"/>
              <a:t> median absolute gene expression extremity statistics over 462 individuals in GEUVADIS dataset. (a) For each individual, the extremity is computed over all the genes (23,662 genes) reported in the expression dataset. The median of the absolute value of the extremity is plotted. X-axis shows the sample index and y-axis shows the extremity. The absolute median extremity fluctuates around 0.25, which is exactly the mid point between minimum and maximum values of absolute extremity. (b) For each individual, we count the number of genes above the extremity threshold. The plot shows the extremity threshold versus the median number of genes (over 462 individuals) above the extremity threshold. Around half of the genes (indicated by dashed yellow lines) have higher than almost 0.3 extremity on average over the individuals. Also, around median number of 1000 genes over the samples have higher than 0.45 extremity (indicated </a:t>
            </a:r>
            <a:r>
              <a:rPr lang="en-US" b="0" i="0" baseline="0" smtClean="0"/>
              <a:t>by dashed red lines).</a:t>
            </a:r>
            <a:endParaRPr lang="en-US" b="1" i="1" dirty="0" smtClean="0"/>
          </a:p>
        </p:txBody>
      </p:sp>
      <p:sp>
        <p:nvSpPr>
          <p:cNvPr id="4" name="Slide Number Placeholder 3"/>
          <p:cNvSpPr>
            <a:spLocks noGrp="1"/>
          </p:cNvSpPr>
          <p:nvPr>
            <p:ph type="sldNum" sz="quarter" idx="10"/>
          </p:nvPr>
        </p:nvSpPr>
        <p:spPr/>
        <p:txBody>
          <a:bodyPr/>
          <a:lstStyle/>
          <a:p>
            <a:fld id="{54160ACF-716C-4EB9-9CB7-15D64056788E}" type="slidenum">
              <a:rPr lang="en-US" smtClean="0"/>
              <a:t>18</a:t>
            </a:fld>
            <a:endParaRPr lang="en-US"/>
          </a:p>
        </p:txBody>
      </p:sp>
    </p:spTree>
    <p:extLst>
      <p:ext uri="{BB962C8B-B14F-4D97-AF65-F5344CB8AC3E}">
        <p14:creationId xmlns:p14="http://schemas.microsoft.com/office/powerpoint/2010/main" val="22326750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i="1" dirty="0" smtClean="0"/>
                  <a:t>Caption:</a:t>
                </a:r>
                <a:r>
                  <a:rPr lang="en-US" b="0" i="0" dirty="0" smtClean="0"/>
                  <a:t> Illustration of linking for </a:t>
                </a:r>
                <a14:m>
                  <m:oMath xmlns:m="http://schemas.openxmlformats.org/officeDocument/2006/math">
                    <m:sSup>
                      <m:sSupPr>
                        <m:ctrlPr>
                          <a:rPr lang="en-US" sz="1200" b="0" i="1" smtClean="0">
                            <a:latin typeface="Cambria Math" panose="02040503050406030204" pitchFamily="18" charset="0"/>
                          </a:rPr>
                        </m:ctrlPr>
                      </m:sSupPr>
                      <m:e>
                        <m:r>
                          <a:rPr lang="en-US" sz="1200" i="1" smtClean="0">
                            <a:latin typeface="Cambria Math" panose="02040503050406030204" pitchFamily="18" charset="0"/>
                          </a:rPr>
                          <m:t>𝑗</m:t>
                        </m:r>
                      </m:e>
                      <m:sup>
                        <m:r>
                          <a:rPr lang="en-US" sz="1200" b="0" i="1" smtClean="0">
                            <a:latin typeface="Cambria Math" panose="02040503050406030204" pitchFamily="18" charset="0"/>
                          </a:rPr>
                          <m:t>𝑡h</m:t>
                        </m:r>
                      </m:sup>
                    </m:sSup>
                  </m:oMath>
                </a14:m>
                <a:r>
                  <a:rPr lang="en-US" sz="1200" dirty="0" smtClean="0"/>
                  <a:t> individual.</a:t>
                </a:r>
                <a:r>
                  <a:rPr lang="en-US" sz="1200" baseline="0" dirty="0" smtClean="0"/>
                  <a:t> The attacker first predicts the genotypes (</a:t>
                </a:r>
                <a14:m>
                  <m:oMath xmlns:m="http://schemas.openxmlformats.org/officeDocument/2006/math">
                    <m:sSub>
                      <m:sSubPr>
                        <m:ctrlPr>
                          <a:rPr lang="en-US" sz="1200" i="1" smtClean="0">
                            <a:latin typeface="Cambria Math" panose="02040503050406030204" pitchFamily="18" charset="0"/>
                          </a:rPr>
                        </m:ctrlPr>
                      </m:sSubPr>
                      <m:e>
                        <m:acc>
                          <m:accPr>
                            <m:chr m:val="̃"/>
                            <m:ctrlPr>
                              <a:rPr lang="en-US" sz="1200" i="1">
                                <a:latin typeface="Cambria Math" panose="02040503050406030204" pitchFamily="18" charset="0"/>
                              </a:rPr>
                            </m:ctrlPr>
                          </m:accPr>
                          <m:e>
                            <m:r>
                              <a:rPr lang="en-US" sz="1200" b="1" i="1">
                                <a:latin typeface="Cambria Math" panose="02040503050406030204" pitchFamily="18" charset="0"/>
                              </a:rPr>
                              <m:t>𝒗</m:t>
                            </m:r>
                          </m:e>
                        </m:acc>
                      </m:e>
                      <m:sub>
                        <m:r>
                          <a:rPr lang="en-US" sz="1200">
                            <a:latin typeface="Cambria Math" panose="02040503050406030204" pitchFamily="18" charset="0"/>
                          </a:rPr>
                          <m:t>∙,</m:t>
                        </m:r>
                        <m:r>
                          <a:rPr lang="en-US" sz="1200" b="1" i="1">
                            <a:latin typeface="Cambria Math" panose="02040503050406030204" pitchFamily="18" charset="0"/>
                          </a:rPr>
                          <m:t>𝒋</m:t>
                        </m:r>
                      </m:sub>
                    </m:sSub>
                  </m:oMath>
                </a14:m>
                <a:r>
                  <a:rPr lang="en-US" sz="1200" dirty="0" smtClean="0"/>
                  <a:t>) which are then used to compute the distance to all the individuals in the genotype</a:t>
                </a:r>
                <a:r>
                  <a:rPr lang="en-US" sz="1200" baseline="0" dirty="0" smtClean="0"/>
                  <a:t> dataset. The computed distances are then sorted in decreasing. The top matching individual (in the example, individual </a:t>
                </a:r>
                <a:r>
                  <a:rPr lang="en-US" sz="1200" i="1" dirty="0" smtClean="0"/>
                  <a:t>a</a:t>
                </a:r>
                <a:r>
                  <a:rPr lang="en-US" sz="1200" baseline="0" dirty="0" smtClean="0"/>
                  <a:t>) is assigned as the linked individual. The first distance gap, </a:t>
                </a:r>
                <a14:m>
                  <m:oMath xmlns:m="http://schemas.openxmlformats.org/officeDocument/2006/math">
                    <m:sSub>
                      <m:sSubPr>
                        <m:ctrlPr>
                          <a:rPr lang="en-US" sz="1200" i="1" smtClean="0">
                            <a:latin typeface="Cambria Math" panose="02040503050406030204" pitchFamily="18" charset="0"/>
                          </a:rPr>
                        </m:ctrlPr>
                      </m:sSubPr>
                      <m:e>
                        <m:r>
                          <a:rPr lang="en-US" sz="1200" i="1">
                            <a:latin typeface="Cambria Math" panose="02040503050406030204" pitchFamily="18" charset="0"/>
                          </a:rPr>
                          <m:t>𝑑</m:t>
                        </m:r>
                      </m:e>
                      <m:sub>
                        <m:r>
                          <a:rPr lang="en-US" sz="1200" b="0" i="0" smtClean="0">
                            <a:latin typeface="Cambria Math" panose="02040503050406030204" pitchFamily="18" charset="0"/>
                          </a:rPr>
                          <m:t>2</m:t>
                        </m:r>
                        <m:r>
                          <a:rPr lang="en-US" sz="1200" i="0">
                            <a:latin typeface="Cambria Math" panose="02040503050406030204" pitchFamily="18" charset="0"/>
                          </a:rPr>
                          <m:t>,</m:t>
                        </m:r>
                        <m:r>
                          <a:rPr lang="en-US" sz="1200" b="0" i="1" smtClean="0">
                            <a:latin typeface="Cambria Math" panose="02040503050406030204" pitchFamily="18" charset="0"/>
                          </a:rPr>
                          <m:t>1</m:t>
                        </m:r>
                      </m:sub>
                    </m:sSub>
                  </m:oMath>
                </a14:m>
                <a:r>
                  <a:rPr lang="en-US" sz="1200" baseline="0" dirty="0" smtClean="0"/>
                  <a:t>, is computed as the difference between the second (</a:t>
                </a:r>
                <a14:m>
                  <m:oMath xmlns:m="http://schemas.openxmlformats.org/officeDocument/2006/math">
                    <m:sSub>
                      <m:sSubPr>
                        <m:ctrlPr>
                          <a:rPr lang="en-US" sz="1200" i="1" smtClean="0">
                            <a:latin typeface="Cambria Math" panose="02040503050406030204" pitchFamily="18" charset="0"/>
                          </a:rPr>
                        </m:ctrlPr>
                      </m:sSubPr>
                      <m:e>
                        <m:r>
                          <a:rPr lang="en-US" sz="1200" i="1">
                            <a:latin typeface="Cambria Math" panose="02040503050406030204" pitchFamily="18" charset="0"/>
                          </a:rPr>
                          <m:t>𝑑</m:t>
                        </m:r>
                      </m:e>
                      <m:sub>
                        <m:r>
                          <a:rPr lang="en-US" sz="1200" i="1">
                            <a:latin typeface="Cambria Math" panose="02040503050406030204" pitchFamily="18" charset="0"/>
                          </a:rPr>
                          <m:t>𝑗</m:t>
                        </m:r>
                        <m:r>
                          <a:rPr lang="en-US" sz="1200" i="1">
                            <a:latin typeface="Cambria Math" panose="02040503050406030204" pitchFamily="18" charset="0"/>
                          </a:rPr>
                          <m:t>,</m:t>
                        </m:r>
                        <m:d>
                          <m:dPr>
                            <m:ctrlPr>
                              <a:rPr lang="en-US" sz="1200" i="1">
                                <a:latin typeface="Cambria Math" panose="02040503050406030204" pitchFamily="18" charset="0"/>
                              </a:rPr>
                            </m:ctrlPr>
                          </m:dPr>
                          <m:e>
                            <m:r>
                              <a:rPr lang="en-US" sz="1200" i="1">
                                <a:latin typeface="Cambria Math" panose="02040503050406030204" pitchFamily="18" charset="0"/>
                              </a:rPr>
                              <m:t>2</m:t>
                            </m:r>
                          </m:e>
                        </m:d>
                      </m:sub>
                    </m:sSub>
                  </m:oMath>
                </a14:m>
                <a:r>
                  <a:rPr lang="en-US" sz="1200" baseline="0" dirty="0" smtClean="0"/>
                  <a:t>) and the first (</a:t>
                </a:r>
                <a14:m>
                  <m:oMath xmlns:m="http://schemas.openxmlformats.org/officeDocument/2006/math">
                    <m:sSub>
                      <m:sSubPr>
                        <m:ctrlPr>
                          <a:rPr lang="en-US" sz="1200" i="1" smtClean="0">
                            <a:latin typeface="Cambria Math" panose="02040503050406030204" pitchFamily="18" charset="0"/>
                          </a:rPr>
                        </m:ctrlPr>
                      </m:sSubPr>
                      <m:e>
                        <m:r>
                          <a:rPr lang="en-US" sz="1200" i="1">
                            <a:latin typeface="Cambria Math" panose="02040503050406030204" pitchFamily="18" charset="0"/>
                          </a:rPr>
                          <m:t>𝑑</m:t>
                        </m:r>
                      </m:e>
                      <m:sub>
                        <m:r>
                          <a:rPr lang="en-US" sz="1200" i="1">
                            <a:latin typeface="Cambria Math" panose="02040503050406030204" pitchFamily="18" charset="0"/>
                          </a:rPr>
                          <m:t>𝑗</m:t>
                        </m:r>
                        <m:r>
                          <a:rPr lang="en-US" sz="1200" i="1">
                            <a:latin typeface="Cambria Math" panose="02040503050406030204" pitchFamily="18" charset="0"/>
                          </a:rPr>
                          <m:t>,</m:t>
                        </m:r>
                        <m:d>
                          <m:dPr>
                            <m:ctrlPr>
                              <a:rPr lang="en-US" sz="1200" i="1">
                                <a:latin typeface="Cambria Math" panose="02040503050406030204" pitchFamily="18" charset="0"/>
                              </a:rPr>
                            </m:ctrlPr>
                          </m:dPr>
                          <m:e>
                            <m:r>
                              <a:rPr lang="en-US" sz="1200" b="0" i="1" smtClean="0">
                                <a:latin typeface="Cambria Math" panose="02040503050406030204" pitchFamily="18" charset="0"/>
                              </a:rPr>
                              <m:t>1</m:t>
                            </m:r>
                          </m:e>
                        </m:d>
                      </m:sub>
                    </m:sSub>
                  </m:oMath>
                </a14:m>
                <a:r>
                  <a:rPr lang="en-US" sz="1200" baseline="0" dirty="0" smtClean="0"/>
                  <a:t>) distances in the sorted list.</a:t>
                </a:r>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b="1" i="1" dirty="0"/>
              </a:p>
            </p:txBody>
          </p:sp>
        </mc:Choice>
        <mc:Fallback xmlns="">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i="1" dirty="0" smtClean="0"/>
                  <a:t>Caption:</a:t>
                </a:r>
                <a:r>
                  <a:rPr lang="en-US" b="0" i="0" dirty="0" smtClean="0"/>
                  <a:t> Illustration of linking for </a:t>
                </a:r>
                <a:r>
                  <a:rPr lang="en-US" sz="1200" i="0" smtClean="0">
                    <a:latin typeface="Cambria Math" panose="02040503050406030204" pitchFamily="18" charset="0"/>
                  </a:rPr>
                  <a:t>𝑗</a:t>
                </a:r>
                <a:r>
                  <a:rPr lang="en-US" sz="1200" b="0" i="0" smtClean="0">
                    <a:latin typeface="Cambria Math" panose="02040503050406030204" pitchFamily="18" charset="0"/>
                  </a:rPr>
                  <a:t>^𝑡ℎ</a:t>
                </a:r>
                <a:r>
                  <a:rPr lang="en-US" sz="1200" dirty="0" smtClean="0"/>
                  <a:t> individual.</a:t>
                </a:r>
                <a:r>
                  <a:rPr lang="en-US" sz="1200" baseline="0" dirty="0" smtClean="0"/>
                  <a:t> The attacker first predicts the genotypes (</a:t>
                </a:r>
                <a:r>
                  <a:rPr lang="en-US" sz="1200" b="1" i="0">
                    <a:latin typeface="Cambria Math" panose="02040503050406030204" pitchFamily="18" charset="0"/>
                  </a:rPr>
                  <a:t>𝒗 ̃</a:t>
                </a:r>
                <a:r>
                  <a:rPr lang="en-US" sz="1200" b="1" i="0" smtClean="0">
                    <a:latin typeface="Cambria Math" panose="02040503050406030204" pitchFamily="18" charset="0"/>
                  </a:rPr>
                  <a:t>_(</a:t>
                </a:r>
                <a:r>
                  <a:rPr lang="en-US" sz="1200" i="0">
                    <a:latin typeface="Cambria Math" panose="02040503050406030204" pitchFamily="18" charset="0"/>
                  </a:rPr>
                  <a:t>∙,</a:t>
                </a:r>
                <a:r>
                  <a:rPr lang="en-US" sz="1200" b="1" i="0">
                    <a:latin typeface="Cambria Math" panose="02040503050406030204" pitchFamily="18" charset="0"/>
                  </a:rPr>
                  <a:t>𝒋</a:t>
                </a:r>
                <a:r>
                  <a:rPr lang="en-US" sz="1200" b="1" i="0" smtClean="0">
                    <a:latin typeface="Cambria Math" panose="02040503050406030204" pitchFamily="18" charset="0"/>
                  </a:rPr>
                  <a:t>)</a:t>
                </a:r>
                <a:r>
                  <a:rPr lang="en-US" sz="1200" dirty="0" smtClean="0"/>
                  <a:t>) which are then used to compute the distance to all the individuals in the genotype</a:t>
                </a:r>
                <a:r>
                  <a:rPr lang="en-US" sz="1200" baseline="0" dirty="0" smtClean="0"/>
                  <a:t> dataset. The computed distances are then sorted in decreasing. The top matching individual (in the example, individual </a:t>
                </a:r>
                <a:r>
                  <a:rPr lang="en-US" sz="1200" i="1" dirty="0" smtClean="0"/>
                  <a:t>a</a:t>
                </a:r>
                <a:r>
                  <a:rPr lang="en-US" sz="1200" baseline="0" dirty="0" smtClean="0"/>
                  <a:t>) is assigned as the linked individual. The first distance gap is computed as the difference between the second (</a:t>
                </a:r>
                <a:r>
                  <a:rPr lang="en-US" sz="1200" i="0">
                    <a:latin typeface="Cambria Math" panose="02040503050406030204" pitchFamily="18" charset="0"/>
                  </a:rPr>
                  <a:t>𝑑</a:t>
                </a:r>
                <a:r>
                  <a:rPr lang="en-US" sz="1200" i="0" smtClean="0">
                    <a:latin typeface="Cambria Math" panose="02040503050406030204" pitchFamily="18" charset="0"/>
                  </a:rPr>
                  <a:t>_(</a:t>
                </a:r>
                <a:r>
                  <a:rPr lang="en-US" sz="1200" i="0">
                    <a:latin typeface="Cambria Math" panose="02040503050406030204" pitchFamily="18" charset="0"/>
                  </a:rPr>
                  <a:t>𝑗,(2) </a:t>
                </a:r>
                <a:r>
                  <a:rPr lang="en-US" sz="1200" i="0" smtClean="0">
                    <a:latin typeface="Cambria Math" panose="02040503050406030204" pitchFamily="18" charset="0"/>
                  </a:rPr>
                  <a:t>)</a:t>
                </a:r>
                <a:r>
                  <a:rPr lang="en-US" sz="1200" baseline="0" dirty="0" smtClean="0"/>
                  <a:t>) and the first (</a:t>
                </a:r>
                <a:r>
                  <a:rPr lang="en-US" sz="1200" i="0">
                    <a:latin typeface="Cambria Math" panose="02040503050406030204" pitchFamily="18" charset="0"/>
                  </a:rPr>
                  <a:t>𝑑</a:t>
                </a:r>
                <a:r>
                  <a:rPr lang="en-US" sz="1200" i="0" smtClean="0">
                    <a:latin typeface="Cambria Math" panose="02040503050406030204" pitchFamily="18" charset="0"/>
                  </a:rPr>
                  <a:t>_(</a:t>
                </a:r>
                <a:r>
                  <a:rPr lang="en-US" sz="1200" i="0">
                    <a:latin typeface="Cambria Math" panose="02040503050406030204" pitchFamily="18" charset="0"/>
                  </a:rPr>
                  <a:t>𝑗,(</a:t>
                </a:r>
                <a:r>
                  <a:rPr lang="en-US" sz="1200" b="0" i="0" smtClean="0">
                    <a:latin typeface="Cambria Math" panose="02040503050406030204" pitchFamily="18" charset="0"/>
                  </a:rPr>
                  <a:t>1</a:t>
                </a:r>
                <a:r>
                  <a:rPr lang="en-US" sz="1200" b="0" i="0">
                    <a:latin typeface="Cambria Math" panose="02040503050406030204" pitchFamily="18" charset="0"/>
                  </a:rPr>
                  <a:t>) </a:t>
                </a:r>
                <a:r>
                  <a:rPr lang="en-US" sz="1200" b="0" i="0" smtClean="0">
                    <a:latin typeface="Cambria Math" panose="02040503050406030204" pitchFamily="18" charset="0"/>
                  </a:rPr>
                  <a:t>)</a:t>
                </a:r>
                <a:r>
                  <a:rPr lang="en-US" sz="1200" baseline="0" dirty="0" smtClean="0"/>
                  <a:t>) distances in the </a:t>
                </a:r>
                <a:r>
                  <a:rPr lang="en-US" sz="1200" baseline="0" smtClean="0"/>
                  <a:t>sorted list.</a:t>
                </a:r>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b="1" i="1" dirty="0"/>
              </a:p>
            </p:txBody>
          </p:sp>
        </mc:Fallback>
      </mc:AlternateContent>
      <p:sp>
        <p:nvSpPr>
          <p:cNvPr id="4" name="Slide Number Placeholder 3"/>
          <p:cNvSpPr>
            <a:spLocks noGrp="1"/>
          </p:cNvSpPr>
          <p:nvPr>
            <p:ph type="sldNum" sz="quarter" idx="10"/>
          </p:nvPr>
        </p:nvSpPr>
        <p:spPr/>
        <p:txBody>
          <a:bodyPr/>
          <a:lstStyle/>
          <a:p>
            <a:fld id="{BDE4DE76-C776-4722-8DC8-B9042748B06C}" type="slidenum">
              <a:rPr lang="en-US" smtClean="0"/>
              <a:t>19</a:t>
            </a:fld>
            <a:endParaRPr lang="en-US"/>
          </a:p>
        </p:txBody>
      </p:sp>
    </p:spTree>
    <p:extLst>
      <p:ext uri="{BB962C8B-B14F-4D97-AF65-F5344CB8AC3E}">
        <p14:creationId xmlns:p14="http://schemas.microsoft.com/office/powerpoint/2010/main" val="9466561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i="1" dirty="0" smtClean="0"/>
              <a:t>Caption:</a:t>
            </a:r>
            <a:r>
              <a:rPr lang="en-US" b="0" i="0" dirty="0" smtClean="0"/>
              <a:t> A</a:t>
            </a:r>
            <a:r>
              <a:rPr lang="en-US" b="0" i="0" baseline="0" dirty="0" smtClean="0"/>
              <a:t> representative example of extremity based linking. The phenotype dataset (Consisting of gene expression levels for 6 genes) are shown above. Each phenotype measurement is represented by green (negative extreme), red (positive extreme), or grey (non-extreme) dots. Based on the extremity of phenotypes, the attacker performs prediction of genotypes, which are shown below. He/she uses the </a:t>
            </a:r>
            <a:r>
              <a:rPr lang="en-US" b="0" i="0" baseline="0" dirty="0" err="1" smtClean="0"/>
              <a:t>eQTL</a:t>
            </a:r>
            <a:r>
              <a:rPr lang="en-US" b="0" i="0" baseline="0" dirty="0" smtClean="0"/>
              <a:t> dataset (with genes and SNPs). Blue and brown triangles correspond to the correct genotype predictions. The grey crosses correspond to the incorrect or unavailable genotype predictions. The attacker finally performs linking of the individuals to the genotype dataset by comparing the predicted genotypes to the genotype dataset. The attacker links the predicted genotypes to the genotype datasets, where 3 individuals (Bob, Alice, and John) are highlighted. The attacker can link Bob and John by matching them to their genotypes. The correct prediction of </a:t>
            </a:r>
            <a:r>
              <a:rPr lang="en-US" sz="1200" dirty="0" smtClean="0"/>
              <a:t>rs7274244 (in yellow dashed rectangle)</a:t>
            </a:r>
            <a:r>
              <a:rPr lang="en-US" b="0" i="0" baseline="0" dirty="0" smtClean="0"/>
              <a:t> enables the attacker to distinguish between correct entries and reveal both of their disease status as positive. For Alice, the predicted genotypes are equally matching at two entries; PID-b and PID-k (with negative and positive disease status) thus the attacker cannot exactly reveal Alice’s disease status. </a:t>
            </a:r>
            <a:endParaRPr lang="en-US" b="1" i="1" dirty="0"/>
          </a:p>
        </p:txBody>
      </p:sp>
      <p:sp>
        <p:nvSpPr>
          <p:cNvPr id="4" name="Slide Number Placeholder 3"/>
          <p:cNvSpPr>
            <a:spLocks noGrp="1"/>
          </p:cNvSpPr>
          <p:nvPr>
            <p:ph type="sldNum" sz="quarter" idx="10"/>
          </p:nvPr>
        </p:nvSpPr>
        <p:spPr/>
        <p:txBody>
          <a:bodyPr/>
          <a:lstStyle/>
          <a:p>
            <a:fld id="{BDE4DE76-C776-4722-8DC8-B9042748B06C}" type="slidenum">
              <a:rPr lang="en-US" smtClean="0"/>
              <a:t>20</a:t>
            </a:fld>
            <a:endParaRPr lang="en-US"/>
          </a:p>
        </p:txBody>
      </p:sp>
    </p:spTree>
    <p:extLst>
      <p:ext uri="{BB962C8B-B14F-4D97-AF65-F5344CB8AC3E}">
        <p14:creationId xmlns:p14="http://schemas.microsoft.com/office/powerpoint/2010/main" val="41147160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b="1" i="1" dirty="0" smtClean="0"/>
                  <a:t>Caption:</a:t>
                </a:r>
                <a:r>
                  <a:rPr lang="en-US" b="0" i="0" dirty="0" smtClean="0"/>
                  <a:t> Illustration of</a:t>
                </a:r>
                <a:r>
                  <a:rPr lang="en-US" b="0" i="0" baseline="0" dirty="0" smtClean="0"/>
                  <a:t> risk assessment procedure for joint genotyping/</a:t>
                </a:r>
                <a:r>
                  <a:rPr lang="en-US" b="0" i="0" baseline="0" dirty="0" err="1" smtClean="0"/>
                  <a:t>phenotyping</a:t>
                </a:r>
                <a:r>
                  <a:rPr lang="en-US" b="0" i="0" baseline="0" dirty="0" smtClean="0"/>
                  <a:t> data generation. There are two paths of risk assessment to be performed. The first path evaluates the risks associated with release of the QTL datasets. The genotype and phenotype data (on the left) is first used for quantitative trait loci identification (QTL identification box). This generates the significant QTLs. These are then utilized, in addition to the list of external QTL databases, in quantification of leakage versus predictability (ICI versus </a:t>
                </a:r>
                <a14:m>
                  <m:oMath xmlns:m="http://schemas.openxmlformats.org/officeDocument/2006/math">
                    <m:r>
                      <a:rPr lang="en-US" i="1" smtClean="0">
                        <a:latin typeface="Cambria Math" panose="02040503050406030204" pitchFamily="18" charset="0"/>
                        <a:ea typeface="Cambria Math" panose="02040503050406030204" pitchFamily="18" charset="0"/>
                      </a:rPr>
                      <m:t>𝜋</m:t>
                    </m:r>
                  </m:oMath>
                </a14:m>
                <a:r>
                  <a:rPr lang="en-US" b="0" i="0" baseline="0" dirty="0" smtClean="0"/>
                  <a:t> plots), as presented in Section 2.2. These results are then relayed to the risk assessment procedures. The second risk assessment procedure evaluates the release of genotype and phenotype datasets. For this, the datasets are input to application of the 3-step linking attacks with different QTL and </a:t>
                </a:r>
                <a:r>
                  <a:rPr lang="en-US" b="0" i="0" baseline="0" smtClean="0"/>
                  <a:t>linking methodologies (Presented </a:t>
                </a:r>
                <a:r>
                  <a:rPr lang="en-US" b="0" i="0" baseline="0" dirty="0" smtClean="0"/>
                  <a:t>in Sections 2.3, and 2.4, and other linking attacks in the literature) for evaluation of characterization risks. The results are then relayed  to risk assessment procedures.</a:t>
                </a:r>
                <a:endParaRPr lang="en-US" b="1" i="1" dirty="0"/>
              </a:p>
            </p:txBody>
          </p:sp>
        </mc:Choice>
        <mc:Fallback xmlns="">
          <p:sp>
            <p:nvSpPr>
              <p:cNvPr id="3" name="Notes Placeholder 2"/>
              <p:cNvSpPr>
                <a:spLocks noGrp="1"/>
              </p:cNvSpPr>
              <p:nvPr>
                <p:ph type="body" idx="1"/>
              </p:nvPr>
            </p:nvSpPr>
            <p:spPr/>
            <p:txBody>
              <a:bodyPr/>
              <a:lstStyle/>
              <a:p>
                <a:r>
                  <a:rPr lang="en-US" b="1" i="1" dirty="0" smtClean="0"/>
                  <a:t>Caption:</a:t>
                </a:r>
                <a:r>
                  <a:rPr lang="en-US" b="0" i="0" dirty="0" smtClean="0"/>
                  <a:t> Illustration of</a:t>
                </a:r>
                <a:r>
                  <a:rPr lang="en-US" b="0" i="0" baseline="0" dirty="0" smtClean="0"/>
                  <a:t> risk assessment procedure for joint genotyping/</a:t>
                </a:r>
                <a:r>
                  <a:rPr lang="en-US" b="0" i="0" baseline="0" dirty="0" err="1" smtClean="0"/>
                  <a:t>phenotyping</a:t>
                </a:r>
                <a:r>
                  <a:rPr lang="en-US" b="0" i="0" baseline="0" dirty="0" smtClean="0"/>
                  <a:t> data generation. There are two paths of risk assessment to be performed. The first path evaluates the risks associated with release of the QTL datasets. The genotype and phenotype data (on the left) is first used for quantitative trait loci identification (QTL identification box). This generates the significant QTLs. These are then utilized, in addition to the list of external QTL databases, in quantification of leakage versus </a:t>
                </a:r>
                <a:r>
                  <a:rPr lang="en-US" b="0" i="0" baseline="0" dirty="0" smtClean="0"/>
                  <a:t>predictability (ICI versus </a:t>
                </a:r>
                <a:r>
                  <a:rPr lang="en-US" i="0" smtClean="0">
                    <a:latin typeface="Cambria Math" panose="02040503050406030204" pitchFamily="18" charset="0"/>
                    <a:ea typeface="Cambria Math" panose="02040503050406030204" pitchFamily="18" charset="0"/>
                  </a:rPr>
                  <a:t>𝜋</a:t>
                </a:r>
                <a:r>
                  <a:rPr lang="en-US" b="0" i="0" baseline="0" dirty="0" smtClean="0"/>
                  <a:t> plots), </a:t>
                </a:r>
                <a:r>
                  <a:rPr lang="en-US" b="0" i="0" baseline="0" dirty="0" smtClean="0"/>
                  <a:t>as presented in Section 2.2. These results are then relayed to the risk assessment procedures. The second risk assessment procedure evaluates the release of genotype and phenotype datasets. For this, the datasets are input to application </a:t>
                </a:r>
                <a:r>
                  <a:rPr lang="en-US" b="0" i="0" baseline="0" dirty="0" smtClean="0"/>
                  <a:t>of the 3-step </a:t>
                </a:r>
                <a:r>
                  <a:rPr lang="en-US" b="0" i="0" baseline="0" dirty="0" smtClean="0"/>
                  <a:t>linking attacks </a:t>
                </a:r>
                <a:r>
                  <a:rPr lang="en-US" b="0" i="0" baseline="0" dirty="0" smtClean="0"/>
                  <a:t>with different QTL and </a:t>
                </a:r>
                <a:r>
                  <a:rPr lang="en-US" b="0" i="0" baseline="0" smtClean="0"/>
                  <a:t>linking methodologies (Presented </a:t>
                </a:r>
                <a:r>
                  <a:rPr lang="en-US" b="0" i="0" baseline="0" dirty="0" smtClean="0"/>
                  <a:t>in Sections 2.3, and 2.4, and other linking attacks in the literature) for evaluation of characterization risks. The results are then relayed  to risk assessment procedures.</a:t>
                </a:r>
                <a:endParaRPr lang="en-US" b="1" i="1" dirty="0"/>
              </a:p>
            </p:txBody>
          </p:sp>
        </mc:Fallback>
      </mc:AlternateContent>
      <p:sp>
        <p:nvSpPr>
          <p:cNvPr id="4" name="Slide Number Placeholder 3"/>
          <p:cNvSpPr>
            <a:spLocks noGrp="1"/>
          </p:cNvSpPr>
          <p:nvPr>
            <p:ph type="sldNum" sz="quarter" idx="10"/>
          </p:nvPr>
        </p:nvSpPr>
        <p:spPr/>
        <p:txBody>
          <a:bodyPr/>
          <a:lstStyle/>
          <a:p>
            <a:fld id="{BDE4DE76-C776-4722-8DC8-B9042748B06C}" type="slidenum">
              <a:rPr lang="en-US" smtClean="0"/>
              <a:t>21</a:t>
            </a:fld>
            <a:endParaRPr lang="en-US"/>
          </a:p>
        </p:txBody>
      </p:sp>
    </p:spTree>
    <p:extLst>
      <p:ext uri="{BB962C8B-B14F-4D97-AF65-F5344CB8AC3E}">
        <p14:creationId xmlns:p14="http://schemas.microsoft.com/office/powerpoint/2010/main" val="3472981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81200" y="744538"/>
            <a:ext cx="2835275" cy="3722687"/>
          </a:xfrm>
        </p:spPr>
      </p:sp>
      <p:sp>
        <p:nvSpPr>
          <p:cNvPr id="3" name="Notes Placeholder 2"/>
          <p:cNvSpPr>
            <a:spLocks noGrp="1"/>
          </p:cNvSpPr>
          <p:nvPr>
            <p:ph type="body" idx="1"/>
          </p:nvPr>
        </p:nvSpPr>
        <p:spPr/>
        <p:txBody>
          <a:bodyPr/>
          <a:lstStyle/>
          <a:p>
            <a:r>
              <a:rPr lang="en-US" b="1" i="1" dirty="0" smtClean="0"/>
              <a:t>Caption:</a:t>
            </a:r>
            <a:r>
              <a:rPr lang="en-US" b="0" i="0" dirty="0" smtClean="0"/>
              <a:t> (b) Illustration of the expression and genotype datasets. Variant genotype</a:t>
            </a:r>
            <a:r>
              <a:rPr lang="en-US" b="0" i="0" baseline="0" dirty="0" smtClean="0"/>
              <a:t> dataset contains the genotypes for q </a:t>
            </a:r>
            <a:r>
              <a:rPr lang="en-US" b="0" i="0" baseline="0" dirty="0" err="1" smtClean="0"/>
              <a:t>eQTL</a:t>
            </a:r>
            <a:r>
              <a:rPr lang="en-US" b="0" i="0" baseline="0" dirty="0" smtClean="0"/>
              <a:t> variants for </a:t>
            </a:r>
            <a:r>
              <a:rPr lang="en-US" b="0" i="0" baseline="0" dirty="0" err="1" smtClean="0"/>
              <a:t>n_v</a:t>
            </a:r>
            <a:r>
              <a:rPr lang="en-US" b="0" i="0" baseline="0" dirty="0" smtClean="0"/>
              <a:t> individuals. </a:t>
            </a:r>
            <a:r>
              <a:rPr lang="en-US" b="0" i="0" baseline="0" dirty="0" err="1" smtClean="0"/>
              <a:t>J^th</a:t>
            </a:r>
            <a:r>
              <a:rPr lang="en-US" b="0" i="0" baseline="0" dirty="0" smtClean="0"/>
              <a:t> entry for </a:t>
            </a:r>
            <a:r>
              <a:rPr lang="en-US" b="0" i="0" baseline="0" dirty="0" err="1" smtClean="0"/>
              <a:t>k^th</a:t>
            </a:r>
            <a:r>
              <a:rPr lang="en-US" b="0" i="0" baseline="0" dirty="0" smtClean="0"/>
              <a:t> </a:t>
            </a:r>
            <a:r>
              <a:rPr lang="en-US" b="0" i="0" baseline="0" dirty="0" err="1" smtClean="0"/>
              <a:t>eQTL</a:t>
            </a:r>
            <a:r>
              <a:rPr lang="en-US" b="0" i="0" baseline="0" dirty="0" smtClean="0"/>
              <a:t> is denoted by </a:t>
            </a:r>
            <a:r>
              <a:rPr lang="en-US" b="0" i="0" baseline="0" dirty="0" err="1" smtClean="0"/>
              <a:t>v_k,j</a:t>
            </a:r>
            <a:r>
              <a:rPr lang="en-US" b="0" i="0" baseline="0" dirty="0" smtClean="0"/>
              <a:t>. Similarly, the expression dataset contains the expression levels for q genes. The </a:t>
            </a:r>
            <a:r>
              <a:rPr lang="en-US" b="0" i="0" baseline="0" dirty="0" err="1" smtClean="0"/>
              <a:t>k^th</a:t>
            </a:r>
            <a:r>
              <a:rPr lang="en-US" b="0" i="0" baseline="0" dirty="0" smtClean="0"/>
              <a:t> expression level for </a:t>
            </a:r>
            <a:r>
              <a:rPr lang="en-US" b="0" i="0" baseline="0" dirty="0" err="1" smtClean="0"/>
              <a:t>j^th</a:t>
            </a:r>
            <a:r>
              <a:rPr lang="en-US" b="0" i="0" baseline="0" dirty="0" smtClean="0"/>
              <a:t> individual is denoted by </a:t>
            </a:r>
            <a:r>
              <a:rPr lang="en-US" b="0" i="0" baseline="0" dirty="0" err="1" smtClean="0"/>
              <a:t>e_k,j</a:t>
            </a:r>
            <a:r>
              <a:rPr lang="en-US" b="0" i="0" baseline="0" dirty="0" smtClean="0"/>
              <a:t>. The variant genotypes for </a:t>
            </a:r>
            <a:r>
              <a:rPr lang="en-US" b="0" i="0" baseline="0" dirty="0" err="1" smtClean="0"/>
              <a:t>k^th</a:t>
            </a:r>
            <a:r>
              <a:rPr lang="en-US" b="0" i="0" baseline="0" dirty="0" smtClean="0"/>
              <a:t> variant is distributed over samples with distribution specified by the random variable </a:t>
            </a:r>
            <a:r>
              <a:rPr lang="en-US" b="0" i="0" baseline="0" dirty="0" err="1" smtClean="0"/>
              <a:t>V_k</a:t>
            </a:r>
            <a:r>
              <a:rPr lang="en-US" b="0" i="0" baseline="0" dirty="0" smtClean="0"/>
              <a:t>. Likewise, the expression levels for </a:t>
            </a:r>
            <a:r>
              <a:rPr lang="en-US" b="0" i="0" baseline="0" dirty="0" err="1" smtClean="0"/>
              <a:t>k^th</a:t>
            </a:r>
            <a:r>
              <a:rPr lang="en-US" b="0" i="0" baseline="0" dirty="0" smtClean="0"/>
              <a:t>  gene is distributed per random variable </a:t>
            </a:r>
            <a:r>
              <a:rPr lang="en-US" b="0" i="0" baseline="0" dirty="0" err="1" smtClean="0"/>
              <a:t>E_k</a:t>
            </a:r>
            <a:r>
              <a:rPr lang="en-US" b="0" i="0" baseline="0" dirty="0" smtClean="0"/>
              <a:t>. These random variables are correlated with each other with correlation coefficient, denoted by \rho(</a:t>
            </a:r>
            <a:r>
              <a:rPr lang="en-US" b="0" i="0" baseline="0" dirty="0" err="1" smtClean="0"/>
              <a:t>E_k</a:t>
            </a:r>
            <a:r>
              <a:rPr lang="en-US" b="0" i="0" baseline="0" dirty="0" smtClean="0"/>
              <a:t>, </a:t>
            </a:r>
            <a:r>
              <a:rPr lang="en-US" b="0" i="0" baseline="0" dirty="0" err="1" smtClean="0"/>
              <a:t>V_k</a:t>
            </a:r>
            <a:r>
              <a:rPr lang="en-US" b="0" i="0" baseline="0" dirty="0" smtClean="0"/>
              <a:t>) (bottom).</a:t>
            </a:r>
          </a:p>
        </p:txBody>
      </p:sp>
      <p:sp>
        <p:nvSpPr>
          <p:cNvPr id="4" name="Slide Number Placeholder 3"/>
          <p:cNvSpPr>
            <a:spLocks noGrp="1"/>
          </p:cNvSpPr>
          <p:nvPr>
            <p:ph type="sldNum" sz="quarter" idx="10"/>
          </p:nvPr>
        </p:nvSpPr>
        <p:spPr/>
        <p:txBody>
          <a:bodyPr/>
          <a:lstStyle/>
          <a:p>
            <a:fld id="{BDE4DE76-C776-4722-8DC8-B9042748B06C}" type="slidenum">
              <a:rPr lang="en-US" smtClean="0"/>
              <a:t>3</a:t>
            </a:fld>
            <a:endParaRPr lang="en-US"/>
          </a:p>
        </p:txBody>
      </p:sp>
    </p:spTree>
    <p:extLst>
      <p:ext uri="{BB962C8B-B14F-4D97-AF65-F5344CB8AC3E}">
        <p14:creationId xmlns:p14="http://schemas.microsoft.com/office/powerpoint/2010/main" val="14846506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b="1" i="1" dirty="0" smtClean="0"/>
                  <a:t>Caption:</a:t>
                </a:r>
                <a:r>
                  <a:rPr lang="en-US" b="0" i="0" dirty="0" smtClean="0"/>
                  <a:t> Examples of </a:t>
                </a:r>
                <a:r>
                  <a:rPr lang="en-US" b="0" i="0" baseline="0" dirty="0" smtClean="0"/>
                  <a:t>models of genotype-expression joint distribution with varying numbers of parameters for a positively correlated </a:t>
                </a:r>
                <a:r>
                  <a:rPr lang="en-US" b="0" i="0" baseline="0" dirty="0" err="1" smtClean="0"/>
                  <a:t>eQTL</a:t>
                </a:r>
                <a:r>
                  <a:rPr lang="en-US" b="0" i="0" baseline="0" dirty="0" smtClean="0"/>
                  <a:t>. (a) shows the true distribution where grey boxes represent the expression distributions with different genotypes. Red line show the gradient of correlation between genotype and expression. First simplification of the model is shown in (b). The expression distribution can be modeled with Gaussians with different means and variances with total of 6 parameters. The variances can be assumed same for different genotypes (c), where 4 parameters are required. (d) illustrates a representation of the distribution with 4 parameters on expression levels for each genotype. The conditional distribution of expression is uniform (cross shaded rectangles) over the ranges (</a:t>
                </a:r>
                <a14:m>
                  <m:oMath xmlns:m="http://schemas.openxmlformats.org/officeDocument/2006/math">
                    <m:sSub>
                      <m:sSubPr>
                        <m:ctrlPr>
                          <a:rPr lang="en-US" sz="1200" b="0" i="1" smtClean="0">
                            <a:latin typeface="Cambria Math" panose="02040503050406030204" pitchFamily="18" charset="0"/>
                            <a:ea typeface="Cambria Math" panose="02040503050406030204" pitchFamily="18" charset="0"/>
                          </a:rPr>
                        </m:ctrlPr>
                      </m:sSubPr>
                      <m:e>
                        <m:r>
                          <a:rPr lang="en-US" sz="1200" b="0" i="1" smtClean="0">
                            <a:latin typeface="Cambria Math" panose="02040503050406030204" pitchFamily="18" charset="0"/>
                            <a:ea typeface="Cambria Math" panose="02040503050406030204" pitchFamily="18" charset="0"/>
                          </a:rPr>
                          <m:t>𝑒</m:t>
                        </m:r>
                      </m:e>
                      <m:sub>
                        <m:r>
                          <a:rPr lang="en-US" sz="1200" b="0" i="1" smtClean="0">
                            <a:latin typeface="Cambria Math" panose="02040503050406030204" pitchFamily="18" charset="0"/>
                            <a:ea typeface="Cambria Math" panose="02040503050406030204" pitchFamily="18" charset="0"/>
                          </a:rPr>
                          <m:t>1</m:t>
                        </m:r>
                      </m:sub>
                    </m:sSub>
                  </m:oMath>
                </a14:m>
                <a:r>
                  <a:rPr lang="en-US" b="0" i="0" baseline="0" dirty="0" smtClean="0"/>
                  <a:t>,</a:t>
                </a:r>
                <a:r>
                  <a:rPr lang="en-US" sz="1200" b="0" dirty="0" smtClean="0">
                    <a:ea typeface="Cambria Math" panose="02040503050406030204" pitchFamily="18" charset="0"/>
                  </a:rPr>
                  <a:t> </a:t>
                </a:r>
                <a14:m>
                  <m:oMath xmlns:m="http://schemas.openxmlformats.org/officeDocument/2006/math">
                    <m:sSub>
                      <m:sSubPr>
                        <m:ctrlPr>
                          <a:rPr lang="en-US" sz="1200" b="0" i="1" smtClean="0">
                            <a:latin typeface="Cambria Math" panose="02040503050406030204" pitchFamily="18" charset="0"/>
                            <a:ea typeface="Cambria Math" panose="02040503050406030204" pitchFamily="18" charset="0"/>
                          </a:rPr>
                        </m:ctrlPr>
                      </m:sSubPr>
                      <m:e>
                        <m:r>
                          <a:rPr lang="en-US" sz="1200" b="0" i="1" smtClean="0">
                            <a:latin typeface="Cambria Math" panose="02040503050406030204" pitchFamily="18" charset="0"/>
                            <a:ea typeface="Cambria Math" panose="02040503050406030204" pitchFamily="18" charset="0"/>
                          </a:rPr>
                          <m:t>𝑒</m:t>
                        </m:r>
                      </m:e>
                      <m:sub>
                        <m:r>
                          <a:rPr lang="en-US" sz="1200" b="0" i="1" smtClean="0">
                            <a:latin typeface="Cambria Math" panose="02040503050406030204" pitchFamily="18" charset="0"/>
                            <a:ea typeface="Cambria Math" panose="02040503050406030204" pitchFamily="18" charset="0"/>
                          </a:rPr>
                          <m:t>2</m:t>
                        </m:r>
                      </m:sub>
                    </m:sSub>
                  </m:oMath>
                </a14:m>
                <a:r>
                  <a:rPr lang="en-US" b="0" i="0" baseline="0" dirty="0" smtClean="0"/>
                  <a:t>), (</a:t>
                </a:r>
                <a14:m>
                  <m:oMath xmlns:m="http://schemas.openxmlformats.org/officeDocument/2006/math">
                    <m:sSub>
                      <m:sSubPr>
                        <m:ctrlPr>
                          <a:rPr lang="en-US" sz="1200" b="0" i="1" smtClean="0">
                            <a:latin typeface="Cambria Math" panose="02040503050406030204" pitchFamily="18" charset="0"/>
                            <a:ea typeface="Cambria Math" panose="02040503050406030204" pitchFamily="18" charset="0"/>
                          </a:rPr>
                        </m:ctrlPr>
                      </m:sSubPr>
                      <m:e>
                        <m:r>
                          <a:rPr lang="en-US" sz="1200" b="0" i="1" smtClean="0">
                            <a:latin typeface="Cambria Math" panose="02040503050406030204" pitchFamily="18" charset="0"/>
                            <a:ea typeface="Cambria Math" panose="02040503050406030204" pitchFamily="18" charset="0"/>
                          </a:rPr>
                          <m:t>𝑒</m:t>
                        </m:r>
                      </m:e>
                      <m:sub>
                        <m:r>
                          <a:rPr lang="en-US" sz="1200" b="0" i="1" smtClean="0">
                            <a:latin typeface="Cambria Math" panose="02040503050406030204" pitchFamily="18" charset="0"/>
                            <a:ea typeface="Cambria Math" panose="02040503050406030204" pitchFamily="18" charset="0"/>
                          </a:rPr>
                          <m:t>2</m:t>
                        </m:r>
                      </m:sub>
                    </m:sSub>
                  </m:oMath>
                </a14:m>
                <a:r>
                  <a:rPr lang="en-US" b="0" i="0" baseline="0" dirty="0" smtClean="0"/>
                  <a:t>,</a:t>
                </a:r>
                <a:r>
                  <a:rPr lang="en-US" sz="1200" b="0" dirty="0" smtClean="0">
                    <a:ea typeface="Cambria Math" panose="02040503050406030204" pitchFamily="18" charset="0"/>
                  </a:rPr>
                  <a:t> </a:t>
                </a:r>
                <a14:m>
                  <m:oMath xmlns:m="http://schemas.openxmlformats.org/officeDocument/2006/math">
                    <m:sSub>
                      <m:sSubPr>
                        <m:ctrlPr>
                          <a:rPr lang="en-US" sz="1200" b="0" i="1" smtClean="0">
                            <a:latin typeface="Cambria Math" panose="02040503050406030204" pitchFamily="18" charset="0"/>
                            <a:ea typeface="Cambria Math" panose="02040503050406030204" pitchFamily="18" charset="0"/>
                          </a:rPr>
                        </m:ctrlPr>
                      </m:sSubPr>
                      <m:e>
                        <m:r>
                          <a:rPr lang="en-US" sz="1200" b="0" i="1" smtClean="0">
                            <a:latin typeface="Cambria Math" panose="02040503050406030204" pitchFamily="18" charset="0"/>
                            <a:ea typeface="Cambria Math" panose="02040503050406030204" pitchFamily="18" charset="0"/>
                          </a:rPr>
                          <m:t>𝑒</m:t>
                        </m:r>
                      </m:e>
                      <m:sub>
                        <m:r>
                          <a:rPr lang="en-US" sz="1200" b="0" i="1" smtClean="0">
                            <a:latin typeface="Cambria Math" panose="02040503050406030204" pitchFamily="18" charset="0"/>
                            <a:ea typeface="Cambria Math" panose="02040503050406030204" pitchFamily="18" charset="0"/>
                          </a:rPr>
                          <m:t>3</m:t>
                        </m:r>
                      </m:sub>
                    </m:sSub>
                  </m:oMath>
                </a14:m>
                <a:r>
                  <a:rPr lang="en-US" b="0" i="0" baseline="0" dirty="0" smtClean="0"/>
                  <a:t>), and (</a:t>
                </a:r>
                <a14:m>
                  <m:oMath xmlns:m="http://schemas.openxmlformats.org/officeDocument/2006/math">
                    <m:sSub>
                      <m:sSubPr>
                        <m:ctrlPr>
                          <a:rPr lang="en-US" sz="1200" b="0" i="1" smtClean="0">
                            <a:latin typeface="Cambria Math" panose="02040503050406030204" pitchFamily="18" charset="0"/>
                            <a:ea typeface="Cambria Math" panose="02040503050406030204" pitchFamily="18" charset="0"/>
                          </a:rPr>
                        </m:ctrlPr>
                      </m:sSubPr>
                      <m:e>
                        <m:r>
                          <a:rPr lang="en-US" sz="1200" b="0" i="1" smtClean="0">
                            <a:latin typeface="Cambria Math" panose="02040503050406030204" pitchFamily="18" charset="0"/>
                            <a:ea typeface="Cambria Math" panose="02040503050406030204" pitchFamily="18" charset="0"/>
                          </a:rPr>
                          <m:t>𝑒</m:t>
                        </m:r>
                      </m:e>
                      <m:sub>
                        <m:r>
                          <a:rPr lang="en-US" sz="1200" b="0" i="1" smtClean="0">
                            <a:latin typeface="Cambria Math" panose="02040503050406030204" pitchFamily="18" charset="0"/>
                            <a:ea typeface="Cambria Math" panose="02040503050406030204" pitchFamily="18" charset="0"/>
                          </a:rPr>
                          <m:t>3</m:t>
                        </m:r>
                      </m:sub>
                    </m:sSub>
                  </m:oMath>
                </a14:m>
                <a:r>
                  <a:rPr lang="en-US" b="0" i="0" baseline="0" dirty="0" smtClean="0"/>
                  <a:t>,</a:t>
                </a:r>
                <a:r>
                  <a:rPr lang="en-US" sz="1200" b="0" dirty="0" smtClean="0">
                    <a:ea typeface="Cambria Math" panose="02040503050406030204" pitchFamily="18" charset="0"/>
                  </a:rPr>
                  <a:t> </a:t>
                </a:r>
                <a14:m>
                  <m:oMath xmlns:m="http://schemas.openxmlformats.org/officeDocument/2006/math">
                    <m:sSub>
                      <m:sSubPr>
                        <m:ctrlPr>
                          <a:rPr lang="en-US" sz="1200" b="0" i="1" smtClean="0">
                            <a:latin typeface="Cambria Math" panose="02040503050406030204" pitchFamily="18" charset="0"/>
                            <a:ea typeface="Cambria Math" panose="02040503050406030204" pitchFamily="18" charset="0"/>
                          </a:rPr>
                        </m:ctrlPr>
                      </m:sSubPr>
                      <m:e>
                        <m:r>
                          <a:rPr lang="en-US" sz="1200" b="0" i="1" smtClean="0">
                            <a:latin typeface="Cambria Math" panose="02040503050406030204" pitchFamily="18" charset="0"/>
                            <a:ea typeface="Cambria Math" panose="02040503050406030204" pitchFamily="18" charset="0"/>
                          </a:rPr>
                          <m:t>𝑒</m:t>
                        </m:r>
                      </m:e>
                      <m:sub>
                        <m:r>
                          <a:rPr lang="en-US" sz="1200" b="0" i="1" smtClean="0">
                            <a:latin typeface="Cambria Math" panose="02040503050406030204" pitchFamily="18" charset="0"/>
                            <a:ea typeface="Cambria Math" panose="02040503050406030204" pitchFamily="18" charset="0"/>
                          </a:rPr>
                          <m:t>4</m:t>
                        </m:r>
                      </m:sub>
                    </m:sSub>
                  </m:oMath>
                </a14:m>
                <a:r>
                  <a:rPr lang="en-US" b="0" i="0" baseline="0" dirty="0" smtClean="0"/>
                  <a:t>) given genotypes 0, 1, and 2, respectively. The transparent grey rectangles shows the original distributions. (e) is a simplification of (d) where no conditional probability of expression is assigned given genotype is 1. In this model, only 1 parameter (</a:t>
                </a:r>
                <a14:m>
                  <m:oMath xmlns:m="http://schemas.openxmlformats.org/officeDocument/2006/math">
                    <m:sSub>
                      <m:sSubPr>
                        <m:ctrlPr>
                          <a:rPr lang="en-US" sz="1200" b="0" i="1" smtClean="0">
                            <a:latin typeface="Cambria Math" panose="02040503050406030204" pitchFamily="18" charset="0"/>
                            <a:ea typeface="Cambria Math" panose="02040503050406030204" pitchFamily="18" charset="0"/>
                          </a:rPr>
                        </m:ctrlPr>
                      </m:sSubPr>
                      <m:e>
                        <m:r>
                          <a:rPr lang="en-US" sz="1200" b="0" i="1" smtClean="0">
                            <a:latin typeface="Cambria Math" panose="02040503050406030204" pitchFamily="18" charset="0"/>
                            <a:ea typeface="Cambria Math" panose="02040503050406030204" pitchFamily="18" charset="0"/>
                          </a:rPr>
                          <m:t>𝑒</m:t>
                        </m:r>
                      </m:e>
                      <m:sub>
                        <m:r>
                          <a:rPr lang="en-US" sz="1200" b="0" i="1" smtClean="0">
                            <a:latin typeface="Cambria Math" panose="02040503050406030204" pitchFamily="18" charset="0"/>
                            <a:ea typeface="Cambria Math" panose="02040503050406030204" pitchFamily="18" charset="0"/>
                          </a:rPr>
                          <m:t>𝑚𝑖𝑑</m:t>
                        </m:r>
                      </m:sub>
                    </m:sSub>
                  </m:oMath>
                </a14:m>
                <a:r>
                  <a:rPr lang="en-US" b="0" i="0" baseline="0" dirty="0" smtClean="0"/>
                  <a:t>) is necessary. The conditional probability of expression given genotypes 0 and 2 are uniform for expression levels below </a:t>
                </a:r>
                <a14:m>
                  <m:oMath xmlns:m="http://schemas.openxmlformats.org/officeDocument/2006/math">
                    <m:sSub>
                      <m:sSubPr>
                        <m:ctrlPr>
                          <a:rPr lang="en-US" sz="1200" b="0" i="1" smtClean="0">
                            <a:latin typeface="Cambria Math" panose="02040503050406030204" pitchFamily="18" charset="0"/>
                            <a:ea typeface="Cambria Math" panose="02040503050406030204" pitchFamily="18" charset="0"/>
                          </a:rPr>
                        </m:ctrlPr>
                      </m:sSubPr>
                      <m:e>
                        <m:r>
                          <a:rPr lang="en-US" sz="1200" b="0" i="1" smtClean="0">
                            <a:latin typeface="Cambria Math" panose="02040503050406030204" pitchFamily="18" charset="0"/>
                            <a:ea typeface="Cambria Math" panose="02040503050406030204" pitchFamily="18" charset="0"/>
                          </a:rPr>
                          <m:t>𝑒</m:t>
                        </m:r>
                      </m:e>
                      <m:sub>
                        <m:r>
                          <a:rPr lang="en-US" sz="1200" b="0" i="1" smtClean="0">
                            <a:latin typeface="Cambria Math" panose="02040503050406030204" pitchFamily="18" charset="0"/>
                            <a:ea typeface="Cambria Math" panose="02040503050406030204" pitchFamily="18" charset="0"/>
                          </a:rPr>
                          <m:t>𝑚𝑖𝑑</m:t>
                        </m:r>
                      </m:sub>
                    </m:sSub>
                  </m:oMath>
                </a14:m>
                <a:r>
                  <a:rPr lang="en-US" b="0" i="0" baseline="0" dirty="0" smtClean="0"/>
                  <a:t> and above </a:t>
                </a:r>
                <a14:m>
                  <m:oMath xmlns:m="http://schemas.openxmlformats.org/officeDocument/2006/math">
                    <m:sSub>
                      <m:sSubPr>
                        <m:ctrlPr>
                          <a:rPr lang="en-US" sz="1200" b="0" i="1" smtClean="0">
                            <a:latin typeface="Cambria Math" panose="02040503050406030204" pitchFamily="18" charset="0"/>
                            <a:ea typeface="Cambria Math" panose="02040503050406030204" pitchFamily="18" charset="0"/>
                          </a:rPr>
                        </m:ctrlPr>
                      </m:sSubPr>
                      <m:e>
                        <m:r>
                          <a:rPr lang="en-US" sz="1200" b="0" i="1" smtClean="0">
                            <a:latin typeface="Cambria Math" panose="02040503050406030204" pitchFamily="18" charset="0"/>
                            <a:ea typeface="Cambria Math" panose="02040503050406030204" pitchFamily="18" charset="0"/>
                          </a:rPr>
                          <m:t>𝑒</m:t>
                        </m:r>
                      </m:e>
                      <m:sub>
                        <m:r>
                          <a:rPr lang="en-US" sz="1200" b="0" i="1" smtClean="0">
                            <a:latin typeface="Cambria Math" panose="02040503050406030204" pitchFamily="18" charset="0"/>
                            <a:ea typeface="Cambria Math" panose="02040503050406030204" pitchFamily="18" charset="0"/>
                          </a:rPr>
                          <m:t>𝑚𝑖𝑑</m:t>
                        </m:r>
                      </m:sub>
                    </m:sSub>
                  </m:oMath>
                </a14:m>
                <a:r>
                  <a:rPr lang="en-US" b="0" i="0" baseline="0" dirty="0" smtClean="0"/>
                  <a:t>, respectively (shown with cross shaded rectangles). The original distribution is included with grey rectangles for comparison. Extremity based prediction is an instantiation of the model in (e).</a:t>
                </a:r>
                <a:endParaRPr lang="en-US" b="1" i="1" dirty="0"/>
              </a:p>
            </p:txBody>
          </p:sp>
        </mc:Choice>
        <mc:Fallback xmlns="">
          <p:sp>
            <p:nvSpPr>
              <p:cNvPr id="3" name="Notes Placeholder 2"/>
              <p:cNvSpPr>
                <a:spLocks noGrp="1"/>
              </p:cNvSpPr>
              <p:nvPr>
                <p:ph type="body" idx="1"/>
              </p:nvPr>
            </p:nvSpPr>
            <p:spPr/>
            <p:txBody>
              <a:bodyPr/>
              <a:lstStyle/>
              <a:p>
                <a:r>
                  <a:rPr lang="en-US" b="1" i="1" dirty="0" smtClean="0"/>
                  <a:t>Caption:</a:t>
                </a:r>
                <a:r>
                  <a:rPr lang="en-US" b="0" i="0" dirty="0" smtClean="0"/>
                  <a:t> Examples of </a:t>
                </a:r>
                <a:r>
                  <a:rPr lang="en-US" b="0" i="0" baseline="0" dirty="0" smtClean="0"/>
                  <a:t>models of genotype-expression joint distribution with varying numbers of parameters for a positively correlated </a:t>
                </a:r>
                <a:r>
                  <a:rPr lang="en-US" b="0" i="0" baseline="0" dirty="0" err="1" smtClean="0"/>
                  <a:t>eQTL</a:t>
                </a:r>
                <a:r>
                  <a:rPr lang="en-US" b="0" i="0" baseline="0" dirty="0" smtClean="0"/>
                  <a:t>. (a) shows the true distribution where grey boxes represent the expression distributions with different genotypes. Red line show the gradient of correlation between genotype and expression. First simplification of the model is shown in (b). The expression distribution can be modeled with Gaussians with different means and variances with total of 6 parameters. The variances can be assumed same for different genotypes (c), where 4 parameters are required. (d) illustrates a representation of the distribution with 4 parameters on expression levels for each genotype. </a:t>
                </a:r>
                <a:r>
                  <a:rPr lang="en-US" b="0" i="0" baseline="0" dirty="0" smtClean="0"/>
                  <a:t>The conditional distribution of expression is uniform (cross shaded rectangles) over the ranges (</a:t>
                </a:r>
                <a:r>
                  <a:rPr lang="en-US" sz="1200" b="0" i="0" smtClean="0">
                    <a:latin typeface="Cambria Math" panose="02040503050406030204" pitchFamily="18" charset="0"/>
                    <a:ea typeface="Cambria Math" panose="02040503050406030204" pitchFamily="18" charset="0"/>
                  </a:rPr>
                  <a:t>𝑒</a:t>
                </a:r>
                <a:r>
                  <a:rPr lang="en-US" sz="1200" b="0" i="0" smtClean="0">
                    <a:latin typeface="Cambria Math" panose="02040503050406030204" pitchFamily="18" charset="0"/>
                    <a:ea typeface="Cambria Math" panose="02040503050406030204" pitchFamily="18" charset="0"/>
                  </a:rPr>
                  <a:t>_1</a:t>
                </a:r>
                <a:r>
                  <a:rPr lang="en-US" b="0" i="0" baseline="0" dirty="0" smtClean="0"/>
                  <a:t>,</a:t>
                </a:r>
                <a:r>
                  <a:rPr lang="en-US" sz="1200" b="0" dirty="0" smtClean="0">
                    <a:ea typeface="Cambria Math" panose="02040503050406030204" pitchFamily="18" charset="0"/>
                  </a:rPr>
                  <a:t> </a:t>
                </a:r>
                <a:r>
                  <a:rPr lang="en-US" sz="1200" b="0" i="0" smtClean="0">
                    <a:latin typeface="Cambria Math" panose="02040503050406030204" pitchFamily="18" charset="0"/>
                    <a:ea typeface="Cambria Math" panose="02040503050406030204" pitchFamily="18" charset="0"/>
                  </a:rPr>
                  <a:t>𝑒_</a:t>
                </a:r>
                <a:r>
                  <a:rPr lang="en-US" sz="1200" b="0" i="0" smtClean="0">
                    <a:latin typeface="Cambria Math" panose="02040503050406030204" pitchFamily="18" charset="0"/>
                    <a:ea typeface="Cambria Math" panose="02040503050406030204" pitchFamily="18" charset="0"/>
                  </a:rPr>
                  <a:t>2</a:t>
                </a:r>
                <a:r>
                  <a:rPr lang="en-US" b="0" i="0" baseline="0" dirty="0" smtClean="0"/>
                  <a:t>), (</a:t>
                </a:r>
                <a:r>
                  <a:rPr lang="en-US" sz="1200" b="0" i="0" smtClean="0">
                    <a:latin typeface="Cambria Math" panose="02040503050406030204" pitchFamily="18" charset="0"/>
                    <a:ea typeface="Cambria Math" panose="02040503050406030204" pitchFamily="18" charset="0"/>
                  </a:rPr>
                  <a:t>𝑒</a:t>
                </a:r>
                <a:r>
                  <a:rPr lang="en-US" sz="1200" b="0" i="0" smtClean="0">
                    <a:latin typeface="Cambria Math" panose="02040503050406030204" pitchFamily="18" charset="0"/>
                    <a:ea typeface="Cambria Math" panose="02040503050406030204" pitchFamily="18" charset="0"/>
                  </a:rPr>
                  <a:t>_</a:t>
                </a:r>
                <a:r>
                  <a:rPr lang="en-US" sz="1200" b="0" i="0" smtClean="0">
                    <a:latin typeface="Cambria Math" panose="02040503050406030204" pitchFamily="18" charset="0"/>
                    <a:ea typeface="Cambria Math" panose="02040503050406030204" pitchFamily="18" charset="0"/>
                  </a:rPr>
                  <a:t>2</a:t>
                </a:r>
                <a:r>
                  <a:rPr lang="en-US" b="0" i="0" baseline="0" dirty="0" smtClean="0"/>
                  <a:t>,</a:t>
                </a:r>
                <a:r>
                  <a:rPr lang="en-US" sz="1200" b="0" dirty="0" smtClean="0">
                    <a:ea typeface="Cambria Math" panose="02040503050406030204" pitchFamily="18" charset="0"/>
                  </a:rPr>
                  <a:t> </a:t>
                </a:r>
                <a:r>
                  <a:rPr lang="en-US" sz="1200" b="0" i="0" smtClean="0">
                    <a:latin typeface="Cambria Math" panose="02040503050406030204" pitchFamily="18" charset="0"/>
                    <a:ea typeface="Cambria Math" panose="02040503050406030204" pitchFamily="18" charset="0"/>
                  </a:rPr>
                  <a:t>𝑒_</a:t>
                </a:r>
                <a:r>
                  <a:rPr lang="en-US" sz="1200" b="0" i="0" smtClean="0">
                    <a:latin typeface="Cambria Math" panose="02040503050406030204" pitchFamily="18" charset="0"/>
                    <a:ea typeface="Cambria Math" panose="02040503050406030204" pitchFamily="18" charset="0"/>
                  </a:rPr>
                  <a:t>3</a:t>
                </a:r>
                <a:r>
                  <a:rPr lang="en-US" b="0" i="0" baseline="0" dirty="0" smtClean="0"/>
                  <a:t>), and (</a:t>
                </a:r>
                <a:r>
                  <a:rPr lang="en-US" sz="1200" b="0" i="0" smtClean="0">
                    <a:latin typeface="Cambria Math" panose="02040503050406030204" pitchFamily="18" charset="0"/>
                    <a:ea typeface="Cambria Math" panose="02040503050406030204" pitchFamily="18" charset="0"/>
                  </a:rPr>
                  <a:t>𝑒</a:t>
                </a:r>
                <a:r>
                  <a:rPr lang="en-US" sz="1200" b="0" i="0" smtClean="0">
                    <a:latin typeface="Cambria Math" panose="02040503050406030204" pitchFamily="18" charset="0"/>
                    <a:ea typeface="Cambria Math" panose="02040503050406030204" pitchFamily="18" charset="0"/>
                  </a:rPr>
                  <a:t>_3</a:t>
                </a:r>
                <a:r>
                  <a:rPr lang="en-US" b="0" i="0" baseline="0" dirty="0" smtClean="0"/>
                  <a:t>,</a:t>
                </a:r>
                <a:r>
                  <a:rPr lang="en-US" sz="1200" b="0" dirty="0" smtClean="0">
                    <a:ea typeface="Cambria Math" panose="02040503050406030204" pitchFamily="18" charset="0"/>
                  </a:rPr>
                  <a:t> </a:t>
                </a:r>
                <a:r>
                  <a:rPr lang="en-US" sz="1200" b="0" i="0" smtClean="0">
                    <a:latin typeface="Cambria Math" panose="02040503050406030204" pitchFamily="18" charset="0"/>
                    <a:ea typeface="Cambria Math" panose="02040503050406030204" pitchFamily="18" charset="0"/>
                  </a:rPr>
                  <a:t>𝑒_</a:t>
                </a:r>
                <a:r>
                  <a:rPr lang="en-US" sz="1200" b="0" i="0" smtClean="0">
                    <a:latin typeface="Cambria Math" panose="02040503050406030204" pitchFamily="18" charset="0"/>
                    <a:ea typeface="Cambria Math" panose="02040503050406030204" pitchFamily="18" charset="0"/>
                  </a:rPr>
                  <a:t>4</a:t>
                </a:r>
                <a:r>
                  <a:rPr lang="en-US" b="0" i="0" baseline="0" dirty="0" smtClean="0"/>
                  <a:t>) given genotypes 0, 1, and 2, respectively. The transparent grey rectangles shows the original distributions. (e</a:t>
                </a:r>
                <a:r>
                  <a:rPr lang="en-US" b="0" i="0" baseline="0" dirty="0" smtClean="0"/>
                  <a:t>) is a simplification of (d) where </a:t>
                </a:r>
                <a:r>
                  <a:rPr lang="en-US" b="0" i="0" baseline="0" dirty="0" smtClean="0"/>
                  <a:t>no conditional probability of expression is assigned given genotype is 1. In this model, only </a:t>
                </a:r>
                <a:r>
                  <a:rPr lang="en-US" b="0" i="0" baseline="0" dirty="0" smtClean="0"/>
                  <a:t>1 </a:t>
                </a:r>
                <a:r>
                  <a:rPr lang="en-US" b="0" i="0" baseline="0" dirty="0" smtClean="0"/>
                  <a:t>parameter (</a:t>
                </a:r>
                <a:r>
                  <a:rPr lang="en-US" sz="1200" b="0" i="0" smtClean="0">
                    <a:latin typeface="Cambria Math" panose="02040503050406030204" pitchFamily="18" charset="0"/>
                    <a:ea typeface="Cambria Math" panose="02040503050406030204" pitchFamily="18" charset="0"/>
                  </a:rPr>
                  <a:t>𝑒</a:t>
                </a:r>
                <a:r>
                  <a:rPr lang="en-US" sz="1200" b="0" i="0" smtClean="0">
                    <a:latin typeface="Cambria Math" panose="02040503050406030204" pitchFamily="18" charset="0"/>
                    <a:ea typeface="Cambria Math" panose="02040503050406030204" pitchFamily="18" charset="0"/>
                  </a:rPr>
                  <a:t>_</a:t>
                </a:r>
                <a:r>
                  <a:rPr lang="en-US" sz="1200" b="0" i="0" smtClean="0">
                    <a:latin typeface="Cambria Math" panose="02040503050406030204" pitchFamily="18" charset="0"/>
                    <a:ea typeface="Cambria Math" panose="02040503050406030204" pitchFamily="18" charset="0"/>
                  </a:rPr>
                  <a:t>𝑚𝑖𝑑</a:t>
                </a:r>
                <a:r>
                  <a:rPr lang="en-US" b="0" i="0" baseline="0" dirty="0" smtClean="0"/>
                  <a:t>) is necessary. The conditional probability of expression given genotypes 0 and 2 are uniform for expression levels below </a:t>
                </a:r>
                <a:r>
                  <a:rPr lang="en-US" sz="1200" b="0" i="0" smtClean="0">
                    <a:latin typeface="Cambria Math" panose="02040503050406030204" pitchFamily="18" charset="0"/>
                    <a:ea typeface="Cambria Math" panose="02040503050406030204" pitchFamily="18" charset="0"/>
                  </a:rPr>
                  <a:t>𝑒</a:t>
                </a:r>
                <a:r>
                  <a:rPr lang="en-US" sz="1200" b="0" i="0" smtClean="0">
                    <a:latin typeface="Cambria Math" panose="02040503050406030204" pitchFamily="18" charset="0"/>
                    <a:ea typeface="Cambria Math" panose="02040503050406030204" pitchFamily="18" charset="0"/>
                  </a:rPr>
                  <a:t>_</a:t>
                </a:r>
                <a:r>
                  <a:rPr lang="en-US" sz="1200" b="0" i="0" smtClean="0">
                    <a:latin typeface="Cambria Math" panose="02040503050406030204" pitchFamily="18" charset="0"/>
                    <a:ea typeface="Cambria Math" panose="02040503050406030204" pitchFamily="18" charset="0"/>
                  </a:rPr>
                  <a:t>𝑚𝑖𝑑</a:t>
                </a:r>
                <a:r>
                  <a:rPr lang="en-US" b="0" i="0" baseline="0" dirty="0" smtClean="0"/>
                  <a:t> and above </a:t>
                </a:r>
                <a:r>
                  <a:rPr lang="en-US" sz="1200" b="0" i="0" smtClean="0">
                    <a:latin typeface="Cambria Math" panose="02040503050406030204" pitchFamily="18" charset="0"/>
                    <a:ea typeface="Cambria Math" panose="02040503050406030204" pitchFamily="18" charset="0"/>
                  </a:rPr>
                  <a:t>𝑒</a:t>
                </a:r>
                <a:r>
                  <a:rPr lang="en-US" sz="1200" b="0" i="0" smtClean="0">
                    <a:latin typeface="Cambria Math" panose="02040503050406030204" pitchFamily="18" charset="0"/>
                    <a:ea typeface="Cambria Math" panose="02040503050406030204" pitchFamily="18" charset="0"/>
                  </a:rPr>
                  <a:t>_</a:t>
                </a:r>
                <a:r>
                  <a:rPr lang="en-US" sz="1200" b="0" i="0" smtClean="0">
                    <a:latin typeface="Cambria Math" panose="02040503050406030204" pitchFamily="18" charset="0"/>
                    <a:ea typeface="Cambria Math" panose="02040503050406030204" pitchFamily="18" charset="0"/>
                  </a:rPr>
                  <a:t>𝑚𝑖𝑑</a:t>
                </a:r>
                <a:r>
                  <a:rPr lang="en-US" b="0" i="0" baseline="0" dirty="0" smtClean="0"/>
                  <a:t>, respectively (shown with cross shaded rectangles). The original distribution is included with grey rectangles for comparison. Extremity </a:t>
                </a:r>
                <a:r>
                  <a:rPr lang="en-US" b="0" i="0" baseline="0" dirty="0" smtClean="0"/>
                  <a:t>based prediction is an instantiation of the model in (e).</a:t>
                </a:r>
                <a:endParaRPr lang="en-US" b="1" i="1" dirty="0"/>
              </a:p>
            </p:txBody>
          </p:sp>
        </mc:Fallback>
      </mc:AlternateContent>
      <p:sp>
        <p:nvSpPr>
          <p:cNvPr id="4" name="Slide Number Placeholder 3"/>
          <p:cNvSpPr>
            <a:spLocks noGrp="1"/>
          </p:cNvSpPr>
          <p:nvPr>
            <p:ph type="sldNum" sz="quarter" idx="10"/>
          </p:nvPr>
        </p:nvSpPr>
        <p:spPr/>
        <p:txBody>
          <a:bodyPr/>
          <a:lstStyle/>
          <a:p>
            <a:fld id="{BDE4DE76-C776-4722-8DC8-B9042748B06C}" type="slidenum">
              <a:rPr lang="en-US" smtClean="0"/>
              <a:t>22</a:t>
            </a:fld>
            <a:endParaRPr lang="en-US"/>
          </a:p>
        </p:txBody>
      </p:sp>
    </p:spTree>
    <p:extLst>
      <p:ext uri="{BB962C8B-B14F-4D97-AF65-F5344CB8AC3E}">
        <p14:creationId xmlns:p14="http://schemas.microsoft.com/office/powerpoint/2010/main" val="2062024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81200" y="744538"/>
            <a:ext cx="2835275" cy="3722687"/>
          </a:xfrm>
        </p:spPr>
      </p:sp>
      <p:sp>
        <p:nvSpPr>
          <p:cNvPr id="3" name="Notes Placeholder 2"/>
          <p:cNvSpPr>
            <a:spLocks noGrp="1"/>
          </p:cNvSpPr>
          <p:nvPr>
            <p:ph type="body" idx="1"/>
          </p:nvPr>
        </p:nvSpPr>
        <p:spPr/>
        <p:txBody>
          <a:bodyPr/>
          <a:lstStyle/>
          <a:p>
            <a:r>
              <a:rPr lang="en-US" b="1" i="1" dirty="0" smtClean="0"/>
              <a:t>Caption:</a:t>
            </a:r>
            <a:r>
              <a:rPr lang="en-US" b="0" i="0" dirty="0" smtClean="0"/>
              <a:t> Quantification of ICI and correct genotype</a:t>
            </a:r>
            <a:r>
              <a:rPr lang="en-US" b="0" i="0" baseline="0" dirty="0" smtClean="0"/>
              <a:t> predictability </a:t>
            </a:r>
            <a:r>
              <a:rPr lang="en-US" b="0" i="0" dirty="0" smtClean="0"/>
              <a:t>(a) A</a:t>
            </a:r>
            <a:r>
              <a:rPr lang="en-US" b="0" i="0" baseline="0" dirty="0" smtClean="0"/>
              <a:t>dversary’s genotype prediction strategy. The phenotype-genotype correlations \rho_1, \rho_2,… are sorted with respect to decreasing absolute correlation, as shown on each line. For a selected set of </a:t>
            </a:r>
            <a:r>
              <a:rPr lang="en-US" b="0" i="1" baseline="0" dirty="0" smtClean="0"/>
              <a:t>n</a:t>
            </a:r>
            <a:r>
              <a:rPr lang="en-US" b="0" i="0" baseline="0" dirty="0" smtClean="0"/>
              <a:t> variants, the genotypes are predicted using the phenotypes. As </a:t>
            </a:r>
            <a:r>
              <a:rPr lang="en-US" b="0" i="1" baseline="0" dirty="0" smtClean="0"/>
              <a:t>n</a:t>
            </a:r>
            <a:r>
              <a:rPr lang="en-US" b="0" i="0" baseline="0" dirty="0" smtClean="0"/>
              <a:t> increases (traversing down the list) the number of potentially </a:t>
            </a:r>
            <a:r>
              <a:rPr lang="en-US" b="0" i="0" baseline="0" dirty="0" err="1" smtClean="0"/>
              <a:t>characterizable</a:t>
            </a:r>
            <a:r>
              <a:rPr lang="en-US" b="0" i="0" baseline="0" dirty="0" smtClean="0"/>
              <a:t> individuals (represented with red) increase. The fraction of </a:t>
            </a:r>
            <a:r>
              <a:rPr lang="en-US" b="0" i="0" baseline="0" dirty="0" err="1" smtClean="0"/>
              <a:t>characterizable</a:t>
            </a:r>
            <a:r>
              <a:rPr lang="en-US" b="0" i="0" baseline="0" dirty="0" smtClean="0"/>
              <a:t> individuals, however, decrease. The green and  red individuals on the right represent the vulnerable and non-vulnerable individuals, respectively.</a:t>
            </a:r>
          </a:p>
          <a:p>
            <a:endParaRPr lang="en-US" b="0" i="0" baseline="0" dirty="0" smtClean="0"/>
          </a:p>
        </p:txBody>
      </p:sp>
      <p:sp>
        <p:nvSpPr>
          <p:cNvPr id="4" name="Slide Number Placeholder 3"/>
          <p:cNvSpPr>
            <a:spLocks noGrp="1"/>
          </p:cNvSpPr>
          <p:nvPr>
            <p:ph type="sldNum" sz="quarter" idx="10"/>
          </p:nvPr>
        </p:nvSpPr>
        <p:spPr/>
        <p:txBody>
          <a:bodyPr/>
          <a:lstStyle/>
          <a:p>
            <a:fld id="{BDE4DE76-C776-4722-8DC8-B9042748B06C}" type="slidenum">
              <a:rPr lang="en-US" smtClean="0"/>
              <a:t>4</a:t>
            </a:fld>
            <a:endParaRPr lang="en-US"/>
          </a:p>
        </p:txBody>
      </p:sp>
    </p:spTree>
    <p:extLst>
      <p:ext uri="{BB962C8B-B14F-4D97-AF65-F5344CB8AC3E}">
        <p14:creationId xmlns:p14="http://schemas.microsoft.com/office/powerpoint/2010/main" val="3500474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81200" y="744538"/>
            <a:ext cx="2835275" cy="3722687"/>
          </a:xfrm>
        </p:spPr>
      </p:sp>
      <p:sp>
        <p:nvSpPr>
          <p:cNvPr id="3" name="Notes Placeholder 2"/>
          <p:cNvSpPr>
            <a:spLocks noGrp="1"/>
          </p:cNvSpPr>
          <p:nvPr>
            <p:ph type="body" idx="1"/>
          </p:nvPr>
        </p:nvSpPr>
        <p:spPr/>
        <p:txBody>
          <a:bodyPr/>
          <a:lstStyle/>
          <a:p>
            <a:r>
              <a:rPr lang="en-US" b="1" i="1" dirty="0" smtClean="0"/>
              <a:t>Caption:</a:t>
            </a:r>
            <a:r>
              <a:rPr lang="en-US" b="0" i="0" dirty="0" smtClean="0"/>
              <a:t> (c) Average predictability versus</a:t>
            </a:r>
            <a:r>
              <a:rPr lang="en-US" b="0" i="0" baseline="0" dirty="0" smtClean="0"/>
              <a:t> cumulative average individual characterizing information leakage. For the top 20 </a:t>
            </a:r>
            <a:r>
              <a:rPr lang="en-US" b="0" i="0" baseline="0" dirty="0" err="1" smtClean="0"/>
              <a:t>eQTLs</a:t>
            </a:r>
            <a:r>
              <a:rPr lang="en-US" b="0" i="0" baseline="0" dirty="0" smtClean="0"/>
              <a:t>, the plot shows the distribution of average predictability and average ICI leakage for the top </a:t>
            </a:r>
            <a:r>
              <a:rPr lang="en-US" b="0" i="0" baseline="0" dirty="0" err="1" smtClean="0"/>
              <a:t>eQTLs</a:t>
            </a:r>
            <a:r>
              <a:rPr lang="en-US" b="0" i="0" baseline="0" dirty="0" smtClean="0"/>
              <a:t>. The number of </a:t>
            </a:r>
            <a:r>
              <a:rPr lang="en-US" b="0" i="0" baseline="0" dirty="0" err="1" smtClean="0"/>
              <a:t>eQTLs</a:t>
            </a:r>
            <a:r>
              <a:rPr lang="en-US" b="0" i="0" baseline="0" dirty="0" smtClean="0"/>
              <a:t> that are used for computing the values at each point are shown next the </a:t>
            </a:r>
            <a:r>
              <a:rPr lang="en-US" b="0" i="0" baseline="0" dirty="0" err="1" smtClean="0"/>
              <a:t>the</a:t>
            </a:r>
            <a:r>
              <a:rPr lang="en-US" b="0" i="0" baseline="0" dirty="0" smtClean="0"/>
              <a:t> point. Only 10 of them are numbered in the figure. The error bars show the standard deviations among the sample set. The cyan plot shows the same plot for shuffled gene-variant pairs. The error bars are left out for simplification. Notice the significant difference in the leakage between shuffled and real data.</a:t>
            </a:r>
            <a:endParaRPr lang="en-US" b="1" i="1" dirty="0" smtClean="0"/>
          </a:p>
          <a:p>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BDE4DE76-C776-4722-8DC8-B9042748B06C}" type="slidenum">
              <a:rPr lang="en-US" smtClean="0"/>
              <a:t>5</a:t>
            </a:fld>
            <a:endParaRPr lang="en-US"/>
          </a:p>
        </p:txBody>
      </p:sp>
    </p:spTree>
    <p:extLst>
      <p:ext uri="{BB962C8B-B14F-4D97-AF65-F5344CB8AC3E}">
        <p14:creationId xmlns:p14="http://schemas.microsoft.com/office/powerpoint/2010/main" val="1202944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81200" y="744538"/>
            <a:ext cx="2835275" cy="3722687"/>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i="1" dirty="0" smtClean="0"/>
              <a:t>Caption:</a:t>
            </a:r>
            <a:r>
              <a:rPr lang="en-US" b="0" i="0" dirty="0" smtClean="0"/>
              <a:t> The figure illustrates the steps of the linking attack. The first step consists of selecting the</a:t>
            </a:r>
            <a:r>
              <a:rPr lang="en-US" b="0" i="0" baseline="0" dirty="0" smtClean="0"/>
              <a:t> phenotypes and genotype to be used in linking. The absolute value of correlation can be used as one of the selection criteria. The second step comprises the genotype prediction using the selected set of phenotypes. Maximum </a:t>
            </a:r>
            <a:r>
              <a:rPr lang="en-US" b="0" i="1" baseline="0" dirty="0" smtClean="0"/>
              <a:t>a posteriori</a:t>
            </a:r>
            <a:r>
              <a:rPr lang="en-US" b="0" i="0" baseline="0" dirty="0" smtClean="0"/>
              <a:t> genotype prediction can be used for prediction. Third step in characterization is the linking step, where the predicted genotypes are matched to the genotype dataset. The matching can be performed by comparing the distance between the predicted genotypes and individual genotypes in the dataset.</a:t>
            </a:r>
            <a:endParaRPr lang="en-US" i="1" dirty="0" smtClean="0"/>
          </a:p>
        </p:txBody>
      </p:sp>
      <p:sp>
        <p:nvSpPr>
          <p:cNvPr id="4" name="Slide Number Placeholder 3"/>
          <p:cNvSpPr>
            <a:spLocks noGrp="1"/>
          </p:cNvSpPr>
          <p:nvPr>
            <p:ph type="sldNum" sz="quarter" idx="10"/>
          </p:nvPr>
        </p:nvSpPr>
        <p:spPr/>
        <p:txBody>
          <a:bodyPr/>
          <a:lstStyle/>
          <a:p>
            <a:fld id="{BDE4DE76-C776-4722-8DC8-B9042748B06C}" type="slidenum">
              <a:rPr lang="en-US" smtClean="0"/>
              <a:t>6</a:t>
            </a:fld>
            <a:endParaRPr lang="en-US"/>
          </a:p>
        </p:txBody>
      </p:sp>
    </p:spTree>
    <p:extLst>
      <p:ext uri="{BB962C8B-B14F-4D97-AF65-F5344CB8AC3E}">
        <p14:creationId xmlns:p14="http://schemas.microsoft.com/office/powerpoint/2010/main" val="1647530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81200" y="744538"/>
            <a:ext cx="2835275" cy="3722687"/>
          </a:xfrm>
        </p:spPr>
      </p:sp>
      <p:sp>
        <p:nvSpPr>
          <p:cNvPr id="3" name="Notes Placeholder 2"/>
          <p:cNvSpPr>
            <a:spLocks noGrp="1"/>
          </p:cNvSpPr>
          <p:nvPr>
            <p:ph type="body" idx="1"/>
          </p:nvPr>
        </p:nvSpPr>
        <p:spPr/>
        <p:txBody>
          <a:bodyPr/>
          <a:lstStyle/>
          <a:p>
            <a:r>
              <a:rPr lang="en-US" b="1" i="1" dirty="0" smtClean="0"/>
              <a:t>Caption:</a:t>
            </a:r>
            <a:r>
              <a:rPr lang="en-US" b="0" i="0" dirty="0" smtClean="0"/>
              <a:t> MAP genotype</a:t>
            </a:r>
            <a:r>
              <a:rPr lang="en-US" b="0" i="0" baseline="0" dirty="0" smtClean="0"/>
              <a:t> prediction accuracy and vulnerable fraction. </a:t>
            </a:r>
            <a:r>
              <a:rPr lang="en-US" b="0" i="0" dirty="0" smtClean="0"/>
              <a:t>(a) The number of </a:t>
            </a:r>
            <a:r>
              <a:rPr lang="en-US" b="0" i="0" dirty="0" err="1" smtClean="0"/>
              <a:t>eQTLs</a:t>
            </a:r>
            <a:r>
              <a:rPr lang="en-US" b="0" i="0" baseline="0" dirty="0" smtClean="0"/>
              <a:t> selected (blue) and the number of correctly predicted </a:t>
            </a:r>
            <a:r>
              <a:rPr lang="en-US" b="0" i="0" baseline="0" dirty="0" err="1" smtClean="0"/>
              <a:t>eQTL</a:t>
            </a:r>
            <a:r>
              <a:rPr lang="en-US" b="0" i="0" baseline="0" dirty="0" smtClean="0"/>
              <a:t> genotypes (red). At each absolute correlation threshold, the number of </a:t>
            </a:r>
            <a:r>
              <a:rPr lang="en-US" b="0" i="0" baseline="0" dirty="0" err="1" smtClean="0"/>
              <a:t>eQTLs</a:t>
            </a:r>
            <a:r>
              <a:rPr lang="en-US" b="0" i="0" baseline="0" dirty="0" smtClean="0"/>
              <a:t> passing the threshold are shown and the number of correctly predicted genotypes using MAP prediction are shown. The error bars show the distribution of accuracy over all the samples.</a:t>
            </a:r>
            <a:endParaRPr lang="en-US" b="1" i="1" dirty="0"/>
          </a:p>
        </p:txBody>
      </p:sp>
      <p:sp>
        <p:nvSpPr>
          <p:cNvPr id="4" name="Slide Number Placeholder 3"/>
          <p:cNvSpPr>
            <a:spLocks noGrp="1"/>
          </p:cNvSpPr>
          <p:nvPr>
            <p:ph type="sldNum" sz="quarter" idx="10"/>
          </p:nvPr>
        </p:nvSpPr>
        <p:spPr/>
        <p:txBody>
          <a:bodyPr/>
          <a:lstStyle/>
          <a:p>
            <a:fld id="{BDE4DE76-C776-4722-8DC8-B9042748B06C}" type="slidenum">
              <a:rPr lang="en-US" smtClean="0"/>
              <a:t>7</a:t>
            </a:fld>
            <a:endParaRPr lang="en-US"/>
          </a:p>
        </p:txBody>
      </p:sp>
    </p:spTree>
    <p:extLst>
      <p:ext uri="{BB962C8B-B14F-4D97-AF65-F5344CB8AC3E}">
        <p14:creationId xmlns:p14="http://schemas.microsoft.com/office/powerpoint/2010/main" val="1507636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81200" y="744538"/>
            <a:ext cx="2835275" cy="3722687"/>
          </a:xfrm>
        </p:spPr>
      </p:sp>
      <p:sp>
        <p:nvSpPr>
          <p:cNvPr id="3" name="Notes Placeholder 2"/>
          <p:cNvSpPr>
            <a:spLocks noGrp="1"/>
          </p:cNvSpPr>
          <p:nvPr>
            <p:ph type="body" idx="1"/>
          </p:nvPr>
        </p:nvSpPr>
        <p:spPr/>
        <p:txBody>
          <a:bodyPr/>
          <a:lstStyle/>
          <a:p>
            <a:r>
              <a:rPr lang="en-US" b="1" i="1" dirty="0" smtClean="0"/>
              <a:t>Caption:</a:t>
            </a:r>
            <a:r>
              <a:rPr lang="en-US" b="0" i="0" dirty="0" smtClean="0"/>
              <a:t> The fraction of vulnerable individuals with MAP genotype prediction. X-axis</a:t>
            </a:r>
            <a:r>
              <a:rPr lang="en-US" b="0" i="0" baseline="0" dirty="0" smtClean="0"/>
              <a:t> shows the absolute correlation threshold used to select </a:t>
            </a:r>
            <a:r>
              <a:rPr lang="en-US" b="0" i="0" baseline="0" dirty="0" err="1" smtClean="0"/>
              <a:t>eQTLs</a:t>
            </a:r>
            <a:r>
              <a:rPr lang="en-US" b="0" i="0" baseline="0" dirty="0" smtClean="0"/>
              <a:t>. Y-axis shows the fraction of vulnerable individuals. At correlation threshold of 0.35, the fraction is maximized, as indicated by the dashed yellow line. The red, green, and cyan lines show the fraction of vulnerable individuals when gender, population, and gender and population information, respectively, are available as auxiliary information.</a:t>
            </a:r>
            <a:endParaRPr lang="en-US" b="1" i="1" dirty="0" smtClean="0"/>
          </a:p>
          <a:p>
            <a:endParaRPr lang="en-US" b="1" i="1" dirty="0" smtClean="0"/>
          </a:p>
        </p:txBody>
      </p:sp>
      <p:sp>
        <p:nvSpPr>
          <p:cNvPr id="4" name="Slide Number Placeholder 3"/>
          <p:cNvSpPr>
            <a:spLocks noGrp="1"/>
          </p:cNvSpPr>
          <p:nvPr>
            <p:ph type="sldNum" sz="quarter" idx="10"/>
          </p:nvPr>
        </p:nvSpPr>
        <p:spPr/>
        <p:txBody>
          <a:bodyPr/>
          <a:lstStyle/>
          <a:p>
            <a:fld id="{BDE4DE76-C776-4722-8DC8-B9042748B06C}" type="slidenum">
              <a:rPr lang="en-US" smtClean="0"/>
              <a:t>8</a:t>
            </a:fld>
            <a:endParaRPr lang="en-US"/>
          </a:p>
        </p:txBody>
      </p:sp>
    </p:spTree>
    <p:extLst>
      <p:ext uri="{BB962C8B-B14F-4D97-AF65-F5344CB8AC3E}">
        <p14:creationId xmlns:p14="http://schemas.microsoft.com/office/powerpoint/2010/main" val="1021989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81200" y="744538"/>
            <a:ext cx="2835275" cy="3722687"/>
          </a:xfrm>
        </p:spPr>
      </p:sp>
      <p:sp>
        <p:nvSpPr>
          <p:cNvPr id="3" name="Notes Placeholder 2"/>
          <p:cNvSpPr>
            <a:spLocks noGrp="1"/>
          </p:cNvSpPr>
          <p:nvPr>
            <p:ph type="body" idx="1"/>
          </p:nvPr>
        </p:nvSpPr>
        <p:spPr/>
        <p:txBody>
          <a:bodyPr/>
          <a:lstStyle/>
          <a:p>
            <a:r>
              <a:rPr lang="en-US" b="1" i="1" dirty="0" smtClean="0"/>
              <a:t>Caption:</a:t>
            </a:r>
            <a:r>
              <a:rPr lang="en-US" b="0" i="1" dirty="0" smtClean="0"/>
              <a:t> </a:t>
            </a:r>
            <a:r>
              <a:rPr lang="en-US" b="0" i="0" dirty="0" smtClean="0"/>
              <a:t>Extremity</a:t>
            </a:r>
            <a:r>
              <a:rPr lang="en-US" b="0" i="0" baseline="0" dirty="0" smtClean="0"/>
              <a:t> based genotype prediction and extremity based linking attack </a:t>
            </a:r>
            <a:r>
              <a:rPr lang="en-US" b="0" i="0" dirty="0" smtClean="0"/>
              <a:t>(a) F</a:t>
            </a:r>
            <a:r>
              <a:rPr lang="en-US" b="0" i="0" baseline="0" dirty="0" smtClean="0"/>
              <a:t>igure illustrates the extremity based genotype prediction. The joint distribution of expression levels and genotypes is shown on left. Given the relation between expression and genotypes, the lower expression levels (Labelled with “Negative Extremity” shown in red ellipse on left) are assigned the genotype “TT” and higher expression levels (Labelled with “Positive Extremity” shown in green ellipse on left) are assigned the genotype “CC”. The extremity value 0 is indicated with the dashed grey line which is the midpoint between the highest and lowest expression levels. The heterozygous genotype (TC) is shaded with grey to indicate that it is not used in the genotype prediction.</a:t>
            </a:r>
            <a:endParaRPr lang="en-US" b="1" i="1" dirty="0"/>
          </a:p>
        </p:txBody>
      </p:sp>
      <p:sp>
        <p:nvSpPr>
          <p:cNvPr id="4" name="Slide Number Placeholder 3"/>
          <p:cNvSpPr>
            <a:spLocks noGrp="1"/>
          </p:cNvSpPr>
          <p:nvPr>
            <p:ph type="sldNum" sz="quarter" idx="10"/>
          </p:nvPr>
        </p:nvSpPr>
        <p:spPr/>
        <p:txBody>
          <a:bodyPr/>
          <a:lstStyle/>
          <a:p>
            <a:fld id="{BDE4DE76-C776-4722-8DC8-B9042748B06C}" type="slidenum">
              <a:rPr lang="en-US" smtClean="0"/>
              <a:t>9</a:t>
            </a:fld>
            <a:endParaRPr lang="en-US"/>
          </a:p>
        </p:txBody>
      </p:sp>
    </p:spTree>
    <p:extLst>
      <p:ext uri="{BB962C8B-B14F-4D97-AF65-F5344CB8AC3E}">
        <p14:creationId xmlns:p14="http://schemas.microsoft.com/office/powerpoint/2010/main" val="3287732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81200" y="744538"/>
            <a:ext cx="2835275" cy="3722687"/>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i="1" dirty="0" smtClean="0"/>
              <a:t>Caption:</a:t>
            </a:r>
            <a:r>
              <a:rPr lang="en-US" b="0" i="0" dirty="0" smtClean="0"/>
              <a:t> (b) The extremity based genotype prediction accuracy versus the absolute correlation threshold used to select the </a:t>
            </a:r>
            <a:r>
              <a:rPr lang="en-US" b="0" i="0" dirty="0" err="1" smtClean="0"/>
              <a:t>eQTLs</a:t>
            </a:r>
            <a:r>
              <a:rPr lang="en-US" b="0" i="0" dirty="0" smtClean="0"/>
              <a:t>.</a:t>
            </a:r>
            <a:r>
              <a:rPr lang="en-US" b="0" i="0" baseline="0" dirty="0" smtClean="0"/>
              <a:t> (c) The fraction of vulnerable individuals versus the correlation threshold in blue. The red, green, and cyan plots show the vulnerable fraction when gender, population, and gender + population are available, respectively, as auxiliary information. </a:t>
            </a:r>
            <a:r>
              <a:rPr lang="en-US" dirty="0" smtClean="0"/>
              <a:t>(d) The genotype accuracy when homozygous only matching is used.</a:t>
            </a:r>
            <a:r>
              <a:rPr lang="en-US" baseline="0" dirty="0" smtClean="0"/>
              <a:t>  (e) The vulnerable individual fraction with homozygous only matching.</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Change gradient to correlation</a:t>
            </a:r>
          </a:p>
          <a:p>
            <a:r>
              <a:rPr lang="en-US" dirty="0" smtClean="0"/>
              <a:t>Make the label more obvious</a:t>
            </a:r>
          </a:p>
          <a:p>
            <a:r>
              <a:rPr lang="en-US" dirty="0" smtClean="0"/>
              <a:t>Can we add auxiliary information to the genotype accuracy?</a:t>
            </a:r>
            <a:endParaRPr lang="en-US" dirty="0"/>
          </a:p>
        </p:txBody>
      </p:sp>
      <p:sp>
        <p:nvSpPr>
          <p:cNvPr id="4" name="Slide Number Placeholder 3"/>
          <p:cNvSpPr>
            <a:spLocks noGrp="1"/>
          </p:cNvSpPr>
          <p:nvPr>
            <p:ph type="sldNum" sz="quarter" idx="10"/>
          </p:nvPr>
        </p:nvSpPr>
        <p:spPr/>
        <p:txBody>
          <a:bodyPr/>
          <a:lstStyle/>
          <a:p>
            <a:fld id="{54160ACF-716C-4EB9-9CB7-15D64056788E}" type="slidenum">
              <a:rPr lang="en-US" smtClean="0"/>
              <a:t>10</a:t>
            </a:fld>
            <a:endParaRPr lang="en-US"/>
          </a:p>
        </p:txBody>
      </p:sp>
    </p:spTree>
    <p:extLst>
      <p:ext uri="{BB962C8B-B14F-4D97-AF65-F5344CB8AC3E}">
        <p14:creationId xmlns:p14="http://schemas.microsoft.com/office/powerpoint/2010/main" val="3064831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970995"/>
            <a:ext cx="10363200" cy="3430058"/>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9067800"/>
            <a:ext cx="8534400" cy="40894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E38128-5375-4380-835C-E1544B571A96}" type="datetimeFigureOut">
              <a:rPr lang="en-US" smtClean="0"/>
              <a:t>9/7/2015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247F9-01A8-4978-8360-05BD5E899D37}" type="slidenum">
              <a:rPr lang="en-US" smtClean="0"/>
              <a:t>‹#›</a:t>
            </a:fld>
            <a:endParaRPr lang="en-US"/>
          </a:p>
        </p:txBody>
      </p:sp>
    </p:spTree>
    <p:extLst>
      <p:ext uri="{BB962C8B-B14F-4D97-AF65-F5344CB8AC3E}">
        <p14:creationId xmlns:p14="http://schemas.microsoft.com/office/powerpoint/2010/main" val="1755267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38128-5375-4380-835C-E1544B571A96}" type="datetimeFigureOut">
              <a:rPr lang="en-US" smtClean="0"/>
              <a:t>9/7/2015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247F9-01A8-4978-8360-05BD5E899D37}" type="slidenum">
              <a:rPr lang="en-US" smtClean="0"/>
              <a:t>‹#›</a:t>
            </a:fld>
            <a:endParaRPr lang="en-US"/>
          </a:p>
        </p:txBody>
      </p:sp>
    </p:spTree>
    <p:extLst>
      <p:ext uri="{BB962C8B-B14F-4D97-AF65-F5344CB8AC3E}">
        <p14:creationId xmlns:p14="http://schemas.microsoft.com/office/powerpoint/2010/main" val="2528254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40830"/>
            <a:ext cx="2743200" cy="1365355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640830"/>
            <a:ext cx="8026400" cy="1365355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38128-5375-4380-835C-E1544B571A96}" type="datetimeFigureOut">
              <a:rPr lang="en-US" smtClean="0"/>
              <a:t>9/7/2015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247F9-01A8-4978-8360-05BD5E899D37}" type="slidenum">
              <a:rPr lang="en-US" smtClean="0"/>
              <a:t>‹#›</a:t>
            </a:fld>
            <a:endParaRPr lang="en-US"/>
          </a:p>
        </p:txBody>
      </p:sp>
    </p:spTree>
    <p:extLst>
      <p:ext uri="{BB962C8B-B14F-4D97-AF65-F5344CB8AC3E}">
        <p14:creationId xmlns:p14="http://schemas.microsoft.com/office/powerpoint/2010/main" val="115458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38128-5375-4380-835C-E1544B571A96}" type="datetimeFigureOut">
              <a:rPr lang="en-US" smtClean="0"/>
              <a:t>9/7/2015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247F9-01A8-4978-8360-05BD5E899D37}" type="slidenum">
              <a:rPr lang="en-US" smtClean="0"/>
              <a:t>‹#›</a:t>
            </a:fld>
            <a:endParaRPr lang="en-US"/>
          </a:p>
        </p:txBody>
      </p:sp>
    </p:spTree>
    <p:extLst>
      <p:ext uri="{BB962C8B-B14F-4D97-AF65-F5344CB8AC3E}">
        <p14:creationId xmlns:p14="http://schemas.microsoft.com/office/powerpoint/2010/main" val="1915102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0282775"/>
            <a:ext cx="10363200" cy="31781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6782336"/>
            <a:ext cx="10363200" cy="35004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E38128-5375-4380-835C-E1544B571A96}" type="datetimeFigureOut">
              <a:rPr lang="en-US" smtClean="0"/>
              <a:t>9/7/2015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247F9-01A8-4978-8360-05BD5E899D37}" type="slidenum">
              <a:rPr lang="en-US" smtClean="0"/>
              <a:t>‹#›</a:t>
            </a:fld>
            <a:endParaRPr lang="en-US"/>
          </a:p>
        </p:txBody>
      </p:sp>
    </p:spTree>
    <p:extLst>
      <p:ext uri="{BB962C8B-B14F-4D97-AF65-F5344CB8AC3E}">
        <p14:creationId xmlns:p14="http://schemas.microsoft.com/office/powerpoint/2010/main" val="1540117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3733808"/>
            <a:ext cx="5384800" cy="105605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3733808"/>
            <a:ext cx="5384800" cy="105605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E38128-5375-4380-835C-E1544B571A96}" type="datetimeFigureOut">
              <a:rPr lang="en-US" smtClean="0"/>
              <a:t>9/7/2015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247F9-01A8-4978-8360-05BD5E899D37}" type="slidenum">
              <a:rPr lang="en-US" smtClean="0"/>
              <a:t>‹#›</a:t>
            </a:fld>
            <a:endParaRPr lang="en-US"/>
          </a:p>
        </p:txBody>
      </p:sp>
    </p:spTree>
    <p:extLst>
      <p:ext uri="{BB962C8B-B14F-4D97-AF65-F5344CB8AC3E}">
        <p14:creationId xmlns:p14="http://schemas.microsoft.com/office/powerpoint/2010/main" val="2818796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2" y="3581930"/>
            <a:ext cx="5386917" cy="149277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2" y="5074708"/>
            <a:ext cx="5386917" cy="921967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3" y="3581930"/>
            <a:ext cx="5389033" cy="149277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3" y="5074708"/>
            <a:ext cx="5389033" cy="921967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E38128-5375-4380-835C-E1544B571A96}" type="datetimeFigureOut">
              <a:rPr lang="en-US" smtClean="0"/>
              <a:t>9/7/2015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0247F9-01A8-4978-8360-05BD5E899D37}" type="slidenum">
              <a:rPr lang="en-US" smtClean="0"/>
              <a:t>‹#›</a:t>
            </a:fld>
            <a:endParaRPr lang="en-US"/>
          </a:p>
        </p:txBody>
      </p:sp>
    </p:spTree>
    <p:extLst>
      <p:ext uri="{BB962C8B-B14F-4D97-AF65-F5344CB8AC3E}">
        <p14:creationId xmlns:p14="http://schemas.microsoft.com/office/powerpoint/2010/main" val="3273453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E38128-5375-4380-835C-E1544B571A96}" type="datetimeFigureOut">
              <a:rPr lang="en-US" smtClean="0"/>
              <a:t>9/7/2015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0247F9-01A8-4978-8360-05BD5E899D37}" type="slidenum">
              <a:rPr lang="en-US" smtClean="0"/>
              <a:t>‹#›</a:t>
            </a:fld>
            <a:endParaRPr lang="en-US"/>
          </a:p>
        </p:txBody>
      </p:sp>
    </p:spTree>
    <p:extLst>
      <p:ext uri="{BB962C8B-B14F-4D97-AF65-F5344CB8AC3E}">
        <p14:creationId xmlns:p14="http://schemas.microsoft.com/office/powerpoint/2010/main" val="2272154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E38128-5375-4380-835C-E1544B571A96}" type="datetimeFigureOut">
              <a:rPr lang="en-US" smtClean="0"/>
              <a:t>9/7/2015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0247F9-01A8-4978-8360-05BD5E899D37}" type="slidenum">
              <a:rPr lang="en-US" smtClean="0"/>
              <a:t>‹#›</a:t>
            </a:fld>
            <a:endParaRPr lang="en-US"/>
          </a:p>
        </p:txBody>
      </p:sp>
    </p:spTree>
    <p:extLst>
      <p:ext uri="{BB962C8B-B14F-4D97-AF65-F5344CB8AC3E}">
        <p14:creationId xmlns:p14="http://schemas.microsoft.com/office/powerpoint/2010/main" val="1559420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637117"/>
            <a:ext cx="4011084" cy="27114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6" y="637122"/>
            <a:ext cx="6815667" cy="136572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3348572"/>
            <a:ext cx="4011084" cy="109458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E38128-5375-4380-835C-E1544B571A96}" type="datetimeFigureOut">
              <a:rPr lang="en-US" smtClean="0"/>
              <a:t>9/7/2015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247F9-01A8-4978-8360-05BD5E899D37}" type="slidenum">
              <a:rPr lang="en-US" smtClean="0"/>
              <a:t>‹#›</a:t>
            </a:fld>
            <a:endParaRPr lang="en-US"/>
          </a:p>
        </p:txBody>
      </p:sp>
    </p:spTree>
    <p:extLst>
      <p:ext uri="{BB962C8B-B14F-4D97-AF65-F5344CB8AC3E}">
        <p14:creationId xmlns:p14="http://schemas.microsoft.com/office/powerpoint/2010/main" val="1720933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11201400"/>
            <a:ext cx="7315200" cy="132238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1429808"/>
            <a:ext cx="7315200" cy="9601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12523789"/>
            <a:ext cx="7315200" cy="18780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E38128-5375-4380-835C-E1544B571A96}" type="datetimeFigureOut">
              <a:rPr lang="en-US" smtClean="0"/>
              <a:t>9/7/2015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247F9-01A8-4978-8360-05BD5E899D37}" type="slidenum">
              <a:rPr lang="en-US" smtClean="0"/>
              <a:t>‹#›</a:t>
            </a:fld>
            <a:endParaRPr lang="en-US"/>
          </a:p>
        </p:txBody>
      </p:sp>
    </p:spTree>
    <p:extLst>
      <p:ext uri="{BB962C8B-B14F-4D97-AF65-F5344CB8AC3E}">
        <p14:creationId xmlns:p14="http://schemas.microsoft.com/office/powerpoint/2010/main" val="757114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640822"/>
            <a:ext cx="10972800" cy="2667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3733808"/>
            <a:ext cx="10972800" cy="105605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14831489"/>
            <a:ext cx="2844800" cy="851958"/>
          </a:xfrm>
          <a:prstGeom prst="rect">
            <a:avLst/>
          </a:prstGeom>
        </p:spPr>
        <p:txBody>
          <a:bodyPr vert="horz" lIns="91440" tIns="45720" rIns="91440" bIns="45720" rtlCol="0" anchor="ctr"/>
          <a:lstStyle>
            <a:lvl1pPr algn="l">
              <a:defRPr sz="1200">
                <a:solidFill>
                  <a:schemeClr val="tx1">
                    <a:tint val="75000"/>
                  </a:schemeClr>
                </a:solidFill>
              </a:defRPr>
            </a:lvl1pPr>
          </a:lstStyle>
          <a:p>
            <a:fld id="{1CE38128-5375-4380-835C-E1544B571A96}" type="datetimeFigureOut">
              <a:rPr lang="en-US" smtClean="0"/>
              <a:t>9/7/2015</a:t>
            </a:fld>
            <a:endParaRPr lang="en-US"/>
          </a:p>
        </p:txBody>
      </p:sp>
      <p:sp>
        <p:nvSpPr>
          <p:cNvPr id="5" name="Footer Placeholder 4"/>
          <p:cNvSpPr>
            <a:spLocks noGrp="1"/>
          </p:cNvSpPr>
          <p:nvPr>
            <p:ph type="ftr" sz="quarter" idx="3"/>
          </p:nvPr>
        </p:nvSpPr>
        <p:spPr>
          <a:xfrm>
            <a:off x="4165600" y="14831489"/>
            <a:ext cx="3860800" cy="85195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14831489"/>
            <a:ext cx="2844800" cy="851958"/>
          </a:xfrm>
          <a:prstGeom prst="rect">
            <a:avLst/>
          </a:prstGeom>
        </p:spPr>
        <p:txBody>
          <a:bodyPr vert="horz" lIns="91440" tIns="45720" rIns="91440" bIns="45720" rtlCol="0" anchor="ctr"/>
          <a:lstStyle>
            <a:lvl1pPr algn="r">
              <a:defRPr sz="1200">
                <a:solidFill>
                  <a:schemeClr val="tx1">
                    <a:tint val="75000"/>
                  </a:schemeClr>
                </a:solidFill>
              </a:defRPr>
            </a:lvl1pPr>
          </a:lstStyle>
          <a:p>
            <a:fld id="{520247F9-01A8-4978-8360-05BD5E899D37}" type="slidenum">
              <a:rPr lang="en-US" smtClean="0"/>
              <a:t>‹#›</a:t>
            </a:fld>
            <a:endParaRPr lang="en-US"/>
          </a:p>
        </p:txBody>
      </p:sp>
    </p:spTree>
    <p:extLst>
      <p:ext uri="{BB962C8B-B14F-4D97-AF65-F5344CB8AC3E}">
        <p14:creationId xmlns:p14="http://schemas.microsoft.com/office/powerpoint/2010/main" val="646807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1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13.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490.png"/><Relationship Id="rId3" Type="http://schemas.openxmlformats.org/officeDocument/2006/relationships/image" Target="../media/image440.png"/><Relationship Id="rId7" Type="http://schemas.openxmlformats.org/officeDocument/2006/relationships/image" Target="../media/image480.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470.png"/><Relationship Id="rId5" Type="http://schemas.openxmlformats.org/officeDocument/2006/relationships/image" Target="../media/image460.png"/><Relationship Id="rId10" Type="http://schemas.openxmlformats.org/officeDocument/2006/relationships/image" Target="../media/image53.png"/><Relationship Id="rId4" Type="http://schemas.openxmlformats.org/officeDocument/2006/relationships/image" Target="../media/image450.png"/><Relationship Id="rId9" Type="http://schemas.openxmlformats.org/officeDocument/2006/relationships/image" Target="../media/image52.png"/></Relationships>
</file>

<file path=ppt/slides/_rels/slide17.xml.rels><?xml version="1.0" encoding="UTF-8" standalone="yes"?>
<Relationships xmlns="http://schemas.openxmlformats.org/package/2006/relationships"><Relationship Id="rId8" Type="http://schemas.openxmlformats.org/officeDocument/2006/relationships/image" Target="../media/image250.png"/><Relationship Id="rId3" Type="http://schemas.openxmlformats.org/officeDocument/2006/relationships/image" Target="../media/image190.png"/><Relationship Id="rId7" Type="http://schemas.openxmlformats.org/officeDocument/2006/relationships/image" Target="../media/image43.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200.png"/><Relationship Id="rId9" Type="http://schemas.openxmlformats.org/officeDocument/2006/relationships/image" Target="../media/image411.png"/></Relationships>
</file>

<file path=ppt/slides/_rels/slide18.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5.png"/></Relationships>
</file>

<file path=ppt/slides/_rels/slide19.xml.rels><?xml version="1.0" encoding="UTF-8" standalone="yes"?>
<Relationships xmlns="http://schemas.openxmlformats.org/package/2006/relationships"><Relationship Id="rId8" Type="http://schemas.openxmlformats.org/officeDocument/2006/relationships/image" Target="../media/image491.png"/><Relationship Id="rId3" Type="http://schemas.openxmlformats.org/officeDocument/2006/relationships/image" Target="../media/image441.png"/><Relationship Id="rId7" Type="http://schemas.openxmlformats.org/officeDocument/2006/relationships/image" Target="../media/image481.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471.png"/><Relationship Id="rId11" Type="http://schemas.openxmlformats.org/officeDocument/2006/relationships/image" Target="../media/image51.png"/><Relationship Id="rId5" Type="http://schemas.openxmlformats.org/officeDocument/2006/relationships/image" Target="../media/image461.png"/><Relationship Id="rId10" Type="http://schemas.openxmlformats.org/officeDocument/2006/relationships/image" Target="../media/image520.png"/><Relationship Id="rId4" Type="http://schemas.openxmlformats.org/officeDocument/2006/relationships/image" Target="../media/image451.png"/><Relationship Id="rId9" Type="http://schemas.openxmlformats.org/officeDocument/2006/relationships/image" Target="../media/image501.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1.e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590.png"/><Relationship Id="rId13" Type="http://schemas.openxmlformats.org/officeDocument/2006/relationships/image" Target="../media/image64.png"/><Relationship Id="rId18" Type="http://schemas.openxmlformats.org/officeDocument/2006/relationships/image" Target="../media/image69.png"/><Relationship Id="rId26" Type="http://schemas.openxmlformats.org/officeDocument/2006/relationships/image" Target="../media/image77.png"/><Relationship Id="rId3" Type="http://schemas.openxmlformats.org/officeDocument/2006/relationships/image" Target="../media/image540.png"/><Relationship Id="rId21" Type="http://schemas.openxmlformats.org/officeDocument/2006/relationships/image" Target="../media/image72.png"/><Relationship Id="rId34" Type="http://schemas.openxmlformats.org/officeDocument/2006/relationships/image" Target="../media/image85.png"/><Relationship Id="rId7" Type="http://schemas.openxmlformats.org/officeDocument/2006/relationships/image" Target="../media/image580.png"/><Relationship Id="rId12" Type="http://schemas.openxmlformats.org/officeDocument/2006/relationships/image" Target="../media/image63.png"/><Relationship Id="rId17" Type="http://schemas.openxmlformats.org/officeDocument/2006/relationships/image" Target="../media/image68.png"/><Relationship Id="rId25" Type="http://schemas.openxmlformats.org/officeDocument/2006/relationships/image" Target="../media/image76.png"/><Relationship Id="rId33" Type="http://schemas.openxmlformats.org/officeDocument/2006/relationships/image" Target="../media/image84.png"/><Relationship Id="rId2" Type="http://schemas.openxmlformats.org/officeDocument/2006/relationships/notesSlide" Target="../notesSlides/notesSlide20.xml"/><Relationship Id="rId16" Type="http://schemas.openxmlformats.org/officeDocument/2006/relationships/image" Target="../media/image67.png"/><Relationship Id="rId20" Type="http://schemas.openxmlformats.org/officeDocument/2006/relationships/image" Target="../media/image71.png"/><Relationship Id="rId29" Type="http://schemas.openxmlformats.org/officeDocument/2006/relationships/image" Target="../media/image80.png"/><Relationship Id="rId1" Type="http://schemas.openxmlformats.org/officeDocument/2006/relationships/slideLayout" Target="../slideLayouts/slideLayout2.xml"/><Relationship Id="rId6" Type="http://schemas.openxmlformats.org/officeDocument/2006/relationships/image" Target="../media/image570.png"/><Relationship Id="rId11" Type="http://schemas.openxmlformats.org/officeDocument/2006/relationships/image" Target="../media/image62.png"/><Relationship Id="rId24" Type="http://schemas.openxmlformats.org/officeDocument/2006/relationships/image" Target="../media/image75.png"/><Relationship Id="rId32" Type="http://schemas.openxmlformats.org/officeDocument/2006/relationships/image" Target="../media/image83.png"/><Relationship Id="rId5" Type="http://schemas.openxmlformats.org/officeDocument/2006/relationships/image" Target="../media/image560.png"/><Relationship Id="rId15" Type="http://schemas.openxmlformats.org/officeDocument/2006/relationships/image" Target="../media/image66.png"/><Relationship Id="rId23" Type="http://schemas.openxmlformats.org/officeDocument/2006/relationships/image" Target="../media/image74.png"/><Relationship Id="rId28" Type="http://schemas.openxmlformats.org/officeDocument/2006/relationships/image" Target="../media/image79.png"/><Relationship Id="rId10" Type="http://schemas.openxmlformats.org/officeDocument/2006/relationships/image" Target="../media/image61.png"/><Relationship Id="rId19" Type="http://schemas.openxmlformats.org/officeDocument/2006/relationships/image" Target="../media/image70.png"/><Relationship Id="rId31" Type="http://schemas.openxmlformats.org/officeDocument/2006/relationships/image" Target="../media/image82.png"/><Relationship Id="rId4" Type="http://schemas.openxmlformats.org/officeDocument/2006/relationships/image" Target="../media/image550.png"/><Relationship Id="rId9" Type="http://schemas.openxmlformats.org/officeDocument/2006/relationships/image" Target="../media/image600.png"/><Relationship Id="rId14" Type="http://schemas.openxmlformats.org/officeDocument/2006/relationships/image" Target="../media/image65.png"/><Relationship Id="rId22" Type="http://schemas.openxmlformats.org/officeDocument/2006/relationships/image" Target="../media/image73.png"/><Relationship Id="rId27" Type="http://schemas.openxmlformats.org/officeDocument/2006/relationships/image" Target="../media/image78.png"/><Relationship Id="rId30" Type="http://schemas.openxmlformats.org/officeDocument/2006/relationships/image" Target="../media/image81.png"/></Relationships>
</file>

<file path=ppt/slides/_rels/slide3.xml.rels><?xml version="1.0" encoding="UTF-8" standalone="yes"?>
<Relationships xmlns="http://schemas.openxmlformats.org/package/2006/relationships"><Relationship Id="rId8" Type="http://schemas.openxmlformats.org/officeDocument/2006/relationships/image" Target="../media/image31.png"/><Relationship Id="rId13" Type="http://schemas.openxmlformats.org/officeDocument/2006/relationships/image" Target="../media/image35.png"/><Relationship Id="rId18" Type="http://schemas.openxmlformats.org/officeDocument/2006/relationships/image" Target="../media/image27.png"/><Relationship Id="rId3" Type="http://schemas.openxmlformats.org/officeDocument/2006/relationships/image" Target="../media/image100.png"/><Relationship Id="rId7" Type="http://schemas.openxmlformats.org/officeDocument/2006/relationships/image" Target="../media/image30.png"/><Relationship Id="rId12" Type="http://schemas.openxmlformats.org/officeDocument/2006/relationships/image" Target="../media/image21.png"/><Relationship Id="rId17" Type="http://schemas.openxmlformats.org/officeDocument/2006/relationships/image" Target="../media/image39.png"/><Relationship Id="rId2" Type="http://schemas.openxmlformats.org/officeDocument/2006/relationships/notesSlide" Target="../notesSlides/notesSlide2.xml"/><Relationship Id="rId16" Type="http://schemas.openxmlformats.org/officeDocument/2006/relationships/image" Target="../media/image38.png"/><Relationship Id="rId1" Type="http://schemas.openxmlformats.org/officeDocument/2006/relationships/slideLayout" Target="../slideLayouts/slideLayout2.xml"/><Relationship Id="rId6" Type="http://schemas.openxmlformats.org/officeDocument/2006/relationships/image" Target="../media/image28.png"/><Relationship Id="rId11" Type="http://schemas.openxmlformats.org/officeDocument/2006/relationships/image" Target="../media/image34.png"/><Relationship Id="rId5" Type="http://schemas.openxmlformats.org/officeDocument/2006/relationships/image" Target="../media/image120.png"/><Relationship Id="rId15" Type="http://schemas.openxmlformats.org/officeDocument/2006/relationships/image" Target="../media/image37.png"/><Relationship Id="rId10" Type="http://schemas.openxmlformats.org/officeDocument/2006/relationships/image" Target="../media/image33.png"/><Relationship Id="rId19" Type="http://schemas.openxmlformats.org/officeDocument/2006/relationships/image" Target="../media/image7.png"/><Relationship Id="rId4" Type="http://schemas.openxmlformats.org/officeDocument/2006/relationships/image" Target="../media/image110.png"/><Relationship Id="rId9" Type="http://schemas.openxmlformats.org/officeDocument/2006/relationships/image" Target="../media/image32.png"/><Relationship Id="rId14" Type="http://schemas.openxmlformats.org/officeDocument/2006/relationships/image" Target="../media/image36.png"/></Relationships>
</file>

<file path=ppt/slides/_rels/slide4.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0.png"/><Relationship Id="rId7" Type="http://schemas.openxmlformats.org/officeDocument/2006/relationships/image" Target="../media/image19.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 Id="rId9" Type="http://schemas.openxmlformats.org/officeDocument/2006/relationships/image" Target="../media/image22.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BD2K-PR</a:t>
            </a:r>
            <a:endParaRPr lang="en-US" dirty="0"/>
          </a:p>
        </p:txBody>
      </p:sp>
      <p:sp>
        <p:nvSpPr>
          <p:cNvPr id="3" name="Subtitle 2"/>
          <p:cNvSpPr>
            <a:spLocks noGrp="1"/>
          </p:cNvSpPr>
          <p:nvPr>
            <p:ph type="subTitle" idx="1"/>
          </p:nvPr>
        </p:nvSpPr>
        <p:spPr/>
        <p:txBody>
          <a:bodyPr/>
          <a:lstStyle/>
          <a:p>
            <a:r>
              <a:rPr lang="en-US" dirty="0" smtClean="0"/>
              <a:t>May 12, 2015</a:t>
            </a:r>
            <a:endParaRPr lang="en-US" dirty="0"/>
          </a:p>
        </p:txBody>
      </p:sp>
    </p:spTree>
    <p:extLst>
      <p:ext uri="{BB962C8B-B14F-4D97-AF65-F5344CB8AC3E}">
        <p14:creationId xmlns:p14="http://schemas.microsoft.com/office/powerpoint/2010/main" val="3905093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40822"/>
            <a:ext cx="10972800" cy="2667000"/>
          </a:xfrm>
        </p:spPr>
        <p:txBody>
          <a:bodyPr>
            <a:normAutofit/>
          </a:bodyPr>
          <a:lstStyle/>
          <a:p>
            <a:r>
              <a:rPr lang="en-US" sz="4000" dirty="0" smtClean="0"/>
              <a:t>Fig 5bcd</a:t>
            </a:r>
            <a:endParaRPr lang="en-US" sz="40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6387" y="3748100"/>
            <a:ext cx="5774826" cy="45069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0621" y="10075602"/>
            <a:ext cx="5544279" cy="4415098"/>
          </a:xfrm>
          <a:prstGeom prst="rect">
            <a:avLst/>
          </a:prstGeom>
        </p:spPr>
      </p:pic>
      <p:sp>
        <p:nvSpPr>
          <p:cNvPr id="4" name="TextBox 3"/>
          <p:cNvSpPr txBox="1"/>
          <p:nvPr/>
        </p:nvSpPr>
        <p:spPr>
          <a:xfrm>
            <a:off x="2578100" y="2806700"/>
            <a:ext cx="1024639" cy="707886"/>
          </a:xfrm>
          <a:prstGeom prst="rect">
            <a:avLst/>
          </a:prstGeom>
          <a:noFill/>
        </p:spPr>
        <p:txBody>
          <a:bodyPr wrap="none" rtlCol="0">
            <a:spAutoFit/>
          </a:bodyPr>
          <a:lstStyle/>
          <a:p>
            <a:r>
              <a:rPr lang="en-US" sz="4000" dirty="0" smtClean="0"/>
              <a:t>(5b)</a:t>
            </a:r>
            <a:endParaRPr lang="en-US" sz="4000" dirty="0"/>
          </a:p>
        </p:txBody>
      </p:sp>
      <p:sp>
        <p:nvSpPr>
          <p:cNvPr id="7" name="TextBox 6"/>
          <p:cNvSpPr txBox="1"/>
          <p:nvPr/>
        </p:nvSpPr>
        <p:spPr>
          <a:xfrm>
            <a:off x="101600" y="9245600"/>
            <a:ext cx="971741" cy="707886"/>
          </a:xfrm>
          <a:prstGeom prst="rect">
            <a:avLst/>
          </a:prstGeom>
          <a:noFill/>
        </p:spPr>
        <p:txBody>
          <a:bodyPr wrap="none" rtlCol="0">
            <a:spAutoFit/>
          </a:bodyPr>
          <a:lstStyle/>
          <a:p>
            <a:r>
              <a:rPr lang="en-US" sz="4000" dirty="0" smtClean="0"/>
              <a:t>(5c)</a:t>
            </a:r>
            <a:endParaRPr lang="en-US" sz="4000" dirty="0"/>
          </a:p>
        </p:txBody>
      </p:sp>
      <p:sp>
        <p:nvSpPr>
          <p:cNvPr id="10" name="TextBox 9"/>
          <p:cNvSpPr txBox="1"/>
          <p:nvPr/>
        </p:nvSpPr>
        <p:spPr>
          <a:xfrm>
            <a:off x="6108663" y="9321800"/>
            <a:ext cx="1024639" cy="707886"/>
          </a:xfrm>
          <a:prstGeom prst="rect">
            <a:avLst/>
          </a:prstGeom>
          <a:noFill/>
        </p:spPr>
        <p:txBody>
          <a:bodyPr wrap="none" rtlCol="0">
            <a:spAutoFit/>
          </a:bodyPr>
          <a:lstStyle/>
          <a:p>
            <a:r>
              <a:rPr lang="en-US" sz="4000" dirty="0" smtClean="0"/>
              <a:t>(5d)</a:t>
            </a:r>
            <a:endParaRPr lang="en-US" sz="4000" dirty="0"/>
          </a:p>
        </p:txBody>
      </p:sp>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92586" y="10050202"/>
            <a:ext cx="5289110" cy="4211898"/>
          </a:xfrm>
          <a:prstGeom prst="rect">
            <a:avLst/>
          </a:prstGeom>
        </p:spPr>
      </p:pic>
    </p:spTree>
    <p:extLst>
      <p:ext uri="{BB962C8B-B14F-4D97-AF65-F5344CB8AC3E}">
        <p14:creationId xmlns:p14="http://schemas.microsoft.com/office/powerpoint/2010/main" val="52450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54578"/>
            <a:ext cx="10972800" cy="2667000"/>
          </a:xfrm>
        </p:spPr>
        <p:txBody>
          <a:bodyPr/>
          <a:lstStyle/>
          <a:p>
            <a:r>
              <a:rPr lang="en-US" dirty="0" smtClean="0"/>
              <a:t>Fig 6: Linking Accuracy on Testing Dataset</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76143" y="1841238"/>
            <a:ext cx="8219101" cy="6502662"/>
          </a:xfr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90412" y="8753212"/>
            <a:ext cx="8882388" cy="7156771"/>
          </a:xfrm>
          <a:prstGeom prst="rect">
            <a:avLst/>
          </a:prstGeom>
        </p:spPr>
      </p:pic>
      <p:cxnSp>
        <p:nvCxnSpPr>
          <p:cNvPr id="10" name="Straight Connector 9"/>
          <p:cNvCxnSpPr/>
          <p:nvPr/>
        </p:nvCxnSpPr>
        <p:spPr>
          <a:xfrm flipV="1">
            <a:off x="5111262" y="2625969"/>
            <a:ext cx="0" cy="4958862"/>
          </a:xfrm>
          <a:prstGeom prst="line">
            <a:avLst/>
          </a:prstGeom>
          <a:ln w="44450">
            <a:solidFill>
              <a:srgbClr val="FFC000"/>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158836" y="2660073"/>
            <a:ext cx="1967345" cy="1"/>
          </a:xfrm>
          <a:prstGeom prst="line">
            <a:avLst/>
          </a:prstGeom>
          <a:ln w="44450">
            <a:solidFill>
              <a:srgbClr val="FFC000"/>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10639226" y="11831782"/>
            <a:ext cx="0" cy="3276067"/>
          </a:xfrm>
          <a:prstGeom prst="line">
            <a:avLst/>
          </a:prstGeom>
          <a:ln w="44450">
            <a:solidFill>
              <a:srgbClr val="FFC000"/>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103418" y="11762511"/>
            <a:ext cx="7439890" cy="0"/>
          </a:xfrm>
          <a:prstGeom prst="line">
            <a:avLst/>
          </a:prstGeom>
          <a:ln w="44450">
            <a:solidFill>
              <a:srgbClr val="FFC000"/>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081038" y="10726925"/>
            <a:ext cx="6830290" cy="0"/>
          </a:xfrm>
          <a:prstGeom prst="line">
            <a:avLst/>
          </a:prstGeom>
          <a:ln w="4445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9936194" y="10716128"/>
            <a:ext cx="20740" cy="4415073"/>
          </a:xfrm>
          <a:prstGeom prst="line">
            <a:avLst/>
          </a:prstGeom>
          <a:ln w="4445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981199" y="1227993"/>
            <a:ext cx="1024639" cy="707886"/>
          </a:xfrm>
          <a:prstGeom prst="rect">
            <a:avLst/>
          </a:prstGeom>
          <a:noFill/>
        </p:spPr>
        <p:txBody>
          <a:bodyPr wrap="square" rtlCol="0">
            <a:spAutoFit/>
          </a:bodyPr>
          <a:lstStyle/>
          <a:p>
            <a:r>
              <a:rPr lang="en-US" sz="4000" dirty="0" smtClean="0"/>
              <a:t>(6a)</a:t>
            </a:r>
            <a:endParaRPr lang="en-US" sz="4000" dirty="0"/>
          </a:p>
        </p:txBody>
      </p:sp>
      <p:sp>
        <p:nvSpPr>
          <p:cNvPr id="28" name="TextBox 27"/>
          <p:cNvSpPr txBox="1"/>
          <p:nvPr/>
        </p:nvSpPr>
        <p:spPr>
          <a:xfrm>
            <a:off x="1922585" y="7898427"/>
            <a:ext cx="1024639" cy="707886"/>
          </a:xfrm>
          <a:prstGeom prst="rect">
            <a:avLst/>
          </a:prstGeom>
          <a:noFill/>
        </p:spPr>
        <p:txBody>
          <a:bodyPr wrap="square" rtlCol="0">
            <a:spAutoFit/>
          </a:bodyPr>
          <a:lstStyle/>
          <a:p>
            <a:r>
              <a:rPr lang="en-US" sz="4000" dirty="0" smtClean="0"/>
              <a:t>(6b)</a:t>
            </a:r>
            <a:endParaRPr lang="en-US" sz="4000" dirty="0"/>
          </a:p>
        </p:txBody>
      </p:sp>
    </p:spTree>
    <p:extLst>
      <p:ext uri="{BB962C8B-B14F-4D97-AF65-F5344CB8AC3E}">
        <p14:creationId xmlns:p14="http://schemas.microsoft.com/office/powerpoint/2010/main" val="3440724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5333" y="8579645"/>
            <a:ext cx="8629273" cy="6786295"/>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6950" y="1456267"/>
            <a:ext cx="8229230" cy="6510677"/>
          </a:xfrm>
          <a:prstGeom prst="rect">
            <a:avLst/>
          </a:prstGeom>
        </p:spPr>
      </p:pic>
      <p:sp>
        <p:nvSpPr>
          <p:cNvPr id="2" name="Title 1"/>
          <p:cNvSpPr>
            <a:spLocks noGrp="1"/>
          </p:cNvSpPr>
          <p:nvPr>
            <p:ph type="title"/>
          </p:nvPr>
        </p:nvSpPr>
        <p:spPr>
          <a:xfrm>
            <a:off x="755904" y="-926612"/>
            <a:ext cx="10972800" cy="2667000"/>
          </a:xfrm>
        </p:spPr>
        <p:txBody>
          <a:bodyPr/>
          <a:lstStyle/>
          <a:p>
            <a:r>
              <a:rPr lang="en-US" dirty="0" smtClean="0"/>
              <a:t>Fig 7: Simulated 100k testing dataset accuracy</a:t>
            </a:r>
            <a:endParaRPr lang="en-US" dirty="0"/>
          </a:p>
        </p:txBody>
      </p:sp>
      <p:sp>
        <p:nvSpPr>
          <p:cNvPr id="6" name="TextBox 5"/>
          <p:cNvSpPr txBox="1"/>
          <p:nvPr/>
        </p:nvSpPr>
        <p:spPr>
          <a:xfrm>
            <a:off x="1123949" y="866043"/>
            <a:ext cx="1024639" cy="707886"/>
          </a:xfrm>
          <a:prstGeom prst="rect">
            <a:avLst/>
          </a:prstGeom>
          <a:noFill/>
        </p:spPr>
        <p:txBody>
          <a:bodyPr wrap="square" rtlCol="0">
            <a:spAutoFit/>
          </a:bodyPr>
          <a:lstStyle/>
          <a:p>
            <a:r>
              <a:rPr lang="en-US" sz="4000" dirty="0" smtClean="0"/>
              <a:t>(7a)</a:t>
            </a:r>
            <a:endParaRPr lang="en-US" sz="4000" dirty="0"/>
          </a:p>
        </p:txBody>
      </p:sp>
      <p:sp>
        <p:nvSpPr>
          <p:cNvPr id="7" name="TextBox 6"/>
          <p:cNvSpPr txBox="1"/>
          <p:nvPr/>
        </p:nvSpPr>
        <p:spPr>
          <a:xfrm>
            <a:off x="951035" y="7955577"/>
            <a:ext cx="1024639" cy="707886"/>
          </a:xfrm>
          <a:prstGeom prst="rect">
            <a:avLst/>
          </a:prstGeom>
          <a:noFill/>
        </p:spPr>
        <p:txBody>
          <a:bodyPr wrap="square" rtlCol="0">
            <a:spAutoFit/>
          </a:bodyPr>
          <a:lstStyle/>
          <a:p>
            <a:r>
              <a:rPr lang="en-US" sz="4000" dirty="0" smtClean="0"/>
              <a:t>(7b)</a:t>
            </a:r>
            <a:endParaRPr lang="en-US" sz="4000" dirty="0"/>
          </a:p>
        </p:txBody>
      </p:sp>
      <p:cxnSp>
        <p:nvCxnSpPr>
          <p:cNvPr id="8" name="Straight Connector 7"/>
          <p:cNvCxnSpPr/>
          <p:nvPr/>
        </p:nvCxnSpPr>
        <p:spPr>
          <a:xfrm flipV="1">
            <a:off x="4082562" y="3121269"/>
            <a:ext cx="0" cy="4098681"/>
          </a:xfrm>
          <a:prstGeom prst="line">
            <a:avLst/>
          </a:prstGeom>
          <a:ln w="44450">
            <a:solidFill>
              <a:srgbClr val="FFC000"/>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370667" y="3136324"/>
            <a:ext cx="1726814" cy="0"/>
          </a:xfrm>
          <a:prstGeom prst="line">
            <a:avLst/>
          </a:prstGeom>
          <a:ln w="44450">
            <a:solidFill>
              <a:srgbClr val="FFC000"/>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247900" y="10470574"/>
            <a:ext cx="6478731" cy="0"/>
          </a:xfrm>
          <a:prstGeom prst="line">
            <a:avLst/>
          </a:prstGeom>
          <a:ln w="44450">
            <a:solidFill>
              <a:srgbClr val="FFC000"/>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8692662" y="10455519"/>
            <a:ext cx="0" cy="4098681"/>
          </a:xfrm>
          <a:prstGeom prst="line">
            <a:avLst/>
          </a:prstGeom>
          <a:ln w="44450">
            <a:solidFill>
              <a:srgbClr val="FFC000"/>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228850" y="9088625"/>
            <a:ext cx="5110728" cy="0"/>
          </a:xfrm>
          <a:prstGeom prst="line">
            <a:avLst/>
          </a:prstGeom>
          <a:ln w="4445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7359548" y="9077828"/>
            <a:ext cx="25636" cy="5457322"/>
          </a:xfrm>
          <a:prstGeom prst="line">
            <a:avLst/>
          </a:prstGeom>
          <a:ln w="4445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024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 8: Distribution of ranks for relatives in linking</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552" y="3632468"/>
            <a:ext cx="11594342" cy="9270732"/>
          </a:xfrm>
          <a:prstGeom prst="rect">
            <a:avLst/>
          </a:prstGeom>
        </p:spPr>
      </p:pic>
    </p:spTree>
    <p:extLst>
      <p:ext uri="{BB962C8B-B14F-4D97-AF65-F5344CB8AC3E}">
        <p14:creationId xmlns:p14="http://schemas.microsoft.com/office/powerpoint/2010/main" val="1895381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150482"/>
            <a:ext cx="8229600" cy="1039091"/>
          </a:xfrm>
        </p:spPr>
        <p:txBody>
          <a:bodyPr/>
          <a:lstStyle/>
          <a:p>
            <a:r>
              <a:rPr lang="en-US" dirty="0" smtClean="0"/>
              <a:t>Supplementary Figures</a:t>
            </a:r>
            <a:endParaRPr lang="en-US" dirty="0"/>
          </a:p>
        </p:txBody>
      </p:sp>
    </p:spTree>
    <p:extLst>
      <p:ext uri="{BB962C8B-B14F-4D97-AF65-F5344CB8AC3E}">
        <p14:creationId xmlns:p14="http://schemas.microsoft.com/office/powerpoint/2010/main" val="8219076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S1ab: Per population and per tissue stratification</a:t>
            </a:r>
            <a:endParaRPr lang="en-US" dirty="0"/>
          </a:p>
        </p:txBody>
      </p:sp>
      <p:sp>
        <p:nvSpPr>
          <p:cNvPr id="3" name="TextBox 2"/>
          <p:cNvSpPr txBox="1"/>
          <p:nvPr/>
        </p:nvSpPr>
        <p:spPr>
          <a:xfrm>
            <a:off x="5066272" y="3336324"/>
            <a:ext cx="2408736" cy="461665"/>
          </a:xfrm>
          <a:prstGeom prst="rect">
            <a:avLst/>
          </a:prstGeom>
          <a:noFill/>
        </p:spPr>
        <p:txBody>
          <a:bodyPr wrap="none" rtlCol="0">
            <a:spAutoFit/>
          </a:bodyPr>
          <a:lstStyle/>
          <a:p>
            <a:r>
              <a:rPr lang="en-US" sz="2400" b="1" i="1" dirty="0" err="1"/>
              <a:t>eQTLs</a:t>
            </a:r>
            <a:r>
              <a:rPr lang="en-US" sz="2400" b="1" i="1" dirty="0"/>
              <a:t> Trained </a:t>
            </a:r>
            <a:r>
              <a:rPr lang="en-US" sz="2400" b="1" i="1" dirty="0" smtClean="0"/>
              <a:t>On</a:t>
            </a:r>
            <a:endParaRPr lang="en-US" sz="2400" b="1" i="1" dirty="0"/>
          </a:p>
        </p:txBody>
      </p:sp>
      <p:sp>
        <p:nvSpPr>
          <p:cNvPr id="6" name="TextBox 5"/>
          <p:cNvSpPr txBox="1"/>
          <p:nvPr/>
        </p:nvSpPr>
        <p:spPr>
          <a:xfrm rot="16200000">
            <a:off x="605594" y="4900654"/>
            <a:ext cx="2261709" cy="461665"/>
          </a:xfrm>
          <a:prstGeom prst="rect">
            <a:avLst/>
          </a:prstGeom>
          <a:noFill/>
        </p:spPr>
        <p:txBody>
          <a:bodyPr wrap="none" rtlCol="0">
            <a:spAutoFit/>
          </a:bodyPr>
          <a:lstStyle/>
          <a:p>
            <a:r>
              <a:rPr lang="en-US" sz="2400" b="1" i="1" dirty="0" err="1"/>
              <a:t>eQTLs</a:t>
            </a:r>
            <a:r>
              <a:rPr lang="en-US" sz="2400" b="1" i="1" dirty="0"/>
              <a:t> </a:t>
            </a:r>
            <a:r>
              <a:rPr lang="en-US" sz="2400" b="1" i="1" dirty="0" smtClean="0"/>
              <a:t>Tested On</a:t>
            </a:r>
            <a:endParaRPr lang="en-US" sz="2400" b="1" i="1" dirty="0"/>
          </a:p>
        </p:txBody>
      </p:sp>
      <p:sp>
        <p:nvSpPr>
          <p:cNvPr id="7" name="TextBox 6"/>
          <p:cNvSpPr txBox="1"/>
          <p:nvPr/>
        </p:nvSpPr>
        <p:spPr>
          <a:xfrm>
            <a:off x="4983895" y="7648457"/>
            <a:ext cx="2408736" cy="461665"/>
          </a:xfrm>
          <a:prstGeom prst="rect">
            <a:avLst/>
          </a:prstGeom>
          <a:noFill/>
        </p:spPr>
        <p:txBody>
          <a:bodyPr wrap="none" rtlCol="0">
            <a:spAutoFit/>
          </a:bodyPr>
          <a:lstStyle/>
          <a:p>
            <a:r>
              <a:rPr lang="en-US" sz="2400" b="1" i="1" dirty="0" err="1"/>
              <a:t>eQTLs</a:t>
            </a:r>
            <a:r>
              <a:rPr lang="en-US" sz="2400" b="1" i="1" dirty="0"/>
              <a:t> Trained </a:t>
            </a:r>
            <a:r>
              <a:rPr lang="en-US" sz="2400" b="1" i="1" dirty="0" smtClean="0"/>
              <a:t>On</a:t>
            </a:r>
            <a:endParaRPr lang="en-US" sz="2400" b="1" i="1" dirty="0"/>
          </a:p>
        </p:txBody>
      </p:sp>
      <p:graphicFrame>
        <p:nvGraphicFramePr>
          <p:cNvPr id="9" name="Table 8"/>
          <p:cNvGraphicFramePr>
            <a:graphicFrameLocks noGrp="1"/>
          </p:cNvGraphicFramePr>
          <p:nvPr>
            <p:extLst>
              <p:ext uri="{D42A27DB-BD31-4B8C-83A1-F6EECF244321}">
                <p14:modId xmlns:p14="http://schemas.microsoft.com/office/powerpoint/2010/main" val="2705593563"/>
              </p:ext>
            </p:extLst>
          </p:nvPr>
        </p:nvGraphicFramePr>
        <p:xfrm>
          <a:off x="2089317" y="3887624"/>
          <a:ext cx="7746660" cy="2389608"/>
        </p:xfrm>
        <a:graphic>
          <a:graphicData uri="http://schemas.openxmlformats.org/drawingml/2006/table">
            <a:tbl>
              <a:tblPr/>
              <a:tblGrid>
                <a:gridCol w="1349622"/>
                <a:gridCol w="1232598"/>
                <a:gridCol w="1291110"/>
                <a:gridCol w="1291110"/>
                <a:gridCol w="1291110"/>
                <a:gridCol w="1291110"/>
              </a:tblGrid>
              <a:tr h="398268">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dirty="0" smtClean="0">
                          <a:effectLst/>
                        </a:rPr>
                        <a:t># linked/# total</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b="1" i="1" dirty="0">
                          <a:effectLst/>
                        </a:rPr>
                        <a:t>TSI</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b="1" i="1" dirty="0">
                          <a:effectLst/>
                        </a:rPr>
                        <a:t>CEU</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b="1" i="1" dirty="0">
                          <a:effectLst/>
                        </a:rPr>
                        <a:t>FIN</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b="1" i="1" dirty="0">
                          <a:effectLst/>
                        </a:rPr>
                        <a:t>GBR</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b="1" i="1" dirty="0">
                          <a:effectLst/>
                        </a:rPr>
                        <a:t>YRI</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398268">
                <a:tc>
                  <a:txBody>
                    <a:bodyPr/>
                    <a:lstStyle/>
                    <a:p>
                      <a:pPr algn="ctr" rtl="0" fontAlgn="b"/>
                      <a:r>
                        <a:rPr lang="en-US" b="1" i="1" dirty="0">
                          <a:effectLst/>
                        </a:rPr>
                        <a:t>TSI</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dirty="0" smtClean="0">
                          <a:effectLst/>
                        </a:rPr>
                        <a:t>-</a:t>
                      </a:r>
                      <a:endParaRPr lang="en-US" dirty="0">
                        <a:effectLst/>
                      </a:endParaRP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a:effectLst/>
                        </a:rPr>
                        <a:t>92/92</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a:effectLst/>
                        </a:rPr>
                        <a:t>92/92</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a:effectLst/>
                        </a:rPr>
                        <a:t>92/92</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a:effectLst/>
                        </a:rPr>
                        <a:t>81/92</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398268">
                <a:tc>
                  <a:txBody>
                    <a:bodyPr/>
                    <a:lstStyle/>
                    <a:p>
                      <a:pPr algn="ctr" rtl="0" fontAlgn="b"/>
                      <a:r>
                        <a:rPr lang="en-US" b="1" i="1" dirty="0">
                          <a:effectLst/>
                        </a:rPr>
                        <a:t>CEU</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a:effectLst/>
                        </a:rPr>
                        <a:t>77/78</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dirty="0" smtClean="0">
                          <a:effectLst/>
                        </a:rPr>
                        <a:t>-</a:t>
                      </a:r>
                      <a:endParaRPr lang="en-US" dirty="0">
                        <a:effectLst/>
                      </a:endParaRP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dirty="0">
                          <a:effectLst/>
                        </a:rPr>
                        <a:t>78/78</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a:effectLst/>
                        </a:rPr>
                        <a:t>77/78</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a:effectLst/>
                        </a:rPr>
                        <a:t>50/78</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398268">
                <a:tc>
                  <a:txBody>
                    <a:bodyPr/>
                    <a:lstStyle/>
                    <a:p>
                      <a:pPr algn="ctr" rtl="0" fontAlgn="b"/>
                      <a:r>
                        <a:rPr lang="en-US" b="1" i="1" dirty="0">
                          <a:effectLst/>
                        </a:rPr>
                        <a:t>FIN</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a:effectLst/>
                        </a:rPr>
                        <a:t>89/89</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a:effectLst/>
                        </a:rPr>
                        <a:t>88/89</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dirty="0" smtClean="0">
                          <a:effectLst/>
                        </a:rPr>
                        <a:t>-</a:t>
                      </a:r>
                      <a:endParaRPr lang="en-US" dirty="0">
                        <a:effectLst/>
                      </a:endParaRP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dirty="0">
                          <a:effectLst/>
                        </a:rPr>
                        <a:t>89/89</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a:effectLst/>
                        </a:rPr>
                        <a:t>74/89</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398268">
                <a:tc>
                  <a:txBody>
                    <a:bodyPr/>
                    <a:lstStyle/>
                    <a:p>
                      <a:pPr algn="ctr" rtl="0" fontAlgn="b"/>
                      <a:r>
                        <a:rPr lang="en-US" b="1" i="1" dirty="0">
                          <a:effectLst/>
                        </a:rPr>
                        <a:t>GBR</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a:effectLst/>
                        </a:rPr>
                        <a:t>85/85</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a:effectLst/>
                        </a:rPr>
                        <a:t>84/85</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a:effectLst/>
                        </a:rPr>
                        <a:t>84/85</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dirty="0" smtClean="0">
                          <a:effectLst/>
                        </a:rPr>
                        <a:t>-</a:t>
                      </a:r>
                      <a:endParaRPr lang="en-US" dirty="0">
                        <a:effectLst/>
                      </a:endParaRP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dirty="0">
                          <a:effectLst/>
                        </a:rPr>
                        <a:t>61/85</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398268">
                <a:tc>
                  <a:txBody>
                    <a:bodyPr/>
                    <a:lstStyle/>
                    <a:p>
                      <a:pPr algn="ctr" rtl="0" fontAlgn="b"/>
                      <a:r>
                        <a:rPr lang="en-US" b="1" i="1" dirty="0">
                          <a:effectLst/>
                        </a:rPr>
                        <a:t>YRI</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dirty="0">
                          <a:effectLst/>
                        </a:rPr>
                        <a:t>67/77</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a:effectLst/>
                        </a:rPr>
                        <a:t>36/77</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a:effectLst/>
                        </a:rPr>
                        <a:t>66/77</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a:effectLst/>
                        </a:rPr>
                        <a:t>68/77</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dirty="0" smtClean="0">
                          <a:effectLst/>
                        </a:rPr>
                        <a:t>-</a:t>
                      </a:r>
                      <a:endParaRPr lang="en-US" dirty="0">
                        <a:effectLst/>
                      </a:endParaRP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498764836"/>
              </p:ext>
            </p:extLst>
          </p:nvPr>
        </p:nvGraphicFramePr>
        <p:xfrm>
          <a:off x="1013254" y="8146473"/>
          <a:ext cx="9984261" cy="1043847"/>
        </p:xfrm>
        <a:graphic>
          <a:graphicData uri="http://schemas.openxmlformats.org/drawingml/2006/table">
            <a:tbl>
              <a:tblPr/>
              <a:tblGrid>
                <a:gridCol w="1629231"/>
                <a:gridCol w="1392505"/>
                <a:gridCol w="1392505"/>
                <a:gridCol w="1392505"/>
                <a:gridCol w="1786579"/>
                <a:gridCol w="998431"/>
                <a:gridCol w="1392505"/>
              </a:tblGrid>
              <a:tr h="457107">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dirty="0" smtClean="0">
                          <a:effectLst/>
                        </a:rPr>
                        <a:t># linked/# total</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b="1" i="1">
                          <a:effectLst/>
                        </a:rPr>
                        <a:t>Whole Blood</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b="1" i="1">
                          <a:effectLst/>
                        </a:rPr>
                        <a:t>Lung</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b="1" i="1">
                          <a:effectLst/>
                        </a:rPr>
                        <a:t>Stomach</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b="1" i="1" dirty="0" smtClean="0">
                          <a:effectLst/>
                        </a:rPr>
                        <a:t>Muscle-Skeletal</a:t>
                      </a:r>
                      <a:endParaRPr lang="en-US" b="1" i="1" dirty="0">
                        <a:effectLst/>
                      </a:endParaRP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b="1" i="1">
                          <a:effectLst/>
                        </a:rPr>
                        <a:t>Thyroid</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b="1" i="1">
                          <a:effectLst/>
                        </a:rPr>
                        <a:t>Adipose</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200025">
                <a:tc>
                  <a:txBody>
                    <a:bodyPr/>
                    <a:lstStyle/>
                    <a:p>
                      <a:pPr algn="ctr" rtl="0" fontAlgn="b"/>
                      <a:r>
                        <a:rPr lang="en-US" b="1" i="1">
                          <a:effectLst/>
                        </a:rPr>
                        <a:t>Whole GEUVADIS</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a:effectLst/>
                        </a:rPr>
                        <a:t>370/421</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a:effectLst/>
                        </a:rPr>
                        <a:t>366/421</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a:effectLst/>
                        </a:rPr>
                        <a:t>344/421</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a:effectLst/>
                        </a:rPr>
                        <a:t>319/421</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a:effectLst/>
                        </a:rPr>
                        <a:t>350/421</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dirty="0">
                          <a:effectLst/>
                        </a:rPr>
                        <a:t>356/421</a:t>
                      </a:r>
                    </a:p>
                  </a:txBody>
                  <a:tcPr marL="28575" marR="28575" marT="19050" marB="190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bl>
          </a:graphicData>
        </a:graphic>
      </p:graphicFrame>
      <p:sp>
        <p:nvSpPr>
          <p:cNvPr id="11" name="TextBox 10"/>
          <p:cNvSpPr txBox="1"/>
          <p:nvPr/>
        </p:nvSpPr>
        <p:spPr>
          <a:xfrm>
            <a:off x="1511642" y="3150970"/>
            <a:ext cx="643125" cy="584775"/>
          </a:xfrm>
          <a:prstGeom prst="rect">
            <a:avLst/>
          </a:prstGeom>
          <a:noFill/>
        </p:spPr>
        <p:txBody>
          <a:bodyPr wrap="none" rtlCol="0">
            <a:spAutoFit/>
          </a:bodyPr>
          <a:lstStyle/>
          <a:p>
            <a:r>
              <a:rPr lang="en-US" sz="3200" b="1" dirty="0" smtClean="0"/>
              <a:t>(a)</a:t>
            </a:r>
            <a:endParaRPr lang="en-US" sz="3200" b="1" dirty="0"/>
          </a:p>
        </p:txBody>
      </p:sp>
      <p:sp>
        <p:nvSpPr>
          <p:cNvPr id="12" name="TextBox 11"/>
          <p:cNvSpPr txBox="1"/>
          <p:nvPr/>
        </p:nvSpPr>
        <p:spPr>
          <a:xfrm>
            <a:off x="1511642" y="7368743"/>
            <a:ext cx="660758" cy="584775"/>
          </a:xfrm>
          <a:prstGeom prst="rect">
            <a:avLst/>
          </a:prstGeom>
          <a:noFill/>
        </p:spPr>
        <p:txBody>
          <a:bodyPr wrap="none" rtlCol="0">
            <a:spAutoFit/>
          </a:bodyPr>
          <a:lstStyle/>
          <a:p>
            <a:r>
              <a:rPr lang="en-US" sz="3200" b="1" dirty="0" smtClean="0"/>
              <a:t>(b)</a:t>
            </a:r>
            <a:endParaRPr lang="en-US" sz="3200" b="1" dirty="0"/>
          </a:p>
        </p:txBody>
      </p:sp>
    </p:spTree>
    <p:extLst>
      <p:ext uri="{BB962C8B-B14F-4D97-AF65-F5344CB8AC3E}">
        <p14:creationId xmlns:p14="http://schemas.microsoft.com/office/powerpoint/2010/main" val="2459166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490303"/>
            <a:ext cx="8229600" cy="1143000"/>
          </a:xfrm>
        </p:spPr>
        <p:txBody>
          <a:bodyPr>
            <a:normAutofit fontScale="90000"/>
          </a:bodyPr>
          <a:lstStyle/>
          <a:p>
            <a:r>
              <a:rPr lang="en-US" sz="4000" dirty="0" smtClean="0"/>
              <a:t>Fig S2a: Computation of Cumulative </a:t>
            </a:r>
            <a:r>
              <a:rPr lang="en-US" sz="4000" i="1" dirty="0" smtClean="0"/>
              <a:t>ICI </a:t>
            </a:r>
            <a:r>
              <a:rPr lang="en-US" sz="4000" dirty="0" smtClean="0"/>
              <a:t>and Predictabilities</a:t>
            </a:r>
            <a:endParaRPr lang="en-US" sz="4000" dirty="0"/>
          </a:p>
        </p:txBody>
      </p:sp>
      <p:sp>
        <p:nvSpPr>
          <p:cNvPr id="4" name="Rectangle 3"/>
          <p:cNvSpPr/>
          <p:nvPr/>
        </p:nvSpPr>
        <p:spPr>
          <a:xfrm>
            <a:off x="1982849" y="6068431"/>
            <a:ext cx="1839225" cy="993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Sort P-G correlations in decreasing order</a:t>
            </a:r>
          </a:p>
        </p:txBody>
      </p:sp>
      <p:sp>
        <p:nvSpPr>
          <p:cNvPr id="5" name="Rectangle 4"/>
          <p:cNvSpPr/>
          <p:nvPr/>
        </p:nvSpPr>
        <p:spPr>
          <a:xfrm>
            <a:off x="4546727" y="6074809"/>
            <a:ext cx="1719469" cy="993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Select the top variants to predict </a:t>
            </a:r>
          </a:p>
        </p:txBody>
      </p:sp>
      <p:sp>
        <p:nvSpPr>
          <p:cNvPr id="6" name="Rectangle 5"/>
          <p:cNvSpPr/>
          <p:nvPr/>
        </p:nvSpPr>
        <p:spPr>
          <a:xfrm>
            <a:off x="7755086" y="6085862"/>
            <a:ext cx="1719469" cy="993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Predict the Genotypes for</a:t>
            </a:r>
          </a:p>
          <a:p>
            <a:pPr algn="ctr"/>
            <a:r>
              <a:rPr lang="en-US" dirty="0"/>
              <a:t>Individual </a:t>
            </a:r>
            <a:r>
              <a:rPr lang="en-US" i="1" dirty="0"/>
              <a:t>j</a:t>
            </a:r>
          </a:p>
        </p:txBody>
      </p:sp>
      <p:cxnSp>
        <p:nvCxnSpPr>
          <p:cNvPr id="10" name="Straight Arrow Connector 9"/>
          <p:cNvCxnSpPr>
            <a:stCxn id="4" idx="3"/>
            <a:endCxn id="5" idx="1"/>
          </p:cNvCxnSpPr>
          <p:nvPr/>
        </p:nvCxnSpPr>
        <p:spPr>
          <a:xfrm>
            <a:off x="3822074" y="6565382"/>
            <a:ext cx="724653" cy="637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 idx="3"/>
            <a:endCxn id="6" idx="1"/>
          </p:cNvCxnSpPr>
          <p:nvPr/>
        </p:nvCxnSpPr>
        <p:spPr>
          <a:xfrm>
            <a:off x="6266190" y="6571766"/>
            <a:ext cx="1488890" cy="1105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79" name="Group 78"/>
          <p:cNvGrpSpPr/>
          <p:nvPr/>
        </p:nvGrpSpPr>
        <p:grpSpPr>
          <a:xfrm>
            <a:off x="2561388" y="7431226"/>
            <a:ext cx="3777829" cy="722153"/>
            <a:chOff x="757982" y="3386608"/>
            <a:chExt cx="3777829" cy="722153"/>
          </a:xfrm>
        </p:grpSpPr>
        <p:sp>
          <p:nvSpPr>
            <p:cNvPr id="12" name="TextBox 11"/>
            <p:cNvSpPr txBox="1"/>
            <p:nvPr/>
          </p:nvSpPr>
          <p:spPr>
            <a:xfrm>
              <a:off x="757982" y="3647096"/>
              <a:ext cx="3777829" cy="461665"/>
            </a:xfrm>
            <a:prstGeom prst="rect">
              <a:avLst/>
            </a:prstGeom>
            <a:noFill/>
          </p:spPr>
          <p:txBody>
            <a:bodyPr wrap="none" rtlCol="0">
              <a:spAutoFit/>
            </a:bodyPr>
            <a:lstStyle/>
            <a:p>
              <a:pPr algn="ctr"/>
              <a:r>
                <a:rPr lang="en-US" sz="2400" dirty="0"/>
                <a:t>Phenotype 1             Variant 1</a:t>
              </a:r>
            </a:p>
          </p:txBody>
        </p:sp>
        <p:cxnSp>
          <p:nvCxnSpPr>
            <p:cNvPr id="14" name="Straight Arrow Connector 13"/>
            <p:cNvCxnSpPr/>
            <p:nvPr/>
          </p:nvCxnSpPr>
          <p:spPr>
            <a:xfrm>
              <a:off x="2511556" y="3903952"/>
              <a:ext cx="725466" cy="0"/>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Rectangle 14"/>
                <p:cNvSpPr/>
                <p:nvPr/>
              </p:nvSpPr>
              <p:spPr>
                <a:xfrm>
                  <a:off x="2623252" y="3386608"/>
                  <a:ext cx="552459"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𝜌</m:t>
                            </m:r>
                          </m:e>
                          <m:sub>
                            <m:r>
                              <a:rPr lang="en-US" sz="2400" i="1">
                                <a:latin typeface="Cambria Math" panose="02040503050406030204" pitchFamily="18" charset="0"/>
                              </a:rPr>
                              <m:t>1</m:t>
                            </m:r>
                          </m:sub>
                        </m:sSub>
                      </m:oMath>
                    </m:oMathPara>
                  </a14:m>
                  <a:endParaRPr lang="en-US" sz="2400" dirty="0"/>
                </a:p>
              </p:txBody>
            </p:sp>
          </mc:Choice>
          <mc:Fallback xmlns="">
            <p:sp>
              <p:nvSpPr>
                <p:cNvPr id="15" name="Rectangle 14"/>
                <p:cNvSpPr>
                  <a:spLocks noRot="1" noChangeAspect="1" noMove="1" noResize="1" noEditPoints="1" noAdjustHandles="1" noChangeArrowheads="1" noChangeShapeType="1" noTextEdit="1"/>
                </p:cNvSpPr>
                <p:nvPr/>
              </p:nvSpPr>
              <p:spPr>
                <a:xfrm>
                  <a:off x="2623252" y="3386608"/>
                  <a:ext cx="552459" cy="461665"/>
                </a:xfrm>
                <a:prstGeom prst="rect">
                  <a:avLst/>
                </a:prstGeom>
                <a:blipFill rotWithShape="0">
                  <a:blip r:embed="rId3"/>
                  <a:stretch>
                    <a:fillRect b="-10526"/>
                  </a:stretch>
                </a:blipFill>
              </p:spPr>
              <p:txBody>
                <a:bodyPr/>
                <a:lstStyle/>
                <a:p>
                  <a:r>
                    <a:rPr lang="en-US">
                      <a:noFill/>
                    </a:rPr>
                    <a:t> </a:t>
                  </a:r>
                </a:p>
              </p:txBody>
            </p:sp>
          </mc:Fallback>
        </mc:AlternateContent>
      </p:grpSp>
      <p:grpSp>
        <p:nvGrpSpPr>
          <p:cNvPr id="78" name="Group 77"/>
          <p:cNvGrpSpPr/>
          <p:nvPr/>
        </p:nvGrpSpPr>
        <p:grpSpPr>
          <a:xfrm>
            <a:off x="2561388" y="8067894"/>
            <a:ext cx="3777829" cy="667812"/>
            <a:chOff x="757982" y="4023282"/>
            <a:chExt cx="3777829" cy="667812"/>
          </a:xfrm>
        </p:grpSpPr>
        <p:sp>
          <p:nvSpPr>
            <p:cNvPr id="25" name="TextBox 24"/>
            <p:cNvSpPr txBox="1"/>
            <p:nvPr/>
          </p:nvSpPr>
          <p:spPr>
            <a:xfrm>
              <a:off x="757982" y="4229429"/>
              <a:ext cx="3777829" cy="461665"/>
            </a:xfrm>
            <a:prstGeom prst="rect">
              <a:avLst/>
            </a:prstGeom>
            <a:noFill/>
          </p:spPr>
          <p:txBody>
            <a:bodyPr wrap="none" rtlCol="0">
              <a:spAutoFit/>
            </a:bodyPr>
            <a:lstStyle/>
            <a:p>
              <a:pPr algn="ctr"/>
              <a:r>
                <a:rPr lang="en-US" sz="2400" dirty="0"/>
                <a:t>Phenotype 2             Variant 2</a:t>
              </a:r>
            </a:p>
          </p:txBody>
        </p:sp>
        <mc:AlternateContent xmlns:mc="http://schemas.openxmlformats.org/markup-compatibility/2006" xmlns:a14="http://schemas.microsoft.com/office/drawing/2010/main">
          <mc:Choice Requires="a14">
            <p:sp>
              <p:nvSpPr>
                <p:cNvPr id="28" name="Rectangle 27"/>
                <p:cNvSpPr/>
                <p:nvPr/>
              </p:nvSpPr>
              <p:spPr>
                <a:xfrm>
                  <a:off x="2624839" y="4023282"/>
                  <a:ext cx="559577"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𝜌</m:t>
                            </m:r>
                          </m:e>
                          <m:sub>
                            <m:r>
                              <a:rPr lang="en-US" sz="2400" i="1">
                                <a:latin typeface="Cambria Math" panose="02040503050406030204" pitchFamily="18" charset="0"/>
                                <a:ea typeface="Cambria Math" panose="02040503050406030204" pitchFamily="18" charset="0"/>
                              </a:rPr>
                              <m:t>2</m:t>
                            </m:r>
                          </m:sub>
                        </m:sSub>
                      </m:oMath>
                    </m:oMathPara>
                  </a14:m>
                  <a:endParaRPr lang="en-US" sz="2400" dirty="0"/>
                </a:p>
              </p:txBody>
            </p:sp>
          </mc:Choice>
          <mc:Fallback xmlns="">
            <p:sp>
              <p:nvSpPr>
                <p:cNvPr id="28" name="Rectangle 27"/>
                <p:cNvSpPr>
                  <a:spLocks noRot="1" noChangeAspect="1" noMove="1" noResize="1" noEditPoints="1" noAdjustHandles="1" noChangeArrowheads="1" noChangeShapeType="1" noTextEdit="1"/>
                </p:cNvSpPr>
                <p:nvPr/>
              </p:nvSpPr>
              <p:spPr>
                <a:xfrm>
                  <a:off x="2624839" y="4023282"/>
                  <a:ext cx="559577" cy="461665"/>
                </a:xfrm>
                <a:prstGeom prst="rect">
                  <a:avLst/>
                </a:prstGeom>
                <a:blipFill rotWithShape="0">
                  <a:blip r:embed="rId4"/>
                  <a:stretch>
                    <a:fillRect b="-10526"/>
                  </a:stretch>
                </a:blipFill>
              </p:spPr>
              <p:txBody>
                <a:bodyPr/>
                <a:lstStyle/>
                <a:p>
                  <a:r>
                    <a:rPr lang="en-US">
                      <a:noFill/>
                    </a:rPr>
                    <a:t> </a:t>
                  </a:r>
                </a:p>
              </p:txBody>
            </p:sp>
          </mc:Fallback>
        </mc:AlternateContent>
        <p:cxnSp>
          <p:nvCxnSpPr>
            <p:cNvPr id="33" name="Straight Arrow Connector 32"/>
            <p:cNvCxnSpPr/>
            <p:nvPr/>
          </p:nvCxnSpPr>
          <p:spPr>
            <a:xfrm>
              <a:off x="2514338" y="4493530"/>
              <a:ext cx="725466" cy="0"/>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43" name="Group 42"/>
          <p:cNvGrpSpPr/>
          <p:nvPr/>
        </p:nvGrpSpPr>
        <p:grpSpPr>
          <a:xfrm>
            <a:off x="2390038" y="9840723"/>
            <a:ext cx="4127926" cy="720910"/>
            <a:chOff x="909661" y="5289340"/>
            <a:chExt cx="4127926" cy="720910"/>
          </a:xfrm>
        </p:grpSpPr>
        <mc:AlternateContent xmlns:mc="http://schemas.openxmlformats.org/markup-compatibility/2006" xmlns:a14="http://schemas.microsoft.com/office/drawing/2010/main">
          <mc:Choice Requires="a14">
            <p:sp>
              <p:nvSpPr>
                <p:cNvPr id="29" name="TextBox 28"/>
                <p:cNvSpPr txBox="1"/>
                <p:nvPr/>
              </p:nvSpPr>
              <p:spPr>
                <a:xfrm>
                  <a:off x="909661" y="5520051"/>
                  <a:ext cx="4127926" cy="490199"/>
                </a:xfrm>
                <a:prstGeom prst="rect">
                  <a:avLst/>
                </a:prstGeom>
                <a:noFill/>
              </p:spPr>
              <p:txBody>
                <a:bodyPr wrap="none" rtlCol="0">
                  <a:spAutoFit/>
                </a:bodyPr>
                <a:lstStyle/>
                <a:p>
                  <a:pPr algn="ctr"/>
                  <a:r>
                    <a:rPr lang="en-US" sz="2400" dirty="0"/>
                    <a:t>Phenotype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𝑛</m:t>
                          </m:r>
                        </m:e>
                        <m:sub>
                          <m:r>
                            <a:rPr lang="en-US" sz="2400" i="1">
                              <a:latin typeface="Cambria Math" panose="02040503050406030204" pitchFamily="18" charset="0"/>
                              <a:ea typeface="Cambria Math" panose="02040503050406030204" pitchFamily="18" charset="0"/>
                            </a:rPr>
                            <m:t>𝑞</m:t>
                          </m:r>
                        </m:sub>
                      </m:sSub>
                    </m:oMath>
                  </a14:m>
                  <a:r>
                    <a:rPr lang="en-US" sz="2400" dirty="0"/>
                    <a:t>             Variant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𝑛</m:t>
                          </m:r>
                        </m:e>
                        <m:sub>
                          <m:r>
                            <a:rPr lang="en-US" sz="2400" i="1">
                              <a:latin typeface="Cambria Math" panose="02040503050406030204" pitchFamily="18" charset="0"/>
                              <a:ea typeface="Cambria Math" panose="02040503050406030204" pitchFamily="18" charset="0"/>
                            </a:rPr>
                            <m:t>𝑞</m:t>
                          </m:r>
                        </m:sub>
                      </m:sSub>
                    </m:oMath>
                  </a14:m>
                  <a:endParaRPr lang="en-US" sz="2400" dirty="0"/>
                </a:p>
              </p:txBody>
            </p:sp>
          </mc:Choice>
          <mc:Fallback xmlns="">
            <p:sp>
              <p:nvSpPr>
                <p:cNvPr id="29" name="TextBox 28"/>
                <p:cNvSpPr txBox="1">
                  <a:spLocks noRot="1" noChangeAspect="1" noMove="1" noResize="1" noEditPoints="1" noAdjustHandles="1" noChangeArrowheads="1" noChangeShapeType="1" noTextEdit="1"/>
                </p:cNvSpPr>
                <p:nvPr/>
              </p:nvSpPr>
              <p:spPr>
                <a:xfrm>
                  <a:off x="909661" y="5520051"/>
                  <a:ext cx="4127926" cy="490199"/>
                </a:xfrm>
                <a:prstGeom prst="rect">
                  <a:avLst/>
                </a:prstGeom>
                <a:blipFill rotWithShape="0">
                  <a:blip r:embed="rId5"/>
                  <a:stretch>
                    <a:fillRect l="-1773" t="-8642" b="-2222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Rectangle 31"/>
                <p:cNvSpPr/>
                <p:nvPr/>
              </p:nvSpPr>
              <p:spPr>
                <a:xfrm>
                  <a:off x="2912843" y="5289340"/>
                  <a:ext cx="568938" cy="4901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𝜌</m:t>
                            </m:r>
                          </m:e>
                          <m:sub>
                            <m:r>
                              <a:rPr lang="en-US" sz="2400" i="1">
                                <a:latin typeface="Cambria Math" panose="02040503050406030204" pitchFamily="18" charset="0"/>
                                <a:ea typeface="Cambria Math" panose="02040503050406030204" pitchFamily="18" charset="0"/>
                              </a:rPr>
                              <m:t>𝑞</m:t>
                            </m:r>
                          </m:sub>
                        </m:sSub>
                      </m:oMath>
                    </m:oMathPara>
                  </a14:m>
                  <a:endParaRPr lang="en-US" sz="2400" dirty="0"/>
                </a:p>
              </p:txBody>
            </p:sp>
          </mc:Choice>
          <mc:Fallback xmlns="">
            <p:sp>
              <p:nvSpPr>
                <p:cNvPr id="32" name="Rectangle 31"/>
                <p:cNvSpPr>
                  <a:spLocks noRot="1" noChangeAspect="1" noMove="1" noResize="1" noEditPoints="1" noAdjustHandles="1" noChangeArrowheads="1" noChangeShapeType="1" noTextEdit="1"/>
                </p:cNvSpPr>
                <p:nvPr/>
              </p:nvSpPr>
              <p:spPr>
                <a:xfrm>
                  <a:off x="2912843" y="5289340"/>
                  <a:ext cx="568938" cy="490199"/>
                </a:xfrm>
                <a:prstGeom prst="rect">
                  <a:avLst/>
                </a:prstGeom>
                <a:blipFill rotWithShape="0">
                  <a:blip r:embed="rId6"/>
                  <a:stretch>
                    <a:fillRect b="-6173"/>
                  </a:stretch>
                </a:blipFill>
              </p:spPr>
              <p:txBody>
                <a:bodyPr/>
                <a:lstStyle/>
                <a:p>
                  <a:r>
                    <a:rPr lang="en-US">
                      <a:noFill/>
                    </a:rPr>
                    <a:t> </a:t>
                  </a:r>
                </a:p>
              </p:txBody>
            </p:sp>
          </mc:Fallback>
        </mc:AlternateContent>
        <p:cxnSp>
          <p:nvCxnSpPr>
            <p:cNvPr id="34" name="Straight Arrow Connector 33"/>
            <p:cNvCxnSpPr/>
            <p:nvPr/>
          </p:nvCxnSpPr>
          <p:spPr>
            <a:xfrm>
              <a:off x="2809692" y="5779241"/>
              <a:ext cx="725466" cy="0"/>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35" name="TextBox 34"/>
          <p:cNvSpPr txBox="1"/>
          <p:nvPr/>
        </p:nvSpPr>
        <p:spPr>
          <a:xfrm rot="5400000">
            <a:off x="4544072" y="8606633"/>
            <a:ext cx="433132" cy="523220"/>
          </a:xfrm>
          <a:prstGeom prst="rect">
            <a:avLst/>
          </a:prstGeom>
          <a:noFill/>
        </p:spPr>
        <p:txBody>
          <a:bodyPr wrap="none" rtlCol="0">
            <a:spAutoFit/>
          </a:bodyPr>
          <a:lstStyle/>
          <a:p>
            <a:pPr algn="ctr"/>
            <a:r>
              <a:rPr lang="en-US" sz="2800" dirty="0"/>
              <a:t>…</a:t>
            </a:r>
          </a:p>
        </p:txBody>
      </p:sp>
      <p:grpSp>
        <p:nvGrpSpPr>
          <p:cNvPr id="42" name="Group 41"/>
          <p:cNvGrpSpPr/>
          <p:nvPr/>
        </p:nvGrpSpPr>
        <p:grpSpPr>
          <a:xfrm>
            <a:off x="2511646" y="8964347"/>
            <a:ext cx="3830023" cy="667812"/>
            <a:chOff x="5349658" y="4175682"/>
            <a:chExt cx="3830023" cy="667812"/>
          </a:xfrm>
        </p:grpSpPr>
        <mc:AlternateContent xmlns:mc="http://schemas.openxmlformats.org/markup-compatibility/2006" xmlns:a14="http://schemas.microsoft.com/office/drawing/2010/main">
          <mc:Choice Requires="a14">
            <p:sp>
              <p:nvSpPr>
                <p:cNvPr id="39" name="TextBox 38"/>
                <p:cNvSpPr txBox="1"/>
                <p:nvPr/>
              </p:nvSpPr>
              <p:spPr>
                <a:xfrm>
                  <a:off x="5349658" y="4381829"/>
                  <a:ext cx="3830023" cy="461665"/>
                </a:xfrm>
                <a:prstGeom prst="rect">
                  <a:avLst/>
                </a:prstGeom>
                <a:noFill/>
              </p:spPr>
              <p:txBody>
                <a:bodyPr wrap="none" rtlCol="0">
                  <a:spAutoFit/>
                </a:bodyPr>
                <a:lstStyle/>
                <a:p>
                  <a:pPr algn="ctr"/>
                  <a:r>
                    <a:rPr lang="en-US" sz="2400" dirty="0"/>
                    <a:t>Phenotype </a:t>
                  </a:r>
                  <a14:m>
                    <m:oMath xmlns:m="http://schemas.openxmlformats.org/officeDocument/2006/math">
                      <m:r>
                        <a:rPr lang="en-US" sz="2400" i="1">
                          <a:latin typeface="Cambria Math" panose="02040503050406030204" pitchFamily="18" charset="0"/>
                        </a:rPr>
                        <m:t>𝑛</m:t>
                      </m:r>
                    </m:oMath>
                  </a14:m>
                  <a:r>
                    <a:rPr lang="en-US" sz="2400" dirty="0"/>
                    <a:t>             Variant </a:t>
                  </a:r>
                  <a14:m>
                    <m:oMath xmlns:m="http://schemas.openxmlformats.org/officeDocument/2006/math">
                      <m:r>
                        <a:rPr lang="en-US" sz="2400" i="1">
                          <a:latin typeface="Cambria Math" panose="02040503050406030204" pitchFamily="18" charset="0"/>
                        </a:rPr>
                        <m:t>𝑛</m:t>
                      </m:r>
                    </m:oMath>
                  </a14:m>
                  <a:endParaRPr lang="en-US" sz="2400" dirty="0"/>
                </a:p>
              </p:txBody>
            </p:sp>
          </mc:Choice>
          <mc:Fallback xmlns="">
            <p:sp>
              <p:nvSpPr>
                <p:cNvPr id="39" name="TextBox 38"/>
                <p:cNvSpPr txBox="1">
                  <a:spLocks noRot="1" noChangeAspect="1" noMove="1" noResize="1" noEditPoints="1" noAdjustHandles="1" noChangeArrowheads="1" noChangeShapeType="1" noTextEdit="1"/>
                </p:cNvSpPr>
                <p:nvPr/>
              </p:nvSpPr>
              <p:spPr>
                <a:xfrm>
                  <a:off x="5349658" y="4381829"/>
                  <a:ext cx="3830023" cy="461665"/>
                </a:xfrm>
                <a:prstGeom prst="rect">
                  <a:avLst/>
                </a:prstGeom>
                <a:blipFill rotWithShape="0">
                  <a:blip r:embed="rId7"/>
                  <a:stretch>
                    <a:fillRect l="-2070" t="-10526" b="-28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0" name="Rectangle 39"/>
                <p:cNvSpPr/>
                <p:nvPr/>
              </p:nvSpPr>
              <p:spPr>
                <a:xfrm>
                  <a:off x="7242612" y="4175682"/>
                  <a:ext cx="57259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𝜌</m:t>
                            </m:r>
                          </m:e>
                          <m:sub>
                            <m:r>
                              <a:rPr lang="en-US" sz="2400" i="1">
                                <a:latin typeface="Cambria Math" panose="02040503050406030204" pitchFamily="18" charset="0"/>
                                <a:ea typeface="Cambria Math" panose="02040503050406030204" pitchFamily="18" charset="0"/>
                              </a:rPr>
                              <m:t>𝑘</m:t>
                            </m:r>
                          </m:sub>
                        </m:sSub>
                      </m:oMath>
                    </m:oMathPara>
                  </a14:m>
                  <a:endParaRPr lang="en-US" sz="2400" dirty="0"/>
                </a:p>
              </p:txBody>
            </p:sp>
          </mc:Choice>
          <mc:Fallback xmlns="">
            <p:sp>
              <p:nvSpPr>
                <p:cNvPr id="40" name="Rectangle 39"/>
                <p:cNvSpPr>
                  <a:spLocks noRot="1" noChangeAspect="1" noMove="1" noResize="1" noEditPoints="1" noAdjustHandles="1" noChangeArrowheads="1" noChangeShapeType="1" noTextEdit="1"/>
                </p:cNvSpPr>
                <p:nvPr/>
              </p:nvSpPr>
              <p:spPr>
                <a:xfrm>
                  <a:off x="7242612" y="4175682"/>
                  <a:ext cx="572593" cy="461665"/>
                </a:xfrm>
                <a:prstGeom prst="rect">
                  <a:avLst/>
                </a:prstGeom>
                <a:blipFill rotWithShape="0">
                  <a:blip r:embed="rId8"/>
                  <a:stretch>
                    <a:fillRect b="-10667"/>
                  </a:stretch>
                </a:blipFill>
              </p:spPr>
              <p:txBody>
                <a:bodyPr/>
                <a:lstStyle/>
                <a:p>
                  <a:r>
                    <a:rPr lang="en-US">
                      <a:noFill/>
                    </a:rPr>
                    <a:t> </a:t>
                  </a:r>
                </a:p>
              </p:txBody>
            </p:sp>
          </mc:Fallback>
        </mc:AlternateContent>
        <p:cxnSp>
          <p:nvCxnSpPr>
            <p:cNvPr id="41" name="Straight Arrow Connector 40"/>
            <p:cNvCxnSpPr/>
            <p:nvPr/>
          </p:nvCxnSpPr>
          <p:spPr>
            <a:xfrm>
              <a:off x="7132111" y="4645930"/>
              <a:ext cx="725466" cy="0"/>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44" name="TextBox 43"/>
          <p:cNvSpPr txBox="1"/>
          <p:nvPr/>
        </p:nvSpPr>
        <p:spPr>
          <a:xfrm rot="5400000">
            <a:off x="4527939" y="9565081"/>
            <a:ext cx="433132" cy="523220"/>
          </a:xfrm>
          <a:prstGeom prst="rect">
            <a:avLst/>
          </a:prstGeom>
          <a:noFill/>
        </p:spPr>
        <p:txBody>
          <a:bodyPr wrap="none" rtlCol="0">
            <a:spAutoFit/>
          </a:bodyPr>
          <a:lstStyle/>
          <a:p>
            <a:pPr algn="ctr"/>
            <a:r>
              <a:rPr lang="en-US" sz="2800" dirty="0"/>
              <a:t>…</a:t>
            </a:r>
          </a:p>
        </p:txBody>
      </p:sp>
      <p:sp>
        <p:nvSpPr>
          <p:cNvPr id="46" name="Right Brace 45"/>
          <p:cNvSpPr/>
          <p:nvPr/>
        </p:nvSpPr>
        <p:spPr>
          <a:xfrm>
            <a:off x="6484621" y="7662058"/>
            <a:ext cx="220777" cy="1970107"/>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7" name="Straight Arrow Connector 56"/>
          <p:cNvCxnSpPr/>
          <p:nvPr/>
        </p:nvCxnSpPr>
        <p:spPr>
          <a:xfrm>
            <a:off x="6582558" y="8652547"/>
            <a:ext cx="399908"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7755086" y="4631266"/>
            <a:ext cx="1719469" cy="993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Phenotype</a:t>
            </a:r>
          </a:p>
          <a:p>
            <a:pPr algn="ctr"/>
            <a:r>
              <a:rPr lang="en-US" dirty="0"/>
              <a:t>Measurements for Individual </a:t>
            </a:r>
            <a:r>
              <a:rPr lang="en-US" i="1" dirty="0"/>
              <a:t>j</a:t>
            </a:r>
          </a:p>
        </p:txBody>
      </p:sp>
      <p:cxnSp>
        <p:nvCxnSpPr>
          <p:cNvPr id="69" name="Straight Arrow Connector 68"/>
          <p:cNvCxnSpPr>
            <a:stCxn id="68" idx="2"/>
            <a:endCxn id="6" idx="0"/>
          </p:cNvCxnSpPr>
          <p:nvPr/>
        </p:nvCxnSpPr>
        <p:spPr>
          <a:xfrm>
            <a:off x="8614815" y="5625179"/>
            <a:ext cx="0" cy="46068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 name="Rectangle 2"/>
              <p:cNvSpPr/>
              <p:nvPr/>
            </p:nvSpPr>
            <p:spPr>
              <a:xfrm>
                <a:off x="7001626" y="8081378"/>
                <a:ext cx="3956404"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𝜋</m:t>
                      </m:r>
                      <m:d>
                        <m:dPr>
                          <m:ctrlPr>
                            <a:rPr lang="en-US" sz="2400" i="1">
                              <a:latin typeface="Cambria Math" panose="02040503050406030204" pitchFamily="18" charset="0"/>
                            </a:rPr>
                          </m:ctrlPr>
                        </m:dPr>
                        <m:e>
                          <m:sSub>
                            <m:sSubPr>
                              <m:ctrlPr>
                                <a:rPr lang="en-US" sz="2400" i="1">
                                  <a:latin typeface="Cambria Math" panose="02040503050406030204" pitchFamily="18" charset="0"/>
                                </a:rPr>
                              </m:ctrlPr>
                            </m:sSubPr>
                            <m:e>
                              <m:r>
                                <a:rPr lang="en-US" sz="2400" i="1">
                                  <a:latin typeface="Cambria Math" panose="02040503050406030204" pitchFamily="18" charset="0"/>
                                </a:rPr>
                                <m:t>𝑉</m:t>
                              </m:r>
                            </m:e>
                            <m:sub>
                              <m:r>
                                <a:rPr lang="en-US" sz="2400" i="1">
                                  <a:latin typeface="Cambria Math" panose="02040503050406030204" pitchFamily="18" charset="0"/>
                                </a:rPr>
                                <m:t>1</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𝑉</m:t>
                              </m:r>
                            </m:e>
                            <m:sub>
                              <m:r>
                                <a:rPr lang="en-US" sz="2400" i="1">
                                  <a:latin typeface="Cambria Math" panose="02040503050406030204" pitchFamily="18" charset="0"/>
                                </a:rPr>
                                <m:t>1</m:t>
                              </m:r>
                            </m:sub>
                          </m:sSub>
                          <m:r>
                            <a:rPr lang="en-US" sz="2400">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𝑉</m:t>
                              </m:r>
                            </m:e>
                            <m:sub>
                              <m:r>
                                <a:rPr lang="en-US" sz="2400" i="1">
                                  <a:latin typeface="Cambria Math" panose="02040503050406030204" pitchFamily="18" charset="0"/>
                                </a:rPr>
                                <m:t>𝑛</m:t>
                              </m:r>
                            </m:sub>
                          </m:sSub>
                          <m:r>
                            <a:rPr lang="en-US" sz="2400">
                              <a:latin typeface="Cambria Math" panose="02040503050406030204" pitchFamily="18" charset="0"/>
                            </a:rPr>
                            <m:t> | </m:t>
                          </m:r>
                          <m:r>
                            <m:rPr>
                              <m:sty m:val="p"/>
                            </m:rPr>
                            <a:rPr lang="en-US" sz="2400">
                              <a:latin typeface="Cambria Math" panose="02040503050406030204" pitchFamily="18" charset="0"/>
                            </a:rPr>
                            <m:t>Phenotypes</m:t>
                          </m:r>
                        </m:e>
                      </m:d>
                    </m:oMath>
                  </m:oMathPara>
                </a14:m>
                <a:endParaRPr lang="en-US" sz="2400" dirty="0"/>
              </a:p>
            </p:txBody>
          </p:sp>
        </mc:Choice>
        <mc:Fallback xmlns="">
          <p:sp>
            <p:nvSpPr>
              <p:cNvPr id="3" name="Rectangle 2"/>
              <p:cNvSpPr>
                <a:spLocks noRot="1" noChangeAspect="1" noMove="1" noResize="1" noEditPoints="1" noAdjustHandles="1" noChangeArrowheads="1" noChangeShapeType="1" noTextEdit="1"/>
              </p:cNvSpPr>
              <p:nvPr/>
            </p:nvSpPr>
            <p:spPr>
              <a:xfrm>
                <a:off x="7001626" y="8081378"/>
                <a:ext cx="3956404" cy="461665"/>
              </a:xfrm>
              <a:prstGeom prst="rect">
                <a:avLst/>
              </a:prstGeom>
              <a:blipFill rotWithShape="0">
                <a:blip r:embed="rId9"/>
                <a:stretch>
                  <a:fillRect b="-18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5" name="Rectangle 44"/>
              <p:cNvSpPr/>
              <p:nvPr/>
            </p:nvSpPr>
            <p:spPr>
              <a:xfrm>
                <a:off x="7774517" y="9001220"/>
                <a:ext cx="2306722"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nor/>
                        </m:rPr>
                        <a:rPr lang="en-US" sz="2400" dirty="0"/>
                        <m:t>ICI</m:t>
                      </m:r>
                      <m:d>
                        <m:dPr>
                          <m:ctrlPr>
                            <a:rPr lang="en-US" sz="2400" i="1">
                              <a:latin typeface="Cambria Math" panose="02040503050406030204" pitchFamily="18" charset="0"/>
                            </a:rPr>
                          </m:ctrlPr>
                        </m:dPr>
                        <m:e>
                          <m:sSub>
                            <m:sSubPr>
                              <m:ctrlPr>
                                <a:rPr lang="en-US" sz="2400" i="1">
                                  <a:latin typeface="Cambria Math" panose="02040503050406030204" pitchFamily="18" charset="0"/>
                                </a:rPr>
                              </m:ctrlPr>
                            </m:sSubPr>
                            <m:e>
                              <m:r>
                                <a:rPr lang="en-US" sz="2400" i="1">
                                  <a:latin typeface="Cambria Math" panose="02040503050406030204" pitchFamily="18" charset="0"/>
                                </a:rPr>
                                <m:t>𝑉</m:t>
                              </m:r>
                            </m:e>
                            <m:sub>
                              <m:r>
                                <a:rPr lang="en-US" sz="2400" i="1">
                                  <a:latin typeface="Cambria Math" panose="02040503050406030204" pitchFamily="18" charset="0"/>
                                </a:rPr>
                                <m:t>1</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𝑉</m:t>
                              </m:r>
                            </m:e>
                            <m:sub>
                              <m:r>
                                <a:rPr lang="en-US" sz="2400" i="1">
                                  <a:latin typeface="Cambria Math" panose="02040503050406030204" pitchFamily="18" charset="0"/>
                                </a:rPr>
                                <m:t>1</m:t>
                              </m:r>
                            </m:sub>
                          </m:sSub>
                          <m:r>
                            <a:rPr lang="en-US" sz="2400">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𝑉</m:t>
                              </m:r>
                            </m:e>
                            <m:sub>
                              <m:r>
                                <a:rPr lang="en-US" sz="2400" i="1">
                                  <a:latin typeface="Cambria Math" panose="02040503050406030204" pitchFamily="18" charset="0"/>
                                </a:rPr>
                                <m:t>𝑛</m:t>
                              </m:r>
                            </m:sub>
                          </m:sSub>
                        </m:e>
                      </m:d>
                    </m:oMath>
                  </m:oMathPara>
                </a14:m>
                <a:endParaRPr lang="en-US" sz="2400" dirty="0"/>
              </a:p>
            </p:txBody>
          </p:sp>
        </mc:Choice>
        <mc:Fallback xmlns="">
          <p:sp>
            <p:nvSpPr>
              <p:cNvPr id="45" name="Rectangle 44"/>
              <p:cNvSpPr>
                <a:spLocks noRot="1" noChangeAspect="1" noMove="1" noResize="1" noEditPoints="1" noAdjustHandles="1" noChangeArrowheads="1" noChangeShapeType="1" noTextEdit="1"/>
              </p:cNvSpPr>
              <p:nvPr/>
            </p:nvSpPr>
            <p:spPr>
              <a:xfrm>
                <a:off x="7774517" y="9001220"/>
                <a:ext cx="2306722" cy="461665"/>
              </a:xfrm>
              <a:prstGeom prst="rect">
                <a:avLst/>
              </a:prstGeom>
              <a:blipFill rotWithShape="0">
                <a:blip r:embed="rId10"/>
                <a:stretch>
                  <a:fillRect b="-1333"/>
                </a:stretch>
              </a:blipFill>
            </p:spPr>
            <p:txBody>
              <a:bodyPr/>
              <a:lstStyle/>
              <a:p>
                <a:r>
                  <a:rPr lang="en-US">
                    <a:noFill/>
                  </a:rPr>
                  <a:t> </a:t>
                </a:r>
              </a:p>
            </p:txBody>
          </p:sp>
        </mc:Fallback>
      </mc:AlternateContent>
      <p:sp>
        <p:nvSpPr>
          <p:cNvPr id="47" name="TextBox 46"/>
          <p:cNvSpPr txBox="1"/>
          <p:nvPr/>
        </p:nvSpPr>
        <p:spPr>
          <a:xfrm>
            <a:off x="7092847" y="8688954"/>
            <a:ext cx="4112409" cy="400110"/>
          </a:xfrm>
          <a:prstGeom prst="rect">
            <a:avLst/>
          </a:prstGeom>
          <a:noFill/>
        </p:spPr>
        <p:txBody>
          <a:bodyPr wrap="none" rtlCol="0">
            <a:spAutoFit/>
          </a:bodyPr>
          <a:lstStyle/>
          <a:p>
            <a:pPr algn="ctr"/>
            <a:r>
              <a:rPr lang="en-US" sz="2000" dirty="0" smtClean="0"/>
              <a:t>Individual Characterizing </a:t>
            </a:r>
            <a:r>
              <a:rPr lang="en-US" sz="2000" dirty="0"/>
              <a:t>Information:</a:t>
            </a:r>
          </a:p>
        </p:txBody>
      </p:sp>
      <p:sp>
        <p:nvSpPr>
          <p:cNvPr id="48" name="TextBox 47"/>
          <p:cNvSpPr txBox="1"/>
          <p:nvPr/>
        </p:nvSpPr>
        <p:spPr>
          <a:xfrm>
            <a:off x="7123600" y="7763670"/>
            <a:ext cx="3631827" cy="400110"/>
          </a:xfrm>
          <a:prstGeom prst="rect">
            <a:avLst/>
          </a:prstGeom>
          <a:noFill/>
        </p:spPr>
        <p:txBody>
          <a:bodyPr wrap="none" rtlCol="0">
            <a:spAutoFit/>
          </a:bodyPr>
          <a:lstStyle/>
          <a:p>
            <a:pPr algn="ctr"/>
            <a:r>
              <a:rPr lang="en-US" sz="2000" dirty="0"/>
              <a:t>Joint Predictability of Genotypes:</a:t>
            </a:r>
          </a:p>
        </p:txBody>
      </p:sp>
      <p:sp>
        <p:nvSpPr>
          <p:cNvPr id="49" name="Right Brace 48"/>
          <p:cNvSpPr/>
          <p:nvPr/>
        </p:nvSpPr>
        <p:spPr>
          <a:xfrm flipH="1">
            <a:off x="6911655" y="7667499"/>
            <a:ext cx="151857" cy="1970107"/>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Right Triangle 50"/>
          <p:cNvSpPr/>
          <p:nvPr/>
        </p:nvSpPr>
        <p:spPr>
          <a:xfrm flipH="1" flipV="1">
            <a:off x="2046695" y="7637412"/>
            <a:ext cx="418660" cy="2992488"/>
          </a:xfrm>
          <a:prstGeom prst="rtTriangle">
            <a:avLst/>
          </a:prstGeom>
          <a:gradFill>
            <a:gsLst>
              <a:gs pos="0">
                <a:schemeClr val="accent1">
                  <a:lumMod val="5000"/>
                  <a:lumOff val="95000"/>
                </a:schemeClr>
              </a:gs>
              <a:gs pos="93000">
                <a:schemeClr val="accent1">
                  <a:lumMod val="45000"/>
                  <a:lumOff val="55000"/>
                </a:schemeClr>
              </a:gs>
              <a:gs pos="85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Connector 51"/>
          <p:cNvCxnSpPr/>
          <p:nvPr/>
        </p:nvCxnSpPr>
        <p:spPr>
          <a:xfrm>
            <a:off x="2465614" y="9632165"/>
            <a:ext cx="3966183" cy="0"/>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rot="16200000">
            <a:off x="437307" y="8706187"/>
            <a:ext cx="2636491" cy="523220"/>
          </a:xfrm>
          <a:prstGeom prst="rect">
            <a:avLst/>
          </a:prstGeom>
        </p:spPr>
        <p:txBody>
          <a:bodyPr wrap="none">
            <a:spAutoFit/>
          </a:bodyPr>
          <a:lstStyle/>
          <a:p>
            <a:pPr algn="ctr"/>
            <a:r>
              <a:rPr lang="en-US" sz="1400" dirty="0"/>
              <a:t>Decreasing Phenotype-Genotype </a:t>
            </a:r>
          </a:p>
          <a:p>
            <a:pPr algn="ctr"/>
            <a:r>
              <a:rPr lang="en-US" sz="1400" dirty="0" smtClean="0"/>
              <a:t>Correlation and Predictability</a:t>
            </a:r>
            <a:endParaRPr lang="en-US" sz="1400" dirty="0"/>
          </a:p>
        </p:txBody>
      </p:sp>
    </p:spTree>
    <p:extLst>
      <p:ext uri="{BB962C8B-B14F-4D97-AF65-F5344CB8AC3E}">
        <p14:creationId xmlns:p14="http://schemas.microsoft.com/office/powerpoint/2010/main" val="30103168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673600"/>
            <a:ext cx="8229600" cy="1316038"/>
          </a:xfrm>
        </p:spPr>
        <p:txBody>
          <a:bodyPr>
            <a:normAutofit fontScale="90000"/>
          </a:bodyPr>
          <a:lstStyle/>
          <a:p>
            <a:r>
              <a:rPr lang="en-US" dirty="0" smtClean="0"/>
              <a:t>Fig S2b: Illustration of </a:t>
            </a:r>
            <a:r>
              <a:rPr lang="en-US" i="1" dirty="0" smtClean="0"/>
              <a:t>a priori</a:t>
            </a:r>
            <a:r>
              <a:rPr lang="en-US" dirty="0" smtClean="0"/>
              <a:t>, </a:t>
            </a:r>
            <a:r>
              <a:rPr lang="en-US" i="1" dirty="0" smtClean="0"/>
              <a:t>a posteriori</a:t>
            </a:r>
            <a:r>
              <a:rPr lang="en-US" dirty="0" smtClean="0"/>
              <a:t> distributions</a:t>
            </a:r>
            <a:endParaRPr lang="en-US" b="1" i="1" dirty="0"/>
          </a:p>
        </p:txBody>
      </p:sp>
      <mc:AlternateContent xmlns:mc="http://schemas.openxmlformats.org/markup-compatibility/2006" xmlns:a14="http://schemas.microsoft.com/office/drawing/2010/main">
        <mc:Choice Requires="a14">
          <p:sp>
            <p:nvSpPr>
              <p:cNvPr id="4" name="Rectangle 3"/>
              <p:cNvSpPr/>
              <p:nvPr/>
            </p:nvSpPr>
            <p:spPr>
              <a:xfrm>
                <a:off x="7530630" y="6767041"/>
                <a:ext cx="2296078" cy="369332"/>
              </a:xfrm>
              <a:prstGeom prst="rect">
                <a:avLst/>
              </a:prstGeom>
            </p:spPr>
            <p:txBody>
              <a:bodyPr wrap="none">
                <a:spAutoFit/>
              </a:bodyPr>
              <a:lstStyle/>
              <a:p>
                <a:pPr lvl="1"/>
                <a14:m>
                  <m:oMathPara xmlns:m="http://schemas.openxmlformats.org/officeDocument/2006/math">
                    <m:oMathParaPr>
                      <m:jc m:val="centerGroup"/>
                    </m:oMathParaPr>
                    <m:oMath xmlns:m="http://schemas.openxmlformats.org/officeDocument/2006/math">
                      <m:r>
                        <a:rPr lang="en-US" i="1">
                          <a:latin typeface="Cambria Math"/>
                        </a:rPr>
                        <m:t>𝑝</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a:rPr>
                                <m:t>𝑉</m:t>
                              </m:r>
                            </m:e>
                            <m:sub>
                              <m:r>
                                <a:rPr lang="en-US" i="1">
                                  <a:latin typeface="Cambria Math"/>
                                </a:rPr>
                                <m:t>𝑘</m:t>
                              </m:r>
                            </m:sub>
                          </m:sSub>
                          <m:r>
                            <a:rPr lang="en-US" i="1">
                              <a:latin typeface="Cambria Math"/>
                            </a:rPr>
                            <m:t> | </m:t>
                          </m:r>
                          <m:sSub>
                            <m:sSubPr>
                              <m:ctrlPr>
                                <a:rPr lang="en-US" i="1">
                                  <a:latin typeface="Cambria Math" panose="02040503050406030204" pitchFamily="18" charset="0"/>
                                </a:rPr>
                              </m:ctrlPr>
                            </m:sSubPr>
                            <m:e>
                              <m:r>
                                <a:rPr lang="en-US" i="1">
                                  <a:latin typeface="Cambria Math"/>
                                </a:rPr>
                                <m:t>𝐸</m:t>
                              </m:r>
                            </m:e>
                            <m:sub>
                              <m:r>
                                <a:rPr lang="en-US" i="1">
                                  <a:latin typeface="Cambria Math"/>
                                </a:rPr>
                                <m:t>𝑘</m:t>
                              </m:r>
                            </m:sub>
                          </m:sSub>
                          <m:r>
                            <a:rPr lang="en-US" i="1">
                              <a:latin typeface="Cambria Math"/>
                            </a:rPr>
                            <m:t>=10</m:t>
                          </m:r>
                        </m:e>
                      </m:d>
                    </m:oMath>
                  </m:oMathPara>
                </a14:m>
                <a:endParaRPr lang="en-US" dirty="0"/>
              </a:p>
            </p:txBody>
          </p:sp>
        </mc:Choice>
        <mc:Fallback xmlns="">
          <p:sp>
            <p:nvSpPr>
              <p:cNvPr id="4" name="Rectangle 3"/>
              <p:cNvSpPr>
                <a:spLocks noRot="1" noChangeAspect="1" noMove="1" noResize="1" noEditPoints="1" noAdjustHandles="1" noChangeArrowheads="1" noChangeShapeType="1" noTextEdit="1"/>
              </p:cNvSpPr>
              <p:nvPr/>
            </p:nvSpPr>
            <p:spPr>
              <a:xfrm>
                <a:off x="7530630" y="6767041"/>
                <a:ext cx="2296078" cy="369332"/>
              </a:xfrm>
              <a:prstGeom prst="rect">
                <a:avLst/>
              </a:prstGeom>
              <a:blipFill rotWithShape="0">
                <a:blip r:embed="rId3"/>
                <a:stretch>
                  <a:fillRect b="-131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4494137" y="6799357"/>
                <a:ext cx="2534622" cy="369332"/>
              </a:xfrm>
              <a:prstGeom prst="rect">
                <a:avLst/>
              </a:prstGeom>
            </p:spPr>
            <p:txBody>
              <a:bodyPr wrap="square">
                <a:spAutoFit/>
              </a:bodyPr>
              <a:lstStyle/>
              <a:p>
                <a:pPr lvl="1"/>
                <a:r>
                  <a:rPr lang="en-US" dirty="0"/>
                  <a:t>Joint: </a:t>
                </a:r>
                <a14:m>
                  <m:oMath xmlns:m="http://schemas.openxmlformats.org/officeDocument/2006/math">
                    <m:r>
                      <a:rPr lang="en-US" i="1">
                        <a:latin typeface="Cambria Math"/>
                      </a:rPr>
                      <m:t>𝑝</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a:rPr>
                              <m:t>𝑉</m:t>
                            </m:r>
                          </m:e>
                          <m:sub>
                            <m:r>
                              <a:rPr lang="en-US" i="1">
                                <a:latin typeface="Cambria Math"/>
                              </a:rPr>
                              <m:t>𝑘</m:t>
                            </m:r>
                          </m:sub>
                        </m:sSub>
                        <m:r>
                          <a:rPr lang="en-US" i="1">
                            <a:latin typeface="Cambria Math"/>
                          </a:rPr>
                          <m:t>, </m:t>
                        </m:r>
                        <m:sSub>
                          <m:sSubPr>
                            <m:ctrlPr>
                              <a:rPr lang="en-US" i="1">
                                <a:latin typeface="Cambria Math" panose="02040503050406030204" pitchFamily="18" charset="0"/>
                              </a:rPr>
                            </m:ctrlPr>
                          </m:sSubPr>
                          <m:e>
                            <m:r>
                              <a:rPr lang="en-US" i="1">
                                <a:latin typeface="Cambria Math"/>
                              </a:rPr>
                              <m:t>𝐸</m:t>
                            </m:r>
                          </m:e>
                          <m:sub>
                            <m:r>
                              <a:rPr lang="en-US" i="1">
                                <a:latin typeface="Cambria Math"/>
                              </a:rPr>
                              <m:t>𝑘</m:t>
                            </m:r>
                          </m:sub>
                        </m:sSub>
                      </m:e>
                    </m:d>
                  </m:oMath>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4494137" y="6799357"/>
                <a:ext cx="2534622" cy="369332"/>
              </a:xfrm>
              <a:prstGeom prst="rect">
                <a:avLst/>
              </a:prstGeom>
              <a:blipFill rotWithShape="0">
                <a:blip r:embed="rId4"/>
                <a:stretch>
                  <a:fillRect t="-8197" b="-24590"/>
                </a:stretch>
              </a:blipFill>
            </p:spPr>
            <p:txBody>
              <a:bodyPr/>
              <a:lstStyle/>
              <a:p>
                <a:r>
                  <a:rPr lang="en-US">
                    <a:noFill/>
                  </a:rPr>
                  <a:t> </a:t>
                </a:r>
              </a:p>
            </p:txBody>
          </p:sp>
        </mc:Fallback>
      </mc:AlternateContent>
      <p:pic>
        <p:nvPicPr>
          <p:cNvPr id="5" name="Picture 2" descr="C:\Users\Arif\Box Sync\Papers\PrivaSeq_XX.2014\figures\a_priori_genotype_distribution_1_33.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3859" y="7343692"/>
            <a:ext cx="2683563" cy="213600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Arif\Box Sync\Papers\PrivaSeq_XX.2014\figures\conditional_prob_1_33.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06334" y="7255264"/>
            <a:ext cx="2736831" cy="23058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rif\Box Sync\Papers\PrivaSeq_XX.2014\figures\genotype_expression_distribution_1_33.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15736" y="7235386"/>
            <a:ext cx="2713947" cy="228572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4672562" y="8756073"/>
            <a:ext cx="2455457" cy="198786"/>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3" name="Rectangle 12"/>
              <p:cNvSpPr/>
              <p:nvPr/>
            </p:nvSpPr>
            <p:spPr>
              <a:xfrm>
                <a:off x="1403520" y="6832488"/>
                <a:ext cx="1868012" cy="369332"/>
              </a:xfrm>
              <a:prstGeom prst="rect">
                <a:avLst/>
              </a:prstGeom>
            </p:spPr>
            <p:txBody>
              <a:bodyPr wrap="none">
                <a:spAutoFit/>
              </a:bodyPr>
              <a:lstStyle/>
              <a:p>
                <a:pPr lvl="1"/>
                <a:r>
                  <a:rPr lang="en-US" dirty="0"/>
                  <a:t>Prior: </a:t>
                </a:r>
                <a14:m>
                  <m:oMath xmlns:m="http://schemas.openxmlformats.org/officeDocument/2006/math">
                    <m:r>
                      <a:rPr lang="en-US" i="1">
                        <a:latin typeface="Cambria Math"/>
                      </a:rPr>
                      <m:t>𝑝</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a:rPr>
                              <m:t>𝑉</m:t>
                            </m:r>
                          </m:e>
                          <m:sub>
                            <m:r>
                              <a:rPr lang="en-US" i="1">
                                <a:latin typeface="Cambria Math"/>
                              </a:rPr>
                              <m:t>𝑘</m:t>
                            </m:r>
                          </m:sub>
                        </m:sSub>
                        <m:r>
                          <a:rPr lang="en-US" i="1">
                            <a:latin typeface="Cambria Math"/>
                          </a:rPr>
                          <m:t> </m:t>
                        </m:r>
                      </m:e>
                    </m:d>
                  </m:oMath>
                </a14:m>
                <a:endParaRPr lang="en-US" dirty="0"/>
              </a:p>
            </p:txBody>
          </p:sp>
        </mc:Choice>
        <mc:Fallback xmlns="">
          <p:sp>
            <p:nvSpPr>
              <p:cNvPr id="13" name="Rectangle 12"/>
              <p:cNvSpPr>
                <a:spLocks noRot="1" noChangeAspect="1" noMove="1" noResize="1" noEditPoints="1" noAdjustHandles="1" noChangeArrowheads="1" noChangeShapeType="1" noTextEdit="1"/>
              </p:cNvSpPr>
              <p:nvPr/>
            </p:nvSpPr>
            <p:spPr>
              <a:xfrm>
                <a:off x="1403520" y="6832488"/>
                <a:ext cx="1868012" cy="369332"/>
              </a:xfrm>
              <a:prstGeom prst="rect">
                <a:avLst/>
              </a:prstGeom>
              <a:blipFill rotWithShape="0">
                <a:blip r:embed="rId8"/>
                <a:stretch>
                  <a:fillRect t="-10000" b="-26667"/>
                </a:stretch>
              </a:blipFill>
            </p:spPr>
            <p:txBody>
              <a:bodyPr/>
              <a:lstStyle/>
              <a:p>
                <a:r>
                  <a:rPr lang="en-US">
                    <a:noFill/>
                  </a:rPr>
                  <a:t> </a:t>
                </a:r>
              </a:p>
            </p:txBody>
          </p:sp>
        </mc:Fallback>
      </mc:AlternateContent>
      <p:sp>
        <p:nvSpPr>
          <p:cNvPr id="16" name="TextBox 15"/>
          <p:cNvSpPr txBox="1"/>
          <p:nvPr/>
        </p:nvSpPr>
        <p:spPr>
          <a:xfrm>
            <a:off x="7997697" y="6446880"/>
            <a:ext cx="1095108" cy="369332"/>
          </a:xfrm>
          <a:prstGeom prst="rect">
            <a:avLst/>
          </a:prstGeom>
          <a:noFill/>
        </p:spPr>
        <p:txBody>
          <a:bodyPr wrap="none" rtlCol="0">
            <a:spAutoFit/>
          </a:bodyPr>
          <a:lstStyle/>
          <a:p>
            <a:r>
              <a:rPr lang="en-US" dirty="0"/>
              <a:t>Posterior:</a:t>
            </a:r>
          </a:p>
        </p:txBody>
      </p:sp>
      <p:sp>
        <p:nvSpPr>
          <p:cNvPr id="12" name="5-Point Star 11"/>
          <p:cNvSpPr/>
          <p:nvPr/>
        </p:nvSpPr>
        <p:spPr>
          <a:xfrm>
            <a:off x="9915870" y="7156778"/>
            <a:ext cx="149901" cy="149902"/>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4" name="Rectangle 13"/>
              <p:cNvSpPr/>
              <p:nvPr/>
            </p:nvSpPr>
            <p:spPr>
              <a:xfrm>
                <a:off x="9384165" y="9448433"/>
                <a:ext cx="1088183" cy="4401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i="1">
                              <a:latin typeface="Cambria Math" panose="02040503050406030204" pitchFamily="18" charset="0"/>
                            </a:rPr>
                          </m:ctrlPr>
                        </m:sSubSupPr>
                        <m:e>
                          <m:r>
                            <a:rPr lang="en-US" i="1">
                              <a:latin typeface="Cambria Math"/>
                            </a:rPr>
                            <m:t>𝑣</m:t>
                          </m:r>
                          <m:r>
                            <a:rPr lang="en-US" i="1">
                              <a:latin typeface="Cambria Math"/>
                            </a:rPr>
                            <m:t>′</m:t>
                          </m:r>
                        </m:e>
                        <m:sub>
                          <m:r>
                            <a:rPr lang="en-US" i="1">
                              <a:latin typeface="Cambria Math"/>
                            </a:rPr>
                            <m:t>𝑘</m:t>
                          </m:r>
                          <m:r>
                            <a:rPr lang="en-US" i="1">
                              <a:latin typeface="Cambria Math"/>
                            </a:rPr>
                            <m:t>,</m:t>
                          </m:r>
                          <m:r>
                            <a:rPr lang="en-US" i="1">
                              <a:latin typeface="Cambria Math"/>
                            </a:rPr>
                            <m:t>𝑗</m:t>
                          </m:r>
                        </m:sub>
                        <m:sup/>
                      </m:sSubSup>
                      <m:r>
                        <a:rPr lang="en-US" i="1">
                          <a:latin typeface="Cambria Math"/>
                        </a:rPr>
                        <m:t>=2</m:t>
                      </m:r>
                    </m:oMath>
                  </m:oMathPara>
                </a14:m>
                <a:endParaRPr lang="en-US" dirty="0"/>
              </a:p>
            </p:txBody>
          </p:sp>
        </mc:Choice>
        <mc:Fallback xmlns="">
          <p:sp>
            <p:nvSpPr>
              <p:cNvPr id="14" name="Rectangle 13"/>
              <p:cNvSpPr>
                <a:spLocks noRot="1" noChangeAspect="1" noMove="1" noResize="1" noEditPoints="1" noAdjustHandles="1" noChangeArrowheads="1" noChangeShapeType="1" noTextEdit="1"/>
              </p:cNvSpPr>
              <p:nvPr/>
            </p:nvSpPr>
            <p:spPr>
              <a:xfrm>
                <a:off x="7860159" y="4876433"/>
                <a:ext cx="1088183" cy="400944"/>
              </a:xfrm>
              <a:prstGeom prst="rect">
                <a:avLst/>
              </a:prstGeom>
              <a:blipFill rotWithShape="0">
                <a:blip r:embed="rId9"/>
                <a:stretch>
                  <a:fillRect b="-16667"/>
                </a:stretch>
              </a:blipFill>
            </p:spPr>
            <p:txBody>
              <a:bodyPr/>
              <a:lstStyle/>
              <a:p>
                <a:r>
                  <a:rPr lang="en-US">
                    <a:noFill/>
                  </a:rPr>
                  <a:t> </a:t>
                </a:r>
              </a:p>
            </p:txBody>
          </p:sp>
        </mc:Fallback>
      </mc:AlternateContent>
      <p:cxnSp>
        <p:nvCxnSpPr>
          <p:cNvPr id="8" name="Straight Connector 7"/>
          <p:cNvCxnSpPr/>
          <p:nvPr/>
        </p:nvCxnSpPr>
        <p:spPr>
          <a:xfrm>
            <a:off x="4705350" y="8058150"/>
            <a:ext cx="2438400" cy="609600"/>
          </a:xfrm>
          <a:prstGeom prst="line">
            <a:avLst/>
          </a:prstGeom>
          <a:ln w="34925">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17463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20040"/>
            <a:ext cx="8229600" cy="1691640"/>
          </a:xfrm>
        </p:spPr>
        <p:txBody>
          <a:bodyPr>
            <a:noAutofit/>
          </a:bodyPr>
          <a:lstStyle/>
          <a:p>
            <a:r>
              <a:rPr lang="en-US" sz="4000" dirty="0"/>
              <a:t>Fig </a:t>
            </a:r>
            <a:r>
              <a:rPr lang="en-US" sz="4000" dirty="0" smtClean="0"/>
              <a:t>S4ab</a:t>
            </a:r>
            <a:endParaRPr lang="en-US" sz="4000" dirty="0"/>
          </a:p>
        </p:txBody>
      </p:sp>
      <p:pic>
        <p:nvPicPr>
          <p:cNvPr id="2051" name="Picture 3" descr="C:\Users\Ozgun\Desktop\Box\Box Sync\Papers\PrivaSeq_XX.2014\figures\per_sample_extremity.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3926" y="1223558"/>
            <a:ext cx="8737354" cy="669750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11249" y="8092440"/>
            <a:ext cx="8961463" cy="6995160"/>
          </a:xfrm>
          <a:prstGeom prst="rect">
            <a:avLst/>
          </a:prstGeom>
        </p:spPr>
      </p:pic>
      <p:sp>
        <p:nvSpPr>
          <p:cNvPr id="4" name="TextBox 3"/>
          <p:cNvSpPr txBox="1"/>
          <p:nvPr/>
        </p:nvSpPr>
        <p:spPr>
          <a:xfrm>
            <a:off x="1325880" y="640080"/>
            <a:ext cx="769763" cy="738664"/>
          </a:xfrm>
          <a:prstGeom prst="rect">
            <a:avLst/>
          </a:prstGeom>
          <a:noFill/>
        </p:spPr>
        <p:txBody>
          <a:bodyPr wrap="none" rtlCol="0">
            <a:spAutoFit/>
          </a:bodyPr>
          <a:lstStyle/>
          <a:p>
            <a:r>
              <a:rPr lang="en-US" sz="4200" dirty="0" smtClean="0"/>
              <a:t>(a)</a:t>
            </a:r>
            <a:endParaRPr lang="en-US" sz="4200" dirty="0"/>
          </a:p>
        </p:txBody>
      </p:sp>
      <p:sp>
        <p:nvSpPr>
          <p:cNvPr id="6" name="TextBox 5"/>
          <p:cNvSpPr txBox="1"/>
          <p:nvPr/>
        </p:nvSpPr>
        <p:spPr>
          <a:xfrm>
            <a:off x="1341120" y="7559040"/>
            <a:ext cx="795411" cy="738664"/>
          </a:xfrm>
          <a:prstGeom prst="rect">
            <a:avLst/>
          </a:prstGeom>
          <a:noFill/>
        </p:spPr>
        <p:txBody>
          <a:bodyPr wrap="none" rtlCol="0">
            <a:spAutoFit/>
          </a:bodyPr>
          <a:lstStyle/>
          <a:p>
            <a:r>
              <a:rPr lang="en-US" sz="4200" dirty="0" smtClean="0"/>
              <a:t>(b)</a:t>
            </a:r>
            <a:endParaRPr lang="en-US" sz="4200" dirty="0"/>
          </a:p>
        </p:txBody>
      </p:sp>
      <p:cxnSp>
        <p:nvCxnSpPr>
          <p:cNvPr id="9" name="Straight Connector 8"/>
          <p:cNvCxnSpPr/>
          <p:nvPr/>
        </p:nvCxnSpPr>
        <p:spPr>
          <a:xfrm flipV="1">
            <a:off x="6949439" y="10319657"/>
            <a:ext cx="0" cy="3918859"/>
          </a:xfrm>
          <a:prstGeom prst="line">
            <a:avLst/>
          </a:prstGeom>
          <a:ln w="50800">
            <a:solidFill>
              <a:srgbClr val="FFC000"/>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704011" y="10306594"/>
            <a:ext cx="4284618" cy="0"/>
          </a:xfrm>
          <a:prstGeom prst="line">
            <a:avLst/>
          </a:prstGeom>
          <a:ln w="50800">
            <a:solidFill>
              <a:srgbClr val="FFC000"/>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627811" y="12287794"/>
            <a:ext cx="7071360" cy="0"/>
          </a:xfrm>
          <a:prstGeom prst="line">
            <a:avLst/>
          </a:prstGeom>
          <a:ln w="508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9649096" y="12295414"/>
            <a:ext cx="0" cy="1964874"/>
          </a:xfrm>
          <a:prstGeom prst="line">
            <a:avLst/>
          </a:prstGeom>
          <a:ln w="50800">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209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907774" y="-683641"/>
                <a:ext cx="10972800" cy="2667000"/>
              </a:xfrm>
            </p:spPr>
            <p:txBody>
              <a:bodyPr/>
              <a:lstStyle/>
              <a:p>
                <a:r>
                  <a:rPr lang="en-US" dirty="0" smtClean="0"/>
                  <a:t>Fig S5: Illustration of linking for the </a:t>
                </a:r>
                <a14:m>
                  <m:oMath xmlns:m="http://schemas.openxmlformats.org/officeDocument/2006/math">
                    <m:sSup>
                      <m:sSupPr>
                        <m:ctrlPr>
                          <a:rPr lang="en-US" b="0" i="1" smtClean="0">
                            <a:latin typeface="Cambria Math" panose="02040503050406030204" pitchFamily="18" charset="0"/>
                          </a:rPr>
                        </m:ctrlPr>
                      </m:sSupPr>
                      <m:e>
                        <m:r>
                          <a:rPr lang="en-US" i="1" smtClean="0">
                            <a:latin typeface="Cambria Math" panose="02040503050406030204" pitchFamily="18" charset="0"/>
                          </a:rPr>
                          <m:t>𝑗</m:t>
                        </m:r>
                      </m:e>
                      <m:sup>
                        <m:r>
                          <a:rPr lang="en-US" b="0" i="1" smtClean="0">
                            <a:latin typeface="Cambria Math" panose="02040503050406030204" pitchFamily="18" charset="0"/>
                          </a:rPr>
                          <m:t>𝑡h</m:t>
                        </m:r>
                      </m:sup>
                    </m:sSup>
                  </m:oMath>
                </a14:m>
                <a:r>
                  <a:rPr lang="en-US" dirty="0"/>
                  <a:t/>
                </a:r>
                <a:br>
                  <a:rPr lang="en-US" dirty="0"/>
                </a:br>
                <a:r>
                  <a:rPr lang="en-US" dirty="0"/>
                  <a:t> Individual</a:t>
                </a: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907774" y="-683641"/>
                <a:ext cx="10972800" cy="2667000"/>
              </a:xfrm>
              <a:blipFill rotWithShape="0">
                <a:blip r:embed="rId3"/>
                <a:stretch>
                  <a:fillRect/>
                </a:stretch>
              </a:blipFill>
            </p:spPr>
            <p:txBody>
              <a:bodyPr/>
              <a:lstStyle/>
              <a:p>
                <a:r>
                  <a:rPr lang="en-US">
                    <a:noFill/>
                  </a:rPr>
                  <a:t> </a:t>
                </a:r>
              </a:p>
            </p:txBody>
          </p:sp>
        </mc:Fallback>
      </mc:AlternateContent>
      <p:sp>
        <p:nvSpPr>
          <p:cNvPr id="4" name="Rectangle 3"/>
          <p:cNvSpPr/>
          <p:nvPr/>
        </p:nvSpPr>
        <p:spPr>
          <a:xfrm>
            <a:off x="399080" y="1711427"/>
            <a:ext cx="3381479" cy="4532244"/>
          </a:xfrm>
          <a:prstGeom prst="rect">
            <a:avLst/>
          </a:prstGeom>
          <a:noFill/>
          <a:ln w="444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79202" y="3420958"/>
            <a:ext cx="3399183" cy="596347"/>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79810" y="1115076"/>
            <a:ext cx="2761397" cy="492443"/>
          </a:xfrm>
          <a:prstGeom prst="rect">
            <a:avLst/>
          </a:prstGeom>
          <a:noFill/>
        </p:spPr>
        <p:txBody>
          <a:bodyPr wrap="none" rtlCol="0">
            <a:spAutoFit/>
          </a:bodyPr>
          <a:lstStyle/>
          <a:p>
            <a:r>
              <a:rPr lang="en-US" sz="2600" dirty="0" smtClean="0"/>
              <a:t>Phenotype Dataset</a:t>
            </a:r>
            <a:endParaRPr lang="en-US" sz="2600" dirty="0"/>
          </a:p>
        </p:txBody>
      </p:sp>
      <p:sp>
        <p:nvSpPr>
          <p:cNvPr id="7" name="TextBox 6"/>
          <p:cNvSpPr txBox="1"/>
          <p:nvPr/>
        </p:nvSpPr>
        <p:spPr>
          <a:xfrm>
            <a:off x="21393" y="3440838"/>
            <a:ext cx="282450" cy="584775"/>
          </a:xfrm>
          <a:prstGeom prst="rect">
            <a:avLst/>
          </a:prstGeom>
          <a:noFill/>
        </p:spPr>
        <p:txBody>
          <a:bodyPr wrap="none" rtlCol="0">
            <a:spAutoFit/>
          </a:bodyPr>
          <a:lstStyle/>
          <a:p>
            <a:r>
              <a:rPr lang="en-US" sz="3200" i="1" dirty="0"/>
              <a:t>j</a:t>
            </a:r>
          </a:p>
        </p:txBody>
      </p:sp>
      <p:sp>
        <p:nvSpPr>
          <p:cNvPr id="8" name="Rectangle 7"/>
          <p:cNvSpPr/>
          <p:nvPr/>
        </p:nvSpPr>
        <p:spPr>
          <a:xfrm>
            <a:off x="7159718" y="3406830"/>
            <a:ext cx="3399183" cy="596347"/>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4692144" y="3117010"/>
            <a:ext cx="1625925" cy="1172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Genotype </a:t>
            </a:r>
          </a:p>
          <a:p>
            <a:pPr algn="ctr"/>
            <a:r>
              <a:rPr lang="en-US" sz="2200" dirty="0" smtClean="0"/>
              <a:t>Prediction</a:t>
            </a:r>
            <a:endParaRPr lang="en-US" sz="2200" dirty="0"/>
          </a:p>
        </p:txBody>
      </p:sp>
      <p:cxnSp>
        <p:nvCxnSpPr>
          <p:cNvPr id="11" name="Straight Arrow Connector 10"/>
          <p:cNvCxnSpPr>
            <a:stCxn id="5" idx="3"/>
            <a:endCxn id="9" idx="1"/>
          </p:cNvCxnSpPr>
          <p:nvPr/>
        </p:nvCxnSpPr>
        <p:spPr>
          <a:xfrm flipV="1">
            <a:off x="3778385" y="3703419"/>
            <a:ext cx="913759" cy="15713"/>
          </a:xfrm>
          <a:prstGeom prst="straightConnector1">
            <a:avLst/>
          </a:prstGeom>
          <a:ln w="66675">
            <a:tailEnd type="triangle" w="lg"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9" idx="3"/>
            <a:endCxn id="8" idx="1"/>
          </p:cNvCxnSpPr>
          <p:nvPr/>
        </p:nvCxnSpPr>
        <p:spPr>
          <a:xfrm>
            <a:off x="6318069" y="3703419"/>
            <a:ext cx="841649" cy="1585"/>
          </a:xfrm>
          <a:prstGeom prst="straightConnector1">
            <a:avLst/>
          </a:prstGeom>
          <a:ln w="66675">
            <a:tailEnd type="triangle"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074841" y="2886521"/>
            <a:ext cx="3009157" cy="492443"/>
          </a:xfrm>
          <a:prstGeom prst="rect">
            <a:avLst/>
          </a:prstGeom>
          <a:noFill/>
        </p:spPr>
        <p:txBody>
          <a:bodyPr wrap="none" rtlCol="0">
            <a:spAutoFit/>
          </a:bodyPr>
          <a:lstStyle/>
          <a:p>
            <a:r>
              <a:rPr lang="en-US" sz="2600" dirty="0" smtClean="0"/>
              <a:t>Predicted Genotypes</a:t>
            </a:r>
            <a:endParaRPr lang="en-US" sz="2600" dirty="0"/>
          </a:p>
        </p:txBody>
      </p:sp>
      <p:sp>
        <p:nvSpPr>
          <p:cNvPr id="18" name="Rectangle 17"/>
          <p:cNvSpPr/>
          <p:nvPr/>
        </p:nvSpPr>
        <p:spPr>
          <a:xfrm>
            <a:off x="632711" y="8665033"/>
            <a:ext cx="3381479" cy="4532244"/>
          </a:xfrm>
          <a:prstGeom prst="rect">
            <a:avLst/>
          </a:prstGeom>
          <a:noFill/>
          <a:ln w="444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578753" y="13271752"/>
            <a:ext cx="2625142" cy="492443"/>
          </a:xfrm>
          <a:prstGeom prst="rect">
            <a:avLst/>
          </a:prstGeom>
          <a:noFill/>
        </p:spPr>
        <p:txBody>
          <a:bodyPr wrap="none" rtlCol="0">
            <a:spAutoFit/>
          </a:bodyPr>
          <a:lstStyle/>
          <a:p>
            <a:r>
              <a:rPr lang="en-US" sz="2600" dirty="0" smtClean="0"/>
              <a:t>Genotype Dataset</a:t>
            </a:r>
            <a:endParaRPr lang="en-US" sz="2600" dirty="0"/>
          </a:p>
        </p:txBody>
      </p:sp>
      <p:sp>
        <p:nvSpPr>
          <p:cNvPr id="27" name="Rectangle 26"/>
          <p:cNvSpPr/>
          <p:nvPr/>
        </p:nvSpPr>
        <p:spPr>
          <a:xfrm>
            <a:off x="617281" y="12096342"/>
            <a:ext cx="3399183" cy="596347"/>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p:cNvCxnSpPr>
            <a:stCxn id="8" idx="2"/>
            <a:endCxn id="26" idx="0"/>
          </p:cNvCxnSpPr>
          <p:nvPr/>
        </p:nvCxnSpPr>
        <p:spPr>
          <a:xfrm flipH="1">
            <a:off x="4753184" y="4003177"/>
            <a:ext cx="4106126" cy="2823785"/>
          </a:xfrm>
          <a:prstGeom prst="straightConnector1">
            <a:avLst/>
          </a:prstGeom>
          <a:ln w="66675">
            <a:tailEnd type="triangle" w="lg" len="lg"/>
          </a:ln>
        </p:spPr>
        <p:style>
          <a:lnRef idx="1">
            <a:schemeClr val="accent1"/>
          </a:lnRef>
          <a:fillRef idx="0">
            <a:schemeClr val="accent1"/>
          </a:fillRef>
          <a:effectRef idx="0">
            <a:schemeClr val="accent1"/>
          </a:effectRef>
          <a:fontRef idx="minor">
            <a:schemeClr val="tx1"/>
          </a:fontRef>
        </p:style>
      </p:cxnSp>
      <p:sp>
        <p:nvSpPr>
          <p:cNvPr id="51" name="Rectangle 50"/>
          <p:cNvSpPr/>
          <p:nvPr/>
        </p:nvSpPr>
        <p:spPr>
          <a:xfrm>
            <a:off x="5788112" y="8665033"/>
            <a:ext cx="1542078" cy="4659085"/>
          </a:xfrm>
          <a:prstGeom prst="rect">
            <a:avLst/>
          </a:prstGeom>
          <a:noFill/>
          <a:ln w="444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5723430" y="13313872"/>
            <a:ext cx="1513556" cy="892552"/>
          </a:xfrm>
          <a:prstGeom prst="rect">
            <a:avLst/>
          </a:prstGeom>
          <a:noFill/>
        </p:spPr>
        <p:txBody>
          <a:bodyPr wrap="none" rtlCol="0">
            <a:spAutoFit/>
          </a:bodyPr>
          <a:lstStyle/>
          <a:p>
            <a:r>
              <a:rPr lang="en-US" sz="2600" dirty="0" smtClean="0"/>
              <a:t>Genotype</a:t>
            </a:r>
          </a:p>
          <a:p>
            <a:r>
              <a:rPr lang="en-US" sz="2600" dirty="0" smtClean="0"/>
              <a:t>Distances</a:t>
            </a:r>
            <a:endParaRPr lang="en-US" sz="2600" dirty="0"/>
          </a:p>
        </p:txBody>
      </p:sp>
      <p:sp>
        <p:nvSpPr>
          <p:cNvPr id="86" name="Arc 85"/>
          <p:cNvSpPr/>
          <p:nvPr/>
        </p:nvSpPr>
        <p:spPr>
          <a:xfrm flipH="1">
            <a:off x="2203269" y="7554686"/>
            <a:ext cx="3287481" cy="2177143"/>
          </a:xfrm>
          <a:prstGeom prst="arc">
            <a:avLst/>
          </a:prstGeom>
          <a:ln w="66675">
            <a:headEnd type="triangle" w="lg" len="lg"/>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Arc 86"/>
          <p:cNvSpPr/>
          <p:nvPr/>
        </p:nvSpPr>
        <p:spPr>
          <a:xfrm>
            <a:off x="3378927" y="7402290"/>
            <a:ext cx="3047999" cy="2569027"/>
          </a:xfrm>
          <a:prstGeom prst="arc">
            <a:avLst/>
          </a:prstGeom>
          <a:ln w="66675">
            <a:headEnd type="none"/>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Rounded Rectangle 25"/>
          <p:cNvSpPr/>
          <p:nvPr/>
        </p:nvSpPr>
        <p:spPr>
          <a:xfrm>
            <a:off x="3824763" y="6826962"/>
            <a:ext cx="1856842" cy="14707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Genotype </a:t>
            </a:r>
          </a:p>
          <a:p>
            <a:pPr algn="ctr"/>
            <a:r>
              <a:rPr lang="en-US" sz="2200" dirty="0" smtClean="0"/>
              <a:t>Distance</a:t>
            </a:r>
          </a:p>
          <a:p>
            <a:pPr algn="ctr"/>
            <a:r>
              <a:rPr lang="en-US" sz="2200" dirty="0" smtClean="0"/>
              <a:t>Computation</a:t>
            </a:r>
            <a:endParaRPr lang="en-US" sz="2200" dirty="0"/>
          </a:p>
        </p:txBody>
      </p:sp>
      <p:sp>
        <p:nvSpPr>
          <p:cNvPr id="90" name="Rectangle 89"/>
          <p:cNvSpPr/>
          <p:nvPr/>
        </p:nvSpPr>
        <p:spPr>
          <a:xfrm>
            <a:off x="9640028" y="8681706"/>
            <a:ext cx="1052472" cy="4659085"/>
          </a:xfrm>
          <a:prstGeom prst="rect">
            <a:avLst/>
          </a:prstGeom>
          <a:noFill/>
          <a:ln w="444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a:off x="5782776" y="12098842"/>
            <a:ext cx="1551375" cy="596347"/>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Arc 102"/>
          <p:cNvSpPr/>
          <p:nvPr/>
        </p:nvSpPr>
        <p:spPr>
          <a:xfrm flipH="1">
            <a:off x="6388022" y="7512214"/>
            <a:ext cx="2629517" cy="2177143"/>
          </a:xfrm>
          <a:prstGeom prst="arc">
            <a:avLst/>
          </a:prstGeom>
          <a:ln w="66675">
            <a:headEnd type="triangle" w="lg" len="lg"/>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Arc 103"/>
          <p:cNvSpPr/>
          <p:nvPr/>
        </p:nvSpPr>
        <p:spPr>
          <a:xfrm>
            <a:off x="7185878" y="7404790"/>
            <a:ext cx="3047999" cy="2569027"/>
          </a:xfrm>
          <a:prstGeom prst="arc">
            <a:avLst/>
          </a:prstGeom>
          <a:ln w="66675">
            <a:headEnd type="none"/>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Rounded Rectangle 91"/>
          <p:cNvSpPr/>
          <p:nvPr/>
        </p:nvSpPr>
        <p:spPr>
          <a:xfrm>
            <a:off x="7702821" y="6907368"/>
            <a:ext cx="1625925" cy="1172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Sort</a:t>
            </a:r>
          </a:p>
          <a:p>
            <a:pPr algn="ctr"/>
            <a:r>
              <a:rPr lang="en-US" sz="2200" dirty="0" smtClean="0"/>
              <a:t>Distances</a:t>
            </a:r>
            <a:endParaRPr lang="en-US" sz="2200" dirty="0"/>
          </a:p>
        </p:txBody>
      </p:sp>
      <p:sp>
        <p:nvSpPr>
          <p:cNvPr id="105" name="Rectangle 104"/>
          <p:cNvSpPr/>
          <p:nvPr/>
        </p:nvSpPr>
        <p:spPr>
          <a:xfrm>
            <a:off x="9638549" y="8683583"/>
            <a:ext cx="1049312" cy="596347"/>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9638547" y="9283194"/>
            <a:ext cx="1049312" cy="596347"/>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619780" y="10584837"/>
            <a:ext cx="3399183" cy="596347"/>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5789130" y="10602329"/>
            <a:ext cx="1537448" cy="596347"/>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0" name="Straight Arrow Connector 109"/>
          <p:cNvCxnSpPr>
            <a:stCxn id="107" idx="3"/>
            <a:endCxn id="108" idx="1"/>
          </p:cNvCxnSpPr>
          <p:nvPr/>
        </p:nvCxnSpPr>
        <p:spPr>
          <a:xfrm>
            <a:off x="4018963" y="10883011"/>
            <a:ext cx="1770167" cy="17492"/>
          </a:xfrm>
          <a:prstGeom prst="straightConnector1">
            <a:avLst/>
          </a:prstGeom>
          <a:ln w="66675">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a:off x="4036451" y="12369536"/>
            <a:ext cx="1770167" cy="17492"/>
          </a:xfrm>
          <a:prstGeom prst="straightConnector1">
            <a:avLst/>
          </a:prstGeom>
          <a:ln w="66675">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108" idx="3"/>
            <a:endCxn id="105" idx="1"/>
          </p:cNvCxnSpPr>
          <p:nvPr/>
        </p:nvCxnSpPr>
        <p:spPr>
          <a:xfrm flipV="1">
            <a:off x="7326578" y="8981757"/>
            <a:ext cx="2311971" cy="1918746"/>
          </a:xfrm>
          <a:prstGeom prst="straightConnector1">
            <a:avLst/>
          </a:prstGeom>
          <a:ln w="66675">
            <a:tailEnd type="triangle"/>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a:stCxn id="100" idx="3"/>
            <a:endCxn id="106" idx="1"/>
          </p:cNvCxnSpPr>
          <p:nvPr/>
        </p:nvCxnSpPr>
        <p:spPr>
          <a:xfrm flipV="1">
            <a:off x="7334151" y="9581368"/>
            <a:ext cx="2304396" cy="2815648"/>
          </a:xfrm>
          <a:prstGeom prst="straightConnector1">
            <a:avLst/>
          </a:prstGeom>
          <a:ln w="66675">
            <a:tailEnd type="triangle"/>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9439804" y="13361769"/>
            <a:ext cx="1513556" cy="892552"/>
          </a:xfrm>
          <a:prstGeom prst="rect">
            <a:avLst/>
          </a:prstGeom>
          <a:noFill/>
        </p:spPr>
        <p:txBody>
          <a:bodyPr wrap="none" rtlCol="0">
            <a:spAutoFit/>
          </a:bodyPr>
          <a:lstStyle/>
          <a:p>
            <a:pPr algn="ctr"/>
            <a:r>
              <a:rPr lang="en-US" sz="2600" dirty="0" smtClean="0"/>
              <a:t>Sorted</a:t>
            </a:r>
          </a:p>
          <a:p>
            <a:pPr algn="ctr"/>
            <a:r>
              <a:rPr lang="en-US" sz="2600" dirty="0" smtClean="0"/>
              <a:t>Distances</a:t>
            </a:r>
            <a:endParaRPr lang="en-US" sz="2600" dirty="0"/>
          </a:p>
        </p:txBody>
      </p:sp>
      <p:sp>
        <p:nvSpPr>
          <p:cNvPr id="118" name="TextBox 117"/>
          <p:cNvSpPr txBox="1"/>
          <p:nvPr/>
        </p:nvSpPr>
        <p:spPr>
          <a:xfrm>
            <a:off x="278724" y="10578654"/>
            <a:ext cx="396262" cy="584775"/>
          </a:xfrm>
          <a:prstGeom prst="rect">
            <a:avLst/>
          </a:prstGeom>
          <a:noFill/>
        </p:spPr>
        <p:txBody>
          <a:bodyPr wrap="none" rtlCol="0">
            <a:spAutoFit/>
          </a:bodyPr>
          <a:lstStyle/>
          <a:p>
            <a:r>
              <a:rPr lang="en-US" sz="3200" i="1" dirty="0" smtClean="0"/>
              <a:t>a</a:t>
            </a:r>
            <a:endParaRPr lang="en-US" sz="3200" i="1" dirty="0"/>
          </a:p>
        </p:txBody>
      </p:sp>
      <p:sp>
        <p:nvSpPr>
          <p:cNvPr id="120" name="TextBox 119"/>
          <p:cNvSpPr txBox="1"/>
          <p:nvPr/>
        </p:nvSpPr>
        <p:spPr>
          <a:xfrm>
            <a:off x="191284" y="12095156"/>
            <a:ext cx="396262" cy="584775"/>
          </a:xfrm>
          <a:prstGeom prst="rect">
            <a:avLst/>
          </a:prstGeom>
          <a:noFill/>
        </p:spPr>
        <p:txBody>
          <a:bodyPr wrap="none" rtlCol="0">
            <a:spAutoFit/>
          </a:bodyPr>
          <a:lstStyle/>
          <a:p>
            <a:r>
              <a:rPr lang="en-US" sz="3200" i="1" dirty="0" smtClean="0"/>
              <a:t>b</a:t>
            </a:r>
            <a:endParaRPr lang="en-US" sz="3200" i="1" dirty="0"/>
          </a:p>
        </p:txBody>
      </p:sp>
      <mc:AlternateContent xmlns:mc="http://schemas.openxmlformats.org/markup-compatibility/2006" xmlns:a14="http://schemas.microsoft.com/office/drawing/2010/main">
        <mc:Choice Requires="a14">
          <p:sp>
            <p:nvSpPr>
              <p:cNvPr id="125" name="Rectangle 124"/>
              <p:cNvSpPr/>
              <p:nvPr/>
            </p:nvSpPr>
            <p:spPr>
              <a:xfrm>
                <a:off x="5729159" y="10611466"/>
                <a:ext cx="1674626" cy="52309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𝑑</m:t>
                      </m:r>
                      <m:d>
                        <m:dPr>
                          <m:ctrlPr>
                            <a:rPr lang="en-US" sz="2400" i="1">
                              <a:latin typeface="Cambria Math" panose="02040503050406030204" pitchFamily="18" charset="0"/>
                            </a:rPr>
                          </m:ctrlPr>
                        </m:dPr>
                        <m:e>
                          <m:sSub>
                            <m:sSubPr>
                              <m:ctrlPr>
                                <a:rPr lang="en-US" sz="2400" i="1" smtClean="0">
                                  <a:latin typeface="Cambria Math" panose="02040503050406030204" pitchFamily="18" charset="0"/>
                                </a:rPr>
                              </m:ctrlPr>
                            </m:sSubPr>
                            <m:e>
                              <m:acc>
                                <m:accPr>
                                  <m:chr m:val="̃"/>
                                  <m:ctrlPr>
                                    <a:rPr lang="en-US" sz="2400" i="1">
                                      <a:latin typeface="Cambria Math" panose="02040503050406030204" pitchFamily="18" charset="0"/>
                                    </a:rPr>
                                  </m:ctrlPr>
                                </m:accPr>
                                <m:e>
                                  <m:r>
                                    <a:rPr lang="en-US" sz="2400" b="1" i="1">
                                      <a:latin typeface="Cambria Math" panose="02040503050406030204" pitchFamily="18" charset="0"/>
                                    </a:rPr>
                                    <m:t>𝒗</m:t>
                                  </m:r>
                                </m:e>
                              </m:acc>
                            </m:e>
                            <m:sub>
                              <m:r>
                                <a:rPr lang="en-US" sz="2400" b="0" i="0">
                                  <a:latin typeface="Cambria Math" panose="02040503050406030204" pitchFamily="18" charset="0"/>
                                </a:rPr>
                                <m:t>∙,</m:t>
                              </m:r>
                              <m:r>
                                <a:rPr lang="en-US" sz="2400" b="1" i="1">
                                  <a:latin typeface="Cambria Math" panose="02040503050406030204" pitchFamily="18" charset="0"/>
                                </a:rPr>
                                <m:t>𝒋</m:t>
                              </m:r>
                            </m:sub>
                          </m:sSub>
                          <m:r>
                            <a:rPr lang="en-US" sz="2400" b="0" i="0">
                              <a:latin typeface="Cambria Math" panose="02040503050406030204" pitchFamily="18" charset="0"/>
                            </a:rPr>
                            <m:t>, </m:t>
                          </m:r>
                          <m:sSub>
                            <m:sSubPr>
                              <m:ctrlPr>
                                <a:rPr lang="en-US" sz="2400" b="0" i="1">
                                  <a:latin typeface="Cambria Math" panose="02040503050406030204" pitchFamily="18" charset="0"/>
                                </a:rPr>
                              </m:ctrlPr>
                            </m:sSubPr>
                            <m:e>
                              <m:r>
                                <a:rPr lang="en-US" sz="2400" b="1" i="1">
                                  <a:latin typeface="Cambria Math" panose="02040503050406030204" pitchFamily="18" charset="0"/>
                                </a:rPr>
                                <m:t>𝒗</m:t>
                              </m:r>
                            </m:e>
                            <m:sub>
                              <m:r>
                                <a:rPr lang="en-US" sz="2400" b="0" i="0">
                                  <a:latin typeface="Cambria Math" panose="02040503050406030204" pitchFamily="18" charset="0"/>
                                </a:rPr>
                                <m:t>∙,</m:t>
                              </m:r>
                              <m:r>
                                <a:rPr lang="en-US" sz="2400" b="1" i="1">
                                  <a:latin typeface="Cambria Math" panose="02040503050406030204" pitchFamily="18" charset="0"/>
                                </a:rPr>
                                <m:t>𝒂</m:t>
                              </m:r>
                            </m:sub>
                          </m:sSub>
                        </m:e>
                      </m:d>
                    </m:oMath>
                  </m:oMathPara>
                </a14:m>
                <a:endParaRPr lang="en-US" sz="2400" dirty="0"/>
              </a:p>
            </p:txBody>
          </p:sp>
        </mc:Choice>
        <mc:Fallback xmlns="">
          <p:sp>
            <p:nvSpPr>
              <p:cNvPr id="125" name="Rectangle 124"/>
              <p:cNvSpPr>
                <a:spLocks noRot="1" noChangeAspect="1" noMove="1" noResize="1" noEditPoints="1" noAdjustHandles="1" noChangeArrowheads="1" noChangeShapeType="1" noTextEdit="1"/>
              </p:cNvSpPr>
              <p:nvPr/>
            </p:nvSpPr>
            <p:spPr>
              <a:xfrm>
                <a:off x="5729159" y="10611466"/>
                <a:ext cx="1674626" cy="523092"/>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6" name="Rectangle 125"/>
              <p:cNvSpPr/>
              <p:nvPr/>
            </p:nvSpPr>
            <p:spPr>
              <a:xfrm>
                <a:off x="5759139" y="12140462"/>
                <a:ext cx="1675843" cy="52309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rPr>
                        <m:t>𝑑</m:t>
                      </m:r>
                      <m:d>
                        <m:dPr>
                          <m:ctrlPr>
                            <a:rPr lang="en-US" sz="2400" i="1">
                              <a:latin typeface="Cambria Math" panose="02040503050406030204" pitchFamily="18" charset="0"/>
                            </a:rPr>
                          </m:ctrlPr>
                        </m:dPr>
                        <m:e>
                          <m:sSub>
                            <m:sSubPr>
                              <m:ctrlPr>
                                <a:rPr lang="en-US" sz="2400" i="1">
                                  <a:latin typeface="Cambria Math" panose="02040503050406030204" pitchFamily="18" charset="0"/>
                                </a:rPr>
                              </m:ctrlPr>
                            </m:sSubPr>
                            <m:e>
                              <m:acc>
                                <m:accPr>
                                  <m:chr m:val="̃"/>
                                  <m:ctrlPr>
                                    <a:rPr lang="en-US" sz="2400" i="1">
                                      <a:latin typeface="Cambria Math" panose="02040503050406030204" pitchFamily="18" charset="0"/>
                                    </a:rPr>
                                  </m:ctrlPr>
                                </m:accPr>
                                <m:e>
                                  <m:r>
                                    <a:rPr lang="en-US" sz="2400" b="1" i="1">
                                      <a:latin typeface="Cambria Math" panose="02040503050406030204" pitchFamily="18" charset="0"/>
                                    </a:rPr>
                                    <m:t>𝒗</m:t>
                                  </m:r>
                                </m:e>
                              </m:acc>
                            </m:e>
                            <m:sub>
                              <m:r>
                                <a:rPr lang="en-US" sz="2400" b="0" i="0">
                                  <a:latin typeface="Cambria Math" panose="02040503050406030204" pitchFamily="18" charset="0"/>
                                </a:rPr>
                                <m:t>∙,</m:t>
                              </m:r>
                              <m:r>
                                <a:rPr lang="en-US" sz="2400" b="1" i="1">
                                  <a:latin typeface="Cambria Math" panose="02040503050406030204" pitchFamily="18" charset="0"/>
                                </a:rPr>
                                <m:t>𝒋</m:t>
                              </m:r>
                            </m:sub>
                          </m:sSub>
                          <m:r>
                            <a:rPr lang="en-US" sz="2400" b="0" i="0">
                              <a:latin typeface="Cambria Math" panose="02040503050406030204" pitchFamily="18" charset="0"/>
                            </a:rPr>
                            <m:t>, </m:t>
                          </m:r>
                          <m:sSub>
                            <m:sSubPr>
                              <m:ctrlPr>
                                <a:rPr lang="en-US" sz="2400" b="0" i="1">
                                  <a:latin typeface="Cambria Math" panose="02040503050406030204" pitchFamily="18" charset="0"/>
                                </a:rPr>
                              </m:ctrlPr>
                            </m:sSubPr>
                            <m:e>
                              <m:r>
                                <a:rPr lang="en-US" sz="2400" b="1" i="1">
                                  <a:latin typeface="Cambria Math" panose="02040503050406030204" pitchFamily="18" charset="0"/>
                                </a:rPr>
                                <m:t>𝒗</m:t>
                              </m:r>
                            </m:e>
                            <m:sub>
                              <m:r>
                                <a:rPr lang="en-US" sz="2400" b="0" i="0">
                                  <a:latin typeface="Cambria Math" panose="02040503050406030204" pitchFamily="18" charset="0"/>
                                </a:rPr>
                                <m:t>∙,</m:t>
                              </m:r>
                              <m:r>
                                <a:rPr lang="en-US" sz="2400" b="0" i="1" smtClean="0">
                                  <a:latin typeface="Cambria Math" panose="02040503050406030204" pitchFamily="18" charset="0"/>
                                </a:rPr>
                                <m:t>𝑏</m:t>
                              </m:r>
                            </m:sub>
                          </m:sSub>
                        </m:e>
                      </m:d>
                    </m:oMath>
                  </m:oMathPara>
                </a14:m>
                <a:endParaRPr lang="en-US" sz="2400" dirty="0"/>
              </a:p>
            </p:txBody>
          </p:sp>
        </mc:Choice>
        <mc:Fallback xmlns="">
          <p:sp>
            <p:nvSpPr>
              <p:cNvPr id="126" name="Rectangle 125"/>
              <p:cNvSpPr>
                <a:spLocks noRot="1" noChangeAspect="1" noMove="1" noResize="1" noEditPoints="1" noAdjustHandles="1" noChangeArrowheads="1" noChangeShapeType="1" noTextEdit="1"/>
              </p:cNvSpPr>
              <p:nvPr/>
            </p:nvSpPr>
            <p:spPr>
              <a:xfrm>
                <a:off x="5759139" y="12140462"/>
                <a:ext cx="1675843" cy="523092"/>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7" name="Rectangle 126"/>
              <p:cNvSpPr/>
              <p:nvPr/>
            </p:nvSpPr>
            <p:spPr>
              <a:xfrm>
                <a:off x="9781829" y="9319184"/>
                <a:ext cx="854978" cy="47981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300" i="1">
                              <a:latin typeface="Cambria Math" panose="02040503050406030204" pitchFamily="18" charset="0"/>
                            </a:rPr>
                          </m:ctrlPr>
                        </m:sSubPr>
                        <m:e>
                          <m:r>
                            <a:rPr lang="en-US" sz="2300" i="1">
                              <a:latin typeface="Cambria Math" panose="02040503050406030204" pitchFamily="18" charset="0"/>
                            </a:rPr>
                            <m:t>𝑑</m:t>
                          </m:r>
                        </m:e>
                        <m:sub>
                          <m:r>
                            <a:rPr lang="en-US" sz="2300" i="1">
                              <a:latin typeface="Cambria Math" panose="02040503050406030204" pitchFamily="18" charset="0"/>
                            </a:rPr>
                            <m:t>𝑗</m:t>
                          </m:r>
                          <m:r>
                            <a:rPr lang="en-US" sz="2300" i="1">
                              <a:latin typeface="Cambria Math" panose="02040503050406030204" pitchFamily="18" charset="0"/>
                            </a:rPr>
                            <m:t>,</m:t>
                          </m:r>
                          <m:d>
                            <m:dPr>
                              <m:ctrlPr>
                                <a:rPr lang="en-US" sz="2300" i="1">
                                  <a:latin typeface="Cambria Math" panose="02040503050406030204" pitchFamily="18" charset="0"/>
                                </a:rPr>
                              </m:ctrlPr>
                            </m:dPr>
                            <m:e>
                              <m:r>
                                <a:rPr lang="en-US" sz="2300" i="1">
                                  <a:latin typeface="Cambria Math" panose="02040503050406030204" pitchFamily="18" charset="0"/>
                                </a:rPr>
                                <m:t>2</m:t>
                              </m:r>
                            </m:e>
                          </m:d>
                        </m:sub>
                      </m:sSub>
                    </m:oMath>
                  </m:oMathPara>
                </a14:m>
                <a:endParaRPr lang="en-US" sz="2300" dirty="0"/>
              </a:p>
            </p:txBody>
          </p:sp>
        </mc:Choice>
        <mc:Fallback xmlns="">
          <p:sp>
            <p:nvSpPr>
              <p:cNvPr id="127" name="Rectangle 126"/>
              <p:cNvSpPr>
                <a:spLocks noRot="1" noChangeAspect="1" noMove="1" noResize="1" noEditPoints="1" noAdjustHandles="1" noChangeArrowheads="1" noChangeShapeType="1" noTextEdit="1"/>
              </p:cNvSpPr>
              <p:nvPr/>
            </p:nvSpPr>
            <p:spPr>
              <a:xfrm>
                <a:off x="9781829" y="9319184"/>
                <a:ext cx="854978" cy="479811"/>
              </a:xfrm>
              <a:prstGeom prst="rect">
                <a:avLst/>
              </a:prstGeom>
              <a:blipFill rotWithShape="0">
                <a:blip r:embed="rId6"/>
                <a:stretch>
                  <a:fillRect b="-102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8" name="Rectangle 127"/>
              <p:cNvSpPr/>
              <p:nvPr/>
            </p:nvSpPr>
            <p:spPr>
              <a:xfrm>
                <a:off x="9799319" y="8722079"/>
                <a:ext cx="861390" cy="47981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300" i="1" smtClean="0">
                              <a:latin typeface="Cambria Math" panose="02040503050406030204" pitchFamily="18" charset="0"/>
                            </a:rPr>
                          </m:ctrlPr>
                        </m:sSubPr>
                        <m:e>
                          <m:r>
                            <a:rPr lang="en-US" sz="2300" i="1">
                              <a:latin typeface="Cambria Math" panose="02040503050406030204" pitchFamily="18" charset="0"/>
                            </a:rPr>
                            <m:t>𝑑</m:t>
                          </m:r>
                        </m:e>
                        <m:sub>
                          <m:r>
                            <a:rPr lang="en-US" sz="2300" i="1">
                              <a:latin typeface="Cambria Math" panose="02040503050406030204" pitchFamily="18" charset="0"/>
                            </a:rPr>
                            <m:t>𝑗</m:t>
                          </m:r>
                          <m:r>
                            <a:rPr lang="en-US" sz="2300" i="1">
                              <a:latin typeface="Cambria Math" panose="02040503050406030204" pitchFamily="18" charset="0"/>
                            </a:rPr>
                            <m:t>,</m:t>
                          </m:r>
                          <m:d>
                            <m:dPr>
                              <m:ctrlPr>
                                <a:rPr lang="en-US" sz="2300" i="1">
                                  <a:latin typeface="Cambria Math" panose="02040503050406030204" pitchFamily="18" charset="0"/>
                                </a:rPr>
                              </m:ctrlPr>
                            </m:dPr>
                            <m:e>
                              <m:r>
                                <a:rPr lang="en-US" sz="2300" b="0" i="1" smtClean="0">
                                  <a:latin typeface="Cambria Math" panose="02040503050406030204" pitchFamily="18" charset="0"/>
                                </a:rPr>
                                <m:t>1</m:t>
                              </m:r>
                            </m:e>
                          </m:d>
                        </m:sub>
                      </m:sSub>
                    </m:oMath>
                  </m:oMathPara>
                </a14:m>
                <a:endParaRPr lang="en-US" sz="2300" dirty="0"/>
              </a:p>
            </p:txBody>
          </p:sp>
        </mc:Choice>
        <mc:Fallback xmlns="">
          <p:sp>
            <p:nvSpPr>
              <p:cNvPr id="128" name="Rectangle 127"/>
              <p:cNvSpPr>
                <a:spLocks noRot="1" noChangeAspect="1" noMove="1" noResize="1" noEditPoints="1" noAdjustHandles="1" noChangeArrowheads="1" noChangeShapeType="1" noTextEdit="1"/>
              </p:cNvSpPr>
              <p:nvPr/>
            </p:nvSpPr>
            <p:spPr>
              <a:xfrm>
                <a:off x="9799319" y="8722079"/>
                <a:ext cx="861390" cy="479811"/>
              </a:xfrm>
              <a:prstGeom prst="rect">
                <a:avLst/>
              </a:prstGeom>
              <a:blipFill rotWithShape="0">
                <a:blip r:embed="rId7"/>
                <a:stretch>
                  <a:fillRect b="-102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5" name="Rectangle 134"/>
              <p:cNvSpPr/>
              <p:nvPr/>
            </p:nvSpPr>
            <p:spPr>
              <a:xfrm>
                <a:off x="1898136" y="10638109"/>
                <a:ext cx="700769" cy="47788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b="1" i="1">
                              <a:latin typeface="Cambria Math" panose="02040503050406030204" pitchFamily="18" charset="0"/>
                            </a:rPr>
                            <m:t>𝒗</m:t>
                          </m:r>
                        </m:e>
                        <m:sub>
                          <m:r>
                            <a:rPr lang="en-US" sz="2400">
                              <a:latin typeface="Cambria Math" panose="02040503050406030204" pitchFamily="18" charset="0"/>
                            </a:rPr>
                            <m:t>∙,</m:t>
                          </m:r>
                          <m:r>
                            <a:rPr lang="en-US" sz="2400" b="1" i="1">
                              <a:latin typeface="Cambria Math" panose="02040503050406030204" pitchFamily="18" charset="0"/>
                            </a:rPr>
                            <m:t>𝒂</m:t>
                          </m:r>
                        </m:sub>
                      </m:sSub>
                    </m:oMath>
                  </m:oMathPara>
                </a14:m>
                <a:endParaRPr lang="en-US" sz="2400" dirty="0"/>
              </a:p>
            </p:txBody>
          </p:sp>
        </mc:Choice>
        <mc:Fallback xmlns="">
          <p:sp>
            <p:nvSpPr>
              <p:cNvPr id="135" name="Rectangle 134"/>
              <p:cNvSpPr>
                <a:spLocks noRot="1" noChangeAspect="1" noMove="1" noResize="1" noEditPoints="1" noAdjustHandles="1" noChangeArrowheads="1" noChangeShapeType="1" noTextEdit="1"/>
              </p:cNvSpPr>
              <p:nvPr/>
            </p:nvSpPr>
            <p:spPr>
              <a:xfrm>
                <a:off x="1898136" y="10638109"/>
                <a:ext cx="700769" cy="477888"/>
              </a:xfrm>
              <a:prstGeom prst="rect">
                <a:avLst/>
              </a:prstGeom>
              <a:blipFill rotWithShape="0">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6" name="Rectangle 135"/>
              <p:cNvSpPr/>
              <p:nvPr/>
            </p:nvSpPr>
            <p:spPr>
              <a:xfrm>
                <a:off x="1982803" y="12111309"/>
                <a:ext cx="701987" cy="47788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1" i="1">
                              <a:latin typeface="Cambria Math" panose="02040503050406030204" pitchFamily="18" charset="0"/>
                            </a:rPr>
                            <m:t>𝒗</m:t>
                          </m:r>
                        </m:e>
                        <m:sub>
                          <m:r>
                            <a:rPr lang="en-US" sz="2400">
                              <a:latin typeface="Cambria Math" panose="02040503050406030204" pitchFamily="18" charset="0"/>
                            </a:rPr>
                            <m:t>∙,</m:t>
                          </m:r>
                          <m:r>
                            <a:rPr lang="en-US" sz="2400" b="0" i="1" smtClean="0">
                              <a:latin typeface="Cambria Math" panose="02040503050406030204" pitchFamily="18" charset="0"/>
                            </a:rPr>
                            <m:t>𝑏</m:t>
                          </m:r>
                        </m:sub>
                      </m:sSub>
                    </m:oMath>
                  </m:oMathPara>
                </a14:m>
                <a:endParaRPr lang="en-US" sz="2400" dirty="0"/>
              </a:p>
            </p:txBody>
          </p:sp>
        </mc:Choice>
        <mc:Fallback xmlns="">
          <p:sp>
            <p:nvSpPr>
              <p:cNvPr id="136" name="Rectangle 135"/>
              <p:cNvSpPr>
                <a:spLocks noRot="1" noChangeAspect="1" noMove="1" noResize="1" noEditPoints="1" noAdjustHandles="1" noChangeArrowheads="1" noChangeShapeType="1" noTextEdit="1"/>
              </p:cNvSpPr>
              <p:nvPr/>
            </p:nvSpPr>
            <p:spPr>
              <a:xfrm>
                <a:off x="1982803" y="12111309"/>
                <a:ext cx="701987" cy="477888"/>
              </a:xfrm>
              <a:prstGeom prst="rect">
                <a:avLst/>
              </a:prstGeom>
              <a:blipFill rotWithShape="0">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7" name="Rectangle 136"/>
              <p:cNvSpPr/>
              <p:nvPr/>
            </p:nvSpPr>
            <p:spPr>
              <a:xfrm>
                <a:off x="8606038" y="3451325"/>
                <a:ext cx="649473" cy="49667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acc>
                            <m:accPr>
                              <m:chr m:val="̃"/>
                              <m:ctrlPr>
                                <a:rPr lang="en-US" sz="2400" i="1">
                                  <a:latin typeface="Cambria Math" panose="02040503050406030204" pitchFamily="18" charset="0"/>
                                </a:rPr>
                              </m:ctrlPr>
                            </m:accPr>
                            <m:e>
                              <m:r>
                                <a:rPr lang="en-US" sz="2400" b="1" i="1">
                                  <a:latin typeface="Cambria Math" panose="02040503050406030204" pitchFamily="18" charset="0"/>
                                </a:rPr>
                                <m:t>𝒗</m:t>
                              </m:r>
                            </m:e>
                          </m:acc>
                        </m:e>
                        <m:sub>
                          <m:r>
                            <a:rPr lang="en-US" sz="2400">
                              <a:latin typeface="Cambria Math" panose="02040503050406030204" pitchFamily="18" charset="0"/>
                            </a:rPr>
                            <m:t>∙,</m:t>
                          </m:r>
                          <m:r>
                            <a:rPr lang="en-US" sz="2400" b="1" i="1">
                              <a:latin typeface="Cambria Math" panose="02040503050406030204" pitchFamily="18" charset="0"/>
                            </a:rPr>
                            <m:t>𝒋</m:t>
                          </m:r>
                        </m:sub>
                      </m:sSub>
                    </m:oMath>
                  </m:oMathPara>
                </a14:m>
                <a:endParaRPr lang="en-US" sz="2400" dirty="0"/>
              </a:p>
            </p:txBody>
          </p:sp>
        </mc:Choice>
        <mc:Fallback xmlns="">
          <p:sp>
            <p:nvSpPr>
              <p:cNvPr id="137" name="Rectangle 136"/>
              <p:cNvSpPr>
                <a:spLocks noRot="1" noChangeAspect="1" noMove="1" noResize="1" noEditPoints="1" noAdjustHandles="1" noChangeArrowheads="1" noChangeShapeType="1" noTextEdit="1"/>
              </p:cNvSpPr>
              <p:nvPr/>
            </p:nvSpPr>
            <p:spPr>
              <a:xfrm>
                <a:off x="8606038" y="3451325"/>
                <a:ext cx="649473" cy="496674"/>
              </a:xfrm>
              <a:prstGeom prst="rect">
                <a:avLst/>
              </a:prstGeom>
              <a:blipFill rotWithShape="0">
                <a:blip r:embed="rId10"/>
                <a:stretch>
                  <a:fillRect r="-5660" b="-10976"/>
                </a:stretch>
              </a:blipFill>
            </p:spPr>
            <p:txBody>
              <a:bodyPr/>
              <a:lstStyle/>
              <a:p>
                <a:r>
                  <a:rPr lang="en-US">
                    <a:noFill/>
                  </a:rPr>
                  <a:t> </a:t>
                </a:r>
              </a:p>
            </p:txBody>
          </p:sp>
        </mc:Fallback>
      </mc:AlternateContent>
      <p:cxnSp>
        <p:nvCxnSpPr>
          <p:cNvPr id="138" name="Straight Arrow Connector 137"/>
          <p:cNvCxnSpPr>
            <a:stCxn id="105" idx="3"/>
          </p:cNvCxnSpPr>
          <p:nvPr/>
        </p:nvCxnSpPr>
        <p:spPr>
          <a:xfrm>
            <a:off x="10687861" y="8981757"/>
            <a:ext cx="657474" cy="331576"/>
          </a:xfrm>
          <a:prstGeom prst="straightConnector1">
            <a:avLst/>
          </a:prstGeom>
          <a:ln w="66675">
            <a:tailEnd type="triangle"/>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a:stCxn id="106" idx="3"/>
          </p:cNvCxnSpPr>
          <p:nvPr/>
        </p:nvCxnSpPr>
        <p:spPr>
          <a:xfrm flipV="1">
            <a:off x="10687859" y="9408606"/>
            <a:ext cx="686318" cy="172762"/>
          </a:xfrm>
          <a:prstGeom prst="straightConnector1">
            <a:avLst/>
          </a:prstGeom>
          <a:ln w="66675">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4" name="Rectangle 143"/>
              <p:cNvSpPr/>
              <p:nvPr/>
            </p:nvSpPr>
            <p:spPr>
              <a:xfrm>
                <a:off x="11287881" y="9119077"/>
                <a:ext cx="743345" cy="47788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i="1">
                              <a:latin typeface="Cambria Math" panose="02040503050406030204" pitchFamily="18" charset="0"/>
                            </a:rPr>
                            <m:t>𝑑</m:t>
                          </m:r>
                        </m:e>
                        <m:sub>
                          <m:r>
                            <a:rPr lang="en-US" sz="2400" b="0" i="0" smtClean="0">
                              <a:latin typeface="Cambria Math" panose="02040503050406030204" pitchFamily="18" charset="0"/>
                            </a:rPr>
                            <m:t>1</m:t>
                          </m:r>
                          <m:r>
                            <a:rPr lang="en-US" sz="2400" i="0">
                              <a:latin typeface="Cambria Math" panose="02040503050406030204" pitchFamily="18" charset="0"/>
                            </a:rPr>
                            <m:t>,</m:t>
                          </m:r>
                          <m:r>
                            <a:rPr lang="en-US" sz="2400" b="0" i="1" smtClean="0">
                              <a:latin typeface="Cambria Math" panose="02040503050406030204" pitchFamily="18" charset="0"/>
                            </a:rPr>
                            <m:t>2</m:t>
                          </m:r>
                        </m:sub>
                      </m:sSub>
                    </m:oMath>
                  </m:oMathPara>
                </a14:m>
                <a:endParaRPr lang="en-US" sz="2400" dirty="0"/>
              </a:p>
            </p:txBody>
          </p:sp>
        </mc:Choice>
        <mc:Fallback xmlns="">
          <p:sp>
            <p:nvSpPr>
              <p:cNvPr id="144" name="Rectangle 143"/>
              <p:cNvSpPr>
                <a:spLocks noRot="1" noChangeAspect="1" noMove="1" noResize="1" noEditPoints="1" noAdjustHandles="1" noChangeArrowheads="1" noChangeShapeType="1" noTextEdit="1"/>
              </p:cNvSpPr>
              <p:nvPr/>
            </p:nvSpPr>
            <p:spPr>
              <a:xfrm>
                <a:off x="11287881" y="9119077"/>
                <a:ext cx="743345" cy="477888"/>
              </a:xfrm>
              <a:prstGeom prst="rect">
                <a:avLst/>
              </a:prstGeom>
              <a:blipFill rotWithShape="0">
                <a:blip r:embed="rId11"/>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109680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Rectangle 229"/>
          <p:cNvSpPr/>
          <p:nvPr/>
        </p:nvSpPr>
        <p:spPr>
          <a:xfrm>
            <a:off x="5121442" y="12106764"/>
            <a:ext cx="693948" cy="2642865"/>
          </a:xfrm>
          <a:prstGeom prst="rect">
            <a:avLst/>
          </a:prstGeom>
          <a:solidFill>
            <a:srgbClr val="92D050"/>
          </a:solid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Rectangle 230"/>
          <p:cNvSpPr/>
          <p:nvPr/>
        </p:nvSpPr>
        <p:spPr>
          <a:xfrm>
            <a:off x="1843920" y="9365226"/>
            <a:ext cx="730268" cy="1996834"/>
          </a:xfrm>
          <a:prstGeom prst="rect">
            <a:avLst/>
          </a:prstGeom>
          <a:solidFill>
            <a:srgbClr val="FFC000"/>
          </a:solid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Rectangle 236"/>
          <p:cNvSpPr/>
          <p:nvPr/>
        </p:nvSpPr>
        <p:spPr>
          <a:xfrm>
            <a:off x="2569855" y="9376153"/>
            <a:ext cx="492000" cy="1988678"/>
          </a:xfrm>
          <a:prstGeom prst="rect">
            <a:avLst/>
          </a:prstGeom>
          <a:solidFill>
            <a:srgbClr val="FFFF00"/>
          </a:solid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Rectangle 228"/>
          <p:cNvSpPr/>
          <p:nvPr/>
        </p:nvSpPr>
        <p:spPr>
          <a:xfrm>
            <a:off x="2610134" y="6345382"/>
            <a:ext cx="456407" cy="1251012"/>
          </a:xfrm>
          <a:prstGeom prst="rect">
            <a:avLst/>
          </a:prstGeom>
          <a:solidFill>
            <a:srgbClr val="FFFF00"/>
          </a:solid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 name="Rectangle 224"/>
          <p:cNvSpPr/>
          <p:nvPr/>
        </p:nvSpPr>
        <p:spPr>
          <a:xfrm>
            <a:off x="1958808" y="5732585"/>
            <a:ext cx="651325" cy="1861038"/>
          </a:xfrm>
          <a:prstGeom prst="rect">
            <a:avLst/>
          </a:prstGeom>
          <a:solidFill>
            <a:srgbClr val="FFC000"/>
          </a:solid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ounded Rectangle 190"/>
          <p:cNvSpPr/>
          <p:nvPr/>
        </p:nvSpPr>
        <p:spPr>
          <a:xfrm>
            <a:off x="3293323" y="8337154"/>
            <a:ext cx="1108710" cy="51954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ounded Rectangle 187"/>
          <p:cNvSpPr/>
          <p:nvPr/>
        </p:nvSpPr>
        <p:spPr>
          <a:xfrm>
            <a:off x="1594022" y="8032230"/>
            <a:ext cx="8560721" cy="3750039"/>
          </a:xfrm>
          <a:prstGeom prst="roundRect">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3" name="Rounded Rectangle 12"/>
          <p:cNvSpPr/>
          <p:nvPr/>
        </p:nvSpPr>
        <p:spPr>
          <a:xfrm>
            <a:off x="1618736" y="5050302"/>
            <a:ext cx="8569586" cy="2804160"/>
          </a:xfrm>
          <a:prstGeom prst="roundRect">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7" name="TextBox 226"/>
          <p:cNvSpPr txBox="1"/>
          <p:nvPr/>
        </p:nvSpPr>
        <p:spPr>
          <a:xfrm>
            <a:off x="5628085" y="10109769"/>
            <a:ext cx="2098682" cy="523220"/>
          </a:xfrm>
          <a:prstGeom prst="rect">
            <a:avLst/>
          </a:prstGeom>
          <a:noFill/>
        </p:spPr>
        <p:txBody>
          <a:bodyPr wrap="square" rtlCol="0">
            <a:spAutoFit/>
          </a:bodyPr>
          <a:lstStyle/>
          <a:p>
            <a:pPr algn="ctr"/>
            <a:r>
              <a:rPr lang="en-US" sz="1400" dirty="0"/>
              <a:t>Genotype Comparison and Matching</a:t>
            </a:r>
          </a:p>
        </p:txBody>
      </p:sp>
      <p:sp>
        <p:nvSpPr>
          <p:cNvPr id="2" name="Title 1"/>
          <p:cNvSpPr>
            <a:spLocks noGrp="1"/>
          </p:cNvSpPr>
          <p:nvPr>
            <p:ph type="title"/>
          </p:nvPr>
        </p:nvSpPr>
        <p:spPr>
          <a:xfrm>
            <a:off x="2070271" y="613049"/>
            <a:ext cx="7775858" cy="1232079"/>
          </a:xfrm>
        </p:spPr>
        <p:txBody>
          <a:bodyPr>
            <a:noAutofit/>
          </a:bodyPr>
          <a:lstStyle/>
          <a:p>
            <a:r>
              <a:rPr lang="en-US" sz="4000" dirty="0"/>
              <a:t>Fig 1a: Linking Attack </a:t>
            </a:r>
            <a:r>
              <a:rPr lang="en-US" sz="4000" dirty="0" smtClean="0"/>
              <a:t>Scenario</a:t>
            </a:r>
            <a:endParaRPr lang="en-US" sz="4000" dirty="0"/>
          </a:p>
        </p:txBody>
      </p:sp>
      <p:sp>
        <p:nvSpPr>
          <p:cNvPr id="107" name="Right Brace 106"/>
          <p:cNvSpPr/>
          <p:nvPr/>
        </p:nvSpPr>
        <p:spPr>
          <a:xfrm rot="5400000">
            <a:off x="3726567" y="6937502"/>
            <a:ext cx="231166" cy="1555039"/>
          </a:xfrm>
          <a:prstGeom prst="rightBrace">
            <a:avLst>
              <a:gd name="adj1" fmla="val 0"/>
              <a:gd name="adj2" fmla="val 50000"/>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TextBox 29"/>
          <p:cNvSpPr txBox="1"/>
          <p:nvPr/>
        </p:nvSpPr>
        <p:spPr>
          <a:xfrm>
            <a:off x="5031715" y="5634219"/>
            <a:ext cx="2249334" cy="646331"/>
          </a:xfrm>
          <a:prstGeom prst="rect">
            <a:avLst/>
          </a:prstGeom>
          <a:noFill/>
        </p:spPr>
        <p:txBody>
          <a:bodyPr wrap="none" rtlCol="0">
            <a:spAutoFit/>
          </a:bodyPr>
          <a:lstStyle/>
          <a:p>
            <a:pPr algn="ctr"/>
            <a:r>
              <a:rPr lang="en-US" dirty="0"/>
              <a:t>Phenotype-Genotype </a:t>
            </a:r>
          </a:p>
          <a:p>
            <a:pPr algn="ctr"/>
            <a:r>
              <a:rPr lang="en-US" dirty="0"/>
              <a:t>Correlation Dataset</a:t>
            </a:r>
          </a:p>
        </p:txBody>
      </p:sp>
      <mc:AlternateContent xmlns:mc="http://schemas.openxmlformats.org/markup-compatibility/2006" xmlns:a14="http://schemas.microsoft.com/office/drawing/2010/main">
        <mc:Choice Requires="a14">
          <p:sp>
            <p:nvSpPr>
              <p:cNvPr id="115" name="TextBox 114"/>
              <p:cNvSpPr txBox="1"/>
              <p:nvPr/>
            </p:nvSpPr>
            <p:spPr>
              <a:xfrm>
                <a:off x="5119996" y="6267505"/>
                <a:ext cx="2026132" cy="830997"/>
              </a:xfrm>
              <a:prstGeom prst="rect">
                <a:avLst/>
              </a:prstGeom>
              <a:noFill/>
            </p:spPr>
            <p:txBody>
              <a:bodyPr wrap="none" rtlCol="0">
                <a:spAutoFit/>
              </a:bodyPr>
              <a:lstStyle/>
              <a:p>
                <a:pPr algn="ctr"/>
                <a:r>
                  <a:rPr lang="en-US" sz="1200" dirty="0"/>
                  <a:t>Phenotype 1             Variant 1 </a:t>
                </a:r>
              </a:p>
              <a:p>
                <a:pPr algn="ctr"/>
                <a:r>
                  <a:rPr lang="en-US" sz="1200" dirty="0"/>
                  <a:t>Phenotype 2             Variant 2 </a:t>
                </a:r>
              </a:p>
              <a:p>
                <a:pPr algn="ctr"/>
                <a:endParaRPr lang="en-US" sz="1200" dirty="0"/>
              </a:p>
              <a:p>
                <a:pPr algn="ctr"/>
                <a:r>
                  <a:rPr lang="en-US" sz="1200" dirty="0"/>
                  <a:t>Phenotype </a:t>
                </a:r>
                <a14:m>
                  <m:oMath xmlns:m="http://schemas.openxmlformats.org/officeDocument/2006/math">
                    <m:r>
                      <a:rPr lang="en-US" sz="1200" i="1">
                        <a:latin typeface="Cambria Math" panose="02040503050406030204" pitchFamily="18" charset="0"/>
                      </a:rPr>
                      <m:t>𝑞</m:t>
                    </m:r>
                  </m:oMath>
                </a14:m>
                <a:r>
                  <a:rPr lang="en-US" sz="1200" dirty="0"/>
                  <a:t>            Variant </a:t>
                </a:r>
                <a14:m>
                  <m:oMath xmlns:m="http://schemas.openxmlformats.org/officeDocument/2006/math">
                    <m:r>
                      <a:rPr lang="en-US" sz="1200" i="1">
                        <a:latin typeface="Cambria Math" panose="02040503050406030204" pitchFamily="18" charset="0"/>
                      </a:rPr>
                      <m:t>𝑞</m:t>
                    </m:r>
                  </m:oMath>
                </a14:m>
                <a:r>
                  <a:rPr lang="en-US" sz="1200" dirty="0"/>
                  <a:t> </a:t>
                </a:r>
              </a:p>
            </p:txBody>
          </p:sp>
        </mc:Choice>
        <mc:Fallback xmlns="">
          <p:sp>
            <p:nvSpPr>
              <p:cNvPr id="115" name="TextBox 114"/>
              <p:cNvSpPr txBox="1">
                <a:spLocks noRot="1" noChangeAspect="1" noMove="1" noResize="1" noEditPoints="1" noAdjustHandles="1" noChangeArrowheads="1" noChangeShapeType="1" noTextEdit="1"/>
              </p:cNvSpPr>
              <p:nvPr/>
            </p:nvSpPr>
            <p:spPr>
              <a:xfrm>
                <a:off x="5119996" y="6267505"/>
                <a:ext cx="2026132" cy="830997"/>
              </a:xfrm>
              <a:prstGeom prst="rect">
                <a:avLst/>
              </a:prstGeom>
              <a:blipFill rotWithShape="0">
                <a:blip r:embed="rId3"/>
                <a:stretch>
                  <a:fillRect b="-5147"/>
                </a:stretch>
              </a:blipFill>
            </p:spPr>
            <p:txBody>
              <a:bodyPr/>
              <a:lstStyle/>
              <a:p>
                <a:r>
                  <a:rPr lang="en-US">
                    <a:noFill/>
                  </a:rPr>
                  <a:t> </a:t>
                </a:r>
              </a:p>
            </p:txBody>
          </p:sp>
        </mc:Fallback>
      </mc:AlternateContent>
      <p:sp>
        <p:nvSpPr>
          <p:cNvPr id="22" name="TextBox 21"/>
          <p:cNvSpPr txBox="1"/>
          <p:nvPr/>
        </p:nvSpPr>
        <p:spPr>
          <a:xfrm>
            <a:off x="2588298" y="6349279"/>
            <a:ext cx="534121" cy="307777"/>
          </a:xfrm>
          <a:prstGeom prst="rect">
            <a:avLst/>
          </a:prstGeom>
          <a:noFill/>
        </p:spPr>
        <p:txBody>
          <a:bodyPr wrap="none" rtlCol="0">
            <a:spAutoFit/>
          </a:bodyPr>
          <a:lstStyle/>
          <a:p>
            <a:r>
              <a:rPr lang="en-US" sz="1400" dirty="0"/>
              <a:t>HIV+</a:t>
            </a:r>
          </a:p>
        </p:txBody>
      </p:sp>
      <p:sp>
        <p:nvSpPr>
          <p:cNvPr id="23" name="TextBox 22"/>
          <p:cNvSpPr txBox="1"/>
          <p:nvPr/>
        </p:nvSpPr>
        <p:spPr>
          <a:xfrm>
            <a:off x="2591681" y="6614427"/>
            <a:ext cx="498855" cy="307777"/>
          </a:xfrm>
          <a:prstGeom prst="rect">
            <a:avLst/>
          </a:prstGeom>
          <a:noFill/>
        </p:spPr>
        <p:txBody>
          <a:bodyPr wrap="none" rtlCol="0">
            <a:spAutoFit/>
          </a:bodyPr>
          <a:lstStyle/>
          <a:p>
            <a:r>
              <a:rPr lang="en-US" sz="1400" dirty="0"/>
              <a:t>HIV-</a:t>
            </a:r>
          </a:p>
        </p:txBody>
      </p:sp>
      <p:cxnSp>
        <p:nvCxnSpPr>
          <p:cNvPr id="32" name="Straight Connector 31"/>
          <p:cNvCxnSpPr/>
          <p:nvPr/>
        </p:nvCxnSpPr>
        <p:spPr>
          <a:xfrm>
            <a:off x="3405346" y="6345677"/>
            <a:ext cx="0" cy="1268102"/>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730255" y="6350030"/>
            <a:ext cx="0" cy="1259538"/>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3743696" y="6257376"/>
            <a:ext cx="343364" cy="369332"/>
          </a:xfrm>
          <a:prstGeom prst="rect">
            <a:avLst/>
          </a:prstGeom>
          <a:noFill/>
        </p:spPr>
        <p:txBody>
          <a:bodyPr wrap="none" rtlCol="0">
            <a:spAutoFit/>
          </a:bodyPr>
          <a:lstStyle/>
          <a:p>
            <a:r>
              <a:rPr lang="en-US" dirty="0"/>
              <a:t>…</a:t>
            </a:r>
          </a:p>
        </p:txBody>
      </p:sp>
      <p:sp>
        <p:nvSpPr>
          <p:cNvPr id="38" name="TextBox 37"/>
          <p:cNvSpPr txBox="1"/>
          <p:nvPr/>
        </p:nvSpPr>
        <p:spPr>
          <a:xfrm>
            <a:off x="3743696" y="6509789"/>
            <a:ext cx="343364" cy="369332"/>
          </a:xfrm>
          <a:prstGeom prst="rect">
            <a:avLst/>
          </a:prstGeom>
          <a:noFill/>
        </p:spPr>
        <p:txBody>
          <a:bodyPr wrap="none" rtlCol="0">
            <a:spAutoFit/>
          </a:bodyPr>
          <a:lstStyle/>
          <a:p>
            <a:r>
              <a:rPr lang="en-US" dirty="0"/>
              <a:t>…</a:t>
            </a:r>
          </a:p>
        </p:txBody>
      </p:sp>
      <p:cxnSp>
        <p:nvCxnSpPr>
          <p:cNvPr id="39" name="Straight Connector 38"/>
          <p:cNvCxnSpPr/>
          <p:nvPr/>
        </p:nvCxnSpPr>
        <p:spPr>
          <a:xfrm>
            <a:off x="4113219" y="6350034"/>
            <a:ext cx="0" cy="1253703"/>
          </a:xfrm>
          <a:prstGeom prst="line">
            <a:avLst/>
          </a:prstGeom>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2577749" y="7319585"/>
            <a:ext cx="498855" cy="307777"/>
          </a:xfrm>
          <a:prstGeom prst="rect">
            <a:avLst/>
          </a:prstGeom>
          <a:noFill/>
        </p:spPr>
        <p:txBody>
          <a:bodyPr wrap="none" rtlCol="0">
            <a:spAutoFit/>
          </a:bodyPr>
          <a:lstStyle/>
          <a:p>
            <a:r>
              <a:rPr lang="en-US" sz="1400" dirty="0"/>
              <a:t>HIV-</a:t>
            </a:r>
          </a:p>
        </p:txBody>
      </p:sp>
      <p:sp>
        <p:nvSpPr>
          <p:cNvPr id="60" name="TextBox 59"/>
          <p:cNvSpPr txBox="1"/>
          <p:nvPr/>
        </p:nvSpPr>
        <p:spPr>
          <a:xfrm rot="5400000">
            <a:off x="3815311" y="6949464"/>
            <a:ext cx="343364" cy="369332"/>
          </a:xfrm>
          <a:prstGeom prst="rect">
            <a:avLst/>
          </a:prstGeom>
          <a:noFill/>
        </p:spPr>
        <p:txBody>
          <a:bodyPr wrap="none" rtlCol="0">
            <a:spAutoFit/>
          </a:bodyPr>
          <a:lstStyle/>
          <a:p>
            <a:r>
              <a:rPr lang="en-US" dirty="0"/>
              <a:t>…</a:t>
            </a:r>
          </a:p>
        </p:txBody>
      </p:sp>
      <p:sp>
        <p:nvSpPr>
          <p:cNvPr id="61" name="TextBox 60"/>
          <p:cNvSpPr txBox="1"/>
          <p:nvPr/>
        </p:nvSpPr>
        <p:spPr>
          <a:xfrm rot="5400000">
            <a:off x="2721072" y="6949464"/>
            <a:ext cx="343364" cy="369332"/>
          </a:xfrm>
          <a:prstGeom prst="rect">
            <a:avLst/>
          </a:prstGeom>
          <a:noFill/>
        </p:spPr>
        <p:txBody>
          <a:bodyPr wrap="none" rtlCol="0">
            <a:spAutoFit/>
          </a:bodyPr>
          <a:lstStyle/>
          <a:p>
            <a:r>
              <a:rPr lang="en-US" dirty="0"/>
              <a:t>…</a:t>
            </a:r>
          </a:p>
        </p:txBody>
      </p:sp>
      <p:sp>
        <p:nvSpPr>
          <p:cNvPr id="5" name="Rectangle 4"/>
          <p:cNvSpPr/>
          <p:nvPr/>
        </p:nvSpPr>
        <p:spPr>
          <a:xfrm>
            <a:off x="1961887" y="5734486"/>
            <a:ext cx="2657005" cy="18742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1961810" y="6350031"/>
            <a:ext cx="2657082" cy="974584"/>
            <a:chOff x="1066800" y="2010780"/>
            <a:chExt cx="1943880" cy="974584"/>
          </a:xfrm>
        </p:grpSpPr>
        <p:cxnSp>
          <p:nvCxnSpPr>
            <p:cNvPr id="10" name="Straight Connector 9"/>
            <p:cNvCxnSpPr/>
            <p:nvPr/>
          </p:nvCxnSpPr>
          <p:spPr>
            <a:xfrm>
              <a:off x="1077024" y="2010780"/>
              <a:ext cx="1933656"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066800" y="2277088"/>
              <a:ext cx="193782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079870" y="2985364"/>
              <a:ext cx="19155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1076113" y="2559028"/>
              <a:ext cx="1929488"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82" name="TextBox 81"/>
          <p:cNvSpPr txBox="1"/>
          <p:nvPr/>
        </p:nvSpPr>
        <p:spPr>
          <a:xfrm rot="19489206">
            <a:off x="2911221" y="5925200"/>
            <a:ext cx="974947" cy="276999"/>
          </a:xfrm>
          <a:prstGeom prst="rect">
            <a:avLst/>
          </a:prstGeom>
          <a:noFill/>
        </p:spPr>
        <p:txBody>
          <a:bodyPr wrap="none" rtlCol="0">
            <a:spAutoFit/>
          </a:bodyPr>
          <a:lstStyle/>
          <a:p>
            <a:r>
              <a:rPr lang="en-US" sz="1200" dirty="0"/>
              <a:t>Phenotype 1</a:t>
            </a:r>
          </a:p>
        </p:txBody>
      </p:sp>
      <mc:AlternateContent xmlns:mc="http://schemas.openxmlformats.org/markup-compatibility/2006" xmlns:a14="http://schemas.microsoft.com/office/drawing/2010/main">
        <mc:Choice Requires="a14">
          <p:sp>
            <p:nvSpPr>
              <p:cNvPr id="85" name="TextBox 84"/>
              <p:cNvSpPr txBox="1"/>
              <p:nvPr/>
            </p:nvSpPr>
            <p:spPr>
              <a:xfrm rot="19577995">
                <a:off x="3922378" y="5956880"/>
                <a:ext cx="896399" cy="461665"/>
              </a:xfrm>
              <a:prstGeom prst="rect">
                <a:avLst/>
              </a:prstGeom>
              <a:noFill/>
            </p:spPr>
            <p:txBody>
              <a:bodyPr wrap="none" rtlCol="0">
                <a:spAutoFit/>
              </a:bodyPr>
              <a:lstStyle/>
              <a:p>
                <a:r>
                  <a:rPr lang="en-US" sz="1200" dirty="0"/>
                  <a:t>Phenotype </a:t>
                </a:r>
              </a:p>
              <a:p>
                <a:pPr/>
                <a14:m>
                  <m:oMathPara xmlns:m="http://schemas.openxmlformats.org/officeDocument/2006/math">
                    <m:oMathParaPr>
                      <m:jc m:val="centerGroup"/>
                    </m:oMathParaPr>
                    <m:oMath xmlns:m="http://schemas.openxmlformats.org/officeDocument/2006/math">
                      <m:r>
                        <a:rPr lang="en-US" sz="1200" i="1">
                          <a:latin typeface="Cambria Math" panose="02040503050406030204" pitchFamily="18" charset="0"/>
                        </a:rPr>
                        <m:t>𝑞</m:t>
                      </m:r>
                    </m:oMath>
                  </m:oMathPara>
                </a14:m>
                <a:endParaRPr lang="en-US" sz="1200" dirty="0"/>
              </a:p>
            </p:txBody>
          </p:sp>
        </mc:Choice>
        <mc:Fallback xmlns="">
          <p:sp>
            <p:nvSpPr>
              <p:cNvPr id="85" name="TextBox 84"/>
              <p:cNvSpPr txBox="1">
                <a:spLocks noRot="1" noChangeAspect="1" noMove="1" noResize="1" noEditPoints="1" noAdjustHandles="1" noChangeArrowheads="1" noChangeShapeType="1" noTextEdit="1"/>
              </p:cNvSpPr>
              <p:nvPr/>
            </p:nvSpPr>
            <p:spPr>
              <a:xfrm rot="19577995">
                <a:off x="3922378" y="5956880"/>
                <a:ext cx="896399" cy="461665"/>
              </a:xfrm>
              <a:prstGeom prst="rect">
                <a:avLst/>
              </a:prstGeom>
              <a:blipFill rotWithShape="0">
                <a:blip r:embed="rId4"/>
                <a:stretch>
                  <a:fillRect/>
                </a:stretch>
              </a:blipFill>
            </p:spPr>
            <p:txBody>
              <a:bodyPr/>
              <a:lstStyle/>
              <a:p>
                <a:r>
                  <a:rPr lang="en-US">
                    <a:noFill/>
                  </a:rPr>
                  <a:t> </a:t>
                </a:r>
              </a:p>
            </p:txBody>
          </p:sp>
        </mc:Fallback>
      </mc:AlternateContent>
      <p:sp>
        <p:nvSpPr>
          <p:cNvPr id="101" name="TextBox 100"/>
          <p:cNvSpPr txBox="1"/>
          <p:nvPr/>
        </p:nvSpPr>
        <p:spPr>
          <a:xfrm>
            <a:off x="3748168" y="7220281"/>
            <a:ext cx="343364" cy="369332"/>
          </a:xfrm>
          <a:prstGeom prst="rect">
            <a:avLst/>
          </a:prstGeom>
          <a:noFill/>
        </p:spPr>
        <p:txBody>
          <a:bodyPr wrap="none" rtlCol="0">
            <a:spAutoFit/>
          </a:bodyPr>
          <a:lstStyle/>
          <a:p>
            <a:r>
              <a:rPr lang="en-US" dirty="0"/>
              <a:t>…</a:t>
            </a:r>
          </a:p>
        </p:txBody>
      </p:sp>
      <p:sp>
        <p:nvSpPr>
          <p:cNvPr id="116" name="TextBox 115"/>
          <p:cNvSpPr txBox="1"/>
          <p:nvPr/>
        </p:nvSpPr>
        <p:spPr>
          <a:xfrm>
            <a:off x="2302317" y="5070697"/>
            <a:ext cx="1972270" cy="646331"/>
          </a:xfrm>
          <a:prstGeom prst="rect">
            <a:avLst/>
          </a:prstGeom>
          <a:noFill/>
        </p:spPr>
        <p:txBody>
          <a:bodyPr wrap="none" rtlCol="0">
            <a:spAutoFit/>
          </a:bodyPr>
          <a:lstStyle/>
          <a:p>
            <a:pPr algn="ctr"/>
            <a:r>
              <a:rPr lang="en-US" dirty="0"/>
              <a:t>Phenotype </a:t>
            </a:r>
            <a:r>
              <a:rPr lang="en-US" dirty="0" smtClean="0"/>
              <a:t>Dataset</a:t>
            </a:r>
          </a:p>
          <a:p>
            <a:pPr algn="ctr"/>
            <a:r>
              <a:rPr lang="en-US" dirty="0" smtClean="0"/>
              <a:t>(Public)</a:t>
            </a:r>
            <a:endParaRPr lang="en-US" dirty="0"/>
          </a:p>
        </p:txBody>
      </p:sp>
      <p:sp>
        <p:nvSpPr>
          <p:cNvPr id="145" name="TextBox 144"/>
          <p:cNvSpPr txBox="1"/>
          <p:nvPr/>
        </p:nvSpPr>
        <p:spPr>
          <a:xfrm>
            <a:off x="3399009" y="8327479"/>
            <a:ext cx="944489" cy="523220"/>
          </a:xfrm>
          <a:prstGeom prst="rect">
            <a:avLst/>
          </a:prstGeom>
          <a:noFill/>
        </p:spPr>
        <p:txBody>
          <a:bodyPr wrap="none" rtlCol="0">
            <a:spAutoFit/>
          </a:bodyPr>
          <a:lstStyle/>
          <a:p>
            <a:pPr algn="ctr"/>
            <a:r>
              <a:rPr lang="en-US" sz="1400" dirty="0"/>
              <a:t>Genotype </a:t>
            </a:r>
          </a:p>
          <a:p>
            <a:pPr algn="ctr"/>
            <a:r>
              <a:rPr lang="en-US" sz="1400" dirty="0"/>
              <a:t>Prediction</a:t>
            </a:r>
          </a:p>
        </p:txBody>
      </p:sp>
      <p:sp>
        <p:nvSpPr>
          <p:cNvPr id="17" name="TextBox 16"/>
          <p:cNvSpPr txBox="1"/>
          <p:nvPr/>
        </p:nvSpPr>
        <p:spPr>
          <a:xfrm>
            <a:off x="7468800" y="5094422"/>
            <a:ext cx="2547429" cy="646331"/>
          </a:xfrm>
          <a:prstGeom prst="rect">
            <a:avLst/>
          </a:prstGeom>
          <a:noFill/>
        </p:spPr>
        <p:txBody>
          <a:bodyPr wrap="none" rtlCol="0">
            <a:spAutoFit/>
          </a:bodyPr>
          <a:lstStyle/>
          <a:p>
            <a:pPr algn="ctr"/>
            <a:r>
              <a:rPr lang="en-US" dirty="0"/>
              <a:t>Genotype </a:t>
            </a:r>
            <a:r>
              <a:rPr lang="en-US" dirty="0" smtClean="0"/>
              <a:t>Dataset</a:t>
            </a:r>
          </a:p>
          <a:p>
            <a:pPr algn="ctr"/>
            <a:r>
              <a:rPr lang="en-US" dirty="0" smtClean="0"/>
              <a:t>(Stolen/Hacked/Queried)</a:t>
            </a:r>
            <a:endParaRPr lang="en-US" dirty="0"/>
          </a:p>
        </p:txBody>
      </p:sp>
      <p:sp>
        <p:nvSpPr>
          <p:cNvPr id="21" name="Rectangle 20"/>
          <p:cNvSpPr/>
          <p:nvPr/>
        </p:nvSpPr>
        <p:spPr>
          <a:xfrm>
            <a:off x="7743825" y="5772150"/>
            <a:ext cx="661621" cy="1817370"/>
          </a:xfrm>
          <a:prstGeom prst="rect">
            <a:avLst/>
          </a:prstGeom>
          <a:solidFill>
            <a:srgbClr val="92D050"/>
          </a:solid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p:nvSpPr>
        <p:spPr>
          <a:xfrm>
            <a:off x="8407127" y="5778828"/>
            <a:ext cx="1380145" cy="18145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7" name="Straight Connector 156"/>
          <p:cNvCxnSpPr/>
          <p:nvPr/>
        </p:nvCxnSpPr>
        <p:spPr>
          <a:xfrm>
            <a:off x="8746085" y="6319422"/>
            <a:ext cx="0" cy="126810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9048826" y="6323775"/>
            <a:ext cx="0" cy="1259538"/>
          </a:xfrm>
          <a:prstGeom prst="line">
            <a:avLst/>
          </a:prstGeom>
        </p:spPr>
        <p:style>
          <a:lnRef idx="1">
            <a:schemeClr val="accent1"/>
          </a:lnRef>
          <a:fillRef idx="0">
            <a:schemeClr val="accent1"/>
          </a:fillRef>
          <a:effectRef idx="0">
            <a:schemeClr val="accent1"/>
          </a:effectRef>
          <a:fontRef idx="minor">
            <a:schemeClr val="tx1"/>
          </a:fontRef>
        </p:style>
      </p:cxnSp>
      <p:sp>
        <p:nvSpPr>
          <p:cNvPr id="159" name="TextBox 158"/>
          <p:cNvSpPr txBox="1"/>
          <p:nvPr/>
        </p:nvSpPr>
        <p:spPr>
          <a:xfrm>
            <a:off x="9062267" y="6231121"/>
            <a:ext cx="343364" cy="369332"/>
          </a:xfrm>
          <a:prstGeom prst="rect">
            <a:avLst/>
          </a:prstGeom>
          <a:noFill/>
        </p:spPr>
        <p:txBody>
          <a:bodyPr wrap="none" rtlCol="0">
            <a:spAutoFit/>
          </a:bodyPr>
          <a:lstStyle/>
          <a:p>
            <a:r>
              <a:rPr lang="en-US" dirty="0"/>
              <a:t>…</a:t>
            </a:r>
          </a:p>
        </p:txBody>
      </p:sp>
      <p:cxnSp>
        <p:nvCxnSpPr>
          <p:cNvPr id="160" name="Straight Connector 159"/>
          <p:cNvCxnSpPr/>
          <p:nvPr/>
        </p:nvCxnSpPr>
        <p:spPr>
          <a:xfrm>
            <a:off x="9426248" y="6323779"/>
            <a:ext cx="0" cy="1253703"/>
          </a:xfrm>
          <a:prstGeom prst="line">
            <a:avLst/>
          </a:prstGeom>
        </p:spPr>
        <p:style>
          <a:lnRef idx="1">
            <a:schemeClr val="accent1"/>
          </a:lnRef>
          <a:fillRef idx="0">
            <a:schemeClr val="accent1"/>
          </a:fillRef>
          <a:effectRef idx="0">
            <a:schemeClr val="accent1"/>
          </a:effectRef>
          <a:fontRef idx="minor">
            <a:schemeClr val="tx1"/>
          </a:fontRef>
        </p:style>
      </p:cxnSp>
      <p:sp>
        <p:nvSpPr>
          <p:cNvPr id="162" name="TextBox 161"/>
          <p:cNvSpPr txBox="1"/>
          <p:nvPr/>
        </p:nvSpPr>
        <p:spPr>
          <a:xfrm rot="5400000">
            <a:off x="9137217" y="6902733"/>
            <a:ext cx="343364" cy="369332"/>
          </a:xfrm>
          <a:prstGeom prst="rect">
            <a:avLst/>
          </a:prstGeom>
          <a:noFill/>
        </p:spPr>
        <p:txBody>
          <a:bodyPr wrap="none" rtlCol="0">
            <a:spAutoFit/>
          </a:bodyPr>
          <a:lstStyle/>
          <a:p>
            <a:r>
              <a:rPr lang="en-US" dirty="0"/>
              <a:t>…</a:t>
            </a:r>
          </a:p>
        </p:txBody>
      </p:sp>
      <p:sp>
        <p:nvSpPr>
          <p:cNvPr id="164" name="TextBox 163"/>
          <p:cNvSpPr txBox="1"/>
          <p:nvPr/>
        </p:nvSpPr>
        <p:spPr>
          <a:xfrm rot="19489206">
            <a:off x="8310777" y="5953189"/>
            <a:ext cx="742126" cy="276999"/>
          </a:xfrm>
          <a:prstGeom prst="rect">
            <a:avLst/>
          </a:prstGeom>
          <a:noFill/>
        </p:spPr>
        <p:txBody>
          <a:bodyPr wrap="none" rtlCol="0">
            <a:spAutoFit/>
          </a:bodyPr>
          <a:lstStyle/>
          <a:p>
            <a:r>
              <a:rPr lang="en-US" sz="1200" dirty="0" smtClean="0"/>
              <a:t>Variant </a:t>
            </a:r>
            <a:r>
              <a:rPr lang="en-US" sz="1200" dirty="0"/>
              <a:t>1</a:t>
            </a:r>
          </a:p>
        </p:txBody>
      </p:sp>
      <p:sp>
        <p:nvSpPr>
          <p:cNvPr id="165" name="TextBox 164"/>
          <p:cNvSpPr txBox="1"/>
          <p:nvPr/>
        </p:nvSpPr>
        <p:spPr>
          <a:xfrm rot="19386106">
            <a:off x="8616841" y="5960193"/>
            <a:ext cx="742126" cy="276999"/>
          </a:xfrm>
          <a:prstGeom prst="rect">
            <a:avLst/>
          </a:prstGeom>
          <a:noFill/>
        </p:spPr>
        <p:txBody>
          <a:bodyPr wrap="none" rtlCol="0">
            <a:spAutoFit/>
          </a:bodyPr>
          <a:lstStyle/>
          <a:p>
            <a:r>
              <a:rPr lang="en-US" sz="1200" dirty="0"/>
              <a:t>Variant 2</a:t>
            </a:r>
          </a:p>
        </p:txBody>
      </p:sp>
      <mc:AlternateContent xmlns:mc="http://schemas.openxmlformats.org/markup-compatibility/2006" xmlns:a14="http://schemas.microsoft.com/office/drawing/2010/main">
        <mc:Choice Requires="a14">
          <p:sp>
            <p:nvSpPr>
              <p:cNvPr id="166" name="TextBox 165"/>
              <p:cNvSpPr txBox="1"/>
              <p:nvPr/>
            </p:nvSpPr>
            <p:spPr>
              <a:xfrm rot="19577995">
                <a:off x="9310117" y="5908729"/>
                <a:ext cx="628314" cy="461665"/>
              </a:xfrm>
              <a:prstGeom prst="rect">
                <a:avLst/>
              </a:prstGeom>
              <a:noFill/>
            </p:spPr>
            <p:txBody>
              <a:bodyPr wrap="none" rtlCol="0">
                <a:spAutoFit/>
              </a:bodyPr>
              <a:lstStyle/>
              <a:p>
                <a:pPr algn="ctr"/>
                <a:r>
                  <a:rPr lang="en-US" sz="1200" dirty="0"/>
                  <a:t>Variant</a:t>
                </a:r>
              </a:p>
              <a:p>
                <a:pPr/>
                <a14:m>
                  <m:oMathPara xmlns:m="http://schemas.openxmlformats.org/officeDocument/2006/math">
                    <m:oMathParaPr>
                      <m:jc m:val="centerGroup"/>
                    </m:oMathParaPr>
                    <m:oMath xmlns:m="http://schemas.openxmlformats.org/officeDocument/2006/math">
                      <m:r>
                        <a:rPr lang="en-US" sz="1200" i="1">
                          <a:latin typeface="Cambria Math" panose="02040503050406030204" pitchFamily="18" charset="0"/>
                        </a:rPr>
                        <m:t>𝑞</m:t>
                      </m:r>
                    </m:oMath>
                  </m:oMathPara>
                </a14:m>
                <a:endParaRPr lang="en-US" sz="1200" dirty="0"/>
              </a:p>
            </p:txBody>
          </p:sp>
        </mc:Choice>
        <mc:Fallback xmlns="">
          <p:sp>
            <p:nvSpPr>
              <p:cNvPr id="166" name="TextBox 165"/>
              <p:cNvSpPr txBox="1">
                <a:spLocks noRot="1" noChangeAspect="1" noMove="1" noResize="1" noEditPoints="1" noAdjustHandles="1" noChangeArrowheads="1" noChangeShapeType="1" noTextEdit="1"/>
              </p:cNvSpPr>
              <p:nvPr/>
            </p:nvSpPr>
            <p:spPr>
              <a:xfrm rot="19577995">
                <a:off x="9310117" y="5908729"/>
                <a:ext cx="628314" cy="461665"/>
              </a:xfrm>
              <a:prstGeom prst="rect">
                <a:avLst/>
              </a:prstGeom>
              <a:blipFill rotWithShape="0">
                <a:blip r:embed="rId5"/>
                <a:stretch>
                  <a:fillRect/>
                </a:stretch>
              </a:blipFill>
            </p:spPr>
            <p:txBody>
              <a:bodyPr/>
              <a:lstStyle/>
              <a:p>
                <a:r>
                  <a:rPr lang="en-US">
                    <a:noFill/>
                  </a:rPr>
                  <a:t> </a:t>
                </a:r>
              </a:p>
            </p:txBody>
          </p:sp>
        </mc:Fallback>
      </mc:AlternateContent>
      <p:sp>
        <p:nvSpPr>
          <p:cNvPr id="169" name="Rectangle 168"/>
          <p:cNvSpPr/>
          <p:nvPr/>
        </p:nvSpPr>
        <p:spPr>
          <a:xfrm>
            <a:off x="7737232" y="5780598"/>
            <a:ext cx="669890" cy="18116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TextBox 169"/>
          <p:cNvSpPr txBox="1"/>
          <p:nvPr/>
        </p:nvSpPr>
        <p:spPr>
          <a:xfrm>
            <a:off x="7682764" y="5852671"/>
            <a:ext cx="798617" cy="461665"/>
          </a:xfrm>
          <a:prstGeom prst="rect">
            <a:avLst/>
          </a:prstGeom>
          <a:noFill/>
        </p:spPr>
        <p:txBody>
          <a:bodyPr wrap="none" rtlCol="0">
            <a:spAutoFit/>
          </a:bodyPr>
          <a:lstStyle/>
          <a:p>
            <a:pPr algn="ctr"/>
            <a:r>
              <a:rPr lang="en-US" sz="1200" dirty="0"/>
              <a:t>Genotype</a:t>
            </a:r>
          </a:p>
          <a:p>
            <a:pPr algn="ctr"/>
            <a:r>
              <a:rPr lang="en-US" sz="1200" dirty="0"/>
              <a:t>ID</a:t>
            </a:r>
          </a:p>
        </p:txBody>
      </p:sp>
      <p:cxnSp>
        <p:nvCxnSpPr>
          <p:cNvPr id="163" name="Straight Connector 162"/>
          <p:cNvCxnSpPr/>
          <p:nvPr/>
        </p:nvCxnSpPr>
        <p:spPr>
          <a:xfrm>
            <a:off x="7737237" y="6872024"/>
            <a:ext cx="20505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a:off x="7740504" y="7306810"/>
            <a:ext cx="20512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a:off x="7747479" y="6323776"/>
            <a:ext cx="2038842"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a:off x="7740506" y="6596969"/>
            <a:ext cx="2050576" cy="0"/>
          </a:xfrm>
          <a:prstGeom prst="line">
            <a:avLst/>
          </a:prstGeom>
        </p:spPr>
        <p:style>
          <a:lnRef idx="1">
            <a:schemeClr val="accent1"/>
          </a:lnRef>
          <a:fillRef idx="0">
            <a:schemeClr val="accent1"/>
          </a:fillRef>
          <a:effectRef idx="0">
            <a:schemeClr val="accent1"/>
          </a:effectRef>
          <a:fontRef idx="minor">
            <a:schemeClr val="tx1"/>
          </a:fontRef>
        </p:style>
      </p:cxnSp>
      <p:sp>
        <p:nvSpPr>
          <p:cNvPr id="179" name="TextBox 178"/>
          <p:cNvSpPr txBox="1"/>
          <p:nvPr/>
        </p:nvSpPr>
        <p:spPr>
          <a:xfrm>
            <a:off x="7802177" y="6309882"/>
            <a:ext cx="599844" cy="307777"/>
          </a:xfrm>
          <a:prstGeom prst="rect">
            <a:avLst/>
          </a:prstGeom>
          <a:noFill/>
        </p:spPr>
        <p:txBody>
          <a:bodyPr wrap="none" rtlCol="0">
            <a:spAutoFit/>
          </a:bodyPr>
          <a:lstStyle/>
          <a:p>
            <a:r>
              <a:rPr lang="en-US" sz="1400" dirty="0"/>
              <a:t>GID-</a:t>
            </a:r>
            <a:r>
              <a:rPr lang="en-US" sz="1400" i="1" dirty="0"/>
              <a:t>1</a:t>
            </a:r>
          </a:p>
        </p:txBody>
      </p:sp>
      <p:sp>
        <p:nvSpPr>
          <p:cNvPr id="206" name="Right Brace 205"/>
          <p:cNvSpPr/>
          <p:nvPr/>
        </p:nvSpPr>
        <p:spPr>
          <a:xfrm rot="5400000">
            <a:off x="2719371" y="7491475"/>
            <a:ext cx="230199" cy="449232"/>
          </a:xfrm>
          <a:prstGeom prst="rightBrace">
            <a:avLst>
              <a:gd name="adj1" fmla="val 0"/>
              <a:gd name="adj2" fmla="val 55038"/>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6" name="TextBox 275"/>
          <p:cNvSpPr txBox="1"/>
          <p:nvPr/>
        </p:nvSpPr>
        <p:spPr>
          <a:xfrm rot="5400000">
            <a:off x="8006264" y="6902733"/>
            <a:ext cx="343364" cy="369332"/>
          </a:xfrm>
          <a:prstGeom prst="rect">
            <a:avLst/>
          </a:prstGeom>
          <a:noFill/>
        </p:spPr>
        <p:txBody>
          <a:bodyPr wrap="none" rtlCol="0">
            <a:spAutoFit/>
          </a:bodyPr>
          <a:lstStyle/>
          <a:p>
            <a:r>
              <a:rPr lang="en-US" dirty="0"/>
              <a:t>…</a:t>
            </a:r>
          </a:p>
        </p:txBody>
      </p:sp>
      <p:sp>
        <p:nvSpPr>
          <p:cNvPr id="120" name="TextBox 119"/>
          <p:cNvSpPr txBox="1"/>
          <p:nvPr/>
        </p:nvSpPr>
        <p:spPr>
          <a:xfrm rot="19489206">
            <a:off x="3252026" y="5929500"/>
            <a:ext cx="974947" cy="276999"/>
          </a:xfrm>
          <a:prstGeom prst="rect">
            <a:avLst/>
          </a:prstGeom>
          <a:noFill/>
        </p:spPr>
        <p:txBody>
          <a:bodyPr wrap="none" rtlCol="0">
            <a:spAutoFit/>
          </a:bodyPr>
          <a:lstStyle/>
          <a:p>
            <a:r>
              <a:rPr lang="en-US" sz="1200" dirty="0"/>
              <a:t>Phenotype 2</a:t>
            </a:r>
          </a:p>
        </p:txBody>
      </p:sp>
      <p:sp>
        <p:nvSpPr>
          <p:cNvPr id="133" name="TextBox 132"/>
          <p:cNvSpPr txBox="1"/>
          <p:nvPr/>
        </p:nvSpPr>
        <p:spPr>
          <a:xfrm rot="19227532">
            <a:off x="2536139" y="5951385"/>
            <a:ext cx="825803" cy="276999"/>
          </a:xfrm>
          <a:prstGeom prst="rect">
            <a:avLst/>
          </a:prstGeom>
          <a:noFill/>
        </p:spPr>
        <p:txBody>
          <a:bodyPr wrap="none" rtlCol="0">
            <a:spAutoFit/>
          </a:bodyPr>
          <a:lstStyle/>
          <a:p>
            <a:r>
              <a:rPr lang="en-US" sz="1200" dirty="0"/>
              <a:t>HIV Status</a:t>
            </a:r>
          </a:p>
        </p:txBody>
      </p:sp>
      <p:cxnSp>
        <p:nvCxnSpPr>
          <p:cNvPr id="19" name="Straight Arrow Connector 18"/>
          <p:cNvCxnSpPr/>
          <p:nvPr/>
        </p:nvCxnSpPr>
        <p:spPr>
          <a:xfrm>
            <a:off x="6026523" y="6418351"/>
            <a:ext cx="42556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p:nvPr/>
        </p:nvCxnSpPr>
        <p:spPr>
          <a:xfrm>
            <a:off x="6022041" y="6588835"/>
            <a:ext cx="42556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7" name="Straight Arrow Connector 146"/>
          <p:cNvCxnSpPr/>
          <p:nvPr/>
        </p:nvCxnSpPr>
        <p:spPr>
          <a:xfrm>
            <a:off x="6018483" y="6955666"/>
            <a:ext cx="42556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3058984" y="6342906"/>
            <a:ext cx="0" cy="1268102"/>
          </a:xfrm>
          <a:prstGeom prst="line">
            <a:avLst/>
          </a:prstGeom>
        </p:spPr>
        <p:style>
          <a:lnRef idx="1">
            <a:schemeClr val="accent1"/>
          </a:lnRef>
          <a:fillRef idx="0">
            <a:schemeClr val="accent1"/>
          </a:fillRef>
          <a:effectRef idx="0">
            <a:schemeClr val="accent1"/>
          </a:effectRef>
          <a:fontRef idx="minor">
            <a:schemeClr val="tx1"/>
          </a:fontRef>
        </p:style>
      </p:cxnSp>
      <p:sp>
        <p:nvSpPr>
          <p:cNvPr id="135" name="TextBox 134"/>
          <p:cNvSpPr txBox="1"/>
          <p:nvPr/>
        </p:nvSpPr>
        <p:spPr>
          <a:xfrm>
            <a:off x="2584292" y="10103192"/>
            <a:ext cx="534121" cy="307777"/>
          </a:xfrm>
          <a:prstGeom prst="rect">
            <a:avLst/>
          </a:prstGeom>
          <a:noFill/>
        </p:spPr>
        <p:txBody>
          <a:bodyPr wrap="none" rtlCol="0">
            <a:spAutoFit/>
          </a:bodyPr>
          <a:lstStyle/>
          <a:p>
            <a:r>
              <a:rPr lang="en-US" sz="1400" dirty="0"/>
              <a:t>HIV+</a:t>
            </a:r>
          </a:p>
        </p:txBody>
      </p:sp>
      <p:sp>
        <p:nvSpPr>
          <p:cNvPr id="153" name="TextBox 152"/>
          <p:cNvSpPr txBox="1"/>
          <p:nvPr/>
        </p:nvSpPr>
        <p:spPr>
          <a:xfrm>
            <a:off x="2598922" y="10368455"/>
            <a:ext cx="498855" cy="307777"/>
          </a:xfrm>
          <a:prstGeom prst="rect">
            <a:avLst/>
          </a:prstGeom>
          <a:noFill/>
        </p:spPr>
        <p:txBody>
          <a:bodyPr wrap="none" rtlCol="0">
            <a:spAutoFit/>
          </a:bodyPr>
          <a:lstStyle/>
          <a:p>
            <a:r>
              <a:rPr lang="en-US" sz="1400" dirty="0"/>
              <a:t>HIV-</a:t>
            </a:r>
          </a:p>
        </p:txBody>
      </p:sp>
      <p:cxnSp>
        <p:nvCxnSpPr>
          <p:cNvPr id="154" name="Straight Connector 153"/>
          <p:cNvCxnSpPr/>
          <p:nvPr/>
        </p:nvCxnSpPr>
        <p:spPr>
          <a:xfrm>
            <a:off x="3411061" y="10111150"/>
            <a:ext cx="0" cy="126810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3735970" y="10115503"/>
            <a:ext cx="0" cy="1259538"/>
          </a:xfrm>
          <a:prstGeom prst="line">
            <a:avLst/>
          </a:prstGeom>
        </p:spPr>
        <p:style>
          <a:lnRef idx="1">
            <a:schemeClr val="accent1"/>
          </a:lnRef>
          <a:fillRef idx="0">
            <a:schemeClr val="accent1"/>
          </a:fillRef>
          <a:effectRef idx="0">
            <a:schemeClr val="accent1"/>
          </a:effectRef>
          <a:fontRef idx="minor">
            <a:schemeClr val="tx1"/>
          </a:fontRef>
        </p:style>
      </p:cxnSp>
      <p:sp>
        <p:nvSpPr>
          <p:cNvPr id="171" name="TextBox 170"/>
          <p:cNvSpPr txBox="1"/>
          <p:nvPr/>
        </p:nvSpPr>
        <p:spPr>
          <a:xfrm>
            <a:off x="3831472" y="10022849"/>
            <a:ext cx="343364" cy="369332"/>
          </a:xfrm>
          <a:prstGeom prst="rect">
            <a:avLst/>
          </a:prstGeom>
          <a:noFill/>
        </p:spPr>
        <p:txBody>
          <a:bodyPr wrap="none" rtlCol="0">
            <a:spAutoFit/>
          </a:bodyPr>
          <a:lstStyle/>
          <a:p>
            <a:r>
              <a:rPr lang="en-US" dirty="0"/>
              <a:t>…</a:t>
            </a:r>
          </a:p>
        </p:txBody>
      </p:sp>
      <p:sp>
        <p:nvSpPr>
          <p:cNvPr id="172" name="TextBox 171"/>
          <p:cNvSpPr txBox="1"/>
          <p:nvPr/>
        </p:nvSpPr>
        <p:spPr>
          <a:xfrm>
            <a:off x="3831472" y="10275262"/>
            <a:ext cx="343364" cy="369332"/>
          </a:xfrm>
          <a:prstGeom prst="rect">
            <a:avLst/>
          </a:prstGeom>
          <a:noFill/>
        </p:spPr>
        <p:txBody>
          <a:bodyPr wrap="none" rtlCol="0">
            <a:spAutoFit/>
          </a:bodyPr>
          <a:lstStyle/>
          <a:p>
            <a:r>
              <a:rPr lang="en-US" dirty="0"/>
              <a:t>…</a:t>
            </a:r>
          </a:p>
        </p:txBody>
      </p:sp>
      <p:cxnSp>
        <p:nvCxnSpPr>
          <p:cNvPr id="173" name="Straight Connector 172"/>
          <p:cNvCxnSpPr/>
          <p:nvPr/>
        </p:nvCxnSpPr>
        <p:spPr>
          <a:xfrm>
            <a:off x="4283056" y="10115507"/>
            <a:ext cx="0" cy="1253703"/>
          </a:xfrm>
          <a:prstGeom prst="line">
            <a:avLst/>
          </a:prstGeom>
        </p:spPr>
        <p:style>
          <a:lnRef idx="1">
            <a:schemeClr val="accent1"/>
          </a:lnRef>
          <a:fillRef idx="0">
            <a:schemeClr val="accent1"/>
          </a:fillRef>
          <a:effectRef idx="0">
            <a:schemeClr val="accent1"/>
          </a:effectRef>
          <a:fontRef idx="minor">
            <a:schemeClr val="tx1"/>
          </a:fontRef>
        </p:style>
      </p:cxnSp>
      <p:sp>
        <p:nvSpPr>
          <p:cNvPr id="174" name="TextBox 173"/>
          <p:cNvSpPr txBox="1"/>
          <p:nvPr/>
        </p:nvSpPr>
        <p:spPr>
          <a:xfrm>
            <a:off x="2584990" y="11083089"/>
            <a:ext cx="498855" cy="307777"/>
          </a:xfrm>
          <a:prstGeom prst="rect">
            <a:avLst/>
          </a:prstGeom>
          <a:noFill/>
        </p:spPr>
        <p:txBody>
          <a:bodyPr wrap="none" rtlCol="0">
            <a:spAutoFit/>
          </a:bodyPr>
          <a:lstStyle/>
          <a:p>
            <a:r>
              <a:rPr lang="en-US" sz="1400" dirty="0"/>
              <a:t>HIV-</a:t>
            </a:r>
          </a:p>
        </p:txBody>
      </p:sp>
      <p:sp>
        <p:nvSpPr>
          <p:cNvPr id="175" name="TextBox 174"/>
          <p:cNvSpPr txBox="1"/>
          <p:nvPr/>
        </p:nvSpPr>
        <p:spPr>
          <a:xfrm rot="5400000">
            <a:off x="3893359" y="10685753"/>
            <a:ext cx="343364" cy="369332"/>
          </a:xfrm>
          <a:prstGeom prst="rect">
            <a:avLst/>
          </a:prstGeom>
          <a:noFill/>
        </p:spPr>
        <p:txBody>
          <a:bodyPr wrap="none" rtlCol="0">
            <a:spAutoFit/>
          </a:bodyPr>
          <a:lstStyle/>
          <a:p>
            <a:r>
              <a:rPr lang="en-US" dirty="0"/>
              <a:t>…</a:t>
            </a:r>
          </a:p>
        </p:txBody>
      </p:sp>
      <p:sp>
        <p:nvSpPr>
          <p:cNvPr id="176" name="TextBox 175"/>
          <p:cNvSpPr txBox="1"/>
          <p:nvPr/>
        </p:nvSpPr>
        <p:spPr>
          <a:xfrm rot="5400000">
            <a:off x="2717059" y="10709655"/>
            <a:ext cx="343364" cy="369332"/>
          </a:xfrm>
          <a:prstGeom prst="rect">
            <a:avLst/>
          </a:prstGeom>
          <a:noFill/>
        </p:spPr>
        <p:txBody>
          <a:bodyPr wrap="none" rtlCol="0">
            <a:spAutoFit/>
          </a:bodyPr>
          <a:lstStyle/>
          <a:p>
            <a:r>
              <a:rPr lang="en-US" dirty="0"/>
              <a:t>…</a:t>
            </a:r>
          </a:p>
        </p:txBody>
      </p:sp>
      <p:grpSp>
        <p:nvGrpSpPr>
          <p:cNvPr id="24" name="Group 23"/>
          <p:cNvGrpSpPr/>
          <p:nvPr/>
        </p:nvGrpSpPr>
        <p:grpSpPr>
          <a:xfrm>
            <a:off x="1817078" y="9372357"/>
            <a:ext cx="2895600" cy="2001877"/>
            <a:chOff x="1072515" y="4664242"/>
            <a:chExt cx="1943880" cy="2001877"/>
          </a:xfrm>
        </p:grpSpPr>
        <p:sp>
          <p:nvSpPr>
            <p:cNvPr id="182" name="Rectangle 181"/>
            <p:cNvSpPr/>
            <p:nvPr/>
          </p:nvSpPr>
          <p:spPr>
            <a:xfrm>
              <a:off x="1088173" y="4664242"/>
              <a:ext cx="1923143" cy="20018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4" name="Straight Connector 183"/>
            <p:cNvCxnSpPr/>
            <p:nvPr/>
          </p:nvCxnSpPr>
          <p:spPr>
            <a:xfrm>
              <a:off x="1082739" y="5407395"/>
              <a:ext cx="1933656"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a:off x="1072515" y="5673703"/>
              <a:ext cx="193782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a:off x="1085585" y="6381979"/>
              <a:ext cx="19155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a:off x="1082842" y="5955632"/>
              <a:ext cx="1928474" cy="11"/>
            </a:xfrm>
            <a:prstGeom prst="line">
              <a:avLst/>
            </a:prstGeom>
          </p:spPr>
          <p:style>
            <a:lnRef idx="1">
              <a:schemeClr val="accent1"/>
            </a:lnRef>
            <a:fillRef idx="0">
              <a:schemeClr val="accent1"/>
            </a:fillRef>
            <a:effectRef idx="0">
              <a:schemeClr val="accent1"/>
            </a:effectRef>
            <a:fontRef idx="minor">
              <a:schemeClr val="tx1"/>
            </a:fontRef>
          </p:style>
        </p:cxnSp>
      </p:grpSp>
      <p:sp>
        <p:nvSpPr>
          <p:cNvPr id="190" name="TextBox 189"/>
          <p:cNvSpPr txBox="1"/>
          <p:nvPr/>
        </p:nvSpPr>
        <p:spPr>
          <a:xfrm rot="19489206">
            <a:off x="3006377" y="9781570"/>
            <a:ext cx="742126" cy="276999"/>
          </a:xfrm>
          <a:prstGeom prst="rect">
            <a:avLst/>
          </a:prstGeom>
          <a:noFill/>
        </p:spPr>
        <p:txBody>
          <a:bodyPr wrap="none" rtlCol="0">
            <a:spAutoFit/>
          </a:bodyPr>
          <a:lstStyle/>
          <a:p>
            <a:r>
              <a:rPr lang="en-US" sz="1200" dirty="0"/>
              <a:t>Variant 1</a:t>
            </a:r>
          </a:p>
        </p:txBody>
      </p:sp>
      <mc:AlternateContent xmlns:mc="http://schemas.openxmlformats.org/markup-compatibility/2006" xmlns:a14="http://schemas.microsoft.com/office/drawing/2010/main">
        <mc:Choice Requires="a14">
          <p:sp>
            <p:nvSpPr>
              <p:cNvPr id="201" name="TextBox 200"/>
              <p:cNvSpPr txBox="1"/>
              <p:nvPr/>
            </p:nvSpPr>
            <p:spPr>
              <a:xfrm rot="19577995">
                <a:off x="4196039" y="9702532"/>
                <a:ext cx="628314" cy="461665"/>
              </a:xfrm>
              <a:prstGeom prst="rect">
                <a:avLst/>
              </a:prstGeom>
              <a:noFill/>
            </p:spPr>
            <p:txBody>
              <a:bodyPr wrap="none" rtlCol="0">
                <a:spAutoFit/>
              </a:bodyPr>
              <a:lstStyle/>
              <a:p>
                <a:r>
                  <a:rPr lang="en-US" sz="1200" dirty="0"/>
                  <a:t>Variant</a:t>
                </a:r>
              </a:p>
              <a:p>
                <a:pPr/>
                <a14:m>
                  <m:oMathPara xmlns:m="http://schemas.openxmlformats.org/officeDocument/2006/math">
                    <m:oMathParaPr>
                      <m:jc m:val="centerGroup"/>
                    </m:oMathParaPr>
                    <m:oMath xmlns:m="http://schemas.openxmlformats.org/officeDocument/2006/math">
                      <m:r>
                        <a:rPr lang="en-US" sz="1200" i="1">
                          <a:latin typeface="Cambria Math" panose="02040503050406030204" pitchFamily="18" charset="0"/>
                        </a:rPr>
                        <m:t>𝑞</m:t>
                      </m:r>
                    </m:oMath>
                  </m:oMathPara>
                </a14:m>
                <a:endParaRPr lang="en-US" sz="1200" dirty="0"/>
              </a:p>
            </p:txBody>
          </p:sp>
        </mc:Choice>
        <mc:Fallback xmlns="">
          <p:sp>
            <p:nvSpPr>
              <p:cNvPr id="201" name="TextBox 200"/>
              <p:cNvSpPr txBox="1">
                <a:spLocks noRot="1" noChangeAspect="1" noMove="1" noResize="1" noEditPoints="1" noAdjustHandles="1" noChangeArrowheads="1" noChangeShapeType="1" noTextEdit="1"/>
              </p:cNvSpPr>
              <p:nvPr/>
            </p:nvSpPr>
            <p:spPr>
              <a:xfrm rot="19577995">
                <a:off x="4196039" y="9702532"/>
                <a:ext cx="628314" cy="461665"/>
              </a:xfrm>
              <a:prstGeom prst="rect">
                <a:avLst/>
              </a:prstGeom>
              <a:blipFill rotWithShape="0">
                <a:blip r:embed="rId6"/>
                <a:stretch>
                  <a:fillRect/>
                </a:stretch>
              </a:blipFill>
            </p:spPr>
            <p:txBody>
              <a:bodyPr/>
              <a:lstStyle/>
              <a:p>
                <a:r>
                  <a:rPr lang="en-US">
                    <a:noFill/>
                  </a:rPr>
                  <a:t> </a:t>
                </a:r>
              </a:p>
            </p:txBody>
          </p:sp>
        </mc:Fallback>
      </mc:AlternateContent>
      <p:sp>
        <p:nvSpPr>
          <p:cNvPr id="202" name="TextBox 201"/>
          <p:cNvSpPr txBox="1"/>
          <p:nvPr/>
        </p:nvSpPr>
        <p:spPr>
          <a:xfrm>
            <a:off x="3835944" y="10985754"/>
            <a:ext cx="343364" cy="369332"/>
          </a:xfrm>
          <a:prstGeom prst="rect">
            <a:avLst/>
          </a:prstGeom>
          <a:noFill/>
        </p:spPr>
        <p:txBody>
          <a:bodyPr wrap="none" rtlCol="0">
            <a:spAutoFit/>
          </a:bodyPr>
          <a:lstStyle/>
          <a:p>
            <a:r>
              <a:rPr lang="en-US" dirty="0"/>
              <a:t>…</a:t>
            </a:r>
          </a:p>
        </p:txBody>
      </p:sp>
      <p:sp>
        <p:nvSpPr>
          <p:cNvPr id="204" name="TextBox 203"/>
          <p:cNvSpPr txBox="1"/>
          <p:nvPr/>
        </p:nvSpPr>
        <p:spPr>
          <a:xfrm rot="19489206">
            <a:off x="3369242" y="9775111"/>
            <a:ext cx="742126" cy="276999"/>
          </a:xfrm>
          <a:prstGeom prst="rect">
            <a:avLst/>
          </a:prstGeom>
          <a:noFill/>
        </p:spPr>
        <p:txBody>
          <a:bodyPr wrap="none" rtlCol="0">
            <a:spAutoFit/>
          </a:bodyPr>
          <a:lstStyle/>
          <a:p>
            <a:r>
              <a:rPr lang="en-US" sz="1200" dirty="0"/>
              <a:t>Variant 2</a:t>
            </a:r>
          </a:p>
        </p:txBody>
      </p:sp>
      <p:sp>
        <p:nvSpPr>
          <p:cNvPr id="205" name="TextBox 204"/>
          <p:cNvSpPr txBox="1"/>
          <p:nvPr/>
        </p:nvSpPr>
        <p:spPr>
          <a:xfrm>
            <a:off x="2539277" y="9587584"/>
            <a:ext cx="569323" cy="461665"/>
          </a:xfrm>
          <a:prstGeom prst="rect">
            <a:avLst/>
          </a:prstGeom>
          <a:noFill/>
        </p:spPr>
        <p:txBody>
          <a:bodyPr wrap="none" rtlCol="0">
            <a:spAutoFit/>
          </a:bodyPr>
          <a:lstStyle/>
          <a:p>
            <a:pPr algn="ctr"/>
            <a:r>
              <a:rPr lang="en-US" sz="1200" dirty="0"/>
              <a:t>HIV </a:t>
            </a:r>
            <a:endParaRPr lang="en-US" sz="1200" dirty="0" smtClean="0"/>
          </a:p>
          <a:p>
            <a:pPr algn="ctr"/>
            <a:r>
              <a:rPr lang="en-US" sz="1200" dirty="0" smtClean="0"/>
              <a:t>Status</a:t>
            </a:r>
            <a:endParaRPr lang="en-US" sz="1200" dirty="0"/>
          </a:p>
        </p:txBody>
      </p:sp>
      <p:cxnSp>
        <p:nvCxnSpPr>
          <p:cNvPr id="207" name="Straight Connector 206"/>
          <p:cNvCxnSpPr/>
          <p:nvPr/>
        </p:nvCxnSpPr>
        <p:spPr>
          <a:xfrm>
            <a:off x="3064699" y="10108379"/>
            <a:ext cx="0" cy="1268102"/>
          </a:xfrm>
          <a:prstGeom prst="line">
            <a:avLst/>
          </a:prstGeom>
        </p:spPr>
        <p:style>
          <a:lnRef idx="1">
            <a:schemeClr val="accent1"/>
          </a:lnRef>
          <a:fillRef idx="0">
            <a:schemeClr val="accent1"/>
          </a:fillRef>
          <a:effectRef idx="0">
            <a:schemeClr val="accent1"/>
          </a:effectRef>
          <a:fontRef idx="minor">
            <a:schemeClr val="tx1"/>
          </a:fontRef>
        </p:style>
      </p:cxnSp>
      <p:sp>
        <p:nvSpPr>
          <p:cNvPr id="209" name="Right Brace 208"/>
          <p:cNvSpPr/>
          <p:nvPr/>
        </p:nvSpPr>
        <p:spPr>
          <a:xfrm rot="5400000" flipH="1">
            <a:off x="3762320" y="8445995"/>
            <a:ext cx="236569" cy="1632577"/>
          </a:xfrm>
          <a:prstGeom prst="rightBrace">
            <a:avLst>
              <a:gd name="adj1" fmla="val 0"/>
              <a:gd name="adj2" fmla="val 53182"/>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1" name="Right Brace 210"/>
          <p:cNvSpPr/>
          <p:nvPr/>
        </p:nvSpPr>
        <p:spPr>
          <a:xfrm rot="5400000" flipH="1">
            <a:off x="2701813" y="9022724"/>
            <a:ext cx="221965" cy="485884"/>
          </a:xfrm>
          <a:prstGeom prst="rightBrace">
            <a:avLst>
              <a:gd name="adj1" fmla="val 0"/>
              <a:gd name="adj2" fmla="val 50000"/>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2" name="TextBox 211"/>
          <p:cNvSpPr txBox="1"/>
          <p:nvPr/>
        </p:nvSpPr>
        <p:spPr>
          <a:xfrm>
            <a:off x="3262439" y="9314770"/>
            <a:ext cx="1294650" cy="461665"/>
          </a:xfrm>
          <a:prstGeom prst="rect">
            <a:avLst/>
          </a:prstGeom>
          <a:noFill/>
        </p:spPr>
        <p:txBody>
          <a:bodyPr wrap="none" rtlCol="0">
            <a:spAutoFit/>
          </a:bodyPr>
          <a:lstStyle/>
          <a:p>
            <a:pPr algn="ctr"/>
            <a:r>
              <a:rPr lang="en-US" sz="1200" dirty="0"/>
              <a:t>Predicted </a:t>
            </a:r>
            <a:r>
              <a:rPr lang="en-US" sz="1200" dirty="0" smtClean="0"/>
              <a:t>Variant </a:t>
            </a:r>
          </a:p>
          <a:p>
            <a:pPr algn="ctr"/>
            <a:r>
              <a:rPr lang="en-US" sz="1200" dirty="0" smtClean="0"/>
              <a:t>Genotypes</a:t>
            </a:r>
            <a:endParaRPr lang="en-US" sz="1200" dirty="0"/>
          </a:p>
        </p:txBody>
      </p:sp>
      <p:cxnSp>
        <p:nvCxnSpPr>
          <p:cNvPr id="6" name="Straight Connector 5"/>
          <p:cNvCxnSpPr/>
          <p:nvPr/>
        </p:nvCxnSpPr>
        <p:spPr>
          <a:xfrm flipV="1">
            <a:off x="3060682" y="9372357"/>
            <a:ext cx="0" cy="744339"/>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16" name="TextBox 215"/>
          <p:cNvSpPr txBox="1"/>
          <p:nvPr/>
        </p:nvSpPr>
        <p:spPr>
          <a:xfrm>
            <a:off x="9063309" y="7203446"/>
            <a:ext cx="343364" cy="369332"/>
          </a:xfrm>
          <a:prstGeom prst="rect">
            <a:avLst/>
          </a:prstGeom>
          <a:noFill/>
        </p:spPr>
        <p:txBody>
          <a:bodyPr wrap="none" rtlCol="0">
            <a:spAutoFit/>
          </a:bodyPr>
          <a:lstStyle/>
          <a:p>
            <a:r>
              <a:rPr lang="en-US" dirty="0"/>
              <a:t>…</a:t>
            </a:r>
          </a:p>
        </p:txBody>
      </p:sp>
      <p:sp>
        <p:nvSpPr>
          <p:cNvPr id="218" name="TextBox 217"/>
          <p:cNvSpPr txBox="1"/>
          <p:nvPr/>
        </p:nvSpPr>
        <p:spPr>
          <a:xfrm>
            <a:off x="9062534" y="6501919"/>
            <a:ext cx="343364" cy="369332"/>
          </a:xfrm>
          <a:prstGeom prst="rect">
            <a:avLst/>
          </a:prstGeom>
          <a:noFill/>
        </p:spPr>
        <p:txBody>
          <a:bodyPr wrap="none" rtlCol="0">
            <a:spAutoFit/>
          </a:bodyPr>
          <a:lstStyle/>
          <a:p>
            <a:r>
              <a:rPr lang="en-US" dirty="0"/>
              <a:t>…</a:t>
            </a:r>
          </a:p>
        </p:txBody>
      </p:sp>
      <p:sp>
        <p:nvSpPr>
          <p:cNvPr id="129" name="TextBox 128"/>
          <p:cNvSpPr txBox="1"/>
          <p:nvPr/>
        </p:nvSpPr>
        <p:spPr>
          <a:xfrm>
            <a:off x="7802177" y="6584680"/>
            <a:ext cx="599844" cy="307777"/>
          </a:xfrm>
          <a:prstGeom prst="rect">
            <a:avLst/>
          </a:prstGeom>
          <a:noFill/>
        </p:spPr>
        <p:txBody>
          <a:bodyPr wrap="none" rtlCol="0">
            <a:spAutoFit/>
          </a:bodyPr>
          <a:lstStyle/>
          <a:p>
            <a:r>
              <a:rPr lang="en-US" sz="1400" dirty="0"/>
              <a:t>GID-</a:t>
            </a:r>
            <a:r>
              <a:rPr lang="en-US" sz="1400" i="1" dirty="0"/>
              <a:t>2</a:t>
            </a:r>
          </a:p>
        </p:txBody>
      </p:sp>
      <p:cxnSp>
        <p:nvCxnSpPr>
          <p:cNvPr id="138" name="Straight Connector 137"/>
          <p:cNvCxnSpPr/>
          <p:nvPr/>
        </p:nvCxnSpPr>
        <p:spPr>
          <a:xfrm>
            <a:off x="2609682" y="5746209"/>
            <a:ext cx="0" cy="1865585"/>
          </a:xfrm>
          <a:prstGeom prst="line">
            <a:avLst/>
          </a:prstGeom>
        </p:spPr>
        <p:style>
          <a:lnRef idx="1">
            <a:schemeClr val="accent1"/>
          </a:lnRef>
          <a:fillRef idx="0">
            <a:schemeClr val="accent1"/>
          </a:fillRef>
          <a:effectRef idx="0">
            <a:schemeClr val="accent1"/>
          </a:effectRef>
          <a:fontRef idx="minor">
            <a:schemeClr val="tx1"/>
          </a:fontRef>
        </p:style>
      </p:cxnSp>
      <p:sp>
        <p:nvSpPr>
          <p:cNvPr id="139" name="TextBox 138"/>
          <p:cNvSpPr txBox="1"/>
          <p:nvPr/>
        </p:nvSpPr>
        <p:spPr>
          <a:xfrm>
            <a:off x="1929411" y="5916060"/>
            <a:ext cx="748923" cy="400110"/>
          </a:xfrm>
          <a:prstGeom prst="rect">
            <a:avLst/>
          </a:prstGeom>
          <a:noFill/>
        </p:spPr>
        <p:txBody>
          <a:bodyPr wrap="none" rtlCol="0">
            <a:spAutoFit/>
          </a:bodyPr>
          <a:lstStyle/>
          <a:p>
            <a:pPr algn="ctr"/>
            <a:r>
              <a:rPr lang="en-US" sz="1000" dirty="0"/>
              <a:t>Phenotype</a:t>
            </a:r>
          </a:p>
          <a:p>
            <a:pPr algn="ctr"/>
            <a:r>
              <a:rPr lang="en-US" sz="1000" dirty="0"/>
              <a:t>ID</a:t>
            </a:r>
          </a:p>
        </p:txBody>
      </p:sp>
      <p:sp>
        <p:nvSpPr>
          <p:cNvPr id="141" name="TextBox 140"/>
          <p:cNvSpPr txBox="1"/>
          <p:nvPr/>
        </p:nvSpPr>
        <p:spPr>
          <a:xfrm>
            <a:off x="2031186" y="6344064"/>
            <a:ext cx="579005" cy="307777"/>
          </a:xfrm>
          <a:prstGeom prst="rect">
            <a:avLst/>
          </a:prstGeom>
          <a:noFill/>
        </p:spPr>
        <p:txBody>
          <a:bodyPr wrap="none" rtlCol="0">
            <a:spAutoFit/>
          </a:bodyPr>
          <a:lstStyle/>
          <a:p>
            <a:r>
              <a:rPr lang="en-US" sz="1400" dirty="0"/>
              <a:t>PID-</a:t>
            </a:r>
            <a:r>
              <a:rPr lang="en-US" sz="1400" i="1" dirty="0"/>
              <a:t>1</a:t>
            </a:r>
          </a:p>
        </p:txBody>
      </p:sp>
      <p:sp>
        <p:nvSpPr>
          <p:cNvPr id="150" name="TextBox 149"/>
          <p:cNvSpPr txBox="1"/>
          <p:nvPr/>
        </p:nvSpPr>
        <p:spPr>
          <a:xfrm>
            <a:off x="2028405" y="6615172"/>
            <a:ext cx="579005" cy="307777"/>
          </a:xfrm>
          <a:prstGeom prst="rect">
            <a:avLst/>
          </a:prstGeom>
          <a:noFill/>
        </p:spPr>
        <p:txBody>
          <a:bodyPr wrap="none" rtlCol="0">
            <a:spAutoFit/>
          </a:bodyPr>
          <a:lstStyle/>
          <a:p>
            <a:r>
              <a:rPr lang="en-US" sz="1400" dirty="0"/>
              <a:t>PID-</a:t>
            </a:r>
            <a:r>
              <a:rPr lang="en-US" sz="1400" i="1" dirty="0"/>
              <a:t>2</a:t>
            </a:r>
          </a:p>
        </p:txBody>
      </p:sp>
      <mc:AlternateContent xmlns:mc="http://schemas.openxmlformats.org/markup-compatibility/2006" xmlns:a14="http://schemas.microsoft.com/office/drawing/2010/main">
        <mc:Choice Requires="a14">
          <p:sp>
            <p:nvSpPr>
              <p:cNvPr id="151" name="TextBox 150"/>
              <p:cNvSpPr txBox="1"/>
              <p:nvPr/>
            </p:nvSpPr>
            <p:spPr>
              <a:xfrm>
                <a:off x="2025542" y="7308345"/>
                <a:ext cx="593304" cy="307777"/>
              </a:xfrm>
              <a:prstGeom prst="rect">
                <a:avLst/>
              </a:prstGeom>
              <a:noFill/>
            </p:spPr>
            <p:txBody>
              <a:bodyPr wrap="none" rtlCol="0">
                <a:spAutoFit/>
              </a:bodyPr>
              <a:lstStyle/>
              <a:p>
                <a:r>
                  <a:rPr lang="en-US" sz="1400" dirty="0"/>
                  <a:t>PID-</a:t>
                </a:r>
                <a14:m>
                  <m:oMath xmlns:m="http://schemas.openxmlformats.org/officeDocument/2006/math">
                    <m:r>
                      <a:rPr lang="en-US" sz="1400" i="1">
                        <a:latin typeface="Cambria Math" panose="02040503050406030204" pitchFamily="18" charset="0"/>
                      </a:rPr>
                      <m:t>𝑛</m:t>
                    </m:r>
                  </m:oMath>
                </a14:m>
                <a:endParaRPr lang="en-US" sz="1400" dirty="0"/>
              </a:p>
            </p:txBody>
          </p:sp>
        </mc:Choice>
        <mc:Fallback xmlns="">
          <p:sp>
            <p:nvSpPr>
              <p:cNvPr id="151" name="TextBox 150"/>
              <p:cNvSpPr txBox="1">
                <a:spLocks noRot="1" noChangeAspect="1" noMove="1" noResize="1" noEditPoints="1" noAdjustHandles="1" noChangeArrowheads="1" noChangeShapeType="1" noTextEdit="1"/>
              </p:cNvSpPr>
              <p:nvPr/>
            </p:nvSpPr>
            <p:spPr>
              <a:xfrm>
                <a:off x="2025542" y="7308345"/>
                <a:ext cx="593304" cy="307777"/>
              </a:xfrm>
              <a:prstGeom prst="rect">
                <a:avLst/>
              </a:prstGeom>
              <a:blipFill rotWithShape="0">
                <a:blip r:embed="rId7"/>
                <a:stretch>
                  <a:fillRect l="-3061" t="-4000" b="-20000"/>
                </a:stretch>
              </a:blipFill>
            </p:spPr>
            <p:txBody>
              <a:bodyPr/>
              <a:lstStyle/>
              <a:p>
                <a:r>
                  <a:rPr lang="en-US">
                    <a:noFill/>
                  </a:rPr>
                  <a:t> </a:t>
                </a:r>
              </a:p>
            </p:txBody>
          </p:sp>
        </mc:Fallback>
      </mc:AlternateContent>
      <p:sp>
        <p:nvSpPr>
          <p:cNvPr id="152" name="TextBox 151"/>
          <p:cNvSpPr txBox="1"/>
          <p:nvPr/>
        </p:nvSpPr>
        <p:spPr>
          <a:xfrm rot="5400000">
            <a:off x="2202914" y="6949464"/>
            <a:ext cx="343364" cy="369332"/>
          </a:xfrm>
          <a:prstGeom prst="rect">
            <a:avLst/>
          </a:prstGeom>
          <a:noFill/>
        </p:spPr>
        <p:txBody>
          <a:bodyPr wrap="none" rtlCol="0">
            <a:spAutoFit/>
          </a:bodyPr>
          <a:lstStyle/>
          <a:p>
            <a:r>
              <a:rPr lang="en-US" dirty="0"/>
              <a:t>…</a:t>
            </a:r>
          </a:p>
        </p:txBody>
      </p:sp>
      <p:cxnSp>
        <p:nvCxnSpPr>
          <p:cNvPr id="178" name="Straight Connector 177"/>
          <p:cNvCxnSpPr/>
          <p:nvPr/>
        </p:nvCxnSpPr>
        <p:spPr>
          <a:xfrm>
            <a:off x="2570502" y="9385623"/>
            <a:ext cx="0" cy="1971899"/>
          </a:xfrm>
          <a:prstGeom prst="line">
            <a:avLst/>
          </a:prstGeom>
        </p:spPr>
        <p:style>
          <a:lnRef idx="1">
            <a:schemeClr val="accent1"/>
          </a:lnRef>
          <a:fillRef idx="0">
            <a:schemeClr val="accent1"/>
          </a:fillRef>
          <a:effectRef idx="0">
            <a:schemeClr val="accent1"/>
          </a:effectRef>
          <a:fontRef idx="minor">
            <a:schemeClr val="tx1"/>
          </a:fontRef>
        </p:style>
      </p:cxnSp>
      <p:sp>
        <p:nvSpPr>
          <p:cNvPr id="180" name="TextBox 179"/>
          <p:cNvSpPr txBox="1"/>
          <p:nvPr/>
        </p:nvSpPr>
        <p:spPr>
          <a:xfrm>
            <a:off x="1944735" y="10133470"/>
            <a:ext cx="579005" cy="307777"/>
          </a:xfrm>
          <a:prstGeom prst="rect">
            <a:avLst/>
          </a:prstGeom>
          <a:noFill/>
        </p:spPr>
        <p:txBody>
          <a:bodyPr wrap="none" rtlCol="0">
            <a:spAutoFit/>
          </a:bodyPr>
          <a:lstStyle/>
          <a:p>
            <a:r>
              <a:rPr lang="en-US" sz="1400" dirty="0"/>
              <a:t>PID-</a:t>
            </a:r>
            <a:r>
              <a:rPr lang="en-US" sz="1400" i="1" dirty="0"/>
              <a:t>1</a:t>
            </a:r>
          </a:p>
        </p:txBody>
      </p:sp>
      <p:sp>
        <p:nvSpPr>
          <p:cNvPr id="181" name="TextBox 180"/>
          <p:cNvSpPr txBox="1"/>
          <p:nvPr/>
        </p:nvSpPr>
        <p:spPr>
          <a:xfrm>
            <a:off x="1941964" y="10385626"/>
            <a:ext cx="579005" cy="307777"/>
          </a:xfrm>
          <a:prstGeom prst="rect">
            <a:avLst/>
          </a:prstGeom>
          <a:noFill/>
        </p:spPr>
        <p:txBody>
          <a:bodyPr wrap="none" rtlCol="0">
            <a:spAutoFit/>
          </a:bodyPr>
          <a:lstStyle/>
          <a:p>
            <a:r>
              <a:rPr lang="en-US" sz="1400" dirty="0"/>
              <a:t>PID-</a:t>
            </a:r>
            <a:r>
              <a:rPr lang="en-US" sz="1400" i="1" dirty="0"/>
              <a:t>2</a:t>
            </a:r>
          </a:p>
        </p:txBody>
      </p:sp>
      <mc:AlternateContent xmlns:mc="http://schemas.openxmlformats.org/markup-compatibility/2006" xmlns:a14="http://schemas.microsoft.com/office/drawing/2010/main">
        <mc:Choice Requires="a14">
          <p:sp>
            <p:nvSpPr>
              <p:cNvPr id="183" name="TextBox 182"/>
              <p:cNvSpPr txBox="1"/>
              <p:nvPr/>
            </p:nvSpPr>
            <p:spPr>
              <a:xfrm>
                <a:off x="1938991" y="11097751"/>
                <a:ext cx="593304" cy="307777"/>
              </a:xfrm>
              <a:prstGeom prst="rect">
                <a:avLst/>
              </a:prstGeom>
              <a:noFill/>
            </p:spPr>
            <p:txBody>
              <a:bodyPr wrap="none" rtlCol="0">
                <a:spAutoFit/>
              </a:bodyPr>
              <a:lstStyle/>
              <a:p>
                <a:r>
                  <a:rPr lang="en-US" sz="1400" dirty="0"/>
                  <a:t>PID-</a:t>
                </a:r>
                <a14:m>
                  <m:oMath xmlns:m="http://schemas.openxmlformats.org/officeDocument/2006/math">
                    <m:r>
                      <a:rPr lang="en-US" sz="1400" i="1">
                        <a:latin typeface="Cambria Math" panose="02040503050406030204" pitchFamily="18" charset="0"/>
                      </a:rPr>
                      <m:t>𝑛</m:t>
                    </m:r>
                  </m:oMath>
                </a14:m>
                <a:endParaRPr lang="en-US" sz="1400" dirty="0"/>
              </a:p>
            </p:txBody>
          </p:sp>
        </mc:Choice>
        <mc:Fallback xmlns="">
          <p:sp>
            <p:nvSpPr>
              <p:cNvPr id="183" name="TextBox 182"/>
              <p:cNvSpPr txBox="1">
                <a:spLocks noRot="1" noChangeAspect="1" noMove="1" noResize="1" noEditPoints="1" noAdjustHandles="1" noChangeArrowheads="1" noChangeShapeType="1" noTextEdit="1"/>
              </p:cNvSpPr>
              <p:nvPr/>
            </p:nvSpPr>
            <p:spPr>
              <a:xfrm>
                <a:off x="1938991" y="11097751"/>
                <a:ext cx="593304" cy="307777"/>
              </a:xfrm>
              <a:prstGeom prst="rect">
                <a:avLst/>
              </a:prstGeom>
              <a:blipFill rotWithShape="0">
                <a:blip r:embed="rId8"/>
                <a:stretch>
                  <a:fillRect l="-3093" t="-1961" b="-19608"/>
                </a:stretch>
              </a:blipFill>
            </p:spPr>
            <p:txBody>
              <a:bodyPr/>
              <a:lstStyle/>
              <a:p>
                <a:r>
                  <a:rPr lang="en-US">
                    <a:noFill/>
                  </a:rPr>
                  <a:t> </a:t>
                </a:r>
              </a:p>
            </p:txBody>
          </p:sp>
        </mc:Fallback>
      </mc:AlternateContent>
      <p:sp>
        <p:nvSpPr>
          <p:cNvPr id="192" name="TextBox 191"/>
          <p:cNvSpPr txBox="1"/>
          <p:nvPr/>
        </p:nvSpPr>
        <p:spPr>
          <a:xfrm rot="5400000">
            <a:off x="2144442" y="10702143"/>
            <a:ext cx="343364" cy="369332"/>
          </a:xfrm>
          <a:prstGeom prst="rect">
            <a:avLst/>
          </a:prstGeom>
          <a:noFill/>
        </p:spPr>
        <p:txBody>
          <a:bodyPr wrap="none" rtlCol="0">
            <a:spAutoFit/>
          </a:bodyPr>
          <a:lstStyle/>
          <a:p>
            <a:r>
              <a:rPr lang="en-US" dirty="0"/>
              <a:t>…</a:t>
            </a:r>
          </a:p>
        </p:txBody>
      </p:sp>
      <p:sp>
        <p:nvSpPr>
          <p:cNvPr id="193" name="TextBox 192"/>
          <p:cNvSpPr txBox="1"/>
          <p:nvPr/>
        </p:nvSpPr>
        <p:spPr>
          <a:xfrm>
            <a:off x="1779521" y="9590826"/>
            <a:ext cx="861134" cy="461665"/>
          </a:xfrm>
          <a:prstGeom prst="rect">
            <a:avLst/>
          </a:prstGeom>
          <a:noFill/>
        </p:spPr>
        <p:txBody>
          <a:bodyPr wrap="none" rtlCol="0">
            <a:spAutoFit/>
          </a:bodyPr>
          <a:lstStyle/>
          <a:p>
            <a:pPr algn="ctr"/>
            <a:r>
              <a:rPr lang="en-US" sz="1200" dirty="0"/>
              <a:t>Phenotype</a:t>
            </a:r>
          </a:p>
          <a:p>
            <a:pPr algn="ctr"/>
            <a:r>
              <a:rPr lang="en-US" sz="1200" dirty="0"/>
              <a:t>ID</a:t>
            </a:r>
          </a:p>
        </p:txBody>
      </p:sp>
      <p:sp>
        <p:nvSpPr>
          <p:cNvPr id="4" name="Bent Arrow 3"/>
          <p:cNvSpPr/>
          <p:nvPr/>
        </p:nvSpPr>
        <p:spPr>
          <a:xfrm rot="10800000">
            <a:off x="4411650" y="7120332"/>
            <a:ext cx="1775171" cy="1532850"/>
          </a:xfrm>
          <a:prstGeom prst="bentArrow">
            <a:avLst>
              <a:gd name="adj1" fmla="val 4184"/>
              <a:gd name="adj2" fmla="val 4697"/>
              <a:gd name="adj3" fmla="val 12127"/>
              <a:gd name="adj4" fmla="val 61417"/>
            </a:avLst>
          </a:prstGeom>
          <a:solidFill>
            <a:srgbClr val="FF0000"/>
          </a:solidFill>
          <a:ln w="222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7" name="Down Arrow 6"/>
          <p:cNvSpPr/>
          <p:nvPr/>
        </p:nvSpPr>
        <p:spPr>
          <a:xfrm>
            <a:off x="2738865" y="7713133"/>
            <a:ext cx="159080" cy="1543542"/>
          </a:xfrm>
          <a:prstGeom prst="downArrow">
            <a:avLst>
              <a:gd name="adj1" fmla="val 50000"/>
              <a:gd name="adj2" fmla="val 93336"/>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3" name="Down Arrow 202"/>
          <p:cNvSpPr/>
          <p:nvPr/>
        </p:nvSpPr>
        <p:spPr>
          <a:xfrm>
            <a:off x="3770268" y="7713133"/>
            <a:ext cx="128602" cy="621241"/>
          </a:xfrm>
          <a:prstGeom prst="downArrow">
            <a:avLst>
              <a:gd name="adj1" fmla="val 50000"/>
              <a:gd name="adj2" fmla="val 104777"/>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0" name="Down Arrow 209"/>
          <p:cNvSpPr/>
          <p:nvPr/>
        </p:nvSpPr>
        <p:spPr>
          <a:xfrm>
            <a:off x="3759034" y="8859643"/>
            <a:ext cx="137473" cy="416462"/>
          </a:xfrm>
          <a:prstGeom prst="downArrow">
            <a:avLst>
              <a:gd name="adj1" fmla="val 50000"/>
              <a:gd name="adj2" fmla="val 9736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Right Arrow 8"/>
          <p:cNvSpPr/>
          <p:nvPr/>
        </p:nvSpPr>
        <p:spPr>
          <a:xfrm>
            <a:off x="4712677" y="10253382"/>
            <a:ext cx="1072826" cy="169365"/>
          </a:xfrm>
          <a:prstGeom prst="rightArrow">
            <a:avLst>
              <a:gd name="adj1" fmla="val 50000"/>
              <a:gd name="adj2" fmla="val 11947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0" name="Down Arrow 219"/>
          <p:cNvSpPr/>
          <p:nvPr/>
        </p:nvSpPr>
        <p:spPr>
          <a:xfrm>
            <a:off x="6575041" y="10638430"/>
            <a:ext cx="204114" cy="1454043"/>
          </a:xfrm>
          <a:prstGeom prst="downArrow">
            <a:avLst>
              <a:gd name="adj1" fmla="val 50000"/>
              <a:gd name="adj2" fmla="val 107237"/>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20" name="Group 19"/>
          <p:cNvGrpSpPr/>
          <p:nvPr/>
        </p:nvGrpSpPr>
        <p:grpSpPr>
          <a:xfrm>
            <a:off x="6576644" y="7589211"/>
            <a:ext cx="2461849" cy="2532513"/>
            <a:chOff x="6576644" y="7589211"/>
            <a:chExt cx="2461849" cy="2532513"/>
          </a:xfrm>
        </p:grpSpPr>
        <p:sp>
          <p:nvSpPr>
            <p:cNvPr id="11" name="Bent Arrow 10"/>
            <p:cNvSpPr/>
            <p:nvPr/>
          </p:nvSpPr>
          <p:spPr>
            <a:xfrm rot="10800000">
              <a:off x="7444154" y="7589211"/>
              <a:ext cx="1594339" cy="1351984"/>
            </a:xfrm>
            <a:prstGeom prst="bentArrow">
              <a:avLst>
                <a:gd name="adj1" fmla="val 5574"/>
                <a:gd name="adj2" fmla="val 18469"/>
                <a:gd name="adj3" fmla="val 0"/>
                <a:gd name="adj4" fmla="val 4375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21" name="Bent Arrow 220"/>
            <p:cNvSpPr/>
            <p:nvPr/>
          </p:nvSpPr>
          <p:spPr>
            <a:xfrm rot="5400000" flipV="1">
              <a:off x="6431123" y="8798034"/>
              <a:ext cx="1469211" cy="1178170"/>
            </a:xfrm>
            <a:prstGeom prst="bentArrow">
              <a:avLst>
                <a:gd name="adj1" fmla="val 6716"/>
                <a:gd name="adj2" fmla="val 8345"/>
                <a:gd name="adj3" fmla="val 19697"/>
                <a:gd name="adj4" fmla="val 4375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grpSp>
      <p:sp>
        <p:nvSpPr>
          <p:cNvPr id="12" name="Rounded Rectangle 11"/>
          <p:cNvSpPr/>
          <p:nvPr/>
        </p:nvSpPr>
        <p:spPr>
          <a:xfrm>
            <a:off x="5133080" y="6240313"/>
            <a:ext cx="2015412" cy="8770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6" name="TextBox 155"/>
          <p:cNvSpPr txBox="1"/>
          <p:nvPr/>
        </p:nvSpPr>
        <p:spPr>
          <a:xfrm>
            <a:off x="6053609" y="6517550"/>
            <a:ext cx="343364" cy="369332"/>
          </a:xfrm>
          <a:prstGeom prst="rect">
            <a:avLst/>
          </a:prstGeom>
          <a:noFill/>
        </p:spPr>
        <p:txBody>
          <a:bodyPr wrap="none" rtlCol="0">
            <a:spAutoFit/>
          </a:bodyPr>
          <a:lstStyle/>
          <a:p>
            <a:r>
              <a:rPr lang="en-US" dirty="0"/>
              <a:t>…</a:t>
            </a:r>
          </a:p>
        </p:txBody>
      </p:sp>
      <p:sp>
        <p:nvSpPr>
          <p:cNvPr id="189" name="TextBox 188"/>
          <p:cNvSpPr txBox="1"/>
          <p:nvPr/>
        </p:nvSpPr>
        <p:spPr>
          <a:xfrm>
            <a:off x="5285366" y="4033632"/>
            <a:ext cx="1717008" cy="369332"/>
          </a:xfrm>
          <a:prstGeom prst="rect">
            <a:avLst/>
          </a:prstGeom>
          <a:noFill/>
        </p:spPr>
        <p:txBody>
          <a:bodyPr wrap="none" rtlCol="0">
            <a:spAutoFit/>
          </a:bodyPr>
          <a:lstStyle/>
          <a:p>
            <a:pPr algn="ctr"/>
            <a:r>
              <a:rPr lang="en-US" dirty="0"/>
              <a:t>Data Acquisition</a:t>
            </a:r>
          </a:p>
        </p:txBody>
      </p:sp>
      <p:sp>
        <p:nvSpPr>
          <p:cNvPr id="208" name="Rounded Rectangle 207"/>
          <p:cNvSpPr/>
          <p:nvPr/>
        </p:nvSpPr>
        <p:spPr>
          <a:xfrm>
            <a:off x="5104508" y="3934898"/>
            <a:ext cx="2015968" cy="5745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ounded Rectangle 7"/>
          <p:cNvSpPr/>
          <p:nvPr/>
        </p:nvSpPr>
        <p:spPr>
          <a:xfrm>
            <a:off x="5777345" y="10108804"/>
            <a:ext cx="1771650" cy="51954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9"/>
          <a:stretch>
            <a:fillRect/>
          </a:stretch>
        </p:blipFill>
        <p:spPr>
          <a:xfrm>
            <a:off x="5436618" y="2891559"/>
            <a:ext cx="349528" cy="405453"/>
          </a:xfrm>
          <a:prstGeom prst="rect">
            <a:avLst/>
          </a:prstGeom>
        </p:spPr>
      </p:pic>
      <p:pic>
        <p:nvPicPr>
          <p:cNvPr id="16" name="Picture 15"/>
          <p:cNvPicPr>
            <a:picLocks noChangeAspect="1"/>
          </p:cNvPicPr>
          <p:nvPr/>
        </p:nvPicPr>
        <p:blipFill>
          <a:blip r:embed="rId9"/>
          <a:stretch>
            <a:fillRect/>
          </a:stretch>
        </p:blipFill>
        <p:spPr>
          <a:xfrm>
            <a:off x="5955179" y="2673346"/>
            <a:ext cx="349528" cy="405453"/>
          </a:xfrm>
          <a:prstGeom prst="rect">
            <a:avLst/>
          </a:prstGeom>
        </p:spPr>
      </p:pic>
      <p:pic>
        <p:nvPicPr>
          <p:cNvPr id="18" name="Picture 17"/>
          <p:cNvPicPr>
            <a:picLocks noChangeAspect="1"/>
          </p:cNvPicPr>
          <p:nvPr/>
        </p:nvPicPr>
        <p:blipFill>
          <a:blip r:embed="rId9"/>
          <a:stretch>
            <a:fillRect/>
          </a:stretch>
        </p:blipFill>
        <p:spPr>
          <a:xfrm>
            <a:off x="6452083" y="2904795"/>
            <a:ext cx="349528" cy="405453"/>
          </a:xfrm>
          <a:prstGeom prst="rect">
            <a:avLst/>
          </a:prstGeom>
        </p:spPr>
      </p:pic>
      <p:sp>
        <p:nvSpPr>
          <p:cNvPr id="219" name="Rounded Rectangle 218"/>
          <p:cNvSpPr/>
          <p:nvPr/>
        </p:nvSpPr>
        <p:spPr>
          <a:xfrm>
            <a:off x="5245768" y="2567910"/>
            <a:ext cx="1744579" cy="845771"/>
          </a:xfrm>
          <a:prstGeom prst="roundRect">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2" name="Down Arrow 221"/>
          <p:cNvSpPr/>
          <p:nvPr/>
        </p:nvSpPr>
        <p:spPr>
          <a:xfrm>
            <a:off x="6032738" y="3419497"/>
            <a:ext cx="157551" cy="519184"/>
          </a:xfrm>
          <a:prstGeom prst="downArrow">
            <a:avLst>
              <a:gd name="adj1" fmla="val 50000"/>
              <a:gd name="adj2" fmla="val 11881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4" name="TextBox 223"/>
          <p:cNvSpPr txBox="1"/>
          <p:nvPr/>
        </p:nvSpPr>
        <p:spPr>
          <a:xfrm>
            <a:off x="5320178" y="2270213"/>
            <a:ext cx="1554208" cy="323165"/>
          </a:xfrm>
          <a:prstGeom prst="rect">
            <a:avLst/>
          </a:prstGeom>
          <a:noFill/>
        </p:spPr>
        <p:txBody>
          <a:bodyPr wrap="none" rtlCol="0">
            <a:spAutoFit/>
          </a:bodyPr>
          <a:lstStyle/>
          <a:p>
            <a:pPr algn="ctr"/>
            <a:r>
              <a:rPr lang="en-US" sz="1500" i="1" dirty="0" smtClean="0"/>
              <a:t>Online Databases</a:t>
            </a:r>
          </a:p>
        </p:txBody>
      </p:sp>
      <p:sp>
        <p:nvSpPr>
          <p:cNvPr id="223" name="Down Arrow 222"/>
          <p:cNvSpPr/>
          <p:nvPr/>
        </p:nvSpPr>
        <p:spPr>
          <a:xfrm>
            <a:off x="6035610" y="4520802"/>
            <a:ext cx="157551" cy="519184"/>
          </a:xfrm>
          <a:prstGeom prst="downArrow">
            <a:avLst>
              <a:gd name="adj1" fmla="val 50000"/>
              <a:gd name="adj2" fmla="val 11881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6" name="TextBox 225"/>
          <p:cNvSpPr txBox="1"/>
          <p:nvPr/>
        </p:nvSpPr>
        <p:spPr>
          <a:xfrm>
            <a:off x="7777258" y="7293370"/>
            <a:ext cx="651140" cy="307777"/>
          </a:xfrm>
          <a:prstGeom prst="rect">
            <a:avLst/>
          </a:prstGeom>
          <a:noFill/>
        </p:spPr>
        <p:txBody>
          <a:bodyPr wrap="none" rtlCol="0">
            <a:spAutoFit/>
          </a:bodyPr>
          <a:lstStyle/>
          <a:p>
            <a:r>
              <a:rPr lang="en-US" sz="1400" dirty="0" smtClean="0"/>
              <a:t>GID-</a:t>
            </a:r>
            <a:r>
              <a:rPr lang="en-US" sz="1400" i="1" dirty="0" smtClean="0"/>
              <a:t>m</a:t>
            </a:r>
            <a:endParaRPr lang="en-US" sz="1400" i="1" dirty="0"/>
          </a:p>
        </p:txBody>
      </p:sp>
      <p:sp>
        <p:nvSpPr>
          <p:cNvPr id="246" name="Rectangle 245"/>
          <p:cNvSpPr/>
          <p:nvPr/>
        </p:nvSpPr>
        <p:spPr>
          <a:xfrm>
            <a:off x="5794547" y="12102498"/>
            <a:ext cx="732851" cy="2645826"/>
          </a:xfrm>
          <a:prstGeom prst="rect">
            <a:avLst/>
          </a:prstGeom>
          <a:solidFill>
            <a:srgbClr val="FFC000"/>
          </a:solid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Rectangle 248"/>
          <p:cNvSpPr/>
          <p:nvPr/>
        </p:nvSpPr>
        <p:spPr>
          <a:xfrm>
            <a:off x="6521033" y="12093262"/>
            <a:ext cx="502655" cy="2660480"/>
          </a:xfrm>
          <a:prstGeom prst="rect">
            <a:avLst/>
          </a:prstGeom>
          <a:solidFill>
            <a:srgbClr val="FFFF00"/>
          </a:solid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TextBox 256"/>
          <p:cNvSpPr txBox="1"/>
          <p:nvPr/>
        </p:nvSpPr>
        <p:spPr>
          <a:xfrm>
            <a:off x="7699677" y="12685437"/>
            <a:ext cx="343364" cy="369332"/>
          </a:xfrm>
          <a:prstGeom prst="rect">
            <a:avLst/>
          </a:prstGeom>
          <a:noFill/>
        </p:spPr>
        <p:txBody>
          <a:bodyPr wrap="none" rtlCol="0">
            <a:spAutoFit/>
          </a:bodyPr>
          <a:lstStyle/>
          <a:p>
            <a:r>
              <a:rPr lang="en-US" dirty="0"/>
              <a:t>…</a:t>
            </a:r>
          </a:p>
        </p:txBody>
      </p:sp>
      <p:sp>
        <p:nvSpPr>
          <p:cNvPr id="259" name="TextBox 258"/>
          <p:cNvSpPr txBox="1"/>
          <p:nvPr/>
        </p:nvSpPr>
        <p:spPr>
          <a:xfrm rot="5400000">
            <a:off x="7756554" y="14314478"/>
            <a:ext cx="343364" cy="369332"/>
          </a:xfrm>
          <a:prstGeom prst="rect">
            <a:avLst/>
          </a:prstGeom>
          <a:noFill/>
        </p:spPr>
        <p:txBody>
          <a:bodyPr wrap="none" rtlCol="0">
            <a:spAutoFit/>
          </a:bodyPr>
          <a:lstStyle/>
          <a:p>
            <a:r>
              <a:rPr lang="en-US" dirty="0"/>
              <a:t>…</a:t>
            </a:r>
          </a:p>
        </p:txBody>
      </p:sp>
      <p:sp>
        <p:nvSpPr>
          <p:cNvPr id="260" name="TextBox 259"/>
          <p:cNvSpPr txBox="1"/>
          <p:nvPr/>
        </p:nvSpPr>
        <p:spPr>
          <a:xfrm rot="19489206">
            <a:off x="7007861" y="12394403"/>
            <a:ext cx="742126" cy="276999"/>
          </a:xfrm>
          <a:prstGeom prst="rect">
            <a:avLst/>
          </a:prstGeom>
          <a:noFill/>
        </p:spPr>
        <p:txBody>
          <a:bodyPr wrap="none" rtlCol="0">
            <a:spAutoFit/>
          </a:bodyPr>
          <a:lstStyle/>
          <a:p>
            <a:r>
              <a:rPr lang="en-US" sz="1200" dirty="0"/>
              <a:t>Variant 1</a:t>
            </a:r>
          </a:p>
        </p:txBody>
      </p:sp>
      <p:sp>
        <p:nvSpPr>
          <p:cNvPr id="261" name="TextBox 260"/>
          <p:cNvSpPr txBox="1"/>
          <p:nvPr/>
        </p:nvSpPr>
        <p:spPr>
          <a:xfrm rot="19386106">
            <a:off x="7329586" y="12400575"/>
            <a:ext cx="742126" cy="276999"/>
          </a:xfrm>
          <a:prstGeom prst="rect">
            <a:avLst/>
          </a:prstGeom>
          <a:noFill/>
        </p:spPr>
        <p:txBody>
          <a:bodyPr wrap="none" rtlCol="0">
            <a:spAutoFit/>
          </a:bodyPr>
          <a:lstStyle/>
          <a:p>
            <a:r>
              <a:rPr lang="en-US" sz="1200" dirty="0"/>
              <a:t>Variant 2</a:t>
            </a:r>
          </a:p>
        </p:txBody>
      </p:sp>
      <mc:AlternateContent xmlns:mc="http://schemas.openxmlformats.org/markup-compatibility/2006" xmlns:a14="http://schemas.microsoft.com/office/drawing/2010/main">
        <mc:Choice Requires="a14">
          <p:sp>
            <p:nvSpPr>
              <p:cNvPr id="262" name="TextBox 261"/>
              <p:cNvSpPr txBox="1"/>
              <p:nvPr/>
            </p:nvSpPr>
            <p:spPr>
              <a:xfrm rot="19577995">
                <a:off x="8042364" y="12365844"/>
                <a:ext cx="628314" cy="461665"/>
              </a:xfrm>
              <a:prstGeom prst="rect">
                <a:avLst/>
              </a:prstGeom>
              <a:noFill/>
            </p:spPr>
            <p:txBody>
              <a:bodyPr wrap="none" rtlCol="0">
                <a:spAutoFit/>
              </a:bodyPr>
              <a:lstStyle/>
              <a:p>
                <a:r>
                  <a:rPr lang="en-US" sz="1200" dirty="0"/>
                  <a:t>Variant</a:t>
                </a:r>
              </a:p>
              <a:p>
                <a:pPr/>
                <a14:m>
                  <m:oMathPara xmlns:m="http://schemas.openxmlformats.org/officeDocument/2006/math">
                    <m:oMathParaPr>
                      <m:jc m:val="centerGroup"/>
                    </m:oMathParaPr>
                    <m:oMath xmlns:m="http://schemas.openxmlformats.org/officeDocument/2006/math">
                      <m:r>
                        <a:rPr lang="en-US" sz="1200" i="1">
                          <a:latin typeface="Cambria Math" panose="02040503050406030204" pitchFamily="18" charset="0"/>
                        </a:rPr>
                        <m:t>𝑞</m:t>
                      </m:r>
                    </m:oMath>
                  </m:oMathPara>
                </a14:m>
                <a:endParaRPr lang="en-US" sz="1200" dirty="0"/>
              </a:p>
            </p:txBody>
          </p:sp>
        </mc:Choice>
        <mc:Fallback xmlns="">
          <p:sp>
            <p:nvSpPr>
              <p:cNvPr id="262" name="TextBox 261"/>
              <p:cNvSpPr txBox="1">
                <a:spLocks noRot="1" noChangeAspect="1" noMove="1" noResize="1" noEditPoints="1" noAdjustHandles="1" noChangeArrowheads="1" noChangeShapeType="1" noTextEdit="1"/>
              </p:cNvSpPr>
              <p:nvPr/>
            </p:nvSpPr>
            <p:spPr>
              <a:xfrm rot="19577995">
                <a:off x="8042364" y="12365844"/>
                <a:ext cx="628314" cy="461665"/>
              </a:xfrm>
              <a:prstGeom prst="rect">
                <a:avLst/>
              </a:prstGeom>
              <a:blipFill rotWithShape="0">
                <a:blip r:embed="rId10"/>
                <a:stretch>
                  <a:fillRect/>
                </a:stretch>
              </a:blipFill>
            </p:spPr>
            <p:txBody>
              <a:bodyPr/>
              <a:lstStyle/>
              <a:p>
                <a:r>
                  <a:rPr lang="en-US">
                    <a:noFill/>
                  </a:rPr>
                  <a:t> </a:t>
                </a:r>
              </a:p>
            </p:txBody>
          </p:sp>
        </mc:Fallback>
      </mc:AlternateContent>
      <p:sp>
        <p:nvSpPr>
          <p:cNvPr id="263" name="Rectangle 262"/>
          <p:cNvSpPr/>
          <p:nvPr/>
        </p:nvSpPr>
        <p:spPr>
          <a:xfrm>
            <a:off x="5121174" y="12096345"/>
            <a:ext cx="3394431" cy="26520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TextBox 263"/>
          <p:cNvSpPr txBox="1"/>
          <p:nvPr/>
        </p:nvSpPr>
        <p:spPr>
          <a:xfrm>
            <a:off x="6535202" y="12767567"/>
            <a:ext cx="534121" cy="307777"/>
          </a:xfrm>
          <a:prstGeom prst="rect">
            <a:avLst/>
          </a:prstGeom>
          <a:noFill/>
        </p:spPr>
        <p:txBody>
          <a:bodyPr wrap="none" rtlCol="0">
            <a:spAutoFit/>
          </a:bodyPr>
          <a:lstStyle/>
          <a:p>
            <a:r>
              <a:rPr lang="en-US" sz="1400" dirty="0"/>
              <a:t>HIV+</a:t>
            </a:r>
          </a:p>
        </p:txBody>
      </p:sp>
      <p:sp>
        <p:nvSpPr>
          <p:cNvPr id="265" name="TextBox 264"/>
          <p:cNvSpPr txBox="1"/>
          <p:nvPr/>
        </p:nvSpPr>
        <p:spPr>
          <a:xfrm>
            <a:off x="6535202" y="13049194"/>
            <a:ext cx="498855" cy="307777"/>
          </a:xfrm>
          <a:prstGeom prst="rect">
            <a:avLst/>
          </a:prstGeom>
          <a:noFill/>
        </p:spPr>
        <p:txBody>
          <a:bodyPr wrap="none" rtlCol="0">
            <a:spAutoFit/>
          </a:bodyPr>
          <a:lstStyle/>
          <a:p>
            <a:r>
              <a:rPr lang="en-US" sz="1400" dirty="0"/>
              <a:t>HIV-</a:t>
            </a:r>
          </a:p>
        </p:txBody>
      </p:sp>
      <p:sp>
        <p:nvSpPr>
          <p:cNvPr id="266" name="TextBox 265"/>
          <p:cNvSpPr txBox="1"/>
          <p:nvPr/>
        </p:nvSpPr>
        <p:spPr>
          <a:xfrm>
            <a:off x="6542090" y="13354521"/>
            <a:ext cx="498855" cy="307777"/>
          </a:xfrm>
          <a:prstGeom prst="rect">
            <a:avLst/>
          </a:prstGeom>
          <a:noFill/>
        </p:spPr>
        <p:txBody>
          <a:bodyPr wrap="none" rtlCol="0">
            <a:spAutoFit/>
          </a:bodyPr>
          <a:lstStyle/>
          <a:p>
            <a:r>
              <a:rPr lang="en-US" sz="1400" dirty="0"/>
              <a:t>HIV-</a:t>
            </a:r>
          </a:p>
        </p:txBody>
      </p:sp>
      <p:sp>
        <p:nvSpPr>
          <p:cNvPr id="267" name="TextBox 266"/>
          <p:cNvSpPr txBox="1"/>
          <p:nvPr/>
        </p:nvSpPr>
        <p:spPr>
          <a:xfrm rot="5400000">
            <a:off x="6650097" y="14314478"/>
            <a:ext cx="343364" cy="369332"/>
          </a:xfrm>
          <a:prstGeom prst="rect">
            <a:avLst/>
          </a:prstGeom>
          <a:noFill/>
        </p:spPr>
        <p:txBody>
          <a:bodyPr wrap="none" rtlCol="0">
            <a:spAutoFit/>
          </a:bodyPr>
          <a:lstStyle/>
          <a:p>
            <a:r>
              <a:rPr lang="en-US" dirty="0"/>
              <a:t>…</a:t>
            </a:r>
          </a:p>
        </p:txBody>
      </p:sp>
      <p:cxnSp>
        <p:nvCxnSpPr>
          <p:cNvPr id="269" name="Straight Connector 268"/>
          <p:cNvCxnSpPr/>
          <p:nvPr/>
        </p:nvCxnSpPr>
        <p:spPr>
          <a:xfrm>
            <a:off x="5129278" y="12778092"/>
            <a:ext cx="3386259"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a:off x="5126090" y="13656290"/>
            <a:ext cx="33887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a:off x="5126092" y="13370132"/>
            <a:ext cx="339470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2" name="Straight Connector 271"/>
          <p:cNvCxnSpPr/>
          <p:nvPr/>
        </p:nvCxnSpPr>
        <p:spPr>
          <a:xfrm>
            <a:off x="5116533" y="13069289"/>
            <a:ext cx="3401825" cy="0"/>
          </a:xfrm>
          <a:prstGeom prst="line">
            <a:avLst/>
          </a:prstGeom>
        </p:spPr>
        <p:style>
          <a:lnRef idx="1">
            <a:schemeClr val="accent1"/>
          </a:lnRef>
          <a:fillRef idx="0">
            <a:schemeClr val="accent1"/>
          </a:fillRef>
          <a:effectRef idx="0">
            <a:schemeClr val="accent1"/>
          </a:effectRef>
          <a:fontRef idx="minor">
            <a:schemeClr val="tx1"/>
          </a:fontRef>
        </p:style>
      </p:cxnSp>
      <p:sp>
        <p:nvSpPr>
          <p:cNvPr id="273" name="TextBox 272"/>
          <p:cNvSpPr txBox="1"/>
          <p:nvPr/>
        </p:nvSpPr>
        <p:spPr>
          <a:xfrm>
            <a:off x="6498399" y="12220932"/>
            <a:ext cx="569323" cy="461665"/>
          </a:xfrm>
          <a:prstGeom prst="rect">
            <a:avLst/>
          </a:prstGeom>
          <a:noFill/>
        </p:spPr>
        <p:txBody>
          <a:bodyPr wrap="none" rtlCol="0">
            <a:spAutoFit/>
          </a:bodyPr>
          <a:lstStyle/>
          <a:p>
            <a:pPr algn="ctr"/>
            <a:r>
              <a:rPr lang="en-US" sz="1200" dirty="0"/>
              <a:t>HIV </a:t>
            </a:r>
            <a:endParaRPr lang="en-US" sz="1200" dirty="0" smtClean="0"/>
          </a:p>
          <a:p>
            <a:pPr algn="ctr"/>
            <a:r>
              <a:rPr lang="en-US" sz="1200" dirty="0" smtClean="0"/>
              <a:t>Status</a:t>
            </a:r>
            <a:endParaRPr lang="en-US" sz="1200" dirty="0"/>
          </a:p>
        </p:txBody>
      </p:sp>
      <p:sp>
        <p:nvSpPr>
          <p:cNvPr id="275" name="TextBox 274"/>
          <p:cNvSpPr txBox="1"/>
          <p:nvPr/>
        </p:nvSpPr>
        <p:spPr>
          <a:xfrm>
            <a:off x="7699677" y="13287605"/>
            <a:ext cx="343364" cy="369332"/>
          </a:xfrm>
          <a:prstGeom prst="rect">
            <a:avLst/>
          </a:prstGeom>
          <a:noFill/>
        </p:spPr>
        <p:txBody>
          <a:bodyPr wrap="none" rtlCol="0">
            <a:spAutoFit/>
          </a:bodyPr>
          <a:lstStyle/>
          <a:p>
            <a:r>
              <a:rPr lang="en-US" dirty="0"/>
              <a:t>…</a:t>
            </a:r>
          </a:p>
        </p:txBody>
      </p:sp>
      <p:sp>
        <p:nvSpPr>
          <p:cNvPr id="277" name="TextBox 276"/>
          <p:cNvSpPr txBox="1"/>
          <p:nvPr/>
        </p:nvSpPr>
        <p:spPr>
          <a:xfrm>
            <a:off x="7699677" y="12986521"/>
            <a:ext cx="343364" cy="369332"/>
          </a:xfrm>
          <a:prstGeom prst="rect">
            <a:avLst/>
          </a:prstGeom>
          <a:noFill/>
        </p:spPr>
        <p:txBody>
          <a:bodyPr wrap="none" rtlCol="0">
            <a:spAutoFit/>
          </a:bodyPr>
          <a:lstStyle/>
          <a:p>
            <a:r>
              <a:rPr lang="en-US" dirty="0"/>
              <a:t>…</a:t>
            </a:r>
          </a:p>
        </p:txBody>
      </p:sp>
      <p:sp>
        <p:nvSpPr>
          <p:cNvPr id="279" name="TextBox 278"/>
          <p:cNvSpPr txBox="1"/>
          <p:nvPr/>
        </p:nvSpPr>
        <p:spPr>
          <a:xfrm>
            <a:off x="5160387" y="13069123"/>
            <a:ext cx="599844" cy="307777"/>
          </a:xfrm>
          <a:prstGeom prst="rect">
            <a:avLst/>
          </a:prstGeom>
          <a:noFill/>
        </p:spPr>
        <p:txBody>
          <a:bodyPr wrap="none" rtlCol="0">
            <a:spAutoFit/>
          </a:bodyPr>
          <a:lstStyle/>
          <a:p>
            <a:r>
              <a:rPr lang="en-US" sz="1400" dirty="0" smtClean="0"/>
              <a:t>GID-</a:t>
            </a:r>
            <a:r>
              <a:rPr lang="en-US" sz="1400" i="1" dirty="0"/>
              <a:t>2</a:t>
            </a:r>
          </a:p>
        </p:txBody>
      </p:sp>
      <p:sp>
        <p:nvSpPr>
          <p:cNvPr id="280" name="TextBox 279"/>
          <p:cNvSpPr txBox="1"/>
          <p:nvPr/>
        </p:nvSpPr>
        <p:spPr>
          <a:xfrm>
            <a:off x="5160387" y="12775587"/>
            <a:ext cx="599844" cy="307777"/>
          </a:xfrm>
          <a:prstGeom prst="rect">
            <a:avLst/>
          </a:prstGeom>
          <a:noFill/>
        </p:spPr>
        <p:txBody>
          <a:bodyPr wrap="none" rtlCol="0">
            <a:spAutoFit/>
          </a:bodyPr>
          <a:lstStyle/>
          <a:p>
            <a:r>
              <a:rPr lang="en-US" sz="1400" dirty="0" smtClean="0"/>
              <a:t>GID-</a:t>
            </a:r>
            <a:r>
              <a:rPr lang="en-US" sz="1400" i="1" dirty="0"/>
              <a:t>1</a:t>
            </a:r>
          </a:p>
        </p:txBody>
      </p:sp>
      <p:sp>
        <p:nvSpPr>
          <p:cNvPr id="281" name="TextBox 280"/>
          <p:cNvSpPr txBox="1"/>
          <p:nvPr/>
        </p:nvSpPr>
        <p:spPr>
          <a:xfrm rot="5400000">
            <a:off x="5356764" y="14317436"/>
            <a:ext cx="343364" cy="369332"/>
          </a:xfrm>
          <a:prstGeom prst="rect">
            <a:avLst/>
          </a:prstGeom>
          <a:noFill/>
        </p:spPr>
        <p:txBody>
          <a:bodyPr wrap="none" rtlCol="0">
            <a:spAutoFit/>
          </a:bodyPr>
          <a:lstStyle/>
          <a:p>
            <a:r>
              <a:rPr lang="en-US" dirty="0"/>
              <a:t>…</a:t>
            </a:r>
          </a:p>
        </p:txBody>
      </p:sp>
      <p:sp>
        <p:nvSpPr>
          <p:cNvPr id="282" name="TextBox 281"/>
          <p:cNvSpPr txBox="1"/>
          <p:nvPr/>
        </p:nvSpPr>
        <p:spPr>
          <a:xfrm>
            <a:off x="5069262" y="12231283"/>
            <a:ext cx="798616" cy="461665"/>
          </a:xfrm>
          <a:prstGeom prst="rect">
            <a:avLst/>
          </a:prstGeom>
          <a:noFill/>
        </p:spPr>
        <p:txBody>
          <a:bodyPr wrap="none" rtlCol="0">
            <a:spAutoFit/>
          </a:bodyPr>
          <a:lstStyle/>
          <a:p>
            <a:pPr algn="ctr"/>
            <a:r>
              <a:rPr lang="en-US" sz="1200" dirty="0"/>
              <a:t>Genotype</a:t>
            </a:r>
          </a:p>
          <a:p>
            <a:pPr algn="ctr"/>
            <a:r>
              <a:rPr lang="en-US" sz="1200" dirty="0"/>
              <a:t>ID</a:t>
            </a:r>
          </a:p>
        </p:txBody>
      </p:sp>
      <p:sp>
        <p:nvSpPr>
          <p:cNvPr id="286" name="TextBox 285"/>
          <p:cNvSpPr txBox="1"/>
          <p:nvPr/>
        </p:nvSpPr>
        <p:spPr>
          <a:xfrm>
            <a:off x="5878898" y="12782710"/>
            <a:ext cx="579005" cy="307777"/>
          </a:xfrm>
          <a:prstGeom prst="rect">
            <a:avLst/>
          </a:prstGeom>
          <a:noFill/>
        </p:spPr>
        <p:txBody>
          <a:bodyPr wrap="none" rtlCol="0">
            <a:spAutoFit/>
          </a:bodyPr>
          <a:lstStyle/>
          <a:p>
            <a:r>
              <a:rPr lang="en-US" sz="1400" dirty="0" smtClean="0"/>
              <a:t>PID-</a:t>
            </a:r>
            <a:r>
              <a:rPr lang="en-US" sz="1400" i="1" dirty="0"/>
              <a:t>8</a:t>
            </a:r>
          </a:p>
        </p:txBody>
      </p:sp>
      <p:sp>
        <p:nvSpPr>
          <p:cNvPr id="289" name="TextBox 288"/>
          <p:cNvSpPr txBox="1"/>
          <p:nvPr/>
        </p:nvSpPr>
        <p:spPr>
          <a:xfrm>
            <a:off x="5734456" y="12230134"/>
            <a:ext cx="861133" cy="461665"/>
          </a:xfrm>
          <a:prstGeom prst="rect">
            <a:avLst/>
          </a:prstGeom>
          <a:noFill/>
        </p:spPr>
        <p:txBody>
          <a:bodyPr wrap="none" rtlCol="0">
            <a:spAutoFit/>
          </a:bodyPr>
          <a:lstStyle/>
          <a:p>
            <a:pPr algn="ctr"/>
            <a:r>
              <a:rPr lang="en-US" sz="1200" dirty="0"/>
              <a:t>Phenotype</a:t>
            </a:r>
          </a:p>
          <a:p>
            <a:pPr algn="ctr"/>
            <a:r>
              <a:rPr lang="en-US" sz="1200" dirty="0"/>
              <a:t>ID</a:t>
            </a:r>
          </a:p>
        </p:txBody>
      </p:sp>
      <p:sp>
        <p:nvSpPr>
          <p:cNvPr id="290" name="TextBox 289"/>
          <p:cNvSpPr txBox="1"/>
          <p:nvPr/>
        </p:nvSpPr>
        <p:spPr>
          <a:xfrm>
            <a:off x="5160387" y="13361633"/>
            <a:ext cx="599844" cy="307777"/>
          </a:xfrm>
          <a:prstGeom prst="rect">
            <a:avLst/>
          </a:prstGeom>
          <a:noFill/>
        </p:spPr>
        <p:txBody>
          <a:bodyPr wrap="none" rtlCol="0">
            <a:spAutoFit/>
          </a:bodyPr>
          <a:lstStyle/>
          <a:p>
            <a:r>
              <a:rPr lang="en-US" sz="1400" dirty="0" smtClean="0"/>
              <a:t>GID-</a:t>
            </a:r>
            <a:r>
              <a:rPr lang="en-US" sz="1400" i="1" dirty="0" smtClean="0"/>
              <a:t>3</a:t>
            </a:r>
            <a:endParaRPr lang="en-US" sz="1400" i="1" dirty="0"/>
          </a:p>
        </p:txBody>
      </p:sp>
      <p:sp>
        <p:nvSpPr>
          <p:cNvPr id="291" name="TextBox 290"/>
          <p:cNvSpPr txBox="1"/>
          <p:nvPr/>
        </p:nvSpPr>
        <p:spPr>
          <a:xfrm>
            <a:off x="5160387" y="13654143"/>
            <a:ext cx="599844" cy="307777"/>
          </a:xfrm>
          <a:prstGeom prst="rect">
            <a:avLst/>
          </a:prstGeom>
          <a:noFill/>
        </p:spPr>
        <p:txBody>
          <a:bodyPr wrap="none" rtlCol="0">
            <a:spAutoFit/>
          </a:bodyPr>
          <a:lstStyle/>
          <a:p>
            <a:r>
              <a:rPr lang="en-US" sz="1400" dirty="0" smtClean="0"/>
              <a:t>GID-</a:t>
            </a:r>
            <a:r>
              <a:rPr lang="en-US" sz="1400" i="1" dirty="0"/>
              <a:t>4</a:t>
            </a:r>
          </a:p>
        </p:txBody>
      </p:sp>
      <p:sp>
        <p:nvSpPr>
          <p:cNvPr id="292" name="TextBox 291"/>
          <p:cNvSpPr txBox="1"/>
          <p:nvPr/>
        </p:nvSpPr>
        <p:spPr>
          <a:xfrm>
            <a:off x="5878898" y="13072636"/>
            <a:ext cx="579005" cy="307777"/>
          </a:xfrm>
          <a:prstGeom prst="rect">
            <a:avLst/>
          </a:prstGeom>
          <a:noFill/>
        </p:spPr>
        <p:txBody>
          <a:bodyPr wrap="none" rtlCol="0">
            <a:spAutoFit/>
          </a:bodyPr>
          <a:lstStyle/>
          <a:p>
            <a:r>
              <a:rPr lang="en-US" sz="1400" dirty="0" smtClean="0"/>
              <a:t>PID-</a:t>
            </a:r>
            <a:r>
              <a:rPr lang="en-US" sz="1400" i="1" dirty="0"/>
              <a:t>3</a:t>
            </a:r>
          </a:p>
        </p:txBody>
      </p:sp>
      <p:sp>
        <p:nvSpPr>
          <p:cNvPr id="293" name="TextBox 292"/>
          <p:cNvSpPr txBox="1"/>
          <p:nvPr/>
        </p:nvSpPr>
        <p:spPr>
          <a:xfrm>
            <a:off x="5878898" y="13352981"/>
            <a:ext cx="579005" cy="307777"/>
          </a:xfrm>
          <a:prstGeom prst="rect">
            <a:avLst/>
          </a:prstGeom>
          <a:noFill/>
        </p:spPr>
        <p:txBody>
          <a:bodyPr wrap="none" rtlCol="0">
            <a:spAutoFit/>
          </a:bodyPr>
          <a:lstStyle/>
          <a:p>
            <a:r>
              <a:rPr lang="en-US" sz="1400" dirty="0" smtClean="0"/>
              <a:t>PID-</a:t>
            </a:r>
            <a:r>
              <a:rPr lang="en-US" sz="1400" i="1" dirty="0"/>
              <a:t>1</a:t>
            </a:r>
          </a:p>
        </p:txBody>
      </p:sp>
      <p:sp>
        <p:nvSpPr>
          <p:cNvPr id="294" name="TextBox 293"/>
          <p:cNvSpPr txBox="1"/>
          <p:nvPr/>
        </p:nvSpPr>
        <p:spPr>
          <a:xfrm>
            <a:off x="5878898" y="13667613"/>
            <a:ext cx="579005" cy="307777"/>
          </a:xfrm>
          <a:prstGeom prst="rect">
            <a:avLst/>
          </a:prstGeom>
          <a:noFill/>
        </p:spPr>
        <p:txBody>
          <a:bodyPr wrap="none" rtlCol="0">
            <a:spAutoFit/>
          </a:bodyPr>
          <a:lstStyle/>
          <a:p>
            <a:r>
              <a:rPr lang="en-US" sz="1400" dirty="0" smtClean="0"/>
              <a:t>PID-</a:t>
            </a:r>
            <a:r>
              <a:rPr lang="en-US" sz="1400" i="1" dirty="0"/>
              <a:t>1</a:t>
            </a:r>
          </a:p>
        </p:txBody>
      </p:sp>
      <p:cxnSp>
        <p:nvCxnSpPr>
          <p:cNvPr id="295" name="Straight Connector 294"/>
          <p:cNvCxnSpPr/>
          <p:nvPr/>
        </p:nvCxnSpPr>
        <p:spPr>
          <a:xfrm>
            <a:off x="5131006" y="13960163"/>
            <a:ext cx="3388768"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5794424" y="13377584"/>
            <a:ext cx="1224116" cy="280220"/>
          </a:xfrm>
          <a:prstGeom prst="rect">
            <a:avLst/>
          </a:prstGeom>
          <a:pattFill prst="wdUpDiag">
            <a:fgClr>
              <a:schemeClr val="bg1">
                <a:lumMod val="6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 name="TextBox 295"/>
          <p:cNvSpPr txBox="1"/>
          <p:nvPr/>
        </p:nvSpPr>
        <p:spPr>
          <a:xfrm>
            <a:off x="6535202" y="13677399"/>
            <a:ext cx="534121" cy="307777"/>
          </a:xfrm>
          <a:prstGeom prst="rect">
            <a:avLst/>
          </a:prstGeom>
          <a:noFill/>
        </p:spPr>
        <p:txBody>
          <a:bodyPr wrap="none" rtlCol="0">
            <a:spAutoFit/>
          </a:bodyPr>
          <a:lstStyle/>
          <a:p>
            <a:r>
              <a:rPr lang="en-US" sz="1400" dirty="0"/>
              <a:t>HIV+</a:t>
            </a:r>
          </a:p>
        </p:txBody>
      </p:sp>
      <p:sp>
        <p:nvSpPr>
          <p:cNvPr id="297" name="TextBox 296"/>
          <p:cNvSpPr txBox="1"/>
          <p:nvPr/>
        </p:nvSpPr>
        <p:spPr>
          <a:xfrm>
            <a:off x="7699677" y="13588689"/>
            <a:ext cx="343364" cy="369332"/>
          </a:xfrm>
          <a:prstGeom prst="rect">
            <a:avLst/>
          </a:prstGeom>
          <a:noFill/>
        </p:spPr>
        <p:txBody>
          <a:bodyPr wrap="none" rtlCol="0">
            <a:spAutoFit/>
          </a:bodyPr>
          <a:lstStyle/>
          <a:p>
            <a:r>
              <a:rPr lang="en-US" dirty="0"/>
              <a:t>…</a:t>
            </a:r>
          </a:p>
        </p:txBody>
      </p:sp>
      <p:cxnSp>
        <p:nvCxnSpPr>
          <p:cNvPr id="298" name="Straight Connector 297"/>
          <p:cNvCxnSpPr/>
          <p:nvPr/>
        </p:nvCxnSpPr>
        <p:spPr>
          <a:xfrm>
            <a:off x="5117432" y="14254156"/>
            <a:ext cx="3392905" cy="0"/>
          </a:xfrm>
          <a:prstGeom prst="line">
            <a:avLst/>
          </a:prstGeom>
        </p:spPr>
        <p:style>
          <a:lnRef idx="1">
            <a:schemeClr val="accent1"/>
          </a:lnRef>
          <a:fillRef idx="0">
            <a:schemeClr val="accent1"/>
          </a:fillRef>
          <a:effectRef idx="0">
            <a:schemeClr val="accent1"/>
          </a:effectRef>
          <a:fontRef idx="minor">
            <a:schemeClr val="tx1"/>
          </a:fontRef>
        </p:style>
      </p:cxnSp>
      <p:sp>
        <p:nvSpPr>
          <p:cNvPr id="300" name="Rectangle 299"/>
          <p:cNvSpPr/>
          <p:nvPr/>
        </p:nvSpPr>
        <p:spPr>
          <a:xfrm>
            <a:off x="5797299" y="13967056"/>
            <a:ext cx="1224116" cy="280220"/>
          </a:xfrm>
          <a:prstGeom prst="rect">
            <a:avLst/>
          </a:prstGeom>
          <a:pattFill prst="wdUpDiag">
            <a:fgClr>
              <a:schemeClr val="bg1">
                <a:lumMod val="6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9" name="TextBox 298"/>
          <p:cNvSpPr txBox="1"/>
          <p:nvPr/>
        </p:nvSpPr>
        <p:spPr>
          <a:xfrm>
            <a:off x="5160387" y="13950316"/>
            <a:ext cx="599844" cy="307777"/>
          </a:xfrm>
          <a:prstGeom prst="rect">
            <a:avLst/>
          </a:prstGeom>
          <a:noFill/>
        </p:spPr>
        <p:txBody>
          <a:bodyPr wrap="none" rtlCol="0">
            <a:spAutoFit/>
          </a:bodyPr>
          <a:lstStyle/>
          <a:p>
            <a:r>
              <a:rPr lang="en-US" sz="1400" dirty="0" smtClean="0"/>
              <a:t>GID-</a:t>
            </a:r>
            <a:r>
              <a:rPr lang="en-US" sz="1400" i="1" dirty="0"/>
              <a:t>5</a:t>
            </a:r>
          </a:p>
        </p:txBody>
      </p:sp>
      <p:sp>
        <p:nvSpPr>
          <p:cNvPr id="301" name="TextBox 300"/>
          <p:cNvSpPr txBox="1"/>
          <p:nvPr/>
        </p:nvSpPr>
        <p:spPr>
          <a:xfrm rot="5400000">
            <a:off x="6042402" y="14314478"/>
            <a:ext cx="343364" cy="369332"/>
          </a:xfrm>
          <a:prstGeom prst="rect">
            <a:avLst/>
          </a:prstGeom>
          <a:noFill/>
        </p:spPr>
        <p:txBody>
          <a:bodyPr wrap="none" rtlCol="0">
            <a:spAutoFit/>
          </a:bodyPr>
          <a:lstStyle/>
          <a:p>
            <a:r>
              <a:rPr lang="en-US" dirty="0"/>
              <a:t>…</a:t>
            </a:r>
          </a:p>
        </p:txBody>
      </p:sp>
      <p:cxnSp>
        <p:nvCxnSpPr>
          <p:cNvPr id="274" name="Straight Connector 273"/>
          <p:cNvCxnSpPr/>
          <p:nvPr/>
        </p:nvCxnSpPr>
        <p:spPr>
          <a:xfrm>
            <a:off x="7018789" y="12086823"/>
            <a:ext cx="0" cy="2655514"/>
          </a:xfrm>
          <a:prstGeom prst="line">
            <a:avLst/>
          </a:prstGeom>
        </p:spPr>
        <p:style>
          <a:lnRef idx="1">
            <a:schemeClr val="accent1"/>
          </a:lnRef>
          <a:fillRef idx="0">
            <a:schemeClr val="accent1"/>
          </a:fillRef>
          <a:effectRef idx="0">
            <a:schemeClr val="accent1"/>
          </a:effectRef>
          <a:fontRef idx="minor">
            <a:schemeClr val="tx1"/>
          </a:fontRef>
        </p:style>
      </p:cxnSp>
      <p:grpSp>
        <p:nvGrpSpPr>
          <p:cNvPr id="40" name="Group 39"/>
          <p:cNvGrpSpPr/>
          <p:nvPr/>
        </p:nvGrpSpPr>
        <p:grpSpPr>
          <a:xfrm>
            <a:off x="7338479" y="12786957"/>
            <a:ext cx="773828" cy="1968358"/>
            <a:chOff x="7844752" y="13219451"/>
            <a:chExt cx="773828" cy="1734169"/>
          </a:xfrm>
        </p:grpSpPr>
        <p:cxnSp>
          <p:nvCxnSpPr>
            <p:cNvPr id="255" name="Straight Connector 254"/>
            <p:cNvCxnSpPr/>
            <p:nvPr/>
          </p:nvCxnSpPr>
          <p:spPr>
            <a:xfrm>
              <a:off x="7844752" y="13219451"/>
              <a:ext cx="0" cy="173416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a:off x="8147493" y="13225404"/>
              <a:ext cx="0" cy="1722457"/>
            </a:xfrm>
            <a:prstGeom prst="line">
              <a:avLst/>
            </a:prstGeom>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a:off x="8618580" y="13225403"/>
              <a:ext cx="0" cy="1714478"/>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283" name="Straight Connector 282"/>
          <p:cNvCxnSpPr/>
          <p:nvPr/>
        </p:nvCxnSpPr>
        <p:spPr>
          <a:xfrm>
            <a:off x="6523070" y="12100577"/>
            <a:ext cx="0" cy="2649499"/>
          </a:xfrm>
          <a:prstGeom prst="line">
            <a:avLst/>
          </a:prstGeom>
        </p:spPr>
        <p:style>
          <a:lnRef idx="1">
            <a:schemeClr val="accent1"/>
          </a:lnRef>
          <a:fillRef idx="0">
            <a:schemeClr val="accent1"/>
          </a:fillRef>
          <a:effectRef idx="0">
            <a:schemeClr val="accent1"/>
          </a:effectRef>
          <a:fontRef idx="minor">
            <a:schemeClr val="tx1"/>
          </a:fontRef>
        </p:style>
      </p:cxnSp>
      <p:cxnSp>
        <p:nvCxnSpPr>
          <p:cNvPr id="284" name="Straight Connector 283"/>
          <p:cNvCxnSpPr/>
          <p:nvPr/>
        </p:nvCxnSpPr>
        <p:spPr>
          <a:xfrm>
            <a:off x="5793430" y="12110399"/>
            <a:ext cx="0" cy="2649499"/>
          </a:xfrm>
          <a:prstGeom prst="line">
            <a:avLst/>
          </a:prstGeom>
        </p:spPr>
        <p:style>
          <a:lnRef idx="1">
            <a:schemeClr val="accent1"/>
          </a:lnRef>
          <a:fillRef idx="0">
            <a:schemeClr val="accent1"/>
          </a:fillRef>
          <a:effectRef idx="0">
            <a:schemeClr val="accent1"/>
          </a:effectRef>
          <a:fontRef idx="minor">
            <a:schemeClr val="tx1"/>
          </a:fontRef>
        </p:style>
      </p:cxnSp>
      <p:sp>
        <p:nvSpPr>
          <p:cNvPr id="302" name="TextBox 301"/>
          <p:cNvSpPr txBox="1"/>
          <p:nvPr/>
        </p:nvSpPr>
        <p:spPr>
          <a:xfrm>
            <a:off x="6943772" y="12073439"/>
            <a:ext cx="1632178" cy="230832"/>
          </a:xfrm>
          <a:prstGeom prst="rect">
            <a:avLst/>
          </a:prstGeom>
          <a:noFill/>
        </p:spPr>
        <p:txBody>
          <a:bodyPr wrap="none" rtlCol="0">
            <a:spAutoFit/>
          </a:bodyPr>
          <a:lstStyle/>
          <a:p>
            <a:pPr algn="ctr"/>
            <a:r>
              <a:rPr lang="en-US" sz="900" dirty="0" smtClean="0"/>
              <a:t>Predicted/Matched Genotypes</a:t>
            </a:r>
            <a:endParaRPr lang="en-US" sz="900" dirty="0"/>
          </a:p>
        </p:txBody>
      </p:sp>
      <p:sp>
        <p:nvSpPr>
          <p:cNvPr id="194" name="TextBox 193"/>
          <p:cNvSpPr txBox="1"/>
          <p:nvPr/>
        </p:nvSpPr>
        <p:spPr>
          <a:xfrm>
            <a:off x="3063026" y="6372888"/>
            <a:ext cx="364202" cy="261610"/>
          </a:xfrm>
          <a:prstGeom prst="rect">
            <a:avLst/>
          </a:prstGeom>
          <a:noFill/>
        </p:spPr>
        <p:txBody>
          <a:bodyPr wrap="none" rtlCol="0">
            <a:spAutoFit/>
          </a:bodyPr>
          <a:lstStyle/>
          <a:p>
            <a:r>
              <a:rPr lang="en-US" sz="1100" dirty="0" smtClean="0"/>
              <a:t>0.1</a:t>
            </a:r>
            <a:endParaRPr lang="en-US" sz="1100" dirty="0"/>
          </a:p>
        </p:txBody>
      </p:sp>
      <p:sp>
        <p:nvSpPr>
          <p:cNvPr id="195" name="TextBox 194"/>
          <p:cNvSpPr txBox="1"/>
          <p:nvPr/>
        </p:nvSpPr>
        <p:spPr>
          <a:xfrm>
            <a:off x="3063026" y="6641194"/>
            <a:ext cx="364202" cy="261610"/>
          </a:xfrm>
          <a:prstGeom prst="rect">
            <a:avLst/>
          </a:prstGeom>
          <a:noFill/>
        </p:spPr>
        <p:txBody>
          <a:bodyPr wrap="none" rtlCol="0">
            <a:spAutoFit/>
          </a:bodyPr>
          <a:lstStyle/>
          <a:p>
            <a:r>
              <a:rPr lang="en-US" sz="1100" dirty="0" smtClean="0"/>
              <a:t>0.5</a:t>
            </a:r>
            <a:endParaRPr lang="en-US" sz="1100" dirty="0"/>
          </a:p>
        </p:txBody>
      </p:sp>
      <p:sp>
        <p:nvSpPr>
          <p:cNvPr id="196" name="TextBox 195"/>
          <p:cNvSpPr txBox="1"/>
          <p:nvPr/>
        </p:nvSpPr>
        <p:spPr>
          <a:xfrm>
            <a:off x="3019744" y="7340945"/>
            <a:ext cx="407484" cy="261610"/>
          </a:xfrm>
          <a:prstGeom prst="rect">
            <a:avLst/>
          </a:prstGeom>
          <a:noFill/>
        </p:spPr>
        <p:txBody>
          <a:bodyPr wrap="none" rtlCol="0">
            <a:spAutoFit/>
          </a:bodyPr>
          <a:lstStyle/>
          <a:p>
            <a:r>
              <a:rPr lang="en-US" sz="1100" dirty="0" smtClean="0"/>
              <a:t>-0.2</a:t>
            </a:r>
            <a:endParaRPr lang="en-US" sz="1100" dirty="0"/>
          </a:p>
        </p:txBody>
      </p:sp>
      <p:sp>
        <p:nvSpPr>
          <p:cNvPr id="198" name="TextBox 197"/>
          <p:cNvSpPr txBox="1"/>
          <p:nvPr/>
        </p:nvSpPr>
        <p:spPr>
          <a:xfrm>
            <a:off x="3363172" y="6364307"/>
            <a:ext cx="407484" cy="261610"/>
          </a:xfrm>
          <a:prstGeom prst="rect">
            <a:avLst/>
          </a:prstGeom>
          <a:noFill/>
        </p:spPr>
        <p:txBody>
          <a:bodyPr wrap="none" rtlCol="0">
            <a:spAutoFit/>
          </a:bodyPr>
          <a:lstStyle/>
          <a:p>
            <a:r>
              <a:rPr lang="en-US" sz="1100" dirty="0" smtClean="0"/>
              <a:t>-2.7</a:t>
            </a:r>
            <a:endParaRPr lang="en-US" sz="1100" dirty="0"/>
          </a:p>
        </p:txBody>
      </p:sp>
      <p:sp>
        <p:nvSpPr>
          <p:cNvPr id="199" name="TextBox 198"/>
          <p:cNvSpPr txBox="1"/>
          <p:nvPr/>
        </p:nvSpPr>
        <p:spPr>
          <a:xfrm>
            <a:off x="3406454" y="6632613"/>
            <a:ext cx="364202" cy="261610"/>
          </a:xfrm>
          <a:prstGeom prst="rect">
            <a:avLst/>
          </a:prstGeom>
          <a:noFill/>
        </p:spPr>
        <p:txBody>
          <a:bodyPr wrap="none" rtlCol="0">
            <a:spAutoFit/>
          </a:bodyPr>
          <a:lstStyle/>
          <a:p>
            <a:r>
              <a:rPr lang="en-US" sz="1100" dirty="0" smtClean="0"/>
              <a:t>8.6</a:t>
            </a:r>
            <a:endParaRPr lang="en-US" sz="1100" dirty="0"/>
          </a:p>
        </p:txBody>
      </p:sp>
      <p:sp>
        <p:nvSpPr>
          <p:cNvPr id="200" name="TextBox 199"/>
          <p:cNvSpPr txBox="1"/>
          <p:nvPr/>
        </p:nvSpPr>
        <p:spPr>
          <a:xfrm>
            <a:off x="3406454" y="7332364"/>
            <a:ext cx="364202" cy="261610"/>
          </a:xfrm>
          <a:prstGeom prst="rect">
            <a:avLst/>
          </a:prstGeom>
          <a:noFill/>
        </p:spPr>
        <p:txBody>
          <a:bodyPr wrap="none" rtlCol="0">
            <a:spAutoFit/>
          </a:bodyPr>
          <a:lstStyle/>
          <a:p>
            <a:r>
              <a:rPr lang="en-US" sz="1100" dirty="0" smtClean="0"/>
              <a:t>5.4</a:t>
            </a:r>
            <a:endParaRPr lang="en-US" sz="1100" dirty="0"/>
          </a:p>
        </p:txBody>
      </p:sp>
      <p:sp>
        <p:nvSpPr>
          <p:cNvPr id="213" name="TextBox 212"/>
          <p:cNvSpPr txBox="1"/>
          <p:nvPr/>
        </p:nvSpPr>
        <p:spPr>
          <a:xfrm>
            <a:off x="4142702" y="6362160"/>
            <a:ext cx="436338" cy="261610"/>
          </a:xfrm>
          <a:prstGeom prst="rect">
            <a:avLst/>
          </a:prstGeom>
          <a:noFill/>
        </p:spPr>
        <p:txBody>
          <a:bodyPr wrap="none" rtlCol="0">
            <a:spAutoFit/>
          </a:bodyPr>
          <a:lstStyle/>
          <a:p>
            <a:r>
              <a:rPr lang="en-US" sz="1100" dirty="0" smtClean="0"/>
              <a:t>90.3</a:t>
            </a:r>
            <a:endParaRPr lang="en-US" sz="1100" dirty="0"/>
          </a:p>
        </p:txBody>
      </p:sp>
      <p:sp>
        <p:nvSpPr>
          <p:cNvPr id="214" name="TextBox 213"/>
          <p:cNvSpPr txBox="1"/>
          <p:nvPr/>
        </p:nvSpPr>
        <p:spPr>
          <a:xfrm>
            <a:off x="4142702" y="6630466"/>
            <a:ext cx="436338" cy="261610"/>
          </a:xfrm>
          <a:prstGeom prst="rect">
            <a:avLst/>
          </a:prstGeom>
          <a:noFill/>
        </p:spPr>
        <p:txBody>
          <a:bodyPr wrap="none" rtlCol="0">
            <a:spAutoFit/>
          </a:bodyPr>
          <a:lstStyle/>
          <a:p>
            <a:r>
              <a:rPr lang="en-US" sz="1100" dirty="0" smtClean="0"/>
              <a:t>63.5</a:t>
            </a:r>
            <a:endParaRPr lang="en-US" sz="1100" dirty="0"/>
          </a:p>
        </p:txBody>
      </p:sp>
      <p:sp>
        <p:nvSpPr>
          <p:cNvPr id="215" name="TextBox 214"/>
          <p:cNvSpPr txBox="1"/>
          <p:nvPr/>
        </p:nvSpPr>
        <p:spPr>
          <a:xfrm>
            <a:off x="4142702" y="7330217"/>
            <a:ext cx="436338" cy="261610"/>
          </a:xfrm>
          <a:prstGeom prst="rect">
            <a:avLst/>
          </a:prstGeom>
          <a:noFill/>
        </p:spPr>
        <p:txBody>
          <a:bodyPr wrap="none" rtlCol="0">
            <a:spAutoFit/>
          </a:bodyPr>
          <a:lstStyle/>
          <a:p>
            <a:r>
              <a:rPr lang="en-US" sz="1100" dirty="0" smtClean="0"/>
              <a:t>50.3</a:t>
            </a:r>
            <a:endParaRPr lang="en-US" sz="1100" dirty="0"/>
          </a:p>
        </p:txBody>
      </p:sp>
      <p:sp>
        <p:nvSpPr>
          <p:cNvPr id="217" name="TextBox 216"/>
          <p:cNvSpPr txBox="1"/>
          <p:nvPr/>
        </p:nvSpPr>
        <p:spPr>
          <a:xfrm>
            <a:off x="8454692" y="6327580"/>
            <a:ext cx="256802" cy="261610"/>
          </a:xfrm>
          <a:prstGeom prst="rect">
            <a:avLst/>
          </a:prstGeom>
          <a:noFill/>
        </p:spPr>
        <p:txBody>
          <a:bodyPr wrap="none" rtlCol="0">
            <a:spAutoFit/>
          </a:bodyPr>
          <a:lstStyle/>
          <a:p>
            <a:r>
              <a:rPr lang="en-US" sz="1100" dirty="0"/>
              <a:t>0</a:t>
            </a:r>
          </a:p>
        </p:txBody>
      </p:sp>
      <p:sp>
        <p:nvSpPr>
          <p:cNvPr id="228" name="TextBox 227"/>
          <p:cNvSpPr txBox="1"/>
          <p:nvPr/>
        </p:nvSpPr>
        <p:spPr>
          <a:xfrm>
            <a:off x="8458808" y="6615907"/>
            <a:ext cx="256802" cy="261610"/>
          </a:xfrm>
          <a:prstGeom prst="rect">
            <a:avLst/>
          </a:prstGeom>
          <a:noFill/>
        </p:spPr>
        <p:txBody>
          <a:bodyPr wrap="none" rtlCol="0">
            <a:spAutoFit/>
          </a:bodyPr>
          <a:lstStyle/>
          <a:p>
            <a:r>
              <a:rPr lang="en-US" sz="1100" dirty="0" smtClean="0"/>
              <a:t>2</a:t>
            </a:r>
            <a:endParaRPr lang="en-US" sz="1100" dirty="0"/>
          </a:p>
        </p:txBody>
      </p:sp>
      <p:sp>
        <p:nvSpPr>
          <p:cNvPr id="232" name="TextBox 231"/>
          <p:cNvSpPr txBox="1"/>
          <p:nvPr/>
        </p:nvSpPr>
        <p:spPr>
          <a:xfrm>
            <a:off x="8458811" y="7307883"/>
            <a:ext cx="256802" cy="261610"/>
          </a:xfrm>
          <a:prstGeom prst="rect">
            <a:avLst/>
          </a:prstGeom>
          <a:noFill/>
        </p:spPr>
        <p:txBody>
          <a:bodyPr wrap="none" rtlCol="0">
            <a:spAutoFit/>
          </a:bodyPr>
          <a:lstStyle/>
          <a:p>
            <a:r>
              <a:rPr lang="en-US" sz="1100" dirty="0" smtClean="0"/>
              <a:t>1</a:t>
            </a:r>
            <a:endParaRPr lang="en-US" sz="1100" dirty="0"/>
          </a:p>
        </p:txBody>
      </p:sp>
      <p:sp>
        <p:nvSpPr>
          <p:cNvPr id="233" name="TextBox 232"/>
          <p:cNvSpPr txBox="1"/>
          <p:nvPr/>
        </p:nvSpPr>
        <p:spPr>
          <a:xfrm>
            <a:off x="8780088" y="6331697"/>
            <a:ext cx="256802" cy="261610"/>
          </a:xfrm>
          <a:prstGeom prst="rect">
            <a:avLst/>
          </a:prstGeom>
          <a:noFill/>
        </p:spPr>
        <p:txBody>
          <a:bodyPr wrap="none" rtlCol="0">
            <a:spAutoFit/>
          </a:bodyPr>
          <a:lstStyle/>
          <a:p>
            <a:r>
              <a:rPr lang="en-US" sz="1100" dirty="0" smtClean="0"/>
              <a:t>1</a:t>
            </a:r>
            <a:endParaRPr lang="en-US" sz="1100" dirty="0"/>
          </a:p>
        </p:txBody>
      </p:sp>
      <p:sp>
        <p:nvSpPr>
          <p:cNvPr id="234" name="TextBox 233"/>
          <p:cNvSpPr txBox="1"/>
          <p:nvPr/>
        </p:nvSpPr>
        <p:spPr>
          <a:xfrm>
            <a:off x="8784204" y="6620024"/>
            <a:ext cx="256802" cy="261610"/>
          </a:xfrm>
          <a:prstGeom prst="rect">
            <a:avLst/>
          </a:prstGeom>
          <a:noFill/>
        </p:spPr>
        <p:txBody>
          <a:bodyPr wrap="none" rtlCol="0">
            <a:spAutoFit/>
          </a:bodyPr>
          <a:lstStyle/>
          <a:p>
            <a:r>
              <a:rPr lang="en-US" sz="1100" dirty="0"/>
              <a:t>1</a:t>
            </a:r>
          </a:p>
        </p:txBody>
      </p:sp>
      <p:sp>
        <p:nvSpPr>
          <p:cNvPr id="235" name="TextBox 234"/>
          <p:cNvSpPr txBox="1"/>
          <p:nvPr/>
        </p:nvSpPr>
        <p:spPr>
          <a:xfrm>
            <a:off x="8784207" y="7312000"/>
            <a:ext cx="256802" cy="261610"/>
          </a:xfrm>
          <a:prstGeom prst="rect">
            <a:avLst/>
          </a:prstGeom>
          <a:noFill/>
        </p:spPr>
        <p:txBody>
          <a:bodyPr wrap="none" rtlCol="0">
            <a:spAutoFit/>
          </a:bodyPr>
          <a:lstStyle/>
          <a:p>
            <a:r>
              <a:rPr lang="en-US" sz="1100" dirty="0" smtClean="0"/>
              <a:t>2</a:t>
            </a:r>
            <a:endParaRPr lang="en-US" sz="1100" dirty="0"/>
          </a:p>
        </p:txBody>
      </p:sp>
      <p:sp>
        <p:nvSpPr>
          <p:cNvPr id="236" name="TextBox 235"/>
          <p:cNvSpPr txBox="1"/>
          <p:nvPr/>
        </p:nvSpPr>
        <p:spPr>
          <a:xfrm>
            <a:off x="9463832" y="6335814"/>
            <a:ext cx="256802" cy="261610"/>
          </a:xfrm>
          <a:prstGeom prst="rect">
            <a:avLst/>
          </a:prstGeom>
          <a:noFill/>
        </p:spPr>
        <p:txBody>
          <a:bodyPr wrap="none" rtlCol="0">
            <a:spAutoFit/>
          </a:bodyPr>
          <a:lstStyle/>
          <a:p>
            <a:r>
              <a:rPr lang="en-US" sz="1100" dirty="0" smtClean="0"/>
              <a:t>1</a:t>
            </a:r>
            <a:endParaRPr lang="en-US" sz="1100" dirty="0"/>
          </a:p>
        </p:txBody>
      </p:sp>
      <p:sp>
        <p:nvSpPr>
          <p:cNvPr id="238" name="TextBox 237"/>
          <p:cNvSpPr txBox="1"/>
          <p:nvPr/>
        </p:nvSpPr>
        <p:spPr>
          <a:xfrm>
            <a:off x="9467948" y="6624141"/>
            <a:ext cx="256802" cy="261610"/>
          </a:xfrm>
          <a:prstGeom prst="rect">
            <a:avLst/>
          </a:prstGeom>
          <a:noFill/>
        </p:spPr>
        <p:txBody>
          <a:bodyPr wrap="none" rtlCol="0">
            <a:spAutoFit/>
          </a:bodyPr>
          <a:lstStyle/>
          <a:p>
            <a:r>
              <a:rPr lang="en-US" sz="1100" dirty="0" smtClean="0"/>
              <a:t>0</a:t>
            </a:r>
            <a:endParaRPr lang="en-US" sz="1100" dirty="0"/>
          </a:p>
        </p:txBody>
      </p:sp>
      <p:sp>
        <p:nvSpPr>
          <p:cNvPr id="239" name="TextBox 238"/>
          <p:cNvSpPr txBox="1"/>
          <p:nvPr/>
        </p:nvSpPr>
        <p:spPr>
          <a:xfrm>
            <a:off x="9467951" y="7316117"/>
            <a:ext cx="256802" cy="261610"/>
          </a:xfrm>
          <a:prstGeom prst="rect">
            <a:avLst/>
          </a:prstGeom>
          <a:noFill/>
        </p:spPr>
        <p:txBody>
          <a:bodyPr wrap="none" rtlCol="0">
            <a:spAutoFit/>
          </a:bodyPr>
          <a:lstStyle/>
          <a:p>
            <a:r>
              <a:rPr lang="en-US" sz="1100" dirty="0"/>
              <a:t>1</a:t>
            </a:r>
          </a:p>
        </p:txBody>
      </p:sp>
      <p:sp>
        <p:nvSpPr>
          <p:cNvPr id="240" name="TextBox 239"/>
          <p:cNvSpPr txBox="1"/>
          <p:nvPr/>
        </p:nvSpPr>
        <p:spPr>
          <a:xfrm>
            <a:off x="3120692" y="10125223"/>
            <a:ext cx="256802" cy="261610"/>
          </a:xfrm>
          <a:prstGeom prst="rect">
            <a:avLst/>
          </a:prstGeom>
          <a:noFill/>
        </p:spPr>
        <p:txBody>
          <a:bodyPr wrap="none" rtlCol="0">
            <a:spAutoFit/>
          </a:bodyPr>
          <a:lstStyle/>
          <a:p>
            <a:r>
              <a:rPr lang="en-US" sz="1100" dirty="0" smtClean="0"/>
              <a:t>1</a:t>
            </a:r>
            <a:endParaRPr lang="en-US" sz="1100" dirty="0"/>
          </a:p>
        </p:txBody>
      </p:sp>
      <p:sp>
        <p:nvSpPr>
          <p:cNvPr id="241" name="TextBox 240"/>
          <p:cNvSpPr txBox="1"/>
          <p:nvPr/>
        </p:nvSpPr>
        <p:spPr>
          <a:xfrm>
            <a:off x="3124808" y="10413550"/>
            <a:ext cx="256802" cy="261610"/>
          </a:xfrm>
          <a:prstGeom prst="rect">
            <a:avLst/>
          </a:prstGeom>
          <a:noFill/>
        </p:spPr>
        <p:txBody>
          <a:bodyPr wrap="none" rtlCol="0">
            <a:spAutoFit/>
          </a:bodyPr>
          <a:lstStyle/>
          <a:p>
            <a:r>
              <a:rPr lang="en-US" sz="1100" dirty="0" smtClean="0"/>
              <a:t>2</a:t>
            </a:r>
            <a:endParaRPr lang="en-US" sz="1100" dirty="0"/>
          </a:p>
        </p:txBody>
      </p:sp>
      <p:sp>
        <p:nvSpPr>
          <p:cNvPr id="242" name="TextBox 241"/>
          <p:cNvSpPr txBox="1"/>
          <p:nvPr/>
        </p:nvSpPr>
        <p:spPr>
          <a:xfrm>
            <a:off x="3124811" y="11105526"/>
            <a:ext cx="256802" cy="261610"/>
          </a:xfrm>
          <a:prstGeom prst="rect">
            <a:avLst/>
          </a:prstGeom>
          <a:noFill/>
        </p:spPr>
        <p:txBody>
          <a:bodyPr wrap="none" rtlCol="0">
            <a:spAutoFit/>
          </a:bodyPr>
          <a:lstStyle/>
          <a:p>
            <a:r>
              <a:rPr lang="en-US" sz="1100" dirty="0" smtClean="0"/>
              <a:t>0</a:t>
            </a:r>
            <a:endParaRPr lang="en-US" sz="1100" dirty="0"/>
          </a:p>
        </p:txBody>
      </p:sp>
      <p:sp>
        <p:nvSpPr>
          <p:cNvPr id="243" name="TextBox 242"/>
          <p:cNvSpPr txBox="1"/>
          <p:nvPr/>
        </p:nvSpPr>
        <p:spPr>
          <a:xfrm>
            <a:off x="3441968" y="10125224"/>
            <a:ext cx="256802" cy="261610"/>
          </a:xfrm>
          <a:prstGeom prst="rect">
            <a:avLst/>
          </a:prstGeom>
          <a:noFill/>
        </p:spPr>
        <p:txBody>
          <a:bodyPr wrap="none" rtlCol="0">
            <a:spAutoFit/>
          </a:bodyPr>
          <a:lstStyle/>
          <a:p>
            <a:r>
              <a:rPr lang="en-US" sz="1100" dirty="0"/>
              <a:t>0</a:t>
            </a:r>
          </a:p>
        </p:txBody>
      </p:sp>
      <p:sp>
        <p:nvSpPr>
          <p:cNvPr id="244" name="TextBox 243"/>
          <p:cNvSpPr txBox="1"/>
          <p:nvPr/>
        </p:nvSpPr>
        <p:spPr>
          <a:xfrm>
            <a:off x="3446084" y="10413551"/>
            <a:ext cx="256802" cy="261610"/>
          </a:xfrm>
          <a:prstGeom prst="rect">
            <a:avLst/>
          </a:prstGeom>
          <a:noFill/>
        </p:spPr>
        <p:txBody>
          <a:bodyPr wrap="none" rtlCol="0">
            <a:spAutoFit/>
          </a:bodyPr>
          <a:lstStyle/>
          <a:p>
            <a:r>
              <a:rPr lang="en-US" sz="1100" dirty="0" smtClean="0"/>
              <a:t>2</a:t>
            </a:r>
            <a:endParaRPr lang="en-US" sz="1100" dirty="0"/>
          </a:p>
        </p:txBody>
      </p:sp>
      <p:sp>
        <p:nvSpPr>
          <p:cNvPr id="245" name="TextBox 244"/>
          <p:cNvSpPr txBox="1"/>
          <p:nvPr/>
        </p:nvSpPr>
        <p:spPr>
          <a:xfrm>
            <a:off x="3446087" y="11105527"/>
            <a:ext cx="256802" cy="261610"/>
          </a:xfrm>
          <a:prstGeom prst="rect">
            <a:avLst/>
          </a:prstGeom>
          <a:noFill/>
        </p:spPr>
        <p:txBody>
          <a:bodyPr wrap="none" rtlCol="0">
            <a:spAutoFit/>
          </a:bodyPr>
          <a:lstStyle/>
          <a:p>
            <a:r>
              <a:rPr lang="en-US" sz="1100" dirty="0" smtClean="0"/>
              <a:t>1</a:t>
            </a:r>
            <a:endParaRPr lang="en-US" sz="1100" dirty="0"/>
          </a:p>
        </p:txBody>
      </p:sp>
      <p:sp>
        <p:nvSpPr>
          <p:cNvPr id="247" name="TextBox 246"/>
          <p:cNvSpPr txBox="1"/>
          <p:nvPr/>
        </p:nvSpPr>
        <p:spPr>
          <a:xfrm>
            <a:off x="4360487" y="10129342"/>
            <a:ext cx="256802" cy="261610"/>
          </a:xfrm>
          <a:prstGeom prst="rect">
            <a:avLst/>
          </a:prstGeom>
          <a:noFill/>
        </p:spPr>
        <p:txBody>
          <a:bodyPr wrap="none" rtlCol="0">
            <a:spAutoFit/>
          </a:bodyPr>
          <a:lstStyle/>
          <a:p>
            <a:r>
              <a:rPr lang="en-US" sz="1100" dirty="0" smtClean="0"/>
              <a:t>2</a:t>
            </a:r>
            <a:endParaRPr lang="en-US" sz="1100" dirty="0"/>
          </a:p>
        </p:txBody>
      </p:sp>
      <p:sp>
        <p:nvSpPr>
          <p:cNvPr id="248" name="TextBox 247"/>
          <p:cNvSpPr txBox="1"/>
          <p:nvPr/>
        </p:nvSpPr>
        <p:spPr>
          <a:xfrm>
            <a:off x="4364603" y="10417669"/>
            <a:ext cx="256802" cy="261610"/>
          </a:xfrm>
          <a:prstGeom prst="rect">
            <a:avLst/>
          </a:prstGeom>
          <a:noFill/>
        </p:spPr>
        <p:txBody>
          <a:bodyPr wrap="none" rtlCol="0">
            <a:spAutoFit/>
          </a:bodyPr>
          <a:lstStyle/>
          <a:p>
            <a:r>
              <a:rPr lang="en-US" sz="1100" dirty="0"/>
              <a:t>1</a:t>
            </a:r>
          </a:p>
        </p:txBody>
      </p:sp>
      <p:sp>
        <p:nvSpPr>
          <p:cNvPr id="250" name="TextBox 249"/>
          <p:cNvSpPr txBox="1"/>
          <p:nvPr/>
        </p:nvSpPr>
        <p:spPr>
          <a:xfrm>
            <a:off x="4364606" y="11109645"/>
            <a:ext cx="256802" cy="261610"/>
          </a:xfrm>
          <a:prstGeom prst="rect">
            <a:avLst/>
          </a:prstGeom>
          <a:noFill/>
        </p:spPr>
        <p:txBody>
          <a:bodyPr wrap="none" rtlCol="0">
            <a:spAutoFit/>
          </a:bodyPr>
          <a:lstStyle/>
          <a:p>
            <a:r>
              <a:rPr lang="en-US" sz="1100" dirty="0" smtClean="0"/>
              <a:t>1</a:t>
            </a:r>
            <a:endParaRPr lang="en-US" sz="1100" dirty="0"/>
          </a:p>
        </p:txBody>
      </p:sp>
      <p:sp>
        <p:nvSpPr>
          <p:cNvPr id="251" name="TextBox 250"/>
          <p:cNvSpPr txBox="1"/>
          <p:nvPr/>
        </p:nvSpPr>
        <p:spPr>
          <a:xfrm>
            <a:off x="6998525" y="12804580"/>
            <a:ext cx="383438" cy="261610"/>
          </a:xfrm>
          <a:prstGeom prst="rect">
            <a:avLst/>
          </a:prstGeom>
          <a:noFill/>
        </p:spPr>
        <p:txBody>
          <a:bodyPr wrap="none" rtlCol="0">
            <a:spAutoFit/>
          </a:bodyPr>
          <a:lstStyle/>
          <a:p>
            <a:r>
              <a:rPr lang="en-US" sz="1100" dirty="0" smtClean="0"/>
              <a:t>0/0</a:t>
            </a:r>
            <a:endParaRPr lang="en-US" sz="1100" dirty="0"/>
          </a:p>
        </p:txBody>
      </p:sp>
      <p:sp>
        <p:nvSpPr>
          <p:cNvPr id="252" name="TextBox 251"/>
          <p:cNvSpPr txBox="1"/>
          <p:nvPr/>
        </p:nvSpPr>
        <p:spPr>
          <a:xfrm>
            <a:off x="7312419" y="12808697"/>
            <a:ext cx="383438" cy="261610"/>
          </a:xfrm>
          <a:prstGeom prst="rect">
            <a:avLst/>
          </a:prstGeom>
          <a:noFill/>
        </p:spPr>
        <p:txBody>
          <a:bodyPr wrap="none" rtlCol="0">
            <a:spAutoFit/>
          </a:bodyPr>
          <a:lstStyle/>
          <a:p>
            <a:r>
              <a:rPr lang="en-US" sz="1100" dirty="0" smtClean="0"/>
              <a:t>1/1</a:t>
            </a:r>
            <a:endParaRPr lang="en-US" sz="1100" dirty="0"/>
          </a:p>
        </p:txBody>
      </p:sp>
      <p:sp>
        <p:nvSpPr>
          <p:cNvPr id="253" name="TextBox 252"/>
          <p:cNvSpPr txBox="1"/>
          <p:nvPr/>
        </p:nvSpPr>
        <p:spPr>
          <a:xfrm>
            <a:off x="8128436" y="12812814"/>
            <a:ext cx="383438" cy="261610"/>
          </a:xfrm>
          <a:prstGeom prst="rect">
            <a:avLst/>
          </a:prstGeom>
          <a:noFill/>
        </p:spPr>
        <p:txBody>
          <a:bodyPr wrap="none" rtlCol="0">
            <a:spAutoFit/>
          </a:bodyPr>
          <a:lstStyle/>
          <a:p>
            <a:r>
              <a:rPr lang="en-US" sz="1100" dirty="0" smtClean="0"/>
              <a:t>1/1</a:t>
            </a:r>
            <a:endParaRPr lang="en-US" sz="1100" dirty="0"/>
          </a:p>
        </p:txBody>
      </p:sp>
      <p:sp>
        <p:nvSpPr>
          <p:cNvPr id="254" name="TextBox 253"/>
          <p:cNvSpPr txBox="1"/>
          <p:nvPr/>
        </p:nvSpPr>
        <p:spPr>
          <a:xfrm>
            <a:off x="6998525" y="13105607"/>
            <a:ext cx="383438" cy="261610"/>
          </a:xfrm>
          <a:prstGeom prst="rect">
            <a:avLst/>
          </a:prstGeom>
          <a:noFill/>
        </p:spPr>
        <p:txBody>
          <a:bodyPr wrap="none" rtlCol="0">
            <a:spAutoFit/>
          </a:bodyPr>
          <a:lstStyle/>
          <a:p>
            <a:r>
              <a:rPr lang="en-US" sz="1100" dirty="0" smtClean="0"/>
              <a:t>2/2</a:t>
            </a:r>
            <a:endParaRPr lang="en-US" sz="1100" dirty="0"/>
          </a:p>
        </p:txBody>
      </p:sp>
      <p:sp>
        <p:nvSpPr>
          <p:cNvPr id="268" name="TextBox 267"/>
          <p:cNvSpPr txBox="1"/>
          <p:nvPr/>
        </p:nvSpPr>
        <p:spPr>
          <a:xfrm>
            <a:off x="7312419" y="13109724"/>
            <a:ext cx="383438" cy="261610"/>
          </a:xfrm>
          <a:prstGeom prst="rect">
            <a:avLst/>
          </a:prstGeom>
          <a:noFill/>
        </p:spPr>
        <p:txBody>
          <a:bodyPr wrap="none" rtlCol="0">
            <a:spAutoFit/>
          </a:bodyPr>
          <a:lstStyle/>
          <a:p>
            <a:r>
              <a:rPr lang="en-US" sz="1100" dirty="0" smtClean="0"/>
              <a:t>1/1</a:t>
            </a:r>
            <a:endParaRPr lang="en-US" sz="1100" dirty="0"/>
          </a:p>
        </p:txBody>
      </p:sp>
      <p:sp>
        <p:nvSpPr>
          <p:cNvPr id="278" name="TextBox 277"/>
          <p:cNvSpPr txBox="1"/>
          <p:nvPr/>
        </p:nvSpPr>
        <p:spPr>
          <a:xfrm>
            <a:off x="8128436" y="13113841"/>
            <a:ext cx="383438" cy="261610"/>
          </a:xfrm>
          <a:prstGeom prst="rect">
            <a:avLst/>
          </a:prstGeom>
          <a:noFill/>
        </p:spPr>
        <p:txBody>
          <a:bodyPr wrap="none" rtlCol="0">
            <a:spAutoFit/>
          </a:bodyPr>
          <a:lstStyle/>
          <a:p>
            <a:r>
              <a:rPr lang="en-US" sz="1100" dirty="0"/>
              <a:t>0</a:t>
            </a:r>
            <a:r>
              <a:rPr lang="en-US" sz="1100" dirty="0" smtClean="0"/>
              <a:t>/0</a:t>
            </a:r>
            <a:endParaRPr lang="en-US" sz="1100" dirty="0"/>
          </a:p>
        </p:txBody>
      </p:sp>
      <p:sp>
        <p:nvSpPr>
          <p:cNvPr id="285" name="TextBox 284"/>
          <p:cNvSpPr txBox="1"/>
          <p:nvPr/>
        </p:nvSpPr>
        <p:spPr>
          <a:xfrm>
            <a:off x="6998525" y="13359607"/>
            <a:ext cx="383438" cy="261610"/>
          </a:xfrm>
          <a:prstGeom prst="rect">
            <a:avLst/>
          </a:prstGeom>
          <a:noFill/>
        </p:spPr>
        <p:txBody>
          <a:bodyPr wrap="none" rtlCol="0">
            <a:spAutoFit/>
          </a:bodyPr>
          <a:lstStyle/>
          <a:p>
            <a:r>
              <a:rPr lang="en-US" sz="1100" dirty="0" smtClean="0"/>
              <a:t>1/0</a:t>
            </a:r>
            <a:endParaRPr lang="en-US" sz="1100" dirty="0"/>
          </a:p>
        </p:txBody>
      </p:sp>
      <p:sp>
        <p:nvSpPr>
          <p:cNvPr id="287" name="TextBox 286"/>
          <p:cNvSpPr txBox="1"/>
          <p:nvPr/>
        </p:nvSpPr>
        <p:spPr>
          <a:xfrm>
            <a:off x="7312419" y="13363724"/>
            <a:ext cx="383438" cy="261610"/>
          </a:xfrm>
          <a:prstGeom prst="rect">
            <a:avLst/>
          </a:prstGeom>
          <a:noFill/>
        </p:spPr>
        <p:txBody>
          <a:bodyPr wrap="none" rtlCol="0">
            <a:spAutoFit/>
          </a:bodyPr>
          <a:lstStyle/>
          <a:p>
            <a:r>
              <a:rPr lang="en-US" sz="1100" dirty="0" smtClean="0"/>
              <a:t>1/0</a:t>
            </a:r>
            <a:endParaRPr lang="en-US" sz="1100" dirty="0"/>
          </a:p>
        </p:txBody>
      </p:sp>
      <p:sp>
        <p:nvSpPr>
          <p:cNvPr id="288" name="TextBox 287"/>
          <p:cNvSpPr txBox="1"/>
          <p:nvPr/>
        </p:nvSpPr>
        <p:spPr>
          <a:xfrm>
            <a:off x="8128436" y="13367841"/>
            <a:ext cx="383438" cy="261610"/>
          </a:xfrm>
          <a:prstGeom prst="rect">
            <a:avLst/>
          </a:prstGeom>
          <a:noFill/>
        </p:spPr>
        <p:txBody>
          <a:bodyPr wrap="none" rtlCol="0">
            <a:spAutoFit/>
          </a:bodyPr>
          <a:lstStyle/>
          <a:p>
            <a:r>
              <a:rPr lang="en-US" sz="1100" dirty="0" smtClean="0"/>
              <a:t>0/2</a:t>
            </a:r>
            <a:endParaRPr lang="en-US" sz="1100" dirty="0"/>
          </a:p>
        </p:txBody>
      </p:sp>
      <p:sp>
        <p:nvSpPr>
          <p:cNvPr id="303" name="TextBox 302"/>
          <p:cNvSpPr txBox="1"/>
          <p:nvPr/>
        </p:nvSpPr>
        <p:spPr>
          <a:xfrm>
            <a:off x="6998525" y="13664407"/>
            <a:ext cx="383438" cy="261610"/>
          </a:xfrm>
          <a:prstGeom prst="rect">
            <a:avLst/>
          </a:prstGeom>
          <a:noFill/>
        </p:spPr>
        <p:txBody>
          <a:bodyPr wrap="none" rtlCol="0">
            <a:spAutoFit/>
          </a:bodyPr>
          <a:lstStyle/>
          <a:p>
            <a:r>
              <a:rPr lang="en-US" sz="1100" dirty="0" smtClean="0"/>
              <a:t>2/2</a:t>
            </a:r>
            <a:endParaRPr lang="en-US" sz="1100" dirty="0"/>
          </a:p>
        </p:txBody>
      </p:sp>
      <p:sp>
        <p:nvSpPr>
          <p:cNvPr id="304" name="TextBox 303"/>
          <p:cNvSpPr txBox="1"/>
          <p:nvPr/>
        </p:nvSpPr>
        <p:spPr>
          <a:xfrm>
            <a:off x="7312419" y="13668524"/>
            <a:ext cx="383438" cy="261610"/>
          </a:xfrm>
          <a:prstGeom prst="rect">
            <a:avLst/>
          </a:prstGeom>
          <a:noFill/>
        </p:spPr>
        <p:txBody>
          <a:bodyPr wrap="none" rtlCol="0">
            <a:spAutoFit/>
          </a:bodyPr>
          <a:lstStyle/>
          <a:p>
            <a:r>
              <a:rPr lang="en-US" sz="1100" dirty="0" smtClean="0"/>
              <a:t>0/0</a:t>
            </a:r>
            <a:endParaRPr lang="en-US" sz="1100" dirty="0"/>
          </a:p>
        </p:txBody>
      </p:sp>
      <p:sp>
        <p:nvSpPr>
          <p:cNvPr id="305" name="TextBox 304"/>
          <p:cNvSpPr txBox="1"/>
          <p:nvPr/>
        </p:nvSpPr>
        <p:spPr>
          <a:xfrm>
            <a:off x="8128436" y="13672641"/>
            <a:ext cx="383438" cy="261610"/>
          </a:xfrm>
          <a:prstGeom prst="rect">
            <a:avLst/>
          </a:prstGeom>
          <a:noFill/>
        </p:spPr>
        <p:txBody>
          <a:bodyPr wrap="none" rtlCol="0">
            <a:spAutoFit/>
          </a:bodyPr>
          <a:lstStyle/>
          <a:p>
            <a:r>
              <a:rPr lang="en-US" sz="1100" dirty="0" smtClean="0"/>
              <a:t>1/1</a:t>
            </a:r>
            <a:endParaRPr lang="en-US" sz="1100" dirty="0"/>
          </a:p>
        </p:txBody>
      </p:sp>
      <p:sp>
        <p:nvSpPr>
          <p:cNvPr id="309" name="TextBox 308"/>
          <p:cNvSpPr txBox="1"/>
          <p:nvPr/>
        </p:nvSpPr>
        <p:spPr>
          <a:xfrm>
            <a:off x="6998525" y="13981907"/>
            <a:ext cx="383438" cy="261610"/>
          </a:xfrm>
          <a:prstGeom prst="rect">
            <a:avLst/>
          </a:prstGeom>
          <a:noFill/>
        </p:spPr>
        <p:txBody>
          <a:bodyPr wrap="none" rtlCol="0">
            <a:spAutoFit/>
          </a:bodyPr>
          <a:lstStyle/>
          <a:p>
            <a:r>
              <a:rPr lang="en-US" sz="1100" dirty="0" smtClean="0"/>
              <a:t>0/1</a:t>
            </a:r>
            <a:endParaRPr lang="en-US" sz="1100" dirty="0"/>
          </a:p>
        </p:txBody>
      </p:sp>
      <p:sp>
        <p:nvSpPr>
          <p:cNvPr id="310" name="TextBox 309"/>
          <p:cNvSpPr txBox="1"/>
          <p:nvPr/>
        </p:nvSpPr>
        <p:spPr>
          <a:xfrm>
            <a:off x="7312419" y="13986024"/>
            <a:ext cx="383438" cy="261610"/>
          </a:xfrm>
          <a:prstGeom prst="rect">
            <a:avLst/>
          </a:prstGeom>
          <a:noFill/>
        </p:spPr>
        <p:txBody>
          <a:bodyPr wrap="none" rtlCol="0">
            <a:spAutoFit/>
          </a:bodyPr>
          <a:lstStyle/>
          <a:p>
            <a:r>
              <a:rPr lang="en-US" sz="1100" dirty="0" smtClean="0"/>
              <a:t>1/1</a:t>
            </a:r>
            <a:endParaRPr lang="en-US" sz="1100" dirty="0"/>
          </a:p>
        </p:txBody>
      </p:sp>
      <p:sp>
        <p:nvSpPr>
          <p:cNvPr id="311" name="TextBox 310"/>
          <p:cNvSpPr txBox="1"/>
          <p:nvPr/>
        </p:nvSpPr>
        <p:spPr>
          <a:xfrm>
            <a:off x="8128436" y="13990141"/>
            <a:ext cx="383438" cy="261610"/>
          </a:xfrm>
          <a:prstGeom prst="rect">
            <a:avLst/>
          </a:prstGeom>
          <a:noFill/>
        </p:spPr>
        <p:txBody>
          <a:bodyPr wrap="none" rtlCol="0">
            <a:spAutoFit/>
          </a:bodyPr>
          <a:lstStyle/>
          <a:p>
            <a:r>
              <a:rPr lang="en-US" sz="1100" dirty="0" smtClean="0"/>
              <a:t>2/1</a:t>
            </a:r>
            <a:endParaRPr lang="en-US" sz="1100" dirty="0"/>
          </a:p>
        </p:txBody>
      </p:sp>
      <p:sp>
        <p:nvSpPr>
          <p:cNvPr id="312" name="TextBox 311"/>
          <p:cNvSpPr txBox="1"/>
          <p:nvPr/>
        </p:nvSpPr>
        <p:spPr>
          <a:xfrm>
            <a:off x="7699677" y="13889774"/>
            <a:ext cx="343364" cy="369332"/>
          </a:xfrm>
          <a:prstGeom prst="rect">
            <a:avLst/>
          </a:prstGeom>
          <a:noFill/>
        </p:spPr>
        <p:txBody>
          <a:bodyPr wrap="none" rtlCol="0">
            <a:spAutoFit/>
          </a:bodyPr>
          <a:lstStyle/>
          <a:p>
            <a:r>
              <a:rPr lang="en-US" dirty="0"/>
              <a:t>…</a:t>
            </a:r>
          </a:p>
        </p:txBody>
      </p:sp>
      <p:sp>
        <p:nvSpPr>
          <p:cNvPr id="313" name="TextBox 312"/>
          <p:cNvSpPr txBox="1"/>
          <p:nvPr/>
        </p:nvSpPr>
        <p:spPr>
          <a:xfrm rot="5400000">
            <a:off x="4371436" y="10687840"/>
            <a:ext cx="343364" cy="369332"/>
          </a:xfrm>
          <a:prstGeom prst="rect">
            <a:avLst/>
          </a:prstGeom>
          <a:noFill/>
        </p:spPr>
        <p:txBody>
          <a:bodyPr wrap="none" rtlCol="0">
            <a:spAutoFit/>
          </a:bodyPr>
          <a:lstStyle/>
          <a:p>
            <a:r>
              <a:rPr lang="en-US" dirty="0"/>
              <a:t>…</a:t>
            </a:r>
          </a:p>
        </p:txBody>
      </p:sp>
      <p:sp>
        <p:nvSpPr>
          <p:cNvPr id="314" name="TextBox 313"/>
          <p:cNvSpPr txBox="1"/>
          <p:nvPr/>
        </p:nvSpPr>
        <p:spPr>
          <a:xfrm rot="5400000">
            <a:off x="3457036" y="10712892"/>
            <a:ext cx="343364" cy="369332"/>
          </a:xfrm>
          <a:prstGeom prst="rect">
            <a:avLst/>
          </a:prstGeom>
          <a:noFill/>
        </p:spPr>
        <p:txBody>
          <a:bodyPr wrap="none" rtlCol="0">
            <a:spAutoFit/>
          </a:bodyPr>
          <a:lstStyle/>
          <a:p>
            <a:r>
              <a:rPr lang="en-US" dirty="0"/>
              <a:t>…</a:t>
            </a:r>
          </a:p>
        </p:txBody>
      </p:sp>
      <p:sp>
        <p:nvSpPr>
          <p:cNvPr id="315" name="TextBox 314"/>
          <p:cNvSpPr txBox="1"/>
          <p:nvPr/>
        </p:nvSpPr>
        <p:spPr>
          <a:xfrm rot="5400000">
            <a:off x="3143885" y="10700366"/>
            <a:ext cx="343364" cy="369332"/>
          </a:xfrm>
          <a:prstGeom prst="rect">
            <a:avLst/>
          </a:prstGeom>
          <a:noFill/>
        </p:spPr>
        <p:txBody>
          <a:bodyPr wrap="none" rtlCol="0">
            <a:spAutoFit/>
          </a:bodyPr>
          <a:lstStyle/>
          <a:p>
            <a:r>
              <a:rPr lang="en-US" dirty="0"/>
              <a:t>…</a:t>
            </a:r>
          </a:p>
        </p:txBody>
      </p:sp>
      <p:sp>
        <p:nvSpPr>
          <p:cNvPr id="316" name="TextBox 315"/>
          <p:cNvSpPr txBox="1"/>
          <p:nvPr/>
        </p:nvSpPr>
        <p:spPr>
          <a:xfrm rot="5400000">
            <a:off x="3461993" y="6949464"/>
            <a:ext cx="343364" cy="369332"/>
          </a:xfrm>
          <a:prstGeom prst="rect">
            <a:avLst/>
          </a:prstGeom>
          <a:noFill/>
        </p:spPr>
        <p:txBody>
          <a:bodyPr wrap="none" rtlCol="0">
            <a:spAutoFit/>
          </a:bodyPr>
          <a:lstStyle/>
          <a:p>
            <a:r>
              <a:rPr lang="en-US" dirty="0"/>
              <a:t>…</a:t>
            </a:r>
          </a:p>
        </p:txBody>
      </p:sp>
      <p:sp>
        <p:nvSpPr>
          <p:cNvPr id="317" name="TextBox 316"/>
          <p:cNvSpPr txBox="1"/>
          <p:nvPr/>
        </p:nvSpPr>
        <p:spPr>
          <a:xfrm rot="5400000">
            <a:off x="3133523" y="6949464"/>
            <a:ext cx="343364" cy="369332"/>
          </a:xfrm>
          <a:prstGeom prst="rect">
            <a:avLst/>
          </a:prstGeom>
          <a:noFill/>
        </p:spPr>
        <p:txBody>
          <a:bodyPr wrap="none" rtlCol="0">
            <a:spAutoFit/>
          </a:bodyPr>
          <a:lstStyle/>
          <a:p>
            <a:r>
              <a:rPr lang="en-US" dirty="0"/>
              <a:t>…</a:t>
            </a:r>
          </a:p>
        </p:txBody>
      </p:sp>
      <p:sp>
        <p:nvSpPr>
          <p:cNvPr id="318" name="TextBox 317"/>
          <p:cNvSpPr txBox="1"/>
          <p:nvPr/>
        </p:nvSpPr>
        <p:spPr>
          <a:xfrm rot="5400000">
            <a:off x="4246692" y="6949464"/>
            <a:ext cx="343364" cy="369332"/>
          </a:xfrm>
          <a:prstGeom prst="rect">
            <a:avLst/>
          </a:prstGeom>
          <a:noFill/>
        </p:spPr>
        <p:txBody>
          <a:bodyPr wrap="none" rtlCol="0">
            <a:spAutoFit/>
          </a:bodyPr>
          <a:lstStyle/>
          <a:p>
            <a:r>
              <a:rPr lang="en-US" dirty="0"/>
              <a:t>…</a:t>
            </a:r>
          </a:p>
        </p:txBody>
      </p:sp>
      <p:sp>
        <p:nvSpPr>
          <p:cNvPr id="319" name="TextBox 318"/>
          <p:cNvSpPr txBox="1"/>
          <p:nvPr/>
        </p:nvSpPr>
        <p:spPr>
          <a:xfrm rot="5400000">
            <a:off x="9485003" y="6902733"/>
            <a:ext cx="343364" cy="369332"/>
          </a:xfrm>
          <a:prstGeom prst="rect">
            <a:avLst/>
          </a:prstGeom>
          <a:noFill/>
        </p:spPr>
        <p:txBody>
          <a:bodyPr wrap="none" rtlCol="0">
            <a:spAutoFit/>
          </a:bodyPr>
          <a:lstStyle/>
          <a:p>
            <a:r>
              <a:rPr lang="en-US" dirty="0"/>
              <a:t>…</a:t>
            </a:r>
          </a:p>
        </p:txBody>
      </p:sp>
      <p:sp>
        <p:nvSpPr>
          <p:cNvPr id="320" name="TextBox 319"/>
          <p:cNvSpPr txBox="1"/>
          <p:nvPr/>
        </p:nvSpPr>
        <p:spPr>
          <a:xfrm rot="5400000">
            <a:off x="8483001" y="6902733"/>
            <a:ext cx="343364" cy="369332"/>
          </a:xfrm>
          <a:prstGeom prst="rect">
            <a:avLst/>
          </a:prstGeom>
          <a:noFill/>
        </p:spPr>
        <p:txBody>
          <a:bodyPr wrap="none" rtlCol="0">
            <a:spAutoFit/>
          </a:bodyPr>
          <a:lstStyle/>
          <a:p>
            <a:r>
              <a:rPr lang="en-US" dirty="0"/>
              <a:t>…</a:t>
            </a:r>
          </a:p>
        </p:txBody>
      </p:sp>
      <p:sp>
        <p:nvSpPr>
          <p:cNvPr id="321" name="TextBox 320"/>
          <p:cNvSpPr txBox="1"/>
          <p:nvPr/>
        </p:nvSpPr>
        <p:spPr>
          <a:xfrm rot="5400000">
            <a:off x="8791711" y="6902733"/>
            <a:ext cx="343364" cy="369332"/>
          </a:xfrm>
          <a:prstGeom prst="rect">
            <a:avLst/>
          </a:prstGeom>
          <a:noFill/>
        </p:spPr>
        <p:txBody>
          <a:bodyPr wrap="none" rtlCol="0">
            <a:spAutoFit/>
          </a:bodyPr>
          <a:lstStyle/>
          <a:p>
            <a:r>
              <a:rPr lang="en-US" dirty="0"/>
              <a:t>…</a:t>
            </a:r>
          </a:p>
        </p:txBody>
      </p:sp>
      <p:sp>
        <p:nvSpPr>
          <p:cNvPr id="322" name="TextBox 321"/>
          <p:cNvSpPr txBox="1"/>
          <p:nvPr/>
        </p:nvSpPr>
        <p:spPr>
          <a:xfrm rot="5400000">
            <a:off x="8203341" y="14314478"/>
            <a:ext cx="343364" cy="369332"/>
          </a:xfrm>
          <a:prstGeom prst="rect">
            <a:avLst/>
          </a:prstGeom>
          <a:noFill/>
        </p:spPr>
        <p:txBody>
          <a:bodyPr wrap="none" rtlCol="0">
            <a:spAutoFit/>
          </a:bodyPr>
          <a:lstStyle/>
          <a:p>
            <a:r>
              <a:rPr lang="en-US" dirty="0"/>
              <a:t>…</a:t>
            </a:r>
          </a:p>
        </p:txBody>
      </p:sp>
      <p:sp>
        <p:nvSpPr>
          <p:cNvPr id="323" name="TextBox 322"/>
          <p:cNvSpPr txBox="1"/>
          <p:nvPr/>
        </p:nvSpPr>
        <p:spPr>
          <a:xfrm rot="5400000">
            <a:off x="7396735" y="14314478"/>
            <a:ext cx="343364" cy="369332"/>
          </a:xfrm>
          <a:prstGeom prst="rect">
            <a:avLst/>
          </a:prstGeom>
          <a:noFill/>
        </p:spPr>
        <p:txBody>
          <a:bodyPr wrap="none" rtlCol="0">
            <a:spAutoFit/>
          </a:bodyPr>
          <a:lstStyle/>
          <a:p>
            <a:r>
              <a:rPr lang="en-US" dirty="0"/>
              <a:t>…</a:t>
            </a:r>
          </a:p>
        </p:txBody>
      </p:sp>
      <p:sp>
        <p:nvSpPr>
          <p:cNvPr id="324" name="TextBox 323"/>
          <p:cNvSpPr txBox="1"/>
          <p:nvPr/>
        </p:nvSpPr>
        <p:spPr>
          <a:xfrm rot="5400000">
            <a:off x="7076330" y="14314478"/>
            <a:ext cx="343364" cy="369332"/>
          </a:xfrm>
          <a:prstGeom prst="rect">
            <a:avLst/>
          </a:prstGeom>
          <a:noFill/>
        </p:spPr>
        <p:txBody>
          <a:bodyPr wrap="none" rtlCol="0">
            <a:spAutoFit/>
          </a:bodyPr>
          <a:lstStyle/>
          <a:p>
            <a:r>
              <a:rPr lang="en-US" dirty="0"/>
              <a:t>…</a:t>
            </a:r>
          </a:p>
        </p:txBody>
      </p:sp>
    </p:spTree>
    <p:extLst>
      <p:ext uri="{BB962C8B-B14F-4D97-AF65-F5344CB8AC3E}">
        <p14:creationId xmlns:p14="http://schemas.microsoft.com/office/powerpoint/2010/main" val="31939957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1" name="Straight Arrow Connector 310"/>
          <p:cNvCxnSpPr>
            <a:stCxn id="6" idx="1"/>
            <a:endCxn id="13" idx="3"/>
          </p:cNvCxnSpPr>
          <p:nvPr/>
        </p:nvCxnSpPr>
        <p:spPr>
          <a:xfrm flipH="1">
            <a:off x="5364007" y="6859668"/>
            <a:ext cx="1005187" cy="2568"/>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310" name="Straight Arrow Connector 309"/>
          <p:cNvCxnSpPr/>
          <p:nvPr/>
        </p:nvCxnSpPr>
        <p:spPr>
          <a:xfrm>
            <a:off x="4487290" y="7424328"/>
            <a:ext cx="2344" cy="457817"/>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251" name="Rectangle 250"/>
          <p:cNvSpPr/>
          <p:nvPr/>
        </p:nvSpPr>
        <p:spPr>
          <a:xfrm>
            <a:off x="11004964" y="9782702"/>
            <a:ext cx="503737" cy="307727"/>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Rectangle 252"/>
          <p:cNvSpPr/>
          <p:nvPr/>
        </p:nvSpPr>
        <p:spPr>
          <a:xfrm>
            <a:off x="8891276" y="10085971"/>
            <a:ext cx="988505" cy="29407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Rectangle 253"/>
          <p:cNvSpPr/>
          <p:nvPr/>
        </p:nvSpPr>
        <p:spPr>
          <a:xfrm>
            <a:off x="10448973" y="10081374"/>
            <a:ext cx="551945" cy="30003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Rectangle 247"/>
          <p:cNvSpPr/>
          <p:nvPr/>
        </p:nvSpPr>
        <p:spPr>
          <a:xfrm>
            <a:off x="8363754" y="9782702"/>
            <a:ext cx="529936" cy="303268"/>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Rectangle 248"/>
          <p:cNvSpPr/>
          <p:nvPr/>
        </p:nvSpPr>
        <p:spPr>
          <a:xfrm>
            <a:off x="8885048" y="9782703"/>
            <a:ext cx="507082" cy="303268"/>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Rectangle 249"/>
          <p:cNvSpPr/>
          <p:nvPr/>
        </p:nvSpPr>
        <p:spPr>
          <a:xfrm>
            <a:off x="9888386" y="9786820"/>
            <a:ext cx="556771" cy="312156"/>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p:cNvSpPr/>
          <p:nvPr/>
        </p:nvSpPr>
        <p:spPr>
          <a:xfrm>
            <a:off x="8365178" y="10377504"/>
            <a:ext cx="529936" cy="295464"/>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p:cNvSpPr/>
          <p:nvPr/>
        </p:nvSpPr>
        <p:spPr>
          <a:xfrm>
            <a:off x="8895871" y="10379373"/>
            <a:ext cx="506769" cy="302559"/>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Rectangle 246"/>
          <p:cNvSpPr/>
          <p:nvPr/>
        </p:nvSpPr>
        <p:spPr>
          <a:xfrm>
            <a:off x="11001291" y="10372851"/>
            <a:ext cx="531735" cy="302559"/>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Rectangle 245"/>
          <p:cNvSpPr/>
          <p:nvPr/>
        </p:nvSpPr>
        <p:spPr>
          <a:xfrm>
            <a:off x="9888387" y="10378835"/>
            <a:ext cx="550048" cy="302559"/>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2" name="Group 281"/>
          <p:cNvGrpSpPr/>
          <p:nvPr/>
        </p:nvGrpSpPr>
        <p:grpSpPr>
          <a:xfrm>
            <a:off x="7699245" y="9177569"/>
            <a:ext cx="3847607" cy="1494691"/>
            <a:chOff x="5427022" y="7678637"/>
            <a:chExt cx="3840628" cy="1494691"/>
          </a:xfrm>
        </p:grpSpPr>
        <p:cxnSp>
          <p:nvCxnSpPr>
            <p:cNvPr id="236" name="Straight Connector 235"/>
            <p:cNvCxnSpPr/>
            <p:nvPr/>
          </p:nvCxnSpPr>
          <p:spPr>
            <a:xfrm>
              <a:off x="5446685" y="7678637"/>
              <a:ext cx="3820965"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a:off x="5435142" y="8586072"/>
              <a:ext cx="382460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a:off x="5439201" y="9173328"/>
              <a:ext cx="38164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a:off x="5443276" y="8878522"/>
              <a:ext cx="38045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a:off x="5427022" y="8285502"/>
              <a:ext cx="3824609" cy="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7" name="Straight Connector 16"/>
          <p:cNvCxnSpPr/>
          <p:nvPr/>
        </p:nvCxnSpPr>
        <p:spPr>
          <a:xfrm>
            <a:off x="2253108" y="3593462"/>
            <a:ext cx="4428647"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239728" y="4500897"/>
            <a:ext cx="4446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244433" y="5062027"/>
            <a:ext cx="44524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249155" y="4793347"/>
            <a:ext cx="44404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223259" y="4200327"/>
            <a:ext cx="4480926"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09600" y="-420745"/>
            <a:ext cx="10972800" cy="2667000"/>
          </a:xfrm>
        </p:spPr>
        <p:txBody>
          <a:bodyPr>
            <a:normAutofit/>
          </a:bodyPr>
          <a:lstStyle/>
          <a:p>
            <a:r>
              <a:rPr lang="en-US" dirty="0" smtClean="0"/>
              <a:t>Fig S7: Extremity Based </a:t>
            </a:r>
            <a:r>
              <a:rPr lang="en-US" smtClean="0"/>
              <a:t>Linking Attack</a:t>
            </a:r>
            <a:endParaRPr lang="en-US" dirty="0"/>
          </a:p>
        </p:txBody>
      </p:sp>
      <p:sp>
        <p:nvSpPr>
          <p:cNvPr id="15" name="Rectangle 14"/>
          <p:cNvSpPr/>
          <p:nvPr/>
        </p:nvSpPr>
        <p:spPr>
          <a:xfrm>
            <a:off x="2238273" y="2759250"/>
            <a:ext cx="3833792" cy="27340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rot="18014776">
            <a:off x="2827820" y="3021482"/>
            <a:ext cx="601447" cy="276999"/>
          </a:xfrm>
          <a:prstGeom prst="rect">
            <a:avLst/>
          </a:prstGeom>
          <a:noFill/>
        </p:spPr>
        <p:txBody>
          <a:bodyPr wrap="none" rtlCol="0">
            <a:spAutoFit/>
          </a:bodyPr>
          <a:lstStyle/>
          <a:p>
            <a:r>
              <a:rPr lang="en-US" sz="1200" dirty="0" smtClean="0"/>
              <a:t>ABCB1</a:t>
            </a:r>
            <a:endParaRPr lang="en-US" sz="1200" dirty="0"/>
          </a:p>
        </p:txBody>
      </p:sp>
      <p:sp>
        <p:nvSpPr>
          <p:cNvPr id="23" name="TextBox 22"/>
          <p:cNvSpPr txBox="1"/>
          <p:nvPr/>
        </p:nvSpPr>
        <p:spPr>
          <a:xfrm rot="16200000">
            <a:off x="1012671" y="3442017"/>
            <a:ext cx="2039597" cy="369332"/>
          </a:xfrm>
          <a:prstGeom prst="rect">
            <a:avLst/>
          </a:prstGeom>
          <a:noFill/>
        </p:spPr>
        <p:txBody>
          <a:bodyPr wrap="none" rtlCol="0">
            <a:spAutoFit/>
          </a:bodyPr>
          <a:lstStyle/>
          <a:p>
            <a:pPr algn="ctr"/>
            <a:r>
              <a:rPr lang="en-US" dirty="0"/>
              <a:t>Phenotype Dataset</a:t>
            </a:r>
          </a:p>
        </p:txBody>
      </p:sp>
      <p:cxnSp>
        <p:nvCxnSpPr>
          <p:cNvPr id="7" name="Straight Connector 6"/>
          <p:cNvCxnSpPr/>
          <p:nvPr/>
        </p:nvCxnSpPr>
        <p:spPr>
          <a:xfrm>
            <a:off x="3923462" y="2776621"/>
            <a:ext cx="0" cy="272171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416531" y="2785964"/>
            <a:ext cx="0" cy="270333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978168" y="2785973"/>
            <a:ext cx="0" cy="2690811"/>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419450" y="2770674"/>
            <a:ext cx="0" cy="27217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886068" y="2760164"/>
            <a:ext cx="0" cy="2736188"/>
          </a:xfrm>
          <a:prstGeom prst="line">
            <a:avLst/>
          </a:prstGeom>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rot="18014776">
            <a:off x="3438738" y="3016231"/>
            <a:ext cx="441146" cy="276999"/>
          </a:xfrm>
          <a:prstGeom prst="rect">
            <a:avLst/>
          </a:prstGeom>
          <a:noFill/>
        </p:spPr>
        <p:txBody>
          <a:bodyPr wrap="none" rtlCol="0">
            <a:spAutoFit/>
          </a:bodyPr>
          <a:lstStyle/>
          <a:p>
            <a:r>
              <a:rPr lang="en-US" sz="1200" dirty="0" smtClean="0"/>
              <a:t>RAB</a:t>
            </a:r>
            <a:endParaRPr lang="en-US" sz="1200" dirty="0"/>
          </a:p>
        </p:txBody>
      </p:sp>
      <p:sp>
        <p:nvSpPr>
          <p:cNvPr id="43" name="TextBox 42"/>
          <p:cNvSpPr txBox="1"/>
          <p:nvPr/>
        </p:nvSpPr>
        <p:spPr>
          <a:xfrm rot="18014776">
            <a:off x="3897706" y="3010978"/>
            <a:ext cx="542713" cy="276999"/>
          </a:xfrm>
          <a:prstGeom prst="rect">
            <a:avLst/>
          </a:prstGeom>
          <a:noFill/>
        </p:spPr>
        <p:txBody>
          <a:bodyPr wrap="none" rtlCol="0">
            <a:spAutoFit/>
          </a:bodyPr>
          <a:lstStyle/>
          <a:p>
            <a:r>
              <a:rPr lang="en-US" sz="1200" dirty="0" smtClean="0"/>
              <a:t>HIST3</a:t>
            </a:r>
            <a:endParaRPr lang="en-US" sz="1200" dirty="0"/>
          </a:p>
        </p:txBody>
      </p:sp>
      <p:sp>
        <p:nvSpPr>
          <p:cNvPr id="44" name="TextBox 43"/>
          <p:cNvSpPr txBox="1"/>
          <p:nvPr/>
        </p:nvSpPr>
        <p:spPr>
          <a:xfrm rot="18014776">
            <a:off x="4420748" y="3005726"/>
            <a:ext cx="558166" cy="276999"/>
          </a:xfrm>
          <a:prstGeom prst="rect">
            <a:avLst/>
          </a:prstGeom>
          <a:noFill/>
        </p:spPr>
        <p:txBody>
          <a:bodyPr wrap="none" rtlCol="0">
            <a:spAutoFit/>
          </a:bodyPr>
          <a:lstStyle/>
          <a:p>
            <a:r>
              <a:rPr lang="en-US" sz="1200" dirty="0" smtClean="0"/>
              <a:t>M6PR</a:t>
            </a:r>
            <a:endParaRPr lang="en-US" sz="1200" dirty="0"/>
          </a:p>
        </p:txBody>
      </p:sp>
      <p:sp>
        <p:nvSpPr>
          <p:cNvPr id="47" name="TextBox 46"/>
          <p:cNvSpPr txBox="1"/>
          <p:nvPr/>
        </p:nvSpPr>
        <p:spPr>
          <a:xfrm rot="5400000">
            <a:off x="2475059" y="5098537"/>
            <a:ext cx="343364" cy="369332"/>
          </a:xfrm>
          <a:prstGeom prst="rect">
            <a:avLst/>
          </a:prstGeom>
          <a:noFill/>
        </p:spPr>
        <p:txBody>
          <a:bodyPr wrap="none" rtlCol="0">
            <a:spAutoFit/>
          </a:bodyPr>
          <a:lstStyle/>
          <a:p>
            <a:r>
              <a:rPr lang="en-US" dirty="0"/>
              <a:t>…</a:t>
            </a:r>
          </a:p>
        </p:txBody>
      </p:sp>
      <p:sp>
        <p:nvSpPr>
          <p:cNvPr id="49" name="TextBox 48"/>
          <p:cNvSpPr txBox="1"/>
          <p:nvPr/>
        </p:nvSpPr>
        <p:spPr>
          <a:xfrm rot="18014776">
            <a:off x="4993380" y="3021492"/>
            <a:ext cx="516488" cy="276999"/>
          </a:xfrm>
          <a:prstGeom prst="rect">
            <a:avLst/>
          </a:prstGeom>
          <a:noFill/>
        </p:spPr>
        <p:txBody>
          <a:bodyPr wrap="none" rtlCol="0">
            <a:spAutoFit/>
          </a:bodyPr>
          <a:lstStyle/>
          <a:p>
            <a:r>
              <a:rPr lang="en-US" sz="1200" dirty="0" smtClean="0"/>
              <a:t>RNF5</a:t>
            </a:r>
            <a:endParaRPr lang="en-US" sz="1200" dirty="0"/>
          </a:p>
        </p:txBody>
      </p:sp>
      <p:cxnSp>
        <p:nvCxnSpPr>
          <p:cNvPr id="50" name="Straight Connector 49"/>
          <p:cNvCxnSpPr/>
          <p:nvPr/>
        </p:nvCxnSpPr>
        <p:spPr>
          <a:xfrm>
            <a:off x="5529967" y="2780721"/>
            <a:ext cx="0" cy="2690811"/>
          </a:xfrm>
          <a:prstGeom prst="line">
            <a:avLst/>
          </a:prstGeom>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rot="18014776">
            <a:off x="5460870" y="3016240"/>
            <a:ext cx="680123" cy="276999"/>
          </a:xfrm>
          <a:prstGeom prst="rect">
            <a:avLst/>
          </a:prstGeom>
          <a:noFill/>
        </p:spPr>
        <p:txBody>
          <a:bodyPr wrap="none" rtlCol="0">
            <a:spAutoFit/>
          </a:bodyPr>
          <a:lstStyle/>
          <a:p>
            <a:r>
              <a:rPr lang="en-US" sz="1200" dirty="0" smtClean="0"/>
              <a:t>DNAJC3</a:t>
            </a:r>
            <a:endParaRPr lang="en-US" sz="1200" dirty="0"/>
          </a:p>
        </p:txBody>
      </p:sp>
      <p:sp>
        <p:nvSpPr>
          <p:cNvPr id="52" name="Oval 51"/>
          <p:cNvSpPr/>
          <p:nvPr/>
        </p:nvSpPr>
        <p:spPr>
          <a:xfrm>
            <a:off x="2999761" y="4281537"/>
            <a:ext cx="325821" cy="168165"/>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2999761" y="4562688"/>
            <a:ext cx="325821" cy="16816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3520023" y="4281537"/>
            <a:ext cx="325821" cy="168165"/>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3995616" y="4562688"/>
            <a:ext cx="325821" cy="16816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3520023" y="4856978"/>
            <a:ext cx="325821" cy="168165"/>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5091319" y="4562688"/>
            <a:ext cx="325821" cy="16816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4536899" y="4281537"/>
            <a:ext cx="325821" cy="16816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3995616" y="4856978"/>
            <a:ext cx="325821" cy="16816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4536899" y="4856978"/>
            <a:ext cx="325821" cy="16816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5636215" y="4562688"/>
            <a:ext cx="325821" cy="16816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4536899" y="4562688"/>
            <a:ext cx="325821" cy="16816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2999761" y="4856978"/>
            <a:ext cx="325821" cy="16816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3995616" y="4281537"/>
            <a:ext cx="325821" cy="16816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3520023" y="4562688"/>
            <a:ext cx="325821" cy="16816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5091319" y="4281537"/>
            <a:ext cx="325821" cy="16816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5636215" y="4281537"/>
            <a:ext cx="325821" cy="168165"/>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5091319" y="4856978"/>
            <a:ext cx="325821" cy="16816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5636215" y="4856978"/>
            <a:ext cx="325821" cy="168165"/>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rot="16200000">
            <a:off x="963844" y="9148961"/>
            <a:ext cx="2207847" cy="369332"/>
          </a:xfrm>
          <a:prstGeom prst="rect">
            <a:avLst/>
          </a:prstGeom>
          <a:noFill/>
        </p:spPr>
        <p:txBody>
          <a:bodyPr wrap="none" rtlCol="0">
            <a:spAutoFit/>
          </a:bodyPr>
          <a:lstStyle/>
          <a:p>
            <a:pPr algn="ctr"/>
            <a:r>
              <a:rPr lang="en-US" dirty="0" smtClean="0"/>
              <a:t>Genotype Predictions</a:t>
            </a:r>
            <a:endParaRPr lang="en-US" dirty="0"/>
          </a:p>
        </p:txBody>
      </p:sp>
      <p:sp>
        <p:nvSpPr>
          <p:cNvPr id="71" name="TextBox 70"/>
          <p:cNvSpPr txBox="1"/>
          <p:nvPr/>
        </p:nvSpPr>
        <p:spPr>
          <a:xfrm rot="5400000">
            <a:off x="3042614" y="3721685"/>
            <a:ext cx="343364" cy="369332"/>
          </a:xfrm>
          <a:prstGeom prst="rect">
            <a:avLst/>
          </a:prstGeom>
          <a:noFill/>
        </p:spPr>
        <p:txBody>
          <a:bodyPr wrap="none" rtlCol="0">
            <a:spAutoFit/>
          </a:bodyPr>
          <a:lstStyle/>
          <a:p>
            <a:r>
              <a:rPr lang="en-US" dirty="0"/>
              <a:t>…</a:t>
            </a:r>
          </a:p>
        </p:txBody>
      </p:sp>
      <p:sp>
        <p:nvSpPr>
          <p:cNvPr id="72" name="TextBox 71"/>
          <p:cNvSpPr txBox="1"/>
          <p:nvPr/>
        </p:nvSpPr>
        <p:spPr>
          <a:xfrm rot="5400000">
            <a:off x="3037359" y="5114305"/>
            <a:ext cx="343364" cy="369332"/>
          </a:xfrm>
          <a:prstGeom prst="rect">
            <a:avLst/>
          </a:prstGeom>
          <a:noFill/>
        </p:spPr>
        <p:txBody>
          <a:bodyPr wrap="none" rtlCol="0">
            <a:spAutoFit/>
          </a:bodyPr>
          <a:lstStyle/>
          <a:p>
            <a:r>
              <a:rPr lang="en-US" dirty="0"/>
              <a:t>…</a:t>
            </a:r>
          </a:p>
        </p:txBody>
      </p:sp>
      <p:sp>
        <p:nvSpPr>
          <p:cNvPr id="73" name="TextBox 72"/>
          <p:cNvSpPr txBox="1"/>
          <p:nvPr/>
        </p:nvSpPr>
        <p:spPr>
          <a:xfrm rot="5400000">
            <a:off x="3610174" y="3732194"/>
            <a:ext cx="343364" cy="369332"/>
          </a:xfrm>
          <a:prstGeom prst="rect">
            <a:avLst/>
          </a:prstGeom>
          <a:noFill/>
        </p:spPr>
        <p:txBody>
          <a:bodyPr wrap="none" rtlCol="0">
            <a:spAutoFit/>
          </a:bodyPr>
          <a:lstStyle/>
          <a:p>
            <a:r>
              <a:rPr lang="en-US" dirty="0"/>
              <a:t>…</a:t>
            </a:r>
          </a:p>
        </p:txBody>
      </p:sp>
      <p:sp>
        <p:nvSpPr>
          <p:cNvPr id="74" name="TextBox 73"/>
          <p:cNvSpPr txBox="1"/>
          <p:nvPr/>
        </p:nvSpPr>
        <p:spPr>
          <a:xfrm rot="5400000">
            <a:off x="3604919" y="5124814"/>
            <a:ext cx="343364" cy="369332"/>
          </a:xfrm>
          <a:prstGeom prst="rect">
            <a:avLst/>
          </a:prstGeom>
          <a:noFill/>
        </p:spPr>
        <p:txBody>
          <a:bodyPr wrap="none" rtlCol="0">
            <a:spAutoFit/>
          </a:bodyPr>
          <a:lstStyle/>
          <a:p>
            <a:r>
              <a:rPr lang="en-US" dirty="0"/>
              <a:t>…</a:t>
            </a:r>
          </a:p>
        </p:txBody>
      </p:sp>
      <p:sp>
        <p:nvSpPr>
          <p:cNvPr id="75" name="TextBox 74"/>
          <p:cNvSpPr txBox="1"/>
          <p:nvPr/>
        </p:nvSpPr>
        <p:spPr>
          <a:xfrm rot="5400000">
            <a:off x="4072626" y="3742704"/>
            <a:ext cx="343364" cy="369332"/>
          </a:xfrm>
          <a:prstGeom prst="rect">
            <a:avLst/>
          </a:prstGeom>
          <a:noFill/>
        </p:spPr>
        <p:txBody>
          <a:bodyPr wrap="none" rtlCol="0">
            <a:spAutoFit/>
          </a:bodyPr>
          <a:lstStyle/>
          <a:p>
            <a:r>
              <a:rPr lang="en-US" dirty="0"/>
              <a:t>…</a:t>
            </a:r>
          </a:p>
        </p:txBody>
      </p:sp>
      <p:sp>
        <p:nvSpPr>
          <p:cNvPr id="76" name="TextBox 75"/>
          <p:cNvSpPr txBox="1"/>
          <p:nvPr/>
        </p:nvSpPr>
        <p:spPr>
          <a:xfrm rot="5400000">
            <a:off x="4067371" y="5135324"/>
            <a:ext cx="343364" cy="369332"/>
          </a:xfrm>
          <a:prstGeom prst="rect">
            <a:avLst/>
          </a:prstGeom>
          <a:noFill/>
        </p:spPr>
        <p:txBody>
          <a:bodyPr wrap="none" rtlCol="0">
            <a:spAutoFit/>
          </a:bodyPr>
          <a:lstStyle/>
          <a:p>
            <a:r>
              <a:rPr lang="en-US" dirty="0"/>
              <a:t>…</a:t>
            </a:r>
          </a:p>
        </p:txBody>
      </p:sp>
      <p:sp>
        <p:nvSpPr>
          <p:cNvPr id="77" name="TextBox 76"/>
          <p:cNvSpPr txBox="1"/>
          <p:nvPr/>
        </p:nvSpPr>
        <p:spPr>
          <a:xfrm rot="5400000">
            <a:off x="4598147" y="3742704"/>
            <a:ext cx="343364" cy="369332"/>
          </a:xfrm>
          <a:prstGeom prst="rect">
            <a:avLst/>
          </a:prstGeom>
          <a:noFill/>
        </p:spPr>
        <p:txBody>
          <a:bodyPr wrap="none" rtlCol="0">
            <a:spAutoFit/>
          </a:bodyPr>
          <a:lstStyle/>
          <a:p>
            <a:r>
              <a:rPr lang="en-US" dirty="0"/>
              <a:t>…</a:t>
            </a:r>
          </a:p>
        </p:txBody>
      </p:sp>
      <p:sp>
        <p:nvSpPr>
          <p:cNvPr id="78" name="TextBox 77"/>
          <p:cNvSpPr txBox="1"/>
          <p:nvPr/>
        </p:nvSpPr>
        <p:spPr>
          <a:xfrm rot="5400000">
            <a:off x="4592892" y="5135324"/>
            <a:ext cx="343364" cy="369332"/>
          </a:xfrm>
          <a:prstGeom prst="rect">
            <a:avLst/>
          </a:prstGeom>
          <a:noFill/>
        </p:spPr>
        <p:txBody>
          <a:bodyPr wrap="none" rtlCol="0">
            <a:spAutoFit/>
          </a:bodyPr>
          <a:lstStyle/>
          <a:p>
            <a:r>
              <a:rPr lang="en-US" dirty="0"/>
              <a:t>…</a:t>
            </a:r>
          </a:p>
        </p:txBody>
      </p:sp>
      <p:sp>
        <p:nvSpPr>
          <p:cNvPr id="79" name="TextBox 78"/>
          <p:cNvSpPr txBox="1"/>
          <p:nvPr/>
        </p:nvSpPr>
        <p:spPr>
          <a:xfrm rot="5400000">
            <a:off x="5123658" y="3732194"/>
            <a:ext cx="343364" cy="369332"/>
          </a:xfrm>
          <a:prstGeom prst="rect">
            <a:avLst/>
          </a:prstGeom>
          <a:noFill/>
        </p:spPr>
        <p:txBody>
          <a:bodyPr wrap="none" rtlCol="0">
            <a:spAutoFit/>
          </a:bodyPr>
          <a:lstStyle/>
          <a:p>
            <a:r>
              <a:rPr lang="en-US" dirty="0"/>
              <a:t>…</a:t>
            </a:r>
          </a:p>
        </p:txBody>
      </p:sp>
      <p:sp>
        <p:nvSpPr>
          <p:cNvPr id="80" name="TextBox 79"/>
          <p:cNvSpPr txBox="1"/>
          <p:nvPr/>
        </p:nvSpPr>
        <p:spPr>
          <a:xfrm rot="5400000">
            <a:off x="5118403" y="5124814"/>
            <a:ext cx="343364" cy="369332"/>
          </a:xfrm>
          <a:prstGeom prst="rect">
            <a:avLst/>
          </a:prstGeom>
          <a:noFill/>
        </p:spPr>
        <p:txBody>
          <a:bodyPr wrap="none" rtlCol="0">
            <a:spAutoFit/>
          </a:bodyPr>
          <a:lstStyle/>
          <a:p>
            <a:r>
              <a:rPr lang="en-US" dirty="0"/>
              <a:t>…</a:t>
            </a:r>
          </a:p>
        </p:txBody>
      </p:sp>
      <p:sp>
        <p:nvSpPr>
          <p:cNvPr id="81" name="TextBox 80"/>
          <p:cNvSpPr txBox="1"/>
          <p:nvPr/>
        </p:nvSpPr>
        <p:spPr>
          <a:xfrm rot="5400000">
            <a:off x="5686620" y="3732192"/>
            <a:ext cx="343364" cy="369332"/>
          </a:xfrm>
          <a:prstGeom prst="rect">
            <a:avLst/>
          </a:prstGeom>
          <a:noFill/>
        </p:spPr>
        <p:txBody>
          <a:bodyPr wrap="none" rtlCol="0">
            <a:spAutoFit/>
          </a:bodyPr>
          <a:lstStyle/>
          <a:p>
            <a:r>
              <a:rPr lang="en-US" dirty="0"/>
              <a:t>…</a:t>
            </a:r>
          </a:p>
        </p:txBody>
      </p:sp>
      <p:sp>
        <p:nvSpPr>
          <p:cNvPr id="82" name="TextBox 81"/>
          <p:cNvSpPr txBox="1"/>
          <p:nvPr/>
        </p:nvSpPr>
        <p:spPr>
          <a:xfrm rot="5400000">
            <a:off x="5681365" y="5124812"/>
            <a:ext cx="343364" cy="369332"/>
          </a:xfrm>
          <a:prstGeom prst="rect">
            <a:avLst/>
          </a:prstGeom>
          <a:noFill/>
        </p:spPr>
        <p:txBody>
          <a:bodyPr wrap="none" rtlCol="0">
            <a:spAutoFit/>
          </a:bodyPr>
          <a:lstStyle/>
          <a:p>
            <a:r>
              <a:rPr lang="en-US" dirty="0"/>
              <a:t>…</a:t>
            </a:r>
          </a:p>
        </p:txBody>
      </p:sp>
      <p:sp>
        <p:nvSpPr>
          <p:cNvPr id="83" name="Oval 82"/>
          <p:cNvSpPr/>
          <p:nvPr/>
        </p:nvSpPr>
        <p:spPr>
          <a:xfrm>
            <a:off x="7317747" y="2839331"/>
            <a:ext cx="325821" cy="16816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7317747" y="3111450"/>
            <a:ext cx="325821" cy="168165"/>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p:cNvSpPr txBox="1"/>
          <p:nvPr/>
        </p:nvSpPr>
        <p:spPr>
          <a:xfrm>
            <a:off x="7580763" y="2786062"/>
            <a:ext cx="1933350" cy="276999"/>
          </a:xfrm>
          <a:prstGeom prst="rect">
            <a:avLst/>
          </a:prstGeom>
          <a:noFill/>
        </p:spPr>
        <p:txBody>
          <a:bodyPr wrap="none" rtlCol="0">
            <a:spAutoFit/>
          </a:bodyPr>
          <a:lstStyle/>
          <a:p>
            <a:pPr algn="ctr"/>
            <a:r>
              <a:rPr lang="en-US" sz="1200" dirty="0" smtClean="0"/>
              <a:t>Positive Extreme Expression</a:t>
            </a:r>
            <a:endParaRPr lang="en-US" sz="1200" dirty="0"/>
          </a:p>
        </p:txBody>
      </p:sp>
      <p:sp>
        <p:nvSpPr>
          <p:cNvPr id="87" name="TextBox 86"/>
          <p:cNvSpPr txBox="1"/>
          <p:nvPr/>
        </p:nvSpPr>
        <p:spPr>
          <a:xfrm>
            <a:off x="7580763" y="3044601"/>
            <a:ext cx="1996252" cy="276999"/>
          </a:xfrm>
          <a:prstGeom prst="rect">
            <a:avLst/>
          </a:prstGeom>
          <a:noFill/>
        </p:spPr>
        <p:txBody>
          <a:bodyPr wrap="none" rtlCol="0">
            <a:spAutoFit/>
          </a:bodyPr>
          <a:lstStyle/>
          <a:p>
            <a:pPr algn="ctr"/>
            <a:r>
              <a:rPr lang="en-US" sz="1200" dirty="0" smtClean="0"/>
              <a:t>Negative Extreme Expression</a:t>
            </a:r>
            <a:endParaRPr lang="en-US" sz="1200" dirty="0"/>
          </a:p>
        </p:txBody>
      </p:sp>
      <p:sp>
        <p:nvSpPr>
          <p:cNvPr id="97" name="Rectangle 96"/>
          <p:cNvSpPr/>
          <p:nvPr/>
        </p:nvSpPr>
        <p:spPr>
          <a:xfrm>
            <a:off x="2259309" y="8311607"/>
            <a:ext cx="4468061" cy="36596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p:cNvSpPr txBox="1"/>
          <p:nvPr/>
        </p:nvSpPr>
        <p:spPr>
          <a:xfrm rot="18014776">
            <a:off x="2726741" y="8618899"/>
            <a:ext cx="845681" cy="276999"/>
          </a:xfrm>
          <a:prstGeom prst="rect">
            <a:avLst/>
          </a:prstGeom>
          <a:noFill/>
        </p:spPr>
        <p:txBody>
          <a:bodyPr wrap="none" rtlCol="0">
            <a:spAutoFit/>
          </a:bodyPr>
          <a:lstStyle/>
          <a:p>
            <a:r>
              <a:rPr lang="en-US" sz="1200" dirty="0"/>
              <a:t>rs7274244</a:t>
            </a:r>
          </a:p>
        </p:txBody>
      </p:sp>
      <p:sp>
        <p:nvSpPr>
          <p:cNvPr id="104" name="TextBox 103"/>
          <p:cNvSpPr txBox="1"/>
          <p:nvPr/>
        </p:nvSpPr>
        <p:spPr>
          <a:xfrm>
            <a:off x="7696176" y="8620124"/>
            <a:ext cx="681597" cy="338554"/>
          </a:xfrm>
          <a:prstGeom prst="rect">
            <a:avLst/>
          </a:prstGeom>
          <a:noFill/>
        </p:spPr>
        <p:txBody>
          <a:bodyPr wrap="none" rtlCol="0">
            <a:spAutoFit/>
          </a:bodyPr>
          <a:lstStyle/>
          <a:p>
            <a:pPr algn="ctr"/>
            <a:r>
              <a:rPr lang="en-US" sz="1600" dirty="0" smtClean="0"/>
              <a:t>Name</a:t>
            </a:r>
            <a:endParaRPr lang="en-US" sz="1600" dirty="0"/>
          </a:p>
        </p:txBody>
      </p:sp>
      <p:sp>
        <p:nvSpPr>
          <p:cNvPr id="105" name="TextBox 104"/>
          <p:cNvSpPr txBox="1"/>
          <p:nvPr/>
        </p:nvSpPr>
        <p:spPr>
          <a:xfrm>
            <a:off x="7806326" y="9825887"/>
            <a:ext cx="471604" cy="307777"/>
          </a:xfrm>
          <a:prstGeom prst="rect">
            <a:avLst/>
          </a:prstGeom>
          <a:noFill/>
        </p:spPr>
        <p:txBody>
          <a:bodyPr wrap="none" rtlCol="0">
            <a:spAutoFit/>
          </a:bodyPr>
          <a:lstStyle/>
          <a:p>
            <a:r>
              <a:rPr lang="en-US" sz="1400" dirty="0" smtClean="0"/>
              <a:t>Bob</a:t>
            </a:r>
            <a:endParaRPr lang="en-US" sz="1400" i="1" dirty="0"/>
          </a:p>
        </p:txBody>
      </p:sp>
      <p:sp>
        <p:nvSpPr>
          <p:cNvPr id="106" name="TextBox 105"/>
          <p:cNvSpPr txBox="1"/>
          <p:nvPr/>
        </p:nvSpPr>
        <p:spPr>
          <a:xfrm>
            <a:off x="7782525" y="10096995"/>
            <a:ext cx="537327" cy="307777"/>
          </a:xfrm>
          <a:prstGeom prst="rect">
            <a:avLst/>
          </a:prstGeom>
          <a:noFill/>
        </p:spPr>
        <p:txBody>
          <a:bodyPr wrap="none" rtlCol="0">
            <a:spAutoFit/>
          </a:bodyPr>
          <a:lstStyle/>
          <a:p>
            <a:r>
              <a:rPr lang="en-US" sz="1400" dirty="0" smtClean="0"/>
              <a:t>Alice</a:t>
            </a:r>
            <a:endParaRPr lang="en-US" sz="1400" i="1" dirty="0"/>
          </a:p>
        </p:txBody>
      </p:sp>
      <p:sp>
        <p:nvSpPr>
          <p:cNvPr id="107" name="TextBox 106"/>
          <p:cNvSpPr txBox="1"/>
          <p:nvPr/>
        </p:nvSpPr>
        <p:spPr>
          <a:xfrm>
            <a:off x="7758642" y="10380264"/>
            <a:ext cx="526106" cy="307777"/>
          </a:xfrm>
          <a:prstGeom prst="rect">
            <a:avLst/>
          </a:prstGeom>
          <a:noFill/>
        </p:spPr>
        <p:txBody>
          <a:bodyPr wrap="none" rtlCol="0">
            <a:spAutoFit/>
          </a:bodyPr>
          <a:lstStyle/>
          <a:p>
            <a:r>
              <a:rPr lang="en-US" sz="1400" dirty="0" smtClean="0"/>
              <a:t>John</a:t>
            </a:r>
            <a:endParaRPr lang="en-US" sz="1400" dirty="0"/>
          </a:p>
        </p:txBody>
      </p:sp>
      <p:sp>
        <p:nvSpPr>
          <p:cNvPr id="112" name="TextBox 111"/>
          <p:cNvSpPr txBox="1"/>
          <p:nvPr/>
        </p:nvSpPr>
        <p:spPr>
          <a:xfrm rot="5400000">
            <a:off x="7937028" y="9313692"/>
            <a:ext cx="343364" cy="369332"/>
          </a:xfrm>
          <a:prstGeom prst="rect">
            <a:avLst/>
          </a:prstGeom>
          <a:noFill/>
        </p:spPr>
        <p:txBody>
          <a:bodyPr wrap="none" rtlCol="0">
            <a:spAutoFit/>
          </a:bodyPr>
          <a:lstStyle/>
          <a:p>
            <a:r>
              <a:rPr lang="en-US" dirty="0"/>
              <a:t>…</a:t>
            </a:r>
          </a:p>
        </p:txBody>
      </p:sp>
      <p:sp>
        <p:nvSpPr>
          <p:cNvPr id="113" name="TextBox 112"/>
          <p:cNvSpPr txBox="1"/>
          <p:nvPr/>
        </p:nvSpPr>
        <p:spPr>
          <a:xfrm rot="5400000">
            <a:off x="2496096" y="10634664"/>
            <a:ext cx="343364" cy="369332"/>
          </a:xfrm>
          <a:prstGeom prst="rect">
            <a:avLst/>
          </a:prstGeom>
          <a:noFill/>
        </p:spPr>
        <p:txBody>
          <a:bodyPr wrap="none" rtlCol="0">
            <a:spAutoFit/>
          </a:bodyPr>
          <a:lstStyle/>
          <a:p>
            <a:r>
              <a:rPr lang="en-US" dirty="0"/>
              <a:t>…</a:t>
            </a:r>
          </a:p>
        </p:txBody>
      </p:sp>
      <p:sp>
        <p:nvSpPr>
          <p:cNvPr id="114" name="TextBox 113"/>
          <p:cNvSpPr txBox="1"/>
          <p:nvPr/>
        </p:nvSpPr>
        <p:spPr>
          <a:xfrm rot="18014776">
            <a:off x="4849822" y="8618899"/>
            <a:ext cx="845681" cy="276999"/>
          </a:xfrm>
          <a:prstGeom prst="rect">
            <a:avLst/>
          </a:prstGeom>
          <a:noFill/>
        </p:spPr>
        <p:txBody>
          <a:bodyPr wrap="none" rtlCol="0">
            <a:spAutoFit/>
          </a:bodyPr>
          <a:lstStyle/>
          <a:p>
            <a:r>
              <a:rPr lang="en-US" sz="1200" dirty="0" smtClean="0"/>
              <a:t>rs6053462</a:t>
            </a:r>
            <a:endParaRPr lang="en-US" sz="1200" dirty="0"/>
          </a:p>
        </p:txBody>
      </p:sp>
      <p:cxnSp>
        <p:nvCxnSpPr>
          <p:cNvPr id="99" name="Straight Connector 98"/>
          <p:cNvCxnSpPr/>
          <p:nvPr/>
        </p:nvCxnSpPr>
        <p:spPr>
          <a:xfrm>
            <a:off x="3944499" y="8303579"/>
            <a:ext cx="0" cy="367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4437568" y="8316196"/>
            <a:ext cx="0" cy="365024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999205" y="8316207"/>
            <a:ext cx="0" cy="364253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3440487" y="8311243"/>
            <a:ext cx="0" cy="36593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2907105" y="8307977"/>
            <a:ext cx="0" cy="36679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5551004" y="8309116"/>
            <a:ext cx="0" cy="3649624"/>
          </a:xfrm>
          <a:prstGeom prst="line">
            <a:avLst/>
          </a:prstGeom>
        </p:spPr>
        <p:style>
          <a:lnRef idx="1">
            <a:schemeClr val="accent1"/>
          </a:lnRef>
          <a:fillRef idx="0">
            <a:schemeClr val="accent1"/>
          </a:fillRef>
          <a:effectRef idx="0">
            <a:schemeClr val="accent1"/>
          </a:effectRef>
          <a:fontRef idx="minor">
            <a:schemeClr val="tx1"/>
          </a:fontRef>
        </p:style>
      </p:cxnSp>
      <p:sp>
        <p:nvSpPr>
          <p:cNvPr id="134" name="TextBox 133"/>
          <p:cNvSpPr txBox="1"/>
          <p:nvPr/>
        </p:nvSpPr>
        <p:spPr>
          <a:xfrm rot="5400000">
            <a:off x="3063651" y="9274042"/>
            <a:ext cx="343364" cy="369332"/>
          </a:xfrm>
          <a:prstGeom prst="rect">
            <a:avLst/>
          </a:prstGeom>
          <a:noFill/>
        </p:spPr>
        <p:txBody>
          <a:bodyPr wrap="none" rtlCol="0">
            <a:spAutoFit/>
          </a:bodyPr>
          <a:lstStyle/>
          <a:p>
            <a:r>
              <a:rPr lang="en-US" dirty="0"/>
              <a:t>…</a:t>
            </a:r>
          </a:p>
        </p:txBody>
      </p:sp>
      <p:sp>
        <p:nvSpPr>
          <p:cNvPr id="135" name="TextBox 134"/>
          <p:cNvSpPr txBox="1"/>
          <p:nvPr/>
        </p:nvSpPr>
        <p:spPr>
          <a:xfrm rot="5400000">
            <a:off x="3058396" y="10634664"/>
            <a:ext cx="343364" cy="369332"/>
          </a:xfrm>
          <a:prstGeom prst="rect">
            <a:avLst/>
          </a:prstGeom>
          <a:noFill/>
        </p:spPr>
        <p:txBody>
          <a:bodyPr wrap="none" rtlCol="0">
            <a:spAutoFit/>
          </a:bodyPr>
          <a:lstStyle/>
          <a:p>
            <a:r>
              <a:rPr lang="en-US" dirty="0"/>
              <a:t>…</a:t>
            </a:r>
          </a:p>
        </p:txBody>
      </p:sp>
      <p:sp>
        <p:nvSpPr>
          <p:cNvPr id="136" name="TextBox 135"/>
          <p:cNvSpPr txBox="1"/>
          <p:nvPr/>
        </p:nvSpPr>
        <p:spPr>
          <a:xfrm rot="5400000">
            <a:off x="3631211" y="9284551"/>
            <a:ext cx="343364" cy="369332"/>
          </a:xfrm>
          <a:prstGeom prst="rect">
            <a:avLst/>
          </a:prstGeom>
          <a:noFill/>
        </p:spPr>
        <p:txBody>
          <a:bodyPr wrap="none" rtlCol="0">
            <a:spAutoFit/>
          </a:bodyPr>
          <a:lstStyle/>
          <a:p>
            <a:r>
              <a:rPr lang="en-US" dirty="0"/>
              <a:t>…</a:t>
            </a:r>
          </a:p>
        </p:txBody>
      </p:sp>
      <p:sp>
        <p:nvSpPr>
          <p:cNvPr id="137" name="TextBox 136"/>
          <p:cNvSpPr txBox="1"/>
          <p:nvPr/>
        </p:nvSpPr>
        <p:spPr>
          <a:xfrm rot="5400000">
            <a:off x="3625956" y="10634664"/>
            <a:ext cx="343364" cy="369332"/>
          </a:xfrm>
          <a:prstGeom prst="rect">
            <a:avLst/>
          </a:prstGeom>
          <a:noFill/>
        </p:spPr>
        <p:txBody>
          <a:bodyPr wrap="none" rtlCol="0">
            <a:spAutoFit/>
          </a:bodyPr>
          <a:lstStyle/>
          <a:p>
            <a:r>
              <a:rPr lang="en-US" dirty="0"/>
              <a:t>…</a:t>
            </a:r>
          </a:p>
        </p:txBody>
      </p:sp>
      <p:sp>
        <p:nvSpPr>
          <p:cNvPr id="138" name="TextBox 137"/>
          <p:cNvSpPr txBox="1"/>
          <p:nvPr/>
        </p:nvSpPr>
        <p:spPr>
          <a:xfrm rot="5400000">
            <a:off x="4093663" y="9295061"/>
            <a:ext cx="343364" cy="369332"/>
          </a:xfrm>
          <a:prstGeom prst="rect">
            <a:avLst/>
          </a:prstGeom>
          <a:noFill/>
        </p:spPr>
        <p:txBody>
          <a:bodyPr wrap="none" rtlCol="0">
            <a:spAutoFit/>
          </a:bodyPr>
          <a:lstStyle/>
          <a:p>
            <a:r>
              <a:rPr lang="en-US" dirty="0"/>
              <a:t>…</a:t>
            </a:r>
          </a:p>
        </p:txBody>
      </p:sp>
      <p:sp>
        <p:nvSpPr>
          <p:cNvPr id="139" name="TextBox 138"/>
          <p:cNvSpPr txBox="1"/>
          <p:nvPr/>
        </p:nvSpPr>
        <p:spPr>
          <a:xfrm rot="5400000">
            <a:off x="4088408" y="10634664"/>
            <a:ext cx="343364" cy="369332"/>
          </a:xfrm>
          <a:prstGeom prst="rect">
            <a:avLst/>
          </a:prstGeom>
          <a:noFill/>
        </p:spPr>
        <p:txBody>
          <a:bodyPr wrap="none" rtlCol="0">
            <a:spAutoFit/>
          </a:bodyPr>
          <a:lstStyle/>
          <a:p>
            <a:r>
              <a:rPr lang="en-US" dirty="0"/>
              <a:t>…</a:t>
            </a:r>
          </a:p>
        </p:txBody>
      </p:sp>
      <p:sp>
        <p:nvSpPr>
          <p:cNvPr id="140" name="TextBox 139"/>
          <p:cNvSpPr txBox="1"/>
          <p:nvPr/>
        </p:nvSpPr>
        <p:spPr>
          <a:xfrm rot="5400000">
            <a:off x="4619184" y="9295061"/>
            <a:ext cx="343364" cy="369332"/>
          </a:xfrm>
          <a:prstGeom prst="rect">
            <a:avLst/>
          </a:prstGeom>
          <a:noFill/>
        </p:spPr>
        <p:txBody>
          <a:bodyPr wrap="none" rtlCol="0">
            <a:spAutoFit/>
          </a:bodyPr>
          <a:lstStyle/>
          <a:p>
            <a:r>
              <a:rPr lang="en-US" dirty="0"/>
              <a:t>…</a:t>
            </a:r>
          </a:p>
        </p:txBody>
      </p:sp>
      <p:sp>
        <p:nvSpPr>
          <p:cNvPr id="141" name="TextBox 140"/>
          <p:cNvSpPr txBox="1"/>
          <p:nvPr/>
        </p:nvSpPr>
        <p:spPr>
          <a:xfrm rot="5400000">
            <a:off x="4613929" y="10634664"/>
            <a:ext cx="343364" cy="369332"/>
          </a:xfrm>
          <a:prstGeom prst="rect">
            <a:avLst/>
          </a:prstGeom>
          <a:noFill/>
        </p:spPr>
        <p:txBody>
          <a:bodyPr wrap="none" rtlCol="0">
            <a:spAutoFit/>
          </a:bodyPr>
          <a:lstStyle/>
          <a:p>
            <a:r>
              <a:rPr lang="en-US" dirty="0"/>
              <a:t>…</a:t>
            </a:r>
          </a:p>
        </p:txBody>
      </p:sp>
      <p:sp>
        <p:nvSpPr>
          <p:cNvPr id="142" name="TextBox 141"/>
          <p:cNvSpPr txBox="1"/>
          <p:nvPr/>
        </p:nvSpPr>
        <p:spPr>
          <a:xfrm rot="5400000">
            <a:off x="5144695" y="9284551"/>
            <a:ext cx="343364" cy="369332"/>
          </a:xfrm>
          <a:prstGeom prst="rect">
            <a:avLst/>
          </a:prstGeom>
          <a:noFill/>
        </p:spPr>
        <p:txBody>
          <a:bodyPr wrap="none" rtlCol="0">
            <a:spAutoFit/>
          </a:bodyPr>
          <a:lstStyle/>
          <a:p>
            <a:r>
              <a:rPr lang="en-US" dirty="0"/>
              <a:t>…</a:t>
            </a:r>
          </a:p>
        </p:txBody>
      </p:sp>
      <p:sp>
        <p:nvSpPr>
          <p:cNvPr id="143" name="TextBox 142"/>
          <p:cNvSpPr txBox="1"/>
          <p:nvPr/>
        </p:nvSpPr>
        <p:spPr>
          <a:xfrm rot="5400000">
            <a:off x="5139440" y="10634664"/>
            <a:ext cx="343364" cy="369332"/>
          </a:xfrm>
          <a:prstGeom prst="rect">
            <a:avLst/>
          </a:prstGeom>
          <a:noFill/>
        </p:spPr>
        <p:txBody>
          <a:bodyPr wrap="none" rtlCol="0">
            <a:spAutoFit/>
          </a:bodyPr>
          <a:lstStyle/>
          <a:p>
            <a:r>
              <a:rPr lang="en-US" dirty="0"/>
              <a:t>…</a:t>
            </a:r>
          </a:p>
        </p:txBody>
      </p:sp>
      <p:sp>
        <p:nvSpPr>
          <p:cNvPr id="144" name="TextBox 143"/>
          <p:cNvSpPr txBox="1"/>
          <p:nvPr/>
        </p:nvSpPr>
        <p:spPr>
          <a:xfrm rot="5400000">
            <a:off x="5707657" y="9284549"/>
            <a:ext cx="343364" cy="369332"/>
          </a:xfrm>
          <a:prstGeom prst="rect">
            <a:avLst/>
          </a:prstGeom>
          <a:noFill/>
        </p:spPr>
        <p:txBody>
          <a:bodyPr wrap="none" rtlCol="0">
            <a:spAutoFit/>
          </a:bodyPr>
          <a:lstStyle/>
          <a:p>
            <a:r>
              <a:rPr lang="en-US" dirty="0"/>
              <a:t>…</a:t>
            </a:r>
          </a:p>
        </p:txBody>
      </p:sp>
      <p:sp>
        <p:nvSpPr>
          <p:cNvPr id="145" name="TextBox 144"/>
          <p:cNvSpPr txBox="1"/>
          <p:nvPr/>
        </p:nvSpPr>
        <p:spPr>
          <a:xfrm rot="5400000">
            <a:off x="5702402" y="10634664"/>
            <a:ext cx="343364" cy="369332"/>
          </a:xfrm>
          <a:prstGeom prst="rect">
            <a:avLst/>
          </a:prstGeom>
          <a:noFill/>
        </p:spPr>
        <p:txBody>
          <a:bodyPr wrap="none" rtlCol="0">
            <a:spAutoFit/>
          </a:bodyPr>
          <a:lstStyle/>
          <a:p>
            <a:r>
              <a:rPr lang="en-US" dirty="0"/>
              <a:t>…</a:t>
            </a:r>
          </a:p>
        </p:txBody>
      </p:sp>
      <p:cxnSp>
        <p:nvCxnSpPr>
          <p:cNvPr id="108" name="Straight Connector 107"/>
          <p:cNvCxnSpPr/>
          <p:nvPr/>
        </p:nvCxnSpPr>
        <p:spPr>
          <a:xfrm>
            <a:off x="2271017" y="9145819"/>
            <a:ext cx="444151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2260838" y="10053254"/>
            <a:ext cx="44672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2265579" y="10614384"/>
            <a:ext cx="445779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2270339" y="10345704"/>
            <a:ext cx="444378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2251354" y="9752684"/>
            <a:ext cx="4467276" cy="0"/>
          </a:xfrm>
          <a:prstGeom prst="line">
            <a:avLst/>
          </a:prstGeom>
        </p:spPr>
        <p:style>
          <a:lnRef idx="1">
            <a:schemeClr val="accent1"/>
          </a:lnRef>
          <a:fillRef idx="0">
            <a:schemeClr val="accent1"/>
          </a:fillRef>
          <a:effectRef idx="0">
            <a:schemeClr val="accent1"/>
          </a:effectRef>
          <a:fontRef idx="minor">
            <a:schemeClr val="tx1"/>
          </a:fontRef>
        </p:style>
      </p:cxnSp>
      <p:sp>
        <p:nvSpPr>
          <p:cNvPr id="147" name="TextBox 146"/>
          <p:cNvSpPr txBox="1"/>
          <p:nvPr/>
        </p:nvSpPr>
        <p:spPr>
          <a:xfrm rot="18014776">
            <a:off x="3270956" y="8618899"/>
            <a:ext cx="845681" cy="276999"/>
          </a:xfrm>
          <a:prstGeom prst="rect">
            <a:avLst/>
          </a:prstGeom>
          <a:noFill/>
        </p:spPr>
        <p:txBody>
          <a:bodyPr wrap="none" rtlCol="0">
            <a:spAutoFit/>
          </a:bodyPr>
          <a:lstStyle/>
          <a:p>
            <a:r>
              <a:rPr lang="en-US" sz="1200" dirty="0" smtClean="0"/>
              <a:t>rs6052708</a:t>
            </a:r>
            <a:endParaRPr lang="en-US" sz="1200" dirty="0"/>
          </a:p>
        </p:txBody>
      </p:sp>
      <p:sp>
        <p:nvSpPr>
          <p:cNvPr id="148" name="TextBox 147"/>
          <p:cNvSpPr txBox="1"/>
          <p:nvPr/>
        </p:nvSpPr>
        <p:spPr>
          <a:xfrm rot="18014776">
            <a:off x="3780706" y="8618899"/>
            <a:ext cx="845681" cy="276999"/>
          </a:xfrm>
          <a:prstGeom prst="rect">
            <a:avLst/>
          </a:prstGeom>
          <a:noFill/>
        </p:spPr>
        <p:txBody>
          <a:bodyPr wrap="none" rtlCol="0">
            <a:spAutoFit/>
          </a:bodyPr>
          <a:lstStyle/>
          <a:p>
            <a:r>
              <a:rPr lang="en-US" sz="1200" dirty="0" smtClean="0"/>
              <a:t>rs8122783</a:t>
            </a:r>
            <a:endParaRPr lang="en-US" sz="1200" dirty="0"/>
          </a:p>
        </p:txBody>
      </p:sp>
      <p:sp>
        <p:nvSpPr>
          <p:cNvPr id="149" name="TextBox 148"/>
          <p:cNvSpPr txBox="1"/>
          <p:nvPr/>
        </p:nvSpPr>
        <p:spPr>
          <a:xfrm rot="18014776">
            <a:off x="4272202" y="8584972"/>
            <a:ext cx="924227" cy="276999"/>
          </a:xfrm>
          <a:prstGeom prst="rect">
            <a:avLst/>
          </a:prstGeom>
          <a:noFill/>
        </p:spPr>
        <p:txBody>
          <a:bodyPr wrap="none" rtlCol="0">
            <a:spAutoFit/>
          </a:bodyPr>
          <a:lstStyle/>
          <a:p>
            <a:r>
              <a:rPr lang="en-US" sz="1200" dirty="0" smtClean="0"/>
              <a:t>rs12479581</a:t>
            </a:r>
            <a:endParaRPr lang="en-US" sz="1200" dirty="0"/>
          </a:p>
        </p:txBody>
      </p:sp>
      <p:sp>
        <p:nvSpPr>
          <p:cNvPr id="150" name="TextBox 149"/>
          <p:cNvSpPr txBox="1"/>
          <p:nvPr/>
        </p:nvSpPr>
        <p:spPr>
          <a:xfrm rot="18014776">
            <a:off x="5398006" y="8618899"/>
            <a:ext cx="845681" cy="276999"/>
          </a:xfrm>
          <a:prstGeom prst="rect">
            <a:avLst/>
          </a:prstGeom>
          <a:noFill/>
        </p:spPr>
        <p:txBody>
          <a:bodyPr wrap="none" rtlCol="0">
            <a:spAutoFit/>
          </a:bodyPr>
          <a:lstStyle/>
          <a:p>
            <a:r>
              <a:rPr lang="en-US" sz="1200" dirty="0" smtClean="0"/>
              <a:t>rs6077023</a:t>
            </a:r>
            <a:endParaRPr lang="en-US" sz="1200" dirty="0"/>
          </a:p>
        </p:txBody>
      </p:sp>
      <p:sp>
        <p:nvSpPr>
          <p:cNvPr id="158" name="TextBox 157"/>
          <p:cNvSpPr txBox="1"/>
          <p:nvPr/>
        </p:nvSpPr>
        <p:spPr>
          <a:xfrm>
            <a:off x="2914479" y="12321416"/>
            <a:ext cx="2028825" cy="276999"/>
          </a:xfrm>
          <a:prstGeom prst="rect">
            <a:avLst/>
          </a:prstGeom>
          <a:noFill/>
        </p:spPr>
        <p:txBody>
          <a:bodyPr wrap="none" rtlCol="0">
            <a:spAutoFit/>
          </a:bodyPr>
          <a:lstStyle/>
          <a:p>
            <a:pPr algn="ctr"/>
            <a:r>
              <a:rPr lang="en-US" sz="1200" dirty="0" smtClean="0"/>
              <a:t>Correct Genotype Predictions</a:t>
            </a:r>
            <a:endParaRPr lang="en-US" sz="1200" dirty="0"/>
          </a:p>
        </p:txBody>
      </p:sp>
      <p:sp>
        <p:nvSpPr>
          <p:cNvPr id="170" name="Multiply 169"/>
          <p:cNvSpPr/>
          <p:nvPr/>
        </p:nvSpPr>
        <p:spPr>
          <a:xfrm>
            <a:off x="3527494" y="10031187"/>
            <a:ext cx="328323" cy="347958"/>
          </a:xfrm>
          <a:prstGeom prst="mathMultiply">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Multiply 182"/>
          <p:cNvSpPr/>
          <p:nvPr/>
        </p:nvSpPr>
        <p:spPr>
          <a:xfrm>
            <a:off x="2432891" y="12757533"/>
            <a:ext cx="328323" cy="347958"/>
          </a:xfrm>
          <a:prstGeom prst="mathMultiply">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TextBox 184"/>
          <p:cNvSpPr txBox="1"/>
          <p:nvPr/>
        </p:nvSpPr>
        <p:spPr>
          <a:xfrm>
            <a:off x="2842673" y="12701694"/>
            <a:ext cx="2218749" cy="461665"/>
          </a:xfrm>
          <a:prstGeom prst="rect">
            <a:avLst/>
          </a:prstGeom>
          <a:noFill/>
        </p:spPr>
        <p:txBody>
          <a:bodyPr wrap="none" rtlCol="0">
            <a:spAutoFit/>
          </a:bodyPr>
          <a:lstStyle/>
          <a:p>
            <a:pPr algn="ctr"/>
            <a:r>
              <a:rPr lang="en-US" sz="1200" dirty="0" smtClean="0"/>
              <a:t>Incorrect/Unavailable Genotype </a:t>
            </a:r>
          </a:p>
          <a:p>
            <a:pPr algn="ctr"/>
            <a:r>
              <a:rPr lang="en-US" sz="1200" dirty="0" smtClean="0"/>
              <a:t>Prediction</a:t>
            </a:r>
            <a:endParaRPr lang="en-US" sz="1200" dirty="0"/>
          </a:p>
        </p:txBody>
      </p:sp>
      <p:sp>
        <p:nvSpPr>
          <p:cNvPr id="208" name="Rectangle 207"/>
          <p:cNvSpPr/>
          <p:nvPr/>
        </p:nvSpPr>
        <p:spPr>
          <a:xfrm>
            <a:off x="7707201" y="8343357"/>
            <a:ext cx="3819224" cy="27340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0" name="Straight Connector 209"/>
          <p:cNvCxnSpPr/>
          <p:nvPr/>
        </p:nvCxnSpPr>
        <p:spPr>
          <a:xfrm>
            <a:off x="9392390" y="8360728"/>
            <a:ext cx="0" cy="27217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a:off x="9885459" y="8370071"/>
            <a:ext cx="0" cy="2703335"/>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a:off x="10447096" y="8370080"/>
            <a:ext cx="0" cy="269081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a:off x="8888378" y="8354781"/>
            <a:ext cx="0" cy="27217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a:off x="8354996" y="8344271"/>
            <a:ext cx="0" cy="2736188"/>
          </a:xfrm>
          <a:prstGeom prst="line">
            <a:avLst/>
          </a:prstGeom>
        </p:spPr>
        <p:style>
          <a:lnRef idx="1">
            <a:schemeClr val="accent1"/>
          </a:lnRef>
          <a:fillRef idx="0">
            <a:schemeClr val="accent1"/>
          </a:fillRef>
          <a:effectRef idx="0">
            <a:schemeClr val="accent1"/>
          </a:effectRef>
          <a:fontRef idx="minor">
            <a:schemeClr val="tx1"/>
          </a:fontRef>
        </p:style>
      </p:cxnSp>
      <p:sp>
        <p:nvSpPr>
          <p:cNvPr id="220" name="TextBox 219"/>
          <p:cNvSpPr txBox="1"/>
          <p:nvPr/>
        </p:nvSpPr>
        <p:spPr>
          <a:xfrm rot="5400000">
            <a:off x="7943987" y="10682644"/>
            <a:ext cx="343364" cy="369332"/>
          </a:xfrm>
          <a:prstGeom prst="rect">
            <a:avLst/>
          </a:prstGeom>
          <a:noFill/>
        </p:spPr>
        <p:txBody>
          <a:bodyPr wrap="none" rtlCol="0">
            <a:spAutoFit/>
          </a:bodyPr>
          <a:lstStyle/>
          <a:p>
            <a:r>
              <a:rPr lang="en-US" dirty="0"/>
              <a:t>…</a:t>
            </a:r>
          </a:p>
        </p:txBody>
      </p:sp>
      <p:cxnSp>
        <p:nvCxnSpPr>
          <p:cNvPr id="222" name="Straight Connector 221"/>
          <p:cNvCxnSpPr/>
          <p:nvPr/>
        </p:nvCxnSpPr>
        <p:spPr>
          <a:xfrm>
            <a:off x="10998895" y="8364828"/>
            <a:ext cx="0" cy="2690811"/>
          </a:xfrm>
          <a:prstGeom prst="line">
            <a:avLst/>
          </a:prstGeom>
        </p:spPr>
        <p:style>
          <a:lnRef idx="1">
            <a:schemeClr val="accent1"/>
          </a:lnRef>
          <a:fillRef idx="0">
            <a:schemeClr val="accent1"/>
          </a:fillRef>
          <a:effectRef idx="0">
            <a:schemeClr val="accent1"/>
          </a:effectRef>
          <a:fontRef idx="minor">
            <a:schemeClr val="tx1"/>
          </a:fontRef>
        </p:style>
      </p:cxnSp>
      <p:sp>
        <p:nvSpPr>
          <p:cNvPr id="223" name="TextBox 222"/>
          <p:cNvSpPr txBox="1"/>
          <p:nvPr/>
        </p:nvSpPr>
        <p:spPr>
          <a:xfrm rot="5400000">
            <a:off x="8511542" y="9305792"/>
            <a:ext cx="343364" cy="369332"/>
          </a:xfrm>
          <a:prstGeom prst="rect">
            <a:avLst/>
          </a:prstGeom>
          <a:noFill/>
        </p:spPr>
        <p:txBody>
          <a:bodyPr wrap="none" rtlCol="0">
            <a:spAutoFit/>
          </a:bodyPr>
          <a:lstStyle/>
          <a:p>
            <a:r>
              <a:rPr lang="en-US" dirty="0"/>
              <a:t>…</a:t>
            </a:r>
          </a:p>
        </p:txBody>
      </p:sp>
      <p:sp>
        <p:nvSpPr>
          <p:cNvPr id="224" name="TextBox 223"/>
          <p:cNvSpPr txBox="1"/>
          <p:nvPr/>
        </p:nvSpPr>
        <p:spPr>
          <a:xfrm rot="5400000">
            <a:off x="8506287" y="10698412"/>
            <a:ext cx="343364" cy="369332"/>
          </a:xfrm>
          <a:prstGeom prst="rect">
            <a:avLst/>
          </a:prstGeom>
          <a:noFill/>
        </p:spPr>
        <p:txBody>
          <a:bodyPr wrap="none" rtlCol="0">
            <a:spAutoFit/>
          </a:bodyPr>
          <a:lstStyle/>
          <a:p>
            <a:r>
              <a:rPr lang="en-US" dirty="0"/>
              <a:t>…</a:t>
            </a:r>
          </a:p>
        </p:txBody>
      </p:sp>
      <p:sp>
        <p:nvSpPr>
          <p:cNvPr id="225" name="TextBox 224"/>
          <p:cNvSpPr txBox="1"/>
          <p:nvPr/>
        </p:nvSpPr>
        <p:spPr>
          <a:xfrm rot="5400000">
            <a:off x="9079102" y="9316301"/>
            <a:ext cx="343364" cy="369332"/>
          </a:xfrm>
          <a:prstGeom prst="rect">
            <a:avLst/>
          </a:prstGeom>
          <a:noFill/>
        </p:spPr>
        <p:txBody>
          <a:bodyPr wrap="none" rtlCol="0">
            <a:spAutoFit/>
          </a:bodyPr>
          <a:lstStyle/>
          <a:p>
            <a:r>
              <a:rPr lang="en-US" dirty="0"/>
              <a:t>…</a:t>
            </a:r>
          </a:p>
        </p:txBody>
      </p:sp>
      <p:sp>
        <p:nvSpPr>
          <p:cNvPr id="226" name="TextBox 225"/>
          <p:cNvSpPr txBox="1"/>
          <p:nvPr/>
        </p:nvSpPr>
        <p:spPr>
          <a:xfrm rot="5400000">
            <a:off x="9073847" y="10708921"/>
            <a:ext cx="343364" cy="369332"/>
          </a:xfrm>
          <a:prstGeom prst="rect">
            <a:avLst/>
          </a:prstGeom>
          <a:noFill/>
        </p:spPr>
        <p:txBody>
          <a:bodyPr wrap="none" rtlCol="0">
            <a:spAutoFit/>
          </a:bodyPr>
          <a:lstStyle/>
          <a:p>
            <a:r>
              <a:rPr lang="en-US" dirty="0"/>
              <a:t>…</a:t>
            </a:r>
          </a:p>
        </p:txBody>
      </p:sp>
      <p:sp>
        <p:nvSpPr>
          <p:cNvPr id="227" name="TextBox 226"/>
          <p:cNvSpPr txBox="1"/>
          <p:nvPr/>
        </p:nvSpPr>
        <p:spPr>
          <a:xfrm rot="5400000">
            <a:off x="9541554" y="9326811"/>
            <a:ext cx="343364" cy="369332"/>
          </a:xfrm>
          <a:prstGeom prst="rect">
            <a:avLst/>
          </a:prstGeom>
          <a:noFill/>
        </p:spPr>
        <p:txBody>
          <a:bodyPr wrap="none" rtlCol="0">
            <a:spAutoFit/>
          </a:bodyPr>
          <a:lstStyle/>
          <a:p>
            <a:r>
              <a:rPr lang="en-US" dirty="0"/>
              <a:t>…</a:t>
            </a:r>
          </a:p>
        </p:txBody>
      </p:sp>
      <p:sp>
        <p:nvSpPr>
          <p:cNvPr id="228" name="TextBox 227"/>
          <p:cNvSpPr txBox="1"/>
          <p:nvPr/>
        </p:nvSpPr>
        <p:spPr>
          <a:xfrm rot="5400000">
            <a:off x="9536299" y="10719431"/>
            <a:ext cx="343364" cy="369332"/>
          </a:xfrm>
          <a:prstGeom prst="rect">
            <a:avLst/>
          </a:prstGeom>
          <a:noFill/>
        </p:spPr>
        <p:txBody>
          <a:bodyPr wrap="none" rtlCol="0">
            <a:spAutoFit/>
          </a:bodyPr>
          <a:lstStyle/>
          <a:p>
            <a:r>
              <a:rPr lang="en-US" dirty="0"/>
              <a:t>…</a:t>
            </a:r>
          </a:p>
        </p:txBody>
      </p:sp>
      <p:sp>
        <p:nvSpPr>
          <p:cNvPr id="229" name="TextBox 228"/>
          <p:cNvSpPr txBox="1"/>
          <p:nvPr/>
        </p:nvSpPr>
        <p:spPr>
          <a:xfrm rot="5400000">
            <a:off x="10067075" y="9326811"/>
            <a:ext cx="343364" cy="369332"/>
          </a:xfrm>
          <a:prstGeom prst="rect">
            <a:avLst/>
          </a:prstGeom>
          <a:noFill/>
        </p:spPr>
        <p:txBody>
          <a:bodyPr wrap="none" rtlCol="0">
            <a:spAutoFit/>
          </a:bodyPr>
          <a:lstStyle/>
          <a:p>
            <a:r>
              <a:rPr lang="en-US" dirty="0"/>
              <a:t>…</a:t>
            </a:r>
          </a:p>
        </p:txBody>
      </p:sp>
      <p:sp>
        <p:nvSpPr>
          <p:cNvPr id="230" name="TextBox 229"/>
          <p:cNvSpPr txBox="1"/>
          <p:nvPr/>
        </p:nvSpPr>
        <p:spPr>
          <a:xfrm rot="5400000">
            <a:off x="10061820" y="10719431"/>
            <a:ext cx="343364" cy="369332"/>
          </a:xfrm>
          <a:prstGeom prst="rect">
            <a:avLst/>
          </a:prstGeom>
          <a:noFill/>
        </p:spPr>
        <p:txBody>
          <a:bodyPr wrap="none" rtlCol="0">
            <a:spAutoFit/>
          </a:bodyPr>
          <a:lstStyle/>
          <a:p>
            <a:r>
              <a:rPr lang="en-US" dirty="0"/>
              <a:t>…</a:t>
            </a:r>
          </a:p>
        </p:txBody>
      </p:sp>
      <p:sp>
        <p:nvSpPr>
          <p:cNvPr id="231" name="TextBox 230"/>
          <p:cNvSpPr txBox="1"/>
          <p:nvPr/>
        </p:nvSpPr>
        <p:spPr>
          <a:xfrm rot="5400000">
            <a:off x="10592586" y="9316301"/>
            <a:ext cx="343364" cy="369332"/>
          </a:xfrm>
          <a:prstGeom prst="rect">
            <a:avLst/>
          </a:prstGeom>
          <a:noFill/>
        </p:spPr>
        <p:txBody>
          <a:bodyPr wrap="none" rtlCol="0">
            <a:spAutoFit/>
          </a:bodyPr>
          <a:lstStyle/>
          <a:p>
            <a:r>
              <a:rPr lang="en-US" dirty="0"/>
              <a:t>…</a:t>
            </a:r>
          </a:p>
        </p:txBody>
      </p:sp>
      <p:sp>
        <p:nvSpPr>
          <p:cNvPr id="232" name="TextBox 231"/>
          <p:cNvSpPr txBox="1"/>
          <p:nvPr/>
        </p:nvSpPr>
        <p:spPr>
          <a:xfrm rot="5400000">
            <a:off x="10587331" y="10708921"/>
            <a:ext cx="343364" cy="369332"/>
          </a:xfrm>
          <a:prstGeom prst="rect">
            <a:avLst/>
          </a:prstGeom>
          <a:noFill/>
        </p:spPr>
        <p:txBody>
          <a:bodyPr wrap="none" rtlCol="0">
            <a:spAutoFit/>
          </a:bodyPr>
          <a:lstStyle/>
          <a:p>
            <a:r>
              <a:rPr lang="en-US" dirty="0"/>
              <a:t>…</a:t>
            </a:r>
          </a:p>
        </p:txBody>
      </p:sp>
      <p:sp>
        <p:nvSpPr>
          <p:cNvPr id="233" name="TextBox 232"/>
          <p:cNvSpPr txBox="1"/>
          <p:nvPr/>
        </p:nvSpPr>
        <p:spPr>
          <a:xfrm rot="5400000">
            <a:off x="11155548" y="9316299"/>
            <a:ext cx="343364" cy="369332"/>
          </a:xfrm>
          <a:prstGeom prst="rect">
            <a:avLst/>
          </a:prstGeom>
          <a:noFill/>
        </p:spPr>
        <p:txBody>
          <a:bodyPr wrap="none" rtlCol="0">
            <a:spAutoFit/>
          </a:bodyPr>
          <a:lstStyle/>
          <a:p>
            <a:r>
              <a:rPr lang="en-US" dirty="0"/>
              <a:t>…</a:t>
            </a:r>
          </a:p>
        </p:txBody>
      </p:sp>
      <p:sp>
        <p:nvSpPr>
          <p:cNvPr id="234" name="TextBox 233"/>
          <p:cNvSpPr txBox="1"/>
          <p:nvPr/>
        </p:nvSpPr>
        <p:spPr>
          <a:xfrm rot="5400000">
            <a:off x="11150293" y="10708919"/>
            <a:ext cx="343364" cy="369332"/>
          </a:xfrm>
          <a:prstGeom prst="rect">
            <a:avLst/>
          </a:prstGeom>
          <a:noFill/>
        </p:spPr>
        <p:txBody>
          <a:bodyPr wrap="none" rtlCol="0">
            <a:spAutoFit/>
          </a:bodyPr>
          <a:lstStyle/>
          <a:p>
            <a:r>
              <a:rPr lang="en-US" dirty="0"/>
              <a:t>…</a:t>
            </a:r>
          </a:p>
        </p:txBody>
      </p:sp>
      <p:sp>
        <p:nvSpPr>
          <p:cNvPr id="264" name="TextBox 263"/>
          <p:cNvSpPr txBox="1"/>
          <p:nvPr/>
        </p:nvSpPr>
        <p:spPr>
          <a:xfrm>
            <a:off x="7702730" y="7918777"/>
            <a:ext cx="2849113" cy="369332"/>
          </a:xfrm>
          <a:prstGeom prst="rect">
            <a:avLst/>
          </a:prstGeom>
          <a:noFill/>
        </p:spPr>
        <p:txBody>
          <a:bodyPr wrap="none" rtlCol="0">
            <a:spAutoFit/>
          </a:bodyPr>
          <a:lstStyle/>
          <a:p>
            <a:pPr algn="ctr"/>
            <a:r>
              <a:rPr lang="en-US" dirty="0" smtClean="0"/>
              <a:t>Genotype Dataset + </a:t>
            </a:r>
            <a:r>
              <a:rPr lang="en-US" dirty="0" err="1" smtClean="0"/>
              <a:t>Linkings</a:t>
            </a:r>
            <a:endParaRPr lang="en-US" dirty="0"/>
          </a:p>
        </p:txBody>
      </p:sp>
      <p:cxnSp>
        <p:nvCxnSpPr>
          <p:cNvPr id="269" name="Straight Arrow Connector 268"/>
          <p:cNvCxnSpPr/>
          <p:nvPr/>
        </p:nvCxnSpPr>
        <p:spPr>
          <a:xfrm>
            <a:off x="6721642" y="9881937"/>
            <a:ext cx="962043" cy="630366"/>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270" name="Straight Arrow Connector 269"/>
          <p:cNvCxnSpPr/>
          <p:nvPr/>
        </p:nvCxnSpPr>
        <p:spPr>
          <a:xfrm flipV="1">
            <a:off x="6721642" y="9937678"/>
            <a:ext cx="942757" cy="569901"/>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273" name="Straight Arrow Connector 272"/>
          <p:cNvCxnSpPr/>
          <p:nvPr/>
        </p:nvCxnSpPr>
        <p:spPr>
          <a:xfrm flipV="1">
            <a:off x="6749716" y="10249826"/>
            <a:ext cx="931994" cy="5090"/>
          </a:xfrm>
          <a:prstGeom prst="straightConnector1">
            <a:avLst/>
          </a:prstGeom>
          <a:ln w="34925">
            <a:solidFill>
              <a:schemeClr val="bg1">
                <a:lumMod val="65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78" name="Oval 277"/>
          <p:cNvSpPr/>
          <p:nvPr/>
        </p:nvSpPr>
        <p:spPr>
          <a:xfrm>
            <a:off x="1848009" y="2243505"/>
            <a:ext cx="404948" cy="3918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279" name="Oval 278"/>
          <p:cNvSpPr/>
          <p:nvPr/>
        </p:nvSpPr>
        <p:spPr>
          <a:xfrm>
            <a:off x="1857829" y="7830063"/>
            <a:ext cx="404948" cy="3918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280" name="Oval 279"/>
          <p:cNvSpPr/>
          <p:nvPr/>
        </p:nvSpPr>
        <p:spPr>
          <a:xfrm>
            <a:off x="7253526" y="7877960"/>
            <a:ext cx="404948" cy="3918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235" name="Oval 234"/>
          <p:cNvSpPr/>
          <p:nvPr/>
        </p:nvSpPr>
        <p:spPr>
          <a:xfrm>
            <a:off x="7317747" y="3383569"/>
            <a:ext cx="325821" cy="16816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TextBox 244"/>
          <p:cNvSpPr txBox="1"/>
          <p:nvPr/>
        </p:nvSpPr>
        <p:spPr>
          <a:xfrm>
            <a:off x="7592112" y="3335551"/>
            <a:ext cx="1719894" cy="276999"/>
          </a:xfrm>
          <a:prstGeom prst="rect">
            <a:avLst/>
          </a:prstGeom>
          <a:noFill/>
        </p:spPr>
        <p:txBody>
          <a:bodyPr wrap="none" rtlCol="0">
            <a:spAutoFit/>
          </a:bodyPr>
          <a:lstStyle/>
          <a:p>
            <a:pPr algn="ctr"/>
            <a:r>
              <a:rPr lang="en-US" sz="1200" dirty="0" smtClean="0"/>
              <a:t>Non-Extreme Expression</a:t>
            </a:r>
            <a:endParaRPr lang="en-US" sz="1200" dirty="0"/>
          </a:p>
        </p:txBody>
      </p:sp>
      <p:sp>
        <p:nvSpPr>
          <p:cNvPr id="271" name="Multiply 270"/>
          <p:cNvSpPr/>
          <p:nvPr/>
        </p:nvSpPr>
        <p:spPr>
          <a:xfrm>
            <a:off x="3015608" y="10034345"/>
            <a:ext cx="328323" cy="347958"/>
          </a:xfrm>
          <a:prstGeom prst="mathMultiply">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Multiply 271"/>
          <p:cNvSpPr/>
          <p:nvPr/>
        </p:nvSpPr>
        <p:spPr>
          <a:xfrm>
            <a:off x="4018442" y="9731713"/>
            <a:ext cx="328323" cy="347958"/>
          </a:xfrm>
          <a:prstGeom prst="mathMultiply">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4" name="Multiply 273"/>
          <p:cNvSpPr/>
          <p:nvPr/>
        </p:nvSpPr>
        <p:spPr>
          <a:xfrm>
            <a:off x="4018442" y="10308117"/>
            <a:ext cx="328323" cy="347958"/>
          </a:xfrm>
          <a:prstGeom prst="mathMultiply">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Multiply 274"/>
          <p:cNvSpPr/>
          <p:nvPr/>
        </p:nvSpPr>
        <p:spPr>
          <a:xfrm>
            <a:off x="5074129" y="9735724"/>
            <a:ext cx="328323" cy="347958"/>
          </a:xfrm>
          <a:prstGeom prst="mathMultiply">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Multiply 275"/>
          <p:cNvSpPr/>
          <p:nvPr/>
        </p:nvSpPr>
        <p:spPr>
          <a:xfrm>
            <a:off x="5074129" y="10317251"/>
            <a:ext cx="328323" cy="347958"/>
          </a:xfrm>
          <a:prstGeom prst="mathMultiply">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Multiply 276"/>
          <p:cNvSpPr/>
          <p:nvPr/>
        </p:nvSpPr>
        <p:spPr>
          <a:xfrm>
            <a:off x="5652619" y="10032503"/>
            <a:ext cx="328323" cy="347958"/>
          </a:xfrm>
          <a:prstGeom prst="mathMultiply">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3" name="Multiply 282"/>
          <p:cNvSpPr/>
          <p:nvPr/>
        </p:nvSpPr>
        <p:spPr>
          <a:xfrm>
            <a:off x="4559669" y="10020916"/>
            <a:ext cx="328323" cy="347958"/>
          </a:xfrm>
          <a:prstGeom prst="mathMultiply">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6" name="Isosceles Triangle 325"/>
          <p:cNvSpPr/>
          <p:nvPr/>
        </p:nvSpPr>
        <p:spPr>
          <a:xfrm>
            <a:off x="8470580" y="10458668"/>
            <a:ext cx="325821" cy="168165"/>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Isosceles Triangle 328"/>
          <p:cNvSpPr/>
          <p:nvPr/>
        </p:nvSpPr>
        <p:spPr>
          <a:xfrm>
            <a:off x="8463858" y="10155294"/>
            <a:ext cx="325821" cy="168165"/>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Isosceles Triangle 329"/>
          <p:cNvSpPr/>
          <p:nvPr/>
        </p:nvSpPr>
        <p:spPr>
          <a:xfrm>
            <a:off x="8991286" y="10458668"/>
            <a:ext cx="325821" cy="168165"/>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Isosceles Triangle 330"/>
          <p:cNvSpPr/>
          <p:nvPr/>
        </p:nvSpPr>
        <p:spPr>
          <a:xfrm>
            <a:off x="11094281" y="9863462"/>
            <a:ext cx="325821" cy="168165"/>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2" name="Isosceles Triangle 331"/>
          <p:cNvSpPr/>
          <p:nvPr/>
        </p:nvSpPr>
        <p:spPr>
          <a:xfrm>
            <a:off x="11074109" y="10458668"/>
            <a:ext cx="325821" cy="168165"/>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Isosceles Triangle 333"/>
          <p:cNvSpPr/>
          <p:nvPr/>
        </p:nvSpPr>
        <p:spPr>
          <a:xfrm>
            <a:off x="8463858" y="9863462"/>
            <a:ext cx="325821" cy="1681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Isosceles Triangle 334"/>
          <p:cNvSpPr/>
          <p:nvPr/>
        </p:nvSpPr>
        <p:spPr>
          <a:xfrm>
            <a:off x="10032698" y="10458668"/>
            <a:ext cx="325821" cy="1681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6" name="Isosceles Triangle 335"/>
          <p:cNvSpPr/>
          <p:nvPr/>
        </p:nvSpPr>
        <p:spPr>
          <a:xfrm>
            <a:off x="10042113" y="9863462"/>
            <a:ext cx="325821" cy="1681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7" name="Isosceles Triangle 336"/>
          <p:cNvSpPr/>
          <p:nvPr/>
        </p:nvSpPr>
        <p:spPr>
          <a:xfrm>
            <a:off x="10568198" y="10148409"/>
            <a:ext cx="325821" cy="1681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8" name="Straight Arrow Connector 337"/>
          <p:cNvCxnSpPr/>
          <p:nvPr/>
        </p:nvCxnSpPr>
        <p:spPr>
          <a:xfrm flipV="1">
            <a:off x="6724357" y="10257595"/>
            <a:ext cx="946734" cy="954356"/>
          </a:xfrm>
          <a:prstGeom prst="straightConnector1">
            <a:avLst/>
          </a:prstGeom>
          <a:ln w="34925">
            <a:solidFill>
              <a:schemeClr val="bg1">
                <a:lumMod val="65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39" name="Isosceles Triangle 338"/>
          <p:cNvSpPr/>
          <p:nvPr/>
        </p:nvSpPr>
        <p:spPr>
          <a:xfrm>
            <a:off x="10568198" y="9863462"/>
            <a:ext cx="325821" cy="1681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0" name="Isosceles Triangle 349"/>
          <p:cNvSpPr/>
          <p:nvPr/>
        </p:nvSpPr>
        <p:spPr>
          <a:xfrm>
            <a:off x="10553404" y="10458668"/>
            <a:ext cx="325821" cy="1681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1" name="Isosceles Triangle 350"/>
          <p:cNvSpPr/>
          <p:nvPr/>
        </p:nvSpPr>
        <p:spPr>
          <a:xfrm>
            <a:off x="8989943" y="10143657"/>
            <a:ext cx="325821" cy="168165"/>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2" name="Isosceles Triangle 351"/>
          <p:cNvSpPr/>
          <p:nvPr/>
        </p:nvSpPr>
        <p:spPr>
          <a:xfrm>
            <a:off x="10042113" y="10146614"/>
            <a:ext cx="325821" cy="168165"/>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3" name="Isosceles Triangle 352"/>
          <p:cNvSpPr/>
          <p:nvPr/>
        </p:nvSpPr>
        <p:spPr>
          <a:xfrm>
            <a:off x="11094281" y="10151284"/>
            <a:ext cx="325821" cy="1681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4" name="Isosceles Triangle 353"/>
          <p:cNvSpPr/>
          <p:nvPr/>
        </p:nvSpPr>
        <p:spPr>
          <a:xfrm>
            <a:off x="9511992" y="10458668"/>
            <a:ext cx="325821" cy="1681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5" name="Isosceles Triangle 354"/>
          <p:cNvSpPr/>
          <p:nvPr/>
        </p:nvSpPr>
        <p:spPr>
          <a:xfrm>
            <a:off x="9516028" y="9863462"/>
            <a:ext cx="325821" cy="1681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6" name="Isosceles Triangle 355"/>
          <p:cNvSpPr/>
          <p:nvPr/>
        </p:nvSpPr>
        <p:spPr>
          <a:xfrm>
            <a:off x="9516028" y="10151285"/>
            <a:ext cx="325821" cy="1681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7" name="Rectangle 356"/>
          <p:cNvSpPr/>
          <p:nvPr/>
        </p:nvSpPr>
        <p:spPr>
          <a:xfrm>
            <a:off x="8338883" y="9779806"/>
            <a:ext cx="551329" cy="914401"/>
          </a:xfrm>
          <a:prstGeom prst="rect">
            <a:avLst/>
          </a:prstGeom>
          <a:noFill/>
          <a:ln w="41275">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TextBox 254"/>
          <p:cNvSpPr txBox="1"/>
          <p:nvPr/>
        </p:nvSpPr>
        <p:spPr>
          <a:xfrm rot="18014776">
            <a:off x="8177747" y="8654568"/>
            <a:ext cx="845681" cy="276999"/>
          </a:xfrm>
          <a:prstGeom prst="rect">
            <a:avLst/>
          </a:prstGeom>
          <a:noFill/>
        </p:spPr>
        <p:txBody>
          <a:bodyPr wrap="none" rtlCol="0">
            <a:spAutoFit/>
          </a:bodyPr>
          <a:lstStyle/>
          <a:p>
            <a:r>
              <a:rPr lang="en-US" sz="1200" dirty="0"/>
              <a:t>rs7274244</a:t>
            </a:r>
          </a:p>
        </p:txBody>
      </p:sp>
      <p:sp>
        <p:nvSpPr>
          <p:cNvPr id="256" name="TextBox 255"/>
          <p:cNvSpPr txBox="1"/>
          <p:nvPr/>
        </p:nvSpPr>
        <p:spPr>
          <a:xfrm rot="18014776">
            <a:off x="10300828" y="8654568"/>
            <a:ext cx="845681" cy="276999"/>
          </a:xfrm>
          <a:prstGeom prst="rect">
            <a:avLst/>
          </a:prstGeom>
          <a:noFill/>
        </p:spPr>
        <p:txBody>
          <a:bodyPr wrap="none" rtlCol="0">
            <a:spAutoFit/>
          </a:bodyPr>
          <a:lstStyle/>
          <a:p>
            <a:r>
              <a:rPr lang="en-US" sz="1200" dirty="0" smtClean="0"/>
              <a:t>rs6053462</a:t>
            </a:r>
            <a:endParaRPr lang="en-US" sz="1200" dirty="0"/>
          </a:p>
        </p:txBody>
      </p:sp>
      <p:sp>
        <p:nvSpPr>
          <p:cNvPr id="257" name="TextBox 256"/>
          <p:cNvSpPr txBox="1"/>
          <p:nvPr/>
        </p:nvSpPr>
        <p:spPr>
          <a:xfrm rot="18014776">
            <a:off x="8721962" y="8654568"/>
            <a:ext cx="845681" cy="276999"/>
          </a:xfrm>
          <a:prstGeom prst="rect">
            <a:avLst/>
          </a:prstGeom>
          <a:noFill/>
        </p:spPr>
        <p:txBody>
          <a:bodyPr wrap="none" rtlCol="0">
            <a:spAutoFit/>
          </a:bodyPr>
          <a:lstStyle/>
          <a:p>
            <a:r>
              <a:rPr lang="en-US" sz="1200" dirty="0" smtClean="0"/>
              <a:t>rs6052708</a:t>
            </a:r>
            <a:endParaRPr lang="en-US" sz="1200" dirty="0"/>
          </a:p>
        </p:txBody>
      </p:sp>
      <p:sp>
        <p:nvSpPr>
          <p:cNvPr id="258" name="TextBox 257"/>
          <p:cNvSpPr txBox="1"/>
          <p:nvPr/>
        </p:nvSpPr>
        <p:spPr>
          <a:xfrm rot="18014776">
            <a:off x="9231712" y="8654568"/>
            <a:ext cx="845681" cy="276999"/>
          </a:xfrm>
          <a:prstGeom prst="rect">
            <a:avLst/>
          </a:prstGeom>
          <a:noFill/>
        </p:spPr>
        <p:txBody>
          <a:bodyPr wrap="none" rtlCol="0">
            <a:spAutoFit/>
          </a:bodyPr>
          <a:lstStyle/>
          <a:p>
            <a:r>
              <a:rPr lang="en-US" sz="1200" dirty="0" smtClean="0"/>
              <a:t>rs8122783</a:t>
            </a:r>
            <a:endParaRPr lang="en-US" sz="1200" dirty="0"/>
          </a:p>
        </p:txBody>
      </p:sp>
      <p:sp>
        <p:nvSpPr>
          <p:cNvPr id="259" name="TextBox 258"/>
          <p:cNvSpPr txBox="1"/>
          <p:nvPr/>
        </p:nvSpPr>
        <p:spPr>
          <a:xfrm rot="18014776">
            <a:off x="9723208" y="8620641"/>
            <a:ext cx="924227" cy="276999"/>
          </a:xfrm>
          <a:prstGeom prst="rect">
            <a:avLst/>
          </a:prstGeom>
          <a:noFill/>
        </p:spPr>
        <p:txBody>
          <a:bodyPr wrap="none" rtlCol="0">
            <a:spAutoFit/>
          </a:bodyPr>
          <a:lstStyle/>
          <a:p>
            <a:r>
              <a:rPr lang="en-US" sz="1200" dirty="0" smtClean="0"/>
              <a:t>rs12479581</a:t>
            </a:r>
            <a:endParaRPr lang="en-US" sz="1200" dirty="0"/>
          </a:p>
        </p:txBody>
      </p:sp>
      <p:sp>
        <p:nvSpPr>
          <p:cNvPr id="260" name="TextBox 259"/>
          <p:cNvSpPr txBox="1"/>
          <p:nvPr/>
        </p:nvSpPr>
        <p:spPr>
          <a:xfrm rot="18014776">
            <a:off x="10849012" y="8654568"/>
            <a:ext cx="845681" cy="276999"/>
          </a:xfrm>
          <a:prstGeom prst="rect">
            <a:avLst/>
          </a:prstGeom>
          <a:noFill/>
        </p:spPr>
        <p:txBody>
          <a:bodyPr wrap="none" rtlCol="0">
            <a:spAutoFit/>
          </a:bodyPr>
          <a:lstStyle/>
          <a:p>
            <a:r>
              <a:rPr lang="en-US" sz="1200" dirty="0" smtClean="0"/>
              <a:t>rs6077023</a:t>
            </a:r>
            <a:endParaRPr lang="en-US" sz="1200" dirty="0"/>
          </a:p>
        </p:txBody>
      </p:sp>
      <p:sp>
        <p:nvSpPr>
          <p:cNvPr id="261" name="Isosceles Triangle 260"/>
          <p:cNvSpPr/>
          <p:nvPr/>
        </p:nvSpPr>
        <p:spPr>
          <a:xfrm>
            <a:off x="8989943" y="9863462"/>
            <a:ext cx="325821" cy="168165"/>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Isosceles Triangle 220"/>
          <p:cNvSpPr/>
          <p:nvPr/>
        </p:nvSpPr>
        <p:spPr>
          <a:xfrm>
            <a:off x="3015309" y="10404203"/>
            <a:ext cx="325821" cy="1681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1" name="Isosceles Triangle 240"/>
          <p:cNvSpPr/>
          <p:nvPr/>
        </p:nvSpPr>
        <p:spPr>
          <a:xfrm>
            <a:off x="3528745" y="10416515"/>
            <a:ext cx="325821" cy="168165"/>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2" name="Isosceles Triangle 241"/>
          <p:cNvSpPr/>
          <p:nvPr/>
        </p:nvSpPr>
        <p:spPr>
          <a:xfrm>
            <a:off x="3528745" y="9818946"/>
            <a:ext cx="325821" cy="168165"/>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Isosceles Triangle 242"/>
          <p:cNvSpPr/>
          <p:nvPr/>
        </p:nvSpPr>
        <p:spPr>
          <a:xfrm>
            <a:off x="3019852" y="9822512"/>
            <a:ext cx="325821" cy="168165"/>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Isosceles Triangle 243"/>
          <p:cNvSpPr/>
          <p:nvPr/>
        </p:nvSpPr>
        <p:spPr>
          <a:xfrm>
            <a:off x="4560920" y="9810645"/>
            <a:ext cx="325821" cy="1681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Isosceles Triangle 251"/>
          <p:cNvSpPr/>
          <p:nvPr/>
        </p:nvSpPr>
        <p:spPr>
          <a:xfrm>
            <a:off x="4019693" y="10119455"/>
            <a:ext cx="325821" cy="1681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Isosceles Triangle 261"/>
          <p:cNvSpPr/>
          <p:nvPr/>
        </p:nvSpPr>
        <p:spPr>
          <a:xfrm>
            <a:off x="4560920" y="10396182"/>
            <a:ext cx="325821" cy="1681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Isosceles Triangle 262"/>
          <p:cNvSpPr/>
          <p:nvPr/>
        </p:nvSpPr>
        <p:spPr>
          <a:xfrm>
            <a:off x="5075380" y="10103414"/>
            <a:ext cx="325821" cy="1681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Isosceles Triangle 264"/>
          <p:cNvSpPr/>
          <p:nvPr/>
        </p:nvSpPr>
        <p:spPr>
          <a:xfrm>
            <a:off x="5642737" y="9810925"/>
            <a:ext cx="325821" cy="168165"/>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Isosceles Triangle 265"/>
          <p:cNvSpPr/>
          <p:nvPr/>
        </p:nvSpPr>
        <p:spPr>
          <a:xfrm>
            <a:off x="5682842" y="10396462"/>
            <a:ext cx="325821" cy="168165"/>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Isosceles Triangle 266"/>
          <p:cNvSpPr/>
          <p:nvPr/>
        </p:nvSpPr>
        <p:spPr>
          <a:xfrm>
            <a:off x="2434143" y="12200710"/>
            <a:ext cx="325821" cy="168165"/>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Isosceles Triangle 267"/>
          <p:cNvSpPr/>
          <p:nvPr/>
        </p:nvSpPr>
        <p:spPr>
          <a:xfrm>
            <a:off x="2434143" y="12472045"/>
            <a:ext cx="325821" cy="1681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 name="TextBox 284"/>
          <p:cNvSpPr txBox="1"/>
          <p:nvPr/>
        </p:nvSpPr>
        <p:spPr>
          <a:xfrm>
            <a:off x="6501281" y="6224122"/>
            <a:ext cx="601447" cy="276999"/>
          </a:xfrm>
          <a:prstGeom prst="rect">
            <a:avLst/>
          </a:prstGeom>
          <a:noFill/>
        </p:spPr>
        <p:txBody>
          <a:bodyPr wrap="none" rtlCol="0">
            <a:spAutoFit/>
          </a:bodyPr>
          <a:lstStyle/>
          <a:p>
            <a:r>
              <a:rPr lang="en-US" sz="1200" dirty="0" smtClean="0"/>
              <a:t>ABCB1</a:t>
            </a:r>
            <a:endParaRPr lang="en-US" sz="1200" dirty="0"/>
          </a:p>
        </p:txBody>
      </p:sp>
      <p:sp>
        <p:nvSpPr>
          <p:cNvPr id="287" name="TextBox 286"/>
          <p:cNvSpPr txBox="1"/>
          <p:nvPr/>
        </p:nvSpPr>
        <p:spPr>
          <a:xfrm>
            <a:off x="6591050" y="6419688"/>
            <a:ext cx="441146" cy="276999"/>
          </a:xfrm>
          <a:prstGeom prst="rect">
            <a:avLst/>
          </a:prstGeom>
          <a:noFill/>
        </p:spPr>
        <p:txBody>
          <a:bodyPr wrap="none" rtlCol="0">
            <a:spAutoFit/>
          </a:bodyPr>
          <a:lstStyle/>
          <a:p>
            <a:r>
              <a:rPr lang="en-US" sz="1200" dirty="0" smtClean="0"/>
              <a:t>RAB</a:t>
            </a:r>
            <a:endParaRPr lang="en-US" sz="1200" dirty="0"/>
          </a:p>
        </p:txBody>
      </p:sp>
      <p:sp>
        <p:nvSpPr>
          <p:cNvPr id="289" name="TextBox 288"/>
          <p:cNvSpPr txBox="1"/>
          <p:nvPr/>
        </p:nvSpPr>
        <p:spPr>
          <a:xfrm>
            <a:off x="6538433" y="6605688"/>
            <a:ext cx="542713" cy="276999"/>
          </a:xfrm>
          <a:prstGeom prst="rect">
            <a:avLst/>
          </a:prstGeom>
          <a:noFill/>
        </p:spPr>
        <p:txBody>
          <a:bodyPr wrap="none" rtlCol="0">
            <a:spAutoFit/>
          </a:bodyPr>
          <a:lstStyle/>
          <a:p>
            <a:r>
              <a:rPr lang="en-US" sz="1200" dirty="0" smtClean="0"/>
              <a:t>HIST3</a:t>
            </a:r>
            <a:endParaRPr lang="en-US" sz="1200" dirty="0"/>
          </a:p>
        </p:txBody>
      </p:sp>
      <p:sp>
        <p:nvSpPr>
          <p:cNvPr id="290" name="TextBox 289"/>
          <p:cNvSpPr txBox="1"/>
          <p:nvPr/>
        </p:nvSpPr>
        <p:spPr>
          <a:xfrm>
            <a:off x="6539132" y="6809617"/>
            <a:ext cx="558166" cy="276999"/>
          </a:xfrm>
          <a:prstGeom prst="rect">
            <a:avLst/>
          </a:prstGeom>
          <a:noFill/>
        </p:spPr>
        <p:txBody>
          <a:bodyPr wrap="none" rtlCol="0">
            <a:spAutoFit/>
          </a:bodyPr>
          <a:lstStyle/>
          <a:p>
            <a:r>
              <a:rPr lang="en-US" sz="1200" dirty="0" smtClean="0"/>
              <a:t>M6PR</a:t>
            </a:r>
            <a:endParaRPr lang="en-US" sz="1200" dirty="0"/>
          </a:p>
        </p:txBody>
      </p:sp>
      <p:sp>
        <p:nvSpPr>
          <p:cNvPr id="291" name="TextBox 290"/>
          <p:cNvSpPr txBox="1"/>
          <p:nvPr/>
        </p:nvSpPr>
        <p:spPr>
          <a:xfrm>
            <a:off x="6558342" y="7017826"/>
            <a:ext cx="516488" cy="276999"/>
          </a:xfrm>
          <a:prstGeom prst="rect">
            <a:avLst/>
          </a:prstGeom>
          <a:noFill/>
        </p:spPr>
        <p:txBody>
          <a:bodyPr wrap="none" rtlCol="0">
            <a:spAutoFit/>
          </a:bodyPr>
          <a:lstStyle/>
          <a:p>
            <a:r>
              <a:rPr lang="en-US" sz="1200" dirty="0" smtClean="0"/>
              <a:t>RNF5</a:t>
            </a:r>
            <a:endParaRPr lang="en-US" sz="1200" dirty="0"/>
          </a:p>
        </p:txBody>
      </p:sp>
      <p:sp>
        <p:nvSpPr>
          <p:cNvPr id="292" name="TextBox 291"/>
          <p:cNvSpPr txBox="1"/>
          <p:nvPr/>
        </p:nvSpPr>
        <p:spPr>
          <a:xfrm>
            <a:off x="6450895" y="7224144"/>
            <a:ext cx="680123" cy="276999"/>
          </a:xfrm>
          <a:prstGeom prst="rect">
            <a:avLst/>
          </a:prstGeom>
          <a:noFill/>
        </p:spPr>
        <p:txBody>
          <a:bodyPr wrap="none" rtlCol="0">
            <a:spAutoFit/>
          </a:bodyPr>
          <a:lstStyle/>
          <a:p>
            <a:r>
              <a:rPr lang="en-US" sz="1200" dirty="0" smtClean="0"/>
              <a:t>DNAJC3</a:t>
            </a:r>
            <a:endParaRPr lang="en-US" sz="1200" dirty="0"/>
          </a:p>
        </p:txBody>
      </p:sp>
      <p:sp>
        <p:nvSpPr>
          <p:cNvPr id="293" name="TextBox 292"/>
          <p:cNvSpPr txBox="1"/>
          <p:nvPr/>
        </p:nvSpPr>
        <p:spPr>
          <a:xfrm>
            <a:off x="7498961" y="6216797"/>
            <a:ext cx="845681" cy="276999"/>
          </a:xfrm>
          <a:prstGeom prst="rect">
            <a:avLst/>
          </a:prstGeom>
          <a:noFill/>
        </p:spPr>
        <p:txBody>
          <a:bodyPr wrap="none" rtlCol="0">
            <a:spAutoFit/>
          </a:bodyPr>
          <a:lstStyle/>
          <a:p>
            <a:r>
              <a:rPr lang="en-US" sz="1200" dirty="0"/>
              <a:t>rs7274244</a:t>
            </a:r>
          </a:p>
        </p:txBody>
      </p:sp>
      <p:sp>
        <p:nvSpPr>
          <p:cNvPr id="294" name="TextBox 293"/>
          <p:cNvSpPr txBox="1"/>
          <p:nvPr/>
        </p:nvSpPr>
        <p:spPr>
          <a:xfrm>
            <a:off x="7498961" y="7020054"/>
            <a:ext cx="845681" cy="276999"/>
          </a:xfrm>
          <a:prstGeom prst="rect">
            <a:avLst/>
          </a:prstGeom>
          <a:noFill/>
        </p:spPr>
        <p:txBody>
          <a:bodyPr wrap="none" rtlCol="0">
            <a:spAutoFit/>
          </a:bodyPr>
          <a:lstStyle/>
          <a:p>
            <a:r>
              <a:rPr lang="en-US" sz="1200" dirty="0" smtClean="0"/>
              <a:t>rs6053462</a:t>
            </a:r>
            <a:endParaRPr lang="en-US" sz="1200" dirty="0"/>
          </a:p>
        </p:txBody>
      </p:sp>
      <p:sp>
        <p:nvSpPr>
          <p:cNvPr id="296" name="TextBox 295"/>
          <p:cNvSpPr txBox="1"/>
          <p:nvPr/>
        </p:nvSpPr>
        <p:spPr>
          <a:xfrm>
            <a:off x="7498961" y="6414026"/>
            <a:ext cx="845681" cy="276999"/>
          </a:xfrm>
          <a:prstGeom prst="rect">
            <a:avLst/>
          </a:prstGeom>
          <a:noFill/>
        </p:spPr>
        <p:txBody>
          <a:bodyPr wrap="none" rtlCol="0">
            <a:spAutoFit/>
          </a:bodyPr>
          <a:lstStyle/>
          <a:p>
            <a:r>
              <a:rPr lang="en-US" sz="1200" dirty="0" smtClean="0"/>
              <a:t>rs6052708</a:t>
            </a:r>
            <a:endParaRPr lang="en-US" sz="1200" dirty="0"/>
          </a:p>
        </p:txBody>
      </p:sp>
      <p:sp>
        <p:nvSpPr>
          <p:cNvPr id="297" name="TextBox 296"/>
          <p:cNvSpPr txBox="1"/>
          <p:nvPr/>
        </p:nvSpPr>
        <p:spPr>
          <a:xfrm>
            <a:off x="7498961" y="6610061"/>
            <a:ext cx="845681" cy="276999"/>
          </a:xfrm>
          <a:prstGeom prst="rect">
            <a:avLst/>
          </a:prstGeom>
          <a:noFill/>
        </p:spPr>
        <p:txBody>
          <a:bodyPr wrap="none" rtlCol="0">
            <a:spAutoFit/>
          </a:bodyPr>
          <a:lstStyle/>
          <a:p>
            <a:r>
              <a:rPr lang="en-US" sz="1200" dirty="0" smtClean="0"/>
              <a:t>rs8122783</a:t>
            </a:r>
            <a:endParaRPr lang="en-US" sz="1200" dirty="0"/>
          </a:p>
        </p:txBody>
      </p:sp>
      <p:sp>
        <p:nvSpPr>
          <p:cNvPr id="298" name="TextBox 297"/>
          <p:cNvSpPr txBox="1"/>
          <p:nvPr/>
        </p:nvSpPr>
        <p:spPr>
          <a:xfrm>
            <a:off x="7498961" y="6814001"/>
            <a:ext cx="924227" cy="276999"/>
          </a:xfrm>
          <a:prstGeom prst="rect">
            <a:avLst/>
          </a:prstGeom>
          <a:noFill/>
        </p:spPr>
        <p:txBody>
          <a:bodyPr wrap="none" rtlCol="0">
            <a:spAutoFit/>
          </a:bodyPr>
          <a:lstStyle/>
          <a:p>
            <a:r>
              <a:rPr lang="en-US" sz="1200" dirty="0" smtClean="0"/>
              <a:t>rs12479581</a:t>
            </a:r>
            <a:endParaRPr lang="en-US" sz="1200" dirty="0"/>
          </a:p>
        </p:txBody>
      </p:sp>
      <p:sp>
        <p:nvSpPr>
          <p:cNvPr id="299" name="TextBox 298"/>
          <p:cNvSpPr txBox="1"/>
          <p:nvPr/>
        </p:nvSpPr>
        <p:spPr>
          <a:xfrm>
            <a:off x="7498961" y="7234013"/>
            <a:ext cx="845681" cy="276999"/>
          </a:xfrm>
          <a:prstGeom prst="rect">
            <a:avLst/>
          </a:prstGeom>
          <a:noFill/>
        </p:spPr>
        <p:txBody>
          <a:bodyPr wrap="none" rtlCol="0">
            <a:spAutoFit/>
          </a:bodyPr>
          <a:lstStyle/>
          <a:p>
            <a:r>
              <a:rPr lang="en-US" sz="1200" dirty="0" smtClean="0"/>
              <a:t>rs6077023</a:t>
            </a:r>
            <a:endParaRPr lang="en-US" sz="1200" dirty="0"/>
          </a:p>
        </p:txBody>
      </p:sp>
      <p:cxnSp>
        <p:nvCxnSpPr>
          <p:cNvPr id="4" name="Straight Arrow Connector 3"/>
          <p:cNvCxnSpPr>
            <a:stCxn id="285" idx="3"/>
            <a:endCxn id="293" idx="1"/>
          </p:cNvCxnSpPr>
          <p:nvPr/>
        </p:nvCxnSpPr>
        <p:spPr>
          <a:xfrm flipV="1">
            <a:off x="7102728" y="6355297"/>
            <a:ext cx="396233" cy="732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0" name="Straight Arrow Connector 299"/>
          <p:cNvCxnSpPr/>
          <p:nvPr/>
        </p:nvCxnSpPr>
        <p:spPr>
          <a:xfrm flipV="1">
            <a:off x="7105717" y="6555509"/>
            <a:ext cx="396233" cy="732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1" name="Straight Arrow Connector 300"/>
          <p:cNvCxnSpPr/>
          <p:nvPr/>
        </p:nvCxnSpPr>
        <p:spPr>
          <a:xfrm flipV="1">
            <a:off x="7087787" y="6756468"/>
            <a:ext cx="396233" cy="732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2" name="Straight Arrow Connector 301"/>
          <p:cNvCxnSpPr/>
          <p:nvPr/>
        </p:nvCxnSpPr>
        <p:spPr>
          <a:xfrm flipV="1">
            <a:off x="7090776" y="6957427"/>
            <a:ext cx="396233" cy="732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6" name="Straight Arrow Connector 305"/>
          <p:cNvCxnSpPr/>
          <p:nvPr/>
        </p:nvCxnSpPr>
        <p:spPr>
          <a:xfrm flipV="1">
            <a:off x="7093768" y="7158386"/>
            <a:ext cx="396233" cy="732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7" name="Straight Arrow Connector 306"/>
          <p:cNvCxnSpPr/>
          <p:nvPr/>
        </p:nvCxnSpPr>
        <p:spPr>
          <a:xfrm flipV="1">
            <a:off x="7096757" y="7359345"/>
            <a:ext cx="396233" cy="732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6" name="Rounded Rectangle 5"/>
          <p:cNvSpPr/>
          <p:nvPr/>
        </p:nvSpPr>
        <p:spPr>
          <a:xfrm>
            <a:off x="6369194" y="6196279"/>
            <a:ext cx="2127623" cy="132677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392991" y="5846769"/>
            <a:ext cx="1429943" cy="369332"/>
          </a:xfrm>
          <a:prstGeom prst="rect">
            <a:avLst/>
          </a:prstGeom>
          <a:noFill/>
        </p:spPr>
        <p:txBody>
          <a:bodyPr wrap="none" rtlCol="0">
            <a:spAutoFit/>
          </a:bodyPr>
          <a:lstStyle/>
          <a:p>
            <a:r>
              <a:rPr lang="en-US" dirty="0" err="1" smtClean="0"/>
              <a:t>eQTL</a:t>
            </a:r>
            <a:r>
              <a:rPr lang="en-US" dirty="0" smtClean="0"/>
              <a:t> Dataset</a:t>
            </a:r>
            <a:endParaRPr lang="en-US" dirty="0"/>
          </a:p>
        </p:txBody>
      </p:sp>
      <p:sp>
        <p:nvSpPr>
          <p:cNvPr id="10" name="Right Brace 9"/>
          <p:cNvSpPr/>
          <p:nvPr/>
        </p:nvSpPr>
        <p:spPr>
          <a:xfrm rot="5400000">
            <a:off x="4230076" y="4171784"/>
            <a:ext cx="509955" cy="3182818"/>
          </a:xfrm>
          <a:prstGeom prst="rightBrace">
            <a:avLst/>
          </a:prstGeom>
          <a:ln w="317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8" name="Right Brace 307"/>
          <p:cNvSpPr/>
          <p:nvPr/>
        </p:nvSpPr>
        <p:spPr>
          <a:xfrm rot="5400000" flipH="1">
            <a:off x="4188157" y="6440577"/>
            <a:ext cx="603739" cy="3161145"/>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ounded Rectangle 12"/>
          <p:cNvSpPr/>
          <p:nvPr/>
        </p:nvSpPr>
        <p:spPr>
          <a:xfrm>
            <a:off x="3605546" y="6281944"/>
            <a:ext cx="1758461" cy="11605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Genotype</a:t>
            </a:r>
          </a:p>
          <a:p>
            <a:pPr algn="ctr"/>
            <a:r>
              <a:rPr lang="en-US" dirty="0" smtClean="0"/>
              <a:t>Prediction</a:t>
            </a:r>
            <a:endParaRPr lang="en-US" dirty="0"/>
          </a:p>
        </p:txBody>
      </p:sp>
      <p:cxnSp>
        <p:nvCxnSpPr>
          <p:cNvPr id="309" name="Straight Arrow Connector 308"/>
          <p:cNvCxnSpPr>
            <a:endCxn id="13" idx="0"/>
          </p:cNvCxnSpPr>
          <p:nvPr/>
        </p:nvCxnSpPr>
        <p:spPr>
          <a:xfrm>
            <a:off x="4482433" y="5824127"/>
            <a:ext cx="2344" cy="457817"/>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312" name="TextBox 311"/>
          <p:cNvSpPr txBox="1"/>
          <p:nvPr/>
        </p:nvSpPr>
        <p:spPr>
          <a:xfrm>
            <a:off x="2365460" y="3040783"/>
            <a:ext cx="468398" cy="338554"/>
          </a:xfrm>
          <a:prstGeom prst="rect">
            <a:avLst/>
          </a:prstGeom>
          <a:noFill/>
        </p:spPr>
        <p:txBody>
          <a:bodyPr wrap="none" rtlCol="0">
            <a:spAutoFit/>
          </a:bodyPr>
          <a:lstStyle/>
          <a:p>
            <a:pPr algn="ctr"/>
            <a:r>
              <a:rPr lang="en-US" sz="1600" dirty="0" smtClean="0"/>
              <a:t>PID</a:t>
            </a:r>
            <a:endParaRPr lang="en-US" sz="1600" dirty="0"/>
          </a:p>
        </p:txBody>
      </p:sp>
      <p:sp>
        <p:nvSpPr>
          <p:cNvPr id="313" name="TextBox 312"/>
          <p:cNvSpPr txBox="1"/>
          <p:nvPr/>
        </p:nvSpPr>
        <p:spPr>
          <a:xfrm>
            <a:off x="2298324" y="4246546"/>
            <a:ext cx="574196" cy="307777"/>
          </a:xfrm>
          <a:prstGeom prst="rect">
            <a:avLst/>
          </a:prstGeom>
          <a:noFill/>
        </p:spPr>
        <p:txBody>
          <a:bodyPr wrap="none" rtlCol="0">
            <a:spAutoFit/>
          </a:bodyPr>
          <a:lstStyle/>
          <a:p>
            <a:r>
              <a:rPr lang="en-US" sz="1400" dirty="0"/>
              <a:t>P</a:t>
            </a:r>
            <a:r>
              <a:rPr lang="en-US" sz="1400" dirty="0" smtClean="0"/>
              <a:t>ID-a</a:t>
            </a:r>
            <a:endParaRPr lang="en-US" sz="1400" i="1" dirty="0"/>
          </a:p>
        </p:txBody>
      </p:sp>
      <p:sp>
        <p:nvSpPr>
          <p:cNvPr id="314" name="TextBox 313"/>
          <p:cNvSpPr txBox="1"/>
          <p:nvPr/>
        </p:nvSpPr>
        <p:spPr>
          <a:xfrm>
            <a:off x="2294316" y="4517654"/>
            <a:ext cx="582211" cy="307777"/>
          </a:xfrm>
          <a:prstGeom prst="rect">
            <a:avLst/>
          </a:prstGeom>
          <a:noFill/>
        </p:spPr>
        <p:txBody>
          <a:bodyPr wrap="none" rtlCol="0">
            <a:spAutoFit/>
          </a:bodyPr>
          <a:lstStyle/>
          <a:p>
            <a:r>
              <a:rPr lang="en-US" sz="1400" dirty="0"/>
              <a:t>P</a:t>
            </a:r>
            <a:r>
              <a:rPr lang="en-US" sz="1400" dirty="0" smtClean="0"/>
              <a:t>ID-b</a:t>
            </a:r>
            <a:endParaRPr lang="en-US" sz="1400" i="1" dirty="0"/>
          </a:p>
        </p:txBody>
      </p:sp>
      <p:sp>
        <p:nvSpPr>
          <p:cNvPr id="315" name="TextBox 314"/>
          <p:cNvSpPr txBox="1"/>
          <p:nvPr/>
        </p:nvSpPr>
        <p:spPr>
          <a:xfrm>
            <a:off x="2303934" y="4800923"/>
            <a:ext cx="562975" cy="307777"/>
          </a:xfrm>
          <a:prstGeom prst="rect">
            <a:avLst/>
          </a:prstGeom>
          <a:noFill/>
        </p:spPr>
        <p:txBody>
          <a:bodyPr wrap="none" rtlCol="0">
            <a:spAutoFit/>
          </a:bodyPr>
          <a:lstStyle/>
          <a:p>
            <a:r>
              <a:rPr lang="en-US" sz="1400" dirty="0"/>
              <a:t>P</a:t>
            </a:r>
            <a:r>
              <a:rPr lang="en-US" sz="1400" dirty="0" smtClean="0"/>
              <a:t>ID-c</a:t>
            </a:r>
            <a:endParaRPr lang="en-US" sz="1400" dirty="0"/>
          </a:p>
        </p:txBody>
      </p:sp>
      <p:sp>
        <p:nvSpPr>
          <p:cNvPr id="316" name="TextBox 315"/>
          <p:cNvSpPr txBox="1"/>
          <p:nvPr/>
        </p:nvSpPr>
        <p:spPr>
          <a:xfrm rot="5400000">
            <a:off x="2499710" y="3734351"/>
            <a:ext cx="343364" cy="369332"/>
          </a:xfrm>
          <a:prstGeom prst="rect">
            <a:avLst/>
          </a:prstGeom>
          <a:noFill/>
        </p:spPr>
        <p:txBody>
          <a:bodyPr wrap="none" rtlCol="0">
            <a:spAutoFit/>
          </a:bodyPr>
          <a:lstStyle/>
          <a:p>
            <a:r>
              <a:rPr lang="en-US" dirty="0"/>
              <a:t>…</a:t>
            </a:r>
          </a:p>
        </p:txBody>
      </p:sp>
      <p:sp>
        <p:nvSpPr>
          <p:cNvPr id="317" name="TextBox 316"/>
          <p:cNvSpPr txBox="1"/>
          <p:nvPr/>
        </p:nvSpPr>
        <p:spPr>
          <a:xfrm>
            <a:off x="2379315" y="8568748"/>
            <a:ext cx="468398" cy="338554"/>
          </a:xfrm>
          <a:prstGeom prst="rect">
            <a:avLst/>
          </a:prstGeom>
          <a:noFill/>
        </p:spPr>
        <p:txBody>
          <a:bodyPr wrap="none" rtlCol="0">
            <a:spAutoFit/>
          </a:bodyPr>
          <a:lstStyle/>
          <a:p>
            <a:pPr algn="ctr"/>
            <a:r>
              <a:rPr lang="en-US" sz="1600" dirty="0"/>
              <a:t>P</a:t>
            </a:r>
            <a:r>
              <a:rPr lang="en-US" sz="1600" dirty="0" smtClean="0"/>
              <a:t>ID</a:t>
            </a:r>
            <a:endParaRPr lang="en-US" sz="1600" dirty="0"/>
          </a:p>
        </p:txBody>
      </p:sp>
      <p:sp>
        <p:nvSpPr>
          <p:cNvPr id="318" name="TextBox 317"/>
          <p:cNvSpPr txBox="1"/>
          <p:nvPr/>
        </p:nvSpPr>
        <p:spPr>
          <a:xfrm>
            <a:off x="2312179" y="9774511"/>
            <a:ext cx="574196" cy="307777"/>
          </a:xfrm>
          <a:prstGeom prst="rect">
            <a:avLst/>
          </a:prstGeom>
          <a:noFill/>
        </p:spPr>
        <p:txBody>
          <a:bodyPr wrap="none" rtlCol="0">
            <a:spAutoFit/>
          </a:bodyPr>
          <a:lstStyle/>
          <a:p>
            <a:r>
              <a:rPr lang="en-US" sz="1400" dirty="0" smtClean="0"/>
              <a:t>PID-a</a:t>
            </a:r>
            <a:endParaRPr lang="en-US" sz="1400" i="1" dirty="0"/>
          </a:p>
        </p:txBody>
      </p:sp>
      <p:sp>
        <p:nvSpPr>
          <p:cNvPr id="319" name="TextBox 318"/>
          <p:cNvSpPr txBox="1"/>
          <p:nvPr/>
        </p:nvSpPr>
        <p:spPr>
          <a:xfrm>
            <a:off x="2308171" y="10045619"/>
            <a:ext cx="582211" cy="307777"/>
          </a:xfrm>
          <a:prstGeom prst="rect">
            <a:avLst/>
          </a:prstGeom>
          <a:noFill/>
        </p:spPr>
        <p:txBody>
          <a:bodyPr wrap="none" rtlCol="0">
            <a:spAutoFit/>
          </a:bodyPr>
          <a:lstStyle/>
          <a:p>
            <a:r>
              <a:rPr lang="en-US" sz="1400" dirty="0"/>
              <a:t>P</a:t>
            </a:r>
            <a:r>
              <a:rPr lang="en-US" sz="1400" dirty="0" smtClean="0"/>
              <a:t>ID-b</a:t>
            </a:r>
            <a:endParaRPr lang="en-US" sz="1400" i="1" dirty="0"/>
          </a:p>
        </p:txBody>
      </p:sp>
      <p:sp>
        <p:nvSpPr>
          <p:cNvPr id="320" name="TextBox 319"/>
          <p:cNvSpPr txBox="1"/>
          <p:nvPr/>
        </p:nvSpPr>
        <p:spPr>
          <a:xfrm>
            <a:off x="2317789" y="10328888"/>
            <a:ext cx="562975" cy="307777"/>
          </a:xfrm>
          <a:prstGeom prst="rect">
            <a:avLst/>
          </a:prstGeom>
          <a:noFill/>
        </p:spPr>
        <p:txBody>
          <a:bodyPr wrap="none" rtlCol="0">
            <a:spAutoFit/>
          </a:bodyPr>
          <a:lstStyle/>
          <a:p>
            <a:r>
              <a:rPr lang="en-US" sz="1400" dirty="0" smtClean="0"/>
              <a:t>PID-c</a:t>
            </a:r>
            <a:endParaRPr lang="en-US" sz="1400" dirty="0"/>
          </a:p>
        </p:txBody>
      </p:sp>
      <p:sp>
        <p:nvSpPr>
          <p:cNvPr id="321" name="TextBox 320"/>
          <p:cNvSpPr txBox="1"/>
          <p:nvPr/>
        </p:nvSpPr>
        <p:spPr>
          <a:xfrm rot="5400000">
            <a:off x="2513565" y="9262316"/>
            <a:ext cx="343364" cy="369332"/>
          </a:xfrm>
          <a:prstGeom prst="rect">
            <a:avLst/>
          </a:prstGeom>
          <a:noFill/>
        </p:spPr>
        <p:txBody>
          <a:bodyPr wrap="none" rtlCol="0">
            <a:spAutoFit/>
          </a:bodyPr>
          <a:lstStyle/>
          <a:p>
            <a:r>
              <a:rPr lang="en-US" dirty="0"/>
              <a:t>…</a:t>
            </a:r>
          </a:p>
        </p:txBody>
      </p:sp>
      <p:sp>
        <p:nvSpPr>
          <p:cNvPr id="3" name="TextBox 2"/>
          <p:cNvSpPr txBox="1"/>
          <p:nvPr/>
        </p:nvSpPr>
        <p:spPr>
          <a:xfrm>
            <a:off x="2794000" y="2368390"/>
            <a:ext cx="772969" cy="369332"/>
          </a:xfrm>
          <a:prstGeom prst="rect">
            <a:avLst/>
          </a:prstGeom>
          <a:noFill/>
        </p:spPr>
        <p:txBody>
          <a:bodyPr wrap="none" rtlCol="0">
            <a:spAutoFit/>
          </a:bodyPr>
          <a:lstStyle/>
          <a:p>
            <a:r>
              <a:rPr lang="en-US" dirty="0" smtClean="0"/>
              <a:t>Genes</a:t>
            </a:r>
            <a:endParaRPr lang="en-US" dirty="0"/>
          </a:p>
        </p:txBody>
      </p:sp>
      <p:sp>
        <p:nvSpPr>
          <p:cNvPr id="322" name="TextBox 321"/>
          <p:cNvSpPr txBox="1"/>
          <p:nvPr/>
        </p:nvSpPr>
        <p:spPr>
          <a:xfrm>
            <a:off x="2895600" y="7990257"/>
            <a:ext cx="644344" cy="369332"/>
          </a:xfrm>
          <a:prstGeom prst="rect">
            <a:avLst/>
          </a:prstGeom>
          <a:noFill/>
        </p:spPr>
        <p:txBody>
          <a:bodyPr wrap="none" rtlCol="0">
            <a:spAutoFit/>
          </a:bodyPr>
          <a:lstStyle/>
          <a:p>
            <a:r>
              <a:rPr lang="en-US" dirty="0" smtClean="0"/>
              <a:t>SNPs</a:t>
            </a:r>
            <a:endParaRPr lang="en-US" dirty="0"/>
          </a:p>
        </p:txBody>
      </p:sp>
      <p:sp>
        <p:nvSpPr>
          <p:cNvPr id="323" name="TextBox 322"/>
          <p:cNvSpPr txBox="1"/>
          <p:nvPr/>
        </p:nvSpPr>
        <p:spPr>
          <a:xfrm>
            <a:off x="6097785" y="2937227"/>
            <a:ext cx="569323" cy="646331"/>
          </a:xfrm>
          <a:prstGeom prst="rect">
            <a:avLst/>
          </a:prstGeom>
          <a:noFill/>
        </p:spPr>
        <p:txBody>
          <a:bodyPr wrap="none" rtlCol="0">
            <a:spAutoFit/>
          </a:bodyPr>
          <a:lstStyle/>
          <a:p>
            <a:pPr algn="ctr"/>
            <a:r>
              <a:rPr lang="en-US" sz="1200" dirty="0" smtClean="0"/>
              <a:t>HIV</a:t>
            </a:r>
          </a:p>
          <a:p>
            <a:pPr algn="ctr"/>
            <a:r>
              <a:rPr lang="en-US" sz="1200" dirty="0" smtClean="0"/>
              <a:t>Status</a:t>
            </a:r>
          </a:p>
          <a:p>
            <a:pPr algn="ctr"/>
            <a:endParaRPr lang="en-US" sz="1200" dirty="0"/>
          </a:p>
        </p:txBody>
      </p:sp>
      <p:sp>
        <p:nvSpPr>
          <p:cNvPr id="324" name="TextBox 323"/>
          <p:cNvSpPr txBox="1"/>
          <p:nvPr/>
        </p:nvSpPr>
        <p:spPr>
          <a:xfrm rot="5400000">
            <a:off x="6296475" y="3748797"/>
            <a:ext cx="343364" cy="369332"/>
          </a:xfrm>
          <a:prstGeom prst="rect">
            <a:avLst/>
          </a:prstGeom>
          <a:noFill/>
        </p:spPr>
        <p:txBody>
          <a:bodyPr wrap="none" rtlCol="0">
            <a:spAutoFit/>
          </a:bodyPr>
          <a:lstStyle/>
          <a:p>
            <a:r>
              <a:rPr lang="en-US" dirty="0"/>
              <a:t>…</a:t>
            </a:r>
          </a:p>
        </p:txBody>
      </p:sp>
      <p:sp>
        <p:nvSpPr>
          <p:cNvPr id="325" name="Rectangle 324"/>
          <p:cNvSpPr/>
          <p:nvPr/>
        </p:nvSpPr>
        <p:spPr>
          <a:xfrm>
            <a:off x="6072519" y="2760185"/>
            <a:ext cx="624318" cy="27360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 name="Minus 326"/>
          <p:cNvSpPr/>
          <p:nvPr/>
        </p:nvSpPr>
        <p:spPr>
          <a:xfrm>
            <a:off x="6206387" y="4525891"/>
            <a:ext cx="377153" cy="243492"/>
          </a:xfrm>
          <a:prstGeom prst="mathMinus">
            <a:avLst/>
          </a:prstGeom>
          <a:solidFill>
            <a:schemeClr val="tx1"/>
          </a:solidFill>
          <a:ln>
            <a:solidFill>
              <a:schemeClr val="tx1">
                <a:alpha val="9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8" name="Group 327"/>
          <p:cNvGrpSpPr/>
          <p:nvPr/>
        </p:nvGrpSpPr>
        <p:grpSpPr>
          <a:xfrm>
            <a:off x="6258185" y="4799802"/>
            <a:ext cx="257175" cy="240507"/>
            <a:chOff x="9439275" y="8908256"/>
            <a:chExt cx="257175" cy="240507"/>
          </a:xfrm>
        </p:grpSpPr>
        <p:cxnSp>
          <p:nvCxnSpPr>
            <p:cNvPr id="333" name="Straight Connector 332"/>
            <p:cNvCxnSpPr/>
            <p:nvPr/>
          </p:nvCxnSpPr>
          <p:spPr>
            <a:xfrm flipH="1">
              <a:off x="9567863" y="8908256"/>
              <a:ext cx="2381" cy="240507"/>
            </a:xfrm>
            <a:prstGeom prst="line">
              <a:avLst/>
            </a:prstGeom>
            <a:ln w="69850">
              <a:solidFill>
                <a:schemeClr val="tx1">
                  <a:alpha val="99000"/>
                </a:schemeClr>
              </a:solidFill>
            </a:ln>
          </p:spPr>
          <p:style>
            <a:lnRef idx="1">
              <a:schemeClr val="accent1"/>
            </a:lnRef>
            <a:fillRef idx="0">
              <a:schemeClr val="accent1"/>
            </a:fillRef>
            <a:effectRef idx="0">
              <a:schemeClr val="accent1"/>
            </a:effectRef>
            <a:fontRef idx="minor">
              <a:schemeClr val="tx1"/>
            </a:fontRef>
          </p:style>
        </p:cxnSp>
        <p:cxnSp>
          <p:nvCxnSpPr>
            <p:cNvPr id="340" name="Straight Connector 339"/>
            <p:cNvCxnSpPr/>
            <p:nvPr/>
          </p:nvCxnSpPr>
          <p:spPr>
            <a:xfrm>
              <a:off x="9439275" y="9022556"/>
              <a:ext cx="257175" cy="0"/>
            </a:xfrm>
            <a:prstGeom prst="line">
              <a:avLst/>
            </a:prstGeom>
            <a:ln w="69850">
              <a:solidFill>
                <a:schemeClr val="tx1">
                  <a:alpha val="99000"/>
                </a:schemeClr>
              </a:solidFill>
            </a:ln>
          </p:spPr>
          <p:style>
            <a:lnRef idx="1">
              <a:schemeClr val="accent1"/>
            </a:lnRef>
            <a:fillRef idx="0">
              <a:schemeClr val="accent1"/>
            </a:fillRef>
            <a:effectRef idx="0">
              <a:schemeClr val="accent1"/>
            </a:effectRef>
            <a:fontRef idx="minor">
              <a:schemeClr val="tx1"/>
            </a:fontRef>
          </p:style>
        </p:cxnSp>
      </p:grpSp>
      <p:grpSp>
        <p:nvGrpSpPr>
          <p:cNvPr id="341" name="Group 340"/>
          <p:cNvGrpSpPr/>
          <p:nvPr/>
        </p:nvGrpSpPr>
        <p:grpSpPr>
          <a:xfrm>
            <a:off x="6259864" y="4235806"/>
            <a:ext cx="257175" cy="240507"/>
            <a:chOff x="9439275" y="8908256"/>
            <a:chExt cx="257175" cy="240507"/>
          </a:xfrm>
        </p:grpSpPr>
        <p:cxnSp>
          <p:nvCxnSpPr>
            <p:cNvPr id="342" name="Straight Connector 341"/>
            <p:cNvCxnSpPr/>
            <p:nvPr/>
          </p:nvCxnSpPr>
          <p:spPr>
            <a:xfrm flipH="1">
              <a:off x="9567863" y="8908256"/>
              <a:ext cx="2381" cy="240507"/>
            </a:xfrm>
            <a:prstGeom prst="line">
              <a:avLst/>
            </a:prstGeom>
            <a:ln w="69850">
              <a:solidFill>
                <a:schemeClr val="tx1">
                  <a:alpha val="99000"/>
                </a:schemeClr>
              </a:solidFill>
            </a:ln>
          </p:spPr>
          <p:style>
            <a:lnRef idx="1">
              <a:schemeClr val="accent1"/>
            </a:lnRef>
            <a:fillRef idx="0">
              <a:schemeClr val="accent1"/>
            </a:fillRef>
            <a:effectRef idx="0">
              <a:schemeClr val="accent1"/>
            </a:effectRef>
            <a:fontRef idx="minor">
              <a:schemeClr val="tx1"/>
            </a:fontRef>
          </p:style>
        </p:cxnSp>
        <p:cxnSp>
          <p:nvCxnSpPr>
            <p:cNvPr id="343" name="Straight Connector 342"/>
            <p:cNvCxnSpPr/>
            <p:nvPr/>
          </p:nvCxnSpPr>
          <p:spPr>
            <a:xfrm>
              <a:off x="9439275" y="9022556"/>
              <a:ext cx="257175" cy="0"/>
            </a:xfrm>
            <a:prstGeom prst="line">
              <a:avLst/>
            </a:prstGeom>
            <a:ln w="69850">
              <a:solidFill>
                <a:schemeClr val="tx1">
                  <a:alpha val="99000"/>
                </a:schemeClr>
              </a:solidFill>
            </a:ln>
          </p:spPr>
          <p:style>
            <a:lnRef idx="1">
              <a:schemeClr val="accent1"/>
            </a:lnRef>
            <a:fillRef idx="0">
              <a:schemeClr val="accent1"/>
            </a:fillRef>
            <a:effectRef idx="0">
              <a:schemeClr val="accent1"/>
            </a:effectRef>
            <a:fontRef idx="minor">
              <a:schemeClr val="tx1"/>
            </a:fontRef>
          </p:style>
        </p:cxnSp>
      </p:grpSp>
      <p:sp>
        <p:nvSpPr>
          <p:cNvPr id="344" name="TextBox 343"/>
          <p:cNvSpPr txBox="1"/>
          <p:nvPr/>
        </p:nvSpPr>
        <p:spPr>
          <a:xfrm rot="5400000">
            <a:off x="6258265" y="5104422"/>
            <a:ext cx="340481" cy="369332"/>
          </a:xfrm>
          <a:prstGeom prst="rect">
            <a:avLst/>
          </a:prstGeom>
          <a:noFill/>
        </p:spPr>
        <p:txBody>
          <a:bodyPr wrap="square" rtlCol="0">
            <a:spAutoFit/>
          </a:bodyPr>
          <a:lstStyle/>
          <a:p>
            <a:r>
              <a:rPr lang="en-US" dirty="0"/>
              <a:t>…</a:t>
            </a:r>
          </a:p>
        </p:txBody>
      </p:sp>
      <p:sp>
        <p:nvSpPr>
          <p:cNvPr id="347" name="TextBox 346"/>
          <p:cNvSpPr txBox="1"/>
          <p:nvPr/>
        </p:nvSpPr>
        <p:spPr>
          <a:xfrm>
            <a:off x="6095205" y="8483035"/>
            <a:ext cx="569323" cy="646331"/>
          </a:xfrm>
          <a:prstGeom prst="rect">
            <a:avLst/>
          </a:prstGeom>
          <a:noFill/>
        </p:spPr>
        <p:txBody>
          <a:bodyPr wrap="none" rtlCol="0">
            <a:spAutoFit/>
          </a:bodyPr>
          <a:lstStyle/>
          <a:p>
            <a:pPr algn="ctr"/>
            <a:r>
              <a:rPr lang="en-US" sz="1200" dirty="0" smtClean="0"/>
              <a:t>HIV</a:t>
            </a:r>
          </a:p>
          <a:p>
            <a:pPr algn="ctr"/>
            <a:r>
              <a:rPr lang="en-US" sz="1200" dirty="0" smtClean="0"/>
              <a:t>Status</a:t>
            </a:r>
          </a:p>
          <a:p>
            <a:pPr algn="ctr"/>
            <a:endParaRPr lang="en-US" sz="1200" dirty="0"/>
          </a:p>
        </p:txBody>
      </p:sp>
      <p:sp>
        <p:nvSpPr>
          <p:cNvPr id="348" name="TextBox 347"/>
          <p:cNvSpPr txBox="1"/>
          <p:nvPr/>
        </p:nvSpPr>
        <p:spPr>
          <a:xfrm rot="5400000">
            <a:off x="6293895" y="9294605"/>
            <a:ext cx="343364" cy="369332"/>
          </a:xfrm>
          <a:prstGeom prst="rect">
            <a:avLst/>
          </a:prstGeom>
          <a:noFill/>
        </p:spPr>
        <p:txBody>
          <a:bodyPr wrap="none" rtlCol="0">
            <a:spAutoFit/>
          </a:bodyPr>
          <a:lstStyle/>
          <a:p>
            <a:r>
              <a:rPr lang="en-US" dirty="0"/>
              <a:t>…</a:t>
            </a:r>
          </a:p>
        </p:txBody>
      </p:sp>
      <p:sp>
        <p:nvSpPr>
          <p:cNvPr id="358" name="Minus 357"/>
          <p:cNvSpPr/>
          <p:nvPr/>
        </p:nvSpPr>
        <p:spPr>
          <a:xfrm>
            <a:off x="6203807" y="10071699"/>
            <a:ext cx="377153" cy="243492"/>
          </a:xfrm>
          <a:prstGeom prst="mathMin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9" name="Group 358"/>
          <p:cNvGrpSpPr/>
          <p:nvPr/>
        </p:nvGrpSpPr>
        <p:grpSpPr>
          <a:xfrm>
            <a:off x="6255605" y="10359678"/>
            <a:ext cx="257175" cy="240507"/>
            <a:chOff x="9439275" y="8908256"/>
            <a:chExt cx="257175" cy="240507"/>
          </a:xfrm>
        </p:grpSpPr>
        <p:cxnSp>
          <p:nvCxnSpPr>
            <p:cNvPr id="360" name="Straight Connector 359"/>
            <p:cNvCxnSpPr/>
            <p:nvPr/>
          </p:nvCxnSpPr>
          <p:spPr>
            <a:xfrm flipH="1">
              <a:off x="9567863" y="8908256"/>
              <a:ext cx="2381" cy="240507"/>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1" name="Straight Connector 360"/>
            <p:cNvCxnSpPr/>
            <p:nvPr/>
          </p:nvCxnSpPr>
          <p:spPr>
            <a:xfrm>
              <a:off x="9439275" y="9022556"/>
              <a:ext cx="257175" cy="0"/>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2" name="Group 361"/>
          <p:cNvGrpSpPr/>
          <p:nvPr/>
        </p:nvGrpSpPr>
        <p:grpSpPr>
          <a:xfrm>
            <a:off x="6257284" y="9781614"/>
            <a:ext cx="257175" cy="240507"/>
            <a:chOff x="9439275" y="8908256"/>
            <a:chExt cx="257175" cy="240507"/>
          </a:xfrm>
        </p:grpSpPr>
        <p:cxnSp>
          <p:nvCxnSpPr>
            <p:cNvPr id="363" name="Straight Connector 362"/>
            <p:cNvCxnSpPr/>
            <p:nvPr/>
          </p:nvCxnSpPr>
          <p:spPr>
            <a:xfrm flipH="1">
              <a:off x="9567863" y="8908256"/>
              <a:ext cx="2381" cy="240507"/>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4" name="Straight Connector 363"/>
            <p:cNvCxnSpPr/>
            <p:nvPr/>
          </p:nvCxnSpPr>
          <p:spPr>
            <a:xfrm>
              <a:off x="9439275" y="9022556"/>
              <a:ext cx="257175" cy="0"/>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65" name="TextBox 364"/>
          <p:cNvSpPr txBox="1"/>
          <p:nvPr/>
        </p:nvSpPr>
        <p:spPr>
          <a:xfrm rot="5400000">
            <a:off x="6255685" y="10636105"/>
            <a:ext cx="340481" cy="369332"/>
          </a:xfrm>
          <a:prstGeom prst="rect">
            <a:avLst/>
          </a:prstGeom>
          <a:noFill/>
        </p:spPr>
        <p:txBody>
          <a:bodyPr wrap="square" rtlCol="0">
            <a:spAutoFit/>
          </a:bodyPr>
          <a:lstStyle/>
          <a:p>
            <a:r>
              <a:rPr lang="en-US" dirty="0"/>
              <a:t>…</a:t>
            </a:r>
          </a:p>
        </p:txBody>
      </p:sp>
      <p:cxnSp>
        <p:nvCxnSpPr>
          <p:cNvPr id="366" name="Straight Connector 365"/>
          <p:cNvCxnSpPr/>
          <p:nvPr/>
        </p:nvCxnSpPr>
        <p:spPr>
          <a:xfrm>
            <a:off x="2237865" y="10978423"/>
            <a:ext cx="4457790" cy="0"/>
          </a:xfrm>
          <a:prstGeom prst="line">
            <a:avLst/>
          </a:prstGeom>
        </p:spPr>
        <p:style>
          <a:lnRef idx="1">
            <a:schemeClr val="accent1"/>
          </a:lnRef>
          <a:fillRef idx="0">
            <a:schemeClr val="accent1"/>
          </a:fillRef>
          <a:effectRef idx="0">
            <a:schemeClr val="accent1"/>
          </a:effectRef>
          <a:fontRef idx="minor">
            <a:schemeClr val="tx1"/>
          </a:fontRef>
        </p:style>
      </p:cxnSp>
      <p:sp>
        <p:nvSpPr>
          <p:cNvPr id="367" name="TextBox 366"/>
          <p:cNvSpPr txBox="1"/>
          <p:nvPr/>
        </p:nvSpPr>
        <p:spPr>
          <a:xfrm>
            <a:off x="2303931" y="10998209"/>
            <a:ext cx="569387" cy="307777"/>
          </a:xfrm>
          <a:prstGeom prst="rect">
            <a:avLst/>
          </a:prstGeom>
          <a:noFill/>
        </p:spPr>
        <p:txBody>
          <a:bodyPr wrap="none" rtlCol="0">
            <a:spAutoFit/>
          </a:bodyPr>
          <a:lstStyle/>
          <a:p>
            <a:r>
              <a:rPr lang="en-US" sz="1400" dirty="0" smtClean="0"/>
              <a:t>PID-k</a:t>
            </a:r>
            <a:endParaRPr lang="en-US" sz="1400" dirty="0"/>
          </a:p>
        </p:txBody>
      </p:sp>
      <p:sp>
        <p:nvSpPr>
          <p:cNvPr id="368" name="Multiply 367"/>
          <p:cNvSpPr/>
          <p:nvPr/>
        </p:nvSpPr>
        <p:spPr>
          <a:xfrm>
            <a:off x="4022793" y="11005311"/>
            <a:ext cx="328323" cy="347958"/>
          </a:xfrm>
          <a:prstGeom prst="mathMultiply">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9" name="Multiply 368"/>
          <p:cNvSpPr/>
          <p:nvPr/>
        </p:nvSpPr>
        <p:spPr>
          <a:xfrm>
            <a:off x="3015607" y="11008469"/>
            <a:ext cx="328323" cy="347958"/>
          </a:xfrm>
          <a:prstGeom prst="mathMultiply">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0" name="Multiply 369"/>
          <p:cNvSpPr/>
          <p:nvPr/>
        </p:nvSpPr>
        <p:spPr>
          <a:xfrm>
            <a:off x="5652618" y="11006627"/>
            <a:ext cx="328323" cy="347958"/>
          </a:xfrm>
          <a:prstGeom prst="mathMultiply">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1" name="Multiply 370"/>
          <p:cNvSpPr/>
          <p:nvPr/>
        </p:nvSpPr>
        <p:spPr>
          <a:xfrm>
            <a:off x="4559668" y="10995040"/>
            <a:ext cx="328323" cy="347958"/>
          </a:xfrm>
          <a:prstGeom prst="mathMultiply">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3" name="Isosceles Triangle 372"/>
          <p:cNvSpPr/>
          <p:nvPr/>
        </p:nvSpPr>
        <p:spPr>
          <a:xfrm>
            <a:off x="5075379" y="11077538"/>
            <a:ext cx="325821" cy="1681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5" name="Group 374"/>
          <p:cNvGrpSpPr/>
          <p:nvPr/>
        </p:nvGrpSpPr>
        <p:grpSpPr>
          <a:xfrm>
            <a:off x="6255604" y="11042854"/>
            <a:ext cx="257175" cy="240507"/>
            <a:chOff x="9439275" y="8908256"/>
            <a:chExt cx="257175" cy="240507"/>
          </a:xfrm>
        </p:grpSpPr>
        <p:cxnSp>
          <p:nvCxnSpPr>
            <p:cNvPr id="376" name="Straight Connector 375"/>
            <p:cNvCxnSpPr/>
            <p:nvPr/>
          </p:nvCxnSpPr>
          <p:spPr>
            <a:xfrm flipH="1">
              <a:off x="9567863" y="8908256"/>
              <a:ext cx="2381" cy="240507"/>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7" name="Straight Connector 376"/>
            <p:cNvCxnSpPr/>
            <p:nvPr/>
          </p:nvCxnSpPr>
          <p:spPr>
            <a:xfrm>
              <a:off x="9439275" y="9022556"/>
              <a:ext cx="257175" cy="0"/>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78" name="Straight Connector 377"/>
          <p:cNvCxnSpPr/>
          <p:nvPr/>
        </p:nvCxnSpPr>
        <p:spPr>
          <a:xfrm>
            <a:off x="2253631" y="11362055"/>
            <a:ext cx="4457790" cy="0"/>
          </a:xfrm>
          <a:prstGeom prst="line">
            <a:avLst/>
          </a:prstGeom>
        </p:spPr>
        <p:style>
          <a:lnRef idx="1">
            <a:schemeClr val="accent1"/>
          </a:lnRef>
          <a:fillRef idx="0">
            <a:schemeClr val="accent1"/>
          </a:fillRef>
          <a:effectRef idx="0">
            <a:schemeClr val="accent1"/>
          </a:effectRef>
          <a:fontRef idx="minor">
            <a:schemeClr val="tx1"/>
          </a:fontRef>
        </p:style>
      </p:cxnSp>
      <p:sp>
        <p:nvSpPr>
          <p:cNvPr id="379" name="TextBox 378"/>
          <p:cNvSpPr txBox="1"/>
          <p:nvPr/>
        </p:nvSpPr>
        <p:spPr>
          <a:xfrm rot="5400000">
            <a:off x="2559596" y="11485564"/>
            <a:ext cx="343364" cy="369332"/>
          </a:xfrm>
          <a:prstGeom prst="rect">
            <a:avLst/>
          </a:prstGeom>
          <a:noFill/>
        </p:spPr>
        <p:txBody>
          <a:bodyPr wrap="none" rtlCol="0">
            <a:spAutoFit/>
          </a:bodyPr>
          <a:lstStyle/>
          <a:p>
            <a:r>
              <a:rPr lang="en-US" dirty="0"/>
              <a:t>…</a:t>
            </a:r>
          </a:p>
        </p:txBody>
      </p:sp>
      <p:sp>
        <p:nvSpPr>
          <p:cNvPr id="380" name="TextBox 379"/>
          <p:cNvSpPr txBox="1"/>
          <p:nvPr/>
        </p:nvSpPr>
        <p:spPr>
          <a:xfrm rot="5400000">
            <a:off x="3121896" y="11485564"/>
            <a:ext cx="343364" cy="369332"/>
          </a:xfrm>
          <a:prstGeom prst="rect">
            <a:avLst/>
          </a:prstGeom>
          <a:noFill/>
        </p:spPr>
        <p:txBody>
          <a:bodyPr wrap="none" rtlCol="0">
            <a:spAutoFit/>
          </a:bodyPr>
          <a:lstStyle/>
          <a:p>
            <a:r>
              <a:rPr lang="en-US" dirty="0"/>
              <a:t>…</a:t>
            </a:r>
          </a:p>
        </p:txBody>
      </p:sp>
      <p:sp>
        <p:nvSpPr>
          <p:cNvPr id="381" name="TextBox 380"/>
          <p:cNvSpPr txBox="1"/>
          <p:nvPr/>
        </p:nvSpPr>
        <p:spPr>
          <a:xfrm rot="5400000">
            <a:off x="3689456" y="11485564"/>
            <a:ext cx="343364" cy="369332"/>
          </a:xfrm>
          <a:prstGeom prst="rect">
            <a:avLst/>
          </a:prstGeom>
          <a:noFill/>
        </p:spPr>
        <p:txBody>
          <a:bodyPr wrap="none" rtlCol="0">
            <a:spAutoFit/>
          </a:bodyPr>
          <a:lstStyle/>
          <a:p>
            <a:r>
              <a:rPr lang="en-US" dirty="0"/>
              <a:t>…</a:t>
            </a:r>
          </a:p>
        </p:txBody>
      </p:sp>
      <p:sp>
        <p:nvSpPr>
          <p:cNvPr id="382" name="TextBox 381"/>
          <p:cNvSpPr txBox="1"/>
          <p:nvPr/>
        </p:nvSpPr>
        <p:spPr>
          <a:xfrm rot="5400000">
            <a:off x="4151908" y="11485564"/>
            <a:ext cx="343364" cy="369332"/>
          </a:xfrm>
          <a:prstGeom prst="rect">
            <a:avLst/>
          </a:prstGeom>
          <a:noFill/>
        </p:spPr>
        <p:txBody>
          <a:bodyPr wrap="none" rtlCol="0">
            <a:spAutoFit/>
          </a:bodyPr>
          <a:lstStyle/>
          <a:p>
            <a:r>
              <a:rPr lang="en-US" dirty="0"/>
              <a:t>…</a:t>
            </a:r>
          </a:p>
        </p:txBody>
      </p:sp>
      <p:sp>
        <p:nvSpPr>
          <p:cNvPr id="383" name="TextBox 382"/>
          <p:cNvSpPr txBox="1"/>
          <p:nvPr/>
        </p:nvSpPr>
        <p:spPr>
          <a:xfrm rot="5400000">
            <a:off x="4677429" y="11485564"/>
            <a:ext cx="343364" cy="369332"/>
          </a:xfrm>
          <a:prstGeom prst="rect">
            <a:avLst/>
          </a:prstGeom>
          <a:noFill/>
        </p:spPr>
        <p:txBody>
          <a:bodyPr wrap="none" rtlCol="0">
            <a:spAutoFit/>
          </a:bodyPr>
          <a:lstStyle/>
          <a:p>
            <a:r>
              <a:rPr lang="en-US" dirty="0"/>
              <a:t>…</a:t>
            </a:r>
          </a:p>
        </p:txBody>
      </p:sp>
      <p:sp>
        <p:nvSpPr>
          <p:cNvPr id="384" name="TextBox 383"/>
          <p:cNvSpPr txBox="1"/>
          <p:nvPr/>
        </p:nvSpPr>
        <p:spPr>
          <a:xfrm rot="5400000">
            <a:off x="5202940" y="11485564"/>
            <a:ext cx="343364" cy="369332"/>
          </a:xfrm>
          <a:prstGeom prst="rect">
            <a:avLst/>
          </a:prstGeom>
          <a:noFill/>
        </p:spPr>
        <p:txBody>
          <a:bodyPr wrap="none" rtlCol="0">
            <a:spAutoFit/>
          </a:bodyPr>
          <a:lstStyle/>
          <a:p>
            <a:r>
              <a:rPr lang="en-US" dirty="0"/>
              <a:t>…</a:t>
            </a:r>
          </a:p>
        </p:txBody>
      </p:sp>
      <p:sp>
        <p:nvSpPr>
          <p:cNvPr id="385" name="TextBox 384"/>
          <p:cNvSpPr txBox="1"/>
          <p:nvPr/>
        </p:nvSpPr>
        <p:spPr>
          <a:xfrm rot="5400000">
            <a:off x="5765902" y="11485564"/>
            <a:ext cx="343364" cy="369332"/>
          </a:xfrm>
          <a:prstGeom prst="rect">
            <a:avLst/>
          </a:prstGeom>
          <a:noFill/>
        </p:spPr>
        <p:txBody>
          <a:bodyPr wrap="none" rtlCol="0">
            <a:spAutoFit/>
          </a:bodyPr>
          <a:lstStyle/>
          <a:p>
            <a:r>
              <a:rPr lang="en-US" dirty="0"/>
              <a:t>…</a:t>
            </a:r>
          </a:p>
        </p:txBody>
      </p:sp>
      <p:sp>
        <p:nvSpPr>
          <p:cNvPr id="386" name="TextBox 385"/>
          <p:cNvSpPr txBox="1"/>
          <p:nvPr/>
        </p:nvSpPr>
        <p:spPr>
          <a:xfrm rot="5400000">
            <a:off x="6268385" y="11487005"/>
            <a:ext cx="340481" cy="369332"/>
          </a:xfrm>
          <a:prstGeom prst="rect">
            <a:avLst/>
          </a:prstGeom>
          <a:noFill/>
        </p:spPr>
        <p:txBody>
          <a:bodyPr wrap="square" rtlCol="0">
            <a:spAutoFit/>
          </a:bodyPr>
          <a:lstStyle/>
          <a:p>
            <a:r>
              <a:rPr lang="en-US" dirty="0"/>
              <a:t>…</a:t>
            </a:r>
          </a:p>
        </p:txBody>
      </p:sp>
      <p:sp>
        <p:nvSpPr>
          <p:cNvPr id="387" name="Isosceles Triangle 386"/>
          <p:cNvSpPr/>
          <p:nvPr/>
        </p:nvSpPr>
        <p:spPr>
          <a:xfrm>
            <a:off x="3528745" y="11102315"/>
            <a:ext cx="325821" cy="168165"/>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4" name="Straight Connector 393"/>
          <p:cNvCxnSpPr/>
          <p:nvPr/>
        </p:nvCxnSpPr>
        <p:spPr>
          <a:xfrm>
            <a:off x="6069164" y="8335689"/>
            <a:ext cx="0" cy="3618864"/>
          </a:xfrm>
          <a:prstGeom prst="line">
            <a:avLst/>
          </a:prstGeom>
        </p:spPr>
        <p:style>
          <a:lnRef idx="1">
            <a:schemeClr val="accent1"/>
          </a:lnRef>
          <a:fillRef idx="0">
            <a:schemeClr val="accent1"/>
          </a:fillRef>
          <a:effectRef idx="0">
            <a:schemeClr val="accent1"/>
          </a:effectRef>
          <a:fontRef idx="minor">
            <a:schemeClr val="tx1"/>
          </a:fontRef>
        </p:style>
      </p:cxnSp>
      <p:sp>
        <p:nvSpPr>
          <p:cNvPr id="5" name="Left Brace 4"/>
          <p:cNvSpPr/>
          <p:nvPr/>
        </p:nvSpPr>
        <p:spPr>
          <a:xfrm flipH="1">
            <a:off x="2772227" y="12221028"/>
            <a:ext cx="188687" cy="464458"/>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5485934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10972800" cy="1370858"/>
          </a:xfrm>
        </p:spPr>
        <p:txBody>
          <a:bodyPr>
            <a:normAutofit/>
          </a:bodyPr>
          <a:lstStyle/>
          <a:p>
            <a:r>
              <a:rPr lang="en-US" dirty="0" smtClean="0"/>
              <a:t>Fig S8: Generalized Risk Assessment Procedure</a:t>
            </a:r>
            <a:endParaRPr lang="en-US" dirty="0"/>
          </a:p>
        </p:txBody>
      </p:sp>
      <p:sp>
        <p:nvSpPr>
          <p:cNvPr id="6" name="Oval 5"/>
          <p:cNvSpPr/>
          <p:nvPr/>
        </p:nvSpPr>
        <p:spPr>
          <a:xfrm>
            <a:off x="2365514" y="2722106"/>
            <a:ext cx="2226365" cy="933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QTL Identification</a:t>
            </a:r>
            <a:endParaRPr lang="en-US" sz="2000" dirty="0"/>
          </a:p>
        </p:txBody>
      </p:sp>
      <p:sp>
        <p:nvSpPr>
          <p:cNvPr id="12" name="Rectangle 11"/>
          <p:cNvSpPr/>
          <p:nvPr/>
        </p:nvSpPr>
        <p:spPr>
          <a:xfrm>
            <a:off x="5052252" y="2706751"/>
            <a:ext cx="1587084" cy="968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Significant </a:t>
            </a:r>
          </a:p>
          <a:p>
            <a:pPr algn="ctr"/>
            <a:r>
              <a:rPr lang="en-US" sz="2000" dirty="0" smtClean="0"/>
              <a:t>Quantitative</a:t>
            </a:r>
          </a:p>
          <a:p>
            <a:pPr algn="ctr"/>
            <a:r>
              <a:rPr lang="en-US" sz="2000" dirty="0" smtClean="0"/>
              <a:t>Trait Loci</a:t>
            </a:r>
          </a:p>
        </p:txBody>
      </p:sp>
      <p:sp>
        <p:nvSpPr>
          <p:cNvPr id="13" name="Oval 12"/>
          <p:cNvSpPr/>
          <p:nvPr/>
        </p:nvSpPr>
        <p:spPr>
          <a:xfrm>
            <a:off x="7096534" y="2675460"/>
            <a:ext cx="2398478" cy="10287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Leakage vs Predictability Quantification</a:t>
            </a:r>
            <a:endParaRPr lang="en-US" sz="2000" dirty="0"/>
          </a:p>
        </p:txBody>
      </p:sp>
      <p:cxnSp>
        <p:nvCxnSpPr>
          <p:cNvPr id="15" name="Straight Arrow Connector 14"/>
          <p:cNvCxnSpPr>
            <a:stCxn id="6" idx="6"/>
            <a:endCxn id="12" idx="1"/>
          </p:cNvCxnSpPr>
          <p:nvPr/>
        </p:nvCxnSpPr>
        <p:spPr>
          <a:xfrm>
            <a:off x="4591879" y="3188831"/>
            <a:ext cx="460373" cy="2014"/>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2" idx="3"/>
            <a:endCxn id="13" idx="2"/>
          </p:cNvCxnSpPr>
          <p:nvPr/>
        </p:nvCxnSpPr>
        <p:spPr>
          <a:xfrm flipV="1">
            <a:off x="6639336" y="3189810"/>
            <a:ext cx="457198" cy="1035"/>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3" idx="6"/>
            <a:endCxn id="32" idx="2"/>
          </p:cNvCxnSpPr>
          <p:nvPr/>
        </p:nvCxnSpPr>
        <p:spPr>
          <a:xfrm>
            <a:off x="9495012" y="3189810"/>
            <a:ext cx="556207" cy="3966"/>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7735789" y="3723210"/>
            <a:ext cx="1221809" cy="369332"/>
          </a:xfrm>
          <a:prstGeom prst="rect">
            <a:avLst/>
          </a:prstGeom>
          <a:noFill/>
        </p:spPr>
        <p:txBody>
          <a:bodyPr wrap="none" rtlCol="0">
            <a:spAutoFit/>
          </a:bodyPr>
          <a:lstStyle/>
          <a:p>
            <a:r>
              <a:rPr lang="en-US" dirty="0" smtClean="0"/>
              <a:t>Section 2.2</a:t>
            </a:r>
            <a:endParaRPr lang="en-US" dirty="0"/>
          </a:p>
        </p:txBody>
      </p:sp>
      <p:sp>
        <p:nvSpPr>
          <p:cNvPr id="36" name="Rectangle 35"/>
          <p:cNvSpPr/>
          <p:nvPr/>
        </p:nvSpPr>
        <p:spPr>
          <a:xfrm>
            <a:off x="6251835" y="4541122"/>
            <a:ext cx="1329329" cy="968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External</a:t>
            </a:r>
          </a:p>
          <a:p>
            <a:pPr algn="ctr"/>
            <a:r>
              <a:rPr lang="en-US" sz="2000" dirty="0" smtClean="0"/>
              <a:t>QTL Databases</a:t>
            </a:r>
          </a:p>
        </p:txBody>
      </p:sp>
      <p:sp>
        <p:nvSpPr>
          <p:cNvPr id="39" name="TextBox 38"/>
          <p:cNvSpPr txBox="1"/>
          <p:nvPr/>
        </p:nvSpPr>
        <p:spPr>
          <a:xfrm>
            <a:off x="2761606" y="2322695"/>
            <a:ext cx="1502591" cy="369332"/>
          </a:xfrm>
          <a:prstGeom prst="rect">
            <a:avLst/>
          </a:prstGeom>
          <a:noFill/>
        </p:spPr>
        <p:txBody>
          <a:bodyPr wrap="none" rtlCol="0">
            <a:spAutoFit/>
          </a:bodyPr>
          <a:lstStyle/>
          <a:p>
            <a:r>
              <a:rPr lang="en-US" dirty="0" smtClean="0"/>
              <a:t>QTL Discovery</a:t>
            </a:r>
            <a:endParaRPr lang="en-US" dirty="0"/>
          </a:p>
        </p:txBody>
      </p:sp>
      <p:sp>
        <p:nvSpPr>
          <p:cNvPr id="41" name="Oval 40"/>
          <p:cNvSpPr/>
          <p:nvPr/>
        </p:nvSpPr>
        <p:spPr>
          <a:xfrm>
            <a:off x="4143697" y="6301407"/>
            <a:ext cx="2793817" cy="116370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Application of </a:t>
            </a:r>
          </a:p>
          <a:p>
            <a:pPr algn="ctr"/>
            <a:r>
              <a:rPr lang="en-US" sz="2000" dirty="0" smtClean="0"/>
              <a:t>3-step</a:t>
            </a:r>
          </a:p>
          <a:p>
            <a:pPr algn="ctr"/>
            <a:r>
              <a:rPr lang="en-US" sz="2000" dirty="0" smtClean="0"/>
              <a:t>Linking Attacks</a:t>
            </a:r>
          </a:p>
        </p:txBody>
      </p:sp>
      <p:cxnSp>
        <p:nvCxnSpPr>
          <p:cNvPr id="43" name="Straight Arrow Connector 42"/>
          <p:cNvCxnSpPr>
            <a:stCxn id="36" idx="2"/>
            <a:endCxn id="41" idx="7"/>
          </p:cNvCxnSpPr>
          <p:nvPr/>
        </p:nvCxnSpPr>
        <p:spPr>
          <a:xfrm flipH="1">
            <a:off x="6528369" y="5509310"/>
            <a:ext cx="388131" cy="962518"/>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56" idx="3"/>
            <a:endCxn id="41" idx="1"/>
          </p:cNvCxnSpPr>
          <p:nvPr/>
        </p:nvCxnSpPr>
        <p:spPr>
          <a:xfrm>
            <a:off x="1989388" y="5281725"/>
            <a:ext cx="2563454" cy="1190103"/>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41" idx="6"/>
            <a:endCxn id="29" idx="2"/>
          </p:cNvCxnSpPr>
          <p:nvPr/>
        </p:nvCxnSpPr>
        <p:spPr>
          <a:xfrm>
            <a:off x="6937514" y="6883262"/>
            <a:ext cx="3113705" cy="1981"/>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4524687" y="7428627"/>
            <a:ext cx="2063385" cy="369332"/>
          </a:xfrm>
          <a:prstGeom prst="rect">
            <a:avLst/>
          </a:prstGeom>
          <a:noFill/>
        </p:spPr>
        <p:txBody>
          <a:bodyPr wrap="none" rtlCol="0">
            <a:spAutoFit/>
          </a:bodyPr>
          <a:lstStyle/>
          <a:p>
            <a:r>
              <a:rPr lang="en-US" dirty="0" smtClean="0"/>
              <a:t>Sections 2.3 and 2.4</a:t>
            </a:r>
            <a:endParaRPr lang="en-US" dirty="0"/>
          </a:p>
        </p:txBody>
      </p:sp>
      <p:grpSp>
        <p:nvGrpSpPr>
          <p:cNvPr id="69" name="Group 68"/>
          <p:cNvGrpSpPr/>
          <p:nvPr/>
        </p:nvGrpSpPr>
        <p:grpSpPr>
          <a:xfrm>
            <a:off x="420038" y="3884487"/>
            <a:ext cx="1569350" cy="2794475"/>
            <a:chOff x="396182" y="3415276"/>
            <a:chExt cx="1569350" cy="2794475"/>
          </a:xfrm>
        </p:grpSpPr>
        <p:sp>
          <p:nvSpPr>
            <p:cNvPr id="4" name="Rectangle 3"/>
            <p:cNvSpPr/>
            <p:nvPr/>
          </p:nvSpPr>
          <p:spPr>
            <a:xfrm>
              <a:off x="518521" y="5054244"/>
              <a:ext cx="1329329" cy="968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Genotype</a:t>
              </a:r>
            </a:p>
            <a:p>
              <a:pPr algn="ctr"/>
              <a:r>
                <a:rPr lang="en-US" sz="2000" dirty="0" smtClean="0"/>
                <a:t>Dataset</a:t>
              </a:r>
            </a:p>
          </p:txBody>
        </p:sp>
        <p:sp>
          <p:nvSpPr>
            <p:cNvPr id="5" name="Rectangle 4"/>
            <p:cNvSpPr/>
            <p:nvPr/>
          </p:nvSpPr>
          <p:spPr>
            <a:xfrm>
              <a:off x="525246" y="3615341"/>
              <a:ext cx="1322292" cy="9726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Phenotype</a:t>
              </a:r>
            </a:p>
            <a:p>
              <a:pPr algn="ctr"/>
              <a:r>
                <a:rPr lang="en-US" sz="2000" dirty="0" smtClean="0"/>
                <a:t>Dataset</a:t>
              </a:r>
            </a:p>
          </p:txBody>
        </p:sp>
        <p:sp>
          <p:nvSpPr>
            <p:cNvPr id="56" name="Rounded Rectangle 55"/>
            <p:cNvSpPr/>
            <p:nvPr/>
          </p:nvSpPr>
          <p:spPr>
            <a:xfrm>
              <a:off x="396182" y="3415276"/>
              <a:ext cx="1569350" cy="2794475"/>
            </a:xfrm>
            <a:prstGeom prst="roundRect">
              <a:avLst/>
            </a:prstGeom>
            <a:noFill/>
            <a:ln w="349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8" name="Straight Arrow Connector 57"/>
          <p:cNvCxnSpPr>
            <a:stCxn id="56" idx="3"/>
            <a:endCxn id="6" idx="2"/>
          </p:cNvCxnSpPr>
          <p:nvPr/>
        </p:nvCxnSpPr>
        <p:spPr>
          <a:xfrm flipV="1">
            <a:off x="1989388" y="3188831"/>
            <a:ext cx="376126" cy="2092894"/>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12" idx="2"/>
            <a:endCxn id="41" idx="0"/>
          </p:cNvCxnSpPr>
          <p:nvPr/>
        </p:nvCxnSpPr>
        <p:spPr>
          <a:xfrm flipH="1">
            <a:off x="5540606" y="3674939"/>
            <a:ext cx="305188" cy="2626468"/>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36" idx="0"/>
            <a:endCxn id="13" idx="3"/>
          </p:cNvCxnSpPr>
          <p:nvPr/>
        </p:nvCxnSpPr>
        <p:spPr>
          <a:xfrm flipV="1">
            <a:off x="6916500" y="3553510"/>
            <a:ext cx="531283" cy="987612"/>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353686" y="3138035"/>
            <a:ext cx="1800493" cy="646331"/>
          </a:xfrm>
          <a:prstGeom prst="rect">
            <a:avLst/>
          </a:prstGeom>
          <a:noFill/>
        </p:spPr>
        <p:txBody>
          <a:bodyPr wrap="none" rtlCol="0">
            <a:spAutoFit/>
          </a:bodyPr>
          <a:lstStyle/>
          <a:p>
            <a:r>
              <a:rPr lang="en-US" dirty="0" smtClean="0"/>
              <a:t>Joint Genotyping</a:t>
            </a:r>
          </a:p>
          <a:p>
            <a:r>
              <a:rPr lang="en-US" dirty="0" smtClean="0"/>
              <a:t>And </a:t>
            </a:r>
            <a:r>
              <a:rPr lang="en-US" dirty="0" err="1" smtClean="0"/>
              <a:t>Phenotyping</a:t>
            </a:r>
            <a:endParaRPr lang="en-US" dirty="0"/>
          </a:p>
        </p:txBody>
      </p:sp>
      <p:cxnSp>
        <p:nvCxnSpPr>
          <p:cNvPr id="84" name="Straight Arrow Connector 83"/>
          <p:cNvCxnSpPr>
            <a:stCxn id="56" idx="3"/>
          </p:cNvCxnSpPr>
          <p:nvPr/>
        </p:nvCxnSpPr>
        <p:spPr>
          <a:xfrm flipV="1">
            <a:off x="1989388" y="3438939"/>
            <a:ext cx="5246299" cy="1842786"/>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10051219" y="6370893"/>
            <a:ext cx="2019300" cy="10287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Risk Assessment</a:t>
            </a:r>
          </a:p>
        </p:txBody>
      </p:sp>
      <p:sp>
        <p:nvSpPr>
          <p:cNvPr id="32" name="Oval 31"/>
          <p:cNvSpPr/>
          <p:nvPr/>
        </p:nvSpPr>
        <p:spPr>
          <a:xfrm>
            <a:off x="10051219" y="2679426"/>
            <a:ext cx="2019300" cy="10287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Risk Assessment</a:t>
            </a:r>
          </a:p>
        </p:txBody>
      </p:sp>
      <p:sp>
        <p:nvSpPr>
          <p:cNvPr id="9" name="Arc 8"/>
          <p:cNvSpPr/>
          <p:nvPr/>
        </p:nvSpPr>
        <p:spPr>
          <a:xfrm flipH="1" flipV="1">
            <a:off x="7938191" y="1490868"/>
            <a:ext cx="798303" cy="930816"/>
          </a:xfrm>
          <a:prstGeom prst="arc">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6" name="Straight Arrow Connector 15"/>
          <p:cNvCxnSpPr/>
          <p:nvPr/>
        </p:nvCxnSpPr>
        <p:spPr>
          <a:xfrm>
            <a:off x="7908362" y="2484553"/>
            <a:ext cx="659167"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7908364" y="1729409"/>
            <a:ext cx="0" cy="75514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695278" y="1434516"/>
            <a:ext cx="423514" cy="369332"/>
          </a:xfrm>
          <a:prstGeom prst="rect">
            <a:avLst/>
          </a:prstGeom>
          <a:noFill/>
        </p:spPr>
        <p:txBody>
          <a:bodyPr wrap="none" rtlCol="0">
            <a:spAutoFit/>
          </a:bodyPr>
          <a:lstStyle/>
          <a:p>
            <a:r>
              <a:rPr lang="en-US" i="1" dirty="0" smtClean="0"/>
              <a:t>ICI</a:t>
            </a:r>
            <a:endParaRPr lang="en-US" i="1" dirty="0"/>
          </a:p>
        </p:txBody>
      </p:sp>
      <mc:AlternateContent xmlns:mc="http://schemas.openxmlformats.org/markup-compatibility/2006" xmlns:a14="http://schemas.microsoft.com/office/drawing/2010/main">
        <mc:Choice Requires="a14">
          <p:sp>
            <p:nvSpPr>
              <p:cNvPr id="23" name="TextBox 22"/>
              <p:cNvSpPr txBox="1"/>
              <p:nvPr/>
            </p:nvSpPr>
            <p:spPr>
              <a:xfrm>
                <a:off x="8488703" y="2281340"/>
                <a:ext cx="37875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𝜋</m:t>
                      </m:r>
                    </m:oMath>
                  </m:oMathPara>
                </a14:m>
                <a:endParaRPr lang="en-US" dirty="0"/>
              </a:p>
            </p:txBody>
          </p:sp>
        </mc:Choice>
        <mc:Fallback xmlns="">
          <p:sp>
            <p:nvSpPr>
              <p:cNvPr id="23" name="TextBox 22"/>
              <p:cNvSpPr txBox="1">
                <a:spLocks noRot="1" noChangeAspect="1" noMove="1" noResize="1" noEditPoints="1" noAdjustHandles="1" noChangeArrowheads="1" noChangeShapeType="1" noTextEdit="1"/>
              </p:cNvSpPr>
              <p:nvPr/>
            </p:nvSpPr>
            <p:spPr>
              <a:xfrm>
                <a:off x="8488703" y="2281340"/>
                <a:ext cx="378757" cy="369332"/>
              </a:xfrm>
              <a:prstGeom prst="rect">
                <a:avLst/>
              </a:prstGeom>
              <a:blipFill rotWithShape="0">
                <a:blip r:embed="rId3"/>
                <a:stretch>
                  <a:fillRect/>
                </a:stretch>
              </a:blipFill>
            </p:spPr>
            <p:txBody>
              <a:bodyPr/>
              <a:lstStyle/>
              <a:p>
                <a:r>
                  <a:rPr lang="en-US">
                    <a:noFill/>
                  </a:rPr>
                  <a:t> </a:t>
                </a:r>
              </a:p>
            </p:txBody>
          </p:sp>
        </mc:Fallback>
      </mc:AlternateContent>
      <p:cxnSp>
        <p:nvCxnSpPr>
          <p:cNvPr id="44" name="Straight Connector 43"/>
          <p:cNvCxnSpPr/>
          <p:nvPr/>
        </p:nvCxnSpPr>
        <p:spPr>
          <a:xfrm flipV="1">
            <a:off x="8020877" y="2256183"/>
            <a:ext cx="0" cy="228600"/>
          </a:xfrm>
          <a:prstGeom prst="line">
            <a:avLst/>
          </a:prstGeom>
          <a:ln w="2222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7902426" y="2248930"/>
            <a:ext cx="121048" cy="0"/>
          </a:xfrm>
          <a:prstGeom prst="line">
            <a:avLst/>
          </a:prstGeom>
          <a:ln w="2222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5087178" y="8996978"/>
            <a:ext cx="1284568"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flipV="1">
            <a:off x="5087180" y="8241834"/>
            <a:ext cx="0" cy="75514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4088653" y="7946941"/>
            <a:ext cx="1022588" cy="646331"/>
          </a:xfrm>
          <a:prstGeom prst="rect">
            <a:avLst/>
          </a:prstGeom>
          <a:noFill/>
        </p:spPr>
        <p:txBody>
          <a:bodyPr wrap="none" rtlCol="0">
            <a:spAutoFit/>
          </a:bodyPr>
          <a:lstStyle/>
          <a:p>
            <a:pPr algn="ctr"/>
            <a:r>
              <a:rPr lang="en-US" dirty="0" smtClean="0"/>
              <a:t>Linking </a:t>
            </a:r>
          </a:p>
          <a:p>
            <a:pPr algn="ctr"/>
            <a:r>
              <a:rPr lang="en-US" dirty="0" smtClean="0"/>
              <a:t>Accuracy</a:t>
            </a:r>
            <a:endParaRPr lang="en-US" dirty="0"/>
          </a:p>
        </p:txBody>
      </p:sp>
      <p:sp>
        <p:nvSpPr>
          <p:cNvPr id="81" name="TextBox 80"/>
          <p:cNvSpPr txBox="1"/>
          <p:nvPr/>
        </p:nvSpPr>
        <p:spPr>
          <a:xfrm>
            <a:off x="5734800" y="9028225"/>
            <a:ext cx="1458541" cy="369332"/>
          </a:xfrm>
          <a:prstGeom prst="rect">
            <a:avLst/>
          </a:prstGeom>
          <a:noFill/>
        </p:spPr>
        <p:txBody>
          <a:bodyPr wrap="none" rtlCol="0">
            <a:spAutoFit/>
          </a:bodyPr>
          <a:lstStyle/>
          <a:p>
            <a:r>
              <a:rPr lang="en-US" dirty="0" smtClean="0"/>
              <a:t>QTL Selection</a:t>
            </a:r>
            <a:endParaRPr lang="en-US" dirty="0"/>
          </a:p>
        </p:txBody>
      </p:sp>
      <p:sp>
        <p:nvSpPr>
          <p:cNvPr id="50" name="Freeform 49"/>
          <p:cNvSpPr/>
          <p:nvPr/>
        </p:nvSpPr>
        <p:spPr>
          <a:xfrm>
            <a:off x="5095605" y="8413094"/>
            <a:ext cx="1065125" cy="585404"/>
          </a:xfrm>
          <a:custGeom>
            <a:avLst/>
            <a:gdLst>
              <a:gd name="connsiteX0" fmla="*/ 0 w 1277815"/>
              <a:gd name="connsiteY0" fmla="*/ 10152 h 624198"/>
              <a:gd name="connsiteX1" fmla="*/ 304800 w 1277815"/>
              <a:gd name="connsiteY1" fmla="*/ 10152 h 624198"/>
              <a:gd name="connsiteX2" fmla="*/ 468923 w 1277815"/>
              <a:gd name="connsiteY2" fmla="*/ 115659 h 624198"/>
              <a:gd name="connsiteX3" fmla="*/ 597877 w 1277815"/>
              <a:gd name="connsiteY3" fmla="*/ 338398 h 624198"/>
              <a:gd name="connsiteX4" fmla="*/ 656492 w 1277815"/>
              <a:gd name="connsiteY4" fmla="*/ 502521 h 624198"/>
              <a:gd name="connsiteX5" fmla="*/ 820615 w 1277815"/>
              <a:gd name="connsiteY5" fmla="*/ 608029 h 624198"/>
              <a:gd name="connsiteX6" fmla="*/ 984738 w 1277815"/>
              <a:gd name="connsiteY6" fmla="*/ 619752 h 624198"/>
              <a:gd name="connsiteX7" fmla="*/ 1113692 w 1277815"/>
              <a:gd name="connsiteY7" fmla="*/ 608029 h 624198"/>
              <a:gd name="connsiteX8" fmla="*/ 1277815 w 1277815"/>
              <a:gd name="connsiteY8" fmla="*/ 455629 h 624198"/>
              <a:gd name="connsiteX0" fmla="*/ 0 w 1113692"/>
              <a:gd name="connsiteY0" fmla="*/ 10152 h 624198"/>
              <a:gd name="connsiteX1" fmla="*/ 304800 w 1113692"/>
              <a:gd name="connsiteY1" fmla="*/ 10152 h 624198"/>
              <a:gd name="connsiteX2" fmla="*/ 468923 w 1113692"/>
              <a:gd name="connsiteY2" fmla="*/ 115659 h 624198"/>
              <a:gd name="connsiteX3" fmla="*/ 597877 w 1113692"/>
              <a:gd name="connsiteY3" fmla="*/ 338398 h 624198"/>
              <a:gd name="connsiteX4" fmla="*/ 656492 w 1113692"/>
              <a:gd name="connsiteY4" fmla="*/ 502521 h 624198"/>
              <a:gd name="connsiteX5" fmla="*/ 820615 w 1113692"/>
              <a:gd name="connsiteY5" fmla="*/ 608029 h 624198"/>
              <a:gd name="connsiteX6" fmla="*/ 984738 w 1113692"/>
              <a:gd name="connsiteY6" fmla="*/ 619752 h 624198"/>
              <a:gd name="connsiteX7" fmla="*/ 1113692 w 1113692"/>
              <a:gd name="connsiteY7" fmla="*/ 608029 h 624198"/>
              <a:gd name="connsiteX0" fmla="*/ 0 w 984738"/>
              <a:gd name="connsiteY0" fmla="*/ 10152 h 621295"/>
              <a:gd name="connsiteX1" fmla="*/ 304800 w 984738"/>
              <a:gd name="connsiteY1" fmla="*/ 10152 h 621295"/>
              <a:gd name="connsiteX2" fmla="*/ 468923 w 984738"/>
              <a:gd name="connsiteY2" fmla="*/ 115659 h 621295"/>
              <a:gd name="connsiteX3" fmla="*/ 597877 w 984738"/>
              <a:gd name="connsiteY3" fmla="*/ 338398 h 621295"/>
              <a:gd name="connsiteX4" fmla="*/ 656492 w 984738"/>
              <a:gd name="connsiteY4" fmla="*/ 502521 h 621295"/>
              <a:gd name="connsiteX5" fmla="*/ 820615 w 984738"/>
              <a:gd name="connsiteY5" fmla="*/ 608029 h 621295"/>
              <a:gd name="connsiteX6" fmla="*/ 984738 w 984738"/>
              <a:gd name="connsiteY6" fmla="*/ 619752 h 621295"/>
              <a:gd name="connsiteX0" fmla="*/ 0 w 1050053"/>
              <a:gd name="connsiteY0" fmla="*/ 182482 h 612754"/>
              <a:gd name="connsiteX1" fmla="*/ 370115 w 1050053"/>
              <a:gd name="connsiteY1" fmla="*/ 1611 h 612754"/>
              <a:gd name="connsiteX2" fmla="*/ 534238 w 1050053"/>
              <a:gd name="connsiteY2" fmla="*/ 107118 h 612754"/>
              <a:gd name="connsiteX3" fmla="*/ 663192 w 1050053"/>
              <a:gd name="connsiteY3" fmla="*/ 329857 h 612754"/>
              <a:gd name="connsiteX4" fmla="*/ 721807 w 1050053"/>
              <a:gd name="connsiteY4" fmla="*/ 493980 h 612754"/>
              <a:gd name="connsiteX5" fmla="*/ 885930 w 1050053"/>
              <a:gd name="connsiteY5" fmla="*/ 599488 h 612754"/>
              <a:gd name="connsiteX6" fmla="*/ 1050053 w 1050053"/>
              <a:gd name="connsiteY6" fmla="*/ 611211 h 612754"/>
              <a:gd name="connsiteX0" fmla="*/ 0 w 1050053"/>
              <a:gd name="connsiteY0" fmla="*/ 182482 h 612754"/>
              <a:gd name="connsiteX1" fmla="*/ 370115 w 1050053"/>
              <a:gd name="connsiteY1" fmla="*/ 1611 h 612754"/>
              <a:gd name="connsiteX2" fmla="*/ 534238 w 1050053"/>
              <a:gd name="connsiteY2" fmla="*/ 107118 h 612754"/>
              <a:gd name="connsiteX3" fmla="*/ 663192 w 1050053"/>
              <a:gd name="connsiteY3" fmla="*/ 329857 h 612754"/>
              <a:gd name="connsiteX4" fmla="*/ 721807 w 1050053"/>
              <a:gd name="connsiteY4" fmla="*/ 493980 h 612754"/>
              <a:gd name="connsiteX5" fmla="*/ 885930 w 1050053"/>
              <a:gd name="connsiteY5" fmla="*/ 599488 h 612754"/>
              <a:gd name="connsiteX6" fmla="*/ 1050053 w 1050053"/>
              <a:gd name="connsiteY6" fmla="*/ 611211 h 612754"/>
              <a:gd name="connsiteX0" fmla="*/ 0 w 1050053"/>
              <a:gd name="connsiteY0" fmla="*/ 153136 h 583408"/>
              <a:gd name="connsiteX1" fmla="*/ 254559 w 1050053"/>
              <a:gd name="connsiteY1" fmla="*/ 2410 h 583408"/>
              <a:gd name="connsiteX2" fmla="*/ 534238 w 1050053"/>
              <a:gd name="connsiteY2" fmla="*/ 77772 h 583408"/>
              <a:gd name="connsiteX3" fmla="*/ 663192 w 1050053"/>
              <a:gd name="connsiteY3" fmla="*/ 300511 h 583408"/>
              <a:gd name="connsiteX4" fmla="*/ 721807 w 1050053"/>
              <a:gd name="connsiteY4" fmla="*/ 464634 h 583408"/>
              <a:gd name="connsiteX5" fmla="*/ 885930 w 1050053"/>
              <a:gd name="connsiteY5" fmla="*/ 570142 h 583408"/>
              <a:gd name="connsiteX6" fmla="*/ 1050053 w 1050053"/>
              <a:gd name="connsiteY6" fmla="*/ 581865 h 583408"/>
              <a:gd name="connsiteX0" fmla="*/ 0 w 1050053"/>
              <a:gd name="connsiteY0" fmla="*/ 155894 h 586166"/>
              <a:gd name="connsiteX1" fmla="*/ 254559 w 1050053"/>
              <a:gd name="connsiteY1" fmla="*/ 5168 h 586166"/>
              <a:gd name="connsiteX2" fmla="*/ 549310 w 1050053"/>
              <a:gd name="connsiteY2" fmla="*/ 60434 h 586166"/>
              <a:gd name="connsiteX3" fmla="*/ 663192 w 1050053"/>
              <a:gd name="connsiteY3" fmla="*/ 303269 h 586166"/>
              <a:gd name="connsiteX4" fmla="*/ 721807 w 1050053"/>
              <a:gd name="connsiteY4" fmla="*/ 467392 h 586166"/>
              <a:gd name="connsiteX5" fmla="*/ 885930 w 1050053"/>
              <a:gd name="connsiteY5" fmla="*/ 572900 h 586166"/>
              <a:gd name="connsiteX6" fmla="*/ 1050053 w 1050053"/>
              <a:gd name="connsiteY6" fmla="*/ 584623 h 586166"/>
              <a:gd name="connsiteX0" fmla="*/ 0 w 1050053"/>
              <a:gd name="connsiteY0" fmla="*/ 155894 h 586166"/>
              <a:gd name="connsiteX1" fmla="*/ 254559 w 1050053"/>
              <a:gd name="connsiteY1" fmla="*/ 5168 h 586166"/>
              <a:gd name="connsiteX2" fmla="*/ 549310 w 1050053"/>
              <a:gd name="connsiteY2" fmla="*/ 60434 h 586166"/>
              <a:gd name="connsiteX3" fmla="*/ 688313 w 1050053"/>
              <a:gd name="connsiteY3" fmla="*/ 303269 h 586166"/>
              <a:gd name="connsiteX4" fmla="*/ 721807 w 1050053"/>
              <a:gd name="connsiteY4" fmla="*/ 467392 h 586166"/>
              <a:gd name="connsiteX5" fmla="*/ 885930 w 1050053"/>
              <a:gd name="connsiteY5" fmla="*/ 572900 h 586166"/>
              <a:gd name="connsiteX6" fmla="*/ 1050053 w 1050053"/>
              <a:gd name="connsiteY6" fmla="*/ 584623 h 586166"/>
              <a:gd name="connsiteX0" fmla="*/ 0 w 1050053"/>
              <a:gd name="connsiteY0" fmla="*/ 155894 h 585404"/>
              <a:gd name="connsiteX1" fmla="*/ 254559 w 1050053"/>
              <a:gd name="connsiteY1" fmla="*/ 5168 h 585404"/>
              <a:gd name="connsiteX2" fmla="*/ 549310 w 1050053"/>
              <a:gd name="connsiteY2" fmla="*/ 60434 h 585404"/>
              <a:gd name="connsiteX3" fmla="*/ 688313 w 1050053"/>
              <a:gd name="connsiteY3" fmla="*/ 303269 h 585404"/>
              <a:gd name="connsiteX4" fmla="*/ 751952 w 1050053"/>
              <a:gd name="connsiteY4" fmla="*/ 482465 h 585404"/>
              <a:gd name="connsiteX5" fmla="*/ 885930 w 1050053"/>
              <a:gd name="connsiteY5" fmla="*/ 572900 h 585404"/>
              <a:gd name="connsiteX6" fmla="*/ 1050053 w 1050053"/>
              <a:gd name="connsiteY6" fmla="*/ 584623 h 585404"/>
              <a:gd name="connsiteX0" fmla="*/ 0 w 1050053"/>
              <a:gd name="connsiteY0" fmla="*/ 155894 h 585404"/>
              <a:gd name="connsiteX1" fmla="*/ 254559 w 1050053"/>
              <a:gd name="connsiteY1" fmla="*/ 5168 h 585404"/>
              <a:gd name="connsiteX2" fmla="*/ 549310 w 1050053"/>
              <a:gd name="connsiteY2" fmla="*/ 60434 h 585404"/>
              <a:gd name="connsiteX3" fmla="*/ 688313 w 1050053"/>
              <a:gd name="connsiteY3" fmla="*/ 303269 h 585404"/>
              <a:gd name="connsiteX4" fmla="*/ 751952 w 1050053"/>
              <a:gd name="connsiteY4" fmla="*/ 482465 h 585404"/>
              <a:gd name="connsiteX5" fmla="*/ 885930 w 1050053"/>
              <a:gd name="connsiteY5" fmla="*/ 572900 h 585404"/>
              <a:gd name="connsiteX6" fmla="*/ 1050053 w 1050053"/>
              <a:gd name="connsiteY6" fmla="*/ 584623 h 585404"/>
              <a:gd name="connsiteX0" fmla="*/ 0 w 1065125"/>
              <a:gd name="connsiteY0" fmla="*/ 155894 h 585404"/>
              <a:gd name="connsiteX1" fmla="*/ 269631 w 1065125"/>
              <a:gd name="connsiteY1" fmla="*/ 5168 h 585404"/>
              <a:gd name="connsiteX2" fmla="*/ 564382 w 1065125"/>
              <a:gd name="connsiteY2" fmla="*/ 60434 h 585404"/>
              <a:gd name="connsiteX3" fmla="*/ 703385 w 1065125"/>
              <a:gd name="connsiteY3" fmla="*/ 303269 h 585404"/>
              <a:gd name="connsiteX4" fmla="*/ 767024 w 1065125"/>
              <a:gd name="connsiteY4" fmla="*/ 482465 h 585404"/>
              <a:gd name="connsiteX5" fmla="*/ 901002 w 1065125"/>
              <a:gd name="connsiteY5" fmla="*/ 572900 h 585404"/>
              <a:gd name="connsiteX6" fmla="*/ 1065125 w 1065125"/>
              <a:gd name="connsiteY6" fmla="*/ 584623 h 585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5125" h="585404">
                <a:moveTo>
                  <a:pt x="0" y="155894"/>
                </a:moveTo>
                <a:cubicBezTo>
                  <a:pt x="108299" y="81788"/>
                  <a:pt x="175567" y="21078"/>
                  <a:pt x="269631" y="5168"/>
                </a:cubicBezTo>
                <a:cubicBezTo>
                  <a:pt x="363695" y="-10742"/>
                  <a:pt x="492090" y="10751"/>
                  <a:pt x="564382" y="60434"/>
                </a:cubicBezTo>
                <a:cubicBezTo>
                  <a:pt x="636674" y="110118"/>
                  <a:pt x="669611" y="232930"/>
                  <a:pt x="703385" y="303269"/>
                </a:cubicBezTo>
                <a:cubicBezTo>
                  <a:pt x="737159" y="373608"/>
                  <a:pt x="734088" y="437527"/>
                  <a:pt x="767024" y="482465"/>
                </a:cubicBezTo>
                <a:cubicBezTo>
                  <a:pt x="799960" y="527404"/>
                  <a:pt x="851318" y="555874"/>
                  <a:pt x="901002" y="572900"/>
                </a:cubicBezTo>
                <a:cubicBezTo>
                  <a:pt x="950686" y="589926"/>
                  <a:pt x="1016279" y="584623"/>
                  <a:pt x="1065125" y="584623"/>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6" name="Straight Connector 85"/>
          <p:cNvCxnSpPr/>
          <p:nvPr/>
        </p:nvCxnSpPr>
        <p:spPr>
          <a:xfrm>
            <a:off x="5080534" y="8406538"/>
            <a:ext cx="386865" cy="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V="1">
            <a:off x="5467395" y="8411565"/>
            <a:ext cx="0" cy="607926"/>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78005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Rectangle 176"/>
          <p:cNvSpPr/>
          <p:nvPr/>
        </p:nvSpPr>
        <p:spPr>
          <a:xfrm>
            <a:off x="9400091" y="8707687"/>
            <a:ext cx="538778" cy="457200"/>
          </a:xfrm>
          <a:prstGeom prst="rect">
            <a:avLst/>
          </a:prstGeom>
          <a:solidFill>
            <a:schemeClr val="bg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p:cNvSpPr/>
          <p:nvPr/>
        </p:nvSpPr>
        <p:spPr>
          <a:xfrm>
            <a:off x="7358799" y="12533979"/>
            <a:ext cx="538778" cy="120178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p:cNvSpPr/>
          <p:nvPr/>
        </p:nvSpPr>
        <p:spPr>
          <a:xfrm>
            <a:off x="5151704" y="14095007"/>
            <a:ext cx="538778" cy="94052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158"/>
          <p:cNvSpPr/>
          <p:nvPr/>
        </p:nvSpPr>
        <p:spPr>
          <a:xfrm>
            <a:off x="10530418" y="7597346"/>
            <a:ext cx="538778" cy="1201783"/>
          </a:xfrm>
          <a:prstGeom prst="rect">
            <a:avLst/>
          </a:prstGeom>
          <a:solidFill>
            <a:schemeClr val="bg1">
              <a:lumMod val="7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p:cNvSpPr/>
          <p:nvPr/>
        </p:nvSpPr>
        <p:spPr>
          <a:xfrm>
            <a:off x="8307277" y="9151823"/>
            <a:ext cx="538778" cy="940526"/>
          </a:xfrm>
          <a:prstGeom prst="rect">
            <a:avLst/>
          </a:prstGeom>
          <a:solidFill>
            <a:schemeClr val="bg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8" name="Straight Connector 177"/>
          <p:cNvCxnSpPr/>
          <p:nvPr/>
        </p:nvCxnSpPr>
        <p:spPr>
          <a:xfrm flipH="1">
            <a:off x="4628765" y="13907275"/>
            <a:ext cx="3024260" cy="0"/>
          </a:xfrm>
          <a:prstGeom prst="line">
            <a:avLst/>
          </a:prstGeom>
          <a:ln w="22225">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25" name="Rectangle 124"/>
          <p:cNvSpPr/>
          <p:nvPr/>
        </p:nvSpPr>
        <p:spPr>
          <a:xfrm>
            <a:off x="9520518" y="8489373"/>
            <a:ext cx="336176" cy="1030184"/>
          </a:xfrm>
          <a:prstGeom prst="rect">
            <a:avLst/>
          </a:prstGeom>
          <a:pattFill prst="wdUpDiag">
            <a:fgClr>
              <a:srgbClr val="0070C0"/>
            </a:fgClr>
            <a:bgClr>
              <a:schemeClr val="tx1">
                <a:lumMod val="65000"/>
                <a:lumOff val="3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8424582" y="9512878"/>
            <a:ext cx="302559" cy="585864"/>
          </a:xfrm>
          <a:prstGeom prst="rect">
            <a:avLst/>
          </a:prstGeom>
          <a:pattFill prst="wdUpDiag">
            <a:fgClr>
              <a:schemeClr val="tx2">
                <a:lumMod val="60000"/>
                <a:lumOff val="40000"/>
              </a:schemeClr>
            </a:fgClr>
            <a:bgClr>
              <a:schemeClr val="tx1">
                <a:lumMod val="65000"/>
                <a:lumOff val="3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10629900" y="7584141"/>
            <a:ext cx="322729" cy="911963"/>
          </a:xfrm>
          <a:prstGeom prst="rect">
            <a:avLst/>
          </a:prstGeom>
          <a:pattFill prst="wdUpDiag">
            <a:fgClr>
              <a:srgbClr val="0070C0"/>
            </a:fgClr>
            <a:bgClr>
              <a:schemeClr val="tx1">
                <a:lumMod val="65000"/>
                <a:lumOff val="3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4324034" y="7227232"/>
            <a:ext cx="538778" cy="120178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p:cNvSpPr/>
          <p:nvPr/>
        </p:nvSpPr>
        <p:spPr>
          <a:xfrm>
            <a:off x="2151390" y="8781709"/>
            <a:ext cx="538778" cy="94052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p:cNvSpPr/>
          <p:nvPr/>
        </p:nvSpPr>
        <p:spPr>
          <a:xfrm>
            <a:off x="3296492" y="8337573"/>
            <a:ext cx="538778" cy="4572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p:cNvSpPr/>
          <p:nvPr/>
        </p:nvSpPr>
        <p:spPr>
          <a:xfrm>
            <a:off x="10649925" y="2425340"/>
            <a:ext cx="538778" cy="120178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8477281" y="3979817"/>
            <a:ext cx="538778" cy="94052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p:cNvSpPr/>
          <p:nvPr/>
        </p:nvSpPr>
        <p:spPr>
          <a:xfrm>
            <a:off x="9622383" y="3535681"/>
            <a:ext cx="538778" cy="4572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91987" y="-778160"/>
            <a:ext cx="10972800" cy="2667000"/>
          </a:xfrm>
        </p:spPr>
        <p:txBody>
          <a:bodyPr>
            <a:normAutofit/>
          </a:bodyPr>
          <a:lstStyle/>
          <a:p>
            <a:r>
              <a:rPr lang="en-US" sz="3600" dirty="0" smtClean="0"/>
              <a:t>Fig S9: Modeling of Joint Genotype-Expression Distribution</a:t>
            </a:r>
            <a:endParaRPr lang="en-US" sz="3600" dirty="0"/>
          </a:p>
        </p:txBody>
      </p:sp>
      <mc:AlternateContent xmlns:mc="http://schemas.openxmlformats.org/markup-compatibility/2006" xmlns:a14="http://schemas.microsoft.com/office/drawing/2010/main">
        <mc:Choice Requires="a14">
          <p:sp>
            <p:nvSpPr>
              <p:cNvPr id="6" name="Rectangle 5"/>
              <p:cNvSpPr/>
              <p:nvPr/>
            </p:nvSpPr>
            <p:spPr>
              <a:xfrm>
                <a:off x="5185529" y="5260604"/>
                <a:ext cx="686598" cy="5847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3200" i="1">
                              <a:latin typeface="Cambria Math" panose="02040503050406030204" pitchFamily="18" charset="0"/>
                            </a:rPr>
                          </m:ctrlPr>
                        </m:sSubPr>
                        <m:e>
                          <m:r>
                            <a:rPr lang="en-US" sz="3200" i="1">
                              <a:latin typeface="Cambria Math"/>
                            </a:rPr>
                            <m:t>𝑉</m:t>
                          </m:r>
                        </m:e>
                        <m:sub>
                          <m:r>
                            <a:rPr lang="en-US" sz="3200" i="1">
                              <a:latin typeface="Cambria Math"/>
                            </a:rPr>
                            <m:t>𝑘</m:t>
                          </m:r>
                        </m:sub>
                      </m:sSub>
                    </m:oMath>
                  </m:oMathPara>
                </a14:m>
                <a:endParaRPr lang="en-US" sz="3200" dirty="0"/>
              </a:p>
            </p:txBody>
          </p:sp>
        </mc:Choice>
        <mc:Fallback xmlns="">
          <p:sp>
            <p:nvSpPr>
              <p:cNvPr id="6" name="Rectangle 5"/>
              <p:cNvSpPr>
                <a:spLocks noRot="1" noChangeAspect="1" noMove="1" noResize="1" noEditPoints="1" noAdjustHandles="1" noChangeArrowheads="1" noChangeShapeType="1" noTextEdit="1"/>
              </p:cNvSpPr>
              <p:nvPr/>
            </p:nvSpPr>
            <p:spPr>
              <a:xfrm>
                <a:off x="5185529" y="5260604"/>
                <a:ext cx="686598" cy="584775"/>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1123794" y="1394803"/>
                <a:ext cx="719043" cy="5847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3200" i="1">
                              <a:latin typeface="Cambria Math" panose="02040503050406030204" pitchFamily="18" charset="0"/>
                            </a:rPr>
                          </m:ctrlPr>
                        </m:sSubPr>
                        <m:e>
                          <m:r>
                            <a:rPr lang="en-US" sz="3200" i="1">
                              <a:latin typeface="Cambria Math"/>
                            </a:rPr>
                            <m:t>𝐸</m:t>
                          </m:r>
                        </m:e>
                        <m:sub>
                          <m:r>
                            <a:rPr lang="en-US" sz="3200" i="1">
                              <a:latin typeface="Cambria Math"/>
                            </a:rPr>
                            <m:t>𝑘</m:t>
                          </m:r>
                        </m:sub>
                      </m:sSub>
                    </m:oMath>
                  </m:oMathPara>
                </a14:m>
                <a:endParaRPr lang="en-US" sz="3200" dirty="0"/>
              </a:p>
            </p:txBody>
          </p:sp>
        </mc:Choice>
        <mc:Fallback xmlns="">
          <p:sp>
            <p:nvSpPr>
              <p:cNvPr id="7" name="Rectangle 6"/>
              <p:cNvSpPr>
                <a:spLocks noRot="1" noChangeAspect="1" noMove="1" noResize="1" noEditPoints="1" noAdjustHandles="1" noChangeArrowheads="1" noChangeShapeType="1" noTextEdit="1"/>
              </p:cNvSpPr>
              <p:nvPr/>
            </p:nvSpPr>
            <p:spPr>
              <a:xfrm>
                <a:off x="1123794" y="1394803"/>
                <a:ext cx="719043" cy="584775"/>
              </a:xfrm>
              <a:prstGeom prst="rect">
                <a:avLst/>
              </a:prstGeom>
              <a:blipFill rotWithShape="0">
                <a:blip r:embed="rId4"/>
                <a:stretch>
                  <a:fillRect/>
                </a:stretch>
              </a:blipFill>
            </p:spPr>
            <p:txBody>
              <a:bodyPr/>
              <a:lstStyle/>
              <a:p>
                <a:r>
                  <a:rPr lang="en-US">
                    <a:noFill/>
                  </a:rPr>
                  <a:t> </a:t>
                </a:r>
              </a:p>
            </p:txBody>
          </p:sp>
        </mc:Fallback>
      </mc:AlternateContent>
      <p:sp>
        <p:nvSpPr>
          <p:cNvPr id="16" name="TextBox 15"/>
          <p:cNvSpPr txBox="1"/>
          <p:nvPr/>
        </p:nvSpPr>
        <p:spPr>
          <a:xfrm>
            <a:off x="2102896" y="5483133"/>
            <a:ext cx="405880" cy="615553"/>
          </a:xfrm>
          <a:prstGeom prst="rect">
            <a:avLst/>
          </a:prstGeom>
          <a:noFill/>
        </p:spPr>
        <p:txBody>
          <a:bodyPr wrap="none" rtlCol="0">
            <a:spAutoFit/>
          </a:bodyPr>
          <a:lstStyle/>
          <a:p>
            <a:r>
              <a:rPr lang="en-US" sz="3400" dirty="0"/>
              <a:t>0</a:t>
            </a:r>
          </a:p>
        </p:txBody>
      </p:sp>
      <p:sp>
        <p:nvSpPr>
          <p:cNvPr id="17" name="TextBox 16"/>
          <p:cNvSpPr txBox="1"/>
          <p:nvPr/>
        </p:nvSpPr>
        <p:spPr>
          <a:xfrm>
            <a:off x="3179916" y="5445412"/>
            <a:ext cx="405880" cy="615553"/>
          </a:xfrm>
          <a:prstGeom prst="rect">
            <a:avLst/>
          </a:prstGeom>
          <a:noFill/>
        </p:spPr>
        <p:txBody>
          <a:bodyPr wrap="none" rtlCol="0">
            <a:spAutoFit/>
          </a:bodyPr>
          <a:lstStyle/>
          <a:p>
            <a:r>
              <a:rPr lang="en-US" sz="3400" dirty="0"/>
              <a:t>1</a:t>
            </a:r>
          </a:p>
        </p:txBody>
      </p:sp>
      <p:sp>
        <p:nvSpPr>
          <p:cNvPr id="18" name="TextBox 17"/>
          <p:cNvSpPr txBox="1"/>
          <p:nvPr/>
        </p:nvSpPr>
        <p:spPr>
          <a:xfrm>
            <a:off x="4290701" y="5446983"/>
            <a:ext cx="405880" cy="615553"/>
          </a:xfrm>
          <a:prstGeom prst="rect">
            <a:avLst/>
          </a:prstGeom>
          <a:noFill/>
        </p:spPr>
        <p:txBody>
          <a:bodyPr wrap="none" rtlCol="0">
            <a:spAutoFit/>
          </a:bodyPr>
          <a:lstStyle/>
          <a:p>
            <a:r>
              <a:rPr lang="en-US" sz="3400" dirty="0"/>
              <a:t>2</a:t>
            </a:r>
          </a:p>
        </p:txBody>
      </p:sp>
      <p:cxnSp>
        <p:nvCxnSpPr>
          <p:cNvPr id="8" name="Straight Arrow Connector 7"/>
          <p:cNvCxnSpPr/>
          <p:nvPr/>
        </p:nvCxnSpPr>
        <p:spPr>
          <a:xfrm flipV="1">
            <a:off x="1457847" y="1991925"/>
            <a:ext cx="0" cy="3368333"/>
          </a:xfrm>
          <a:prstGeom prst="straightConnector1">
            <a:avLst/>
          </a:prstGeom>
          <a:ln w="57150">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438955" y="5345543"/>
            <a:ext cx="3837614" cy="0"/>
          </a:xfrm>
          <a:prstGeom prst="straightConnector1">
            <a:avLst/>
          </a:prstGeom>
          <a:ln w="57150">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015522" y="3905794"/>
            <a:ext cx="538778" cy="94052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121435" y="3461658"/>
            <a:ext cx="538778" cy="4572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227349" y="2364377"/>
            <a:ext cx="538778" cy="120178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flipH="1">
            <a:off x="2275422" y="3775166"/>
            <a:ext cx="9078" cy="1652321"/>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394426" y="3344091"/>
            <a:ext cx="0" cy="2086770"/>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492368" y="2246811"/>
            <a:ext cx="0" cy="3187438"/>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1724297" y="2521131"/>
            <a:ext cx="3540034" cy="2142309"/>
          </a:xfrm>
          <a:prstGeom prst="line">
            <a:avLst/>
          </a:prstGeom>
          <a:ln w="22225">
            <a:solidFill>
              <a:srgbClr val="FF0000"/>
            </a:solidFill>
            <a:prstDash val="dashDot"/>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Rectangle 20"/>
              <p:cNvSpPr/>
              <p:nvPr/>
            </p:nvSpPr>
            <p:spPr>
              <a:xfrm>
                <a:off x="2286628" y="1514738"/>
                <a:ext cx="1751313" cy="553998"/>
              </a:xfrm>
              <a:prstGeom prst="rect">
                <a:avLst/>
              </a:prstGeom>
            </p:spPr>
            <p:txBody>
              <a:bodyPr wrap="none">
                <a:spAutoFit/>
              </a:bodyPr>
              <a:lstStyle/>
              <a:p>
                <a14:m>
                  <m:oMath xmlns:m="http://schemas.openxmlformats.org/officeDocument/2006/math">
                    <m:r>
                      <a:rPr lang="en-US" sz="3000" b="0" i="1" smtClean="0">
                        <a:latin typeface="Cambria Math" panose="02040503050406030204" pitchFamily="18" charset="0"/>
                      </a:rPr>
                      <m:t>𝑝</m:t>
                    </m:r>
                    <m:r>
                      <a:rPr lang="en-US" sz="3000" i="1">
                        <a:latin typeface="Cambria Math"/>
                      </a:rPr>
                      <m:t>(</m:t>
                    </m:r>
                    <m:sSub>
                      <m:sSubPr>
                        <m:ctrlPr>
                          <a:rPr lang="en-US" sz="3000" i="1">
                            <a:latin typeface="Cambria Math" panose="02040503050406030204" pitchFamily="18" charset="0"/>
                          </a:rPr>
                        </m:ctrlPr>
                      </m:sSubPr>
                      <m:e>
                        <m:r>
                          <a:rPr lang="en-US" sz="3000" i="1">
                            <a:latin typeface="Cambria Math"/>
                          </a:rPr>
                          <m:t>𝐸</m:t>
                        </m:r>
                      </m:e>
                      <m:sub>
                        <m:r>
                          <a:rPr lang="en-US" sz="3000" i="1">
                            <a:latin typeface="Cambria Math"/>
                          </a:rPr>
                          <m:t>𝑘</m:t>
                        </m:r>
                      </m:sub>
                    </m:sSub>
                    <m:r>
                      <a:rPr lang="en-US" sz="3000" i="1">
                        <a:latin typeface="Cambria Math"/>
                      </a:rPr>
                      <m:t>,</m:t>
                    </m:r>
                    <m:sSub>
                      <m:sSubPr>
                        <m:ctrlPr>
                          <a:rPr lang="en-US" sz="3000" i="1">
                            <a:latin typeface="Cambria Math" panose="02040503050406030204" pitchFamily="18" charset="0"/>
                          </a:rPr>
                        </m:ctrlPr>
                      </m:sSubPr>
                      <m:e>
                        <m:r>
                          <a:rPr lang="en-US" sz="3000" i="1">
                            <a:latin typeface="Cambria Math"/>
                          </a:rPr>
                          <m:t>𝑉</m:t>
                        </m:r>
                      </m:e>
                      <m:sub>
                        <m:r>
                          <a:rPr lang="en-US" sz="3000" i="1">
                            <a:latin typeface="Cambria Math"/>
                          </a:rPr>
                          <m:t>𝑘</m:t>
                        </m:r>
                      </m:sub>
                    </m:sSub>
                    <m:r>
                      <a:rPr lang="en-US" sz="3000" i="1">
                        <a:latin typeface="Cambria Math"/>
                      </a:rPr>
                      <m:t>)</m:t>
                    </m:r>
                  </m:oMath>
                </a14:m>
                <a:r>
                  <a:rPr lang="en-US" sz="3000" dirty="0"/>
                  <a:t> </a:t>
                </a:r>
              </a:p>
            </p:txBody>
          </p:sp>
        </mc:Choice>
        <mc:Fallback xmlns="">
          <p:sp>
            <p:nvSpPr>
              <p:cNvPr id="21" name="Rectangle 20"/>
              <p:cNvSpPr>
                <a:spLocks noRot="1" noChangeAspect="1" noMove="1" noResize="1" noEditPoints="1" noAdjustHandles="1" noChangeArrowheads="1" noChangeShapeType="1" noTextEdit="1"/>
              </p:cNvSpPr>
              <p:nvPr/>
            </p:nvSpPr>
            <p:spPr>
              <a:xfrm>
                <a:off x="2286628" y="1514738"/>
                <a:ext cx="1751313" cy="553998"/>
              </a:xfrm>
              <a:prstGeom prst="rect">
                <a:avLst/>
              </a:prstGeom>
              <a:blipFill rotWithShape="0">
                <a:blip r:embed="rId5"/>
                <a:stretch>
                  <a:fillRect/>
                </a:stretch>
              </a:blipFill>
            </p:spPr>
            <p:txBody>
              <a:bodyPr/>
              <a:lstStyle/>
              <a:p>
                <a:r>
                  <a:rPr lang="en-US">
                    <a:noFill/>
                  </a:rPr>
                  <a:t> </a:t>
                </a:r>
              </a:p>
            </p:txBody>
          </p:sp>
        </mc:Fallback>
      </mc:AlternateContent>
      <p:sp>
        <p:nvSpPr>
          <p:cNvPr id="29" name="TextBox 28"/>
          <p:cNvSpPr txBox="1"/>
          <p:nvPr/>
        </p:nvSpPr>
        <p:spPr>
          <a:xfrm>
            <a:off x="251285" y="1817728"/>
            <a:ext cx="684803" cy="646331"/>
          </a:xfrm>
          <a:prstGeom prst="rect">
            <a:avLst/>
          </a:prstGeom>
          <a:noFill/>
        </p:spPr>
        <p:txBody>
          <a:bodyPr wrap="none" rtlCol="0">
            <a:spAutoFit/>
          </a:bodyPr>
          <a:lstStyle/>
          <a:p>
            <a:r>
              <a:rPr lang="en-US" sz="3600" dirty="0" smtClean="0"/>
              <a:t>(a)</a:t>
            </a:r>
            <a:endParaRPr lang="en-US" sz="3600" dirty="0"/>
          </a:p>
        </p:txBody>
      </p:sp>
      <mc:AlternateContent xmlns:mc="http://schemas.openxmlformats.org/markup-compatibility/2006" xmlns:a14="http://schemas.microsoft.com/office/drawing/2010/main">
        <mc:Choice Requires="a14">
          <p:sp>
            <p:nvSpPr>
              <p:cNvPr id="30" name="Rectangle 29"/>
              <p:cNvSpPr/>
              <p:nvPr/>
            </p:nvSpPr>
            <p:spPr>
              <a:xfrm>
                <a:off x="5300593" y="10297820"/>
                <a:ext cx="686598" cy="5847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3200" i="1">
                              <a:latin typeface="Cambria Math" panose="02040503050406030204" pitchFamily="18" charset="0"/>
                            </a:rPr>
                          </m:ctrlPr>
                        </m:sSubPr>
                        <m:e>
                          <m:r>
                            <a:rPr lang="en-US" sz="3200" i="1">
                              <a:latin typeface="Cambria Math"/>
                            </a:rPr>
                            <m:t>𝑉</m:t>
                          </m:r>
                        </m:e>
                        <m:sub>
                          <m:r>
                            <a:rPr lang="en-US" sz="3200" i="1">
                              <a:latin typeface="Cambria Math"/>
                            </a:rPr>
                            <m:t>𝑘</m:t>
                          </m:r>
                        </m:sub>
                      </m:sSub>
                    </m:oMath>
                  </m:oMathPara>
                </a14:m>
                <a:endParaRPr lang="en-US" sz="3200" dirty="0"/>
              </a:p>
            </p:txBody>
          </p:sp>
        </mc:Choice>
        <mc:Fallback xmlns="">
          <p:sp>
            <p:nvSpPr>
              <p:cNvPr id="30" name="Rectangle 29"/>
              <p:cNvSpPr>
                <a:spLocks noRot="1" noChangeAspect="1" noMove="1" noResize="1" noEditPoints="1" noAdjustHandles="1" noChangeArrowheads="1" noChangeShapeType="1" noTextEdit="1"/>
              </p:cNvSpPr>
              <p:nvPr/>
            </p:nvSpPr>
            <p:spPr>
              <a:xfrm>
                <a:off x="5300593" y="10297820"/>
                <a:ext cx="686598" cy="584775"/>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Rectangle 30"/>
              <p:cNvSpPr/>
              <p:nvPr/>
            </p:nvSpPr>
            <p:spPr>
              <a:xfrm>
                <a:off x="1258736" y="6392264"/>
                <a:ext cx="719043" cy="5847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3200" i="1">
                              <a:latin typeface="Cambria Math" panose="02040503050406030204" pitchFamily="18" charset="0"/>
                            </a:rPr>
                          </m:ctrlPr>
                        </m:sSubPr>
                        <m:e>
                          <m:r>
                            <a:rPr lang="en-US" sz="3200" i="1">
                              <a:latin typeface="Cambria Math"/>
                            </a:rPr>
                            <m:t>𝐸</m:t>
                          </m:r>
                        </m:e>
                        <m:sub>
                          <m:r>
                            <a:rPr lang="en-US" sz="3200" i="1">
                              <a:latin typeface="Cambria Math"/>
                            </a:rPr>
                            <m:t>𝑘</m:t>
                          </m:r>
                        </m:sub>
                      </m:sSub>
                    </m:oMath>
                  </m:oMathPara>
                </a14:m>
                <a:endParaRPr lang="en-US" sz="3200" dirty="0"/>
              </a:p>
            </p:txBody>
          </p:sp>
        </mc:Choice>
        <mc:Fallback xmlns="">
          <p:sp>
            <p:nvSpPr>
              <p:cNvPr id="31" name="Rectangle 30"/>
              <p:cNvSpPr>
                <a:spLocks noRot="1" noChangeAspect="1" noMove="1" noResize="1" noEditPoints="1" noAdjustHandles="1" noChangeArrowheads="1" noChangeShapeType="1" noTextEdit="1"/>
              </p:cNvSpPr>
              <p:nvPr/>
            </p:nvSpPr>
            <p:spPr>
              <a:xfrm>
                <a:off x="1258736" y="6392264"/>
                <a:ext cx="719043" cy="584775"/>
              </a:xfrm>
              <a:prstGeom prst="rect">
                <a:avLst/>
              </a:prstGeom>
              <a:blipFill rotWithShape="0">
                <a:blip r:embed="rId7"/>
                <a:stretch>
                  <a:fillRect/>
                </a:stretch>
              </a:blipFill>
            </p:spPr>
            <p:txBody>
              <a:bodyPr/>
              <a:lstStyle/>
              <a:p>
                <a:r>
                  <a:rPr lang="en-US">
                    <a:noFill/>
                  </a:rPr>
                  <a:t> </a:t>
                </a:r>
              </a:p>
            </p:txBody>
          </p:sp>
        </mc:Fallback>
      </mc:AlternateContent>
      <p:sp>
        <p:nvSpPr>
          <p:cNvPr id="32" name="TextBox 31"/>
          <p:cNvSpPr txBox="1"/>
          <p:nvPr/>
        </p:nvSpPr>
        <p:spPr>
          <a:xfrm>
            <a:off x="2217960" y="10493455"/>
            <a:ext cx="405880" cy="615553"/>
          </a:xfrm>
          <a:prstGeom prst="rect">
            <a:avLst/>
          </a:prstGeom>
          <a:noFill/>
        </p:spPr>
        <p:txBody>
          <a:bodyPr wrap="none" rtlCol="0">
            <a:spAutoFit/>
          </a:bodyPr>
          <a:lstStyle/>
          <a:p>
            <a:r>
              <a:rPr lang="en-US" sz="3400" dirty="0"/>
              <a:t>0</a:t>
            </a:r>
          </a:p>
        </p:txBody>
      </p:sp>
      <p:sp>
        <p:nvSpPr>
          <p:cNvPr id="33" name="TextBox 32"/>
          <p:cNvSpPr txBox="1"/>
          <p:nvPr/>
        </p:nvSpPr>
        <p:spPr>
          <a:xfrm>
            <a:off x="3294980" y="10482628"/>
            <a:ext cx="405880" cy="615553"/>
          </a:xfrm>
          <a:prstGeom prst="rect">
            <a:avLst/>
          </a:prstGeom>
          <a:noFill/>
        </p:spPr>
        <p:txBody>
          <a:bodyPr wrap="none" rtlCol="0">
            <a:spAutoFit/>
          </a:bodyPr>
          <a:lstStyle/>
          <a:p>
            <a:r>
              <a:rPr lang="en-US" sz="3400" dirty="0"/>
              <a:t>1</a:t>
            </a:r>
          </a:p>
        </p:txBody>
      </p:sp>
      <p:sp>
        <p:nvSpPr>
          <p:cNvPr id="34" name="TextBox 33"/>
          <p:cNvSpPr txBox="1"/>
          <p:nvPr/>
        </p:nvSpPr>
        <p:spPr>
          <a:xfrm>
            <a:off x="4405765" y="10484199"/>
            <a:ext cx="405880" cy="615553"/>
          </a:xfrm>
          <a:prstGeom prst="rect">
            <a:avLst/>
          </a:prstGeom>
          <a:noFill/>
        </p:spPr>
        <p:txBody>
          <a:bodyPr wrap="none" rtlCol="0">
            <a:spAutoFit/>
          </a:bodyPr>
          <a:lstStyle/>
          <a:p>
            <a:r>
              <a:rPr lang="en-US" sz="3400" dirty="0"/>
              <a:t>2</a:t>
            </a:r>
          </a:p>
        </p:txBody>
      </p:sp>
      <p:cxnSp>
        <p:nvCxnSpPr>
          <p:cNvPr id="35" name="Straight Arrow Connector 34"/>
          <p:cNvCxnSpPr/>
          <p:nvPr/>
        </p:nvCxnSpPr>
        <p:spPr>
          <a:xfrm flipV="1">
            <a:off x="1572911" y="6938583"/>
            <a:ext cx="0" cy="3458891"/>
          </a:xfrm>
          <a:prstGeom prst="straightConnector1">
            <a:avLst/>
          </a:prstGeom>
          <a:ln w="57150">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1554019" y="10382759"/>
            <a:ext cx="3837614" cy="0"/>
          </a:xfrm>
          <a:prstGeom prst="straightConnector1">
            <a:avLst/>
          </a:prstGeom>
          <a:ln w="57150">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2390485" y="8549500"/>
            <a:ext cx="10523" cy="1915203"/>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555984" y="7900894"/>
            <a:ext cx="0" cy="2567183"/>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4607432" y="7135906"/>
            <a:ext cx="0" cy="3335559"/>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4" name="Rectangle 43"/>
              <p:cNvSpPr/>
              <p:nvPr/>
            </p:nvSpPr>
            <p:spPr>
              <a:xfrm>
                <a:off x="2401692" y="6551954"/>
                <a:ext cx="1751313" cy="553998"/>
              </a:xfrm>
              <a:prstGeom prst="rect">
                <a:avLst/>
              </a:prstGeom>
            </p:spPr>
            <p:txBody>
              <a:bodyPr wrap="none">
                <a:spAutoFit/>
              </a:bodyPr>
              <a:lstStyle/>
              <a:p>
                <a14:m>
                  <m:oMath xmlns:m="http://schemas.openxmlformats.org/officeDocument/2006/math">
                    <m:r>
                      <a:rPr lang="en-US" sz="3000" b="0" i="1" smtClean="0">
                        <a:latin typeface="Cambria Math" panose="02040503050406030204" pitchFamily="18" charset="0"/>
                      </a:rPr>
                      <m:t>𝑝</m:t>
                    </m:r>
                    <m:r>
                      <a:rPr lang="en-US" sz="3000" i="1">
                        <a:latin typeface="Cambria Math"/>
                      </a:rPr>
                      <m:t>(</m:t>
                    </m:r>
                    <m:sSub>
                      <m:sSubPr>
                        <m:ctrlPr>
                          <a:rPr lang="en-US" sz="3000" i="1">
                            <a:latin typeface="Cambria Math" panose="02040503050406030204" pitchFamily="18" charset="0"/>
                          </a:rPr>
                        </m:ctrlPr>
                      </m:sSubPr>
                      <m:e>
                        <m:r>
                          <a:rPr lang="en-US" sz="3000" i="1">
                            <a:latin typeface="Cambria Math"/>
                          </a:rPr>
                          <m:t>𝐸</m:t>
                        </m:r>
                      </m:e>
                      <m:sub>
                        <m:r>
                          <a:rPr lang="en-US" sz="3000" i="1">
                            <a:latin typeface="Cambria Math"/>
                          </a:rPr>
                          <m:t>𝑘</m:t>
                        </m:r>
                      </m:sub>
                    </m:sSub>
                    <m:r>
                      <a:rPr lang="en-US" sz="3000" i="1">
                        <a:latin typeface="Cambria Math"/>
                      </a:rPr>
                      <m:t>,</m:t>
                    </m:r>
                    <m:sSub>
                      <m:sSubPr>
                        <m:ctrlPr>
                          <a:rPr lang="en-US" sz="3000" i="1">
                            <a:latin typeface="Cambria Math" panose="02040503050406030204" pitchFamily="18" charset="0"/>
                          </a:rPr>
                        </m:ctrlPr>
                      </m:sSubPr>
                      <m:e>
                        <m:r>
                          <a:rPr lang="en-US" sz="3000" i="1">
                            <a:latin typeface="Cambria Math"/>
                          </a:rPr>
                          <m:t>𝑉</m:t>
                        </m:r>
                      </m:e>
                      <m:sub>
                        <m:r>
                          <a:rPr lang="en-US" sz="3000" i="1">
                            <a:latin typeface="Cambria Math"/>
                          </a:rPr>
                          <m:t>𝑘</m:t>
                        </m:r>
                      </m:sub>
                    </m:sSub>
                    <m:r>
                      <a:rPr lang="en-US" sz="3000" i="1">
                        <a:latin typeface="Cambria Math"/>
                      </a:rPr>
                      <m:t>)</m:t>
                    </m:r>
                  </m:oMath>
                </a14:m>
                <a:r>
                  <a:rPr lang="en-US" sz="3000" dirty="0"/>
                  <a:t> </a:t>
                </a:r>
              </a:p>
            </p:txBody>
          </p:sp>
        </mc:Choice>
        <mc:Fallback xmlns="">
          <p:sp>
            <p:nvSpPr>
              <p:cNvPr id="44" name="Rectangle 43"/>
              <p:cNvSpPr>
                <a:spLocks noRot="1" noChangeAspect="1" noMove="1" noResize="1" noEditPoints="1" noAdjustHandles="1" noChangeArrowheads="1" noChangeShapeType="1" noTextEdit="1"/>
              </p:cNvSpPr>
              <p:nvPr/>
            </p:nvSpPr>
            <p:spPr>
              <a:xfrm>
                <a:off x="2401692" y="6551954"/>
                <a:ext cx="1751313" cy="553998"/>
              </a:xfrm>
              <a:prstGeom prst="rect">
                <a:avLst/>
              </a:prstGeom>
              <a:blipFill rotWithShape="0">
                <a:blip r:embed="rId8"/>
                <a:stretch>
                  <a:fillRect/>
                </a:stretch>
              </a:blipFill>
            </p:spPr>
            <p:txBody>
              <a:bodyPr/>
              <a:lstStyle/>
              <a:p>
                <a:r>
                  <a:rPr lang="en-US">
                    <a:noFill/>
                  </a:rPr>
                  <a:t> </a:t>
                </a:r>
              </a:p>
            </p:txBody>
          </p:sp>
        </mc:Fallback>
      </mc:AlternateContent>
      <p:sp>
        <p:nvSpPr>
          <p:cNvPr id="45" name="TextBox 44"/>
          <p:cNvSpPr txBox="1"/>
          <p:nvPr/>
        </p:nvSpPr>
        <p:spPr>
          <a:xfrm>
            <a:off x="6895190" y="1721780"/>
            <a:ext cx="705642" cy="646331"/>
          </a:xfrm>
          <a:prstGeom prst="rect">
            <a:avLst/>
          </a:prstGeom>
          <a:noFill/>
        </p:spPr>
        <p:txBody>
          <a:bodyPr wrap="none" rtlCol="0">
            <a:spAutoFit/>
          </a:bodyPr>
          <a:lstStyle/>
          <a:p>
            <a:r>
              <a:rPr lang="en-US" sz="3600" dirty="0" smtClean="0"/>
              <a:t>(b)</a:t>
            </a:r>
            <a:endParaRPr lang="en-US" sz="3600" dirty="0"/>
          </a:p>
        </p:txBody>
      </p:sp>
      <p:sp>
        <p:nvSpPr>
          <p:cNvPr id="46" name="TextBox 45"/>
          <p:cNvSpPr txBox="1"/>
          <p:nvPr/>
        </p:nvSpPr>
        <p:spPr>
          <a:xfrm>
            <a:off x="387790" y="6537280"/>
            <a:ext cx="659155" cy="646331"/>
          </a:xfrm>
          <a:prstGeom prst="rect">
            <a:avLst/>
          </a:prstGeom>
          <a:noFill/>
        </p:spPr>
        <p:txBody>
          <a:bodyPr wrap="none" rtlCol="0">
            <a:spAutoFit/>
          </a:bodyPr>
          <a:lstStyle/>
          <a:p>
            <a:r>
              <a:rPr lang="en-US" sz="3600" dirty="0" smtClean="0"/>
              <a:t>(c)</a:t>
            </a:r>
            <a:endParaRPr lang="en-US" sz="3600" dirty="0"/>
          </a:p>
        </p:txBody>
      </p:sp>
      <p:sp>
        <p:nvSpPr>
          <p:cNvPr id="47" name="TextBox 46"/>
          <p:cNvSpPr txBox="1"/>
          <p:nvPr/>
        </p:nvSpPr>
        <p:spPr>
          <a:xfrm>
            <a:off x="6717656" y="6649923"/>
            <a:ext cx="705642" cy="646331"/>
          </a:xfrm>
          <a:prstGeom prst="rect">
            <a:avLst/>
          </a:prstGeom>
          <a:noFill/>
        </p:spPr>
        <p:txBody>
          <a:bodyPr wrap="none" rtlCol="0">
            <a:spAutoFit/>
          </a:bodyPr>
          <a:lstStyle/>
          <a:p>
            <a:r>
              <a:rPr lang="en-US" sz="3600" dirty="0" smtClean="0"/>
              <a:t>(d)</a:t>
            </a:r>
            <a:endParaRPr lang="en-US" sz="3600" dirty="0"/>
          </a:p>
        </p:txBody>
      </p:sp>
      <p:sp>
        <p:nvSpPr>
          <p:cNvPr id="56" name="Freeform 55"/>
          <p:cNvSpPr/>
          <p:nvPr/>
        </p:nvSpPr>
        <p:spPr>
          <a:xfrm rot="16200000">
            <a:off x="1494603" y="8906250"/>
            <a:ext cx="1220113" cy="557041"/>
          </a:xfrm>
          <a:custGeom>
            <a:avLst/>
            <a:gdLst>
              <a:gd name="connsiteX0" fmla="*/ 0 w 6604000"/>
              <a:gd name="connsiteY0" fmla="*/ 1651474 h 1893352"/>
              <a:gd name="connsiteX1" fmla="*/ 1054100 w 6604000"/>
              <a:gd name="connsiteY1" fmla="*/ 1194274 h 1893352"/>
              <a:gd name="connsiteX2" fmla="*/ 1727200 w 6604000"/>
              <a:gd name="connsiteY2" fmla="*/ 432274 h 1893352"/>
              <a:gd name="connsiteX3" fmla="*/ 2273300 w 6604000"/>
              <a:gd name="connsiteY3" fmla="*/ 25874 h 1893352"/>
              <a:gd name="connsiteX4" fmla="*/ 3365500 w 6604000"/>
              <a:gd name="connsiteY4" fmla="*/ 152874 h 1893352"/>
              <a:gd name="connsiteX5" fmla="*/ 3911600 w 6604000"/>
              <a:gd name="connsiteY5" fmla="*/ 1054574 h 1893352"/>
              <a:gd name="connsiteX6" fmla="*/ 4178300 w 6604000"/>
              <a:gd name="connsiteY6" fmla="*/ 1562574 h 1893352"/>
              <a:gd name="connsiteX7" fmla="*/ 4889500 w 6604000"/>
              <a:gd name="connsiteY7" fmla="*/ 1689574 h 1893352"/>
              <a:gd name="connsiteX8" fmla="*/ 5194300 w 6604000"/>
              <a:gd name="connsiteY8" fmla="*/ 1664174 h 1893352"/>
              <a:gd name="connsiteX9" fmla="*/ 5473700 w 6604000"/>
              <a:gd name="connsiteY9" fmla="*/ 1676874 h 1893352"/>
              <a:gd name="connsiteX10" fmla="*/ 5905500 w 6604000"/>
              <a:gd name="connsiteY10" fmla="*/ 1664174 h 1893352"/>
              <a:gd name="connsiteX11" fmla="*/ 5016500 w 6604000"/>
              <a:gd name="connsiteY11" fmla="*/ 1892774 h 1893352"/>
              <a:gd name="connsiteX12" fmla="*/ 6235700 w 6604000"/>
              <a:gd name="connsiteY12" fmla="*/ 1727674 h 1893352"/>
              <a:gd name="connsiteX13" fmla="*/ 6604000 w 6604000"/>
              <a:gd name="connsiteY13" fmla="*/ 1664174 h 1893352"/>
              <a:gd name="connsiteX0" fmla="*/ 0 w 6604000"/>
              <a:gd name="connsiteY0" fmla="*/ 1651474 h 1893352"/>
              <a:gd name="connsiteX1" fmla="*/ 1054100 w 6604000"/>
              <a:gd name="connsiteY1" fmla="*/ 1194274 h 1893352"/>
              <a:gd name="connsiteX2" fmla="*/ 1727200 w 6604000"/>
              <a:gd name="connsiteY2" fmla="*/ 432274 h 1893352"/>
              <a:gd name="connsiteX3" fmla="*/ 2273300 w 6604000"/>
              <a:gd name="connsiteY3" fmla="*/ 25874 h 1893352"/>
              <a:gd name="connsiteX4" fmla="*/ 3365500 w 6604000"/>
              <a:gd name="connsiteY4" fmla="*/ 152874 h 1893352"/>
              <a:gd name="connsiteX5" fmla="*/ 3911600 w 6604000"/>
              <a:gd name="connsiteY5" fmla="*/ 1054574 h 1893352"/>
              <a:gd name="connsiteX6" fmla="*/ 4178300 w 6604000"/>
              <a:gd name="connsiteY6" fmla="*/ 1562574 h 1893352"/>
              <a:gd name="connsiteX7" fmla="*/ 4889500 w 6604000"/>
              <a:gd name="connsiteY7" fmla="*/ 1689574 h 1893352"/>
              <a:gd name="connsiteX8" fmla="*/ 5194300 w 6604000"/>
              <a:gd name="connsiteY8" fmla="*/ 1664174 h 1893352"/>
              <a:gd name="connsiteX9" fmla="*/ 5473700 w 6604000"/>
              <a:gd name="connsiteY9" fmla="*/ 1676874 h 1893352"/>
              <a:gd name="connsiteX10" fmla="*/ 5905500 w 6604000"/>
              <a:gd name="connsiteY10" fmla="*/ 1664174 h 1893352"/>
              <a:gd name="connsiteX11" fmla="*/ 5016500 w 6604000"/>
              <a:gd name="connsiteY11" fmla="*/ 1892774 h 1893352"/>
              <a:gd name="connsiteX12" fmla="*/ 6235700 w 6604000"/>
              <a:gd name="connsiteY12" fmla="*/ 1727674 h 1893352"/>
              <a:gd name="connsiteX13" fmla="*/ 6604000 w 6604000"/>
              <a:gd name="connsiteY13" fmla="*/ 1664174 h 1893352"/>
              <a:gd name="connsiteX0" fmla="*/ 0 w 6540500"/>
              <a:gd name="connsiteY0" fmla="*/ 1651474 h 1893255"/>
              <a:gd name="connsiteX1" fmla="*/ 1054100 w 6540500"/>
              <a:gd name="connsiteY1" fmla="*/ 1194274 h 1893255"/>
              <a:gd name="connsiteX2" fmla="*/ 1727200 w 6540500"/>
              <a:gd name="connsiteY2" fmla="*/ 432274 h 1893255"/>
              <a:gd name="connsiteX3" fmla="*/ 2273300 w 6540500"/>
              <a:gd name="connsiteY3" fmla="*/ 25874 h 1893255"/>
              <a:gd name="connsiteX4" fmla="*/ 3365500 w 6540500"/>
              <a:gd name="connsiteY4" fmla="*/ 152874 h 1893255"/>
              <a:gd name="connsiteX5" fmla="*/ 3911600 w 6540500"/>
              <a:gd name="connsiteY5" fmla="*/ 1054574 h 1893255"/>
              <a:gd name="connsiteX6" fmla="*/ 4178300 w 6540500"/>
              <a:gd name="connsiteY6" fmla="*/ 1562574 h 1893255"/>
              <a:gd name="connsiteX7" fmla="*/ 4889500 w 6540500"/>
              <a:gd name="connsiteY7" fmla="*/ 1689574 h 1893255"/>
              <a:gd name="connsiteX8" fmla="*/ 5194300 w 6540500"/>
              <a:gd name="connsiteY8" fmla="*/ 1664174 h 1893255"/>
              <a:gd name="connsiteX9" fmla="*/ 5473700 w 6540500"/>
              <a:gd name="connsiteY9" fmla="*/ 1676874 h 1893255"/>
              <a:gd name="connsiteX10" fmla="*/ 5905500 w 6540500"/>
              <a:gd name="connsiteY10" fmla="*/ 1664174 h 1893255"/>
              <a:gd name="connsiteX11" fmla="*/ 5016500 w 6540500"/>
              <a:gd name="connsiteY11" fmla="*/ 1892774 h 1893255"/>
              <a:gd name="connsiteX12" fmla="*/ 6235700 w 6540500"/>
              <a:gd name="connsiteY12" fmla="*/ 1727674 h 1893255"/>
              <a:gd name="connsiteX13" fmla="*/ 6540500 w 6540500"/>
              <a:gd name="connsiteY13" fmla="*/ 1841974 h 1893255"/>
              <a:gd name="connsiteX0" fmla="*/ 0 w 6540500"/>
              <a:gd name="connsiteY0" fmla="*/ 1651474 h 1893387"/>
              <a:gd name="connsiteX1" fmla="*/ 1054100 w 6540500"/>
              <a:gd name="connsiteY1" fmla="*/ 1194274 h 1893387"/>
              <a:gd name="connsiteX2" fmla="*/ 1727200 w 6540500"/>
              <a:gd name="connsiteY2" fmla="*/ 432274 h 1893387"/>
              <a:gd name="connsiteX3" fmla="*/ 2273300 w 6540500"/>
              <a:gd name="connsiteY3" fmla="*/ 25874 h 1893387"/>
              <a:gd name="connsiteX4" fmla="*/ 3365500 w 6540500"/>
              <a:gd name="connsiteY4" fmla="*/ 152874 h 1893387"/>
              <a:gd name="connsiteX5" fmla="*/ 3911600 w 6540500"/>
              <a:gd name="connsiteY5" fmla="*/ 1054574 h 1893387"/>
              <a:gd name="connsiteX6" fmla="*/ 4178300 w 6540500"/>
              <a:gd name="connsiteY6" fmla="*/ 1562574 h 1893387"/>
              <a:gd name="connsiteX7" fmla="*/ 4889500 w 6540500"/>
              <a:gd name="connsiteY7" fmla="*/ 1689574 h 1893387"/>
              <a:gd name="connsiteX8" fmla="*/ 5194300 w 6540500"/>
              <a:gd name="connsiteY8" fmla="*/ 1664174 h 1893387"/>
              <a:gd name="connsiteX9" fmla="*/ 5473700 w 6540500"/>
              <a:gd name="connsiteY9" fmla="*/ 1676874 h 1893387"/>
              <a:gd name="connsiteX10" fmla="*/ 5905500 w 6540500"/>
              <a:gd name="connsiteY10" fmla="*/ 1664174 h 1893387"/>
              <a:gd name="connsiteX11" fmla="*/ 5016500 w 6540500"/>
              <a:gd name="connsiteY11" fmla="*/ 1892774 h 1893387"/>
              <a:gd name="connsiteX12" fmla="*/ 6235700 w 6540500"/>
              <a:gd name="connsiteY12" fmla="*/ 1727674 h 1893387"/>
              <a:gd name="connsiteX13" fmla="*/ 6540500 w 6540500"/>
              <a:gd name="connsiteY13" fmla="*/ 1841974 h 1893387"/>
              <a:gd name="connsiteX0" fmla="*/ 0 w 6540500"/>
              <a:gd name="connsiteY0" fmla="*/ 1636081 h 1877994"/>
              <a:gd name="connsiteX1" fmla="*/ 1054100 w 6540500"/>
              <a:gd name="connsiteY1" fmla="*/ 1178881 h 1877994"/>
              <a:gd name="connsiteX2" fmla="*/ 1727200 w 6540500"/>
              <a:gd name="connsiteY2" fmla="*/ 416881 h 1877994"/>
              <a:gd name="connsiteX3" fmla="*/ 2273300 w 6540500"/>
              <a:gd name="connsiteY3" fmla="*/ 10481 h 1877994"/>
              <a:gd name="connsiteX4" fmla="*/ 3276600 w 6540500"/>
              <a:gd name="connsiteY4" fmla="*/ 200981 h 1877994"/>
              <a:gd name="connsiteX5" fmla="*/ 3911600 w 6540500"/>
              <a:gd name="connsiteY5" fmla="*/ 1039181 h 1877994"/>
              <a:gd name="connsiteX6" fmla="*/ 4178300 w 6540500"/>
              <a:gd name="connsiteY6" fmla="*/ 1547181 h 1877994"/>
              <a:gd name="connsiteX7" fmla="*/ 4889500 w 6540500"/>
              <a:gd name="connsiteY7" fmla="*/ 1674181 h 1877994"/>
              <a:gd name="connsiteX8" fmla="*/ 5194300 w 6540500"/>
              <a:gd name="connsiteY8" fmla="*/ 1648781 h 1877994"/>
              <a:gd name="connsiteX9" fmla="*/ 5473700 w 6540500"/>
              <a:gd name="connsiteY9" fmla="*/ 1661481 h 1877994"/>
              <a:gd name="connsiteX10" fmla="*/ 5905500 w 6540500"/>
              <a:gd name="connsiteY10" fmla="*/ 1648781 h 1877994"/>
              <a:gd name="connsiteX11" fmla="*/ 5016500 w 6540500"/>
              <a:gd name="connsiteY11" fmla="*/ 1877381 h 1877994"/>
              <a:gd name="connsiteX12" fmla="*/ 6235700 w 6540500"/>
              <a:gd name="connsiteY12" fmla="*/ 1712281 h 1877994"/>
              <a:gd name="connsiteX13" fmla="*/ 6540500 w 6540500"/>
              <a:gd name="connsiteY13" fmla="*/ 1826581 h 1877994"/>
              <a:gd name="connsiteX0" fmla="*/ 0 w 6540500"/>
              <a:gd name="connsiteY0" fmla="*/ 1580992 h 1822905"/>
              <a:gd name="connsiteX1" fmla="*/ 1054100 w 6540500"/>
              <a:gd name="connsiteY1" fmla="*/ 1123792 h 1822905"/>
              <a:gd name="connsiteX2" fmla="*/ 1727200 w 6540500"/>
              <a:gd name="connsiteY2" fmla="*/ 361792 h 1822905"/>
              <a:gd name="connsiteX3" fmla="*/ 2298700 w 6540500"/>
              <a:gd name="connsiteY3" fmla="*/ 18892 h 1822905"/>
              <a:gd name="connsiteX4" fmla="*/ 3276600 w 6540500"/>
              <a:gd name="connsiteY4" fmla="*/ 145892 h 1822905"/>
              <a:gd name="connsiteX5" fmla="*/ 3911600 w 6540500"/>
              <a:gd name="connsiteY5" fmla="*/ 984092 h 1822905"/>
              <a:gd name="connsiteX6" fmla="*/ 4178300 w 6540500"/>
              <a:gd name="connsiteY6" fmla="*/ 1492092 h 1822905"/>
              <a:gd name="connsiteX7" fmla="*/ 4889500 w 6540500"/>
              <a:gd name="connsiteY7" fmla="*/ 1619092 h 1822905"/>
              <a:gd name="connsiteX8" fmla="*/ 5194300 w 6540500"/>
              <a:gd name="connsiteY8" fmla="*/ 1593692 h 1822905"/>
              <a:gd name="connsiteX9" fmla="*/ 5473700 w 6540500"/>
              <a:gd name="connsiteY9" fmla="*/ 1606392 h 1822905"/>
              <a:gd name="connsiteX10" fmla="*/ 5905500 w 6540500"/>
              <a:gd name="connsiteY10" fmla="*/ 1593692 h 1822905"/>
              <a:gd name="connsiteX11" fmla="*/ 5016500 w 6540500"/>
              <a:gd name="connsiteY11" fmla="*/ 1822292 h 1822905"/>
              <a:gd name="connsiteX12" fmla="*/ 6235700 w 6540500"/>
              <a:gd name="connsiteY12" fmla="*/ 1657192 h 1822905"/>
              <a:gd name="connsiteX13" fmla="*/ 6540500 w 6540500"/>
              <a:gd name="connsiteY13" fmla="*/ 1771492 h 1822905"/>
              <a:gd name="connsiteX0" fmla="*/ 0 w 6540500"/>
              <a:gd name="connsiteY0" fmla="*/ 1580992 h 1822905"/>
              <a:gd name="connsiteX1" fmla="*/ 1231900 w 6540500"/>
              <a:gd name="connsiteY1" fmla="*/ 1225392 h 1822905"/>
              <a:gd name="connsiteX2" fmla="*/ 1727200 w 6540500"/>
              <a:gd name="connsiteY2" fmla="*/ 361792 h 1822905"/>
              <a:gd name="connsiteX3" fmla="*/ 2298700 w 6540500"/>
              <a:gd name="connsiteY3" fmla="*/ 18892 h 1822905"/>
              <a:gd name="connsiteX4" fmla="*/ 3276600 w 6540500"/>
              <a:gd name="connsiteY4" fmla="*/ 145892 h 1822905"/>
              <a:gd name="connsiteX5" fmla="*/ 3911600 w 6540500"/>
              <a:gd name="connsiteY5" fmla="*/ 984092 h 1822905"/>
              <a:gd name="connsiteX6" fmla="*/ 4178300 w 6540500"/>
              <a:gd name="connsiteY6" fmla="*/ 1492092 h 1822905"/>
              <a:gd name="connsiteX7" fmla="*/ 4889500 w 6540500"/>
              <a:gd name="connsiteY7" fmla="*/ 1619092 h 1822905"/>
              <a:gd name="connsiteX8" fmla="*/ 5194300 w 6540500"/>
              <a:gd name="connsiteY8" fmla="*/ 1593692 h 1822905"/>
              <a:gd name="connsiteX9" fmla="*/ 5473700 w 6540500"/>
              <a:gd name="connsiteY9" fmla="*/ 1606392 h 1822905"/>
              <a:gd name="connsiteX10" fmla="*/ 5905500 w 6540500"/>
              <a:gd name="connsiteY10" fmla="*/ 1593692 h 1822905"/>
              <a:gd name="connsiteX11" fmla="*/ 5016500 w 6540500"/>
              <a:gd name="connsiteY11" fmla="*/ 1822292 h 1822905"/>
              <a:gd name="connsiteX12" fmla="*/ 6235700 w 6540500"/>
              <a:gd name="connsiteY12" fmla="*/ 1657192 h 1822905"/>
              <a:gd name="connsiteX13" fmla="*/ 6540500 w 6540500"/>
              <a:gd name="connsiteY13" fmla="*/ 1771492 h 1822905"/>
              <a:gd name="connsiteX0" fmla="*/ 0 w 6540500"/>
              <a:gd name="connsiteY0" fmla="*/ 1584747 h 1826660"/>
              <a:gd name="connsiteX1" fmla="*/ 1231900 w 6540500"/>
              <a:gd name="connsiteY1" fmla="*/ 1229147 h 1826660"/>
              <a:gd name="connsiteX2" fmla="*/ 1752600 w 6540500"/>
              <a:gd name="connsiteY2" fmla="*/ 416347 h 1826660"/>
              <a:gd name="connsiteX3" fmla="*/ 2298700 w 6540500"/>
              <a:gd name="connsiteY3" fmla="*/ 22647 h 1826660"/>
              <a:gd name="connsiteX4" fmla="*/ 3276600 w 6540500"/>
              <a:gd name="connsiteY4" fmla="*/ 149647 h 1826660"/>
              <a:gd name="connsiteX5" fmla="*/ 3911600 w 6540500"/>
              <a:gd name="connsiteY5" fmla="*/ 987847 h 1826660"/>
              <a:gd name="connsiteX6" fmla="*/ 4178300 w 6540500"/>
              <a:gd name="connsiteY6" fmla="*/ 1495847 h 1826660"/>
              <a:gd name="connsiteX7" fmla="*/ 4889500 w 6540500"/>
              <a:gd name="connsiteY7" fmla="*/ 1622847 h 1826660"/>
              <a:gd name="connsiteX8" fmla="*/ 5194300 w 6540500"/>
              <a:gd name="connsiteY8" fmla="*/ 1597447 h 1826660"/>
              <a:gd name="connsiteX9" fmla="*/ 5473700 w 6540500"/>
              <a:gd name="connsiteY9" fmla="*/ 1610147 h 1826660"/>
              <a:gd name="connsiteX10" fmla="*/ 5905500 w 6540500"/>
              <a:gd name="connsiteY10" fmla="*/ 1597447 h 1826660"/>
              <a:gd name="connsiteX11" fmla="*/ 5016500 w 6540500"/>
              <a:gd name="connsiteY11" fmla="*/ 1826047 h 1826660"/>
              <a:gd name="connsiteX12" fmla="*/ 6235700 w 6540500"/>
              <a:gd name="connsiteY12" fmla="*/ 1660947 h 1826660"/>
              <a:gd name="connsiteX13" fmla="*/ 6540500 w 6540500"/>
              <a:gd name="connsiteY13" fmla="*/ 1775247 h 1826660"/>
              <a:gd name="connsiteX0" fmla="*/ 0 w 6540500"/>
              <a:gd name="connsiteY0" fmla="*/ 1565068 h 1806981"/>
              <a:gd name="connsiteX1" fmla="*/ 1231900 w 6540500"/>
              <a:gd name="connsiteY1" fmla="*/ 1209468 h 1806981"/>
              <a:gd name="connsiteX2" fmla="*/ 1752600 w 6540500"/>
              <a:gd name="connsiteY2" fmla="*/ 396668 h 1806981"/>
              <a:gd name="connsiteX3" fmla="*/ 2298700 w 6540500"/>
              <a:gd name="connsiteY3" fmla="*/ 2968 h 1806981"/>
              <a:gd name="connsiteX4" fmla="*/ 2717800 w 6540500"/>
              <a:gd name="connsiteY4" fmla="*/ 256968 h 1806981"/>
              <a:gd name="connsiteX5" fmla="*/ 3911600 w 6540500"/>
              <a:gd name="connsiteY5" fmla="*/ 968168 h 1806981"/>
              <a:gd name="connsiteX6" fmla="*/ 4178300 w 6540500"/>
              <a:gd name="connsiteY6" fmla="*/ 1476168 h 1806981"/>
              <a:gd name="connsiteX7" fmla="*/ 4889500 w 6540500"/>
              <a:gd name="connsiteY7" fmla="*/ 1603168 h 1806981"/>
              <a:gd name="connsiteX8" fmla="*/ 5194300 w 6540500"/>
              <a:gd name="connsiteY8" fmla="*/ 1577768 h 1806981"/>
              <a:gd name="connsiteX9" fmla="*/ 5473700 w 6540500"/>
              <a:gd name="connsiteY9" fmla="*/ 1590468 h 1806981"/>
              <a:gd name="connsiteX10" fmla="*/ 5905500 w 6540500"/>
              <a:gd name="connsiteY10" fmla="*/ 1577768 h 1806981"/>
              <a:gd name="connsiteX11" fmla="*/ 5016500 w 6540500"/>
              <a:gd name="connsiteY11" fmla="*/ 1806368 h 1806981"/>
              <a:gd name="connsiteX12" fmla="*/ 6235700 w 6540500"/>
              <a:gd name="connsiteY12" fmla="*/ 1641268 h 1806981"/>
              <a:gd name="connsiteX13" fmla="*/ 6540500 w 6540500"/>
              <a:gd name="connsiteY13" fmla="*/ 1755568 h 1806981"/>
              <a:gd name="connsiteX0" fmla="*/ 0 w 6540500"/>
              <a:gd name="connsiteY0" fmla="*/ 1565068 h 1806981"/>
              <a:gd name="connsiteX1" fmla="*/ 1231900 w 6540500"/>
              <a:gd name="connsiteY1" fmla="*/ 1209468 h 1806981"/>
              <a:gd name="connsiteX2" fmla="*/ 1752600 w 6540500"/>
              <a:gd name="connsiteY2" fmla="*/ 396668 h 1806981"/>
              <a:gd name="connsiteX3" fmla="*/ 2298700 w 6540500"/>
              <a:gd name="connsiteY3" fmla="*/ 2968 h 1806981"/>
              <a:gd name="connsiteX4" fmla="*/ 2844800 w 6540500"/>
              <a:gd name="connsiteY4" fmla="*/ 256968 h 1806981"/>
              <a:gd name="connsiteX5" fmla="*/ 3911600 w 6540500"/>
              <a:gd name="connsiteY5" fmla="*/ 968168 h 1806981"/>
              <a:gd name="connsiteX6" fmla="*/ 4178300 w 6540500"/>
              <a:gd name="connsiteY6" fmla="*/ 1476168 h 1806981"/>
              <a:gd name="connsiteX7" fmla="*/ 4889500 w 6540500"/>
              <a:gd name="connsiteY7" fmla="*/ 1603168 h 1806981"/>
              <a:gd name="connsiteX8" fmla="*/ 5194300 w 6540500"/>
              <a:gd name="connsiteY8" fmla="*/ 1577768 h 1806981"/>
              <a:gd name="connsiteX9" fmla="*/ 5473700 w 6540500"/>
              <a:gd name="connsiteY9" fmla="*/ 1590468 h 1806981"/>
              <a:gd name="connsiteX10" fmla="*/ 5905500 w 6540500"/>
              <a:gd name="connsiteY10" fmla="*/ 1577768 h 1806981"/>
              <a:gd name="connsiteX11" fmla="*/ 5016500 w 6540500"/>
              <a:gd name="connsiteY11" fmla="*/ 1806368 h 1806981"/>
              <a:gd name="connsiteX12" fmla="*/ 6235700 w 6540500"/>
              <a:gd name="connsiteY12" fmla="*/ 1641268 h 1806981"/>
              <a:gd name="connsiteX13" fmla="*/ 6540500 w 6540500"/>
              <a:gd name="connsiteY13" fmla="*/ 1755568 h 1806981"/>
              <a:gd name="connsiteX0" fmla="*/ 0 w 6540500"/>
              <a:gd name="connsiteY0" fmla="*/ 1569309 h 1811222"/>
              <a:gd name="connsiteX1" fmla="*/ 1231900 w 6540500"/>
              <a:gd name="connsiteY1" fmla="*/ 1213709 h 1811222"/>
              <a:gd name="connsiteX2" fmla="*/ 1752600 w 6540500"/>
              <a:gd name="connsiteY2" fmla="*/ 400909 h 1811222"/>
              <a:gd name="connsiteX3" fmla="*/ 2298700 w 6540500"/>
              <a:gd name="connsiteY3" fmla="*/ 7209 h 1811222"/>
              <a:gd name="connsiteX4" fmla="*/ 2882900 w 6540500"/>
              <a:gd name="connsiteY4" fmla="*/ 210409 h 1811222"/>
              <a:gd name="connsiteX5" fmla="*/ 3911600 w 6540500"/>
              <a:gd name="connsiteY5" fmla="*/ 972409 h 1811222"/>
              <a:gd name="connsiteX6" fmla="*/ 4178300 w 6540500"/>
              <a:gd name="connsiteY6" fmla="*/ 1480409 h 1811222"/>
              <a:gd name="connsiteX7" fmla="*/ 4889500 w 6540500"/>
              <a:gd name="connsiteY7" fmla="*/ 1607409 h 1811222"/>
              <a:gd name="connsiteX8" fmla="*/ 5194300 w 6540500"/>
              <a:gd name="connsiteY8" fmla="*/ 1582009 h 1811222"/>
              <a:gd name="connsiteX9" fmla="*/ 5473700 w 6540500"/>
              <a:gd name="connsiteY9" fmla="*/ 1594709 h 1811222"/>
              <a:gd name="connsiteX10" fmla="*/ 5905500 w 6540500"/>
              <a:gd name="connsiteY10" fmla="*/ 1582009 h 1811222"/>
              <a:gd name="connsiteX11" fmla="*/ 5016500 w 6540500"/>
              <a:gd name="connsiteY11" fmla="*/ 1810609 h 1811222"/>
              <a:gd name="connsiteX12" fmla="*/ 6235700 w 6540500"/>
              <a:gd name="connsiteY12" fmla="*/ 1645509 h 1811222"/>
              <a:gd name="connsiteX13" fmla="*/ 6540500 w 6540500"/>
              <a:gd name="connsiteY13" fmla="*/ 1759809 h 1811222"/>
              <a:gd name="connsiteX0" fmla="*/ 0 w 6540500"/>
              <a:gd name="connsiteY0" fmla="*/ 1566755 h 1808668"/>
              <a:gd name="connsiteX1" fmla="*/ 1231900 w 6540500"/>
              <a:gd name="connsiteY1" fmla="*/ 1211155 h 1808668"/>
              <a:gd name="connsiteX2" fmla="*/ 1752600 w 6540500"/>
              <a:gd name="connsiteY2" fmla="*/ 398355 h 1808668"/>
              <a:gd name="connsiteX3" fmla="*/ 2298700 w 6540500"/>
              <a:gd name="connsiteY3" fmla="*/ 4655 h 1808668"/>
              <a:gd name="connsiteX4" fmla="*/ 2882900 w 6540500"/>
              <a:gd name="connsiteY4" fmla="*/ 207855 h 1808668"/>
              <a:gd name="connsiteX5" fmla="*/ 3911600 w 6540500"/>
              <a:gd name="connsiteY5" fmla="*/ 969855 h 1808668"/>
              <a:gd name="connsiteX6" fmla="*/ 4178300 w 6540500"/>
              <a:gd name="connsiteY6" fmla="*/ 1477855 h 1808668"/>
              <a:gd name="connsiteX7" fmla="*/ 4889500 w 6540500"/>
              <a:gd name="connsiteY7" fmla="*/ 1604855 h 1808668"/>
              <a:gd name="connsiteX8" fmla="*/ 5194300 w 6540500"/>
              <a:gd name="connsiteY8" fmla="*/ 1579455 h 1808668"/>
              <a:gd name="connsiteX9" fmla="*/ 5473700 w 6540500"/>
              <a:gd name="connsiteY9" fmla="*/ 1592155 h 1808668"/>
              <a:gd name="connsiteX10" fmla="*/ 5905500 w 6540500"/>
              <a:gd name="connsiteY10" fmla="*/ 1579455 h 1808668"/>
              <a:gd name="connsiteX11" fmla="*/ 5016500 w 6540500"/>
              <a:gd name="connsiteY11" fmla="*/ 1808055 h 1808668"/>
              <a:gd name="connsiteX12" fmla="*/ 6235700 w 6540500"/>
              <a:gd name="connsiteY12" fmla="*/ 1642955 h 1808668"/>
              <a:gd name="connsiteX13" fmla="*/ 6540500 w 6540500"/>
              <a:gd name="connsiteY13" fmla="*/ 1757255 h 1808668"/>
              <a:gd name="connsiteX0" fmla="*/ 0 w 6540500"/>
              <a:gd name="connsiteY0" fmla="*/ 1571100 h 1813013"/>
              <a:gd name="connsiteX1" fmla="*/ 1231900 w 6540500"/>
              <a:gd name="connsiteY1" fmla="*/ 1215500 h 1813013"/>
              <a:gd name="connsiteX2" fmla="*/ 1752600 w 6540500"/>
              <a:gd name="connsiteY2" fmla="*/ 402700 h 1813013"/>
              <a:gd name="connsiteX3" fmla="*/ 2298700 w 6540500"/>
              <a:gd name="connsiteY3" fmla="*/ 9000 h 1813013"/>
              <a:gd name="connsiteX4" fmla="*/ 2882900 w 6540500"/>
              <a:gd name="connsiteY4" fmla="*/ 212200 h 1813013"/>
              <a:gd name="connsiteX5" fmla="*/ 3911600 w 6540500"/>
              <a:gd name="connsiteY5" fmla="*/ 974200 h 1813013"/>
              <a:gd name="connsiteX6" fmla="*/ 4178300 w 6540500"/>
              <a:gd name="connsiteY6" fmla="*/ 1482200 h 1813013"/>
              <a:gd name="connsiteX7" fmla="*/ 4889500 w 6540500"/>
              <a:gd name="connsiteY7" fmla="*/ 1609200 h 1813013"/>
              <a:gd name="connsiteX8" fmla="*/ 5194300 w 6540500"/>
              <a:gd name="connsiteY8" fmla="*/ 1583800 h 1813013"/>
              <a:gd name="connsiteX9" fmla="*/ 5473700 w 6540500"/>
              <a:gd name="connsiteY9" fmla="*/ 1596500 h 1813013"/>
              <a:gd name="connsiteX10" fmla="*/ 5905500 w 6540500"/>
              <a:gd name="connsiteY10" fmla="*/ 1583800 h 1813013"/>
              <a:gd name="connsiteX11" fmla="*/ 5016500 w 6540500"/>
              <a:gd name="connsiteY11" fmla="*/ 1812400 h 1813013"/>
              <a:gd name="connsiteX12" fmla="*/ 6235700 w 6540500"/>
              <a:gd name="connsiteY12" fmla="*/ 1647300 h 1813013"/>
              <a:gd name="connsiteX13" fmla="*/ 6540500 w 6540500"/>
              <a:gd name="connsiteY13" fmla="*/ 1761600 h 1813013"/>
              <a:gd name="connsiteX0" fmla="*/ 0 w 6540500"/>
              <a:gd name="connsiteY0" fmla="*/ 1582122 h 1824035"/>
              <a:gd name="connsiteX1" fmla="*/ 1231900 w 6540500"/>
              <a:gd name="connsiteY1" fmla="*/ 1226522 h 1824035"/>
              <a:gd name="connsiteX2" fmla="*/ 1752600 w 6540500"/>
              <a:gd name="connsiteY2" fmla="*/ 413722 h 1824035"/>
              <a:gd name="connsiteX3" fmla="*/ 2298700 w 6540500"/>
              <a:gd name="connsiteY3" fmla="*/ 20022 h 1824035"/>
              <a:gd name="connsiteX4" fmla="*/ 3022600 w 6540500"/>
              <a:gd name="connsiteY4" fmla="*/ 172422 h 1824035"/>
              <a:gd name="connsiteX5" fmla="*/ 3911600 w 6540500"/>
              <a:gd name="connsiteY5" fmla="*/ 985222 h 1824035"/>
              <a:gd name="connsiteX6" fmla="*/ 4178300 w 6540500"/>
              <a:gd name="connsiteY6" fmla="*/ 1493222 h 1824035"/>
              <a:gd name="connsiteX7" fmla="*/ 4889500 w 6540500"/>
              <a:gd name="connsiteY7" fmla="*/ 1620222 h 1824035"/>
              <a:gd name="connsiteX8" fmla="*/ 5194300 w 6540500"/>
              <a:gd name="connsiteY8" fmla="*/ 1594822 h 1824035"/>
              <a:gd name="connsiteX9" fmla="*/ 5473700 w 6540500"/>
              <a:gd name="connsiteY9" fmla="*/ 1607522 h 1824035"/>
              <a:gd name="connsiteX10" fmla="*/ 5905500 w 6540500"/>
              <a:gd name="connsiteY10" fmla="*/ 1594822 h 1824035"/>
              <a:gd name="connsiteX11" fmla="*/ 5016500 w 6540500"/>
              <a:gd name="connsiteY11" fmla="*/ 1823422 h 1824035"/>
              <a:gd name="connsiteX12" fmla="*/ 6235700 w 6540500"/>
              <a:gd name="connsiteY12" fmla="*/ 1658322 h 1824035"/>
              <a:gd name="connsiteX13" fmla="*/ 6540500 w 6540500"/>
              <a:gd name="connsiteY13" fmla="*/ 1772622 h 1824035"/>
              <a:gd name="connsiteX0" fmla="*/ 0 w 6540500"/>
              <a:gd name="connsiteY0" fmla="*/ 1613838 h 1855751"/>
              <a:gd name="connsiteX1" fmla="*/ 1231900 w 6540500"/>
              <a:gd name="connsiteY1" fmla="*/ 1258238 h 1855751"/>
              <a:gd name="connsiteX2" fmla="*/ 1752600 w 6540500"/>
              <a:gd name="connsiteY2" fmla="*/ 445438 h 1855751"/>
              <a:gd name="connsiteX3" fmla="*/ 2298700 w 6540500"/>
              <a:gd name="connsiteY3" fmla="*/ 51738 h 1855751"/>
              <a:gd name="connsiteX4" fmla="*/ 3035300 w 6540500"/>
              <a:gd name="connsiteY4" fmla="*/ 127938 h 1855751"/>
              <a:gd name="connsiteX5" fmla="*/ 3911600 w 6540500"/>
              <a:gd name="connsiteY5" fmla="*/ 1016938 h 1855751"/>
              <a:gd name="connsiteX6" fmla="*/ 4178300 w 6540500"/>
              <a:gd name="connsiteY6" fmla="*/ 1524938 h 1855751"/>
              <a:gd name="connsiteX7" fmla="*/ 4889500 w 6540500"/>
              <a:gd name="connsiteY7" fmla="*/ 1651938 h 1855751"/>
              <a:gd name="connsiteX8" fmla="*/ 5194300 w 6540500"/>
              <a:gd name="connsiteY8" fmla="*/ 1626538 h 1855751"/>
              <a:gd name="connsiteX9" fmla="*/ 5473700 w 6540500"/>
              <a:gd name="connsiteY9" fmla="*/ 1639238 h 1855751"/>
              <a:gd name="connsiteX10" fmla="*/ 5905500 w 6540500"/>
              <a:gd name="connsiteY10" fmla="*/ 1626538 h 1855751"/>
              <a:gd name="connsiteX11" fmla="*/ 5016500 w 6540500"/>
              <a:gd name="connsiteY11" fmla="*/ 1855138 h 1855751"/>
              <a:gd name="connsiteX12" fmla="*/ 6235700 w 6540500"/>
              <a:gd name="connsiteY12" fmla="*/ 1690038 h 1855751"/>
              <a:gd name="connsiteX13" fmla="*/ 6540500 w 6540500"/>
              <a:gd name="connsiteY13" fmla="*/ 1804338 h 1855751"/>
              <a:gd name="connsiteX0" fmla="*/ 0 w 6540500"/>
              <a:gd name="connsiteY0" fmla="*/ 1583471 h 1825384"/>
              <a:gd name="connsiteX1" fmla="*/ 1231900 w 6540500"/>
              <a:gd name="connsiteY1" fmla="*/ 1227871 h 1825384"/>
              <a:gd name="connsiteX2" fmla="*/ 1752600 w 6540500"/>
              <a:gd name="connsiteY2" fmla="*/ 415071 h 1825384"/>
              <a:gd name="connsiteX3" fmla="*/ 2298700 w 6540500"/>
              <a:gd name="connsiteY3" fmla="*/ 21371 h 1825384"/>
              <a:gd name="connsiteX4" fmla="*/ 3035300 w 6540500"/>
              <a:gd name="connsiteY4" fmla="*/ 97571 h 1825384"/>
              <a:gd name="connsiteX5" fmla="*/ 3594100 w 6540500"/>
              <a:gd name="connsiteY5" fmla="*/ 478571 h 1825384"/>
              <a:gd name="connsiteX6" fmla="*/ 4178300 w 6540500"/>
              <a:gd name="connsiteY6" fmla="*/ 1494571 h 1825384"/>
              <a:gd name="connsiteX7" fmla="*/ 4889500 w 6540500"/>
              <a:gd name="connsiteY7" fmla="*/ 1621571 h 1825384"/>
              <a:gd name="connsiteX8" fmla="*/ 5194300 w 6540500"/>
              <a:gd name="connsiteY8" fmla="*/ 1596171 h 1825384"/>
              <a:gd name="connsiteX9" fmla="*/ 5473700 w 6540500"/>
              <a:gd name="connsiteY9" fmla="*/ 1608871 h 1825384"/>
              <a:gd name="connsiteX10" fmla="*/ 5905500 w 6540500"/>
              <a:gd name="connsiteY10" fmla="*/ 1596171 h 1825384"/>
              <a:gd name="connsiteX11" fmla="*/ 5016500 w 6540500"/>
              <a:gd name="connsiteY11" fmla="*/ 1824771 h 1825384"/>
              <a:gd name="connsiteX12" fmla="*/ 6235700 w 6540500"/>
              <a:gd name="connsiteY12" fmla="*/ 1659671 h 1825384"/>
              <a:gd name="connsiteX13" fmla="*/ 6540500 w 6540500"/>
              <a:gd name="connsiteY13" fmla="*/ 1773971 h 1825384"/>
              <a:gd name="connsiteX0" fmla="*/ 0 w 6540500"/>
              <a:gd name="connsiteY0" fmla="*/ 1650095 h 1892008"/>
              <a:gd name="connsiteX1" fmla="*/ 1231900 w 6540500"/>
              <a:gd name="connsiteY1" fmla="*/ 1294495 h 1892008"/>
              <a:gd name="connsiteX2" fmla="*/ 1752600 w 6540500"/>
              <a:gd name="connsiteY2" fmla="*/ 481695 h 1892008"/>
              <a:gd name="connsiteX3" fmla="*/ 2298700 w 6540500"/>
              <a:gd name="connsiteY3" fmla="*/ 87995 h 1892008"/>
              <a:gd name="connsiteX4" fmla="*/ 2984500 w 6540500"/>
              <a:gd name="connsiteY4" fmla="*/ 37195 h 1892008"/>
              <a:gd name="connsiteX5" fmla="*/ 3594100 w 6540500"/>
              <a:gd name="connsiteY5" fmla="*/ 545195 h 1892008"/>
              <a:gd name="connsiteX6" fmla="*/ 4178300 w 6540500"/>
              <a:gd name="connsiteY6" fmla="*/ 1561195 h 1892008"/>
              <a:gd name="connsiteX7" fmla="*/ 4889500 w 6540500"/>
              <a:gd name="connsiteY7" fmla="*/ 1688195 h 1892008"/>
              <a:gd name="connsiteX8" fmla="*/ 5194300 w 6540500"/>
              <a:gd name="connsiteY8" fmla="*/ 1662795 h 1892008"/>
              <a:gd name="connsiteX9" fmla="*/ 5473700 w 6540500"/>
              <a:gd name="connsiteY9" fmla="*/ 1675495 h 1892008"/>
              <a:gd name="connsiteX10" fmla="*/ 5905500 w 6540500"/>
              <a:gd name="connsiteY10" fmla="*/ 1662795 h 1892008"/>
              <a:gd name="connsiteX11" fmla="*/ 5016500 w 6540500"/>
              <a:gd name="connsiteY11" fmla="*/ 1891395 h 1892008"/>
              <a:gd name="connsiteX12" fmla="*/ 6235700 w 6540500"/>
              <a:gd name="connsiteY12" fmla="*/ 1726295 h 1892008"/>
              <a:gd name="connsiteX13" fmla="*/ 6540500 w 6540500"/>
              <a:gd name="connsiteY13" fmla="*/ 1840595 h 1892008"/>
              <a:gd name="connsiteX0" fmla="*/ 0 w 5829300"/>
              <a:gd name="connsiteY0" fmla="*/ 1611995 h 1892008"/>
              <a:gd name="connsiteX1" fmla="*/ 520700 w 5829300"/>
              <a:gd name="connsiteY1" fmla="*/ 12944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67100 w 5829300"/>
              <a:gd name="connsiteY6" fmla="*/ 15611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67100 w 5829300"/>
              <a:gd name="connsiteY6" fmla="*/ 15611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276600 w 5829300"/>
              <a:gd name="connsiteY6" fmla="*/ 12436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54400 w 5829300"/>
              <a:gd name="connsiteY6" fmla="*/ 12944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54400 w 5829300"/>
              <a:gd name="connsiteY6" fmla="*/ 1294495 h 1892008"/>
              <a:gd name="connsiteX7" fmla="*/ 4216400 w 5829300"/>
              <a:gd name="connsiteY7" fmla="*/ 16246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216400 w 5829300"/>
              <a:gd name="connsiteY7" fmla="*/ 1626738 h 1894051"/>
              <a:gd name="connsiteX8" fmla="*/ 4483100 w 5829300"/>
              <a:gd name="connsiteY8" fmla="*/ 1664838 h 1894051"/>
              <a:gd name="connsiteX9" fmla="*/ 4762500 w 5829300"/>
              <a:gd name="connsiteY9" fmla="*/ 1677538 h 1894051"/>
              <a:gd name="connsiteX10" fmla="*/ 5194300 w 5829300"/>
              <a:gd name="connsiteY10" fmla="*/ 1664838 h 1894051"/>
              <a:gd name="connsiteX11" fmla="*/ 4305300 w 5829300"/>
              <a:gd name="connsiteY11" fmla="*/ 1893438 h 1894051"/>
              <a:gd name="connsiteX12" fmla="*/ 5524500 w 5829300"/>
              <a:gd name="connsiteY12" fmla="*/ 1728338 h 1894051"/>
              <a:gd name="connsiteX13" fmla="*/ 5829300 w 5829300"/>
              <a:gd name="connsiteY13" fmla="*/ 1842638 h 1894051"/>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114800 w 5829300"/>
              <a:gd name="connsiteY7" fmla="*/ 1626738 h 1894051"/>
              <a:gd name="connsiteX8" fmla="*/ 4483100 w 5829300"/>
              <a:gd name="connsiteY8" fmla="*/ 1664838 h 1894051"/>
              <a:gd name="connsiteX9" fmla="*/ 4762500 w 5829300"/>
              <a:gd name="connsiteY9" fmla="*/ 1677538 h 1894051"/>
              <a:gd name="connsiteX10" fmla="*/ 5194300 w 5829300"/>
              <a:gd name="connsiteY10" fmla="*/ 1664838 h 1894051"/>
              <a:gd name="connsiteX11" fmla="*/ 4305300 w 5829300"/>
              <a:gd name="connsiteY11" fmla="*/ 1893438 h 1894051"/>
              <a:gd name="connsiteX12" fmla="*/ 5524500 w 5829300"/>
              <a:gd name="connsiteY12" fmla="*/ 1728338 h 1894051"/>
              <a:gd name="connsiteX13" fmla="*/ 5829300 w 5829300"/>
              <a:gd name="connsiteY13" fmla="*/ 1842638 h 1894051"/>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483100 w 5829300"/>
              <a:gd name="connsiteY7" fmla="*/ 1664838 h 1894051"/>
              <a:gd name="connsiteX8" fmla="*/ 4762500 w 5829300"/>
              <a:gd name="connsiteY8" fmla="*/ 1677538 h 1894051"/>
              <a:gd name="connsiteX9" fmla="*/ 5194300 w 5829300"/>
              <a:gd name="connsiteY9" fmla="*/ 1664838 h 1894051"/>
              <a:gd name="connsiteX10" fmla="*/ 4305300 w 5829300"/>
              <a:gd name="connsiteY10" fmla="*/ 1893438 h 1894051"/>
              <a:gd name="connsiteX11" fmla="*/ 5524500 w 5829300"/>
              <a:gd name="connsiteY11" fmla="*/ 1728338 h 1894051"/>
              <a:gd name="connsiteX12" fmla="*/ 5829300 w 5829300"/>
              <a:gd name="connsiteY12" fmla="*/ 1842638 h 1894051"/>
              <a:gd name="connsiteX0" fmla="*/ 0 w 5524500"/>
              <a:gd name="connsiteY0" fmla="*/ 1614038 h 1894051"/>
              <a:gd name="connsiteX1" fmla="*/ 635000 w 5524500"/>
              <a:gd name="connsiteY1" fmla="*/ 1131438 h 1894051"/>
              <a:gd name="connsiteX2" fmla="*/ 1079500 w 5524500"/>
              <a:gd name="connsiteY2" fmla="*/ 534538 h 1894051"/>
              <a:gd name="connsiteX3" fmla="*/ 1587500 w 5524500"/>
              <a:gd name="connsiteY3" fmla="*/ 90038 h 1894051"/>
              <a:gd name="connsiteX4" fmla="*/ 2273300 w 5524500"/>
              <a:gd name="connsiteY4" fmla="*/ 39238 h 1894051"/>
              <a:gd name="connsiteX5" fmla="*/ 2882900 w 5524500"/>
              <a:gd name="connsiteY5" fmla="*/ 547238 h 1894051"/>
              <a:gd name="connsiteX6" fmla="*/ 3454400 w 5524500"/>
              <a:gd name="connsiteY6" fmla="*/ 1296538 h 1894051"/>
              <a:gd name="connsiteX7" fmla="*/ 4483100 w 5524500"/>
              <a:gd name="connsiteY7" fmla="*/ 1664838 h 1894051"/>
              <a:gd name="connsiteX8" fmla="*/ 4762500 w 5524500"/>
              <a:gd name="connsiteY8" fmla="*/ 1677538 h 1894051"/>
              <a:gd name="connsiteX9" fmla="*/ 5194300 w 5524500"/>
              <a:gd name="connsiteY9" fmla="*/ 1664838 h 1894051"/>
              <a:gd name="connsiteX10" fmla="*/ 4305300 w 5524500"/>
              <a:gd name="connsiteY10" fmla="*/ 1893438 h 1894051"/>
              <a:gd name="connsiteX11" fmla="*/ 5524500 w 5524500"/>
              <a:gd name="connsiteY11" fmla="*/ 1728338 h 1894051"/>
              <a:gd name="connsiteX0" fmla="*/ 0 w 5204100"/>
              <a:gd name="connsiteY0" fmla="*/ 1614038 h 1893438"/>
              <a:gd name="connsiteX1" fmla="*/ 635000 w 5204100"/>
              <a:gd name="connsiteY1" fmla="*/ 1131438 h 1893438"/>
              <a:gd name="connsiteX2" fmla="*/ 1079500 w 5204100"/>
              <a:gd name="connsiteY2" fmla="*/ 534538 h 1893438"/>
              <a:gd name="connsiteX3" fmla="*/ 1587500 w 5204100"/>
              <a:gd name="connsiteY3" fmla="*/ 90038 h 1893438"/>
              <a:gd name="connsiteX4" fmla="*/ 2273300 w 5204100"/>
              <a:gd name="connsiteY4" fmla="*/ 39238 h 1893438"/>
              <a:gd name="connsiteX5" fmla="*/ 2882900 w 5204100"/>
              <a:gd name="connsiteY5" fmla="*/ 547238 h 1893438"/>
              <a:gd name="connsiteX6" fmla="*/ 3454400 w 5204100"/>
              <a:gd name="connsiteY6" fmla="*/ 1296538 h 1893438"/>
              <a:gd name="connsiteX7" fmla="*/ 4483100 w 5204100"/>
              <a:gd name="connsiteY7" fmla="*/ 1664838 h 1893438"/>
              <a:gd name="connsiteX8" fmla="*/ 4762500 w 5204100"/>
              <a:gd name="connsiteY8" fmla="*/ 1677538 h 1893438"/>
              <a:gd name="connsiteX9" fmla="*/ 5194300 w 5204100"/>
              <a:gd name="connsiteY9" fmla="*/ 1664838 h 1893438"/>
              <a:gd name="connsiteX10" fmla="*/ 4305300 w 5204100"/>
              <a:gd name="connsiteY10" fmla="*/ 1893438 h 1893438"/>
              <a:gd name="connsiteX0" fmla="*/ 0 w 5204100"/>
              <a:gd name="connsiteY0" fmla="*/ 1614038 h 1696775"/>
              <a:gd name="connsiteX1" fmla="*/ 635000 w 5204100"/>
              <a:gd name="connsiteY1" fmla="*/ 1131438 h 1696775"/>
              <a:gd name="connsiteX2" fmla="*/ 1079500 w 5204100"/>
              <a:gd name="connsiteY2" fmla="*/ 534538 h 1696775"/>
              <a:gd name="connsiteX3" fmla="*/ 1587500 w 5204100"/>
              <a:gd name="connsiteY3" fmla="*/ 90038 h 1696775"/>
              <a:gd name="connsiteX4" fmla="*/ 2273300 w 5204100"/>
              <a:gd name="connsiteY4" fmla="*/ 39238 h 1696775"/>
              <a:gd name="connsiteX5" fmla="*/ 2882900 w 5204100"/>
              <a:gd name="connsiteY5" fmla="*/ 547238 h 1696775"/>
              <a:gd name="connsiteX6" fmla="*/ 3454400 w 5204100"/>
              <a:gd name="connsiteY6" fmla="*/ 1296538 h 1696775"/>
              <a:gd name="connsiteX7" fmla="*/ 4483100 w 5204100"/>
              <a:gd name="connsiteY7" fmla="*/ 1664838 h 1696775"/>
              <a:gd name="connsiteX8" fmla="*/ 4762500 w 5204100"/>
              <a:gd name="connsiteY8" fmla="*/ 1677538 h 1696775"/>
              <a:gd name="connsiteX9" fmla="*/ 5194300 w 5204100"/>
              <a:gd name="connsiteY9" fmla="*/ 1664838 h 1696775"/>
              <a:gd name="connsiteX0" fmla="*/ 0 w 4762500"/>
              <a:gd name="connsiteY0" fmla="*/ 1614038 h 1696775"/>
              <a:gd name="connsiteX1" fmla="*/ 635000 w 4762500"/>
              <a:gd name="connsiteY1" fmla="*/ 1131438 h 1696775"/>
              <a:gd name="connsiteX2" fmla="*/ 1079500 w 4762500"/>
              <a:gd name="connsiteY2" fmla="*/ 534538 h 1696775"/>
              <a:gd name="connsiteX3" fmla="*/ 1587500 w 4762500"/>
              <a:gd name="connsiteY3" fmla="*/ 90038 h 1696775"/>
              <a:gd name="connsiteX4" fmla="*/ 2273300 w 4762500"/>
              <a:gd name="connsiteY4" fmla="*/ 39238 h 1696775"/>
              <a:gd name="connsiteX5" fmla="*/ 2882900 w 4762500"/>
              <a:gd name="connsiteY5" fmla="*/ 547238 h 1696775"/>
              <a:gd name="connsiteX6" fmla="*/ 3454400 w 4762500"/>
              <a:gd name="connsiteY6" fmla="*/ 1296538 h 1696775"/>
              <a:gd name="connsiteX7" fmla="*/ 4483100 w 4762500"/>
              <a:gd name="connsiteY7" fmla="*/ 1664838 h 1696775"/>
              <a:gd name="connsiteX8" fmla="*/ 4762500 w 4762500"/>
              <a:gd name="connsiteY8" fmla="*/ 1677538 h 1696775"/>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454400 w 4762500"/>
              <a:gd name="connsiteY6" fmla="*/ 1296538 h 1677538"/>
              <a:gd name="connsiteX7" fmla="*/ 4051300 w 4762500"/>
              <a:gd name="connsiteY7" fmla="*/ 1588638 h 1677538"/>
              <a:gd name="connsiteX8" fmla="*/ 4762500 w 4762500"/>
              <a:gd name="connsiteY8" fmla="*/ 1677538 h 1677538"/>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340100 w 4762500"/>
              <a:gd name="connsiteY6" fmla="*/ 1207638 h 1677538"/>
              <a:gd name="connsiteX7" fmla="*/ 4051300 w 4762500"/>
              <a:gd name="connsiteY7" fmla="*/ 1588638 h 1677538"/>
              <a:gd name="connsiteX8" fmla="*/ 4762500 w 4762500"/>
              <a:gd name="connsiteY8" fmla="*/ 1677538 h 1677538"/>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340100 w 4762500"/>
              <a:gd name="connsiteY6" fmla="*/ 1207638 h 1677538"/>
              <a:gd name="connsiteX7" fmla="*/ 3797300 w 4762500"/>
              <a:gd name="connsiteY7" fmla="*/ 1474338 h 1677538"/>
              <a:gd name="connsiteX8" fmla="*/ 4762500 w 4762500"/>
              <a:gd name="connsiteY8" fmla="*/ 1677538 h 1677538"/>
              <a:gd name="connsiteX0" fmla="*/ 0 w 4597400"/>
              <a:gd name="connsiteY0" fmla="*/ 1614038 h 1614038"/>
              <a:gd name="connsiteX1" fmla="*/ 635000 w 4597400"/>
              <a:gd name="connsiteY1" fmla="*/ 1131438 h 1614038"/>
              <a:gd name="connsiteX2" fmla="*/ 1079500 w 4597400"/>
              <a:gd name="connsiteY2" fmla="*/ 534538 h 1614038"/>
              <a:gd name="connsiteX3" fmla="*/ 1587500 w 4597400"/>
              <a:gd name="connsiteY3" fmla="*/ 90038 h 1614038"/>
              <a:gd name="connsiteX4" fmla="*/ 2273300 w 4597400"/>
              <a:gd name="connsiteY4" fmla="*/ 39238 h 1614038"/>
              <a:gd name="connsiteX5" fmla="*/ 2882900 w 4597400"/>
              <a:gd name="connsiteY5" fmla="*/ 547238 h 1614038"/>
              <a:gd name="connsiteX6" fmla="*/ 3340100 w 4597400"/>
              <a:gd name="connsiteY6" fmla="*/ 1207638 h 1614038"/>
              <a:gd name="connsiteX7" fmla="*/ 3797300 w 4597400"/>
              <a:gd name="connsiteY7" fmla="*/ 1474338 h 1614038"/>
              <a:gd name="connsiteX8" fmla="*/ 4597400 w 4597400"/>
              <a:gd name="connsiteY8" fmla="*/ 1575938 h 1614038"/>
              <a:gd name="connsiteX0" fmla="*/ 0 w 4597400"/>
              <a:gd name="connsiteY0" fmla="*/ 1604798 h 1604798"/>
              <a:gd name="connsiteX1" fmla="*/ 635000 w 4597400"/>
              <a:gd name="connsiteY1" fmla="*/ 1122198 h 1604798"/>
              <a:gd name="connsiteX2" fmla="*/ 1079500 w 4597400"/>
              <a:gd name="connsiteY2" fmla="*/ 525298 h 1604798"/>
              <a:gd name="connsiteX3" fmla="*/ 1587500 w 4597400"/>
              <a:gd name="connsiteY3" fmla="*/ 80798 h 1604798"/>
              <a:gd name="connsiteX4" fmla="*/ 2414517 w 4597400"/>
              <a:gd name="connsiteY4" fmla="*/ 42698 h 1604798"/>
              <a:gd name="connsiteX5" fmla="*/ 2882900 w 4597400"/>
              <a:gd name="connsiteY5" fmla="*/ 537998 h 1604798"/>
              <a:gd name="connsiteX6" fmla="*/ 3340100 w 4597400"/>
              <a:gd name="connsiteY6" fmla="*/ 1198398 h 1604798"/>
              <a:gd name="connsiteX7" fmla="*/ 3797300 w 4597400"/>
              <a:gd name="connsiteY7" fmla="*/ 1465098 h 1604798"/>
              <a:gd name="connsiteX8" fmla="*/ 4597400 w 4597400"/>
              <a:gd name="connsiteY8" fmla="*/ 1566698 h 1604798"/>
              <a:gd name="connsiteX0" fmla="*/ 0 w 4597400"/>
              <a:gd name="connsiteY0" fmla="*/ 1606641 h 1606641"/>
              <a:gd name="connsiteX1" fmla="*/ 635000 w 4597400"/>
              <a:gd name="connsiteY1" fmla="*/ 1124041 h 1606641"/>
              <a:gd name="connsiteX2" fmla="*/ 1079500 w 4597400"/>
              <a:gd name="connsiteY2" fmla="*/ 527141 h 1606641"/>
              <a:gd name="connsiteX3" fmla="*/ 1587500 w 4597400"/>
              <a:gd name="connsiteY3" fmla="*/ 82641 h 1606641"/>
              <a:gd name="connsiteX4" fmla="*/ 2414517 w 4597400"/>
              <a:gd name="connsiteY4" fmla="*/ 44541 h 1606641"/>
              <a:gd name="connsiteX5" fmla="*/ 2961354 w 4597400"/>
              <a:gd name="connsiteY5" fmla="*/ 565241 h 1606641"/>
              <a:gd name="connsiteX6" fmla="*/ 3340100 w 4597400"/>
              <a:gd name="connsiteY6" fmla="*/ 1200241 h 1606641"/>
              <a:gd name="connsiteX7" fmla="*/ 3797300 w 4597400"/>
              <a:gd name="connsiteY7" fmla="*/ 1466941 h 1606641"/>
              <a:gd name="connsiteX8" fmla="*/ 4597400 w 4597400"/>
              <a:gd name="connsiteY8" fmla="*/ 1568541 h 1606641"/>
              <a:gd name="connsiteX0" fmla="*/ 0 w 4597400"/>
              <a:gd name="connsiteY0" fmla="*/ 1606641 h 1606641"/>
              <a:gd name="connsiteX1" fmla="*/ 635000 w 4597400"/>
              <a:gd name="connsiteY1" fmla="*/ 1124041 h 1606641"/>
              <a:gd name="connsiteX2" fmla="*/ 1079500 w 4597400"/>
              <a:gd name="connsiteY2" fmla="*/ 527141 h 1606641"/>
              <a:gd name="connsiteX3" fmla="*/ 1587500 w 4597400"/>
              <a:gd name="connsiteY3" fmla="*/ 82641 h 1606641"/>
              <a:gd name="connsiteX4" fmla="*/ 2414517 w 4597400"/>
              <a:gd name="connsiteY4" fmla="*/ 44541 h 1606641"/>
              <a:gd name="connsiteX5" fmla="*/ 2961354 w 4597400"/>
              <a:gd name="connsiteY5" fmla="*/ 565241 h 1606641"/>
              <a:gd name="connsiteX6" fmla="*/ 3371481 w 4597400"/>
              <a:gd name="connsiteY6" fmla="*/ 1200241 h 1606641"/>
              <a:gd name="connsiteX7" fmla="*/ 3797300 w 4597400"/>
              <a:gd name="connsiteY7" fmla="*/ 1466941 h 1606641"/>
              <a:gd name="connsiteX8" fmla="*/ 4597400 w 4597400"/>
              <a:gd name="connsiteY8" fmla="*/ 1568541 h 1606641"/>
              <a:gd name="connsiteX0" fmla="*/ 0 w 4613091"/>
              <a:gd name="connsiteY0" fmla="*/ 1606641 h 1606641"/>
              <a:gd name="connsiteX1" fmla="*/ 635000 w 4613091"/>
              <a:gd name="connsiteY1" fmla="*/ 1124041 h 1606641"/>
              <a:gd name="connsiteX2" fmla="*/ 1079500 w 4613091"/>
              <a:gd name="connsiteY2" fmla="*/ 527141 h 1606641"/>
              <a:gd name="connsiteX3" fmla="*/ 1587500 w 4613091"/>
              <a:gd name="connsiteY3" fmla="*/ 82641 h 1606641"/>
              <a:gd name="connsiteX4" fmla="*/ 2414517 w 4613091"/>
              <a:gd name="connsiteY4" fmla="*/ 44541 h 1606641"/>
              <a:gd name="connsiteX5" fmla="*/ 2961354 w 4613091"/>
              <a:gd name="connsiteY5" fmla="*/ 565241 h 1606641"/>
              <a:gd name="connsiteX6" fmla="*/ 3371481 w 4613091"/>
              <a:gd name="connsiteY6" fmla="*/ 1200241 h 1606641"/>
              <a:gd name="connsiteX7" fmla="*/ 3797300 w 4613091"/>
              <a:gd name="connsiteY7" fmla="*/ 1466941 h 1606641"/>
              <a:gd name="connsiteX8" fmla="*/ 4613091 w 4613091"/>
              <a:gd name="connsiteY8" fmla="*/ 1581241 h 1606641"/>
              <a:gd name="connsiteX0" fmla="*/ 0 w 4613091"/>
              <a:gd name="connsiteY0" fmla="*/ 1586028 h 1586028"/>
              <a:gd name="connsiteX1" fmla="*/ 635000 w 4613091"/>
              <a:gd name="connsiteY1" fmla="*/ 1103428 h 1586028"/>
              <a:gd name="connsiteX2" fmla="*/ 1079500 w 4613091"/>
              <a:gd name="connsiteY2" fmla="*/ 506528 h 1586028"/>
              <a:gd name="connsiteX3" fmla="*/ 1587500 w 4613091"/>
              <a:gd name="connsiteY3" fmla="*/ 62028 h 1586028"/>
              <a:gd name="connsiteX4" fmla="*/ 2508202 w 4613091"/>
              <a:gd name="connsiteY4" fmla="*/ 55151 h 1586028"/>
              <a:gd name="connsiteX5" fmla="*/ 2961354 w 4613091"/>
              <a:gd name="connsiteY5" fmla="*/ 544628 h 1586028"/>
              <a:gd name="connsiteX6" fmla="*/ 3371481 w 4613091"/>
              <a:gd name="connsiteY6" fmla="*/ 1179628 h 1586028"/>
              <a:gd name="connsiteX7" fmla="*/ 3797300 w 4613091"/>
              <a:gd name="connsiteY7" fmla="*/ 1446328 h 1586028"/>
              <a:gd name="connsiteX8" fmla="*/ 4613091 w 4613091"/>
              <a:gd name="connsiteY8" fmla="*/ 1560628 h 1586028"/>
              <a:gd name="connsiteX0" fmla="*/ 0 w 4613091"/>
              <a:gd name="connsiteY0" fmla="*/ 1577383 h 1577383"/>
              <a:gd name="connsiteX1" fmla="*/ 635000 w 4613091"/>
              <a:gd name="connsiteY1" fmla="*/ 1094783 h 1577383"/>
              <a:gd name="connsiteX2" fmla="*/ 1079500 w 4613091"/>
              <a:gd name="connsiteY2" fmla="*/ 497883 h 1577383"/>
              <a:gd name="connsiteX3" fmla="*/ 1642609 w 4613091"/>
              <a:gd name="connsiteY3" fmla="*/ 71225 h 1577383"/>
              <a:gd name="connsiteX4" fmla="*/ 2508202 w 4613091"/>
              <a:gd name="connsiteY4" fmla="*/ 46506 h 1577383"/>
              <a:gd name="connsiteX5" fmla="*/ 2961354 w 4613091"/>
              <a:gd name="connsiteY5" fmla="*/ 535983 h 1577383"/>
              <a:gd name="connsiteX6" fmla="*/ 3371481 w 4613091"/>
              <a:gd name="connsiteY6" fmla="*/ 1170983 h 1577383"/>
              <a:gd name="connsiteX7" fmla="*/ 3797300 w 4613091"/>
              <a:gd name="connsiteY7" fmla="*/ 1437683 h 1577383"/>
              <a:gd name="connsiteX8" fmla="*/ 4613091 w 4613091"/>
              <a:gd name="connsiteY8" fmla="*/ 1551983 h 1577383"/>
              <a:gd name="connsiteX0" fmla="*/ 0 w 4613091"/>
              <a:gd name="connsiteY0" fmla="*/ 1571523 h 1571523"/>
              <a:gd name="connsiteX1" fmla="*/ 635000 w 4613091"/>
              <a:gd name="connsiteY1" fmla="*/ 1088923 h 1571523"/>
              <a:gd name="connsiteX2" fmla="*/ 1079500 w 4613091"/>
              <a:gd name="connsiteY2" fmla="*/ 492023 h 1571523"/>
              <a:gd name="connsiteX3" fmla="*/ 1642609 w 4613091"/>
              <a:gd name="connsiteY3" fmla="*/ 65365 h 1571523"/>
              <a:gd name="connsiteX4" fmla="*/ 2469625 w 4613091"/>
              <a:gd name="connsiteY4" fmla="*/ 49567 h 1571523"/>
              <a:gd name="connsiteX5" fmla="*/ 2961354 w 4613091"/>
              <a:gd name="connsiteY5" fmla="*/ 530123 h 1571523"/>
              <a:gd name="connsiteX6" fmla="*/ 3371481 w 4613091"/>
              <a:gd name="connsiteY6" fmla="*/ 1165123 h 1571523"/>
              <a:gd name="connsiteX7" fmla="*/ 3797300 w 4613091"/>
              <a:gd name="connsiteY7" fmla="*/ 1431823 h 1571523"/>
              <a:gd name="connsiteX8" fmla="*/ 4613091 w 4613091"/>
              <a:gd name="connsiteY8" fmla="*/ 1546123 h 1571523"/>
              <a:gd name="connsiteX0" fmla="*/ 0 w 4613091"/>
              <a:gd name="connsiteY0" fmla="*/ 1577094 h 1577094"/>
              <a:gd name="connsiteX1" fmla="*/ 635000 w 4613091"/>
              <a:gd name="connsiteY1" fmla="*/ 1094494 h 1577094"/>
              <a:gd name="connsiteX2" fmla="*/ 1079500 w 4613091"/>
              <a:gd name="connsiteY2" fmla="*/ 497594 h 1577094"/>
              <a:gd name="connsiteX3" fmla="*/ 1642609 w 4613091"/>
              <a:gd name="connsiteY3" fmla="*/ 70936 h 1577094"/>
              <a:gd name="connsiteX4" fmla="*/ 2469625 w 4613091"/>
              <a:gd name="connsiteY4" fmla="*/ 55138 h 1577094"/>
              <a:gd name="connsiteX5" fmla="*/ 2961354 w 4613091"/>
              <a:gd name="connsiteY5" fmla="*/ 535694 h 1577094"/>
              <a:gd name="connsiteX6" fmla="*/ 3371481 w 4613091"/>
              <a:gd name="connsiteY6" fmla="*/ 1170694 h 1577094"/>
              <a:gd name="connsiteX7" fmla="*/ 3797300 w 4613091"/>
              <a:gd name="connsiteY7" fmla="*/ 1437394 h 1577094"/>
              <a:gd name="connsiteX8" fmla="*/ 4613091 w 4613091"/>
              <a:gd name="connsiteY8" fmla="*/ 1551694 h 1577094"/>
              <a:gd name="connsiteX0" fmla="*/ 0 w 4613091"/>
              <a:gd name="connsiteY0" fmla="*/ 1560722 h 1560722"/>
              <a:gd name="connsiteX1" fmla="*/ 635000 w 4613091"/>
              <a:gd name="connsiteY1" fmla="*/ 1078122 h 1560722"/>
              <a:gd name="connsiteX2" fmla="*/ 1079500 w 4613091"/>
              <a:gd name="connsiteY2" fmla="*/ 481222 h 1560722"/>
              <a:gd name="connsiteX3" fmla="*/ 1642609 w 4613091"/>
              <a:gd name="connsiteY3" fmla="*/ 54564 h 1560722"/>
              <a:gd name="connsiteX4" fmla="*/ 2469625 w 4613091"/>
              <a:gd name="connsiteY4" fmla="*/ 65529 h 1560722"/>
              <a:gd name="connsiteX5" fmla="*/ 2961354 w 4613091"/>
              <a:gd name="connsiteY5" fmla="*/ 519322 h 1560722"/>
              <a:gd name="connsiteX6" fmla="*/ 3371481 w 4613091"/>
              <a:gd name="connsiteY6" fmla="*/ 1154322 h 1560722"/>
              <a:gd name="connsiteX7" fmla="*/ 3797300 w 4613091"/>
              <a:gd name="connsiteY7" fmla="*/ 1421022 h 1560722"/>
              <a:gd name="connsiteX8" fmla="*/ 4613091 w 4613091"/>
              <a:gd name="connsiteY8" fmla="*/ 1535322 h 1560722"/>
              <a:gd name="connsiteX0" fmla="*/ 0 w 4613091"/>
              <a:gd name="connsiteY0" fmla="*/ 1547141 h 1547141"/>
              <a:gd name="connsiteX1" fmla="*/ 635000 w 4613091"/>
              <a:gd name="connsiteY1" fmla="*/ 1064541 h 1547141"/>
              <a:gd name="connsiteX2" fmla="*/ 1079500 w 4613091"/>
              <a:gd name="connsiteY2" fmla="*/ 467641 h 1547141"/>
              <a:gd name="connsiteX3" fmla="*/ 1642609 w 4613091"/>
              <a:gd name="connsiteY3" fmla="*/ 40983 h 1547141"/>
              <a:gd name="connsiteX4" fmla="*/ 2524734 w 4613091"/>
              <a:gd name="connsiteY4" fmla="*/ 78711 h 1547141"/>
              <a:gd name="connsiteX5" fmla="*/ 2961354 w 4613091"/>
              <a:gd name="connsiteY5" fmla="*/ 505741 h 1547141"/>
              <a:gd name="connsiteX6" fmla="*/ 3371481 w 4613091"/>
              <a:gd name="connsiteY6" fmla="*/ 1140741 h 1547141"/>
              <a:gd name="connsiteX7" fmla="*/ 3797300 w 4613091"/>
              <a:gd name="connsiteY7" fmla="*/ 1407441 h 1547141"/>
              <a:gd name="connsiteX8" fmla="*/ 4613091 w 4613091"/>
              <a:gd name="connsiteY8" fmla="*/ 1521741 h 1547141"/>
              <a:gd name="connsiteX0" fmla="*/ 0 w 4613091"/>
              <a:gd name="connsiteY0" fmla="*/ 1525725 h 1525725"/>
              <a:gd name="connsiteX1" fmla="*/ 635000 w 4613091"/>
              <a:gd name="connsiteY1" fmla="*/ 1043125 h 1525725"/>
              <a:gd name="connsiteX2" fmla="*/ 1079500 w 4613091"/>
              <a:gd name="connsiteY2" fmla="*/ 446225 h 1525725"/>
              <a:gd name="connsiteX3" fmla="*/ 1642609 w 4613091"/>
              <a:gd name="connsiteY3" fmla="*/ 46329 h 1525725"/>
              <a:gd name="connsiteX4" fmla="*/ 2524734 w 4613091"/>
              <a:gd name="connsiteY4" fmla="*/ 57295 h 1525725"/>
              <a:gd name="connsiteX5" fmla="*/ 2961354 w 4613091"/>
              <a:gd name="connsiteY5" fmla="*/ 484325 h 1525725"/>
              <a:gd name="connsiteX6" fmla="*/ 3371481 w 4613091"/>
              <a:gd name="connsiteY6" fmla="*/ 1119325 h 1525725"/>
              <a:gd name="connsiteX7" fmla="*/ 3797300 w 4613091"/>
              <a:gd name="connsiteY7" fmla="*/ 1386025 h 1525725"/>
              <a:gd name="connsiteX8" fmla="*/ 4613091 w 4613091"/>
              <a:gd name="connsiteY8" fmla="*/ 1500325 h 1525725"/>
              <a:gd name="connsiteX0" fmla="*/ 0 w 4613091"/>
              <a:gd name="connsiteY0" fmla="*/ 1521200 h 1521200"/>
              <a:gd name="connsiteX1" fmla="*/ 635000 w 4613091"/>
              <a:gd name="connsiteY1" fmla="*/ 1038600 h 1521200"/>
              <a:gd name="connsiteX2" fmla="*/ 1079500 w 4613091"/>
              <a:gd name="connsiteY2" fmla="*/ 441700 h 1521200"/>
              <a:gd name="connsiteX3" fmla="*/ 1642609 w 4613091"/>
              <a:gd name="connsiteY3" fmla="*/ 41804 h 1521200"/>
              <a:gd name="connsiteX4" fmla="*/ 2579843 w 4613091"/>
              <a:gd name="connsiteY4" fmla="*/ 61691 h 1521200"/>
              <a:gd name="connsiteX5" fmla="*/ 2961354 w 4613091"/>
              <a:gd name="connsiteY5" fmla="*/ 479800 h 1521200"/>
              <a:gd name="connsiteX6" fmla="*/ 3371481 w 4613091"/>
              <a:gd name="connsiteY6" fmla="*/ 1114800 h 1521200"/>
              <a:gd name="connsiteX7" fmla="*/ 3797300 w 4613091"/>
              <a:gd name="connsiteY7" fmla="*/ 1381500 h 1521200"/>
              <a:gd name="connsiteX8" fmla="*/ 4613091 w 4613091"/>
              <a:gd name="connsiteY8" fmla="*/ 1495800 h 1521200"/>
              <a:gd name="connsiteX0" fmla="*/ 0 w 4613091"/>
              <a:gd name="connsiteY0" fmla="*/ 1523272 h 1523272"/>
              <a:gd name="connsiteX1" fmla="*/ 635000 w 4613091"/>
              <a:gd name="connsiteY1" fmla="*/ 1040672 h 1523272"/>
              <a:gd name="connsiteX2" fmla="*/ 1079500 w 4613091"/>
              <a:gd name="connsiteY2" fmla="*/ 443772 h 1523272"/>
              <a:gd name="connsiteX3" fmla="*/ 1642609 w 4613091"/>
              <a:gd name="connsiteY3" fmla="*/ 43876 h 1523272"/>
              <a:gd name="connsiteX4" fmla="*/ 2169156 w 4613091"/>
              <a:gd name="connsiteY4" fmla="*/ 12593 h 1523272"/>
              <a:gd name="connsiteX5" fmla="*/ 2579843 w 4613091"/>
              <a:gd name="connsiteY5" fmla="*/ 63763 h 1523272"/>
              <a:gd name="connsiteX6" fmla="*/ 2961354 w 4613091"/>
              <a:gd name="connsiteY6" fmla="*/ 481872 h 1523272"/>
              <a:gd name="connsiteX7" fmla="*/ 3371481 w 4613091"/>
              <a:gd name="connsiteY7" fmla="*/ 1116872 h 1523272"/>
              <a:gd name="connsiteX8" fmla="*/ 3797300 w 4613091"/>
              <a:gd name="connsiteY8" fmla="*/ 1383572 h 1523272"/>
              <a:gd name="connsiteX9" fmla="*/ 4613091 w 4613091"/>
              <a:gd name="connsiteY9" fmla="*/ 1497872 h 1523272"/>
              <a:gd name="connsiteX0" fmla="*/ 0 w 4613091"/>
              <a:gd name="connsiteY0" fmla="*/ 1564830 h 1564830"/>
              <a:gd name="connsiteX1" fmla="*/ 635000 w 4613091"/>
              <a:gd name="connsiteY1" fmla="*/ 1082230 h 1564830"/>
              <a:gd name="connsiteX2" fmla="*/ 1079500 w 4613091"/>
              <a:gd name="connsiteY2" fmla="*/ 485330 h 1564830"/>
              <a:gd name="connsiteX3" fmla="*/ 1642609 w 4613091"/>
              <a:gd name="connsiteY3" fmla="*/ 85434 h 1564830"/>
              <a:gd name="connsiteX4" fmla="*/ 2169156 w 4613091"/>
              <a:gd name="connsiteY4" fmla="*/ 625 h 1564830"/>
              <a:gd name="connsiteX5" fmla="*/ 2579843 w 4613091"/>
              <a:gd name="connsiteY5" fmla="*/ 105321 h 1564830"/>
              <a:gd name="connsiteX6" fmla="*/ 2961354 w 4613091"/>
              <a:gd name="connsiteY6" fmla="*/ 523430 h 1564830"/>
              <a:gd name="connsiteX7" fmla="*/ 3371481 w 4613091"/>
              <a:gd name="connsiteY7" fmla="*/ 1158430 h 1564830"/>
              <a:gd name="connsiteX8" fmla="*/ 3797300 w 4613091"/>
              <a:gd name="connsiteY8" fmla="*/ 1425130 h 1564830"/>
              <a:gd name="connsiteX9" fmla="*/ 4613091 w 4613091"/>
              <a:gd name="connsiteY9" fmla="*/ 1539430 h 1564830"/>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79843 w 4613091"/>
              <a:gd name="connsiteY5" fmla="*/ 118438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79843 w 4613091"/>
              <a:gd name="connsiteY5" fmla="*/ 145201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85353 w 4613091"/>
              <a:gd name="connsiteY5" fmla="*/ 136280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85353 w 4613091"/>
              <a:gd name="connsiteY5" fmla="*/ 136280 h 1577947"/>
              <a:gd name="connsiteX6" fmla="*/ 2972376 w 4613091"/>
              <a:gd name="connsiteY6" fmla="*/ 541008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24113"/>
              <a:gd name="connsiteY0" fmla="*/ 1577947 h 1577947"/>
              <a:gd name="connsiteX1" fmla="*/ 635000 w 4624113"/>
              <a:gd name="connsiteY1" fmla="*/ 1095347 h 1577947"/>
              <a:gd name="connsiteX2" fmla="*/ 1079500 w 4624113"/>
              <a:gd name="connsiteY2" fmla="*/ 498447 h 1577947"/>
              <a:gd name="connsiteX3" fmla="*/ 1642609 w 4624113"/>
              <a:gd name="connsiteY3" fmla="*/ 98551 h 1577947"/>
              <a:gd name="connsiteX4" fmla="*/ 2180178 w 4624113"/>
              <a:gd name="connsiteY4" fmla="*/ 360 h 1577947"/>
              <a:gd name="connsiteX5" fmla="*/ 2585353 w 4624113"/>
              <a:gd name="connsiteY5" fmla="*/ 136280 h 1577947"/>
              <a:gd name="connsiteX6" fmla="*/ 2972376 w 4624113"/>
              <a:gd name="connsiteY6" fmla="*/ 541008 h 1577947"/>
              <a:gd name="connsiteX7" fmla="*/ 3371481 w 4624113"/>
              <a:gd name="connsiteY7" fmla="*/ 1171547 h 1577947"/>
              <a:gd name="connsiteX8" fmla="*/ 3797300 w 4624113"/>
              <a:gd name="connsiteY8" fmla="*/ 1438247 h 1577947"/>
              <a:gd name="connsiteX9" fmla="*/ 4624113 w 4624113"/>
              <a:gd name="connsiteY9" fmla="*/ 1565929 h 1577947"/>
              <a:gd name="connsiteX0" fmla="*/ 0 w 4624113"/>
              <a:gd name="connsiteY0" fmla="*/ 1578105 h 1578105"/>
              <a:gd name="connsiteX1" fmla="*/ 635000 w 4624113"/>
              <a:gd name="connsiteY1" fmla="*/ 1095505 h 1578105"/>
              <a:gd name="connsiteX2" fmla="*/ 1057458 w 4624113"/>
              <a:gd name="connsiteY2" fmla="*/ 547671 h 1578105"/>
              <a:gd name="connsiteX3" fmla="*/ 1642609 w 4624113"/>
              <a:gd name="connsiteY3" fmla="*/ 98709 h 1578105"/>
              <a:gd name="connsiteX4" fmla="*/ 2180178 w 4624113"/>
              <a:gd name="connsiteY4" fmla="*/ 518 h 1578105"/>
              <a:gd name="connsiteX5" fmla="*/ 2585353 w 4624113"/>
              <a:gd name="connsiteY5" fmla="*/ 136438 h 1578105"/>
              <a:gd name="connsiteX6" fmla="*/ 2972376 w 4624113"/>
              <a:gd name="connsiteY6" fmla="*/ 541166 h 1578105"/>
              <a:gd name="connsiteX7" fmla="*/ 3371481 w 4624113"/>
              <a:gd name="connsiteY7" fmla="*/ 1171705 h 1578105"/>
              <a:gd name="connsiteX8" fmla="*/ 3797300 w 4624113"/>
              <a:gd name="connsiteY8" fmla="*/ 1438405 h 1578105"/>
              <a:gd name="connsiteX9" fmla="*/ 4624113 w 4624113"/>
              <a:gd name="connsiteY9" fmla="*/ 1566087 h 1578105"/>
              <a:gd name="connsiteX0" fmla="*/ 0 w 4624113"/>
              <a:gd name="connsiteY0" fmla="*/ 1578105 h 1578105"/>
              <a:gd name="connsiteX1" fmla="*/ 635000 w 4624113"/>
              <a:gd name="connsiteY1" fmla="*/ 1095505 h 1578105"/>
              <a:gd name="connsiteX2" fmla="*/ 1057458 w 4624113"/>
              <a:gd name="connsiteY2" fmla="*/ 547671 h 1578105"/>
              <a:gd name="connsiteX3" fmla="*/ 1642609 w 4624113"/>
              <a:gd name="connsiteY3" fmla="*/ 98709 h 1578105"/>
              <a:gd name="connsiteX4" fmla="*/ 2180178 w 4624113"/>
              <a:gd name="connsiteY4" fmla="*/ 518 h 1578105"/>
              <a:gd name="connsiteX5" fmla="*/ 2585353 w 4624113"/>
              <a:gd name="connsiteY5" fmla="*/ 136438 h 1578105"/>
              <a:gd name="connsiteX6" fmla="*/ 2972376 w 4624113"/>
              <a:gd name="connsiteY6" fmla="*/ 541166 h 1578105"/>
              <a:gd name="connsiteX7" fmla="*/ 3371481 w 4624113"/>
              <a:gd name="connsiteY7" fmla="*/ 1171705 h 1578105"/>
              <a:gd name="connsiteX8" fmla="*/ 3797300 w 4624113"/>
              <a:gd name="connsiteY8" fmla="*/ 1438405 h 1578105"/>
              <a:gd name="connsiteX9" fmla="*/ 4624113 w 4624113"/>
              <a:gd name="connsiteY9" fmla="*/ 1566087 h 1578105"/>
              <a:gd name="connsiteX0" fmla="*/ 0 w 4624113"/>
              <a:gd name="connsiteY0" fmla="*/ 1578187 h 1578187"/>
              <a:gd name="connsiteX1" fmla="*/ 635000 w 4624113"/>
              <a:gd name="connsiteY1" fmla="*/ 10955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071 h 1578071"/>
              <a:gd name="connsiteX1" fmla="*/ 635000 w 4624113"/>
              <a:gd name="connsiteY1" fmla="*/ 1120871 h 1578071"/>
              <a:gd name="connsiteX2" fmla="*/ 1078380 w 4624113"/>
              <a:gd name="connsiteY2" fmla="*/ 564570 h 1578071"/>
              <a:gd name="connsiteX3" fmla="*/ 1642609 w 4624113"/>
              <a:gd name="connsiteY3" fmla="*/ 98675 h 1578071"/>
              <a:gd name="connsiteX4" fmla="*/ 2180178 w 4624113"/>
              <a:gd name="connsiteY4" fmla="*/ 484 h 1578071"/>
              <a:gd name="connsiteX5" fmla="*/ 2585353 w 4624113"/>
              <a:gd name="connsiteY5" fmla="*/ 136404 h 1578071"/>
              <a:gd name="connsiteX6" fmla="*/ 2972376 w 4624113"/>
              <a:gd name="connsiteY6" fmla="*/ 541132 h 1578071"/>
              <a:gd name="connsiteX7" fmla="*/ 3371481 w 4624113"/>
              <a:gd name="connsiteY7" fmla="*/ 1171671 h 1578071"/>
              <a:gd name="connsiteX8" fmla="*/ 3797300 w 4624113"/>
              <a:gd name="connsiteY8" fmla="*/ 1438371 h 1578071"/>
              <a:gd name="connsiteX9" fmla="*/ 4624113 w 4624113"/>
              <a:gd name="connsiteY9" fmla="*/ 1566053 h 1578071"/>
              <a:gd name="connsiteX0" fmla="*/ 0 w 4624113"/>
              <a:gd name="connsiteY0" fmla="*/ 1578071 h 1578071"/>
              <a:gd name="connsiteX1" fmla="*/ 635000 w 4624113"/>
              <a:gd name="connsiteY1" fmla="*/ 1120871 h 1578071"/>
              <a:gd name="connsiteX2" fmla="*/ 1078380 w 4624113"/>
              <a:gd name="connsiteY2" fmla="*/ 564570 h 1578071"/>
              <a:gd name="connsiteX3" fmla="*/ 1642609 w 4624113"/>
              <a:gd name="connsiteY3" fmla="*/ 98675 h 1578071"/>
              <a:gd name="connsiteX4" fmla="*/ 2180178 w 4624113"/>
              <a:gd name="connsiteY4" fmla="*/ 484 h 1578071"/>
              <a:gd name="connsiteX5" fmla="*/ 2585353 w 4624113"/>
              <a:gd name="connsiteY5" fmla="*/ 136404 h 1578071"/>
              <a:gd name="connsiteX6" fmla="*/ 2972376 w 4624113"/>
              <a:gd name="connsiteY6" fmla="*/ 541132 h 1578071"/>
              <a:gd name="connsiteX7" fmla="*/ 3371481 w 4624113"/>
              <a:gd name="connsiteY7" fmla="*/ 1171671 h 1578071"/>
              <a:gd name="connsiteX8" fmla="*/ 3797300 w 4624113"/>
              <a:gd name="connsiteY8" fmla="*/ 1438371 h 1578071"/>
              <a:gd name="connsiteX9" fmla="*/ 4624113 w 4624113"/>
              <a:gd name="connsiteY9" fmla="*/ 1566053 h 1578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24113" h="1578071">
                <a:moveTo>
                  <a:pt x="0" y="1578071"/>
                </a:moveTo>
                <a:cubicBezTo>
                  <a:pt x="383116" y="1451071"/>
                  <a:pt x="470961" y="1315188"/>
                  <a:pt x="635000" y="1120871"/>
                </a:cubicBezTo>
                <a:cubicBezTo>
                  <a:pt x="799039" y="926554"/>
                  <a:pt x="915676" y="739170"/>
                  <a:pt x="1078380" y="564570"/>
                </a:cubicBezTo>
                <a:cubicBezTo>
                  <a:pt x="1241084" y="389970"/>
                  <a:pt x="1453746" y="188456"/>
                  <a:pt x="1642609" y="98675"/>
                </a:cubicBezTo>
                <a:cubicBezTo>
                  <a:pt x="1831472" y="8894"/>
                  <a:pt x="2023972" y="-2830"/>
                  <a:pt x="2180178" y="484"/>
                </a:cubicBezTo>
                <a:cubicBezTo>
                  <a:pt x="2336384" y="3798"/>
                  <a:pt x="2453320" y="46296"/>
                  <a:pt x="2585353" y="136404"/>
                </a:cubicBezTo>
                <a:cubicBezTo>
                  <a:pt x="2717386" y="226512"/>
                  <a:pt x="2841355" y="368588"/>
                  <a:pt x="2972376" y="541132"/>
                </a:cubicBezTo>
                <a:cubicBezTo>
                  <a:pt x="3103397" y="713676"/>
                  <a:pt x="3233994" y="1022131"/>
                  <a:pt x="3371481" y="1171671"/>
                </a:cubicBezTo>
                <a:cubicBezTo>
                  <a:pt x="3508968" y="1321211"/>
                  <a:pt x="3588528" y="1372641"/>
                  <a:pt x="3797300" y="1438371"/>
                </a:cubicBezTo>
                <a:cubicBezTo>
                  <a:pt x="4006072" y="1504101"/>
                  <a:pt x="4505580" y="1566053"/>
                  <a:pt x="4624113" y="1566053"/>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Freeform 56"/>
          <p:cNvSpPr/>
          <p:nvPr/>
        </p:nvSpPr>
        <p:spPr>
          <a:xfrm rot="16200000">
            <a:off x="2601597" y="8253933"/>
            <a:ext cx="1220113" cy="557041"/>
          </a:xfrm>
          <a:custGeom>
            <a:avLst/>
            <a:gdLst>
              <a:gd name="connsiteX0" fmla="*/ 0 w 6604000"/>
              <a:gd name="connsiteY0" fmla="*/ 1651474 h 1893352"/>
              <a:gd name="connsiteX1" fmla="*/ 1054100 w 6604000"/>
              <a:gd name="connsiteY1" fmla="*/ 1194274 h 1893352"/>
              <a:gd name="connsiteX2" fmla="*/ 1727200 w 6604000"/>
              <a:gd name="connsiteY2" fmla="*/ 432274 h 1893352"/>
              <a:gd name="connsiteX3" fmla="*/ 2273300 w 6604000"/>
              <a:gd name="connsiteY3" fmla="*/ 25874 h 1893352"/>
              <a:gd name="connsiteX4" fmla="*/ 3365500 w 6604000"/>
              <a:gd name="connsiteY4" fmla="*/ 152874 h 1893352"/>
              <a:gd name="connsiteX5" fmla="*/ 3911600 w 6604000"/>
              <a:gd name="connsiteY5" fmla="*/ 1054574 h 1893352"/>
              <a:gd name="connsiteX6" fmla="*/ 4178300 w 6604000"/>
              <a:gd name="connsiteY6" fmla="*/ 1562574 h 1893352"/>
              <a:gd name="connsiteX7" fmla="*/ 4889500 w 6604000"/>
              <a:gd name="connsiteY7" fmla="*/ 1689574 h 1893352"/>
              <a:gd name="connsiteX8" fmla="*/ 5194300 w 6604000"/>
              <a:gd name="connsiteY8" fmla="*/ 1664174 h 1893352"/>
              <a:gd name="connsiteX9" fmla="*/ 5473700 w 6604000"/>
              <a:gd name="connsiteY9" fmla="*/ 1676874 h 1893352"/>
              <a:gd name="connsiteX10" fmla="*/ 5905500 w 6604000"/>
              <a:gd name="connsiteY10" fmla="*/ 1664174 h 1893352"/>
              <a:gd name="connsiteX11" fmla="*/ 5016500 w 6604000"/>
              <a:gd name="connsiteY11" fmla="*/ 1892774 h 1893352"/>
              <a:gd name="connsiteX12" fmla="*/ 6235700 w 6604000"/>
              <a:gd name="connsiteY12" fmla="*/ 1727674 h 1893352"/>
              <a:gd name="connsiteX13" fmla="*/ 6604000 w 6604000"/>
              <a:gd name="connsiteY13" fmla="*/ 1664174 h 1893352"/>
              <a:gd name="connsiteX0" fmla="*/ 0 w 6604000"/>
              <a:gd name="connsiteY0" fmla="*/ 1651474 h 1893352"/>
              <a:gd name="connsiteX1" fmla="*/ 1054100 w 6604000"/>
              <a:gd name="connsiteY1" fmla="*/ 1194274 h 1893352"/>
              <a:gd name="connsiteX2" fmla="*/ 1727200 w 6604000"/>
              <a:gd name="connsiteY2" fmla="*/ 432274 h 1893352"/>
              <a:gd name="connsiteX3" fmla="*/ 2273300 w 6604000"/>
              <a:gd name="connsiteY3" fmla="*/ 25874 h 1893352"/>
              <a:gd name="connsiteX4" fmla="*/ 3365500 w 6604000"/>
              <a:gd name="connsiteY4" fmla="*/ 152874 h 1893352"/>
              <a:gd name="connsiteX5" fmla="*/ 3911600 w 6604000"/>
              <a:gd name="connsiteY5" fmla="*/ 1054574 h 1893352"/>
              <a:gd name="connsiteX6" fmla="*/ 4178300 w 6604000"/>
              <a:gd name="connsiteY6" fmla="*/ 1562574 h 1893352"/>
              <a:gd name="connsiteX7" fmla="*/ 4889500 w 6604000"/>
              <a:gd name="connsiteY7" fmla="*/ 1689574 h 1893352"/>
              <a:gd name="connsiteX8" fmla="*/ 5194300 w 6604000"/>
              <a:gd name="connsiteY8" fmla="*/ 1664174 h 1893352"/>
              <a:gd name="connsiteX9" fmla="*/ 5473700 w 6604000"/>
              <a:gd name="connsiteY9" fmla="*/ 1676874 h 1893352"/>
              <a:gd name="connsiteX10" fmla="*/ 5905500 w 6604000"/>
              <a:gd name="connsiteY10" fmla="*/ 1664174 h 1893352"/>
              <a:gd name="connsiteX11" fmla="*/ 5016500 w 6604000"/>
              <a:gd name="connsiteY11" fmla="*/ 1892774 h 1893352"/>
              <a:gd name="connsiteX12" fmla="*/ 6235700 w 6604000"/>
              <a:gd name="connsiteY12" fmla="*/ 1727674 h 1893352"/>
              <a:gd name="connsiteX13" fmla="*/ 6604000 w 6604000"/>
              <a:gd name="connsiteY13" fmla="*/ 1664174 h 1893352"/>
              <a:gd name="connsiteX0" fmla="*/ 0 w 6540500"/>
              <a:gd name="connsiteY0" fmla="*/ 1651474 h 1893255"/>
              <a:gd name="connsiteX1" fmla="*/ 1054100 w 6540500"/>
              <a:gd name="connsiteY1" fmla="*/ 1194274 h 1893255"/>
              <a:gd name="connsiteX2" fmla="*/ 1727200 w 6540500"/>
              <a:gd name="connsiteY2" fmla="*/ 432274 h 1893255"/>
              <a:gd name="connsiteX3" fmla="*/ 2273300 w 6540500"/>
              <a:gd name="connsiteY3" fmla="*/ 25874 h 1893255"/>
              <a:gd name="connsiteX4" fmla="*/ 3365500 w 6540500"/>
              <a:gd name="connsiteY4" fmla="*/ 152874 h 1893255"/>
              <a:gd name="connsiteX5" fmla="*/ 3911600 w 6540500"/>
              <a:gd name="connsiteY5" fmla="*/ 1054574 h 1893255"/>
              <a:gd name="connsiteX6" fmla="*/ 4178300 w 6540500"/>
              <a:gd name="connsiteY6" fmla="*/ 1562574 h 1893255"/>
              <a:gd name="connsiteX7" fmla="*/ 4889500 w 6540500"/>
              <a:gd name="connsiteY7" fmla="*/ 1689574 h 1893255"/>
              <a:gd name="connsiteX8" fmla="*/ 5194300 w 6540500"/>
              <a:gd name="connsiteY8" fmla="*/ 1664174 h 1893255"/>
              <a:gd name="connsiteX9" fmla="*/ 5473700 w 6540500"/>
              <a:gd name="connsiteY9" fmla="*/ 1676874 h 1893255"/>
              <a:gd name="connsiteX10" fmla="*/ 5905500 w 6540500"/>
              <a:gd name="connsiteY10" fmla="*/ 1664174 h 1893255"/>
              <a:gd name="connsiteX11" fmla="*/ 5016500 w 6540500"/>
              <a:gd name="connsiteY11" fmla="*/ 1892774 h 1893255"/>
              <a:gd name="connsiteX12" fmla="*/ 6235700 w 6540500"/>
              <a:gd name="connsiteY12" fmla="*/ 1727674 h 1893255"/>
              <a:gd name="connsiteX13" fmla="*/ 6540500 w 6540500"/>
              <a:gd name="connsiteY13" fmla="*/ 1841974 h 1893255"/>
              <a:gd name="connsiteX0" fmla="*/ 0 w 6540500"/>
              <a:gd name="connsiteY0" fmla="*/ 1651474 h 1893387"/>
              <a:gd name="connsiteX1" fmla="*/ 1054100 w 6540500"/>
              <a:gd name="connsiteY1" fmla="*/ 1194274 h 1893387"/>
              <a:gd name="connsiteX2" fmla="*/ 1727200 w 6540500"/>
              <a:gd name="connsiteY2" fmla="*/ 432274 h 1893387"/>
              <a:gd name="connsiteX3" fmla="*/ 2273300 w 6540500"/>
              <a:gd name="connsiteY3" fmla="*/ 25874 h 1893387"/>
              <a:gd name="connsiteX4" fmla="*/ 3365500 w 6540500"/>
              <a:gd name="connsiteY4" fmla="*/ 152874 h 1893387"/>
              <a:gd name="connsiteX5" fmla="*/ 3911600 w 6540500"/>
              <a:gd name="connsiteY5" fmla="*/ 1054574 h 1893387"/>
              <a:gd name="connsiteX6" fmla="*/ 4178300 w 6540500"/>
              <a:gd name="connsiteY6" fmla="*/ 1562574 h 1893387"/>
              <a:gd name="connsiteX7" fmla="*/ 4889500 w 6540500"/>
              <a:gd name="connsiteY7" fmla="*/ 1689574 h 1893387"/>
              <a:gd name="connsiteX8" fmla="*/ 5194300 w 6540500"/>
              <a:gd name="connsiteY8" fmla="*/ 1664174 h 1893387"/>
              <a:gd name="connsiteX9" fmla="*/ 5473700 w 6540500"/>
              <a:gd name="connsiteY9" fmla="*/ 1676874 h 1893387"/>
              <a:gd name="connsiteX10" fmla="*/ 5905500 w 6540500"/>
              <a:gd name="connsiteY10" fmla="*/ 1664174 h 1893387"/>
              <a:gd name="connsiteX11" fmla="*/ 5016500 w 6540500"/>
              <a:gd name="connsiteY11" fmla="*/ 1892774 h 1893387"/>
              <a:gd name="connsiteX12" fmla="*/ 6235700 w 6540500"/>
              <a:gd name="connsiteY12" fmla="*/ 1727674 h 1893387"/>
              <a:gd name="connsiteX13" fmla="*/ 6540500 w 6540500"/>
              <a:gd name="connsiteY13" fmla="*/ 1841974 h 1893387"/>
              <a:gd name="connsiteX0" fmla="*/ 0 w 6540500"/>
              <a:gd name="connsiteY0" fmla="*/ 1636081 h 1877994"/>
              <a:gd name="connsiteX1" fmla="*/ 1054100 w 6540500"/>
              <a:gd name="connsiteY1" fmla="*/ 1178881 h 1877994"/>
              <a:gd name="connsiteX2" fmla="*/ 1727200 w 6540500"/>
              <a:gd name="connsiteY2" fmla="*/ 416881 h 1877994"/>
              <a:gd name="connsiteX3" fmla="*/ 2273300 w 6540500"/>
              <a:gd name="connsiteY3" fmla="*/ 10481 h 1877994"/>
              <a:gd name="connsiteX4" fmla="*/ 3276600 w 6540500"/>
              <a:gd name="connsiteY4" fmla="*/ 200981 h 1877994"/>
              <a:gd name="connsiteX5" fmla="*/ 3911600 w 6540500"/>
              <a:gd name="connsiteY5" fmla="*/ 1039181 h 1877994"/>
              <a:gd name="connsiteX6" fmla="*/ 4178300 w 6540500"/>
              <a:gd name="connsiteY6" fmla="*/ 1547181 h 1877994"/>
              <a:gd name="connsiteX7" fmla="*/ 4889500 w 6540500"/>
              <a:gd name="connsiteY7" fmla="*/ 1674181 h 1877994"/>
              <a:gd name="connsiteX8" fmla="*/ 5194300 w 6540500"/>
              <a:gd name="connsiteY8" fmla="*/ 1648781 h 1877994"/>
              <a:gd name="connsiteX9" fmla="*/ 5473700 w 6540500"/>
              <a:gd name="connsiteY9" fmla="*/ 1661481 h 1877994"/>
              <a:gd name="connsiteX10" fmla="*/ 5905500 w 6540500"/>
              <a:gd name="connsiteY10" fmla="*/ 1648781 h 1877994"/>
              <a:gd name="connsiteX11" fmla="*/ 5016500 w 6540500"/>
              <a:gd name="connsiteY11" fmla="*/ 1877381 h 1877994"/>
              <a:gd name="connsiteX12" fmla="*/ 6235700 w 6540500"/>
              <a:gd name="connsiteY12" fmla="*/ 1712281 h 1877994"/>
              <a:gd name="connsiteX13" fmla="*/ 6540500 w 6540500"/>
              <a:gd name="connsiteY13" fmla="*/ 1826581 h 1877994"/>
              <a:gd name="connsiteX0" fmla="*/ 0 w 6540500"/>
              <a:gd name="connsiteY0" fmla="*/ 1580992 h 1822905"/>
              <a:gd name="connsiteX1" fmla="*/ 1054100 w 6540500"/>
              <a:gd name="connsiteY1" fmla="*/ 1123792 h 1822905"/>
              <a:gd name="connsiteX2" fmla="*/ 1727200 w 6540500"/>
              <a:gd name="connsiteY2" fmla="*/ 361792 h 1822905"/>
              <a:gd name="connsiteX3" fmla="*/ 2298700 w 6540500"/>
              <a:gd name="connsiteY3" fmla="*/ 18892 h 1822905"/>
              <a:gd name="connsiteX4" fmla="*/ 3276600 w 6540500"/>
              <a:gd name="connsiteY4" fmla="*/ 145892 h 1822905"/>
              <a:gd name="connsiteX5" fmla="*/ 3911600 w 6540500"/>
              <a:gd name="connsiteY5" fmla="*/ 984092 h 1822905"/>
              <a:gd name="connsiteX6" fmla="*/ 4178300 w 6540500"/>
              <a:gd name="connsiteY6" fmla="*/ 1492092 h 1822905"/>
              <a:gd name="connsiteX7" fmla="*/ 4889500 w 6540500"/>
              <a:gd name="connsiteY7" fmla="*/ 1619092 h 1822905"/>
              <a:gd name="connsiteX8" fmla="*/ 5194300 w 6540500"/>
              <a:gd name="connsiteY8" fmla="*/ 1593692 h 1822905"/>
              <a:gd name="connsiteX9" fmla="*/ 5473700 w 6540500"/>
              <a:gd name="connsiteY9" fmla="*/ 1606392 h 1822905"/>
              <a:gd name="connsiteX10" fmla="*/ 5905500 w 6540500"/>
              <a:gd name="connsiteY10" fmla="*/ 1593692 h 1822905"/>
              <a:gd name="connsiteX11" fmla="*/ 5016500 w 6540500"/>
              <a:gd name="connsiteY11" fmla="*/ 1822292 h 1822905"/>
              <a:gd name="connsiteX12" fmla="*/ 6235700 w 6540500"/>
              <a:gd name="connsiteY12" fmla="*/ 1657192 h 1822905"/>
              <a:gd name="connsiteX13" fmla="*/ 6540500 w 6540500"/>
              <a:gd name="connsiteY13" fmla="*/ 1771492 h 1822905"/>
              <a:gd name="connsiteX0" fmla="*/ 0 w 6540500"/>
              <a:gd name="connsiteY0" fmla="*/ 1580992 h 1822905"/>
              <a:gd name="connsiteX1" fmla="*/ 1231900 w 6540500"/>
              <a:gd name="connsiteY1" fmla="*/ 1225392 h 1822905"/>
              <a:gd name="connsiteX2" fmla="*/ 1727200 w 6540500"/>
              <a:gd name="connsiteY2" fmla="*/ 361792 h 1822905"/>
              <a:gd name="connsiteX3" fmla="*/ 2298700 w 6540500"/>
              <a:gd name="connsiteY3" fmla="*/ 18892 h 1822905"/>
              <a:gd name="connsiteX4" fmla="*/ 3276600 w 6540500"/>
              <a:gd name="connsiteY4" fmla="*/ 145892 h 1822905"/>
              <a:gd name="connsiteX5" fmla="*/ 3911600 w 6540500"/>
              <a:gd name="connsiteY5" fmla="*/ 984092 h 1822905"/>
              <a:gd name="connsiteX6" fmla="*/ 4178300 w 6540500"/>
              <a:gd name="connsiteY6" fmla="*/ 1492092 h 1822905"/>
              <a:gd name="connsiteX7" fmla="*/ 4889500 w 6540500"/>
              <a:gd name="connsiteY7" fmla="*/ 1619092 h 1822905"/>
              <a:gd name="connsiteX8" fmla="*/ 5194300 w 6540500"/>
              <a:gd name="connsiteY8" fmla="*/ 1593692 h 1822905"/>
              <a:gd name="connsiteX9" fmla="*/ 5473700 w 6540500"/>
              <a:gd name="connsiteY9" fmla="*/ 1606392 h 1822905"/>
              <a:gd name="connsiteX10" fmla="*/ 5905500 w 6540500"/>
              <a:gd name="connsiteY10" fmla="*/ 1593692 h 1822905"/>
              <a:gd name="connsiteX11" fmla="*/ 5016500 w 6540500"/>
              <a:gd name="connsiteY11" fmla="*/ 1822292 h 1822905"/>
              <a:gd name="connsiteX12" fmla="*/ 6235700 w 6540500"/>
              <a:gd name="connsiteY12" fmla="*/ 1657192 h 1822905"/>
              <a:gd name="connsiteX13" fmla="*/ 6540500 w 6540500"/>
              <a:gd name="connsiteY13" fmla="*/ 1771492 h 1822905"/>
              <a:gd name="connsiteX0" fmla="*/ 0 w 6540500"/>
              <a:gd name="connsiteY0" fmla="*/ 1584747 h 1826660"/>
              <a:gd name="connsiteX1" fmla="*/ 1231900 w 6540500"/>
              <a:gd name="connsiteY1" fmla="*/ 1229147 h 1826660"/>
              <a:gd name="connsiteX2" fmla="*/ 1752600 w 6540500"/>
              <a:gd name="connsiteY2" fmla="*/ 416347 h 1826660"/>
              <a:gd name="connsiteX3" fmla="*/ 2298700 w 6540500"/>
              <a:gd name="connsiteY3" fmla="*/ 22647 h 1826660"/>
              <a:gd name="connsiteX4" fmla="*/ 3276600 w 6540500"/>
              <a:gd name="connsiteY4" fmla="*/ 149647 h 1826660"/>
              <a:gd name="connsiteX5" fmla="*/ 3911600 w 6540500"/>
              <a:gd name="connsiteY5" fmla="*/ 987847 h 1826660"/>
              <a:gd name="connsiteX6" fmla="*/ 4178300 w 6540500"/>
              <a:gd name="connsiteY6" fmla="*/ 1495847 h 1826660"/>
              <a:gd name="connsiteX7" fmla="*/ 4889500 w 6540500"/>
              <a:gd name="connsiteY7" fmla="*/ 1622847 h 1826660"/>
              <a:gd name="connsiteX8" fmla="*/ 5194300 w 6540500"/>
              <a:gd name="connsiteY8" fmla="*/ 1597447 h 1826660"/>
              <a:gd name="connsiteX9" fmla="*/ 5473700 w 6540500"/>
              <a:gd name="connsiteY9" fmla="*/ 1610147 h 1826660"/>
              <a:gd name="connsiteX10" fmla="*/ 5905500 w 6540500"/>
              <a:gd name="connsiteY10" fmla="*/ 1597447 h 1826660"/>
              <a:gd name="connsiteX11" fmla="*/ 5016500 w 6540500"/>
              <a:gd name="connsiteY11" fmla="*/ 1826047 h 1826660"/>
              <a:gd name="connsiteX12" fmla="*/ 6235700 w 6540500"/>
              <a:gd name="connsiteY12" fmla="*/ 1660947 h 1826660"/>
              <a:gd name="connsiteX13" fmla="*/ 6540500 w 6540500"/>
              <a:gd name="connsiteY13" fmla="*/ 1775247 h 1826660"/>
              <a:gd name="connsiteX0" fmla="*/ 0 w 6540500"/>
              <a:gd name="connsiteY0" fmla="*/ 1565068 h 1806981"/>
              <a:gd name="connsiteX1" fmla="*/ 1231900 w 6540500"/>
              <a:gd name="connsiteY1" fmla="*/ 1209468 h 1806981"/>
              <a:gd name="connsiteX2" fmla="*/ 1752600 w 6540500"/>
              <a:gd name="connsiteY2" fmla="*/ 396668 h 1806981"/>
              <a:gd name="connsiteX3" fmla="*/ 2298700 w 6540500"/>
              <a:gd name="connsiteY3" fmla="*/ 2968 h 1806981"/>
              <a:gd name="connsiteX4" fmla="*/ 2717800 w 6540500"/>
              <a:gd name="connsiteY4" fmla="*/ 256968 h 1806981"/>
              <a:gd name="connsiteX5" fmla="*/ 3911600 w 6540500"/>
              <a:gd name="connsiteY5" fmla="*/ 968168 h 1806981"/>
              <a:gd name="connsiteX6" fmla="*/ 4178300 w 6540500"/>
              <a:gd name="connsiteY6" fmla="*/ 1476168 h 1806981"/>
              <a:gd name="connsiteX7" fmla="*/ 4889500 w 6540500"/>
              <a:gd name="connsiteY7" fmla="*/ 1603168 h 1806981"/>
              <a:gd name="connsiteX8" fmla="*/ 5194300 w 6540500"/>
              <a:gd name="connsiteY8" fmla="*/ 1577768 h 1806981"/>
              <a:gd name="connsiteX9" fmla="*/ 5473700 w 6540500"/>
              <a:gd name="connsiteY9" fmla="*/ 1590468 h 1806981"/>
              <a:gd name="connsiteX10" fmla="*/ 5905500 w 6540500"/>
              <a:gd name="connsiteY10" fmla="*/ 1577768 h 1806981"/>
              <a:gd name="connsiteX11" fmla="*/ 5016500 w 6540500"/>
              <a:gd name="connsiteY11" fmla="*/ 1806368 h 1806981"/>
              <a:gd name="connsiteX12" fmla="*/ 6235700 w 6540500"/>
              <a:gd name="connsiteY12" fmla="*/ 1641268 h 1806981"/>
              <a:gd name="connsiteX13" fmla="*/ 6540500 w 6540500"/>
              <a:gd name="connsiteY13" fmla="*/ 1755568 h 1806981"/>
              <a:gd name="connsiteX0" fmla="*/ 0 w 6540500"/>
              <a:gd name="connsiteY0" fmla="*/ 1565068 h 1806981"/>
              <a:gd name="connsiteX1" fmla="*/ 1231900 w 6540500"/>
              <a:gd name="connsiteY1" fmla="*/ 1209468 h 1806981"/>
              <a:gd name="connsiteX2" fmla="*/ 1752600 w 6540500"/>
              <a:gd name="connsiteY2" fmla="*/ 396668 h 1806981"/>
              <a:gd name="connsiteX3" fmla="*/ 2298700 w 6540500"/>
              <a:gd name="connsiteY3" fmla="*/ 2968 h 1806981"/>
              <a:gd name="connsiteX4" fmla="*/ 2844800 w 6540500"/>
              <a:gd name="connsiteY4" fmla="*/ 256968 h 1806981"/>
              <a:gd name="connsiteX5" fmla="*/ 3911600 w 6540500"/>
              <a:gd name="connsiteY5" fmla="*/ 968168 h 1806981"/>
              <a:gd name="connsiteX6" fmla="*/ 4178300 w 6540500"/>
              <a:gd name="connsiteY6" fmla="*/ 1476168 h 1806981"/>
              <a:gd name="connsiteX7" fmla="*/ 4889500 w 6540500"/>
              <a:gd name="connsiteY7" fmla="*/ 1603168 h 1806981"/>
              <a:gd name="connsiteX8" fmla="*/ 5194300 w 6540500"/>
              <a:gd name="connsiteY8" fmla="*/ 1577768 h 1806981"/>
              <a:gd name="connsiteX9" fmla="*/ 5473700 w 6540500"/>
              <a:gd name="connsiteY9" fmla="*/ 1590468 h 1806981"/>
              <a:gd name="connsiteX10" fmla="*/ 5905500 w 6540500"/>
              <a:gd name="connsiteY10" fmla="*/ 1577768 h 1806981"/>
              <a:gd name="connsiteX11" fmla="*/ 5016500 w 6540500"/>
              <a:gd name="connsiteY11" fmla="*/ 1806368 h 1806981"/>
              <a:gd name="connsiteX12" fmla="*/ 6235700 w 6540500"/>
              <a:gd name="connsiteY12" fmla="*/ 1641268 h 1806981"/>
              <a:gd name="connsiteX13" fmla="*/ 6540500 w 6540500"/>
              <a:gd name="connsiteY13" fmla="*/ 1755568 h 1806981"/>
              <a:gd name="connsiteX0" fmla="*/ 0 w 6540500"/>
              <a:gd name="connsiteY0" fmla="*/ 1569309 h 1811222"/>
              <a:gd name="connsiteX1" fmla="*/ 1231900 w 6540500"/>
              <a:gd name="connsiteY1" fmla="*/ 1213709 h 1811222"/>
              <a:gd name="connsiteX2" fmla="*/ 1752600 w 6540500"/>
              <a:gd name="connsiteY2" fmla="*/ 400909 h 1811222"/>
              <a:gd name="connsiteX3" fmla="*/ 2298700 w 6540500"/>
              <a:gd name="connsiteY3" fmla="*/ 7209 h 1811222"/>
              <a:gd name="connsiteX4" fmla="*/ 2882900 w 6540500"/>
              <a:gd name="connsiteY4" fmla="*/ 210409 h 1811222"/>
              <a:gd name="connsiteX5" fmla="*/ 3911600 w 6540500"/>
              <a:gd name="connsiteY5" fmla="*/ 972409 h 1811222"/>
              <a:gd name="connsiteX6" fmla="*/ 4178300 w 6540500"/>
              <a:gd name="connsiteY6" fmla="*/ 1480409 h 1811222"/>
              <a:gd name="connsiteX7" fmla="*/ 4889500 w 6540500"/>
              <a:gd name="connsiteY7" fmla="*/ 1607409 h 1811222"/>
              <a:gd name="connsiteX8" fmla="*/ 5194300 w 6540500"/>
              <a:gd name="connsiteY8" fmla="*/ 1582009 h 1811222"/>
              <a:gd name="connsiteX9" fmla="*/ 5473700 w 6540500"/>
              <a:gd name="connsiteY9" fmla="*/ 1594709 h 1811222"/>
              <a:gd name="connsiteX10" fmla="*/ 5905500 w 6540500"/>
              <a:gd name="connsiteY10" fmla="*/ 1582009 h 1811222"/>
              <a:gd name="connsiteX11" fmla="*/ 5016500 w 6540500"/>
              <a:gd name="connsiteY11" fmla="*/ 1810609 h 1811222"/>
              <a:gd name="connsiteX12" fmla="*/ 6235700 w 6540500"/>
              <a:gd name="connsiteY12" fmla="*/ 1645509 h 1811222"/>
              <a:gd name="connsiteX13" fmla="*/ 6540500 w 6540500"/>
              <a:gd name="connsiteY13" fmla="*/ 1759809 h 1811222"/>
              <a:gd name="connsiteX0" fmla="*/ 0 w 6540500"/>
              <a:gd name="connsiteY0" fmla="*/ 1566755 h 1808668"/>
              <a:gd name="connsiteX1" fmla="*/ 1231900 w 6540500"/>
              <a:gd name="connsiteY1" fmla="*/ 1211155 h 1808668"/>
              <a:gd name="connsiteX2" fmla="*/ 1752600 w 6540500"/>
              <a:gd name="connsiteY2" fmla="*/ 398355 h 1808668"/>
              <a:gd name="connsiteX3" fmla="*/ 2298700 w 6540500"/>
              <a:gd name="connsiteY3" fmla="*/ 4655 h 1808668"/>
              <a:gd name="connsiteX4" fmla="*/ 2882900 w 6540500"/>
              <a:gd name="connsiteY4" fmla="*/ 207855 h 1808668"/>
              <a:gd name="connsiteX5" fmla="*/ 3911600 w 6540500"/>
              <a:gd name="connsiteY5" fmla="*/ 969855 h 1808668"/>
              <a:gd name="connsiteX6" fmla="*/ 4178300 w 6540500"/>
              <a:gd name="connsiteY6" fmla="*/ 1477855 h 1808668"/>
              <a:gd name="connsiteX7" fmla="*/ 4889500 w 6540500"/>
              <a:gd name="connsiteY7" fmla="*/ 1604855 h 1808668"/>
              <a:gd name="connsiteX8" fmla="*/ 5194300 w 6540500"/>
              <a:gd name="connsiteY8" fmla="*/ 1579455 h 1808668"/>
              <a:gd name="connsiteX9" fmla="*/ 5473700 w 6540500"/>
              <a:gd name="connsiteY9" fmla="*/ 1592155 h 1808668"/>
              <a:gd name="connsiteX10" fmla="*/ 5905500 w 6540500"/>
              <a:gd name="connsiteY10" fmla="*/ 1579455 h 1808668"/>
              <a:gd name="connsiteX11" fmla="*/ 5016500 w 6540500"/>
              <a:gd name="connsiteY11" fmla="*/ 1808055 h 1808668"/>
              <a:gd name="connsiteX12" fmla="*/ 6235700 w 6540500"/>
              <a:gd name="connsiteY12" fmla="*/ 1642955 h 1808668"/>
              <a:gd name="connsiteX13" fmla="*/ 6540500 w 6540500"/>
              <a:gd name="connsiteY13" fmla="*/ 1757255 h 1808668"/>
              <a:gd name="connsiteX0" fmla="*/ 0 w 6540500"/>
              <a:gd name="connsiteY0" fmla="*/ 1571100 h 1813013"/>
              <a:gd name="connsiteX1" fmla="*/ 1231900 w 6540500"/>
              <a:gd name="connsiteY1" fmla="*/ 1215500 h 1813013"/>
              <a:gd name="connsiteX2" fmla="*/ 1752600 w 6540500"/>
              <a:gd name="connsiteY2" fmla="*/ 402700 h 1813013"/>
              <a:gd name="connsiteX3" fmla="*/ 2298700 w 6540500"/>
              <a:gd name="connsiteY3" fmla="*/ 9000 h 1813013"/>
              <a:gd name="connsiteX4" fmla="*/ 2882900 w 6540500"/>
              <a:gd name="connsiteY4" fmla="*/ 212200 h 1813013"/>
              <a:gd name="connsiteX5" fmla="*/ 3911600 w 6540500"/>
              <a:gd name="connsiteY5" fmla="*/ 974200 h 1813013"/>
              <a:gd name="connsiteX6" fmla="*/ 4178300 w 6540500"/>
              <a:gd name="connsiteY6" fmla="*/ 1482200 h 1813013"/>
              <a:gd name="connsiteX7" fmla="*/ 4889500 w 6540500"/>
              <a:gd name="connsiteY7" fmla="*/ 1609200 h 1813013"/>
              <a:gd name="connsiteX8" fmla="*/ 5194300 w 6540500"/>
              <a:gd name="connsiteY8" fmla="*/ 1583800 h 1813013"/>
              <a:gd name="connsiteX9" fmla="*/ 5473700 w 6540500"/>
              <a:gd name="connsiteY9" fmla="*/ 1596500 h 1813013"/>
              <a:gd name="connsiteX10" fmla="*/ 5905500 w 6540500"/>
              <a:gd name="connsiteY10" fmla="*/ 1583800 h 1813013"/>
              <a:gd name="connsiteX11" fmla="*/ 5016500 w 6540500"/>
              <a:gd name="connsiteY11" fmla="*/ 1812400 h 1813013"/>
              <a:gd name="connsiteX12" fmla="*/ 6235700 w 6540500"/>
              <a:gd name="connsiteY12" fmla="*/ 1647300 h 1813013"/>
              <a:gd name="connsiteX13" fmla="*/ 6540500 w 6540500"/>
              <a:gd name="connsiteY13" fmla="*/ 1761600 h 1813013"/>
              <a:gd name="connsiteX0" fmla="*/ 0 w 6540500"/>
              <a:gd name="connsiteY0" fmla="*/ 1582122 h 1824035"/>
              <a:gd name="connsiteX1" fmla="*/ 1231900 w 6540500"/>
              <a:gd name="connsiteY1" fmla="*/ 1226522 h 1824035"/>
              <a:gd name="connsiteX2" fmla="*/ 1752600 w 6540500"/>
              <a:gd name="connsiteY2" fmla="*/ 413722 h 1824035"/>
              <a:gd name="connsiteX3" fmla="*/ 2298700 w 6540500"/>
              <a:gd name="connsiteY3" fmla="*/ 20022 h 1824035"/>
              <a:gd name="connsiteX4" fmla="*/ 3022600 w 6540500"/>
              <a:gd name="connsiteY4" fmla="*/ 172422 h 1824035"/>
              <a:gd name="connsiteX5" fmla="*/ 3911600 w 6540500"/>
              <a:gd name="connsiteY5" fmla="*/ 985222 h 1824035"/>
              <a:gd name="connsiteX6" fmla="*/ 4178300 w 6540500"/>
              <a:gd name="connsiteY6" fmla="*/ 1493222 h 1824035"/>
              <a:gd name="connsiteX7" fmla="*/ 4889500 w 6540500"/>
              <a:gd name="connsiteY7" fmla="*/ 1620222 h 1824035"/>
              <a:gd name="connsiteX8" fmla="*/ 5194300 w 6540500"/>
              <a:gd name="connsiteY8" fmla="*/ 1594822 h 1824035"/>
              <a:gd name="connsiteX9" fmla="*/ 5473700 w 6540500"/>
              <a:gd name="connsiteY9" fmla="*/ 1607522 h 1824035"/>
              <a:gd name="connsiteX10" fmla="*/ 5905500 w 6540500"/>
              <a:gd name="connsiteY10" fmla="*/ 1594822 h 1824035"/>
              <a:gd name="connsiteX11" fmla="*/ 5016500 w 6540500"/>
              <a:gd name="connsiteY11" fmla="*/ 1823422 h 1824035"/>
              <a:gd name="connsiteX12" fmla="*/ 6235700 w 6540500"/>
              <a:gd name="connsiteY12" fmla="*/ 1658322 h 1824035"/>
              <a:gd name="connsiteX13" fmla="*/ 6540500 w 6540500"/>
              <a:gd name="connsiteY13" fmla="*/ 1772622 h 1824035"/>
              <a:gd name="connsiteX0" fmla="*/ 0 w 6540500"/>
              <a:gd name="connsiteY0" fmla="*/ 1613838 h 1855751"/>
              <a:gd name="connsiteX1" fmla="*/ 1231900 w 6540500"/>
              <a:gd name="connsiteY1" fmla="*/ 1258238 h 1855751"/>
              <a:gd name="connsiteX2" fmla="*/ 1752600 w 6540500"/>
              <a:gd name="connsiteY2" fmla="*/ 445438 h 1855751"/>
              <a:gd name="connsiteX3" fmla="*/ 2298700 w 6540500"/>
              <a:gd name="connsiteY3" fmla="*/ 51738 h 1855751"/>
              <a:gd name="connsiteX4" fmla="*/ 3035300 w 6540500"/>
              <a:gd name="connsiteY4" fmla="*/ 127938 h 1855751"/>
              <a:gd name="connsiteX5" fmla="*/ 3911600 w 6540500"/>
              <a:gd name="connsiteY5" fmla="*/ 1016938 h 1855751"/>
              <a:gd name="connsiteX6" fmla="*/ 4178300 w 6540500"/>
              <a:gd name="connsiteY6" fmla="*/ 1524938 h 1855751"/>
              <a:gd name="connsiteX7" fmla="*/ 4889500 w 6540500"/>
              <a:gd name="connsiteY7" fmla="*/ 1651938 h 1855751"/>
              <a:gd name="connsiteX8" fmla="*/ 5194300 w 6540500"/>
              <a:gd name="connsiteY8" fmla="*/ 1626538 h 1855751"/>
              <a:gd name="connsiteX9" fmla="*/ 5473700 w 6540500"/>
              <a:gd name="connsiteY9" fmla="*/ 1639238 h 1855751"/>
              <a:gd name="connsiteX10" fmla="*/ 5905500 w 6540500"/>
              <a:gd name="connsiteY10" fmla="*/ 1626538 h 1855751"/>
              <a:gd name="connsiteX11" fmla="*/ 5016500 w 6540500"/>
              <a:gd name="connsiteY11" fmla="*/ 1855138 h 1855751"/>
              <a:gd name="connsiteX12" fmla="*/ 6235700 w 6540500"/>
              <a:gd name="connsiteY12" fmla="*/ 1690038 h 1855751"/>
              <a:gd name="connsiteX13" fmla="*/ 6540500 w 6540500"/>
              <a:gd name="connsiteY13" fmla="*/ 1804338 h 1855751"/>
              <a:gd name="connsiteX0" fmla="*/ 0 w 6540500"/>
              <a:gd name="connsiteY0" fmla="*/ 1583471 h 1825384"/>
              <a:gd name="connsiteX1" fmla="*/ 1231900 w 6540500"/>
              <a:gd name="connsiteY1" fmla="*/ 1227871 h 1825384"/>
              <a:gd name="connsiteX2" fmla="*/ 1752600 w 6540500"/>
              <a:gd name="connsiteY2" fmla="*/ 415071 h 1825384"/>
              <a:gd name="connsiteX3" fmla="*/ 2298700 w 6540500"/>
              <a:gd name="connsiteY3" fmla="*/ 21371 h 1825384"/>
              <a:gd name="connsiteX4" fmla="*/ 3035300 w 6540500"/>
              <a:gd name="connsiteY4" fmla="*/ 97571 h 1825384"/>
              <a:gd name="connsiteX5" fmla="*/ 3594100 w 6540500"/>
              <a:gd name="connsiteY5" fmla="*/ 478571 h 1825384"/>
              <a:gd name="connsiteX6" fmla="*/ 4178300 w 6540500"/>
              <a:gd name="connsiteY6" fmla="*/ 1494571 h 1825384"/>
              <a:gd name="connsiteX7" fmla="*/ 4889500 w 6540500"/>
              <a:gd name="connsiteY7" fmla="*/ 1621571 h 1825384"/>
              <a:gd name="connsiteX8" fmla="*/ 5194300 w 6540500"/>
              <a:gd name="connsiteY8" fmla="*/ 1596171 h 1825384"/>
              <a:gd name="connsiteX9" fmla="*/ 5473700 w 6540500"/>
              <a:gd name="connsiteY9" fmla="*/ 1608871 h 1825384"/>
              <a:gd name="connsiteX10" fmla="*/ 5905500 w 6540500"/>
              <a:gd name="connsiteY10" fmla="*/ 1596171 h 1825384"/>
              <a:gd name="connsiteX11" fmla="*/ 5016500 w 6540500"/>
              <a:gd name="connsiteY11" fmla="*/ 1824771 h 1825384"/>
              <a:gd name="connsiteX12" fmla="*/ 6235700 w 6540500"/>
              <a:gd name="connsiteY12" fmla="*/ 1659671 h 1825384"/>
              <a:gd name="connsiteX13" fmla="*/ 6540500 w 6540500"/>
              <a:gd name="connsiteY13" fmla="*/ 1773971 h 1825384"/>
              <a:gd name="connsiteX0" fmla="*/ 0 w 6540500"/>
              <a:gd name="connsiteY0" fmla="*/ 1650095 h 1892008"/>
              <a:gd name="connsiteX1" fmla="*/ 1231900 w 6540500"/>
              <a:gd name="connsiteY1" fmla="*/ 1294495 h 1892008"/>
              <a:gd name="connsiteX2" fmla="*/ 1752600 w 6540500"/>
              <a:gd name="connsiteY2" fmla="*/ 481695 h 1892008"/>
              <a:gd name="connsiteX3" fmla="*/ 2298700 w 6540500"/>
              <a:gd name="connsiteY3" fmla="*/ 87995 h 1892008"/>
              <a:gd name="connsiteX4" fmla="*/ 2984500 w 6540500"/>
              <a:gd name="connsiteY4" fmla="*/ 37195 h 1892008"/>
              <a:gd name="connsiteX5" fmla="*/ 3594100 w 6540500"/>
              <a:gd name="connsiteY5" fmla="*/ 545195 h 1892008"/>
              <a:gd name="connsiteX6" fmla="*/ 4178300 w 6540500"/>
              <a:gd name="connsiteY6" fmla="*/ 1561195 h 1892008"/>
              <a:gd name="connsiteX7" fmla="*/ 4889500 w 6540500"/>
              <a:gd name="connsiteY7" fmla="*/ 1688195 h 1892008"/>
              <a:gd name="connsiteX8" fmla="*/ 5194300 w 6540500"/>
              <a:gd name="connsiteY8" fmla="*/ 1662795 h 1892008"/>
              <a:gd name="connsiteX9" fmla="*/ 5473700 w 6540500"/>
              <a:gd name="connsiteY9" fmla="*/ 1675495 h 1892008"/>
              <a:gd name="connsiteX10" fmla="*/ 5905500 w 6540500"/>
              <a:gd name="connsiteY10" fmla="*/ 1662795 h 1892008"/>
              <a:gd name="connsiteX11" fmla="*/ 5016500 w 6540500"/>
              <a:gd name="connsiteY11" fmla="*/ 1891395 h 1892008"/>
              <a:gd name="connsiteX12" fmla="*/ 6235700 w 6540500"/>
              <a:gd name="connsiteY12" fmla="*/ 1726295 h 1892008"/>
              <a:gd name="connsiteX13" fmla="*/ 6540500 w 6540500"/>
              <a:gd name="connsiteY13" fmla="*/ 1840595 h 1892008"/>
              <a:gd name="connsiteX0" fmla="*/ 0 w 5829300"/>
              <a:gd name="connsiteY0" fmla="*/ 1611995 h 1892008"/>
              <a:gd name="connsiteX1" fmla="*/ 520700 w 5829300"/>
              <a:gd name="connsiteY1" fmla="*/ 12944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67100 w 5829300"/>
              <a:gd name="connsiteY6" fmla="*/ 15611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67100 w 5829300"/>
              <a:gd name="connsiteY6" fmla="*/ 15611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276600 w 5829300"/>
              <a:gd name="connsiteY6" fmla="*/ 12436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54400 w 5829300"/>
              <a:gd name="connsiteY6" fmla="*/ 12944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54400 w 5829300"/>
              <a:gd name="connsiteY6" fmla="*/ 1294495 h 1892008"/>
              <a:gd name="connsiteX7" fmla="*/ 4216400 w 5829300"/>
              <a:gd name="connsiteY7" fmla="*/ 16246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216400 w 5829300"/>
              <a:gd name="connsiteY7" fmla="*/ 1626738 h 1894051"/>
              <a:gd name="connsiteX8" fmla="*/ 4483100 w 5829300"/>
              <a:gd name="connsiteY8" fmla="*/ 1664838 h 1894051"/>
              <a:gd name="connsiteX9" fmla="*/ 4762500 w 5829300"/>
              <a:gd name="connsiteY9" fmla="*/ 1677538 h 1894051"/>
              <a:gd name="connsiteX10" fmla="*/ 5194300 w 5829300"/>
              <a:gd name="connsiteY10" fmla="*/ 1664838 h 1894051"/>
              <a:gd name="connsiteX11" fmla="*/ 4305300 w 5829300"/>
              <a:gd name="connsiteY11" fmla="*/ 1893438 h 1894051"/>
              <a:gd name="connsiteX12" fmla="*/ 5524500 w 5829300"/>
              <a:gd name="connsiteY12" fmla="*/ 1728338 h 1894051"/>
              <a:gd name="connsiteX13" fmla="*/ 5829300 w 5829300"/>
              <a:gd name="connsiteY13" fmla="*/ 1842638 h 1894051"/>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114800 w 5829300"/>
              <a:gd name="connsiteY7" fmla="*/ 1626738 h 1894051"/>
              <a:gd name="connsiteX8" fmla="*/ 4483100 w 5829300"/>
              <a:gd name="connsiteY8" fmla="*/ 1664838 h 1894051"/>
              <a:gd name="connsiteX9" fmla="*/ 4762500 w 5829300"/>
              <a:gd name="connsiteY9" fmla="*/ 1677538 h 1894051"/>
              <a:gd name="connsiteX10" fmla="*/ 5194300 w 5829300"/>
              <a:gd name="connsiteY10" fmla="*/ 1664838 h 1894051"/>
              <a:gd name="connsiteX11" fmla="*/ 4305300 w 5829300"/>
              <a:gd name="connsiteY11" fmla="*/ 1893438 h 1894051"/>
              <a:gd name="connsiteX12" fmla="*/ 5524500 w 5829300"/>
              <a:gd name="connsiteY12" fmla="*/ 1728338 h 1894051"/>
              <a:gd name="connsiteX13" fmla="*/ 5829300 w 5829300"/>
              <a:gd name="connsiteY13" fmla="*/ 1842638 h 1894051"/>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483100 w 5829300"/>
              <a:gd name="connsiteY7" fmla="*/ 1664838 h 1894051"/>
              <a:gd name="connsiteX8" fmla="*/ 4762500 w 5829300"/>
              <a:gd name="connsiteY8" fmla="*/ 1677538 h 1894051"/>
              <a:gd name="connsiteX9" fmla="*/ 5194300 w 5829300"/>
              <a:gd name="connsiteY9" fmla="*/ 1664838 h 1894051"/>
              <a:gd name="connsiteX10" fmla="*/ 4305300 w 5829300"/>
              <a:gd name="connsiteY10" fmla="*/ 1893438 h 1894051"/>
              <a:gd name="connsiteX11" fmla="*/ 5524500 w 5829300"/>
              <a:gd name="connsiteY11" fmla="*/ 1728338 h 1894051"/>
              <a:gd name="connsiteX12" fmla="*/ 5829300 w 5829300"/>
              <a:gd name="connsiteY12" fmla="*/ 1842638 h 1894051"/>
              <a:gd name="connsiteX0" fmla="*/ 0 w 5524500"/>
              <a:gd name="connsiteY0" fmla="*/ 1614038 h 1894051"/>
              <a:gd name="connsiteX1" fmla="*/ 635000 w 5524500"/>
              <a:gd name="connsiteY1" fmla="*/ 1131438 h 1894051"/>
              <a:gd name="connsiteX2" fmla="*/ 1079500 w 5524500"/>
              <a:gd name="connsiteY2" fmla="*/ 534538 h 1894051"/>
              <a:gd name="connsiteX3" fmla="*/ 1587500 w 5524500"/>
              <a:gd name="connsiteY3" fmla="*/ 90038 h 1894051"/>
              <a:gd name="connsiteX4" fmla="*/ 2273300 w 5524500"/>
              <a:gd name="connsiteY4" fmla="*/ 39238 h 1894051"/>
              <a:gd name="connsiteX5" fmla="*/ 2882900 w 5524500"/>
              <a:gd name="connsiteY5" fmla="*/ 547238 h 1894051"/>
              <a:gd name="connsiteX6" fmla="*/ 3454400 w 5524500"/>
              <a:gd name="connsiteY6" fmla="*/ 1296538 h 1894051"/>
              <a:gd name="connsiteX7" fmla="*/ 4483100 w 5524500"/>
              <a:gd name="connsiteY7" fmla="*/ 1664838 h 1894051"/>
              <a:gd name="connsiteX8" fmla="*/ 4762500 w 5524500"/>
              <a:gd name="connsiteY8" fmla="*/ 1677538 h 1894051"/>
              <a:gd name="connsiteX9" fmla="*/ 5194300 w 5524500"/>
              <a:gd name="connsiteY9" fmla="*/ 1664838 h 1894051"/>
              <a:gd name="connsiteX10" fmla="*/ 4305300 w 5524500"/>
              <a:gd name="connsiteY10" fmla="*/ 1893438 h 1894051"/>
              <a:gd name="connsiteX11" fmla="*/ 5524500 w 5524500"/>
              <a:gd name="connsiteY11" fmla="*/ 1728338 h 1894051"/>
              <a:gd name="connsiteX0" fmla="*/ 0 w 5204100"/>
              <a:gd name="connsiteY0" fmla="*/ 1614038 h 1893438"/>
              <a:gd name="connsiteX1" fmla="*/ 635000 w 5204100"/>
              <a:gd name="connsiteY1" fmla="*/ 1131438 h 1893438"/>
              <a:gd name="connsiteX2" fmla="*/ 1079500 w 5204100"/>
              <a:gd name="connsiteY2" fmla="*/ 534538 h 1893438"/>
              <a:gd name="connsiteX3" fmla="*/ 1587500 w 5204100"/>
              <a:gd name="connsiteY3" fmla="*/ 90038 h 1893438"/>
              <a:gd name="connsiteX4" fmla="*/ 2273300 w 5204100"/>
              <a:gd name="connsiteY4" fmla="*/ 39238 h 1893438"/>
              <a:gd name="connsiteX5" fmla="*/ 2882900 w 5204100"/>
              <a:gd name="connsiteY5" fmla="*/ 547238 h 1893438"/>
              <a:gd name="connsiteX6" fmla="*/ 3454400 w 5204100"/>
              <a:gd name="connsiteY6" fmla="*/ 1296538 h 1893438"/>
              <a:gd name="connsiteX7" fmla="*/ 4483100 w 5204100"/>
              <a:gd name="connsiteY7" fmla="*/ 1664838 h 1893438"/>
              <a:gd name="connsiteX8" fmla="*/ 4762500 w 5204100"/>
              <a:gd name="connsiteY8" fmla="*/ 1677538 h 1893438"/>
              <a:gd name="connsiteX9" fmla="*/ 5194300 w 5204100"/>
              <a:gd name="connsiteY9" fmla="*/ 1664838 h 1893438"/>
              <a:gd name="connsiteX10" fmla="*/ 4305300 w 5204100"/>
              <a:gd name="connsiteY10" fmla="*/ 1893438 h 1893438"/>
              <a:gd name="connsiteX0" fmla="*/ 0 w 5204100"/>
              <a:gd name="connsiteY0" fmla="*/ 1614038 h 1696775"/>
              <a:gd name="connsiteX1" fmla="*/ 635000 w 5204100"/>
              <a:gd name="connsiteY1" fmla="*/ 1131438 h 1696775"/>
              <a:gd name="connsiteX2" fmla="*/ 1079500 w 5204100"/>
              <a:gd name="connsiteY2" fmla="*/ 534538 h 1696775"/>
              <a:gd name="connsiteX3" fmla="*/ 1587500 w 5204100"/>
              <a:gd name="connsiteY3" fmla="*/ 90038 h 1696775"/>
              <a:gd name="connsiteX4" fmla="*/ 2273300 w 5204100"/>
              <a:gd name="connsiteY4" fmla="*/ 39238 h 1696775"/>
              <a:gd name="connsiteX5" fmla="*/ 2882900 w 5204100"/>
              <a:gd name="connsiteY5" fmla="*/ 547238 h 1696775"/>
              <a:gd name="connsiteX6" fmla="*/ 3454400 w 5204100"/>
              <a:gd name="connsiteY6" fmla="*/ 1296538 h 1696775"/>
              <a:gd name="connsiteX7" fmla="*/ 4483100 w 5204100"/>
              <a:gd name="connsiteY7" fmla="*/ 1664838 h 1696775"/>
              <a:gd name="connsiteX8" fmla="*/ 4762500 w 5204100"/>
              <a:gd name="connsiteY8" fmla="*/ 1677538 h 1696775"/>
              <a:gd name="connsiteX9" fmla="*/ 5194300 w 5204100"/>
              <a:gd name="connsiteY9" fmla="*/ 1664838 h 1696775"/>
              <a:gd name="connsiteX0" fmla="*/ 0 w 4762500"/>
              <a:gd name="connsiteY0" fmla="*/ 1614038 h 1696775"/>
              <a:gd name="connsiteX1" fmla="*/ 635000 w 4762500"/>
              <a:gd name="connsiteY1" fmla="*/ 1131438 h 1696775"/>
              <a:gd name="connsiteX2" fmla="*/ 1079500 w 4762500"/>
              <a:gd name="connsiteY2" fmla="*/ 534538 h 1696775"/>
              <a:gd name="connsiteX3" fmla="*/ 1587500 w 4762500"/>
              <a:gd name="connsiteY3" fmla="*/ 90038 h 1696775"/>
              <a:gd name="connsiteX4" fmla="*/ 2273300 w 4762500"/>
              <a:gd name="connsiteY4" fmla="*/ 39238 h 1696775"/>
              <a:gd name="connsiteX5" fmla="*/ 2882900 w 4762500"/>
              <a:gd name="connsiteY5" fmla="*/ 547238 h 1696775"/>
              <a:gd name="connsiteX6" fmla="*/ 3454400 w 4762500"/>
              <a:gd name="connsiteY6" fmla="*/ 1296538 h 1696775"/>
              <a:gd name="connsiteX7" fmla="*/ 4483100 w 4762500"/>
              <a:gd name="connsiteY7" fmla="*/ 1664838 h 1696775"/>
              <a:gd name="connsiteX8" fmla="*/ 4762500 w 4762500"/>
              <a:gd name="connsiteY8" fmla="*/ 1677538 h 1696775"/>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454400 w 4762500"/>
              <a:gd name="connsiteY6" fmla="*/ 1296538 h 1677538"/>
              <a:gd name="connsiteX7" fmla="*/ 4051300 w 4762500"/>
              <a:gd name="connsiteY7" fmla="*/ 1588638 h 1677538"/>
              <a:gd name="connsiteX8" fmla="*/ 4762500 w 4762500"/>
              <a:gd name="connsiteY8" fmla="*/ 1677538 h 1677538"/>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340100 w 4762500"/>
              <a:gd name="connsiteY6" fmla="*/ 1207638 h 1677538"/>
              <a:gd name="connsiteX7" fmla="*/ 4051300 w 4762500"/>
              <a:gd name="connsiteY7" fmla="*/ 1588638 h 1677538"/>
              <a:gd name="connsiteX8" fmla="*/ 4762500 w 4762500"/>
              <a:gd name="connsiteY8" fmla="*/ 1677538 h 1677538"/>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340100 w 4762500"/>
              <a:gd name="connsiteY6" fmla="*/ 1207638 h 1677538"/>
              <a:gd name="connsiteX7" fmla="*/ 3797300 w 4762500"/>
              <a:gd name="connsiteY7" fmla="*/ 1474338 h 1677538"/>
              <a:gd name="connsiteX8" fmla="*/ 4762500 w 4762500"/>
              <a:gd name="connsiteY8" fmla="*/ 1677538 h 1677538"/>
              <a:gd name="connsiteX0" fmla="*/ 0 w 4597400"/>
              <a:gd name="connsiteY0" fmla="*/ 1614038 h 1614038"/>
              <a:gd name="connsiteX1" fmla="*/ 635000 w 4597400"/>
              <a:gd name="connsiteY1" fmla="*/ 1131438 h 1614038"/>
              <a:gd name="connsiteX2" fmla="*/ 1079500 w 4597400"/>
              <a:gd name="connsiteY2" fmla="*/ 534538 h 1614038"/>
              <a:gd name="connsiteX3" fmla="*/ 1587500 w 4597400"/>
              <a:gd name="connsiteY3" fmla="*/ 90038 h 1614038"/>
              <a:gd name="connsiteX4" fmla="*/ 2273300 w 4597400"/>
              <a:gd name="connsiteY4" fmla="*/ 39238 h 1614038"/>
              <a:gd name="connsiteX5" fmla="*/ 2882900 w 4597400"/>
              <a:gd name="connsiteY5" fmla="*/ 547238 h 1614038"/>
              <a:gd name="connsiteX6" fmla="*/ 3340100 w 4597400"/>
              <a:gd name="connsiteY6" fmla="*/ 1207638 h 1614038"/>
              <a:gd name="connsiteX7" fmla="*/ 3797300 w 4597400"/>
              <a:gd name="connsiteY7" fmla="*/ 1474338 h 1614038"/>
              <a:gd name="connsiteX8" fmla="*/ 4597400 w 4597400"/>
              <a:gd name="connsiteY8" fmla="*/ 1575938 h 1614038"/>
              <a:gd name="connsiteX0" fmla="*/ 0 w 4597400"/>
              <a:gd name="connsiteY0" fmla="*/ 1604798 h 1604798"/>
              <a:gd name="connsiteX1" fmla="*/ 635000 w 4597400"/>
              <a:gd name="connsiteY1" fmla="*/ 1122198 h 1604798"/>
              <a:gd name="connsiteX2" fmla="*/ 1079500 w 4597400"/>
              <a:gd name="connsiteY2" fmla="*/ 525298 h 1604798"/>
              <a:gd name="connsiteX3" fmla="*/ 1587500 w 4597400"/>
              <a:gd name="connsiteY3" fmla="*/ 80798 h 1604798"/>
              <a:gd name="connsiteX4" fmla="*/ 2414517 w 4597400"/>
              <a:gd name="connsiteY4" fmla="*/ 42698 h 1604798"/>
              <a:gd name="connsiteX5" fmla="*/ 2882900 w 4597400"/>
              <a:gd name="connsiteY5" fmla="*/ 537998 h 1604798"/>
              <a:gd name="connsiteX6" fmla="*/ 3340100 w 4597400"/>
              <a:gd name="connsiteY6" fmla="*/ 1198398 h 1604798"/>
              <a:gd name="connsiteX7" fmla="*/ 3797300 w 4597400"/>
              <a:gd name="connsiteY7" fmla="*/ 1465098 h 1604798"/>
              <a:gd name="connsiteX8" fmla="*/ 4597400 w 4597400"/>
              <a:gd name="connsiteY8" fmla="*/ 1566698 h 1604798"/>
              <a:gd name="connsiteX0" fmla="*/ 0 w 4597400"/>
              <a:gd name="connsiteY0" fmla="*/ 1606641 h 1606641"/>
              <a:gd name="connsiteX1" fmla="*/ 635000 w 4597400"/>
              <a:gd name="connsiteY1" fmla="*/ 1124041 h 1606641"/>
              <a:gd name="connsiteX2" fmla="*/ 1079500 w 4597400"/>
              <a:gd name="connsiteY2" fmla="*/ 527141 h 1606641"/>
              <a:gd name="connsiteX3" fmla="*/ 1587500 w 4597400"/>
              <a:gd name="connsiteY3" fmla="*/ 82641 h 1606641"/>
              <a:gd name="connsiteX4" fmla="*/ 2414517 w 4597400"/>
              <a:gd name="connsiteY4" fmla="*/ 44541 h 1606641"/>
              <a:gd name="connsiteX5" fmla="*/ 2961354 w 4597400"/>
              <a:gd name="connsiteY5" fmla="*/ 565241 h 1606641"/>
              <a:gd name="connsiteX6" fmla="*/ 3340100 w 4597400"/>
              <a:gd name="connsiteY6" fmla="*/ 1200241 h 1606641"/>
              <a:gd name="connsiteX7" fmla="*/ 3797300 w 4597400"/>
              <a:gd name="connsiteY7" fmla="*/ 1466941 h 1606641"/>
              <a:gd name="connsiteX8" fmla="*/ 4597400 w 4597400"/>
              <a:gd name="connsiteY8" fmla="*/ 1568541 h 1606641"/>
              <a:gd name="connsiteX0" fmla="*/ 0 w 4597400"/>
              <a:gd name="connsiteY0" fmla="*/ 1606641 h 1606641"/>
              <a:gd name="connsiteX1" fmla="*/ 635000 w 4597400"/>
              <a:gd name="connsiteY1" fmla="*/ 1124041 h 1606641"/>
              <a:gd name="connsiteX2" fmla="*/ 1079500 w 4597400"/>
              <a:gd name="connsiteY2" fmla="*/ 527141 h 1606641"/>
              <a:gd name="connsiteX3" fmla="*/ 1587500 w 4597400"/>
              <a:gd name="connsiteY3" fmla="*/ 82641 h 1606641"/>
              <a:gd name="connsiteX4" fmla="*/ 2414517 w 4597400"/>
              <a:gd name="connsiteY4" fmla="*/ 44541 h 1606641"/>
              <a:gd name="connsiteX5" fmla="*/ 2961354 w 4597400"/>
              <a:gd name="connsiteY5" fmla="*/ 565241 h 1606641"/>
              <a:gd name="connsiteX6" fmla="*/ 3371481 w 4597400"/>
              <a:gd name="connsiteY6" fmla="*/ 1200241 h 1606641"/>
              <a:gd name="connsiteX7" fmla="*/ 3797300 w 4597400"/>
              <a:gd name="connsiteY7" fmla="*/ 1466941 h 1606641"/>
              <a:gd name="connsiteX8" fmla="*/ 4597400 w 4597400"/>
              <a:gd name="connsiteY8" fmla="*/ 1568541 h 1606641"/>
              <a:gd name="connsiteX0" fmla="*/ 0 w 4613091"/>
              <a:gd name="connsiteY0" fmla="*/ 1606641 h 1606641"/>
              <a:gd name="connsiteX1" fmla="*/ 635000 w 4613091"/>
              <a:gd name="connsiteY1" fmla="*/ 1124041 h 1606641"/>
              <a:gd name="connsiteX2" fmla="*/ 1079500 w 4613091"/>
              <a:gd name="connsiteY2" fmla="*/ 527141 h 1606641"/>
              <a:gd name="connsiteX3" fmla="*/ 1587500 w 4613091"/>
              <a:gd name="connsiteY3" fmla="*/ 82641 h 1606641"/>
              <a:gd name="connsiteX4" fmla="*/ 2414517 w 4613091"/>
              <a:gd name="connsiteY4" fmla="*/ 44541 h 1606641"/>
              <a:gd name="connsiteX5" fmla="*/ 2961354 w 4613091"/>
              <a:gd name="connsiteY5" fmla="*/ 565241 h 1606641"/>
              <a:gd name="connsiteX6" fmla="*/ 3371481 w 4613091"/>
              <a:gd name="connsiteY6" fmla="*/ 1200241 h 1606641"/>
              <a:gd name="connsiteX7" fmla="*/ 3797300 w 4613091"/>
              <a:gd name="connsiteY7" fmla="*/ 1466941 h 1606641"/>
              <a:gd name="connsiteX8" fmla="*/ 4613091 w 4613091"/>
              <a:gd name="connsiteY8" fmla="*/ 1581241 h 1606641"/>
              <a:gd name="connsiteX0" fmla="*/ 0 w 4613091"/>
              <a:gd name="connsiteY0" fmla="*/ 1586028 h 1586028"/>
              <a:gd name="connsiteX1" fmla="*/ 635000 w 4613091"/>
              <a:gd name="connsiteY1" fmla="*/ 1103428 h 1586028"/>
              <a:gd name="connsiteX2" fmla="*/ 1079500 w 4613091"/>
              <a:gd name="connsiteY2" fmla="*/ 506528 h 1586028"/>
              <a:gd name="connsiteX3" fmla="*/ 1587500 w 4613091"/>
              <a:gd name="connsiteY3" fmla="*/ 62028 h 1586028"/>
              <a:gd name="connsiteX4" fmla="*/ 2508202 w 4613091"/>
              <a:gd name="connsiteY4" fmla="*/ 55151 h 1586028"/>
              <a:gd name="connsiteX5" fmla="*/ 2961354 w 4613091"/>
              <a:gd name="connsiteY5" fmla="*/ 544628 h 1586028"/>
              <a:gd name="connsiteX6" fmla="*/ 3371481 w 4613091"/>
              <a:gd name="connsiteY6" fmla="*/ 1179628 h 1586028"/>
              <a:gd name="connsiteX7" fmla="*/ 3797300 w 4613091"/>
              <a:gd name="connsiteY7" fmla="*/ 1446328 h 1586028"/>
              <a:gd name="connsiteX8" fmla="*/ 4613091 w 4613091"/>
              <a:gd name="connsiteY8" fmla="*/ 1560628 h 1586028"/>
              <a:gd name="connsiteX0" fmla="*/ 0 w 4613091"/>
              <a:gd name="connsiteY0" fmla="*/ 1577383 h 1577383"/>
              <a:gd name="connsiteX1" fmla="*/ 635000 w 4613091"/>
              <a:gd name="connsiteY1" fmla="*/ 1094783 h 1577383"/>
              <a:gd name="connsiteX2" fmla="*/ 1079500 w 4613091"/>
              <a:gd name="connsiteY2" fmla="*/ 497883 h 1577383"/>
              <a:gd name="connsiteX3" fmla="*/ 1642609 w 4613091"/>
              <a:gd name="connsiteY3" fmla="*/ 71225 h 1577383"/>
              <a:gd name="connsiteX4" fmla="*/ 2508202 w 4613091"/>
              <a:gd name="connsiteY4" fmla="*/ 46506 h 1577383"/>
              <a:gd name="connsiteX5" fmla="*/ 2961354 w 4613091"/>
              <a:gd name="connsiteY5" fmla="*/ 535983 h 1577383"/>
              <a:gd name="connsiteX6" fmla="*/ 3371481 w 4613091"/>
              <a:gd name="connsiteY6" fmla="*/ 1170983 h 1577383"/>
              <a:gd name="connsiteX7" fmla="*/ 3797300 w 4613091"/>
              <a:gd name="connsiteY7" fmla="*/ 1437683 h 1577383"/>
              <a:gd name="connsiteX8" fmla="*/ 4613091 w 4613091"/>
              <a:gd name="connsiteY8" fmla="*/ 1551983 h 1577383"/>
              <a:gd name="connsiteX0" fmla="*/ 0 w 4613091"/>
              <a:gd name="connsiteY0" fmla="*/ 1571523 h 1571523"/>
              <a:gd name="connsiteX1" fmla="*/ 635000 w 4613091"/>
              <a:gd name="connsiteY1" fmla="*/ 1088923 h 1571523"/>
              <a:gd name="connsiteX2" fmla="*/ 1079500 w 4613091"/>
              <a:gd name="connsiteY2" fmla="*/ 492023 h 1571523"/>
              <a:gd name="connsiteX3" fmla="*/ 1642609 w 4613091"/>
              <a:gd name="connsiteY3" fmla="*/ 65365 h 1571523"/>
              <a:gd name="connsiteX4" fmla="*/ 2469625 w 4613091"/>
              <a:gd name="connsiteY4" fmla="*/ 49567 h 1571523"/>
              <a:gd name="connsiteX5" fmla="*/ 2961354 w 4613091"/>
              <a:gd name="connsiteY5" fmla="*/ 530123 h 1571523"/>
              <a:gd name="connsiteX6" fmla="*/ 3371481 w 4613091"/>
              <a:gd name="connsiteY6" fmla="*/ 1165123 h 1571523"/>
              <a:gd name="connsiteX7" fmla="*/ 3797300 w 4613091"/>
              <a:gd name="connsiteY7" fmla="*/ 1431823 h 1571523"/>
              <a:gd name="connsiteX8" fmla="*/ 4613091 w 4613091"/>
              <a:gd name="connsiteY8" fmla="*/ 1546123 h 1571523"/>
              <a:gd name="connsiteX0" fmla="*/ 0 w 4613091"/>
              <a:gd name="connsiteY0" fmla="*/ 1577094 h 1577094"/>
              <a:gd name="connsiteX1" fmla="*/ 635000 w 4613091"/>
              <a:gd name="connsiteY1" fmla="*/ 1094494 h 1577094"/>
              <a:gd name="connsiteX2" fmla="*/ 1079500 w 4613091"/>
              <a:gd name="connsiteY2" fmla="*/ 497594 h 1577094"/>
              <a:gd name="connsiteX3" fmla="*/ 1642609 w 4613091"/>
              <a:gd name="connsiteY3" fmla="*/ 70936 h 1577094"/>
              <a:gd name="connsiteX4" fmla="*/ 2469625 w 4613091"/>
              <a:gd name="connsiteY4" fmla="*/ 55138 h 1577094"/>
              <a:gd name="connsiteX5" fmla="*/ 2961354 w 4613091"/>
              <a:gd name="connsiteY5" fmla="*/ 535694 h 1577094"/>
              <a:gd name="connsiteX6" fmla="*/ 3371481 w 4613091"/>
              <a:gd name="connsiteY6" fmla="*/ 1170694 h 1577094"/>
              <a:gd name="connsiteX7" fmla="*/ 3797300 w 4613091"/>
              <a:gd name="connsiteY7" fmla="*/ 1437394 h 1577094"/>
              <a:gd name="connsiteX8" fmla="*/ 4613091 w 4613091"/>
              <a:gd name="connsiteY8" fmla="*/ 1551694 h 1577094"/>
              <a:gd name="connsiteX0" fmla="*/ 0 w 4613091"/>
              <a:gd name="connsiteY0" fmla="*/ 1560722 h 1560722"/>
              <a:gd name="connsiteX1" fmla="*/ 635000 w 4613091"/>
              <a:gd name="connsiteY1" fmla="*/ 1078122 h 1560722"/>
              <a:gd name="connsiteX2" fmla="*/ 1079500 w 4613091"/>
              <a:gd name="connsiteY2" fmla="*/ 481222 h 1560722"/>
              <a:gd name="connsiteX3" fmla="*/ 1642609 w 4613091"/>
              <a:gd name="connsiteY3" fmla="*/ 54564 h 1560722"/>
              <a:gd name="connsiteX4" fmla="*/ 2469625 w 4613091"/>
              <a:gd name="connsiteY4" fmla="*/ 65529 h 1560722"/>
              <a:gd name="connsiteX5" fmla="*/ 2961354 w 4613091"/>
              <a:gd name="connsiteY5" fmla="*/ 519322 h 1560722"/>
              <a:gd name="connsiteX6" fmla="*/ 3371481 w 4613091"/>
              <a:gd name="connsiteY6" fmla="*/ 1154322 h 1560722"/>
              <a:gd name="connsiteX7" fmla="*/ 3797300 w 4613091"/>
              <a:gd name="connsiteY7" fmla="*/ 1421022 h 1560722"/>
              <a:gd name="connsiteX8" fmla="*/ 4613091 w 4613091"/>
              <a:gd name="connsiteY8" fmla="*/ 1535322 h 1560722"/>
              <a:gd name="connsiteX0" fmla="*/ 0 w 4613091"/>
              <a:gd name="connsiteY0" fmla="*/ 1547141 h 1547141"/>
              <a:gd name="connsiteX1" fmla="*/ 635000 w 4613091"/>
              <a:gd name="connsiteY1" fmla="*/ 1064541 h 1547141"/>
              <a:gd name="connsiteX2" fmla="*/ 1079500 w 4613091"/>
              <a:gd name="connsiteY2" fmla="*/ 467641 h 1547141"/>
              <a:gd name="connsiteX3" fmla="*/ 1642609 w 4613091"/>
              <a:gd name="connsiteY3" fmla="*/ 40983 h 1547141"/>
              <a:gd name="connsiteX4" fmla="*/ 2524734 w 4613091"/>
              <a:gd name="connsiteY4" fmla="*/ 78711 h 1547141"/>
              <a:gd name="connsiteX5" fmla="*/ 2961354 w 4613091"/>
              <a:gd name="connsiteY5" fmla="*/ 505741 h 1547141"/>
              <a:gd name="connsiteX6" fmla="*/ 3371481 w 4613091"/>
              <a:gd name="connsiteY6" fmla="*/ 1140741 h 1547141"/>
              <a:gd name="connsiteX7" fmla="*/ 3797300 w 4613091"/>
              <a:gd name="connsiteY7" fmla="*/ 1407441 h 1547141"/>
              <a:gd name="connsiteX8" fmla="*/ 4613091 w 4613091"/>
              <a:gd name="connsiteY8" fmla="*/ 1521741 h 1547141"/>
              <a:gd name="connsiteX0" fmla="*/ 0 w 4613091"/>
              <a:gd name="connsiteY0" fmla="*/ 1525725 h 1525725"/>
              <a:gd name="connsiteX1" fmla="*/ 635000 w 4613091"/>
              <a:gd name="connsiteY1" fmla="*/ 1043125 h 1525725"/>
              <a:gd name="connsiteX2" fmla="*/ 1079500 w 4613091"/>
              <a:gd name="connsiteY2" fmla="*/ 446225 h 1525725"/>
              <a:gd name="connsiteX3" fmla="*/ 1642609 w 4613091"/>
              <a:gd name="connsiteY3" fmla="*/ 46329 h 1525725"/>
              <a:gd name="connsiteX4" fmla="*/ 2524734 w 4613091"/>
              <a:gd name="connsiteY4" fmla="*/ 57295 h 1525725"/>
              <a:gd name="connsiteX5" fmla="*/ 2961354 w 4613091"/>
              <a:gd name="connsiteY5" fmla="*/ 484325 h 1525725"/>
              <a:gd name="connsiteX6" fmla="*/ 3371481 w 4613091"/>
              <a:gd name="connsiteY6" fmla="*/ 1119325 h 1525725"/>
              <a:gd name="connsiteX7" fmla="*/ 3797300 w 4613091"/>
              <a:gd name="connsiteY7" fmla="*/ 1386025 h 1525725"/>
              <a:gd name="connsiteX8" fmla="*/ 4613091 w 4613091"/>
              <a:gd name="connsiteY8" fmla="*/ 1500325 h 1525725"/>
              <a:gd name="connsiteX0" fmla="*/ 0 w 4613091"/>
              <a:gd name="connsiteY0" fmla="*/ 1521200 h 1521200"/>
              <a:gd name="connsiteX1" fmla="*/ 635000 w 4613091"/>
              <a:gd name="connsiteY1" fmla="*/ 1038600 h 1521200"/>
              <a:gd name="connsiteX2" fmla="*/ 1079500 w 4613091"/>
              <a:gd name="connsiteY2" fmla="*/ 441700 h 1521200"/>
              <a:gd name="connsiteX3" fmla="*/ 1642609 w 4613091"/>
              <a:gd name="connsiteY3" fmla="*/ 41804 h 1521200"/>
              <a:gd name="connsiteX4" fmla="*/ 2579843 w 4613091"/>
              <a:gd name="connsiteY4" fmla="*/ 61691 h 1521200"/>
              <a:gd name="connsiteX5" fmla="*/ 2961354 w 4613091"/>
              <a:gd name="connsiteY5" fmla="*/ 479800 h 1521200"/>
              <a:gd name="connsiteX6" fmla="*/ 3371481 w 4613091"/>
              <a:gd name="connsiteY6" fmla="*/ 1114800 h 1521200"/>
              <a:gd name="connsiteX7" fmla="*/ 3797300 w 4613091"/>
              <a:gd name="connsiteY7" fmla="*/ 1381500 h 1521200"/>
              <a:gd name="connsiteX8" fmla="*/ 4613091 w 4613091"/>
              <a:gd name="connsiteY8" fmla="*/ 1495800 h 1521200"/>
              <a:gd name="connsiteX0" fmla="*/ 0 w 4613091"/>
              <a:gd name="connsiteY0" fmla="*/ 1523272 h 1523272"/>
              <a:gd name="connsiteX1" fmla="*/ 635000 w 4613091"/>
              <a:gd name="connsiteY1" fmla="*/ 1040672 h 1523272"/>
              <a:gd name="connsiteX2" fmla="*/ 1079500 w 4613091"/>
              <a:gd name="connsiteY2" fmla="*/ 443772 h 1523272"/>
              <a:gd name="connsiteX3" fmla="*/ 1642609 w 4613091"/>
              <a:gd name="connsiteY3" fmla="*/ 43876 h 1523272"/>
              <a:gd name="connsiteX4" fmla="*/ 2169156 w 4613091"/>
              <a:gd name="connsiteY4" fmla="*/ 12593 h 1523272"/>
              <a:gd name="connsiteX5" fmla="*/ 2579843 w 4613091"/>
              <a:gd name="connsiteY5" fmla="*/ 63763 h 1523272"/>
              <a:gd name="connsiteX6" fmla="*/ 2961354 w 4613091"/>
              <a:gd name="connsiteY6" fmla="*/ 481872 h 1523272"/>
              <a:gd name="connsiteX7" fmla="*/ 3371481 w 4613091"/>
              <a:gd name="connsiteY7" fmla="*/ 1116872 h 1523272"/>
              <a:gd name="connsiteX8" fmla="*/ 3797300 w 4613091"/>
              <a:gd name="connsiteY8" fmla="*/ 1383572 h 1523272"/>
              <a:gd name="connsiteX9" fmla="*/ 4613091 w 4613091"/>
              <a:gd name="connsiteY9" fmla="*/ 1497872 h 1523272"/>
              <a:gd name="connsiteX0" fmla="*/ 0 w 4613091"/>
              <a:gd name="connsiteY0" fmla="*/ 1564830 h 1564830"/>
              <a:gd name="connsiteX1" fmla="*/ 635000 w 4613091"/>
              <a:gd name="connsiteY1" fmla="*/ 1082230 h 1564830"/>
              <a:gd name="connsiteX2" fmla="*/ 1079500 w 4613091"/>
              <a:gd name="connsiteY2" fmla="*/ 485330 h 1564830"/>
              <a:gd name="connsiteX3" fmla="*/ 1642609 w 4613091"/>
              <a:gd name="connsiteY3" fmla="*/ 85434 h 1564830"/>
              <a:gd name="connsiteX4" fmla="*/ 2169156 w 4613091"/>
              <a:gd name="connsiteY4" fmla="*/ 625 h 1564830"/>
              <a:gd name="connsiteX5" fmla="*/ 2579843 w 4613091"/>
              <a:gd name="connsiteY5" fmla="*/ 105321 h 1564830"/>
              <a:gd name="connsiteX6" fmla="*/ 2961354 w 4613091"/>
              <a:gd name="connsiteY6" fmla="*/ 523430 h 1564830"/>
              <a:gd name="connsiteX7" fmla="*/ 3371481 w 4613091"/>
              <a:gd name="connsiteY7" fmla="*/ 1158430 h 1564830"/>
              <a:gd name="connsiteX8" fmla="*/ 3797300 w 4613091"/>
              <a:gd name="connsiteY8" fmla="*/ 1425130 h 1564830"/>
              <a:gd name="connsiteX9" fmla="*/ 4613091 w 4613091"/>
              <a:gd name="connsiteY9" fmla="*/ 1539430 h 1564830"/>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79843 w 4613091"/>
              <a:gd name="connsiteY5" fmla="*/ 118438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79843 w 4613091"/>
              <a:gd name="connsiteY5" fmla="*/ 145201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85353 w 4613091"/>
              <a:gd name="connsiteY5" fmla="*/ 136280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85353 w 4613091"/>
              <a:gd name="connsiteY5" fmla="*/ 136280 h 1577947"/>
              <a:gd name="connsiteX6" fmla="*/ 2972376 w 4613091"/>
              <a:gd name="connsiteY6" fmla="*/ 541008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24113"/>
              <a:gd name="connsiteY0" fmla="*/ 1577947 h 1577947"/>
              <a:gd name="connsiteX1" fmla="*/ 635000 w 4624113"/>
              <a:gd name="connsiteY1" fmla="*/ 1095347 h 1577947"/>
              <a:gd name="connsiteX2" fmla="*/ 1079500 w 4624113"/>
              <a:gd name="connsiteY2" fmla="*/ 498447 h 1577947"/>
              <a:gd name="connsiteX3" fmla="*/ 1642609 w 4624113"/>
              <a:gd name="connsiteY3" fmla="*/ 98551 h 1577947"/>
              <a:gd name="connsiteX4" fmla="*/ 2180178 w 4624113"/>
              <a:gd name="connsiteY4" fmla="*/ 360 h 1577947"/>
              <a:gd name="connsiteX5" fmla="*/ 2585353 w 4624113"/>
              <a:gd name="connsiteY5" fmla="*/ 136280 h 1577947"/>
              <a:gd name="connsiteX6" fmla="*/ 2972376 w 4624113"/>
              <a:gd name="connsiteY6" fmla="*/ 541008 h 1577947"/>
              <a:gd name="connsiteX7" fmla="*/ 3371481 w 4624113"/>
              <a:gd name="connsiteY7" fmla="*/ 1171547 h 1577947"/>
              <a:gd name="connsiteX8" fmla="*/ 3797300 w 4624113"/>
              <a:gd name="connsiteY8" fmla="*/ 1438247 h 1577947"/>
              <a:gd name="connsiteX9" fmla="*/ 4624113 w 4624113"/>
              <a:gd name="connsiteY9" fmla="*/ 1565929 h 1577947"/>
              <a:gd name="connsiteX0" fmla="*/ 0 w 4624113"/>
              <a:gd name="connsiteY0" fmla="*/ 1578105 h 1578105"/>
              <a:gd name="connsiteX1" fmla="*/ 635000 w 4624113"/>
              <a:gd name="connsiteY1" fmla="*/ 1095505 h 1578105"/>
              <a:gd name="connsiteX2" fmla="*/ 1057458 w 4624113"/>
              <a:gd name="connsiteY2" fmla="*/ 547671 h 1578105"/>
              <a:gd name="connsiteX3" fmla="*/ 1642609 w 4624113"/>
              <a:gd name="connsiteY3" fmla="*/ 98709 h 1578105"/>
              <a:gd name="connsiteX4" fmla="*/ 2180178 w 4624113"/>
              <a:gd name="connsiteY4" fmla="*/ 518 h 1578105"/>
              <a:gd name="connsiteX5" fmla="*/ 2585353 w 4624113"/>
              <a:gd name="connsiteY5" fmla="*/ 136438 h 1578105"/>
              <a:gd name="connsiteX6" fmla="*/ 2972376 w 4624113"/>
              <a:gd name="connsiteY6" fmla="*/ 541166 h 1578105"/>
              <a:gd name="connsiteX7" fmla="*/ 3371481 w 4624113"/>
              <a:gd name="connsiteY7" fmla="*/ 1171705 h 1578105"/>
              <a:gd name="connsiteX8" fmla="*/ 3797300 w 4624113"/>
              <a:gd name="connsiteY8" fmla="*/ 1438405 h 1578105"/>
              <a:gd name="connsiteX9" fmla="*/ 4624113 w 4624113"/>
              <a:gd name="connsiteY9" fmla="*/ 1566087 h 1578105"/>
              <a:gd name="connsiteX0" fmla="*/ 0 w 4624113"/>
              <a:gd name="connsiteY0" fmla="*/ 1578105 h 1578105"/>
              <a:gd name="connsiteX1" fmla="*/ 635000 w 4624113"/>
              <a:gd name="connsiteY1" fmla="*/ 1095505 h 1578105"/>
              <a:gd name="connsiteX2" fmla="*/ 1057458 w 4624113"/>
              <a:gd name="connsiteY2" fmla="*/ 547671 h 1578105"/>
              <a:gd name="connsiteX3" fmla="*/ 1642609 w 4624113"/>
              <a:gd name="connsiteY3" fmla="*/ 98709 h 1578105"/>
              <a:gd name="connsiteX4" fmla="*/ 2180178 w 4624113"/>
              <a:gd name="connsiteY4" fmla="*/ 518 h 1578105"/>
              <a:gd name="connsiteX5" fmla="*/ 2585353 w 4624113"/>
              <a:gd name="connsiteY5" fmla="*/ 136438 h 1578105"/>
              <a:gd name="connsiteX6" fmla="*/ 2972376 w 4624113"/>
              <a:gd name="connsiteY6" fmla="*/ 541166 h 1578105"/>
              <a:gd name="connsiteX7" fmla="*/ 3371481 w 4624113"/>
              <a:gd name="connsiteY7" fmla="*/ 1171705 h 1578105"/>
              <a:gd name="connsiteX8" fmla="*/ 3797300 w 4624113"/>
              <a:gd name="connsiteY8" fmla="*/ 1438405 h 1578105"/>
              <a:gd name="connsiteX9" fmla="*/ 4624113 w 4624113"/>
              <a:gd name="connsiteY9" fmla="*/ 1566087 h 1578105"/>
              <a:gd name="connsiteX0" fmla="*/ 0 w 4624113"/>
              <a:gd name="connsiteY0" fmla="*/ 1578187 h 1578187"/>
              <a:gd name="connsiteX1" fmla="*/ 635000 w 4624113"/>
              <a:gd name="connsiteY1" fmla="*/ 10955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071 h 1578071"/>
              <a:gd name="connsiteX1" fmla="*/ 635000 w 4624113"/>
              <a:gd name="connsiteY1" fmla="*/ 1120871 h 1578071"/>
              <a:gd name="connsiteX2" fmla="*/ 1078380 w 4624113"/>
              <a:gd name="connsiteY2" fmla="*/ 564570 h 1578071"/>
              <a:gd name="connsiteX3" fmla="*/ 1642609 w 4624113"/>
              <a:gd name="connsiteY3" fmla="*/ 98675 h 1578071"/>
              <a:gd name="connsiteX4" fmla="*/ 2180178 w 4624113"/>
              <a:gd name="connsiteY4" fmla="*/ 484 h 1578071"/>
              <a:gd name="connsiteX5" fmla="*/ 2585353 w 4624113"/>
              <a:gd name="connsiteY5" fmla="*/ 136404 h 1578071"/>
              <a:gd name="connsiteX6" fmla="*/ 2972376 w 4624113"/>
              <a:gd name="connsiteY6" fmla="*/ 541132 h 1578071"/>
              <a:gd name="connsiteX7" fmla="*/ 3371481 w 4624113"/>
              <a:gd name="connsiteY7" fmla="*/ 1171671 h 1578071"/>
              <a:gd name="connsiteX8" fmla="*/ 3797300 w 4624113"/>
              <a:gd name="connsiteY8" fmla="*/ 1438371 h 1578071"/>
              <a:gd name="connsiteX9" fmla="*/ 4624113 w 4624113"/>
              <a:gd name="connsiteY9" fmla="*/ 1566053 h 1578071"/>
              <a:gd name="connsiteX0" fmla="*/ 0 w 4624113"/>
              <a:gd name="connsiteY0" fmla="*/ 1578071 h 1578071"/>
              <a:gd name="connsiteX1" fmla="*/ 635000 w 4624113"/>
              <a:gd name="connsiteY1" fmla="*/ 1120871 h 1578071"/>
              <a:gd name="connsiteX2" fmla="*/ 1078380 w 4624113"/>
              <a:gd name="connsiteY2" fmla="*/ 564570 h 1578071"/>
              <a:gd name="connsiteX3" fmla="*/ 1642609 w 4624113"/>
              <a:gd name="connsiteY3" fmla="*/ 98675 h 1578071"/>
              <a:gd name="connsiteX4" fmla="*/ 2180178 w 4624113"/>
              <a:gd name="connsiteY4" fmla="*/ 484 h 1578071"/>
              <a:gd name="connsiteX5" fmla="*/ 2585353 w 4624113"/>
              <a:gd name="connsiteY5" fmla="*/ 136404 h 1578071"/>
              <a:gd name="connsiteX6" fmla="*/ 2972376 w 4624113"/>
              <a:gd name="connsiteY6" fmla="*/ 541132 h 1578071"/>
              <a:gd name="connsiteX7" fmla="*/ 3371481 w 4624113"/>
              <a:gd name="connsiteY7" fmla="*/ 1171671 h 1578071"/>
              <a:gd name="connsiteX8" fmla="*/ 3797300 w 4624113"/>
              <a:gd name="connsiteY8" fmla="*/ 1438371 h 1578071"/>
              <a:gd name="connsiteX9" fmla="*/ 4624113 w 4624113"/>
              <a:gd name="connsiteY9" fmla="*/ 1566053 h 1578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24113" h="1578071">
                <a:moveTo>
                  <a:pt x="0" y="1578071"/>
                </a:moveTo>
                <a:cubicBezTo>
                  <a:pt x="383116" y="1451071"/>
                  <a:pt x="470961" y="1315188"/>
                  <a:pt x="635000" y="1120871"/>
                </a:cubicBezTo>
                <a:cubicBezTo>
                  <a:pt x="799039" y="926554"/>
                  <a:pt x="915676" y="739170"/>
                  <a:pt x="1078380" y="564570"/>
                </a:cubicBezTo>
                <a:cubicBezTo>
                  <a:pt x="1241084" y="389970"/>
                  <a:pt x="1453746" y="188456"/>
                  <a:pt x="1642609" y="98675"/>
                </a:cubicBezTo>
                <a:cubicBezTo>
                  <a:pt x="1831472" y="8894"/>
                  <a:pt x="2023972" y="-2830"/>
                  <a:pt x="2180178" y="484"/>
                </a:cubicBezTo>
                <a:cubicBezTo>
                  <a:pt x="2336384" y="3798"/>
                  <a:pt x="2453320" y="46296"/>
                  <a:pt x="2585353" y="136404"/>
                </a:cubicBezTo>
                <a:cubicBezTo>
                  <a:pt x="2717386" y="226512"/>
                  <a:pt x="2841355" y="368588"/>
                  <a:pt x="2972376" y="541132"/>
                </a:cubicBezTo>
                <a:cubicBezTo>
                  <a:pt x="3103397" y="713676"/>
                  <a:pt x="3233994" y="1022131"/>
                  <a:pt x="3371481" y="1171671"/>
                </a:cubicBezTo>
                <a:cubicBezTo>
                  <a:pt x="3508968" y="1321211"/>
                  <a:pt x="3588528" y="1372641"/>
                  <a:pt x="3797300" y="1438371"/>
                </a:cubicBezTo>
                <a:cubicBezTo>
                  <a:pt x="4006072" y="1504101"/>
                  <a:pt x="4505580" y="1566053"/>
                  <a:pt x="4624113" y="1566053"/>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6200000">
            <a:off x="3696867" y="7502938"/>
            <a:ext cx="1220113" cy="557041"/>
          </a:xfrm>
          <a:custGeom>
            <a:avLst/>
            <a:gdLst>
              <a:gd name="connsiteX0" fmla="*/ 0 w 6604000"/>
              <a:gd name="connsiteY0" fmla="*/ 1651474 h 1893352"/>
              <a:gd name="connsiteX1" fmla="*/ 1054100 w 6604000"/>
              <a:gd name="connsiteY1" fmla="*/ 1194274 h 1893352"/>
              <a:gd name="connsiteX2" fmla="*/ 1727200 w 6604000"/>
              <a:gd name="connsiteY2" fmla="*/ 432274 h 1893352"/>
              <a:gd name="connsiteX3" fmla="*/ 2273300 w 6604000"/>
              <a:gd name="connsiteY3" fmla="*/ 25874 h 1893352"/>
              <a:gd name="connsiteX4" fmla="*/ 3365500 w 6604000"/>
              <a:gd name="connsiteY4" fmla="*/ 152874 h 1893352"/>
              <a:gd name="connsiteX5" fmla="*/ 3911600 w 6604000"/>
              <a:gd name="connsiteY5" fmla="*/ 1054574 h 1893352"/>
              <a:gd name="connsiteX6" fmla="*/ 4178300 w 6604000"/>
              <a:gd name="connsiteY6" fmla="*/ 1562574 h 1893352"/>
              <a:gd name="connsiteX7" fmla="*/ 4889500 w 6604000"/>
              <a:gd name="connsiteY7" fmla="*/ 1689574 h 1893352"/>
              <a:gd name="connsiteX8" fmla="*/ 5194300 w 6604000"/>
              <a:gd name="connsiteY8" fmla="*/ 1664174 h 1893352"/>
              <a:gd name="connsiteX9" fmla="*/ 5473700 w 6604000"/>
              <a:gd name="connsiteY9" fmla="*/ 1676874 h 1893352"/>
              <a:gd name="connsiteX10" fmla="*/ 5905500 w 6604000"/>
              <a:gd name="connsiteY10" fmla="*/ 1664174 h 1893352"/>
              <a:gd name="connsiteX11" fmla="*/ 5016500 w 6604000"/>
              <a:gd name="connsiteY11" fmla="*/ 1892774 h 1893352"/>
              <a:gd name="connsiteX12" fmla="*/ 6235700 w 6604000"/>
              <a:gd name="connsiteY12" fmla="*/ 1727674 h 1893352"/>
              <a:gd name="connsiteX13" fmla="*/ 6604000 w 6604000"/>
              <a:gd name="connsiteY13" fmla="*/ 1664174 h 1893352"/>
              <a:gd name="connsiteX0" fmla="*/ 0 w 6604000"/>
              <a:gd name="connsiteY0" fmla="*/ 1651474 h 1893352"/>
              <a:gd name="connsiteX1" fmla="*/ 1054100 w 6604000"/>
              <a:gd name="connsiteY1" fmla="*/ 1194274 h 1893352"/>
              <a:gd name="connsiteX2" fmla="*/ 1727200 w 6604000"/>
              <a:gd name="connsiteY2" fmla="*/ 432274 h 1893352"/>
              <a:gd name="connsiteX3" fmla="*/ 2273300 w 6604000"/>
              <a:gd name="connsiteY3" fmla="*/ 25874 h 1893352"/>
              <a:gd name="connsiteX4" fmla="*/ 3365500 w 6604000"/>
              <a:gd name="connsiteY4" fmla="*/ 152874 h 1893352"/>
              <a:gd name="connsiteX5" fmla="*/ 3911600 w 6604000"/>
              <a:gd name="connsiteY5" fmla="*/ 1054574 h 1893352"/>
              <a:gd name="connsiteX6" fmla="*/ 4178300 w 6604000"/>
              <a:gd name="connsiteY6" fmla="*/ 1562574 h 1893352"/>
              <a:gd name="connsiteX7" fmla="*/ 4889500 w 6604000"/>
              <a:gd name="connsiteY7" fmla="*/ 1689574 h 1893352"/>
              <a:gd name="connsiteX8" fmla="*/ 5194300 w 6604000"/>
              <a:gd name="connsiteY8" fmla="*/ 1664174 h 1893352"/>
              <a:gd name="connsiteX9" fmla="*/ 5473700 w 6604000"/>
              <a:gd name="connsiteY9" fmla="*/ 1676874 h 1893352"/>
              <a:gd name="connsiteX10" fmla="*/ 5905500 w 6604000"/>
              <a:gd name="connsiteY10" fmla="*/ 1664174 h 1893352"/>
              <a:gd name="connsiteX11" fmla="*/ 5016500 w 6604000"/>
              <a:gd name="connsiteY11" fmla="*/ 1892774 h 1893352"/>
              <a:gd name="connsiteX12" fmla="*/ 6235700 w 6604000"/>
              <a:gd name="connsiteY12" fmla="*/ 1727674 h 1893352"/>
              <a:gd name="connsiteX13" fmla="*/ 6604000 w 6604000"/>
              <a:gd name="connsiteY13" fmla="*/ 1664174 h 1893352"/>
              <a:gd name="connsiteX0" fmla="*/ 0 w 6540500"/>
              <a:gd name="connsiteY0" fmla="*/ 1651474 h 1893255"/>
              <a:gd name="connsiteX1" fmla="*/ 1054100 w 6540500"/>
              <a:gd name="connsiteY1" fmla="*/ 1194274 h 1893255"/>
              <a:gd name="connsiteX2" fmla="*/ 1727200 w 6540500"/>
              <a:gd name="connsiteY2" fmla="*/ 432274 h 1893255"/>
              <a:gd name="connsiteX3" fmla="*/ 2273300 w 6540500"/>
              <a:gd name="connsiteY3" fmla="*/ 25874 h 1893255"/>
              <a:gd name="connsiteX4" fmla="*/ 3365500 w 6540500"/>
              <a:gd name="connsiteY4" fmla="*/ 152874 h 1893255"/>
              <a:gd name="connsiteX5" fmla="*/ 3911600 w 6540500"/>
              <a:gd name="connsiteY5" fmla="*/ 1054574 h 1893255"/>
              <a:gd name="connsiteX6" fmla="*/ 4178300 w 6540500"/>
              <a:gd name="connsiteY6" fmla="*/ 1562574 h 1893255"/>
              <a:gd name="connsiteX7" fmla="*/ 4889500 w 6540500"/>
              <a:gd name="connsiteY7" fmla="*/ 1689574 h 1893255"/>
              <a:gd name="connsiteX8" fmla="*/ 5194300 w 6540500"/>
              <a:gd name="connsiteY8" fmla="*/ 1664174 h 1893255"/>
              <a:gd name="connsiteX9" fmla="*/ 5473700 w 6540500"/>
              <a:gd name="connsiteY9" fmla="*/ 1676874 h 1893255"/>
              <a:gd name="connsiteX10" fmla="*/ 5905500 w 6540500"/>
              <a:gd name="connsiteY10" fmla="*/ 1664174 h 1893255"/>
              <a:gd name="connsiteX11" fmla="*/ 5016500 w 6540500"/>
              <a:gd name="connsiteY11" fmla="*/ 1892774 h 1893255"/>
              <a:gd name="connsiteX12" fmla="*/ 6235700 w 6540500"/>
              <a:gd name="connsiteY12" fmla="*/ 1727674 h 1893255"/>
              <a:gd name="connsiteX13" fmla="*/ 6540500 w 6540500"/>
              <a:gd name="connsiteY13" fmla="*/ 1841974 h 1893255"/>
              <a:gd name="connsiteX0" fmla="*/ 0 w 6540500"/>
              <a:gd name="connsiteY0" fmla="*/ 1651474 h 1893387"/>
              <a:gd name="connsiteX1" fmla="*/ 1054100 w 6540500"/>
              <a:gd name="connsiteY1" fmla="*/ 1194274 h 1893387"/>
              <a:gd name="connsiteX2" fmla="*/ 1727200 w 6540500"/>
              <a:gd name="connsiteY2" fmla="*/ 432274 h 1893387"/>
              <a:gd name="connsiteX3" fmla="*/ 2273300 w 6540500"/>
              <a:gd name="connsiteY3" fmla="*/ 25874 h 1893387"/>
              <a:gd name="connsiteX4" fmla="*/ 3365500 w 6540500"/>
              <a:gd name="connsiteY4" fmla="*/ 152874 h 1893387"/>
              <a:gd name="connsiteX5" fmla="*/ 3911600 w 6540500"/>
              <a:gd name="connsiteY5" fmla="*/ 1054574 h 1893387"/>
              <a:gd name="connsiteX6" fmla="*/ 4178300 w 6540500"/>
              <a:gd name="connsiteY6" fmla="*/ 1562574 h 1893387"/>
              <a:gd name="connsiteX7" fmla="*/ 4889500 w 6540500"/>
              <a:gd name="connsiteY7" fmla="*/ 1689574 h 1893387"/>
              <a:gd name="connsiteX8" fmla="*/ 5194300 w 6540500"/>
              <a:gd name="connsiteY8" fmla="*/ 1664174 h 1893387"/>
              <a:gd name="connsiteX9" fmla="*/ 5473700 w 6540500"/>
              <a:gd name="connsiteY9" fmla="*/ 1676874 h 1893387"/>
              <a:gd name="connsiteX10" fmla="*/ 5905500 w 6540500"/>
              <a:gd name="connsiteY10" fmla="*/ 1664174 h 1893387"/>
              <a:gd name="connsiteX11" fmla="*/ 5016500 w 6540500"/>
              <a:gd name="connsiteY11" fmla="*/ 1892774 h 1893387"/>
              <a:gd name="connsiteX12" fmla="*/ 6235700 w 6540500"/>
              <a:gd name="connsiteY12" fmla="*/ 1727674 h 1893387"/>
              <a:gd name="connsiteX13" fmla="*/ 6540500 w 6540500"/>
              <a:gd name="connsiteY13" fmla="*/ 1841974 h 1893387"/>
              <a:gd name="connsiteX0" fmla="*/ 0 w 6540500"/>
              <a:gd name="connsiteY0" fmla="*/ 1636081 h 1877994"/>
              <a:gd name="connsiteX1" fmla="*/ 1054100 w 6540500"/>
              <a:gd name="connsiteY1" fmla="*/ 1178881 h 1877994"/>
              <a:gd name="connsiteX2" fmla="*/ 1727200 w 6540500"/>
              <a:gd name="connsiteY2" fmla="*/ 416881 h 1877994"/>
              <a:gd name="connsiteX3" fmla="*/ 2273300 w 6540500"/>
              <a:gd name="connsiteY3" fmla="*/ 10481 h 1877994"/>
              <a:gd name="connsiteX4" fmla="*/ 3276600 w 6540500"/>
              <a:gd name="connsiteY4" fmla="*/ 200981 h 1877994"/>
              <a:gd name="connsiteX5" fmla="*/ 3911600 w 6540500"/>
              <a:gd name="connsiteY5" fmla="*/ 1039181 h 1877994"/>
              <a:gd name="connsiteX6" fmla="*/ 4178300 w 6540500"/>
              <a:gd name="connsiteY6" fmla="*/ 1547181 h 1877994"/>
              <a:gd name="connsiteX7" fmla="*/ 4889500 w 6540500"/>
              <a:gd name="connsiteY7" fmla="*/ 1674181 h 1877994"/>
              <a:gd name="connsiteX8" fmla="*/ 5194300 w 6540500"/>
              <a:gd name="connsiteY8" fmla="*/ 1648781 h 1877994"/>
              <a:gd name="connsiteX9" fmla="*/ 5473700 w 6540500"/>
              <a:gd name="connsiteY9" fmla="*/ 1661481 h 1877994"/>
              <a:gd name="connsiteX10" fmla="*/ 5905500 w 6540500"/>
              <a:gd name="connsiteY10" fmla="*/ 1648781 h 1877994"/>
              <a:gd name="connsiteX11" fmla="*/ 5016500 w 6540500"/>
              <a:gd name="connsiteY11" fmla="*/ 1877381 h 1877994"/>
              <a:gd name="connsiteX12" fmla="*/ 6235700 w 6540500"/>
              <a:gd name="connsiteY12" fmla="*/ 1712281 h 1877994"/>
              <a:gd name="connsiteX13" fmla="*/ 6540500 w 6540500"/>
              <a:gd name="connsiteY13" fmla="*/ 1826581 h 1877994"/>
              <a:gd name="connsiteX0" fmla="*/ 0 w 6540500"/>
              <a:gd name="connsiteY0" fmla="*/ 1580992 h 1822905"/>
              <a:gd name="connsiteX1" fmla="*/ 1054100 w 6540500"/>
              <a:gd name="connsiteY1" fmla="*/ 1123792 h 1822905"/>
              <a:gd name="connsiteX2" fmla="*/ 1727200 w 6540500"/>
              <a:gd name="connsiteY2" fmla="*/ 361792 h 1822905"/>
              <a:gd name="connsiteX3" fmla="*/ 2298700 w 6540500"/>
              <a:gd name="connsiteY3" fmla="*/ 18892 h 1822905"/>
              <a:gd name="connsiteX4" fmla="*/ 3276600 w 6540500"/>
              <a:gd name="connsiteY4" fmla="*/ 145892 h 1822905"/>
              <a:gd name="connsiteX5" fmla="*/ 3911600 w 6540500"/>
              <a:gd name="connsiteY5" fmla="*/ 984092 h 1822905"/>
              <a:gd name="connsiteX6" fmla="*/ 4178300 w 6540500"/>
              <a:gd name="connsiteY6" fmla="*/ 1492092 h 1822905"/>
              <a:gd name="connsiteX7" fmla="*/ 4889500 w 6540500"/>
              <a:gd name="connsiteY7" fmla="*/ 1619092 h 1822905"/>
              <a:gd name="connsiteX8" fmla="*/ 5194300 w 6540500"/>
              <a:gd name="connsiteY8" fmla="*/ 1593692 h 1822905"/>
              <a:gd name="connsiteX9" fmla="*/ 5473700 w 6540500"/>
              <a:gd name="connsiteY9" fmla="*/ 1606392 h 1822905"/>
              <a:gd name="connsiteX10" fmla="*/ 5905500 w 6540500"/>
              <a:gd name="connsiteY10" fmla="*/ 1593692 h 1822905"/>
              <a:gd name="connsiteX11" fmla="*/ 5016500 w 6540500"/>
              <a:gd name="connsiteY11" fmla="*/ 1822292 h 1822905"/>
              <a:gd name="connsiteX12" fmla="*/ 6235700 w 6540500"/>
              <a:gd name="connsiteY12" fmla="*/ 1657192 h 1822905"/>
              <a:gd name="connsiteX13" fmla="*/ 6540500 w 6540500"/>
              <a:gd name="connsiteY13" fmla="*/ 1771492 h 1822905"/>
              <a:gd name="connsiteX0" fmla="*/ 0 w 6540500"/>
              <a:gd name="connsiteY0" fmla="*/ 1580992 h 1822905"/>
              <a:gd name="connsiteX1" fmla="*/ 1231900 w 6540500"/>
              <a:gd name="connsiteY1" fmla="*/ 1225392 h 1822905"/>
              <a:gd name="connsiteX2" fmla="*/ 1727200 w 6540500"/>
              <a:gd name="connsiteY2" fmla="*/ 361792 h 1822905"/>
              <a:gd name="connsiteX3" fmla="*/ 2298700 w 6540500"/>
              <a:gd name="connsiteY3" fmla="*/ 18892 h 1822905"/>
              <a:gd name="connsiteX4" fmla="*/ 3276600 w 6540500"/>
              <a:gd name="connsiteY4" fmla="*/ 145892 h 1822905"/>
              <a:gd name="connsiteX5" fmla="*/ 3911600 w 6540500"/>
              <a:gd name="connsiteY5" fmla="*/ 984092 h 1822905"/>
              <a:gd name="connsiteX6" fmla="*/ 4178300 w 6540500"/>
              <a:gd name="connsiteY6" fmla="*/ 1492092 h 1822905"/>
              <a:gd name="connsiteX7" fmla="*/ 4889500 w 6540500"/>
              <a:gd name="connsiteY7" fmla="*/ 1619092 h 1822905"/>
              <a:gd name="connsiteX8" fmla="*/ 5194300 w 6540500"/>
              <a:gd name="connsiteY8" fmla="*/ 1593692 h 1822905"/>
              <a:gd name="connsiteX9" fmla="*/ 5473700 w 6540500"/>
              <a:gd name="connsiteY9" fmla="*/ 1606392 h 1822905"/>
              <a:gd name="connsiteX10" fmla="*/ 5905500 w 6540500"/>
              <a:gd name="connsiteY10" fmla="*/ 1593692 h 1822905"/>
              <a:gd name="connsiteX11" fmla="*/ 5016500 w 6540500"/>
              <a:gd name="connsiteY11" fmla="*/ 1822292 h 1822905"/>
              <a:gd name="connsiteX12" fmla="*/ 6235700 w 6540500"/>
              <a:gd name="connsiteY12" fmla="*/ 1657192 h 1822905"/>
              <a:gd name="connsiteX13" fmla="*/ 6540500 w 6540500"/>
              <a:gd name="connsiteY13" fmla="*/ 1771492 h 1822905"/>
              <a:gd name="connsiteX0" fmla="*/ 0 w 6540500"/>
              <a:gd name="connsiteY0" fmla="*/ 1584747 h 1826660"/>
              <a:gd name="connsiteX1" fmla="*/ 1231900 w 6540500"/>
              <a:gd name="connsiteY1" fmla="*/ 1229147 h 1826660"/>
              <a:gd name="connsiteX2" fmla="*/ 1752600 w 6540500"/>
              <a:gd name="connsiteY2" fmla="*/ 416347 h 1826660"/>
              <a:gd name="connsiteX3" fmla="*/ 2298700 w 6540500"/>
              <a:gd name="connsiteY3" fmla="*/ 22647 h 1826660"/>
              <a:gd name="connsiteX4" fmla="*/ 3276600 w 6540500"/>
              <a:gd name="connsiteY4" fmla="*/ 149647 h 1826660"/>
              <a:gd name="connsiteX5" fmla="*/ 3911600 w 6540500"/>
              <a:gd name="connsiteY5" fmla="*/ 987847 h 1826660"/>
              <a:gd name="connsiteX6" fmla="*/ 4178300 w 6540500"/>
              <a:gd name="connsiteY6" fmla="*/ 1495847 h 1826660"/>
              <a:gd name="connsiteX7" fmla="*/ 4889500 w 6540500"/>
              <a:gd name="connsiteY7" fmla="*/ 1622847 h 1826660"/>
              <a:gd name="connsiteX8" fmla="*/ 5194300 w 6540500"/>
              <a:gd name="connsiteY8" fmla="*/ 1597447 h 1826660"/>
              <a:gd name="connsiteX9" fmla="*/ 5473700 w 6540500"/>
              <a:gd name="connsiteY9" fmla="*/ 1610147 h 1826660"/>
              <a:gd name="connsiteX10" fmla="*/ 5905500 w 6540500"/>
              <a:gd name="connsiteY10" fmla="*/ 1597447 h 1826660"/>
              <a:gd name="connsiteX11" fmla="*/ 5016500 w 6540500"/>
              <a:gd name="connsiteY11" fmla="*/ 1826047 h 1826660"/>
              <a:gd name="connsiteX12" fmla="*/ 6235700 w 6540500"/>
              <a:gd name="connsiteY12" fmla="*/ 1660947 h 1826660"/>
              <a:gd name="connsiteX13" fmla="*/ 6540500 w 6540500"/>
              <a:gd name="connsiteY13" fmla="*/ 1775247 h 1826660"/>
              <a:gd name="connsiteX0" fmla="*/ 0 w 6540500"/>
              <a:gd name="connsiteY0" fmla="*/ 1565068 h 1806981"/>
              <a:gd name="connsiteX1" fmla="*/ 1231900 w 6540500"/>
              <a:gd name="connsiteY1" fmla="*/ 1209468 h 1806981"/>
              <a:gd name="connsiteX2" fmla="*/ 1752600 w 6540500"/>
              <a:gd name="connsiteY2" fmla="*/ 396668 h 1806981"/>
              <a:gd name="connsiteX3" fmla="*/ 2298700 w 6540500"/>
              <a:gd name="connsiteY3" fmla="*/ 2968 h 1806981"/>
              <a:gd name="connsiteX4" fmla="*/ 2717800 w 6540500"/>
              <a:gd name="connsiteY4" fmla="*/ 256968 h 1806981"/>
              <a:gd name="connsiteX5" fmla="*/ 3911600 w 6540500"/>
              <a:gd name="connsiteY5" fmla="*/ 968168 h 1806981"/>
              <a:gd name="connsiteX6" fmla="*/ 4178300 w 6540500"/>
              <a:gd name="connsiteY6" fmla="*/ 1476168 h 1806981"/>
              <a:gd name="connsiteX7" fmla="*/ 4889500 w 6540500"/>
              <a:gd name="connsiteY7" fmla="*/ 1603168 h 1806981"/>
              <a:gd name="connsiteX8" fmla="*/ 5194300 w 6540500"/>
              <a:gd name="connsiteY8" fmla="*/ 1577768 h 1806981"/>
              <a:gd name="connsiteX9" fmla="*/ 5473700 w 6540500"/>
              <a:gd name="connsiteY9" fmla="*/ 1590468 h 1806981"/>
              <a:gd name="connsiteX10" fmla="*/ 5905500 w 6540500"/>
              <a:gd name="connsiteY10" fmla="*/ 1577768 h 1806981"/>
              <a:gd name="connsiteX11" fmla="*/ 5016500 w 6540500"/>
              <a:gd name="connsiteY11" fmla="*/ 1806368 h 1806981"/>
              <a:gd name="connsiteX12" fmla="*/ 6235700 w 6540500"/>
              <a:gd name="connsiteY12" fmla="*/ 1641268 h 1806981"/>
              <a:gd name="connsiteX13" fmla="*/ 6540500 w 6540500"/>
              <a:gd name="connsiteY13" fmla="*/ 1755568 h 1806981"/>
              <a:gd name="connsiteX0" fmla="*/ 0 w 6540500"/>
              <a:gd name="connsiteY0" fmla="*/ 1565068 h 1806981"/>
              <a:gd name="connsiteX1" fmla="*/ 1231900 w 6540500"/>
              <a:gd name="connsiteY1" fmla="*/ 1209468 h 1806981"/>
              <a:gd name="connsiteX2" fmla="*/ 1752600 w 6540500"/>
              <a:gd name="connsiteY2" fmla="*/ 396668 h 1806981"/>
              <a:gd name="connsiteX3" fmla="*/ 2298700 w 6540500"/>
              <a:gd name="connsiteY3" fmla="*/ 2968 h 1806981"/>
              <a:gd name="connsiteX4" fmla="*/ 2844800 w 6540500"/>
              <a:gd name="connsiteY4" fmla="*/ 256968 h 1806981"/>
              <a:gd name="connsiteX5" fmla="*/ 3911600 w 6540500"/>
              <a:gd name="connsiteY5" fmla="*/ 968168 h 1806981"/>
              <a:gd name="connsiteX6" fmla="*/ 4178300 w 6540500"/>
              <a:gd name="connsiteY6" fmla="*/ 1476168 h 1806981"/>
              <a:gd name="connsiteX7" fmla="*/ 4889500 w 6540500"/>
              <a:gd name="connsiteY7" fmla="*/ 1603168 h 1806981"/>
              <a:gd name="connsiteX8" fmla="*/ 5194300 w 6540500"/>
              <a:gd name="connsiteY8" fmla="*/ 1577768 h 1806981"/>
              <a:gd name="connsiteX9" fmla="*/ 5473700 w 6540500"/>
              <a:gd name="connsiteY9" fmla="*/ 1590468 h 1806981"/>
              <a:gd name="connsiteX10" fmla="*/ 5905500 w 6540500"/>
              <a:gd name="connsiteY10" fmla="*/ 1577768 h 1806981"/>
              <a:gd name="connsiteX11" fmla="*/ 5016500 w 6540500"/>
              <a:gd name="connsiteY11" fmla="*/ 1806368 h 1806981"/>
              <a:gd name="connsiteX12" fmla="*/ 6235700 w 6540500"/>
              <a:gd name="connsiteY12" fmla="*/ 1641268 h 1806981"/>
              <a:gd name="connsiteX13" fmla="*/ 6540500 w 6540500"/>
              <a:gd name="connsiteY13" fmla="*/ 1755568 h 1806981"/>
              <a:gd name="connsiteX0" fmla="*/ 0 w 6540500"/>
              <a:gd name="connsiteY0" fmla="*/ 1569309 h 1811222"/>
              <a:gd name="connsiteX1" fmla="*/ 1231900 w 6540500"/>
              <a:gd name="connsiteY1" fmla="*/ 1213709 h 1811222"/>
              <a:gd name="connsiteX2" fmla="*/ 1752600 w 6540500"/>
              <a:gd name="connsiteY2" fmla="*/ 400909 h 1811222"/>
              <a:gd name="connsiteX3" fmla="*/ 2298700 w 6540500"/>
              <a:gd name="connsiteY3" fmla="*/ 7209 h 1811222"/>
              <a:gd name="connsiteX4" fmla="*/ 2882900 w 6540500"/>
              <a:gd name="connsiteY4" fmla="*/ 210409 h 1811222"/>
              <a:gd name="connsiteX5" fmla="*/ 3911600 w 6540500"/>
              <a:gd name="connsiteY5" fmla="*/ 972409 h 1811222"/>
              <a:gd name="connsiteX6" fmla="*/ 4178300 w 6540500"/>
              <a:gd name="connsiteY6" fmla="*/ 1480409 h 1811222"/>
              <a:gd name="connsiteX7" fmla="*/ 4889500 w 6540500"/>
              <a:gd name="connsiteY7" fmla="*/ 1607409 h 1811222"/>
              <a:gd name="connsiteX8" fmla="*/ 5194300 w 6540500"/>
              <a:gd name="connsiteY8" fmla="*/ 1582009 h 1811222"/>
              <a:gd name="connsiteX9" fmla="*/ 5473700 w 6540500"/>
              <a:gd name="connsiteY9" fmla="*/ 1594709 h 1811222"/>
              <a:gd name="connsiteX10" fmla="*/ 5905500 w 6540500"/>
              <a:gd name="connsiteY10" fmla="*/ 1582009 h 1811222"/>
              <a:gd name="connsiteX11" fmla="*/ 5016500 w 6540500"/>
              <a:gd name="connsiteY11" fmla="*/ 1810609 h 1811222"/>
              <a:gd name="connsiteX12" fmla="*/ 6235700 w 6540500"/>
              <a:gd name="connsiteY12" fmla="*/ 1645509 h 1811222"/>
              <a:gd name="connsiteX13" fmla="*/ 6540500 w 6540500"/>
              <a:gd name="connsiteY13" fmla="*/ 1759809 h 1811222"/>
              <a:gd name="connsiteX0" fmla="*/ 0 w 6540500"/>
              <a:gd name="connsiteY0" fmla="*/ 1566755 h 1808668"/>
              <a:gd name="connsiteX1" fmla="*/ 1231900 w 6540500"/>
              <a:gd name="connsiteY1" fmla="*/ 1211155 h 1808668"/>
              <a:gd name="connsiteX2" fmla="*/ 1752600 w 6540500"/>
              <a:gd name="connsiteY2" fmla="*/ 398355 h 1808668"/>
              <a:gd name="connsiteX3" fmla="*/ 2298700 w 6540500"/>
              <a:gd name="connsiteY3" fmla="*/ 4655 h 1808668"/>
              <a:gd name="connsiteX4" fmla="*/ 2882900 w 6540500"/>
              <a:gd name="connsiteY4" fmla="*/ 207855 h 1808668"/>
              <a:gd name="connsiteX5" fmla="*/ 3911600 w 6540500"/>
              <a:gd name="connsiteY5" fmla="*/ 969855 h 1808668"/>
              <a:gd name="connsiteX6" fmla="*/ 4178300 w 6540500"/>
              <a:gd name="connsiteY6" fmla="*/ 1477855 h 1808668"/>
              <a:gd name="connsiteX7" fmla="*/ 4889500 w 6540500"/>
              <a:gd name="connsiteY7" fmla="*/ 1604855 h 1808668"/>
              <a:gd name="connsiteX8" fmla="*/ 5194300 w 6540500"/>
              <a:gd name="connsiteY8" fmla="*/ 1579455 h 1808668"/>
              <a:gd name="connsiteX9" fmla="*/ 5473700 w 6540500"/>
              <a:gd name="connsiteY9" fmla="*/ 1592155 h 1808668"/>
              <a:gd name="connsiteX10" fmla="*/ 5905500 w 6540500"/>
              <a:gd name="connsiteY10" fmla="*/ 1579455 h 1808668"/>
              <a:gd name="connsiteX11" fmla="*/ 5016500 w 6540500"/>
              <a:gd name="connsiteY11" fmla="*/ 1808055 h 1808668"/>
              <a:gd name="connsiteX12" fmla="*/ 6235700 w 6540500"/>
              <a:gd name="connsiteY12" fmla="*/ 1642955 h 1808668"/>
              <a:gd name="connsiteX13" fmla="*/ 6540500 w 6540500"/>
              <a:gd name="connsiteY13" fmla="*/ 1757255 h 1808668"/>
              <a:gd name="connsiteX0" fmla="*/ 0 w 6540500"/>
              <a:gd name="connsiteY0" fmla="*/ 1571100 h 1813013"/>
              <a:gd name="connsiteX1" fmla="*/ 1231900 w 6540500"/>
              <a:gd name="connsiteY1" fmla="*/ 1215500 h 1813013"/>
              <a:gd name="connsiteX2" fmla="*/ 1752600 w 6540500"/>
              <a:gd name="connsiteY2" fmla="*/ 402700 h 1813013"/>
              <a:gd name="connsiteX3" fmla="*/ 2298700 w 6540500"/>
              <a:gd name="connsiteY3" fmla="*/ 9000 h 1813013"/>
              <a:gd name="connsiteX4" fmla="*/ 2882900 w 6540500"/>
              <a:gd name="connsiteY4" fmla="*/ 212200 h 1813013"/>
              <a:gd name="connsiteX5" fmla="*/ 3911600 w 6540500"/>
              <a:gd name="connsiteY5" fmla="*/ 974200 h 1813013"/>
              <a:gd name="connsiteX6" fmla="*/ 4178300 w 6540500"/>
              <a:gd name="connsiteY6" fmla="*/ 1482200 h 1813013"/>
              <a:gd name="connsiteX7" fmla="*/ 4889500 w 6540500"/>
              <a:gd name="connsiteY7" fmla="*/ 1609200 h 1813013"/>
              <a:gd name="connsiteX8" fmla="*/ 5194300 w 6540500"/>
              <a:gd name="connsiteY8" fmla="*/ 1583800 h 1813013"/>
              <a:gd name="connsiteX9" fmla="*/ 5473700 w 6540500"/>
              <a:gd name="connsiteY9" fmla="*/ 1596500 h 1813013"/>
              <a:gd name="connsiteX10" fmla="*/ 5905500 w 6540500"/>
              <a:gd name="connsiteY10" fmla="*/ 1583800 h 1813013"/>
              <a:gd name="connsiteX11" fmla="*/ 5016500 w 6540500"/>
              <a:gd name="connsiteY11" fmla="*/ 1812400 h 1813013"/>
              <a:gd name="connsiteX12" fmla="*/ 6235700 w 6540500"/>
              <a:gd name="connsiteY12" fmla="*/ 1647300 h 1813013"/>
              <a:gd name="connsiteX13" fmla="*/ 6540500 w 6540500"/>
              <a:gd name="connsiteY13" fmla="*/ 1761600 h 1813013"/>
              <a:gd name="connsiteX0" fmla="*/ 0 w 6540500"/>
              <a:gd name="connsiteY0" fmla="*/ 1582122 h 1824035"/>
              <a:gd name="connsiteX1" fmla="*/ 1231900 w 6540500"/>
              <a:gd name="connsiteY1" fmla="*/ 1226522 h 1824035"/>
              <a:gd name="connsiteX2" fmla="*/ 1752600 w 6540500"/>
              <a:gd name="connsiteY2" fmla="*/ 413722 h 1824035"/>
              <a:gd name="connsiteX3" fmla="*/ 2298700 w 6540500"/>
              <a:gd name="connsiteY3" fmla="*/ 20022 h 1824035"/>
              <a:gd name="connsiteX4" fmla="*/ 3022600 w 6540500"/>
              <a:gd name="connsiteY4" fmla="*/ 172422 h 1824035"/>
              <a:gd name="connsiteX5" fmla="*/ 3911600 w 6540500"/>
              <a:gd name="connsiteY5" fmla="*/ 985222 h 1824035"/>
              <a:gd name="connsiteX6" fmla="*/ 4178300 w 6540500"/>
              <a:gd name="connsiteY6" fmla="*/ 1493222 h 1824035"/>
              <a:gd name="connsiteX7" fmla="*/ 4889500 w 6540500"/>
              <a:gd name="connsiteY7" fmla="*/ 1620222 h 1824035"/>
              <a:gd name="connsiteX8" fmla="*/ 5194300 w 6540500"/>
              <a:gd name="connsiteY8" fmla="*/ 1594822 h 1824035"/>
              <a:gd name="connsiteX9" fmla="*/ 5473700 w 6540500"/>
              <a:gd name="connsiteY9" fmla="*/ 1607522 h 1824035"/>
              <a:gd name="connsiteX10" fmla="*/ 5905500 w 6540500"/>
              <a:gd name="connsiteY10" fmla="*/ 1594822 h 1824035"/>
              <a:gd name="connsiteX11" fmla="*/ 5016500 w 6540500"/>
              <a:gd name="connsiteY11" fmla="*/ 1823422 h 1824035"/>
              <a:gd name="connsiteX12" fmla="*/ 6235700 w 6540500"/>
              <a:gd name="connsiteY12" fmla="*/ 1658322 h 1824035"/>
              <a:gd name="connsiteX13" fmla="*/ 6540500 w 6540500"/>
              <a:gd name="connsiteY13" fmla="*/ 1772622 h 1824035"/>
              <a:gd name="connsiteX0" fmla="*/ 0 w 6540500"/>
              <a:gd name="connsiteY0" fmla="*/ 1613838 h 1855751"/>
              <a:gd name="connsiteX1" fmla="*/ 1231900 w 6540500"/>
              <a:gd name="connsiteY1" fmla="*/ 1258238 h 1855751"/>
              <a:gd name="connsiteX2" fmla="*/ 1752600 w 6540500"/>
              <a:gd name="connsiteY2" fmla="*/ 445438 h 1855751"/>
              <a:gd name="connsiteX3" fmla="*/ 2298700 w 6540500"/>
              <a:gd name="connsiteY3" fmla="*/ 51738 h 1855751"/>
              <a:gd name="connsiteX4" fmla="*/ 3035300 w 6540500"/>
              <a:gd name="connsiteY4" fmla="*/ 127938 h 1855751"/>
              <a:gd name="connsiteX5" fmla="*/ 3911600 w 6540500"/>
              <a:gd name="connsiteY5" fmla="*/ 1016938 h 1855751"/>
              <a:gd name="connsiteX6" fmla="*/ 4178300 w 6540500"/>
              <a:gd name="connsiteY6" fmla="*/ 1524938 h 1855751"/>
              <a:gd name="connsiteX7" fmla="*/ 4889500 w 6540500"/>
              <a:gd name="connsiteY7" fmla="*/ 1651938 h 1855751"/>
              <a:gd name="connsiteX8" fmla="*/ 5194300 w 6540500"/>
              <a:gd name="connsiteY8" fmla="*/ 1626538 h 1855751"/>
              <a:gd name="connsiteX9" fmla="*/ 5473700 w 6540500"/>
              <a:gd name="connsiteY9" fmla="*/ 1639238 h 1855751"/>
              <a:gd name="connsiteX10" fmla="*/ 5905500 w 6540500"/>
              <a:gd name="connsiteY10" fmla="*/ 1626538 h 1855751"/>
              <a:gd name="connsiteX11" fmla="*/ 5016500 w 6540500"/>
              <a:gd name="connsiteY11" fmla="*/ 1855138 h 1855751"/>
              <a:gd name="connsiteX12" fmla="*/ 6235700 w 6540500"/>
              <a:gd name="connsiteY12" fmla="*/ 1690038 h 1855751"/>
              <a:gd name="connsiteX13" fmla="*/ 6540500 w 6540500"/>
              <a:gd name="connsiteY13" fmla="*/ 1804338 h 1855751"/>
              <a:gd name="connsiteX0" fmla="*/ 0 w 6540500"/>
              <a:gd name="connsiteY0" fmla="*/ 1583471 h 1825384"/>
              <a:gd name="connsiteX1" fmla="*/ 1231900 w 6540500"/>
              <a:gd name="connsiteY1" fmla="*/ 1227871 h 1825384"/>
              <a:gd name="connsiteX2" fmla="*/ 1752600 w 6540500"/>
              <a:gd name="connsiteY2" fmla="*/ 415071 h 1825384"/>
              <a:gd name="connsiteX3" fmla="*/ 2298700 w 6540500"/>
              <a:gd name="connsiteY3" fmla="*/ 21371 h 1825384"/>
              <a:gd name="connsiteX4" fmla="*/ 3035300 w 6540500"/>
              <a:gd name="connsiteY4" fmla="*/ 97571 h 1825384"/>
              <a:gd name="connsiteX5" fmla="*/ 3594100 w 6540500"/>
              <a:gd name="connsiteY5" fmla="*/ 478571 h 1825384"/>
              <a:gd name="connsiteX6" fmla="*/ 4178300 w 6540500"/>
              <a:gd name="connsiteY6" fmla="*/ 1494571 h 1825384"/>
              <a:gd name="connsiteX7" fmla="*/ 4889500 w 6540500"/>
              <a:gd name="connsiteY7" fmla="*/ 1621571 h 1825384"/>
              <a:gd name="connsiteX8" fmla="*/ 5194300 w 6540500"/>
              <a:gd name="connsiteY8" fmla="*/ 1596171 h 1825384"/>
              <a:gd name="connsiteX9" fmla="*/ 5473700 w 6540500"/>
              <a:gd name="connsiteY9" fmla="*/ 1608871 h 1825384"/>
              <a:gd name="connsiteX10" fmla="*/ 5905500 w 6540500"/>
              <a:gd name="connsiteY10" fmla="*/ 1596171 h 1825384"/>
              <a:gd name="connsiteX11" fmla="*/ 5016500 w 6540500"/>
              <a:gd name="connsiteY11" fmla="*/ 1824771 h 1825384"/>
              <a:gd name="connsiteX12" fmla="*/ 6235700 w 6540500"/>
              <a:gd name="connsiteY12" fmla="*/ 1659671 h 1825384"/>
              <a:gd name="connsiteX13" fmla="*/ 6540500 w 6540500"/>
              <a:gd name="connsiteY13" fmla="*/ 1773971 h 1825384"/>
              <a:gd name="connsiteX0" fmla="*/ 0 w 6540500"/>
              <a:gd name="connsiteY0" fmla="*/ 1650095 h 1892008"/>
              <a:gd name="connsiteX1" fmla="*/ 1231900 w 6540500"/>
              <a:gd name="connsiteY1" fmla="*/ 1294495 h 1892008"/>
              <a:gd name="connsiteX2" fmla="*/ 1752600 w 6540500"/>
              <a:gd name="connsiteY2" fmla="*/ 481695 h 1892008"/>
              <a:gd name="connsiteX3" fmla="*/ 2298700 w 6540500"/>
              <a:gd name="connsiteY3" fmla="*/ 87995 h 1892008"/>
              <a:gd name="connsiteX4" fmla="*/ 2984500 w 6540500"/>
              <a:gd name="connsiteY4" fmla="*/ 37195 h 1892008"/>
              <a:gd name="connsiteX5" fmla="*/ 3594100 w 6540500"/>
              <a:gd name="connsiteY5" fmla="*/ 545195 h 1892008"/>
              <a:gd name="connsiteX6" fmla="*/ 4178300 w 6540500"/>
              <a:gd name="connsiteY6" fmla="*/ 1561195 h 1892008"/>
              <a:gd name="connsiteX7" fmla="*/ 4889500 w 6540500"/>
              <a:gd name="connsiteY7" fmla="*/ 1688195 h 1892008"/>
              <a:gd name="connsiteX8" fmla="*/ 5194300 w 6540500"/>
              <a:gd name="connsiteY8" fmla="*/ 1662795 h 1892008"/>
              <a:gd name="connsiteX9" fmla="*/ 5473700 w 6540500"/>
              <a:gd name="connsiteY9" fmla="*/ 1675495 h 1892008"/>
              <a:gd name="connsiteX10" fmla="*/ 5905500 w 6540500"/>
              <a:gd name="connsiteY10" fmla="*/ 1662795 h 1892008"/>
              <a:gd name="connsiteX11" fmla="*/ 5016500 w 6540500"/>
              <a:gd name="connsiteY11" fmla="*/ 1891395 h 1892008"/>
              <a:gd name="connsiteX12" fmla="*/ 6235700 w 6540500"/>
              <a:gd name="connsiteY12" fmla="*/ 1726295 h 1892008"/>
              <a:gd name="connsiteX13" fmla="*/ 6540500 w 6540500"/>
              <a:gd name="connsiteY13" fmla="*/ 1840595 h 1892008"/>
              <a:gd name="connsiteX0" fmla="*/ 0 w 5829300"/>
              <a:gd name="connsiteY0" fmla="*/ 1611995 h 1892008"/>
              <a:gd name="connsiteX1" fmla="*/ 520700 w 5829300"/>
              <a:gd name="connsiteY1" fmla="*/ 12944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67100 w 5829300"/>
              <a:gd name="connsiteY6" fmla="*/ 15611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67100 w 5829300"/>
              <a:gd name="connsiteY6" fmla="*/ 15611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276600 w 5829300"/>
              <a:gd name="connsiteY6" fmla="*/ 12436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54400 w 5829300"/>
              <a:gd name="connsiteY6" fmla="*/ 12944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54400 w 5829300"/>
              <a:gd name="connsiteY6" fmla="*/ 1294495 h 1892008"/>
              <a:gd name="connsiteX7" fmla="*/ 4216400 w 5829300"/>
              <a:gd name="connsiteY7" fmla="*/ 16246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216400 w 5829300"/>
              <a:gd name="connsiteY7" fmla="*/ 1626738 h 1894051"/>
              <a:gd name="connsiteX8" fmla="*/ 4483100 w 5829300"/>
              <a:gd name="connsiteY8" fmla="*/ 1664838 h 1894051"/>
              <a:gd name="connsiteX9" fmla="*/ 4762500 w 5829300"/>
              <a:gd name="connsiteY9" fmla="*/ 1677538 h 1894051"/>
              <a:gd name="connsiteX10" fmla="*/ 5194300 w 5829300"/>
              <a:gd name="connsiteY10" fmla="*/ 1664838 h 1894051"/>
              <a:gd name="connsiteX11" fmla="*/ 4305300 w 5829300"/>
              <a:gd name="connsiteY11" fmla="*/ 1893438 h 1894051"/>
              <a:gd name="connsiteX12" fmla="*/ 5524500 w 5829300"/>
              <a:gd name="connsiteY12" fmla="*/ 1728338 h 1894051"/>
              <a:gd name="connsiteX13" fmla="*/ 5829300 w 5829300"/>
              <a:gd name="connsiteY13" fmla="*/ 1842638 h 1894051"/>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114800 w 5829300"/>
              <a:gd name="connsiteY7" fmla="*/ 1626738 h 1894051"/>
              <a:gd name="connsiteX8" fmla="*/ 4483100 w 5829300"/>
              <a:gd name="connsiteY8" fmla="*/ 1664838 h 1894051"/>
              <a:gd name="connsiteX9" fmla="*/ 4762500 w 5829300"/>
              <a:gd name="connsiteY9" fmla="*/ 1677538 h 1894051"/>
              <a:gd name="connsiteX10" fmla="*/ 5194300 w 5829300"/>
              <a:gd name="connsiteY10" fmla="*/ 1664838 h 1894051"/>
              <a:gd name="connsiteX11" fmla="*/ 4305300 w 5829300"/>
              <a:gd name="connsiteY11" fmla="*/ 1893438 h 1894051"/>
              <a:gd name="connsiteX12" fmla="*/ 5524500 w 5829300"/>
              <a:gd name="connsiteY12" fmla="*/ 1728338 h 1894051"/>
              <a:gd name="connsiteX13" fmla="*/ 5829300 w 5829300"/>
              <a:gd name="connsiteY13" fmla="*/ 1842638 h 1894051"/>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483100 w 5829300"/>
              <a:gd name="connsiteY7" fmla="*/ 1664838 h 1894051"/>
              <a:gd name="connsiteX8" fmla="*/ 4762500 w 5829300"/>
              <a:gd name="connsiteY8" fmla="*/ 1677538 h 1894051"/>
              <a:gd name="connsiteX9" fmla="*/ 5194300 w 5829300"/>
              <a:gd name="connsiteY9" fmla="*/ 1664838 h 1894051"/>
              <a:gd name="connsiteX10" fmla="*/ 4305300 w 5829300"/>
              <a:gd name="connsiteY10" fmla="*/ 1893438 h 1894051"/>
              <a:gd name="connsiteX11" fmla="*/ 5524500 w 5829300"/>
              <a:gd name="connsiteY11" fmla="*/ 1728338 h 1894051"/>
              <a:gd name="connsiteX12" fmla="*/ 5829300 w 5829300"/>
              <a:gd name="connsiteY12" fmla="*/ 1842638 h 1894051"/>
              <a:gd name="connsiteX0" fmla="*/ 0 w 5524500"/>
              <a:gd name="connsiteY0" fmla="*/ 1614038 h 1894051"/>
              <a:gd name="connsiteX1" fmla="*/ 635000 w 5524500"/>
              <a:gd name="connsiteY1" fmla="*/ 1131438 h 1894051"/>
              <a:gd name="connsiteX2" fmla="*/ 1079500 w 5524500"/>
              <a:gd name="connsiteY2" fmla="*/ 534538 h 1894051"/>
              <a:gd name="connsiteX3" fmla="*/ 1587500 w 5524500"/>
              <a:gd name="connsiteY3" fmla="*/ 90038 h 1894051"/>
              <a:gd name="connsiteX4" fmla="*/ 2273300 w 5524500"/>
              <a:gd name="connsiteY4" fmla="*/ 39238 h 1894051"/>
              <a:gd name="connsiteX5" fmla="*/ 2882900 w 5524500"/>
              <a:gd name="connsiteY5" fmla="*/ 547238 h 1894051"/>
              <a:gd name="connsiteX6" fmla="*/ 3454400 w 5524500"/>
              <a:gd name="connsiteY6" fmla="*/ 1296538 h 1894051"/>
              <a:gd name="connsiteX7" fmla="*/ 4483100 w 5524500"/>
              <a:gd name="connsiteY7" fmla="*/ 1664838 h 1894051"/>
              <a:gd name="connsiteX8" fmla="*/ 4762500 w 5524500"/>
              <a:gd name="connsiteY8" fmla="*/ 1677538 h 1894051"/>
              <a:gd name="connsiteX9" fmla="*/ 5194300 w 5524500"/>
              <a:gd name="connsiteY9" fmla="*/ 1664838 h 1894051"/>
              <a:gd name="connsiteX10" fmla="*/ 4305300 w 5524500"/>
              <a:gd name="connsiteY10" fmla="*/ 1893438 h 1894051"/>
              <a:gd name="connsiteX11" fmla="*/ 5524500 w 5524500"/>
              <a:gd name="connsiteY11" fmla="*/ 1728338 h 1894051"/>
              <a:gd name="connsiteX0" fmla="*/ 0 w 5204100"/>
              <a:gd name="connsiteY0" fmla="*/ 1614038 h 1893438"/>
              <a:gd name="connsiteX1" fmla="*/ 635000 w 5204100"/>
              <a:gd name="connsiteY1" fmla="*/ 1131438 h 1893438"/>
              <a:gd name="connsiteX2" fmla="*/ 1079500 w 5204100"/>
              <a:gd name="connsiteY2" fmla="*/ 534538 h 1893438"/>
              <a:gd name="connsiteX3" fmla="*/ 1587500 w 5204100"/>
              <a:gd name="connsiteY3" fmla="*/ 90038 h 1893438"/>
              <a:gd name="connsiteX4" fmla="*/ 2273300 w 5204100"/>
              <a:gd name="connsiteY4" fmla="*/ 39238 h 1893438"/>
              <a:gd name="connsiteX5" fmla="*/ 2882900 w 5204100"/>
              <a:gd name="connsiteY5" fmla="*/ 547238 h 1893438"/>
              <a:gd name="connsiteX6" fmla="*/ 3454400 w 5204100"/>
              <a:gd name="connsiteY6" fmla="*/ 1296538 h 1893438"/>
              <a:gd name="connsiteX7" fmla="*/ 4483100 w 5204100"/>
              <a:gd name="connsiteY7" fmla="*/ 1664838 h 1893438"/>
              <a:gd name="connsiteX8" fmla="*/ 4762500 w 5204100"/>
              <a:gd name="connsiteY8" fmla="*/ 1677538 h 1893438"/>
              <a:gd name="connsiteX9" fmla="*/ 5194300 w 5204100"/>
              <a:gd name="connsiteY9" fmla="*/ 1664838 h 1893438"/>
              <a:gd name="connsiteX10" fmla="*/ 4305300 w 5204100"/>
              <a:gd name="connsiteY10" fmla="*/ 1893438 h 1893438"/>
              <a:gd name="connsiteX0" fmla="*/ 0 w 5204100"/>
              <a:gd name="connsiteY0" fmla="*/ 1614038 h 1696775"/>
              <a:gd name="connsiteX1" fmla="*/ 635000 w 5204100"/>
              <a:gd name="connsiteY1" fmla="*/ 1131438 h 1696775"/>
              <a:gd name="connsiteX2" fmla="*/ 1079500 w 5204100"/>
              <a:gd name="connsiteY2" fmla="*/ 534538 h 1696775"/>
              <a:gd name="connsiteX3" fmla="*/ 1587500 w 5204100"/>
              <a:gd name="connsiteY3" fmla="*/ 90038 h 1696775"/>
              <a:gd name="connsiteX4" fmla="*/ 2273300 w 5204100"/>
              <a:gd name="connsiteY4" fmla="*/ 39238 h 1696775"/>
              <a:gd name="connsiteX5" fmla="*/ 2882900 w 5204100"/>
              <a:gd name="connsiteY5" fmla="*/ 547238 h 1696775"/>
              <a:gd name="connsiteX6" fmla="*/ 3454400 w 5204100"/>
              <a:gd name="connsiteY6" fmla="*/ 1296538 h 1696775"/>
              <a:gd name="connsiteX7" fmla="*/ 4483100 w 5204100"/>
              <a:gd name="connsiteY7" fmla="*/ 1664838 h 1696775"/>
              <a:gd name="connsiteX8" fmla="*/ 4762500 w 5204100"/>
              <a:gd name="connsiteY8" fmla="*/ 1677538 h 1696775"/>
              <a:gd name="connsiteX9" fmla="*/ 5194300 w 5204100"/>
              <a:gd name="connsiteY9" fmla="*/ 1664838 h 1696775"/>
              <a:gd name="connsiteX0" fmla="*/ 0 w 4762500"/>
              <a:gd name="connsiteY0" fmla="*/ 1614038 h 1696775"/>
              <a:gd name="connsiteX1" fmla="*/ 635000 w 4762500"/>
              <a:gd name="connsiteY1" fmla="*/ 1131438 h 1696775"/>
              <a:gd name="connsiteX2" fmla="*/ 1079500 w 4762500"/>
              <a:gd name="connsiteY2" fmla="*/ 534538 h 1696775"/>
              <a:gd name="connsiteX3" fmla="*/ 1587500 w 4762500"/>
              <a:gd name="connsiteY3" fmla="*/ 90038 h 1696775"/>
              <a:gd name="connsiteX4" fmla="*/ 2273300 w 4762500"/>
              <a:gd name="connsiteY4" fmla="*/ 39238 h 1696775"/>
              <a:gd name="connsiteX5" fmla="*/ 2882900 w 4762500"/>
              <a:gd name="connsiteY5" fmla="*/ 547238 h 1696775"/>
              <a:gd name="connsiteX6" fmla="*/ 3454400 w 4762500"/>
              <a:gd name="connsiteY6" fmla="*/ 1296538 h 1696775"/>
              <a:gd name="connsiteX7" fmla="*/ 4483100 w 4762500"/>
              <a:gd name="connsiteY7" fmla="*/ 1664838 h 1696775"/>
              <a:gd name="connsiteX8" fmla="*/ 4762500 w 4762500"/>
              <a:gd name="connsiteY8" fmla="*/ 1677538 h 1696775"/>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454400 w 4762500"/>
              <a:gd name="connsiteY6" fmla="*/ 1296538 h 1677538"/>
              <a:gd name="connsiteX7" fmla="*/ 4051300 w 4762500"/>
              <a:gd name="connsiteY7" fmla="*/ 1588638 h 1677538"/>
              <a:gd name="connsiteX8" fmla="*/ 4762500 w 4762500"/>
              <a:gd name="connsiteY8" fmla="*/ 1677538 h 1677538"/>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340100 w 4762500"/>
              <a:gd name="connsiteY6" fmla="*/ 1207638 h 1677538"/>
              <a:gd name="connsiteX7" fmla="*/ 4051300 w 4762500"/>
              <a:gd name="connsiteY7" fmla="*/ 1588638 h 1677538"/>
              <a:gd name="connsiteX8" fmla="*/ 4762500 w 4762500"/>
              <a:gd name="connsiteY8" fmla="*/ 1677538 h 1677538"/>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340100 w 4762500"/>
              <a:gd name="connsiteY6" fmla="*/ 1207638 h 1677538"/>
              <a:gd name="connsiteX7" fmla="*/ 3797300 w 4762500"/>
              <a:gd name="connsiteY7" fmla="*/ 1474338 h 1677538"/>
              <a:gd name="connsiteX8" fmla="*/ 4762500 w 4762500"/>
              <a:gd name="connsiteY8" fmla="*/ 1677538 h 1677538"/>
              <a:gd name="connsiteX0" fmla="*/ 0 w 4597400"/>
              <a:gd name="connsiteY0" fmla="*/ 1614038 h 1614038"/>
              <a:gd name="connsiteX1" fmla="*/ 635000 w 4597400"/>
              <a:gd name="connsiteY1" fmla="*/ 1131438 h 1614038"/>
              <a:gd name="connsiteX2" fmla="*/ 1079500 w 4597400"/>
              <a:gd name="connsiteY2" fmla="*/ 534538 h 1614038"/>
              <a:gd name="connsiteX3" fmla="*/ 1587500 w 4597400"/>
              <a:gd name="connsiteY3" fmla="*/ 90038 h 1614038"/>
              <a:gd name="connsiteX4" fmla="*/ 2273300 w 4597400"/>
              <a:gd name="connsiteY4" fmla="*/ 39238 h 1614038"/>
              <a:gd name="connsiteX5" fmla="*/ 2882900 w 4597400"/>
              <a:gd name="connsiteY5" fmla="*/ 547238 h 1614038"/>
              <a:gd name="connsiteX6" fmla="*/ 3340100 w 4597400"/>
              <a:gd name="connsiteY6" fmla="*/ 1207638 h 1614038"/>
              <a:gd name="connsiteX7" fmla="*/ 3797300 w 4597400"/>
              <a:gd name="connsiteY7" fmla="*/ 1474338 h 1614038"/>
              <a:gd name="connsiteX8" fmla="*/ 4597400 w 4597400"/>
              <a:gd name="connsiteY8" fmla="*/ 1575938 h 1614038"/>
              <a:gd name="connsiteX0" fmla="*/ 0 w 4597400"/>
              <a:gd name="connsiteY0" fmla="*/ 1604798 h 1604798"/>
              <a:gd name="connsiteX1" fmla="*/ 635000 w 4597400"/>
              <a:gd name="connsiteY1" fmla="*/ 1122198 h 1604798"/>
              <a:gd name="connsiteX2" fmla="*/ 1079500 w 4597400"/>
              <a:gd name="connsiteY2" fmla="*/ 525298 h 1604798"/>
              <a:gd name="connsiteX3" fmla="*/ 1587500 w 4597400"/>
              <a:gd name="connsiteY3" fmla="*/ 80798 h 1604798"/>
              <a:gd name="connsiteX4" fmla="*/ 2414517 w 4597400"/>
              <a:gd name="connsiteY4" fmla="*/ 42698 h 1604798"/>
              <a:gd name="connsiteX5" fmla="*/ 2882900 w 4597400"/>
              <a:gd name="connsiteY5" fmla="*/ 537998 h 1604798"/>
              <a:gd name="connsiteX6" fmla="*/ 3340100 w 4597400"/>
              <a:gd name="connsiteY6" fmla="*/ 1198398 h 1604798"/>
              <a:gd name="connsiteX7" fmla="*/ 3797300 w 4597400"/>
              <a:gd name="connsiteY7" fmla="*/ 1465098 h 1604798"/>
              <a:gd name="connsiteX8" fmla="*/ 4597400 w 4597400"/>
              <a:gd name="connsiteY8" fmla="*/ 1566698 h 1604798"/>
              <a:gd name="connsiteX0" fmla="*/ 0 w 4597400"/>
              <a:gd name="connsiteY0" fmla="*/ 1606641 h 1606641"/>
              <a:gd name="connsiteX1" fmla="*/ 635000 w 4597400"/>
              <a:gd name="connsiteY1" fmla="*/ 1124041 h 1606641"/>
              <a:gd name="connsiteX2" fmla="*/ 1079500 w 4597400"/>
              <a:gd name="connsiteY2" fmla="*/ 527141 h 1606641"/>
              <a:gd name="connsiteX3" fmla="*/ 1587500 w 4597400"/>
              <a:gd name="connsiteY3" fmla="*/ 82641 h 1606641"/>
              <a:gd name="connsiteX4" fmla="*/ 2414517 w 4597400"/>
              <a:gd name="connsiteY4" fmla="*/ 44541 h 1606641"/>
              <a:gd name="connsiteX5" fmla="*/ 2961354 w 4597400"/>
              <a:gd name="connsiteY5" fmla="*/ 565241 h 1606641"/>
              <a:gd name="connsiteX6" fmla="*/ 3340100 w 4597400"/>
              <a:gd name="connsiteY6" fmla="*/ 1200241 h 1606641"/>
              <a:gd name="connsiteX7" fmla="*/ 3797300 w 4597400"/>
              <a:gd name="connsiteY7" fmla="*/ 1466941 h 1606641"/>
              <a:gd name="connsiteX8" fmla="*/ 4597400 w 4597400"/>
              <a:gd name="connsiteY8" fmla="*/ 1568541 h 1606641"/>
              <a:gd name="connsiteX0" fmla="*/ 0 w 4597400"/>
              <a:gd name="connsiteY0" fmla="*/ 1606641 h 1606641"/>
              <a:gd name="connsiteX1" fmla="*/ 635000 w 4597400"/>
              <a:gd name="connsiteY1" fmla="*/ 1124041 h 1606641"/>
              <a:gd name="connsiteX2" fmla="*/ 1079500 w 4597400"/>
              <a:gd name="connsiteY2" fmla="*/ 527141 h 1606641"/>
              <a:gd name="connsiteX3" fmla="*/ 1587500 w 4597400"/>
              <a:gd name="connsiteY3" fmla="*/ 82641 h 1606641"/>
              <a:gd name="connsiteX4" fmla="*/ 2414517 w 4597400"/>
              <a:gd name="connsiteY4" fmla="*/ 44541 h 1606641"/>
              <a:gd name="connsiteX5" fmla="*/ 2961354 w 4597400"/>
              <a:gd name="connsiteY5" fmla="*/ 565241 h 1606641"/>
              <a:gd name="connsiteX6" fmla="*/ 3371481 w 4597400"/>
              <a:gd name="connsiteY6" fmla="*/ 1200241 h 1606641"/>
              <a:gd name="connsiteX7" fmla="*/ 3797300 w 4597400"/>
              <a:gd name="connsiteY7" fmla="*/ 1466941 h 1606641"/>
              <a:gd name="connsiteX8" fmla="*/ 4597400 w 4597400"/>
              <a:gd name="connsiteY8" fmla="*/ 1568541 h 1606641"/>
              <a:gd name="connsiteX0" fmla="*/ 0 w 4613091"/>
              <a:gd name="connsiteY0" fmla="*/ 1606641 h 1606641"/>
              <a:gd name="connsiteX1" fmla="*/ 635000 w 4613091"/>
              <a:gd name="connsiteY1" fmla="*/ 1124041 h 1606641"/>
              <a:gd name="connsiteX2" fmla="*/ 1079500 w 4613091"/>
              <a:gd name="connsiteY2" fmla="*/ 527141 h 1606641"/>
              <a:gd name="connsiteX3" fmla="*/ 1587500 w 4613091"/>
              <a:gd name="connsiteY3" fmla="*/ 82641 h 1606641"/>
              <a:gd name="connsiteX4" fmla="*/ 2414517 w 4613091"/>
              <a:gd name="connsiteY4" fmla="*/ 44541 h 1606641"/>
              <a:gd name="connsiteX5" fmla="*/ 2961354 w 4613091"/>
              <a:gd name="connsiteY5" fmla="*/ 565241 h 1606641"/>
              <a:gd name="connsiteX6" fmla="*/ 3371481 w 4613091"/>
              <a:gd name="connsiteY6" fmla="*/ 1200241 h 1606641"/>
              <a:gd name="connsiteX7" fmla="*/ 3797300 w 4613091"/>
              <a:gd name="connsiteY7" fmla="*/ 1466941 h 1606641"/>
              <a:gd name="connsiteX8" fmla="*/ 4613091 w 4613091"/>
              <a:gd name="connsiteY8" fmla="*/ 1581241 h 1606641"/>
              <a:gd name="connsiteX0" fmla="*/ 0 w 4613091"/>
              <a:gd name="connsiteY0" fmla="*/ 1586028 h 1586028"/>
              <a:gd name="connsiteX1" fmla="*/ 635000 w 4613091"/>
              <a:gd name="connsiteY1" fmla="*/ 1103428 h 1586028"/>
              <a:gd name="connsiteX2" fmla="*/ 1079500 w 4613091"/>
              <a:gd name="connsiteY2" fmla="*/ 506528 h 1586028"/>
              <a:gd name="connsiteX3" fmla="*/ 1587500 w 4613091"/>
              <a:gd name="connsiteY3" fmla="*/ 62028 h 1586028"/>
              <a:gd name="connsiteX4" fmla="*/ 2508202 w 4613091"/>
              <a:gd name="connsiteY4" fmla="*/ 55151 h 1586028"/>
              <a:gd name="connsiteX5" fmla="*/ 2961354 w 4613091"/>
              <a:gd name="connsiteY5" fmla="*/ 544628 h 1586028"/>
              <a:gd name="connsiteX6" fmla="*/ 3371481 w 4613091"/>
              <a:gd name="connsiteY6" fmla="*/ 1179628 h 1586028"/>
              <a:gd name="connsiteX7" fmla="*/ 3797300 w 4613091"/>
              <a:gd name="connsiteY7" fmla="*/ 1446328 h 1586028"/>
              <a:gd name="connsiteX8" fmla="*/ 4613091 w 4613091"/>
              <a:gd name="connsiteY8" fmla="*/ 1560628 h 1586028"/>
              <a:gd name="connsiteX0" fmla="*/ 0 w 4613091"/>
              <a:gd name="connsiteY0" fmla="*/ 1577383 h 1577383"/>
              <a:gd name="connsiteX1" fmla="*/ 635000 w 4613091"/>
              <a:gd name="connsiteY1" fmla="*/ 1094783 h 1577383"/>
              <a:gd name="connsiteX2" fmla="*/ 1079500 w 4613091"/>
              <a:gd name="connsiteY2" fmla="*/ 497883 h 1577383"/>
              <a:gd name="connsiteX3" fmla="*/ 1642609 w 4613091"/>
              <a:gd name="connsiteY3" fmla="*/ 71225 h 1577383"/>
              <a:gd name="connsiteX4" fmla="*/ 2508202 w 4613091"/>
              <a:gd name="connsiteY4" fmla="*/ 46506 h 1577383"/>
              <a:gd name="connsiteX5" fmla="*/ 2961354 w 4613091"/>
              <a:gd name="connsiteY5" fmla="*/ 535983 h 1577383"/>
              <a:gd name="connsiteX6" fmla="*/ 3371481 w 4613091"/>
              <a:gd name="connsiteY6" fmla="*/ 1170983 h 1577383"/>
              <a:gd name="connsiteX7" fmla="*/ 3797300 w 4613091"/>
              <a:gd name="connsiteY7" fmla="*/ 1437683 h 1577383"/>
              <a:gd name="connsiteX8" fmla="*/ 4613091 w 4613091"/>
              <a:gd name="connsiteY8" fmla="*/ 1551983 h 1577383"/>
              <a:gd name="connsiteX0" fmla="*/ 0 w 4613091"/>
              <a:gd name="connsiteY0" fmla="*/ 1571523 h 1571523"/>
              <a:gd name="connsiteX1" fmla="*/ 635000 w 4613091"/>
              <a:gd name="connsiteY1" fmla="*/ 1088923 h 1571523"/>
              <a:gd name="connsiteX2" fmla="*/ 1079500 w 4613091"/>
              <a:gd name="connsiteY2" fmla="*/ 492023 h 1571523"/>
              <a:gd name="connsiteX3" fmla="*/ 1642609 w 4613091"/>
              <a:gd name="connsiteY3" fmla="*/ 65365 h 1571523"/>
              <a:gd name="connsiteX4" fmla="*/ 2469625 w 4613091"/>
              <a:gd name="connsiteY4" fmla="*/ 49567 h 1571523"/>
              <a:gd name="connsiteX5" fmla="*/ 2961354 w 4613091"/>
              <a:gd name="connsiteY5" fmla="*/ 530123 h 1571523"/>
              <a:gd name="connsiteX6" fmla="*/ 3371481 w 4613091"/>
              <a:gd name="connsiteY6" fmla="*/ 1165123 h 1571523"/>
              <a:gd name="connsiteX7" fmla="*/ 3797300 w 4613091"/>
              <a:gd name="connsiteY7" fmla="*/ 1431823 h 1571523"/>
              <a:gd name="connsiteX8" fmla="*/ 4613091 w 4613091"/>
              <a:gd name="connsiteY8" fmla="*/ 1546123 h 1571523"/>
              <a:gd name="connsiteX0" fmla="*/ 0 w 4613091"/>
              <a:gd name="connsiteY0" fmla="*/ 1577094 h 1577094"/>
              <a:gd name="connsiteX1" fmla="*/ 635000 w 4613091"/>
              <a:gd name="connsiteY1" fmla="*/ 1094494 h 1577094"/>
              <a:gd name="connsiteX2" fmla="*/ 1079500 w 4613091"/>
              <a:gd name="connsiteY2" fmla="*/ 497594 h 1577094"/>
              <a:gd name="connsiteX3" fmla="*/ 1642609 w 4613091"/>
              <a:gd name="connsiteY3" fmla="*/ 70936 h 1577094"/>
              <a:gd name="connsiteX4" fmla="*/ 2469625 w 4613091"/>
              <a:gd name="connsiteY4" fmla="*/ 55138 h 1577094"/>
              <a:gd name="connsiteX5" fmla="*/ 2961354 w 4613091"/>
              <a:gd name="connsiteY5" fmla="*/ 535694 h 1577094"/>
              <a:gd name="connsiteX6" fmla="*/ 3371481 w 4613091"/>
              <a:gd name="connsiteY6" fmla="*/ 1170694 h 1577094"/>
              <a:gd name="connsiteX7" fmla="*/ 3797300 w 4613091"/>
              <a:gd name="connsiteY7" fmla="*/ 1437394 h 1577094"/>
              <a:gd name="connsiteX8" fmla="*/ 4613091 w 4613091"/>
              <a:gd name="connsiteY8" fmla="*/ 1551694 h 1577094"/>
              <a:gd name="connsiteX0" fmla="*/ 0 w 4613091"/>
              <a:gd name="connsiteY0" fmla="*/ 1560722 h 1560722"/>
              <a:gd name="connsiteX1" fmla="*/ 635000 w 4613091"/>
              <a:gd name="connsiteY1" fmla="*/ 1078122 h 1560722"/>
              <a:gd name="connsiteX2" fmla="*/ 1079500 w 4613091"/>
              <a:gd name="connsiteY2" fmla="*/ 481222 h 1560722"/>
              <a:gd name="connsiteX3" fmla="*/ 1642609 w 4613091"/>
              <a:gd name="connsiteY3" fmla="*/ 54564 h 1560722"/>
              <a:gd name="connsiteX4" fmla="*/ 2469625 w 4613091"/>
              <a:gd name="connsiteY4" fmla="*/ 65529 h 1560722"/>
              <a:gd name="connsiteX5" fmla="*/ 2961354 w 4613091"/>
              <a:gd name="connsiteY5" fmla="*/ 519322 h 1560722"/>
              <a:gd name="connsiteX6" fmla="*/ 3371481 w 4613091"/>
              <a:gd name="connsiteY6" fmla="*/ 1154322 h 1560722"/>
              <a:gd name="connsiteX7" fmla="*/ 3797300 w 4613091"/>
              <a:gd name="connsiteY7" fmla="*/ 1421022 h 1560722"/>
              <a:gd name="connsiteX8" fmla="*/ 4613091 w 4613091"/>
              <a:gd name="connsiteY8" fmla="*/ 1535322 h 1560722"/>
              <a:gd name="connsiteX0" fmla="*/ 0 w 4613091"/>
              <a:gd name="connsiteY0" fmla="*/ 1547141 h 1547141"/>
              <a:gd name="connsiteX1" fmla="*/ 635000 w 4613091"/>
              <a:gd name="connsiteY1" fmla="*/ 1064541 h 1547141"/>
              <a:gd name="connsiteX2" fmla="*/ 1079500 w 4613091"/>
              <a:gd name="connsiteY2" fmla="*/ 467641 h 1547141"/>
              <a:gd name="connsiteX3" fmla="*/ 1642609 w 4613091"/>
              <a:gd name="connsiteY3" fmla="*/ 40983 h 1547141"/>
              <a:gd name="connsiteX4" fmla="*/ 2524734 w 4613091"/>
              <a:gd name="connsiteY4" fmla="*/ 78711 h 1547141"/>
              <a:gd name="connsiteX5" fmla="*/ 2961354 w 4613091"/>
              <a:gd name="connsiteY5" fmla="*/ 505741 h 1547141"/>
              <a:gd name="connsiteX6" fmla="*/ 3371481 w 4613091"/>
              <a:gd name="connsiteY6" fmla="*/ 1140741 h 1547141"/>
              <a:gd name="connsiteX7" fmla="*/ 3797300 w 4613091"/>
              <a:gd name="connsiteY7" fmla="*/ 1407441 h 1547141"/>
              <a:gd name="connsiteX8" fmla="*/ 4613091 w 4613091"/>
              <a:gd name="connsiteY8" fmla="*/ 1521741 h 1547141"/>
              <a:gd name="connsiteX0" fmla="*/ 0 w 4613091"/>
              <a:gd name="connsiteY0" fmla="*/ 1525725 h 1525725"/>
              <a:gd name="connsiteX1" fmla="*/ 635000 w 4613091"/>
              <a:gd name="connsiteY1" fmla="*/ 1043125 h 1525725"/>
              <a:gd name="connsiteX2" fmla="*/ 1079500 w 4613091"/>
              <a:gd name="connsiteY2" fmla="*/ 446225 h 1525725"/>
              <a:gd name="connsiteX3" fmla="*/ 1642609 w 4613091"/>
              <a:gd name="connsiteY3" fmla="*/ 46329 h 1525725"/>
              <a:gd name="connsiteX4" fmla="*/ 2524734 w 4613091"/>
              <a:gd name="connsiteY4" fmla="*/ 57295 h 1525725"/>
              <a:gd name="connsiteX5" fmla="*/ 2961354 w 4613091"/>
              <a:gd name="connsiteY5" fmla="*/ 484325 h 1525725"/>
              <a:gd name="connsiteX6" fmla="*/ 3371481 w 4613091"/>
              <a:gd name="connsiteY6" fmla="*/ 1119325 h 1525725"/>
              <a:gd name="connsiteX7" fmla="*/ 3797300 w 4613091"/>
              <a:gd name="connsiteY7" fmla="*/ 1386025 h 1525725"/>
              <a:gd name="connsiteX8" fmla="*/ 4613091 w 4613091"/>
              <a:gd name="connsiteY8" fmla="*/ 1500325 h 1525725"/>
              <a:gd name="connsiteX0" fmla="*/ 0 w 4613091"/>
              <a:gd name="connsiteY0" fmla="*/ 1521200 h 1521200"/>
              <a:gd name="connsiteX1" fmla="*/ 635000 w 4613091"/>
              <a:gd name="connsiteY1" fmla="*/ 1038600 h 1521200"/>
              <a:gd name="connsiteX2" fmla="*/ 1079500 w 4613091"/>
              <a:gd name="connsiteY2" fmla="*/ 441700 h 1521200"/>
              <a:gd name="connsiteX3" fmla="*/ 1642609 w 4613091"/>
              <a:gd name="connsiteY3" fmla="*/ 41804 h 1521200"/>
              <a:gd name="connsiteX4" fmla="*/ 2579843 w 4613091"/>
              <a:gd name="connsiteY4" fmla="*/ 61691 h 1521200"/>
              <a:gd name="connsiteX5" fmla="*/ 2961354 w 4613091"/>
              <a:gd name="connsiteY5" fmla="*/ 479800 h 1521200"/>
              <a:gd name="connsiteX6" fmla="*/ 3371481 w 4613091"/>
              <a:gd name="connsiteY6" fmla="*/ 1114800 h 1521200"/>
              <a:gd name="connsiteX7" fmla="*/ 3797300 w 4613091"/>
              <a:gd name="connsiteY7" fmla="*/ 1381500 h 1521200"/>
              <a:gd name="connsiteX8" fmla="*/ 4613091 w 4613091"/>
              <a:gd name="connsiteY8" fmla="*/ 1495800 h 1521200"/>
              <a:gd name="connsiteX0" fmla="*/ 0 w 4613091"/>
              <a:gd name="connsiteY0" fmla="*/ 1523272 h 1523272"/>
              <a:gd name="connsiteX1" fmla="*/ 635000 w 4613091"/>
              <a:gd name="connsiteY1" fmla="*/ 1040672 h 1523272"/>
              <a:gd name="connsiteX2" fmla="*/ 1079500 w 4613091"/>
              <a:gd name="connsiteY2" fmla="*/ 443772 h 1523272"/>
              <a:gd name="connsiteX3" fmla="*/ 1642609 w 4613091"/>
              <a:gd name="connsiteY3" fmla="*/ 43876 h 1523272"/>
              <a:gd name="connsiteX4" fmla="*/ 2169156 w 4613091"/>
              <a:gd name="connsiteY4" fmla="*/ 12593 h 1523272"/>
              <a:gd name="connsiteX5" fmla="*/ 2579843 w 4613091"/>
              <a:gd name="connsiteY5" fmla="*/ 63763 h 1523272"/>
              <a:gd name="connsiteX6" fmla="*/ 2961354 w 4613091"/>
              <a:gd name="connsiteY6" fmla="*/ 481872 h 1523272"/>
              <a:gd name="connsiteX7" fmla="*/ 3371481 w 4613091"/>
              <a:gd name="connsiteY7" fmla="*/ 1116872 h 1523272"/>
              <a:gd name="connsiteX8" fmla="*/ 3797300 w 4613091"/>
              <a:gd name="connsiteY8" fmla="*/ 1383572 h 1523272"/>
              <a:gd name="connsiteX9" fmla="*/ 4613091 w 4613091"/>
              <a:gd name="connsiteY9" fmla="*/ 1497872 h 1523272"/>
              <a:gd name="connsiteX0" fmla="*/ 0 w 4613091"/>
              <a:gd name="connsiteY0" fmla="*/ 1564830 h 1564830"/>
              <a:gd name="connsiteX1" fmla="*/ 635000 w 4613091"/>
              <a:gd name="connsiteY1" fmla="*/ 1082230 h 1564830"/>
              <a:gd name="connsiteX2" fmla="*/ 1079500 w 4613091"/>
              <a:gd name="connsiteY2" fmla="*/ 485330 h 1564830"/>
              <a:gd name="connsiteX3" fmla="*/ 1642609 w 4613091"/>
              <a:gd name="connsiteY3" fmla="*/ 85434 h 1564830"/>
              <a:gd name="connsiteX4" fmla="*/ 2169156 w 4613091"/>
              <a:gd name="connsiteY4" fmla="*/ 625 h 1564830"/>
              <a:gd name="connsiteX5" fmla="*/ 2579843 w 4613091"/>
              <a:gd name="connsiteY5" fmla="*/ 105321 h 1564830"/>
              <a:gd name="connsiteX6" fmla="*/ 2961354 w 4613091"/>
              <a:gd name="connsiteY6" fmla="*/ 523430 h 1564830"/>
              <a:gd name="connsiteX7" fmla="*/ 3371481 w 4613091"/>
              <a:gd name="connsiteY7" fmla="*/ 1158430 h 1564830"/>
              <a:gd name="connsiteX8" fmla="*/ 3797300 w 4613091"/>
              <a:gd name="connsiteY8" fmla="*/ 1425130 h 1564830"/>
              <a:gd name="connsiteX9" fmla="*/ 4613091 w 4613091"/>
              <a:gd name="connsiteY9" fmla="*/ 1539430 h 1564830"/>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79843 w 4613091"/>
              <a:gd name="connsiteY5" fmla="*/ 118438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79843 w 4613091"/>
              <a:gd name="connsiteY5" fmla="*/ 145201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85353 w 4613091"/>
              <a:gd name="connsiteY5" fmla="*/ 136280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85353 w 4613091"/>
              <a:gd name="connsiteY5" fmla="*/ 136280 h 1577947"/>
              <a:gd name="connsiteX6" fmla="*/ 2972376 w 4613091"/>
              <a:gd name="connsiteY6" fmla="*/ 541008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24113"/>
              <a:gd name="connsiteY0" fmla="*/ 1577947 h 1577947"/>
              <a:gd name="connsiteX1" fmla="*/ 635000 w 4624113"/>
              <a:gd name="connsiteY1" fmla="*/ 1095347 h 1577947"/>
              <a:gd name="connsiteX2" fmla="*/ 1079500 w 4624113"/>
              <a:gd name="connsiteY2" fmla="*/ 498447 h 1577947"/>
              <a:gd name="connsiteX3" fmla="*/ 1642609 w 4624113"/>
              <a:gd name="connsiteY3" fmla="*/ 98551 h 1577947"/>
              <a:gd name="connsiteX4" fmla="*/ 2180178 w 4624113"/>
              <a:gd name="connsiteY4" fmla="*/ 360 h 1577947"/>
              <a:gd name="connsiteX5" fmla="*/ 2585353 w 4624113"/>
              <a:gd name="connsiteY5" fmla="*/ 136280 h 1577947"/>
              <a:gd name="connsiteX6" fmla="*/ 2972376 w 4624113"/>
              <a:gd name="connsiteY6" fmla="*/ 541008 h 1577947"/>
              <a:gd name="connsiteX7" fmla="*/ 3371481 w 4624113"/>
              <a:gd name="connsiteY7" fmla="*/ 1171547 h 1577947"/>
              <a:gd name="connsiteX8" fmla="*/ 3797300 w 4624113"/>
              <a:gd name="connsiteY8" fmla="*/ 1438247 h 1577947"/>
              <a:gd name="connsiteX9" fmla="*/ 4624113 w 4624113"/>
              <a:gd name="connsiteY9" fmla="*/ 1565929 h 1577947"/>
              <a:gd name="connsiteX0" fmla="*/ 0 w 4624113"/>
              <a:gd name="connsiteY0" fmla="*/ 1578105 h 1578105"/>
              <a:gd name="connsiteX1" fmla="*/ 635000 w 4624113"/>
              <a:gd name="connsiteY1" fmla="*/ 1095505 h 1578105"/>
              <a:gd name="connsiteX2" fmla="*/ 1057458 w 4624113"/>
              <a:gd name="connsiteY2" fmla="*/ 547671 h 1578105"/>
              <a:gd name="connsiteX3" fmla="*/ 1642609 w 4624113"/>
              <a:gd name="connsiteY3" fmla="*/ 98709 h 1578105"/>
              <a:gd name="connsiteX4" fmla="*/ 2180178 w 4624113"/>
              <a:gd name="connsiteY4" fmla="*/ 518 h 1578105"/>
              <a:gd name="connsiteX5" fmla="*/ 2585353 w 4624113"/>
              <a:gd name="connsiteY5" fmla="*/ 136438 h 1578105"/>
              <a:gd name="connsiteX6" fmla="*/ 2972376 w 4624113"/>
              <a:gd name="connsiteY6" fmla="*/ 541166 h 1578105"/>
              <a:gd name="connsiteX7" fmla="*/ 3371481 w 4624113"/>
              <a:gd name="connsiteY7" fmla="*/ 1171705 h 1578105"/>
              <a:gd name="connsiteX8" fmla="*/ 3797300 w 4624113"/>
              <a:gd name="connsiteY8" fmla="*/ 1438405 h 1578105"/>
              <a:gd name="connsiteX9" fmla="*/ 4624113 w 4624113"/>
              <a:gd name="connsiteY9" fmla="*/ 1566087 h 1578105"/>
              <a:gd name="connsiteX0" fmla="*/ 0 w 4624113"/>
              <a:gd name="connsiteY0" fmla="*/ 1578105 h 1578105"/>
              <a:gd name="connsiteX1" fmla="*/ 635000 w 4624113"/>
              <a:gd name="connsiteY1" fmla="*/ 1095505 h 1578105"/>
              <a:gd name="connsiteX2" fmla="*/ 1057458 w 4624113"/>
              <a:gd name="connsiteY2" fmla="*/ 547671 h 1578105"/>
              <a:gd name="connsiteX3" fmla="*/ 1642609 w 4624113"/>
              <a:gd name="connsiteY3" fmla="*/ 98709 h 1578105"/>
              <a:gd name="connsiteX4" fmla="*/ 2180178 w 4624113"/>
              <a:gd name="connsiteY4" fmla="*/ 518 h 1578105"/>
              <a:gd name="connsiteX5" fmla="*/ 2585353 w 4624113"/>
              <a:gd name="connsiteY5" fmla="*/ 136438 h 1578105"/>
              <a:gd name="connsiteX6" fmla="*/ 2972376 w 4624113"/>
              <a:gd name="connsiteY6" fmla="*/ 541166 h 1578105"/>
              <a:gd name="connsiteX7" fmla="*/ 3371481 w 4624113"/>
              <a:gd name="connsiteY7" fmla="*/ 1171705 h 1578105"/>
              <a:gd name="connsiteX8" fmla="*/ 3797300 w 4624113"/>
              <a:gd name="connsiteY8" fmla="*/ 1438405 h 1578105"/>
              <a:gd name="connsiteX9" fmla="*/ 4624113 w 4624113"/>
              <a:gd name="connsiteY9" fmla="*/ 1566087 h 1578105"/>
              <a:gd name="connsiteX0" fmla="*/ 0 w 4624113"/>
              <a:gd name="connsiteY0" fmla="*/ 1578187 h 1578187"/>
              <a:gd name="connsiteX1" fmla="*/ 635000 w 4624113"/>
              <a:gd name="connsiteY1" fmla="*/ 10955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071 h 1578071"/>
              <a:gd name="connsiteX1" fmla="*/ 635000 w 4624113"/>
              <a:gd name="connsiteY1" fmla="*/ 1120871 h 1578071"/>
              <a:gd name="connsiteX2" fmla="*/ 1078380 w 4624113"/>
              <a:gd name="connsiteY2" fmla="*/ 564570 h 1578071"/>
              <a:gd name="connsiteX3" fmla="*/ 1642609 w 4624113"/>
              <a:gd name="connsiteY3" fmla="*/ 98675 h 1578071"/>
              <a:gd name="connsiteX4" fmla="*/ 2180178 w 4624113"/>
              <a:gd name="connsiteY4" fmla="*/ 484 h 1578071"/>
              <a:gd name="connsiteX5" fmla="*/ 2585353 w 4624113"/>
              <a:gd name="connsiteY5" fmla="*/ 136404 h 1578071"/>
              <a:gd name="connsiteX6" fmla="*/ 2972376 w 4624113"/>
              <a:gd name="connsiteY6" fmla="*/ 541132 h 1578071"/>
              <a:gd name="connsiteX7" fmla="*/ 3371481 w 4624113"/>
              <a:gd name="connsiteY7" fmla="*/ 1171671 h 1578071"/>
              <a:gd name="connsiteX8" fmla="*/ 3797300 w 4624113"/>
              <a:gd name="connsiteY8" fmla="*/ 1438371 h 1578071"/>
              <a:gd name="connsiteX9" fmla="*/ 4624113 w 4624113"/>
              <a:gd name="connsiteY9" fmla="*/ 1566053 h 1578071"/>
              <a:gd name="connsiteX0" fmla="*/ 0 w 4624113"/>
              <a:gd name="connsiteY0" fmla="*/ 1578071 h 1578071"/>
              <a:gd name="connsiteX1" fmla="*/ 635000 w 4624113"/>
              <a:gd name="connsiteY1" fmla="*/ 1120871 h 1578071"/>
              <a:gd name="connsiteX2" fmla="*/ 1078380 w 4624113"/>
              <a:gd name="connsiteY2" fmla="*/ 564570 h 1578071"/>
              <a:gd name="connsiteX3" fmla="*/ 1642609 w 4624113"/>
              <a:gd name="connsiteY3" fmla="*/ 98675 h 1578071"/>
              <a:gd name="connsiteX4" fmla="*/ 2180178 w 4624113"/>
              <a:gd name="connsiteY4" fmla="*/ 484 h 1578071"/>
              <a:gd name="connsiteX5" fmla="*/ 2585353 w 4624113"/>
              <a:gd name="connsiteY5" fmla="*/ 136404 h 1578071"/>
              <a:gd name="connsiteX6" fmla="*/ 2972376 w 4624113"/>
              <a:gd name="connsiteY6" fmla="*/ 541132 h 1578071"/>
              <a:gd name="connsiteX7" fmla="*/ 3371481 w 4624113"/>
              <a:gd name="connsiteY7" fmla="*/ 1171671 h 1578071"/>
              <a:gd name="connsiteX8" fmla="*/ 3797300 w 4624113"/>
              <a:gd name="connsiteY8" fmla="*/ 1438371 h 1578071"/>
              <a:gd name="connsiteX9" fmla="*/ 4624113 w 4624113"/>
              <a:gd name="connsiteY9" fmla="*/ 1566053 h 1578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24113" h="1578071">
                <a:moveTo>
                  <a:pt x="0" y="1578071"/>
                </a:moveTo>
                <a:cubicBezTo>
                  <a:pt x="383116" y="1451071"/>
                  <a:pt x="470961" y="1315188"/>
                  <a:pt x="635000" y="1120871"/>
                </a:cubicBezTo>
                <a:cubicBezTo>
                  <a:pt x="799039" y="926554"/>
                  <a:pt x="915676" y="739170"/>
                  <a:pt x="1078380" y="564570"/>
                </a:cubicBezTo>
                <a:cubicBezTo>
                  <a:pt x="1241084" y="389970"/>
                  <a:pt x="1453746" y="188456"/>
                  <a:pt x="1642609" y="98675"/>
                </a:cubicBezTo>
                <a:cubicBezTo>
                  <a:pt x="1831472" y="8894"/>
                  <a:pt x="2023972" y="-2830"/>
                  <a:pt x="2180178" y="484"/>
                </a:cubicBezTo>
                <a:cubicBezTo>
                  <a:pt x="2336384" y="3798"/>
                  <a:pt x="2453320" y="46296"/>
                  <a:pt x="2585353" y="136404"/>
                </a:cubicBezTo>
                <a:cubicBezTo>
                  <a:pt x="2717386" y="226512"/>
                  <a:pt x="2841355" y="368588"/>
                  <a:pt x="2972376" y="541132"/>
                </a:cubicBezTo>
                <a:cubicBezTo>
                  <a:pt x="3103397" y="713676"/>
                  <a:pt x="3233994" y="1022131"/>
                  <a:pt x="3371481" y="1171671"/>
                </a:cubicBezTo>
                <a:cubicBezTo>
                  <a:pt x="3508968" y="1321211"/>
                  <a:pt x="3588528" y="1372641"/>
                  <a:pt x="3797300" y="1438371"/>
                </a:cubicBezTo>
                <a:cubicBezTo>
                  <a:pt x="4006072" y="1504101"/>
                  <a:pt x="4505580" y="1566053"/>
                  <a:pt x="4624113" y="1566053"/>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0" name="Straight Arrow Connector 59"/>
          <p:cNvCxnSpPr/>
          <p:nvPr/>
        </p:nvCxnSpPr>
        <p:spPr>
          <a:xfrm flipH="1" flipV="1">
            <a:off x="2239725" y="8919980"/>
            <a:ext cx="13404" cy="678232"/>
          </a:xfrm>
          <a:prstGeom prst="straightConnector1">
            <a:avLst/>
          </a:prstGeom>
          <a:ln w="25400">
            <a:solidFill>
              <a:schemeClr val="tx1"/>
            </a:solidFill>
            <a:prstDash val="dash"/>
            <a:headEnd type="triangle"/>
            <a:tailEnd type="triangle" w="med" len="lg"/>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H="1" flipV="1">
            <a:off x="3384014" y="8279332"/>
            <a:ext cx="10621" cy="679396"/>
          </a:xfrm>
          <a:prstGeom prst="straightConnector1">
            <a:avLst/>
          </a:prstGeom>
          <a:ln w="25400">
            <a:solidFill>
              <a:schemeClr val="tx1"/>
            </a:solidFill>
            <a:prstDash val="dash"/>
            <a:headEnd type="triangle"/>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3" name="Rectangle 62"/>
              <p:cNvSpPr/>
              <p:nvPr/>
            </p:nvSpPr>
            <p:spPr>
              <a:xfrm>
                <a:off x="3382829" y="8309736"/>
                <a:ext cx="424603" cy="453137"/>
              </a:xfrm>
              <a:prstGeom prst="rect">
                <a:avLst/>
              </a:prstGeom>
            </p:spPr>
            <p:txBody>
              <a:bodyPr wrap="none">
                <a:spAutoFit/>
              </a:bodyPr>
              <a:lstStyle/>
              <a:p>
                <a14:m>
                  <m:oMath xmlns:m="http://schemas.openxmlformats.org/officeDocument/2006/math">
                    <m:r>
                      <a:rPr lang="en-US" sz="2400" b="0" i="1" smtClean="0">
                        <a:latin typeface="Cambria Math" panose="02040503050406030204" pitchFamily="18" charset="0"/>
                        <a:ea typeface="Cambria Math" panose="02040503050406030204" pitchFamily="18" charset="0"/>
                      </a:rPr>
                      <m:t>𝜎</m:t>
                    </m:r>
                  </m:oMath>
                </a14:m>
                <a:r>
                  <a:rPr lang="en-US" dirty="0"/>
                  <a:t> </a:t>
                </a:r>
              </a:p>
            </p:txBody>
          </p:sp>
        </mc:Choice>
        <mc:Fallback xmlns="">
          <p:sp>
            <p:nvSpPr>
              <p:cNvPr id="63" name="Rectangle 62"/>
              <p:cNvSpPr>
                <a:spLocks noRot="1" noChangeAspect="1" noMove="1" noResize="1" noEditPoints="1" noAdjustHandles="1" noChangeArrowheads="1" noChangeShapeType="1" noTextEdit="1"/>
              </p:cNvSpPr>
              <p:nvPr/>
            </p:nvSpPr>
            <p:spPr>
              <a:xfrm>
                <a:off x="3382829" y="8309736"/>
                <a:ext cx="424603" cy="453137"/>
              </a:xfrm>
              <a:prstGeom prst="rect">
                <a:avLst/>
              </a:prstGeom>
              <a:blipFill rotWithShape="0">
                <a:blip r:embed="rId9"/>
                <a:stretch>
                  <a:fillRect/>
                </a:stretch>
              </a:blipFill>
            </p:spPr>
            <p:txBody>
              <a:bodyPr/>
              <a:lstStyle/>
              <a:p>
                <a:r>
                  <a:rPr lang="en-US">
                    <a:noFill/>
                  </a:rPr>
                  <a:t> </a:t>
                </a:r>
              </a:p>
            </p:txBody>
          </p:sp>
        </mc:Fallback>
      </mc:AlternateContent>
      <p:cxnSp>
        <p:nvCxnSpPr>
          <p:cNvPr id="64" name="Straight Arrow Connector 63"/>
          <p:cNvCxnSpPr/>
          <p:nvPr/>
        </p:nvCxnSpPr>
        <p:spPr>
          <a:xfrm flipH="1" flipV="1">
            <a:off x="4476376" y="7506447"/>
            <a:ext cx="6436" cy="717177"/>
          </a:xfrm>
          <a:prstGeom prst="straightConnector1">
            <a:avLst/>
          </a:prstGeom>
          <a:ln w="25400">
            <a:solidFill>
              <a:schemeClr val="tx1"/>
            </a:solidFill>
            <a:prstDash val="dash"/>
            <a:headEnd type="triangle"/>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5" name="Rectangle 64"/>
              <p:cNvSpPr/>
              <p:nvPr/>
            </p:nvSpPr>
            <p:spPr>
              <a:xfrm>
                <a:off x="4445151" y="7553055"/>
                <a:ext cx="424603" cy="453137"/>
              </a:xfrm>
              <a:prstGeom prst="rect">
                <a:avLst/>
              </a:prstGeom>
            </p:spPr>
            <p:txBody>
              <a:bodyPr wrap="none">
                <a:spAutoFit/>
              </a:bodyPr>
              <a:lstStyle/>
              <a:p>
                <a14:m>
                  <m:oMath xmlns:m="http://schemas.openxmlformats.org/officeDocument/2006/math">
                    <m:r>
                      <a:rPr lang="en-US" sz="2400" b="0" i="1" smtClean="0">
                        <a:latin typeface="Cambria Math" panose="02040503050406030204" pitchFamily="18" charset="0"/>
                        <a:ea typeface="Cambria Math" panose="02040503050406030204" pitchFamily="18" charset="0"/>
                      </a:rPr>
                      <m:t>𝜎</m:t>
                    </m:r>
                  </m:oMath>
                </a14:m>
                <a:r>
                  <a:rPr lang="en-US" dirty="0"/>
                  <a:t> </a:t>
                </a:r>
              </a:p>
            </p:txBody>
          </p:sp>
        </mc:Choice>
        <mc:Fallback xmlns="">
          <p:sp>
            <p:nvSpPr>
              <p:cNvPr id="65" name="Rectangle 64"/>
              <p:cNvSpPr>
                <a:spLocks noRot="1" noChangeAspect="1" noMove="1" noResize="1" noEditPoints="1" noAdjustHandles="1" noChangeArrowheads="1" noChangeShapeType="1" noTextEdit="1"/>
              </p:cNvSpPr>
              <p:nvPr/>
            </p:nvSpPr>
            <p:spPr>
              <a:xfrm>
                <a:off x="4445151" y="7553055"/>
                <a:ext cx="424603" cy="453137"/>
              </a:xfrm>
              <a:prstGeom prst="rect">
                <a:avLst/>
              </a:prstGeom>
              <a:blipFill rotWithShape="0">
                <a:blip r:embed="rId10"/>
                <a:stretch>
                  <a:fillRect/>
                </a:stretch>
              </a:blipFill>
            </p:spPr>
            <p:txBody>
              <a:bodyPr/>
              <a:lstStyle/>
              <a:p>
                <a:r>
                  <a:rPr lang="en-US">
                    <a:noFill/>
                  </a:rPr>
                  <a:t> </a:t>
                </a:r>
              </a:p>
            </p:txBody>
          </p:sp>
        </mc:Fallback>
      </mc:AlternateContent>
      <p:cxnSp>
        <p:nvCxnSpPr>
          <p:cNvPr id="67" name="Straight Connector 66"/>
          <p:cNvCxnSpPr/>
          <p:nvPr/>
        </p:nvCxnSpPr>
        <p:spPr>
          <a:xfrm flipH="1">
            <a:off x="1589725" y="9225082"/>
            <a:ext cx="799526" cy="0"/>
          </a:xfrm>
          <a:prstGeom prst="line">
            <a:avLst/>
          </a:prstGeom>
          <a:ln w="22225">
            <a:solidFill>
              <a:schemeClr val="accent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1" name="Rectangle 60"/>
              <p:cNvSpPr/>
              <p:nvPr/>
            </p:nvSpPr>
            <p:spPr>
              <a:xfrm>
                <a:off x="2231876" y="8962335"/>
                <a:ext cx="424603" cy="453137"/>
              </a:xfrm>
              <a:prstGeom prst="rect">
                <a:avLst/>
              </a:prstGeom>
            </p:spPr>
            <p:txBody>
              <a:bodyPr wrap="none">
                <a:spAutoFit/>
              </a:bodyPr>
              <a:lstStyle/>
              <a:p>
                <a14:m>
                  <m:oMath xmlns:m="http://schemas.openxmlformats.org/officeDocument/2006/math">
                    <m:r>
                      <a:rPr lang="en-US" sz="2400" b="0" i="1" smtClean="0">
                        <a:latin typeface="Cambria Math" panose="02040503050406030204" pitchFamily="18" charset="0"/>
                        <a:ea typeface="Cambria Math" panose="02040503050406030204" pitchFamily="18" charset="0"/>
                      </a:rPr>
                      <m:t>𝜎</m:t>
                    </m:r>
                  </m:oMath>
                </a14:m>
                <a:r>
                  <a:rPr lang="en-US" dirty="0"/>
                  <a:t> </a:t>
                </a:r>
              </a:p>
            </p:txBody>
          </p:sp>
        </mc:Choice>
        <mc:Fallback xmlns="">
          <p:sp>
            <p:nvSpPr>
              <p:cNvPr id="61" name="Rectangle 60"/>
              <p:cNvSpPr>
                <a:spLocks noRot="1" noChangeAspect="1" noMove="1" noResize="1" noEditPoints="1" noAdjustHandles="1" noChangeArrowheads="1" noChangeShapeType="1" noTextEdit="1"/>
              </p:cNvSpPr>
              <p:nvPr/>
            </p:nvSpPr>
            <p:spPr>
              <a:xfrm>
                <a:off x="2231876" y="8962335"/>
                <a:ext cx="424603" cy="453137"/>
              </a:xfrm>
              <a:prstGeom prst="rect">
                <a:avLst/>
              </a:prstGeom>
              <a:blipFill rotWithShape="0">
                <a:blip r:embed="rId11"/>
                <a:stretch>
                  <a:fillRect/>
                </a:stretch>
              </a:blipFill>
            </p:spPr>
            <p:txBody>
              <a:bodyPr/>
              <a:lstStyle/>
              <a:p>
                <a:r>
                  <a:rPr lang="en-US">
                    <a:noFill/>
                  </a:rPr>
                  <a:t> </a:t>
                </a:r>
              </a:p>
            </p:txBody>
          </p:sp>
        </mc:Fallback>
      </mc:AlternateContent>
      <p:cxnSp>
        <p:nvCxnSpPr>
          <p:cNvPr id="68" name="Straight Connector 67"/>
          <p:cNvCxnSpPr/>
          <p:nvPr/>
        </p:nvCxnSpPr>
        <p:spPr>
          <a:xfrm flipH="1">
            <a:off x="1562155" y="8570091"/>
            <a:ext cx="1975916" cy="0"/>
          </a:xfrm>
          <a:prstGeom prst="line">
            <a:avLst/>
          </a:prstGeom>
          <a:ln w="22225">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1589725" y="7816814"/>
            <a:ext cx="3024260" cy="0"/>
          </a:xfrm>
          <a:prstGeom prst="line">
            <a:avLst/>
          </a:prstGeom>
          <a:ln w="22225">
            <a:solidFill>
              <a:schemeClr val="accent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3" name="Rectangle 72"/>
              <p:cNvSpPr/>
              <p:nvPr/>
            </p:nvSpPr>
            <p:spPr>
              <a:xfrm>
                <a:off x="1079917" y="8947395"/>
                <a:ext cx="557396"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ea typeface="Cambria Math" panose="02040503050406030204" pitchFamily="18" charset="0"/>
                            </a:rPr>
                          </m:ctrlPr>
                        </m:sSubPr>
                        <m:e>
                          <m:r>
                            <m:rPr>
                              <m:sty m:val="p"/>
                            </m:rPr>
                            <a:rPr lang="el-GR" sz="2400" b="0" i="1" smtClean="0">
                              <a:latin typeface="Cambria Math" panose="02040503050406030204" pitchFamily="18" charset="0"/>
                              <a:ea typeface="Cambria Math" panose="02040503050406030204" pitchFamily="18" charset="0"/>
                            </a:rPr>
                            <m:t>μ</m:t>
                          </m:r>
                        </m:e>
                        <m:sub>
                          <m:r>
                            <a:rPr lang="en-US" sz="2400" b="0" i="0" smtClean="0">
                              <a:latin typeface="Cambria Math" panose="02040503050406030204" pitchFamily="18" charset="0"/>
                              <a:ea typeface="Cambria Math" panose="02040503050406030204" pitchFamily="18" charset="0"/>
                            </a:rPr>
                            <m:t>1</m:t>
                          </m:r>
                        </m:sub>
                      </m:sSub>
                    </m:oMath>
                  </m:oMathPara>
                </a14:m>
                <a:endParaRPr lang="en-US" dirty="0"/>
              </a:p>
            </p:txBody>
          </p:sp>
        </mc:Choice>
        <mc:Fallback xmlns="">
          <p:sp>
            <p:nvSpPr>
              <p:cNvPr id="73" name="Rectangle 72"/>
              <p:cNvSpPr>
                <a:spLocks noRot="1" noChangeAspect="1" noMove="1" noResize="1" noEditPoints="1" noAdjustHandles="1" noChangeArrowheads="1" noChangeShapeType="1" noTextEdit="1"/>
              </p:cNvSpPr>
              <p:nvPr/>
            </p:nvSpPr>
            <p:spPr>
              <a:xfrm>
                <a:off x="1079917" y="8947395"/>
                <a:ext cx="557396" cy="461665"/>
              </a:xfrm>
              <a:prstGeom prst="rect">
                <a:avLst/>
              </a:prstGeom>
              <a:blipFill rotWithShape="0">
                <a:blip r:embed="rId12"/>
                <a:stretch>
                  <a:fillRect b="-9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4" name="Rectangle 73"/>
              <p:cNvSpPr/>
              <p:nvPr/>
            </p:nvSpPr>
            <p:spPr>
              <a:xfrm>
                <a:off x="1079917" y="8307919"/>
                <a:ext cx="564514"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ea typeface="Cambria Math" panose="02040503050406030204" pitchFamily="18" charset="0"/>
                            </a:rPr>
                          </m:ctrlPr>
                        </m:sSubPr>
                        <m:e>
                          <m:r>
                            <m:rPr>
                              <m:sty m:val="p"/>
                            </m:rPr>
                            <a:rPr lang="el-GR" sz="2400" b="0" i="1" smtClean="0">
                              <a:latin typeface="Cambria Math" panose="02040503050406030204" pitchFamily="18" charset="0"/>
                              <a:ea typeface="Cambria Math" panose="02040503050406030204" pitchFamily="18" charset="0"/>
                            </a:rPr>
                            <m:t>μ</m:t>
                          </m:r>
                        </m:e>
                        <m:sub>
                          <m:r>
                            <a:rPr lang="en-US" sz="2400" b="0" i="0" smtClean="0">
                              <a:latin typeface="Cambria Math" panose="02040503050406030204" pitchFamily="18" charset="0"/>
                              <a:ea typeface="Cambria Math" panose="02040503050406030204" pitchFamily="18" charset="0"/>
                            </a:rPr>
                            <m:t>2</m:t>
                          </m:r>
                        </m:sub>
                      </m:sSub>
                    </m:oMath>
                  </m:oMathPara>
                </a14:m>
                <a:endParaRPr lang="en-US" dirty="0"/>
              </a:p>
            </p:txBody>
          </p:sp>
        </mc:Choice>
        <mc:Fallback xmlns="">
          <p:sp>
            <p:nvSpPr>
              <p:cNvPr id="74" name="Rectangle 73"/>
              <p:cNvSpPr>
                <a:spLocks noRot="1" noChangeAspect="1" noMove="1" noResize="1" noEditPoints="1" noAdjustHandles="1" noChangeArrowheads="1" noChangeShapeType="1" noTextEdit="1"/>
              </p:cNvSpPr>
              <p:nvPr/>
            </p:nvSpPr>
            <p:spPr>
              <a:xfrm>
                <a:off x="1079917" y="8307919"/>
                <a:ext cx="564514" cy="461665"/>
              </a:xfrm>
              <a:prstGeom prst="rect">
                <a:avLst/>
              </a:prstGeom>
              <a:blipFill rotWithShape="0">
                <a:blip r:embed="rId13"/>
                <a:stretch>
                  <a:fillRect b="-78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5" name="Rectangle 74"/>
              <p:cNvSpPr/>
              <p:nvPr/>
            </p:nvSpPr>
            <p:spPr>
              <a:xfrm>
                <a:off x="1079917" y="7550409"/>
                <a:ext cx="564514"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ea typeface="Cambria Math" panose="02040503050406030204" pitchFamily="18" charset="0"/>
                            </a:rPr>
                          </m:ctrlPr>
                        </m:sSubPr>
                        <m:e>
                          <m:r>
                            <m:rPr>
                              <m:sty m:val="p"/>
                            </m:rPr>
                            <a:rPr lang="el-GR" sz="2400" b="0" i="1" smtClean="0">
                              <a:latin typeface="Cambria Math" panose="02040503050406030204" pitchFamily="18" charset="0"/>
                              <a:ea typeface="Cambria Math" panose="02040503050406030204" pitchFamily="18" charset="0"/>
                            </a:rPr>
                            <m:t>μ</m:t>
                          </m:r>
                        </m:e>
                        <m:sub>
                          <m:r>
                            <a:rPr lang="en-US" sz="2400" b="0" i="0" smtClean="0">
                              <a:latin typeface="Cambria Math" panose="02040503050406030204" pitchFamily="18" charset="0"/>
                              <a:ea typeface="Cambria Math" panose="02040503050406030204" pitchFamily="18" charset="0"/>
                            </a:rPr>
                            <m:t>3</m:t>
                          </m:r>
                        </m:sub>
                      </m:sSub>
                    </m:oMath>
                  </m:oMathPara>
                </a14:m>
                <a:endParaRPr lang="en-US" dirty="0"/>
              </a:p>
            </p:txBody>
          </p:sp>
        </mc:Choice>
        <mc:Fallback xmlns="">
          <p:sp>
            <p:nvSpPr>
              <p:cNvPr id="75" name="Rectangle 74"/>
              <p:cNvSpPr>
                <a:spLocks noRot="1" noChangeAspect="1" noMove="1" noResize="1" noEditPoints="1" noAdjustHandles="1" noChangeArrowheads="1" noChangeShapeType="1" noTextEdit="1"/>
              </p:cNvSpPr>
              <p:nvPr/>
            </p:nvSpPr>
            <p:spPr>
              <a:xfrm>
                <a:off x="1079917" y="7550409"/>
                <a:ext cx="564514" cy="461665"/>
              </a:xfrm>
              <a:prstGeom prst="rect">
                <a:avLst/>
              </a:prstGeom>
              <a:blipFill rotWithShape="0">
                <a:blip r:embed="rId14"/>
                <a:stretch>
                  <a:fillRect b="-9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6" name="Rectangle 75"/>
              <p:cNvSpPr/>
              <p:nvPr/>
            </p:nvSpPr>
            <p:spPr>
              <a:xfrm>
                <a:off x="11625193" y="5248653"/>
                <a:ext cx="686597" cy="5847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3200" i="1">
                              <a:latin typeface="Cambria Math" panose="02040503050406030204" pitchFamily="18" charset="0"/>
                            </a:rPr>
                          </m:ctrlPr>
                        </m:sSubPr>
                        <m:e>
                          <m:r>
                            <a:rPr lang="en-US" sz="3200" i="1">
                              <a:latin typeface="Cambria Math"/>
                            </a:rPr>
                            <m:t>𝑉</m:t>
                          </m:r>
                        </m:e>
                        <m:sub>
                          <m:r>
                            <a:rPr lang="en-US" sz="3200" i="1">
                              <a:latin typeface="Cambria Math"/>
                            </a:rPr>
                            <m:t>𝑘</m:t>
                          </m:r>
                        </m:sub>
                      </m:sSub>
                    </m:oMath>
                  </m:oMathPara>
                </a14:m>
                <a:endParaRPr lang="en-US" sz="3200" dirty="0"/>
              </a:p>
            </p:txBody>
          </p:sp>
        </mc:Choice>
        <mc:Fallback xmlns="">
          <p:sp>
            <p:nvSpPr>
              <p:cNvPr id="76" name="Rectangle 75"/>
              <p:cNvSpPr>
                <a:spLocks noRot="1" noChangeAspect="1" noMove="1" noResize="1" noEditPoints="1" noAdjustHandles="1" noChangeArrowheads="1" noChangeShapeType="1" noTextEdit="1"/>
              </p:cNvSpPr>
              <p:nvPr/>
            </p:nvSpPr>
            <p:spPr>
              <a:xfrm>
                <a:off x="11625193" y="5248653"/>
                <a:ext cx="686597" cy="584775"/>
              </a:xfrm>
              <a:prstGeom prst="rect">
                <a:avLst/>
              </a:prstGeom>
              <a:blipFill rotWithShape="0">
                <a:blip r:embed="rId1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7" name="Rectangle 76"/>
              <p:cNvSpPr/>
              <p:nvPr/>
            </p:nvSpPr>
            <p:spPr>
              <a:xfrm>
                <a:off x="7583339" y="1343097"/>
                <a:ext cx="719042" cy="5847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3200" i="1">
                              <a:latin typeface="Cambria Math" panose="02040503050406030204" pitchFamily="18" charset="0"/>
                            </a:rPr>
                          </m:ctrlPr>
                        </m:sSubPr>
                        <m:e>
                          <m:r>
                            <a:rPr lang="en-US" sz="3200" i="1">
                              <a:latin typeface="Cambria Math"/>
                            </a:rPr>
                            <m:t>𝐸</m:t>
                          </m:r>
                        </m:e>
                        <m:sub>
                          <m:r>
                            <a:rPr lang="en-US" sz="3200" i="1">
                              <a:latin typeface="Cambria Math"/>
                            </a:rPr>
                            <m:t>𝑘</m:t>
                          </m:r>
                        </m:sub>
                      </m:sSub>
                    </m:oMath>
                  </m:oMathPara>
                </a14:m>
                <a:endParaRPr lang="en-US" sz="3200" dirty="0"/>
              </a:p>
            </p:txBody>
          </p:sp>
        </mc:Choice>
        <mc:Fallback xmlns="">
          <p:sp>
            <p:nvSpPr>
              <p:cNvPr id="77" name="Rectangle 76"/>
              <p:cNvSpPr>
                <a:spLocks noRot="1" noChangeAspect="1" noMove="1" noResize="1" noEditPoints="1" noAdjustHandles="1" noChangeArrowheads="1" noChangeShapeType="1" noTextEdit="1"/>
              </p:cNvSpPr>
              <p:nvPr/>
            </p:nvSpPr>
            <p:spPr>
              <a:xfrm>
                <a:off x="7583339" y="1343097"/>
                <a:ext cx="719042" cy="584775"/>
              </a:xfrm>
              <a:prstGeom prst="rect">
                <a:avLst/>
              </a:prstGeom>
              <a:blipFill rotWithShape="0">
                <a:blip r:embed="rId16"/>
                <a:stretch>
                  <a:fillRect/>
                </a:stretch>
              </a:blipFill>
            </p:spPr>
            <p:txBody>
              <a:bodyPr/>
              <a:lstStyle/>
              <a:p>
                <a:r>
                  <a:rPr lang="en-US">
                    <a:noFill/>
                  </a:rPr>
                  <a:t> </a:t>
                </a:r>
              </a:p>
            </p:txBody>
          </p:sp>
        </mc:Fallback>
      </mc:AlternateContent>
      <p:sp>
        <p:nvSpPr>
          <p:cNvPr id="78" name="TextBox 77"/>
          <p:cNvSpPr txBox="1"/>
          <p:nvPr/>
        </p:nvSpPr>
        <p:spPr>
          <a:xfrm>
            <a:off x="8542562" y="5471182"/>
            <a:ext cx="405880" cy="615553"/>
          </a:xfrm>
          <a:prstGeom prst="rect">
            <a:avLst/>
          </a:prstGeom>
          <a:noFill/>
        </p:spPr>
        <p:txBody>
          <a:bodyPr wrap="none" rtlCol="0">
            <a:spAutoFit/>
          </a:bodyPr>
          <a:lstStyle/>
          <a:p>
            <a:r>
              <a:rPr lang="en-US" sz="3400" dirty="0"/>
              <a:t>0</a:t>
            </a:r>
          </a:p>
        </p:txBody>
      </p:sp>
      <p:sp>
        <p:nvSpPr>
          <p:cNvPr id="79" name="TextBox 78"/>
          <p:cNvSpPr txBox="1"/>
          <p:nvPr/>
        </p:nvSpPr>
        <p:spPr>
          <a:xfrm>
            <a:off x="9619581" y="5433461"/>
            <a:ext cx="405880" cy="615553"/>
          </a:xfrm>
          <a:prstGeom prst="rect">
            <a:avLst/>
          </a:prstGeom>
          <a:noFill/>
        </p:spPr>
        <p:txBody>
          <a:bodyPr wrap="none" rtlCol="0">
            <a:spAutoFit/>
          </a:bodyPr>
          <a:lstStyle/>
          <a:p>
            <a:r>
              <a:rPr lang="en-US" sz="3400" dirty="0"/>
              <a:t>1</a:t>
            </a:r>
          </a:p>
        </p:txBody>
      </p:sp>
      <p:sp>
        <p:nvSpPr>
          <p:cNvPr id="80" name="TextBox 79"/>
          <p:cNvSpPr txBox="1"/>
          <p:nvPr/>
        </p:nvSpPr>
        <p:spPr>
          <a:xfrm>
            <a:off x="10730365" y="5435032"/>
            <a:ext cx="405880" cy="615553"/>
          </a:xfrm>
          <a:prstGeom prst="rect">
            <a:avLst/>
          </a:prstGeom>
          <a:noFill/>
        </p:spPr>
        <p:txBody>
          <a:bodyPr wrap="none" rtlCol="0">
            <a:spAutoFit/>
          </a:bodyPr>
          <a:lstStyle/>
          <a:p>
            <a:r>
              <a:rPr lang="en-US" sz="3400" dirty="0"/>
              <a:t>2</a:t>
            </a:r>
          </a:p>
        </p:txBody>
      </p:sp>
      <p:cxnSp>
        <p:nvCxnSpPr>
          <p:cNvPr id="81" name="Straight Arrow Connector 80"/>
          <p:cNvCxnSpPr/>
          <p:nvPr/>
        </p:nvCxnSpPr>
        <p:spPr>
          <a:xfrm flipV="1">
            <a:off x="7897512" y="1889417"/>
            <a:ext cx="0" cy="3458891"/>
          </a:xfrm>
          <a:prstGeom prst="straightConnector1">
            <a:avLst/>
          </a:prstGeom>
          <a:ln w="57150">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a:off x="7878621" y="5333592"/>
            <a:ext cx="3837611" cy="0"/>
          </a:xfrm>
          <a:prstGeom prst="straightConnector1">
            <a:avLst/>
          </a:prstGeom>
          <a:ln w="57150">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8715087" y="3838470"/>
            <a:ext cx="8664" cy="1577066"/>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9834088" y="3107200"/>
            <a:ext cx="2" cy="2311711"/>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10932031" y="2168434"/>
            <a:ext cx="0" cy="3253864"/>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9" name="Rectangle 88"/>
              <p:cNvSpPr/>
              <p:nvPr/>
            </p:nvSpPr>
            <p:spPr>
              <a:xfrm>
                <a:off x="8726293" y="1502787"/>
                <a:ext cx="1751313" cy="553998"/>
              </a:xfrm>
              <a:prstGeom prst="rect">
                <a:avLst/>
              </a:prstGeom>
            </p:spPr>
            <p:txBody>
              <a:bodyPr wrap="none">
                <a:spAutoFit/>
              </a:bodyPr>
              <a:lstStyle/>
              <a:p>
                <a14:m>
                  <m:oMath xmlns:m="http://schemas.openxmlformats.org/officeDocument/2006/math">
                    <m:r>
                      <a:rPr lang="en-US" sz="3000" b="0" i="1" smtClean="0">
                        <a:latin typeface="Cambria Math" panose="02040503050406030204" pitchFamily="18" charset="0"/>
                      </a:rPr>
                      <m:t>𝑝</m:t>
                    </m:r>
                    <m:r>
                      <a:rPr lang="en-US" sz="3000" i="1">
                        <a:latin typeface="Cambria Math"/>
                      </a:rPr>
                      <m:t>(</m:t>
                    </m:r>
                    <m:sSub>
                      <m:sSubPr>
                        <m:ctrlPr>
                          <a:rPr lang="en-US" sz="3000" i="1">
                            <a:latin typeface="Cambria Math" panose="02040503050406030204" pitchFamily="18" charset="0"/>
                          </a:rPr>
                        </m:ctrlPr>
                      </m:sSubPr>
                      <m:e>
                        <m:r>
                          <a:rPr lang="en-US" sz="3000" i="1">
                            <a:latin typeface="Cambria Math"/>
                          </a:rPr>
                          <m:t>𝐸</m:t>
                        </m:r>
                      </m:e>
                      <m:sub>
                        <m:r>
                          <a:rPr lang="en-US" sz="3000" i="1">
                            <a:latin typeface="Cambria Math"/>
                          </a:rPr>
                          <m:t>𝑘</m:t>
                        </m:r>
                      </m:sub>
                    </m:sSub>
                    <m:r>
                      <a:rPr lang="en-US" sz="3000" i="1">
                        <a:latin typeface="Cambria Math"/>
                      </a:rPr>
                      <m:t>,</m:t>
                    </m:r>
                    <m:sSub>
                      <m:sSubPr>
                        <m:ctrlPr>
                          <a:rPr lang="en-US" sz="3000" i="1">
                            <a:latin typeface="Cambria Math" panose="02040503050406030204" pitchFamily="18" charset="0"/>
                          </a:rPr>
                        </m:ctrlPr>
                      </m:sSubPr>
                      <m:e>
                        <m:r>
                          <a:rPr lang="en-US" sz="3000" i="1">
                            <a:latin typeface="Cambria Math"/>
                          </a:rPr>
                          <m:t>𝑉</m:t>
                        </m:r>
                      </m:e>
                      <m:sub>
                        <m:r>
                          <a:rPr lang="en-US" sz="3000" i="1">
                            <a:latin typeface="Cambria Math"/>
                          </a:rPr>
                          <m:t>𝑘</m:t>
                        </m:r>
                      </m:sub>
                    </m:sSub>
                    <m:r>
                      <a:rPr lang="en-US" sz="3000" i="1">
                        <a:latin typeface="Cambria Math"/>
                      </a:rPr>
                      <m:t>)</m:t>
                    </m:r>
                  </m:oMath>
                </a14:m>
                <a:r>
                  <a:rPr lang="en-US" sz="3000" dirty="0"/>
                  <a:t> </a:t>
                </a:r>
              </a:p>
            </p:txBody>
          </p:sp>
        </mc:Choice>
        <mc:Fallback xmlns="">
          <p:sp>
            <p:nvSpPr>
              <p:cNvPr id="89" name="Rectangle 88"/>
              <p:cNvSpPr>
                <a:spLocks noRot="1" noChangeAspect="1" noMove="1" noResize="1" noEditPoints="1" noAdjustHandles="1" noChangeArrowheads="1" noChangeShapeType="1" noTextEdit="1"/>
              </p:cNvSpPr>
              <p:nvPr/>
            </p:nvSpPr>
            <p:spPr>
              <a:xfrm>
                <a:off x="8726293" y="1502787"/>
                <a:ext cx="1751313" cy="553998"/>
              </a:xfrm>
              <a:prstGeom prst="rect">
                <a:avLst/>
              </a:prstGeom>
              <a:blipFill rotWithShape="0">
                <a:blip r:embed="rId17"/>
                <a:stretch>
                  <a:fillRect/>
                </a:stretch>
              </a:blipFill>
            </p:spPr>
            <p:txBody>
              <a:bodyPr/>
              <a:lstStyle/>
              <a:p>
                <a:r>
                  <a:rPr lang="en-US">
                    <a:noFill/>
                  </a:rPr>
                  <a:t> </a:t>
                </a:r>
              </a:p>
            </p:txBody>
          </p:sp>
        </mc:Fallback>
      </mc:AlternateContent>
      <p:sp>
        <p:nvSpPr>
          <p:cNvPr id="90" name="Freeform 89"/>
          <p:cNvSpPr/>
          <p:nvPr/>
        </p:nvSpPr>
        <p:spPr>
          <a:xfrm rot="16200000">
            <a:off x="7865635" y="4190899"/>
            <a:ext cx="1127251" cy="557040"/>
          </a:xfrm>
          <a:custGeom>
            <a:avLst/>
            <a:gdLst>
              <a:gd name="connsiteX0" fmla="*/ 0 w 6604000"/>
              <a:gd name="connsiteY0" fmla="*/ 1651474 h 1893352"/>
              <a:gd name="connsiteX1" fmla="*/ 1054100 w 6604000"/>
              <a:gd name="connsiteY1" fmla="*/ 1194274 h 1893352"/>
              <a:gd name="connsiteX2" fmla="*/ 1727200 w 6604000"/>
              <a:gd name="connsiteY2" fmla="*/ 432274 h 1893352"/>
              <a:gd name="connsiteX3" fmla="*/ 2273300 w 6604000"/>
              <a:gd name="connsiteY3" fmla="*/ 25874 h 1893352"/>
              <a:gd name="connsiteX4" fmla="*/ 3365500 w 6604000"/>
              <a:gd name="connsiteY4" fmla="*/ 152874 h 1893352"/>
              <a:gd name="connsiteX5" fmla="*/ 3911600 w 6604000"/>
              <a:gd name="connsiteY5" fmla="*/ 1054574 h 1893352"/>
              <a:gd name="connsiteX6" fmla="*/ 4178300 w 6604000"/>
              <a:gd name="connsiteY6" fmla="*/ 1562574 h 1893352"/>
              <a:gd name="connsiteX7" fmla="*/ 4889500 w 6604000"/>
              <a:gd name="connsiteY7" fmla="*/ 1689574 h 1893352"/>
              <a:gd name="connsiteX8" fmla="*/ 5194300 w 6604000"/>
              <a:gd name="connsiteY8" fmla="*/ 1664174 h 1893352"/>
              <a:gd name="connsiteX9" fmla="*/ 5473700 w 6604000"/>
              <a:gd name="connsiteY9" fmla="*/ 1676874 h 1893352"/>
              <a:gd name="connsiteX10" fmla="*/ 5905500 w 6604000"/>
              <a:gd name="connsiteY10" fmla="*/ 1664174 h 1893352"/>
              <a:gd name="connsiteX11" fmla="*/ 5016500 w 6604000"/>
              <a:gd name="connsiteY11" fmla="*/ 1892774 h 1893352"/>
              <a:gd name="connsiteX12" fmla="*/ 6235700 w 6604000"/>
              <a:gd name="connsiteY12" fmla="*/ 1727674 h 1893352"/>
              <a:gd name="connsiteX13" fmla="*/ 6604000 w 6604000"/>
              <a:gd name="connsiteY13" fmla="*/ 1664174 h 1893352"/>
              <a:gd name="connsiteX0" fmla="*/ 0 w 6604000"/>
              <a:gd name="connsiteY0" fmla="*/ 1651474 h 1893352"/>
              <a:gd name="connsiteX1" fmla="*/ 1054100 w 6604000"/>
              <a:gd name="connsiteY1" fmla="*/ 1194274 h 1893352"/>
              <a:gd name="connsiteX2" fmla="*/ 1727200 w 6604000"/>
              <a:gd name="connsiteY2" fmla="*/ 432274 h 1893352"/>
              <a:gd name="connsiteX3" fmla="*/ 2273300 w 6604000"/>
              <a:gd name="connsiteY3" fmla="*/ 25874 h 1893352"/>
              <a:gd name="connsiteX4" fmla="*/ 3365500 w 6604000"/>
              <a:gd name="connsiteY4" fmla="*/ 152874 h 1893352"/>
              <a:gd name="connsiteX5" fmla="*/ 3911600 w 6604000"/>
              <a:gd name="connsiteY5" fmla="*/ 1054574 h 1893352"/>
              <a:gd name="connsiteX6" fmla="*/ 4178300 w 6604000"/>
              <a:gd name="connsiteY6" fmla="*/ 1562574 h 1893352"/>
              <a:gd name="connsiteX7" fmla="*/ 4889500 w 6604000"/>
              <a:gd name="connsiteY7" fmla="*/ 1689574 h 1893352"/>
              <a:gd name="connsiteX8" fmla="*/ 5194300 w 6604000"/>
              <a:gd name="connsiteY8" fmla="*/ 1664174 h 1893352"/>
              <a:gd name="connsiteX9" fmla="*/ 5473700 w 6604000"/>
              <a:gd name="connsiteY9" fmla="*/ 1676874 h 1893352"/>
              <a:gd name="connsiteX10" fmla="*/ 5905500 w 6604000"/>
              <a:gd name="connsiteY10" fmla="*/ 1664174 h 1893352"/>
              <a:gd name="connsiteX11" fmla="*/ 5016500 w 6604000"/>
              <a:gd name="connsiteY11" fmla="*/ 1892774 h 1893352"/>
              <a:gd name="connsiteX12" fmla="*/ 6235700 w 6604000"/>
              <a:gd name="connsiteY12" fmla="*/ 1727674 h 1893352"/>
              <a:gd name="connsiteX13" fmla="*/ 6604000 w 6604000"/>
              <a:gd name="connsiteY13" fmla="*/ 1664174 h 1893352"/>
              <a:gd name="connsiteX0" fmla="*/ 0 w 6540500"/>
              <a:gd name="connsiteY0" fmla="*/ 1651474 h 1893255"/>
              <a:gd name="connsiteX1" fmla="*/ 1054100 w 6540500"/>
              <a:gd name="connsiteY1" fmla="*/ 1194274 h 1893255"/>
              <a:gd name="connsiteX2" fmla="*/ 1727200 w 6540500"/>
              <a:gd name="connsiteY2" fmla="*/ 432274 h 1893255"/>
              <a:gd name="connsiteX3" fmla="*/ 2273300 w 6540500"/>
              <a:gd name="connsiteY3" fmla="*/ 25874 h 1893255"/>
              <a:gd name="connsiteX4" fmla="*/ 3365500 w 6540500"/>
              <a:gd name="connsiteY4" fmla="*/ 152874 h 1893255"/>
              <a:gd name="connsiteX5" fmla="*/ 3911600 w 6540500"/>
              <a:gd name="connsiteY5" fmla="*/ 1054574 h 1893255"/>
              <a:gd name="connsiteX6" fmla="*/ 4178300 w 6540500"/>
              <a:gd name="connsiteY6" fmla="*/ 1562574 h 1893255"/>
              <a:gd name="connsiteX7" fmla="*/ 4889500 w 6540500"/>
              <a:gd name="connsiteY7" fmla="*/ 1689574 h 1893255"/>
              <a:gd name="connsiteX8" fmla="*/ 5194300 w 6540500"/>
              <a:gd name="connsiteY8" fmla="*/ 1664174 h 1893255"/>
              <a:gd name="connsiteX9" fmla="*/ 5473700 w 6540500"/>
              <a:gd name="connsiteY9" fmla="*/ 1676874 h 1893255"/>
              <a:gd name="connsiteX10" fmla="*/ 5905500 w 6540500"/>
              <a:gd name="connsiteY10" fmla="*/ 1664174 h 1893255"/>
              <a:gd name="connsiteX11" fmla="*/ 5016500 w 6540500"/>
              <a:gd name="connsiteY11" fmla="*/ 1892774 h 1893255"/>
              <a:gd name="connsiteX12" fmla="*/ 6235700 w 6540500"/>
              <a:gd name="connsiteY12" fmla="*/ 1727674 h 1893255"/>
              <a:gd name="connsiteX13" fmla="*/ 6540500 w 6540500"/>
              <a:gd name="connsiteY13" fmla="*/ 1841974 h 1893255"/>
              <a:gd name="connsiteX0" fmla="*/ 0 w 6540500"/>
              <a:gd name="connsiteY0" fmla="*/ 1651474 h 1893387"/>
              <a:gd name="connsiteX1" fmla="*/ 1054100 w 6540500"/>
              <a:gd name="connsiteY1" fmla="*/ 1194274 h 1893387"/>
              <a:gd name="connsiteX2" fmla="*/ 1727200 w 6540500"/>
              <a:gd name="connsiteY2" fmla="*/ 432274 h 1893387"/>
              <a:gd name="connsiteX3" fmla="*/ 2273300 w 6540500"/>
              <a:gd name="connsiteY3" fmla="*/ 25874 h 1893387"/>
              <a:gd name="connsiteX4" fmla="*/ 3365500 w 6540500"/>
              <a:gd name="connsiteY4" fmla="*/ 152874 h 1893387"/>
              <a:gd name="connsiteX5" fmla="*/ 3911600 w 6540500"/>
              <a:gd name="connsiteY5" fmla="*/ 1054574 h 1893387"/>
              <a:gd name="connsiteX6" fmla="*/ 4178300 w 6540500"/>
              <a:gd name="connsiteY6" fmla="*/ 1562574 h 1893387"/>
              <a:gd name="connsiteX7" fmla="*/ 4889500 w 6540500"/>
              <a:gd name="connsiteY7" fmla="*/ 1689574 h 1893387"/>
              <a:gd name="connsiteX8" fmla="*/ 5194300 w 6540500"/>
              <a:gd name="connsiteY8" fmla="*/ 1664174 h 1893387"/>
              <a:gd name="connsiteX9" fmla="*/ 5473700 w 6540500"/>
              <a:gd name="connsiteY9" fmla="*/ 1676874 h 1893387"/>
              <a:gd name="connsiteX10" fmla="*/ 5905500 w 6540500"/>
              <a:gd name="connsiteY10" fmla="*/ 1664174 h 1893387"/>
              <a:gd name="connsiteX11" fmla="*/ 5016500 w 6540500"/>
              <a:gd name="connsiteY11" fmla="*/ 1892774 h 1893387"/>
              <a:gd name="connsiteX12" fmla="*/ 6235700 w 6540500"/>
              <a:gd name="connsiteY12" fmla="*/ 1727674 h 1893387"/>
              <a:gd name="connsiteX13" fmla="*/ 6540500 w 6540500"/>
              <a:gd name="connsiteY13" fmla="*/ 1841974 h 1893387"/>
              <a:gd name="connsiteX0" fmla="*/ 0 w 6540500"/>
              <a:gd name="connsiteY0" fmla="*/ 1636081 h 1877994"/>
              <a:gd name="connsiteX1" fmla="*/ 1054100 w 6540500"/>
              <a:gd name="connsiteY1" fmla="*/ 1178881 h 1877994"/>
              <a:gd name="connsiteX2" fmla="*/ 1727200 w 6540500"/>
              <a:gd name="connsiteY2" fmla="*/ 416881 h 1877994"/>
              <a:gd name="connsiteX3" fmla="*/ 2273300 w 6540500"/>
              <a:gd name="connsiteY3" fmla="*/ 10481 h 1877994"/>
              <a:gd name="connsiteX4" fmla="*/ 3276600 w 6540500"/>
              <a:gd name="connsiteY4" fmla="*/ 200981 h 1877994"/>
              <a:gd name="connsiteX5" fmla="*/ 3911600 w 6540500"/>
              <a:gd name="connsiteY5" fmla="*/ 1039181 h 1877994"/>
              <a:gd name="connsiteX6" fmla="*/ 4178300 w 6540500"/>
              <a:gd name="connsiteY6" fmla="*/ 1547181 h 1877994"/>
              <a:gd name="connsiteX7" fmla="*/ 4889500 w 6540500"/>
              <a:gd name="connsiteY7" fmla="*/ 1674181 h 1877994"/>
              <a:gd name="connsiteX8" fmla="*/ 5194300 w 6540500"/>
              <a:gd name="connsiteY8" fmla="*/ 1648781 h 1877994"/>
              <a:gd name="connsiteX9" fmla="*/ 5473700 w 6540500"/>
              <a:gd name="connsiteY9" fmla="*/ 1661481 h 1877994"/>
              <a:gd name="connsiteX10" fmla="*/ 5905500 w 6540500"/>
              <a:gd name="connsiteY10" fmla="*/ 1648781 h 1877994"/>
              <a:gd name="connsiteX11" fmla="*/ 5016500 w 6540500"/>
              <a:gd name="connsiteY11" fmla="*/ 1877381 h 1877994"/>
              <a:gd name="connsiteX12" fmla="*/ 6235700 w 6540500"/>
              <a:gd name="connsiteY12" fmla="*/ 1712281 h 1877994"/>
              <a:gd name="connsiteX13" fmla="*/ 6540500 w 6540500"/>
              <a:gd name="connsiteY13" fmla="*/ 1826581 h 1877994"/>
              <a:gd name="connsiteX0" fmla="*/ 0 w 6540500"/>
              <a:gd name="connsiteY0" fmla="*/ 1580992 h 1822905"/>
              <a:gd name="connsiteX1" fmla="*/ 1054100 w 6540500"/>
              <a:gd name="connsiteY1" fmla="*/ 1123792 h 1822905"/>
              <a:gd name="connsiteX2" fmla="*/ 1727200 w 6540500"/>
              <a:gd name="connsiteY2" fmla="*/ 361792 h 1822905"/>
              <a:gd name="connsiteX3" fmla="*/ 2298700 w 6540500"/>
              <a:gd name="connsiteY3" fmla="*/ 18892 h 1822905"/>
              <a:gd name="connsiteX4" fmla="*/ 3276600 w 6540500"/>
              <a:gd name="connsiteY4" fmla="*/ 145892 h 1822905"/>
              <a:gd name="connsiteX5" fmla="*/ 3911600 w 6540500"/>
              <a:gd name="connsiteY5" fmla="*/ 984092 h 1822905"/>
              <a:gd name="connsiteX6" fmla="*/ 4178300 w 6540500"/>
              <a:gd name="connsiteY6" fmla="*/ 1492092 h 1822905"/>
              <a:gd name="connsiteX7" fmla="*/ 4889500 w 6540500"/>
              <a:gd name="connsiteY7" fmla="*/ 1619092 h 1822905"/>
              <a:gd name="connsiteX8" fmla="*/ 5194300 w 6540500"/>
              <a:gd name="connsiteY8" fmla="*/ 1593692 h 1822905"/>
              <a:gd name="connsiteX9" fmla="*/ 5473700 w 6540500"/>
              <a:gd name="connsiteY9" fmla="*/ 1606392 h 1822905"/>
              <a:gd name="connsiteX10" fmla="*/ 5905500 w 6540500"/>
              <a:gd name="connsiteY10" fmla="*/ 1593692 h 1822905"/>
              <a:gd name="connsiteX11" fmla="*/ 5016500 w 6540500"/>
              <a:gd name="connsiteY11" fmla="*/ 1822292 h 1822905"/>
              <a:gd name="connsiteX12" fmla="*/ 6235700 w 6540500"/>
              <a:gd name="connsiteY12" fmla="*/ 1657192 h 1822905"/>
              <a:gd name="connsiteX13" fmla="*/ 6540500 w 6540500"/>
              <a:gd name="connsiteY13" fmla="*/ 1771492 h 1822905"/>
              <a:gd name="connsiteX0" fmla="*/ 0 w 6540500"/>
              <a:gd name="connsiteY0" fmla="*/ 1580992 h 1822905"/>
              <a:gd name="connsiteX1" fmla="*/ 1231900 w 6540500"/>
              <a:gd name="connsiteY1" fmla="*/ 1225392 h 1822905"/>
              <a:gd name="connsiteX2" fmla="*/ 1727200 w 6540500"/>
              <a:gd name="connsiteY2" fmla="*/ 361792 h 1822905"/>
              <a:gd name="connsiteX3" fmla="*/ 2298700 w 6540500"/>
              <a:gd name="connsiteY3" fmla="*/ 18892 h 1822905"/>
              <a:gd name="connsiteX4" fmla="*/ 3276600 w 6540500"/>
              <a:gd name="connsiteY4" fmla="*/ 145892 h 1822905"/>
              <a:gd name="connsiteX5" fmla="*/ 3911600 w 6540500"/>
              <a:gd name="connsiteY5" fmla="*/ 984092 h 1822905"/>
              <a:gd name="connsiteX6" fmla="*/ 4178300 w 6540500"/>
              <a:gd name="connsiteY6" fmla="*/ 1492092 h 1822905"/>
              <a:gd name="connsiteX7" fmla="*/ 4889500 w 6540500"/>
              <a:gd name="connsiteY7" fmla="*/ 1619092 h 1822905"/>
              <a:gd name="connsiteX8" fmla="*/ 5194300 w 6540500"/>
              <a:gd name="connsiteY8" fmla="*/ 1593692 h 1822905"/>
              <a:gd name="connsiteX9" fmla="*/ 5473700 w 6540500"/>
              <a:gd name="connsiteY9" fmla="*/ 1606392 h 1822905"/>
              <a:gd name="connsiteX10" fmla="*/ 5905500 w 6540500"/>
              <a:gd name="connsiteY10" fmla="*/ 1593692 h 1822905"/>
              <a:gd name="connsiteX11" fmla="*/ 5016500 w 6540500"/>
              <a:gd name="connsiteY11" fmla="*/ 1822292 h 1822905"/>
              <a:gd name="connsiteX12" fmla="*/ 6235700 w 6540500"/>
              <a:gd name="connsiteY12" fmla="*/ 1657192 h 1822905"/>
              <a:gd name="connsiteX13" fmla="*/ 6540500 w 6540500"/>
              <a:gd name="connsiteY13" fmla="*/ 1771492 h 1822905"/>
              <a:gd name="connsiteX0" fmla="*/ 0 w 6540500"/>
              <a:gd name="connsiteY0" fmla="*/ 1584747 h 1826660"/>
              <a:gd name="connsiteX1" fmla="*/ 1231900 w 6540500"/>
              <a:gd name="connsiteY1" fmla="*/ 1229147 h 1826660"/>
              <a:gd name="connsiteX2" fmla="*/ 1752600 w 6540500"/>
              <a:gd name="connsiteY2" fmla="*/ 416347 h 1826660"/>
              <a:gd name="connsiteX3" fmla="*/ 2298700 w 6540500"/>
              <a:gd name="connsiteY3" fmla="*/ 22647 h 1826660"/>
              <a:gd name="connsiteX4" fmla="*/ 3276600 w 6540500"/>
              <a:gd name="connsiteY4" fmla="*/ 149647 h 1826660"/>
              <a:gd name="connsiteX5" fmla="*/ 3911600 w 6540500"/>
              <a:gd name="connsiteY5" fmla="*/ 987847 h 1826660"/>
              <a:gd name="connsiteX6" fmla="*/ 4178300 w 6540500"/>
              <a:gd name="connsiteY6" fmla="*/ 1495847 h 1826660"/>
              <a:gd name="connsiteX7" fmla="*/ 4889500 w 6540500"/>
              <a:gd name="connsiteY7" fmla="*/ 1622847 h 1826660"/>
              <a:gd name="connsiteX8" fmla="*/ 5194300 w 6540500"/>
              <a:gd name="connsiteY8" fmla="*/ 1597447 h 1826660"/>
              <a:gd name="connsiteX9" fmla="*/ 5473700 w 6540500"/>
              <a:gd name="connsiteY9" fmla="*/ 1610147 h 1826660"/>
              <a:gd name="connsiteX10" fmla="*/ 5905500 w 6540500"/>
              <a:gd name="connsiteY10" fmla="*/ 1597447 h 1826660"/>
              <a:gd name="connsiteX11" fmla="*/ 5016500 w 6540500"/>
              <a:gd name="connsiteY11" fmla="*/ 1826047 h 1826660"/>
              <a:gd name="connsiteX12" fmla="*/ 6235700 w 6540500"/>
              <a:gd name="connsiteY12" fmla="*/ 1660947 h 1826660"/>
              <a:gd name="connsiteX13" fmla="*/ 6540500 w 6540500"/>
              <a:gd name="connsiteY13" fmla="*/ 1775247 h 1826660"/>
              <a:gd name="connsiteX0" fmla="*/ 0 w 6540500"/>
              <a:gd name="connsiteY0" fmla="*/ 1565068 h 1806981"/>
              <a:gd name="connsiteX1" fmla="*/ 1231900 w 6540500"/>
              <a:gd name="connsiteY1" fmla="*/ 1209468 h 1806981"/>
              <a:gd name="connsiteX2" fmla="*/ 1752600 w 6540500"/>
              <a:gd name="connsiteY2" fmla="*/ 396668 h 1806981"/>
              <a:gd name="connsiteX3" fmla="*/ 2298700 w 6540500"/>
              <a:gd name="connsiteY3" fmla="*/ 2968 h 1806981"/>
              <a:gd name="connsiteX4" fmla="*/ 2717800 w 6540500"/>
              <a:gd name="connsiteY4" fmla="*/ 256968 h 1806981"/>
              <a:gd name="connsiteX5" fmla="*/ 3911600 w 6540500"/>
              <a:gd name="connsiteY5" fmla="*/ 968168 h 1806981"/>
              <a:gd name="connsiteX6" fmla="*/ 4178300 w 6540500"/>
              <a:gd name="connsiteY6" fmla="*/ 1476168 h 1806981"/>
              <a:gd name="connsiteX7" fmla="*/ 4889500 w 6540500"/>
              <a:gd name="connsiteY7" fmla="*/ 1603168 h 1806981"/>
              <a:gd name="connsiteX8" fmla="*/ 5194300 w 6540500"/>
              <a:gd name="connsiteY8" fmla="*/ 1577768 h 1806981"/>
              <a:gd name="connsiteX9" fmla="*/ 5473700 w 6540500"/>
              <a:gd name="connsiteY9" fmla="*/ 1590468 h 1806981"/>
              <a:gd name="connsiteX10" fmla="*/ 5905500 w 6540500"/>
              <a:gd name="connsiteY10" fmla="*/ 1577768 h 1806981"/>
              <a:gd name="connsiteX11" fmla="*/ 5016500 w 6540500"/>
              <a:gd name="connsiteY11" fmla="*/ 1806368 h 1806981"/>
              <a:gd name="connsiteX12" fmla="*/ 6235700 w 6540500"/>
              <a:gd name="connsiteY12" fmla="*/ 1641268 h 1806981"/>
              <a:gd name="connsiteX13" fmla="*/ 6540500 w 6540500"/>
              <a:gd name="connsiteY13" fmla="*/ 1755568 h 1806981"/>
              <a:gd name="connsiteX0" fmla="*/ 0 w 6540500"/>
              <a:gd name="connsiteY0" fmla="*/ 1565068 h 1806981"/>
              <a:gd name="connsiteX1" fmla="*/ 1231900 w 6540500"/>
              <a:gd name="connsiteY1" fmla="*/ 1209468 h 1806981"/>
              <a:gd name="connsiteX2" fmla="*/ 1752600 w 6540500"/>
              <a:gd name="connsiteY2" fmla="*/ 396668 h 1806981"/>
              <a:gd name="connsiteX3" fmla="*/ 2298700 w 6540500"/>
              <a:gd name="connsiteY3" fmla="*/ 2968 h 1806981"/>
              <a:gd name="connsiteX4" fmla="*/ 2844800 w 6540500"/>
              <a:gd name="connsiteY4" fmla="*/ 256968 h 1806981"/>
              <a:gd name="connsiteX5" fmla="*/ 3911600 w 6540500"/>
              <a:gd name="connsiteY5" fmla="*/ 968168 h 1806981"/>
              <a:gd name="connsiteX6" fmla="*/ 4178300 w 6540500"/>
              <a:gd name="connsiteY6" fmla="*/ 1476168 h 1806981"/>
              <a:gd name="connsiteX7" fmla="*/ 4889500 w 6540500"/>
              <a:gd name="connsiteY7" fmla="*/ 1603168 h 1806981"/>
              <a:gd name="connsiteX8" fmla="*/ 5194300 w 6540500"/>
              <a:gd name="connsiteY8" fmla="*/ 1577768 h 1806981"/>
              <a:gd name="connsiteX9" fmla="*/ 5473700 w 6540500"/>
              <a:gd name="connsiteY9" fmla="*/ 1590468 h 1806981"/>
              <a:gd name="connsiteX10" fmla="*/ 5905500 w 6540500"/>
              <a:gd name="connsiteY10" fmla="*/ 1577768 h 1806981"/>
              <a:gd name="connsiteX11" fmla="*/ 5016500 w 6540500"/>
              <a:gd name="connsiteY11" fmla="*/ 1806368 h 1806981"/>
              <a:gd name="connsiteX12" fmla="*/ 6235700 w 6540500"/>
              <a:gd name="connsiteY12" fmla="*/ 1641268 h 1806981"/>
              <a:gd name="connsiteX13" fmla="*/ 6540500 w 6540500"/>
              <a:gd name="connsiteY13" fmla="*/ 1755568 h 1806981"/>
              <a:gd name="connsiteX0" fmla="*/ 0 w 6540500"/>
              <a:gd name="connsiteY0" fmla="*/ 1569309 h 1811222"/>
              <a:gd name="connsiteX1" fmla="*/ 1231900 w 6540500"/>
              <a:gd name="connsiteY1" fmla="*/ 1213709 h 1811222"/>
              <a:gd name="connsiteX2" fmla="*/ 1752600 w 6540500"/>
              <a:gd name="connsiteY2" fmla="*/ 400909 h 1811222"/>
              <a:gd name="connsiteX3" fmla="*/ 2298700 w 6540500"/>
              <a:gd name="connsiteY3" fmla="*/ 7209 h 1811222"/>
              <a:gd name="connsiteX4" fmla="*/ 2882900 w 6540500"/>
              <a:gd name="connsiteY4" fmla="*/ 210409 h 1811222"/>
              <a:gd name="connsiteX5" fmla="*/ 3911600 w 6540500"/>
              <a:gd name="connsiteY5" fmla="*/ 972409 h 1811222"/>
              <a:gd name="connsiteX6" fmla="*/ 4178300 w 6540500"/>
              <a:gd name="connsiteY6" fmla="*/ 1480409 h 1811222"/>
              <a:gd name="connsiteX7" fmla="*/ 4889500 w 6540500"/>
              <a:gd name="connsiteY7" fmla="*/ 1607409 h 1811222"/>
              <a:gd name="connsiteX8" fmla="*/ 5194300 w 6540500"/>
              <a:gd name="connsiteY8" fmla="*/ 1582009 h 1811222"/>
              <a:gd name="connsiteX9" fmla="*/ 5473700 w 6540500"/>
              <a:gd name="connsiteY9" fmla="*/ 1594709 h 1811222"/>
              <a:gd name="connsiteX10" fmla="*/ 5905500 w 6540500"/>
              <a:gd name="connsiteY10" fmla="*/ 1582009 h 1811222"/>
              <a:gd name="connsiteX11" fmla="*/ 5016500 w 6540500"/>
              <a:gd name="connsiteY11" fmla="*/ 1810609 h 1811222"/>
              <a:gd name="connsiteX12" fmla="*/ 6235700 w 6540500"/>
              <a:gd name="connsiteY12" fmla="*/ 1645509 h 1811222"/>
              <a:gd name="connsiteX13" fmla="*/ 6540500 w 6540500"/>
              <a:gd name="connsiteY13" fmla="*/ 1759809 h 1811222"/>
              <a:gd name="connsiteX0" fmla="*/ 0 w 6540500"/>
              <a:gd name="connsiteY0" fmla="*/ 1566755 h 1808668"/>
              <a:gd name="connsiteX1" fmla="*/ 1231900 w 6540500"/>
              <a:gd name="connsiteY1" fmla="*/ 1211155 h 1808668"/>
              <a:gd name="connsiteX2" fmla="*/ 1752600 w 6540500"/>
              <a:gd name="connsiteY2" fmla="*/ 398355 h 1808668"/>
              <a:gd name="connsiteX3" fmla="*/ 2298700 w 6540500"/>
              <a:gd name="connsiteY3" fmla="*/ 4655 h 1808668"/>
              <a:gd name="connsiteX4" fmla="*/ 2882900 w 6540500"/>
              <a:gd name="connsiteY4" fmla="*/ 207855 h 1808668"/>
              <a:gd name="connsiteX5" fmla="*/ 3911600 w 6540500"/>
              <a:gd name="connsiteY5" fmla="*/ 969855 h 1808668"/>
              <a:gd name="connsiteX6" fmla="*/ 4178300 w 6540500"/>
              <a:gd name="connsiteY6" fmla="*/ 1477855 h 1808668"/>
              <a:gd name="connsiteX7" fmla="*/ 4889500 w 6540500"/>
              <a:gd name="connsiteY7" fmla="*/ 1604855 h 1808668"/>
              <a:gd name="connsiteX8" fmla="*/ 5194300 w 6540500"/>
              <a:gd name="connsiteY8" fmla="*/ 1579455 h 1808668"/>
              <a:gd name="connsiteX9" fmla="*/ 5473700 w 6540500"/>
              <a:gd name="connsiteY9" fmla="*/ 1592155 h 1808668"/>
              <a:gd name="connsiteX10" fmla="*/ 5905500 w 6540500"/>
              <a:gd name="connsiteY10" fmla="*/ 1579455 h 1808668"/>
              <a:gd name="connsiteX11" fmla="*/ 5016500 w 6540500"/>
              <a:gd name="connsiteY11" fmla="*/ 1808055 h 1808668"/>
              <a:gd name="connsiteX12" fmla="*/ 6235700 w 6540500"/>
              <a:gd name="connsiteY12" fmla="*/ 1642955 h 1808668"/>
              <a:gd name="connsiteX13" fmla="*/ 6540500 w 6540500"/>
              <a:gd name="connsiteY13" fmla="*/ 1757255 h 1808668"/>
              <a:gd name="connsiteX0" fmla="*/ 0 w 6540500"/>
              <a:gd name="connsiteY0" fmla="*/ 1571100 h 1813013"/>
              <a:gd name="connsiteX1" fmla="*/ 1231900 w 6540500"/>
              <a:gd name="connsiteY1" fmla="*/ 1215500 h 1813013"/>
              <a:gd name="connsiteX2" fmla="*/ 1752600 w 6540500"/>
              <a:gd name="connsiteY2" fmla="*/ 402700 h 1813013"/>
              <a:gd name="connsiteX3" fmla="*/ 2298700 w 6540500"/>
              <a:gd name="connsiteY3" fmla="*/ 9000 h 1813013"/>
              <a:gd name="connsiteX4" fmla="*/ 2882900 w 6540500"/>
              <a:gd name="connsiteY4" fmla="*/ 212200 h 1813013"/>
              <a:gd name="connsiteX5" fmla="*/ 3911600 w 6540500"/>
              <a:gd name="connsiteY5" fmla="*/ 974200 h 1813013"/>
              <a:gd name="connsiteX6" fmla="*/ 4178300 w 6540500"/>
              <a:gd name="connsiteY6" fmla="*/ 1482200 h 1813013"/>
              <a:gd name="connsiteX7" fmla="*/ 4889500 w 6540500"/>
              <a:gd name="connsiteY7" fmla="*/ 1609200 h 1813013"/>
              <a:gd name="connsiteX8" fmla="*/ 5194300 w 6540500"/>
              <a:gd name="connsiteY8" fmla="*/ 1583800 h 1813013"/>
              <a:gd name="connsiteX9" fmla="*/ 5473700 w 6540500"/>
              <a:gd name="connsiteY9" fmla="*/ 1596500 h 1813013"/>
              <a:gd name="connsiteX10" fmla="*/ 5905500 w 6540500"/>
              <a:gd name="connsiteY10" fmla="*/ 1583800 h 1813013"/>
              <a:gd name="connsiteX11" fmla="*/ 5016500 w 6540500"/>
              <a:gd name="connsiteY11" fmla="*/ 1812400 h 1813013"/>
              <a:gd name="connsiteX12" fmla="*/ 6235700 w 6540500"/>
              <a:gd name="connsiteY12" fmla="*/ 1647300 h 1813013"/>
              <a:gd name="connsiteX13" fmla="*/ 6540500 w 6540500"/>
              <a:gd name="connsiteY13" fmla="*/ 1761600 h 1813013"/>
              <a:gd name="connsiteX0" fmla="*/ 0 w 6540500"/>
              <a:gd name="connsiteY0" fmla="*/ 1582122 h 1824035"/>
              <a:gd name="connsiteX1" fmla="*/ 1231900 w 6540500"/>
              <a:gd name="connsiteY1" fmla="*/ 1226522 h 1824035"/>
              <a:gd name="connsiteX2" fmla="*/ 1752600 w 6540500"/>
              <a:gd name="connsiteY2" fmla="*/ 413722 h 1824035"/>
              <a:gd name="connsiteX3" fmla="*/ 2298700 w 6540500"/>
              <a:gd name="connsiteY3" fmla="*/ 20022 h 1824035"/>
              <a:gd name="connsiteX4" fmla="*/ 3022600 w 6540500"/>
              <a:gd name="connsiteY4" fmla="*/ 172422 h 1824035"/>
              <a:gd name="connsiteX5" fmla="*/ 3911600 w 6540500"/>
              <a:gd name="connsiteY5" fmla="*/ 985222 h 1824035"/>
              <a:gd name="connsiteX6" fmla="*/ 4178300 w 6540500"/>
              <a:gd name="connsiteY6" fmla="*/ 1493222 h 1824035"/>
              <a:gd name="connsiteX7" fmla="*/ 4889500 w 6540500"/>
              <a:gd name="connsiteY7" fmla="*/ 1620222 h 1824035"/>
              <a:gd name="connsiteX8" fmla="*/ 5194300 w 6540500"/>
              <a:gd name="connsiteY8" fmla="*/ 1594822 h 1824035"/>
              <a:gd name="connsiteX9" fmla="*/ 5473700 w 6540500"/>
              <a:gd name="connsiteY9" fmla="*/ 1607522 h 1824035"/>
              <a:gd name="connsiteX10" fmla="*/ 5905500 w 6540500"/>
              <a:gd name="connsiteY10" fmla="*/ 1594822 h 1824035"/>
              <a:gd name="connsiteX11" fmla="*/ 5016500 w 6540500"/>
              <a:gd name="connsiteY11" fmla="*/ 1823422 h 1824035"/>
              <a:gd name="connsiteX12" fmla="*/ 6235700 w 6540500"/>
              <a:gd name="connsiteY12" fmla="*/ 1658322 h 1824035"/>
              <a:gd name="connsiteX13" fmla="*/ 6540500 w 6540500"/>
              <a:gd name="connsiteY13" fmla="*/ 1772622 h 1824035"/>
              <a:gd name="connsiteX0" fmla="*/ 0 w 6540500"/>
              <a:gd name="connsiteY0" fmla="*/ 1613838 h 1855751"/>
              <a:gd name="connsiteX1" fmla="*/ 1231900 w 6540500"/>
              <a:gd name="connsiteY1" fmla="*/ 1258238 h 1855751"/>
              <a:gd name="connsiteX2" fmla="*/ 1752600 w 6540500"/>
              <a:gd name="connsiteY2" fmla="*/ 445438 h 1855751"/>
              <a:gd name="connsiteX3" fmla="*/ 2298700 w 6540500"/>
              <a:gd name="connsiteY3" fmla="*/ 51738 h 1855751"/>
              <a:gd name="connsiteX4" fmla="*/ 3035300 w 6540500"/>
              <a:gd name="connsiteY4" fmla="*/ 127938 h 1855751"/>
              <a:gd name="connsiteX5" fmla="*/ 3911600 w 6540500"/>
              <a:gd name="connsiteY5" fmla="*/ 1016938 h 1855751"/>
              <a:gd name="connsiteX6" fmla="*/ 4178300 w 6540500"/>
              <a:gd name="connsiteY6" fmla="*/ 1524938 h 1855751"/>
              <a:gd name="connsiteX7" fmla="*/ 4889500 w 6540500"/>
              <a:gd name="connsiteY7" fmla="*/ 1651938 h 1855751"/>
              <a:gd name="connsiteX8" fmla="*/ 5194300 w 6540500"/>
              <a:gd name="connsiteY8" fmla="*/ 1626538 h 1855751"/>
              <a:gd name="connsiteX9" fmla="*/ 5473700 w 6540500"/>
              <a:gd name="connsiteY9" fmla="*/ 1639238 h 1855751"/>
              <a:gd name="connsiteX10" fmla="*/ 5905500 w 6540500"/>
              <a:gd name="connsiteY10" fmla="*/ 1626538 h 1855751"/>
              <a:gd name="connsiteX11" fmla="*/ 5016500 w 6540500"/>
              <a:gd name="connsiteY11" fmla="*/ 1855138 h 1855751"/>
              <a:gd name="connsiteX12" fmla="*/ 6235700 w 6540500"/>
              <a:gd name="connsiteY12" fmla="*/ 1690038 h 1855751"/>
              <a:gd name="connsiteX13" fmla="*/ 6540500 w 6540500"/>
              <a:gd name="connsiteY13" fmla="*/ 1804338 h 1855751"/>
              <a:gd name="connsiteX0" fmla="*/ 0 w 6540500"/>
              <a:gd name="connsiteY0" fmla="*/ 1583471 h 1825384"/>
              <a:gd name="connsiteX1" fmla="*/ 1231900 w 6540500"/>
              <a:gd name="connsiteY1" fmla="*/ 1227871 h 1825384"/>
              <a:gd name="connsiteX2" fmla="*/ 1752600 w 6540500"/>
              <a:gd name="connsiteY2" fmla="*/ 415071 h 1825384"/>
              <a:gd name="connsiteX3" fmla="*/ 2298700 w 6540500"/>
              <a:gd name="connsiteY3" fmla="*/ 21371 h 1825384"/>
              <a:gd name="connsiteX4" fmla="*/ 3035300 w 6540500"/>
              <a:gd name="connsiteY4" fmla="*/ 97571 h 1825384"/>
              <a:gd name="connsiteX5" fmla="*/ 3594100 w 6540500"/>
              <a:gd name="connsiteY5" fmla="*/ 478571 h 1825384"/>
              <a:gd name="connsiteX6" fmla="*/ 4178300 w 6540500"/>
              <a:gd name="connsiteY6" fmla="*/ 1494571 h 1825384"/>
              <a:gd name="connsiteX7" fmla="*/ 4889500 w 6540500"/>
              <a:gd name="connsiteY7" fmla="*/ 1621571 h 1825384"/>
              <a:gd name="connsiteX8" fmla="*/ 5194300 w 6540500"/>
              <a:gd name="connsiteY8" fmla="*/ 1596171 h 1825384"/>
              <a:gd name="connsiteX9" fmla="*/ 5473700 w 6540500"/>
              <a:gd name="connsiteY9" fmla="*/ 1608871 h 1825384"/>
              <a:gd name="connsiteX10" fmla="*/ 5905500 w 6540500"/>
              <a:gd name="connsiteY10" fmla="*/ 1596171 h 1825384"/>
              <a:gd name="connsiteX11" fmla="*/ 5016500 w 6540500"/>
              <a:gd name="connsiteY11" fmla="*/ 1824771 h 1825384"/>
              <a:gd name="connsiteX12" fmla="*/ 6235700 w 6540500"/>
              <a:gd name="connsiteY12" fmla="*/ 1659671 h 1825384"/>
              <a:gd name="connsiteX13" fmla="*/ 6540500 w 6540500"/>
              <a:gd name="connsiteY13" fmla="*/ 1773971 h 1825384"/>
              <a:gd name="connsiteX0" fmla="*/ 0 w 6540500"/>
              <a:gd name="connsiteY0" fmla="*/ 1650095 h 1892008"/>
              <a:gd name="connsiteX1" fmla="*/ 1231900 w 6540500"/>
              <a:gd name="connsiteY1" fmla="*/ 1294495 h 1892008"/>
              <a:gd name="connsiteX2" fmla="*/ 1752600 w 6540500"/>
              <a:gd name="connsiteY2" fmla="*/ 481695 h 1892008"/>
              <a:gd name="connsiteX3" fmla="*/ 2298700 w 6540500"/>
              <a:gd name="connsiteY3" fmla="*/ 87995 h 1892008"/>
              <a:gd name="connsiteX4" fmla="*/ 2984500 w 6540500"/>
              <a:gd name="connsiteY4" fmla="*/ 37195 h 1892008"/>
              <a:gd name="connsiteX5" fmla="*/ 3594100 w 6540500"/>
              <a:gd name="connsiteY5" fmla="*/ 545195 h 1892008"/>
              <a:gd name="connsiteX6" fmla="*/ 4178300 w 6540500"/>
              <a:gd name="connsiteY6" fmla="*/ 1561195 h 1892008"/>
              <a:gd name="connsiteX7" fmla="*/ 4889500 w 6540500"/>
              <a:gd name="connsiteY7" fmla="*/ 1688195 h 1892008"/>
              <a:gd name="connsiteX8" fmla="*/ 5194300 w 6540500"/>
              <a:gd name="connsiteY8" fmla="*/ 1662795 h 1892008"/>
              <a:gd name="connsiteX9" fmla="*/ 5473700 w 6540500"/>
              <a:gd name="connsiteY9" fmla="*/ 1675495 h 1892008"/>
              <a:gd name="connsiteX10" fmla="*/ 5905500 w 6540500"/>
              <a:gd name="connsiteY10" fmla="*/ 1662795 h 1892008"/>
              <a:gd name="connsiteX11" fmla="*/ 5016500 w 6540500"/>
              <a:gd name="connsiteY11" fmla="*/ 1891395 h 1892008"/>
              <a:gd name="connsiteX12" fmla="*/ 6235700 w 6540500"/>
              <a:gd name="connsiteY12" fmla="*/ 1726295 h 1892008"/>
              <a:gd name="connsiteX13" fmla="*/ 6540500 w 6540500"/>
              <a:gd name="connsiteY13" fmla="*/ 1840595 h 1892008"/>
              <a:gd name="connsiteX0" fmla="*/ 0 w 5829300"/>
              <a:gd name="connsiteY0" fmla="*/ 1611995 h 1892008"/>
              <a:gd name="connsiteX1" fmla="*/ 520700 w 5829300"/>
              <a:gd name="connsiteY1" fmla="*/ 12944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67100 w 5829300"/>
              <a:gd name="connsiteY6" fmla="*/ 15611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67100 w 5829300"/>
              <a:gd name="connsiteY6" fmla="*/ 15611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276600 w 5829300"/>
              <a:gd name="connsiteY6" fmla="*/ 12436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54400 w 5829300"/>
              <a:gd name="connsiteY6" fmla="*/ 12944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54400 w 5829300"/>
              <a:gd name="connsiteY6" fmla="*/ 1294495 h 1892008"/>
              <a:gd name="connsiteX7" fmla="*/ 4216400 w 5829300"/>
              <a:gd name="connsiteY7" fmla="*/ 16246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216400 w 5829300"/>
              <a:gd name="connsiteY7" fmla="*/ 1626738 h 1894051"/>
              <a:gd name="connsiteX8" fmla="*/ 4483100 w 5829300"/>
              <a:gd name="connsiteY8" fmla="*/ 1664838 h 1894051"/>
              <a:gd name="connsiteX9" fmla="*/ 4762500 w 5829300"/>
              <a:gd name="connsiteY9" fmla="*/ 1677538 h 1894051"/>
              <a:gd name="connsiteX10" fmla="*/ 5194300 w 5829300"/>
              <a:gd name="connsiteY10" fmla="*/ 1664838 h 1894051"/>
              <a:gd name="connsiteX11" fmla="*/ 4305300 w 5829300"/>
              <a:gd name="connsiteY11" fmla="*/ 1893438 h 1894051"/>
              <a:gd name="connsiteX12" fmla="*/ 5524500 w 5829300"/>
              <a:gd name="connsiteY12" fmla="*/ 1728338 h 1894051"/>
              <a:gd name="connsiteX13" fmla="*/ 5829300 w 5829300"/>
              <a:gd name="connsiteY13" fmla="*/ 1842638 h 1894051"/>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114800 w 5829300"/>
              <a:gd name="connsiteY7" fmla="*/ 1626738 h 1894051"/>
              <a:gd name="connsiteX8" fmla="*/ 4483100 w 5829300"/>
              <a:gd name="connsiteY8" fmla="*/ 1664838 h 1894051"/>
              <a:gd name="connsiteX9" fmla="*/ 4762500 w 5829300"/>
              <a:gd name="connsiteY9" fmla="*/ 1677538 h 1894051"/>
              <a:gd name="connsiteX10" fmla="*/ 5194300 w 5829300"/>
              <a:gd name="connsiteY10" fmla="*/ 1664838 h 1894051"/>
              <a:gd name="connsiteX11" fmla="*/ 4305300 w 5829300"/>
              <a:gd name="connsiteY11" fmla="*/ 1893438 h 1894051"/>
              <a:gd name="connsiteX12" fmla="*/ 5524500 w 5829300"/>
              <a:gd name="connsiteY12" fmla="*/ 1728338 h 1894051"/>
              <a:gd name="connsiteX13" fmla="*/ 5829300 w 5829300"/>
              <a:gd name="connsiteY13" fmla="*/ 1842638 h 1894051"/>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483100 w 5829300"/>
              <a:gd name="connsiteY7" fmla="*/ 1664838 h 1894051"/>
              <a:gd name="connsiteX8" fmla="*/ 4762500 w 5829300"/>
              <a:gd name="connsiteY8" fmla="*/ 1677538 h 1894051"/>
              <a:gd name="connsiteX9" fmla="*/ 5194300 w 5829300"/>
              <a:gd name="connsiteY9" fmla="*/ 1664838 h 1894051"/>
              <a:gd name="connsiteX10" fmla="*/ 4305300 w 5829300"/>
              <a:gd name="connsiteY10" fmla="*/ 1893438 h 1894051"/>
              <a:gd name="connsiteX11" fmla="*/ 5524500 w 5829300"/>
              <a:gd name="connsiteY11" fmla="*/ 1728338 h 1894051"/>
              <a:gd name="connsiteX12" fmla="*/ 5829300 w 5829300"/>
              <a:gd name="connsiteY12" fmla="*/ 1842638 h 1894051"/>
              <a:gd name="connsiteX0" fmla="*/ 0 w 5524500"/>
              <a:gd name="connsiteY0" fmla="*/ 1614038 h 1894051"/>
              <a:gd name="connsiteX1" fmla="*/ 635000 w 5524500"/>
              <a:gd name="connsiteY1" fmla="*/ 1131438 h 1894051"/>
              <a:gd name="connsiteX2" fmla="*/ 1079500 w 5524500"/>
              <a:gd name="connsiteY2" fmla="*/ 534538 h 1894051"/>
              <a:gd name="connsiteX3" fmla="*/ 1587500 w 5524500"/>
              <a:gd name="connsiteY3" fmla="*/ 90038 h 1894051"/>
              <a:gd name="connsiteX4" fmla="*/ 2273300 w 5524500"/>
              <a:gd name="connsiteY4" fmla="*/ 39238 h 1894051"/>
              <a:gd name="connsiteX5" fmla="*/ 2882900 w 5524500"/>
              <a:gd name="connsiteY5" fmla="*/ 547238 h 1894051"/>
              <a:gd name="connsiteX6" fmla="*/ 3454400 w 5524500"/>
              <a:gd name="connsiteY6" fmla="*/ 1296538 h 1894051"/>
              <a:gd name="connsiteX7" fmla="*/ 4483100 w 5524500"/>
              <a:gd name="connsiteY7" fmla="*/ 1664838 h 1894051"/>
              <a:gd name="connsiteX8" fmla="*/ 4762500 w 5524500"/>
              <a:gd name="connsiteY8" fmla="*/ 1677538 h 1894051"/>
              <a:gd name="connsiteX9" fmla="*/ 5194300 w 5524500"/>
              <a:gd name="connsiteY9" fmla="*/ 1664838 h 1894051"/>
              <a:gd name="connsiteX10" fmla="*/ 4305300 w 5524500"/>
              <a:gd name="connsiteY10" fmla="*/ 1893438 h 1894051"/>
              <a:gd name="connsiteX11" fmla="*/ 5524500 w 5524500"/>
              <a:gd name="connsiteY11" fmla="*/ 1728338 h 1894051"/>
              <a:gd name="connsiteX0" fmla="*/ 0 w 5204100"/>
              <a:gd name="connsiteY0" fmla="*/ 1614038 h 1893438"/>
              <a:gd name="connsiteX1" fmla="*/ 635000 w 5204100"/>
              <a:gd name="connsiteY1" fmla="*/ 1131438 h 1893438"/>
              <a:gd name="connsiteX2" fmla="*/ 1079500 w 5204100"/>
              <a:gd name="connsiteY2" fmla="*/ 534538 h 1893438"/>
              <a:gd name="connsiteX3" fmla="*/ 1587500 w 5204100"/>
              <a:gd name="connsiteY3" fmla="*/ 90038 h 1893438"/>
              <a:gd name="connsiteX4" fmla="*/ 2273300 w 5204100"/>
              <a:gd name="connsiteY4" fmla="*/ 39238 h 1893438"/>
              <a:gd name="connsiteX5" fmla="*/ 2882900 w 5204100"/>
              <a:gd name="connsiteY5" fmla="*/ 547238 h 1893438"/>
              <a:gd name="connsiteX6" fmla="*/ 3454400 w 5204100"/>
              <a:gd name="connsiteY6" fmla="*/ 1296538 h 1893438"/>
              <a:gd name="connsiteX7" fmla="*/ 4483100 w 5204100"/>
              <a:gd name="connsiteY7" fmla="*/ 1664838 h 1893438"/>
              <a:gd name="connsiteX8" fmla="*/ 4762500 w 5204100"/>
              <a:gd name="connsiteY8" fmla="*/ 1677538 h 1893438"/>
              <a:gd name="connsiteX9" fmla="*/ 5194300 w 5204100"/>
              <a:gd name="connsiteY9" fmla="*/ 1664838 h 1893438"/>
              <a:gd name="connsiteX10" fmla="*/ 4305300 w 5204100"/>
              <a:gd name="connsiteY10" fmla="*/ 1893438 h 1893438"/>
              <a:gd name="connsiteX0" fmla="*/ 0 w 5204100"/>
              <a:gd name="connsiteY0" fmla="*/ 1614038 h 1696775"/>
              <a:gd name="connsiteX1" fmla="*/ 635000 w 5204100"/>
              <a:gd name="connsiteY1" fmla="*/ 1131438 h 1696775"/>
              <a:gd name="connsiteX2" fmla="*/ 1079500 w 5204100"/>
              <a:gd name="connsiteY2" fmla="*/ 534538 h 1696775"/>
              <a:gd name="connsiteX3" fmla="*/ 1587500 w 5204100"/>
              <a:gd name="connsiteY3" fmla="*/ 90038 h 1696775"/>
              <a:gd name="connsiteX4" fmla="*/ 2273300 w 5204100"/>
              <a:gd name="connsiteY4" fmla="*/ 39238 h 1696775"/>
              <a:gd name="connsiteX5" fmla="*/ 2882900 w 5204100"/>
              <a:gd name="connsiteY5" fmla="*/ 547238 h 1696775"/>
              <a:gd name="connsiteX6" fmla="*/ 3454400 w 5204100"/>
              <a:gd name="connsiteY6" fmla="*/ 1296538 h 1696775"/>
              <a:gd name="connsiteX7" fmla="*/ 4483100 w 5204100"/>
              <a:gd name="connsiteY7" fmla="*/ 1664838 h 1696775"/>
              <a:gd name="connsiteX8" fmla="*/ 4762500 w 5204100"/>
              <a:gd name="connsiteY8" fmla="*/ 1677538 h 1696775"/>
              <a:gd name="connsiteX9" fmla="*/ 5194300 w 5204100"/>
              <a:gd name="connsiteY9" fmla="*/ 1664838 h 1696775"/>
              <a:gd name="connsiteX0" fmla="*/ 0 w 4762500"/>
              <a:gd name="connsiteY0" fmla="*/ 1614038 h 1696775"/>
              <a:gd name="connsiteX1" fmla="*/ 635000 w 4762500"/>
              <a:gd name="connsiteY1" fmla="*/ 1131438 h 1696775"/>
              <a:gd name="connsiteX2" fmla="*/ 1079500 w 4762500"/>
              <a:gd name="connsiteY2" fmla="*/ 534538 h 1696775"/>
              <a:gd name="connsiteX3" fmla="*/ 1587500 w 4762500"/>
              <a:gd name="connsiteY3" fmla="*/ 90038 h 1696775"/>
              <a:gd name="connsiteX4" fmla="*/ 2273300 w 4762500"/>
              <a:gd name="connsiteY4" fmla="*/ 39238 h 1696775"/>
              <a:gd name="connsiteX5" fmla="*/ 2882900 w 4762500"/>
              <a:gd name="connsiteY5" fmla="*/ 547238 h 1696775"/>
              <a:gd name="connsiteX6" fmla="*/ 3454400 w 4762500"/>
              <a:gd name="connsiteY6" fmla="*/ 1296538 h 1696775"/>
              <a:gd name="connsiteX7" fmla="*/ 4483100 w 4762500"/>
              <a:gd name="connsiteY7" fmla="*/ 1664838 h 1696775"/>
              <a:gd name="connsiteX8" fmla="*/ 4762500 w 4762500"/>
              <a:gd name="connsiteY8" fmla="*/ 1677538 h 1696775"/>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454400 w 4762500"/>
              <a:gd name="connsiteY6" fmla="*/ 1296538 h 1677538"/>
              <a:gd name="connsiteX7" fmla="*/ 4051300 w 4762500"/>
              <a:gd name="connsiteY7" fmla="*/ 1588638 h 1677538"/>
              <a:gd name="connsiteX8" fmla="*/ 4762500 w 4762500"/>
              <a:gd name="connsiteY8" fmla="*/ 1677538 h 1677538"/>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340100 w 4762500"/>
              <a:gd name="connsiteY6" fmla="*/ 1207638 h 1677538"/>
              <a:gd name="connsiteX7" fmla="*/ 4051300 w 4762500"/>
              <a:gd name="connsiteY7" fmla="*/ 1588638 h 1677538"/>
              <a:gd name="connsiteX8" fmla="*/ 4762500 w 4762500"/>
              <a:gd name="connsiteY8" fmla="*/ 1677538 h 1677538"/>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340100 w 4762500"/>
              <a:gd name="connsiteY6" fmla="*/ 1207638 h 1677538"/>
              <a:gd name="connsiteX7" fmla="*/ 3797300 w 4762500"/>
              <a:gd name="connsiteY7" fmla="*/ 1474338 h 1677538"/>
              <a:gd name="connsiteX8" fmla="*/ 4762500 w 4762500"/>
              <a:gd name="connsiteY8" fmla="*/ 1677538 h 1677538"/>
              <a:gd name="connsiteX0" fmla="*/ 0 w 4597400"/>
              <a:gd name="connsiteY0" fmla="*/ 1614038 h 1614038"/>
              <a:gd name="connsiteX1" fmla="*/ 635000 w 4597400"/>
              <a:gd name="connsiteY1" fmla="*/ 1131438 h 1614038"/>
              <a:gd name="connsiteX2" fmla="*/ 1079500 w 4597400"/>
              <a:gd name="connsiteY2" fmla="*/ 534538 h 1614038"/>
              <a:gd name="connsiteX3" fmla="*/ 1587500 w 4597400"/>
              <a:gd name="connsiteY3" fmla="*/ 90038 h 1614038"/>
              <a:gd name="connsiteX4" fmla="*/ 2273300 w 4597400"/>
              <a:gd name="connsiteY4" fmla="*/ 39238 h 1614038"/>
              <a:gd name="connsiteX5" fmla="*/ 2882900 w 4597400"/>
              <a:gd name="connsiteY5" fmla="*/ 547238 h 1614038"/>
              <a:gd name="connsiteX6" fmla="*/ 3340100 w 4597400"/>
              <a:gd name="connsiteY6" fmla="*/ 1207638 h 1614038"/>
              <a:gd name="connsiteX7" fmla="*/ 3797300 w 4597400"/>
              <a:gd name="connsiteY7" fmla="*/ 1474338 h 1614038"/>
              <a:gd name="connsiteX8" fmla="*/ 4597400 w 4597400"/>
              <a:gd name="connsiteY8" fmla="*/ 1575938 h 1614038"/>
              <a:gd name="connsiteX0" fmla="*/ 0 w 4597400"/>
              <a:gd name="connsiteY0" fmla="*/ 1604798 h 1604798"/>
              <a:gd name="connsiteX1" fmla="*/ 635000 w 4597400"/>
              <a:gd name="connsiteY1" fmla="*/ 1122198 h 1604798"/>
              <a:gd name="connsiteX2" fmla="*/ 1079500 w 4597400"/>
              <a:gd name="connsiteY2" fmla="*/ 525298 h 1604798"/>
              <a:gd name="connsiteX3" fmla="*/ 1587500 w 4597400"/>
              <a:gd name="connsiteY3" fmla="*/ 80798 h 1604798"/>
              <a:gd name="connsiteX4" fmla="*/ 2414517 w 4597400"/>
              <a:gd name="connsiteY4" fmla="*/ 42698 h 1604798"/>
              <a:gd name="connsiteX5" fmla="*/ 2882900 w 4597400"/>
              <a:gd name="connsiteY5" fmla="*/ 537998 h 1604798"/>
              <a:gd name="connsiteX6" fmla="*/ 3340100 w 4597400"/>
              <a:gd name="connsiteY6" fmla="*/ 1198398 h 1604798"/>
              <a:gd name="connsiteX7" fmla="*/ 3797300 w 4597400"/>
              <a:gd name="connsiteY7" fmla="*/ 1465098 h 1604798"/>
              <a:gd name="connsiteX8" fmla="*/ 4597400 w 4597400"/>
              <a:gd name="connsiteY8" fmla="*/ 1566698 h 1604798"/>
              <a:gd name="connsiteX0" fmla="*/ 0 w 4597400"/>
              <a:gd name="connsiteY0" fmla="*/ 1606641 h 1606641"/>
              <a:gd name="connsiteX1" fmla="*/ 635000 w 4597400"/>
              <a:gd name="connsiteY1" fmla="*/ 1124041 h 1606641"/>
              <a:gd name="connsiteX2" fmla="*/ 1079500 w 4597400"/>
              <a:gd name="connsiteY2" fmla="*/ 527141 h 1606641"/>
              <a:gd name="connsiteX3" fmla="*/ 1587500 w 4597400"/>
              <a:gd name="connsiteY3" fmla="*/ 82641 h 1606641"/>
              <a:gd name="connsiteX4" fmla="*/ 2414517 w 4597400"/>
              <a:gd name="connsiteY4" fmla="*/ 44541 h 1606641"/>
              <a:gd name="connsiteX5" fmla="*/ 2961354 w 4597400"/>
              <a:gd name="connsiteY5" fmla="*/ 565241 h 1606641"/>
              <a:gd name="connsiteX6" fmla="*/ 3340100 w 4597400"/>
              <a:gd name="connsiteY6" fmla="*/ 1200241 h 1606641"/>
              <a:gd name="connsiteX7" fmla="*/ 3797300 w 4597400"/>
              <a:gd name="connsiteY7" fmla="*/ 1466941 h 1606641"/>
              <a:gd name="connsiteX8" fmla="*/ 4597400 w 4597400"/>
              <a:gd name="connsiteY8" fmla="*/ 1568541 h 1606641"/>
              <a:gd name="connsiteX0" fmla="*/ 0 w 4597400"/>
              <a:gd name="connsiteY0" fmla="*/ 1606641 h 1606641"/>
              <a:gd name="connsiteX1" fmla="*/ 635000 w 4597400"/>
              <a:gd name="connsiteY1" fmla="*/ 1124041 h 1606641"/>
              <a:gd name="connsiteX2" fmla="*/ 1079500 w 4597400"/>
              <a:gd name="connsiteY2" fmla="*/ 527141 h 1606641"/>
              <a:gd name="connsiteX3" fmla="*/ 1587500 w 4597400"/>
              <a:gd name="connsiteY3" fmla="*/ 82641 h 1606641"/>
              <a:gd name="connsiteX4" fmla="*/ 2414517 w 4597400"/>
              <a:gd name="connsiteY4" fmla="*/ 44541 h 1606641"/>
              <a:gd name="connsiteX5" fmla="*/ 2961354 w 4597400"/>
              <a:gd name="connsiteY5" fmla="*/ 565241 h 1606641"/>
              <a:gd name="connsiteX6" fmla="*/ 3371481 w 4597400"/>
              <a:gd name="connsiteY6" fmla="*/ 1200241 h 1606641"/>
              <a:gd name="connsiteX7" fmla="*/ 3797300 w 4597400"/>
              <a:gd name="connsiteY7" fmla="*/ 1466941 h 1606641"/>
              <a:gd name="connsiteX8" fmla="*/ 4597400 w 4597400"/>
              <a:gd name="connsiteY8" fmla="*/ 1568541 h 1606641"/>
              <a:gd name="connsiteX0" fmla="*/ 0 w 4613091"/>
              <a:gd name="connsiteY0" fmla="*/ 1606641 h 1606641"/>
              <a:gd name="connsiteX1" fmla="*/ 635000 w 4613091"/>
              <a:gd name="connsiteY1" fmla="*/ 1124041 h 1606641"/>
              <a:gd name="connsiteX2" fmla="*/ 1079500 w 4613091"/>
              <a:gd name="connsiteY2" fmla="*/ 527141 h 1606641"/>
              <a:gd name="connsiteX3" fmla="*/ 1587500 w 4613091"/>
              <a:gd name="connsiteY3" fmla="*/ 82641 h 1606641"/>
              <a:gd name="connsiteX4" fmla="*/ 2414517 w 4613091"/>
              <a:gd name="connsiteY4" fmla="*/ 44541 h 1606641"/>
              <a:gd name="connsiteX5" fmla="*/ 2961354 w 4613091"/>
              <a:gd name="connsiteY5" fmla="*/ 565241 h 1606641"/>
              <a:gd name="connsiteX6" fmla="*/ 3371481 w 4613091"/>
              <a:gd name="connsiteY6" fmla="*/ 1200241 h 1606641"/>
              <a:gd name="connsiteX7" fmla="*/ 3797300 w 4613091"/>
              <a:gd name="connsiteY7" fmla="*/ 1466941 h 1606641"/>
              <a:gd name="connsiteX8" fmla="*/ 4613091 w 4613091"/>
              <a:gd name="connsiteY8" fmla="*/ 1581241 h 1606641"/>
              <a:gd name="connsiteX0" fmla="*/ 0 w 4613091"/>
              <a:gd name="connsiteY0" fmla="*/ 1586028 h 1586028"/>
              <a:gd name="connsiteX1" fmla="*/ 635000 w 4613091"/>
              <a:gd name="connsiteY1" fmla="*/ 1103428 h 1586028"/>
              <a:gd name="connsiteX2" fmla="*/ 1079500 w 4613091"/>
              <a:gd name="connsiteY2" fmla="*/ 506528 h 1586028"/>
              <a:gd name="connsiteX3" fmla="*/ 1587500 w 4613091"/>
              <a:gd name="connsiteY3" fmla="*/ 62028 h 1586028"/>
              <a:gd name="connsiteX4" fmla="*/ 2508202 w 4613091"/>
              <a:gd name="connsiteY4" fmla="*/ 55151 h 1586028"/>
              <a:gd name="connsiteX5" fmla="*/ 2961354 w 4613091"/>
              <a:gd name="connsiteY5" fmla="*/ 544628 h 1586028"/>
              <a:gd name="connsiteX6" fmla="*/ 3371481 w 4613091"/>
              <a:gd name="connsiteY6" fmla="*/ 1179628 h 1586028"/>
              <a:gd name="connsiteX7" fmla="*/ 3797300 w 4613091"/>
              <a:gd name="connsiteY7" fmla="*/ 1446328 h 1586028"/>
              <a:gd name="connsiteX8" fmla="*/ 4613091 w 4613091"/>
              <a:gd name="connsiteY8" fmla="*/ 1560628 h 1586028"/>
              <a:gd name="connsiteX0" fmla="*/ 0 w 4613091"/>
              <a:gd name="connsiteY0" fmla="*/ 1577383 h 1577383"/>
              <a:gd name="connsiteX1" fmla="*/ 635000 w 4613091"/>
              <a:gd name="connsiteY1" fmla="*/ 1094783 h 1577383"/>
              <a:gd name="connsiteX2" fmla="*/ 1079500 w 4613091"/>
              <a:gd name="connsiteY2" fmla="*/ 497883 h 1577383"/>
              <a:gd name="connsiteX3" fmla="*/ 1642609 w 4613091"/>
              <a:gd name="connsiteY3" fmla="*/ 71225 h 1577383"/>
              <a:gd name="connsiteX4" fmla="*/ 2508202 w 4613091"/>
              <a:gd name="connsiteY4" fmla="*/ 46506 h 1577383"/>
              <a:gd name="connsiteX5" fmla="*/ 2961354 w 4613091"/>
              <a:gd name="connsiteY5" fmla="*/ 535983 h 1577383"/>
              <a:gd name="connsiteX6" fmla="*/ 3371481 w 4613091"/>
              <a:gd name="connsiteY6" fmla="*/ 1170983 h 1577383"/>
              <a:gd name="connsiteX7" fmla="*/ 3797300 w 4613091"/>
              <a:gd name="connsiteY7" fmla="*/ 1437683 h 1577383"/>
              <a:gd name="connsiteX8" fmla="*/ 4613091 w 4613091"/>
              <a:gd name="connsiteY8" fmla="*/ 1551983 h 1577383"/>
              <a:gd name="connsiteX0" fmla="*/ 0 w 4613091"/>
              <a:gd name="connsiteY0" fmla="*/ 1571523 h 1571523"/>
              <a:gd name="connsiteX1" fmla="*/ 635000 w 4613091"/>
              <a:gd name="connsiteY1" fmla="*/ 1088923 h 1571523"/>
              <a:gd name="connsiteX2" fmla="*/ 1079500 w 4613091"/>
              <a:gd name="connsiteY2" fmla="*/ 492023 h 1571523"/>
              <a:gd name="connsiteX3" fmla="*/ 1642609 w 4613091"/>
              <a:gd name="connsiteY3" fmla="*/ 65365 h 1571523"/>
              <a:gd name="connsiteX4" fmla="*/ 2469625 w 4613091"/>
              <a:gd name="connsiteY4" fmla="*/ 49567 h 1571523"/>
              <a:gd name="connsiteX5" fmla="*/ 2961354 w 4613091"/>
              <a:gd name="connsiteY5" fmla="*/ 530123 h 1571523"/>
              <a:gd name="connsiteX6" fmla="*/ 3371481 w 4613091"/>
              <a:gd name="connsiteY6" fmla="*/ 1165123 h 1571523"/>
              <a:gd name="connsiteX7" fmla="*/ 3797300 w 4613091"/>
              <a:gd name="connsiteY7" fmla="*/ 1431823 h 1571523"/>
              <a:gd name="connsiteX8" fmla="*/ 4613091 w 4613091"/>
              <a:gd name="connsiteY8" fmla="*/ 1546123 h 1571523"/>
              <a:gd name="connsiteX0" fmla="*/ 0 w 4613091"/>
              <a:gd name="connsiteY0" fmla="*/ 1577094 h 1577094"/>
              <a:gd name="connsiteX1" fmla="*/ 635000 w 4613091"/>
              <a:gd name="connsiteY1" fmla="*/ 1094494 h 1577094"/>
              <a:gd name="connsiteX2" fmla="*/ 1079500 w 4613091"/>
              <a:gd name="connsiteY2" fmla="*/ 497594 h 1577094"/>
              <a:gd name="connsiteX3" fmla="*/ 1642609 w 4613091"/>
              <a:gd name="connsiteY3" fmla="*/ 70936 h 1577094"/>
              <a:gd name="connsiteX4" fmla="*/ 2469625 w 4613091"/>
              <a:gd name="connsiteY4" fmla="*/ 55138 h 1577094"/>
              <a:gd name="connsiteX5" fmla="*/ 2961354 w 4613091"/>
              <a:gd name="connsiteY5" fmla="*/ 535694 h 1577094"/>
              <a:gd name="connsiteX6" fmla="*/ 3371481 w 4613091"/>
              <a:gd name="connsiteY6" fmla="*/ 1170694 h 1577094"/>
              <a:gd name="connsiteX7" fmla="*/ 3797300 w 4613091"/>
              <a:gd name="connsiteY7" fmla="*/ 1437394 h 1577094"/>
              <a:gd name="connsiteX8" fmla="*/ 4613091 w 4613091"/>
              <a:gd name="connsiteY8" fmla="*/ 1551694 h 1577094"/>
              <a:gd name="connsiteX0" fmla="*/ 0 w 4613091"/>
              <a:gd name="connsiteY0" fmla="*/ 1560722 h 1560722"/>
              <a:gd name="connsiteX1" fmla="*/ 635000 w 4613091"/>
              <a:gd name="connsiteY1" fmla="*/ 1078122 h 1560722"/>
              <a:gd name="connsiteX2" fmla="*/ 1079500 w 4613091"/>
              <a:gd name="connsiteY2" fmla="*/ 481222 h 1560722"/>
              <a:gd name="connsiteX3" fmla="*/ 1642609 w 4613091"/>
              <a:gd name="connsiteY3" fmla="*/ 54564 h 1560722"/>
              <a:gd name="connsiteX4" fmla="*/ 2469625 w 4613091"/>
              <a:gd name="connsiteY4" fmla="*/ 65529 h 1560722"/>
              <a:gd name="connsiteX5" fmla="*/ 2961354 w 4613091"/>
              <a:gd name="connsiteY5" fmla="*/ 519322 h 1560722"/>
              <a:gd name="connsiteX6" fmla="*/ 3371481 w 4613091"/>
              <a:gd name="connsiteY6" fmla="*/ 1154322 h 1560722"/>
              <a:gd name="connsiteX7" fmla="*/ 3797300 w 4613091"/>
              <a:gd name="connsiteY7" fmla="*/ 1421022 h 1560722"/>
              <a:gd name="connsiteX8" fmla="*/ 4613091 w 4613091"/>
              <a:gd name="connsiteY8" fmla="*/ 1535322 h 1560722"/>
              <a:gd name="connsiteX0" fmla="*/ 0 w 4613091"/>
              <a:gd name="connsiteY0" fmla="*/ 1547141 h 1547141"/>
              <a:gd name="connsiteX1" fmla="*/ 635000 w 4613091"/>
              <a:gd name="connsiteY1" fmla="*/ 1064541 h 1547141"/>
              <a:gd name="connsiteX2" fmla="*/ 1079500 w 4613091"/>
              <a:gd name="connsiteY2" fmla="*/ 467641 h 1547141"/>
              <a:gd name="connsiteX3" fmla="*/ 1642609 w 4613091"/>
              <a:gd name="connsiteY3" fmla="*/ 40983 h 1547141"/>
              <a:gd name="connsiteX4" fmla="*/ 2524734 w 4613091"/>
              <a:gd name="connsiteY4" fmla="*/ 78711 h 1547141"/>
              <a:gd name="connsiteX5" fmla="*/ 2961354 w 4613091"/>
              <a:gd name="connsiteY5" fmla="*/ 505741 h 1547141"/>
              <a:gd name="connsiteX6" fmla="*/ 3371481 w 4613091"/>
              <a:gd name="connsiteY6" fmla="*/ 1140741 h 1547141"/>
              <a:gd name="connsiteX7" fmla="*/ 3797300 w 4613091"/>
              <a:gd name="connsiteY7" fmla="*/ 1407441 h 1547141"/>
              <a:gd name="connsiteX8" fmla="*/ 4613091 w 4613091"/>
              <a:gd name="connsiteY8" fmla="*/ 1521741 h 1547141"/>
              <a:gd name="connsiteX0" fmla="*/ 0 w 4613091"/>
              <a:gd name="connsiteY0" fmla="*/ 1525725 h 1525725"/>
              <a:gd name="connsiteX1" fmla="*/ 635000 w 4613091"/>
              <a:gd name="connsiteY1" fmla="*/ 1043125 h 1525725"/>
              <a:gd name="connsiteX2" fmla="*/ 1079500 w 4613091"/>
              <a:gd name="connsiteY2" fmla="*/ 446225 h 1525725"/>
              <a:gd name="connsiteX3" fmla="*/ 1642609 w 4613091"/>
              <a:gd name="connsiteY3" fmla="*/ 46329 h 1525725"/>
              <a:gd name="connsiteX4" fmla="*/ 2524734 w 4613091"/>
              <a:gd name="connsiteY4" fmla="*/ 57295 h 1525725"/>
              <a:gd name="connsiteX5" fmla="*/ 2961354 w 4613091"/>
              <a:gd name="connsiteY5" fmla="*/ 484325 h 1525725"/>
              <a:gd name="connsiteX6" fmla="*/ 3371481 w 4613091"/>
              <a:gd name="connsiteY6" fmla="*/ 1119325 h 1525725"/>
              <a:gd name="connsiteX7" fmla="*/ 3797300 w 4613091"/>
              <a:gd name="connsiteY7" fmla="*/ 1386025 h 1525725"/>
              <a:gd name="connsiteX8" fmla="*/ 4613091 w 4613091"/>
              <a:gd name="connsiteY8" fmla="*/ 1500325 h 1525725"/>
              <a:gd name="connsiteX0" fmla="*/ 0 w 4613091"/>
              <a:gd name="connsiteY0" fmla="*/ 1521200 h 1521200"/>
              <a:gd name="connsiteX1" fmla="*/ 635000 w 4613091"/>
              <a:gd name="connsiteY1" fmla="*/ 1038600 h 1521200"/>
              <a:gd name="connsiteX2" fmla="*/ 1079500 w 4613091"/>
              <a:gd name="connsiteY2" fmla="*/ 441700 h 1521200"/>
              <a:gd name="connsiteX3" fmla="*/ 1642609 w 4613091"/>
              <a:gd name="connsiteY3" fmla="*/ 41804 h 1521200"/>
              <a:gd name="connsiteX4" fmla="*/ 2579843 w 4613091"/>
              <a:gd name="connsiteY4" fmla="*/ 61691 h 1521200"/>
              <a:gd name="connsiteX5" fmla="*/ 2961354 w 4613091"/>
              <a:gd name="connsiteY5" fmla="*/ 479800 h 1521200"/>
              <a:gd name="connsiteX6" fmla="*/ 3371481 w 4613091"/>
              <a:gd name="connsiteY6" fmla="*/ 1114800 h 1521200"/>
              <a:gd name="connsiteX7" fmla="*/ 3797300 w 4613091"/>
              <a:gd name="connsiteY7" fmla="*/ 1381500 h 1521200"/>
              <a:gd name="connsiteX8" fmla="*/ 4613091 w 4613091"/>
              <a:gd name="connsiteY8" fmla="*/ 1495800 h 1521200"/>
              <a:gd name="connsiteX0" fmla="*/ 0 w 4613091"/>
              <a:gd name="connsiteY0" fmla="*/ 1523272 h 1523272"/>
              <a:gd name="connsiteX1" fmla="*/ 635000 w 4613091"/>
              <a:gd name="connsiteY1" fmla="*/ 1040672 h 1523272"/>
              <a:gd name="connsiteX2" fmla="*/ 1079500 w 4613091"/>
              <a:gd name="connsiteY2" fmla="*/ 443772 h 1523272"/>
              <a:gd name="connsiteX3" fmla="*/ 1642609 w 4613091"/>
              <a:gd name="connsiteY3" fmla="*/ 43876 h 1523272"/>
              <a:gd name="connsiteX4" fmla="*/ 2169156 w 4613091"/>
              <a:gd name="connsiteY4" fmla="*/ 12593 h 1523272"/>
              <a:gd name="connsiteX5" fmla="*/ 2579843 w 4613091"/>
              <a:gd name="connsiteY5" fmla="*/ 63763 h 1523272"/>
              <a:gd name="connsiteX6" fmla="*/ 2961354 w 4613091"/>
              <a:gd name="connsiteY6" fmla="*/ 481872 h 1523272"/>
              <a:gd name="connsiteX7" fmla="*/ 3371481 w 4613091"/>
              <a:gd name="connsiteY7" fmla="*/ 1116872 h 1523272"/>
              <a:gd name="connsiteX8" fmla="*/ 3797300 w 4613091"/>
              <a:gd name="connsiteY8" fmla="*/ 1383572 h 1523272"/>
              <a:gd name="connsiteX9" fmla="*/ 4613091 w 4613091"/>
              <a:gd name="connsiteY9" fmla="*/ 1497872 h 1523272"/>
              <a:gd name="connsiteX0" fmla="*/ 0 w 4613091"/>
              <a:gd name="connsiteY0" fmla="*/ 1564830 h 1564830"/>
              <a:gd name="connsiteX1" fmla="*/ 635000 w 4613091"/>
              <a:gd name="connsiteY1" fmla="*/ 1082230 h 1564830"/>
              <a:gd name="connsiteX2" fmla="*/ 1079500 w 4613091"/>
              <a:gd name="connsiteY2" fmla="*/ 485330 h 1564830"/>
              <a:gd name="connsiteX3" fmla="*/ 1642609 w 4613091"/>
              <a:gd name="connsiteY3" fmla="*/ 85434 h 1564830"/>
              <a:gd name="connsiteX4" fmla="*/ 2169156 w 4613091"/>
              <a:gd name="connsiteY4" fmla="*/ 625 h 1564830"/>
              <a:gd name="connsiteX5" fmla="*/ 2579843 w 4613091"/>
              <a:gd name="connsiteY5" fmla="*/ 105321 h 1564830"/>
              <a:gd name="connsiteX6" fmla="*/ 2961354 w 4613091"/>
              <a:gd name="connsiteY6" fmla="*/ 523430 h 1564830"/>
              <a:gd name="connsiteX7" fmla="*/ 3371481 w 4613091"/>
              <a:gd name="connsiteY7" fmla="*/ 1158430 h 1564830"/>
              <a:gd name="connsiteX8" fmla="*/ 3797300 w 4613091"/>
              <a:gd name="connsiteY8" fmla="*/ 1425130 h 1564830"/>
              <a:gd name="connsiteX9" fmla="*/ 4613091 w 4613091"/>
              <a:gd name="connsiteY9" fmla="*/ 1539430 h 1564830"/>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79843 w 4613091"/>
              <a:gd name="connsiteY5" fmla="*/ 118438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79843 w 4613091"/>
              <a:gd name="connsiteY5" fmla="*/ 145201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85353 w 4613091"/>
              <a:gd name="connsiteY5" fmla="*/ 136280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85353 w 4613091"/>
              <a:gd name="connsiteY5" fmla="*/ 136280 h 1577947"/>
              <a:gd name="connsiteX6" fmla="*/ 2972376 w 4613091"/>
              <a:gd name="connsiteY6" fmla="*/ 541008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24113"/>
              <a:gd name="connsiteY0" fmla="*/ 1577947 h 1577947"/>
              <a:gd name="connsiteX1" fmla="*/ 635000 w 4624113"/>
              <a:gd name="connsiteY1" fmla="*/ 1095347 h 1577947"/>
              <a:gd name="connsiteX2" fmla="*/ 1079500 w 4624113"/>
              <a:gd name="connsiteY2" fmla="*/ 498447 h 1577947"/>
              <a:gd name="connsiteX3" fmla="*/ 1642609 w 4624113"/>
              <a:gd name="connsiteY3" fmla="*/ 98551 h 1577947"/>
              <a:gd name="connsiteX4" fmla="*/ 2180178 w 4624113"/>
              <a:gd name="connsiteY4" fmla="*/ 360 h 1577947"/>
              <a:gd name="connsiteX5" fmla="*/ 2585353 w 4624113"/>
              <a:gd name="connsiteY5" fmla="*/ 136280 h 1577947"/>
              <a:gd name="connsiteX6" fmla="*/ 2972376 w 4624113"/>
              <a:gd name="connsiteY6" fmla="*/ 541008 h 1577947"/>
              <a:gd name="connsiteX7" fmla="*/ 3371481 w 4624113"/>
              <a:gd name="connsiteY7" fmla="*/ 1171547 h 1577947"/>
              <a:gd name="connsiteX8" fmla="*/ 3797300 w 4624113"/>
              <a:gd name="connsiteY8" fmla="*/ 1438247 h 1577947"/>
              <a:gd name="connsiteX9" fmla="*/ 4624113 w 4624113"/>
              <a:gd name="connsiteY9" fmla="*/ 1565929 h 1577947"/>
              <a:gd name="connsiteX0" fmla="*/ 0 w 4624113"/>
              <a:gd name="connsiteY0" fmla="*/ 1578105 h 1578105"/>
              <a:gd name="connsiteX1" fmla="*/ 635000 w 4624113"/>
              <a:gd name="connsiteY1" fmla="*/ 1095505 h 1578105"/>
              <a:gd name="connsiteX2" fmla="*/ 1057458 w 4624113"/>
              <a:gd name="connsiteY2" fmla="*/ 547671 h 1578105"/>
              <a:gd name="connsiteX3" fmla="*/ 1642609 w 4624113"/>
              <a:gd name="connsiteY3" fmla="*/ 98709 h 1578105"/>
              <a:gd name="connsiteX4" fmla="*/ 2180178 w 4624113"/>
              <a:gd name="connsiteY4" fmla="*/ 518 h 1578105"/>
              <a:gd name="connsiteX5" fmla="*/ 2585353 w 4624113"/>
              <a:gd name="connsiteY5" fmla="*/ 136438 h 1578105"/>
              <a:gd name="connsiteX6" fmla="*/ 2972376 w 4624113"/>
              <a:gd name="connsiteY6" fmla="*/ 541166 h 1578105"/>
              <a:gd name="connsiteX7" fmla="*/ 3371481 w 4624113"/>
              <a:gd name="connsiteY7" fmla="*/ 1171705 h 1578105"/>
              <a:gd name="connsiteX8" fmla="*/ 3797300 w 4624113"/>
              <a:gd name="connsiteY8" fmla="*/ 1438405 h 1578105"/>
              <a:gd name="connsiteX9" fmla="*/ 4624113 w 4624113"/>
              <a:gd name="connsiteY9" fmla="*/ 1566087 h 1578105"/>
              <a:gd name="connsiteX0" fmla="*/ 0 w 4624113"/>
              <a:gd name="connsiteY0" fmla="*/ 1578105 h 1578105"/>
              <a:gd name="connsiteX1" fmla="*/ 635000 w 4624113"/>
              <a:gd name="connsiteY1" fmla="*/ 1095505 h 1578105"/>
              <a:gd name="connsiteX2" fmla="*/ 1057458 w 4624113"/>
              <a:gd name="connsiteY2" fmla="*/ 547671 h 1578105"/>
              <a:gd name="connsiteX3" fmla="*/ 1642609 w 4624113"/>
              <a:gd name="connsiteY3" fmla="*/ 98709 h 1578105"/>
              <a:gd name="connsiteX4" fmla="*/ 2180178 w 4624113"/>
              <a:gd name="connsiteY4" fmla="*/ 518 h 1578105"/>
              <a:gd name="connsiteX5" fmla="*/ 2585353 w 4624113"/>
              <a:gd name="connsiteY5" fmla="*/ 136438 h 1578105"/>
              <a:gd name="connsiteX6" fmla="*/ 2972376 w 4624113"/>
              <a:gd name="connsiteY6" fmla="*/ 541166 h 1578105"/>
              <a:gd name="connsiteX7" fmla="*/ 3371481 w 4624113"/>
              <a:gd name="connsiteY7" fmla="*/ 1171705 h 1578105"/>
              <a:gd name="connsiteX8" fmla="*/ 3797300 w 4624113"/>
              <a:gd name="connsiteY8" fmla="*/ 1438405 h 1578105"/>
              <a:gd name="connsiteX9" fmla="*/ 4624113 w 4624113"/>
              <a:gd name="connsiteY9" fmla="*/ 1566087 h 1578105"/>
              <a:gd name="connsiteX0" fmla="*/ 0 w 4624113"/>
              <a:gd name="connsiteY0" fmla="*/ 1578187 h 1578187"/>
              <a:gd name="connsiteX1" fmla="*/ 635000 w 4624113"/>
              <a:gd name="connsiteY1" fmla="*/ 10955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071 h 1578071"/>
              <a:gd name="connsiteX1" fmla="*/ 635000 w 4624113"/>
              <a:gd name="connsiteY1" fmla="*/ 1120871 h 1578071"/>
              <a:gd name="connsiteX2" fmla="*/ 1078380 w 4624113"/>
              <a:gd name="connsiteY2" fmla="*/ 564570 h 1578071"/>
              <a:gd name="connsiteX3" fmla="*/ 1642609 w 4624113"/>
              <a:gd name="connsiteY3" fmla="*/ 98675 h 1578071"/>
              <a:gd name="connsiteX4" fmla="*/ 2180178 w 4624113"/>
              <a:gd name="connsiteY4" fmla="*/ 484 h 1578071"/>
              <a:gd name="connsiteX5" fmla="*/ 2585353 w 4624113"/>
              <a:gd name="connsiteY5" fmla="*/ 136404 h 1578071"/>
              <a:gd name="connsiteX6" fmla="*/ 2972376 w 4624113"/>
              <a:gd name="connsiteY6" fmla="*/ 541132 h 1578071"/>
              <a:gd name="connsiteX7" fmla="*/ 3371481 w 4624113"/>
              <a:gd name="connsiteY7" fmla="*/ 1171671 h 1578071"/>
              <a:gd name="connsiteX8" fmla="*/ 3797300 w 4624113"/>
              <a:gd name="connsiteY8" fmla="*/ 1438371 h 1578071"/>
              <a:gd name="connsiteX9" fmla="*/ 4624113 w 4624113"/>
              <a:gd name="connsiteY9" fmla="*/ 1566053 h 1578071"/>
              <a:gd name="connsiteX0" fmla="*/ 0 w 4624113"/>
              <a:gd name="connsiteY0" fmla="*/ 1578071 h 1578071"/>
              <a:gd name="connsiteX1" fmla="*/ 635000 w 4624113"/>
              <a:gd name="connsiteY1" fmla="*/ 1120871 h 1578071"/>
              <a:gd name="connsiteX2" fmla="*/ 1078380 w 4624113"/>
              <a:gd name="connsiteY2" fmla="*/ 564570 h 1578071"/>
              <a:gd name="connsiteX3" fmla="*/ 1642609 w 4624113"/>
              <a:gd name="connsiteY3" fmla="*/ 98675 h 1578071"/>
              <a:gd name="connsiteX4" fmla="*/ 2180178 w 4624113"/>
              <a:gd name="connsiteY4" fmla="*/ 484 h 1578071"/>
              <a:gd name="connsiteX5" fmla="*/ 2585353 w 4624113"/>
              <a:gd name="connsiteY5" fmla="*/ 136404 h 1578071"/>
              <a:gd name="connsiteX6" fmla="*/ 2972376 w 4624113"/>
              <a:gd name="connsiteY6" fmla="*/ 541132 h 1578071"/>
              <a:gd name="connsiteX7" fmla="*/ 3371481 w 4624113"/>
              <a:gd name="connsiteY7" fmla="*/ 1171671 h 1578071"/>
              <a:gd name="connsiteX8" fmla="*/ 3797300 w 4624113"/>
              <a:gd name="connsiteY8" fmla="*/ 1438371 h 1578071"/>
              <a:gd name="connsiteX9" fmla="*/ 4624113 w 4624113"/>
              <a:gd name="connsiteY9" fmla="*/ 1566053 h 1578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24113" h="1578071">
                <a:moveTo>
                  <a:pt x="0" y="1578071"/>
                </a:moveTo>
                <a:cubicBezTo>
                  <a:pt x="383116" y="1451071"/>
                  <a:pt x="470961" y="1315188"/>
                  <a:pt x="635000" y="1120871"/>
                </a:cubicBezTo>
                <a:cubicBezTo>
                  <a:pt x="799039" y="926554"/>
                  <a:pt x="915676" y="739170"/>
                  <a:pt x="1078380" y="564570"/>
                </a:cubicBezTo>
                <a:cubicBezTo>
                  <a:pt x="1241084" y="389970"/>
                  <a:pt x="1453746" y="188456"/>
                  <a:pt x="1642609" y="98675"/>
                </a:cubicBezTo>
                <a:cubicBezTo>
                  <a:pt x="1831472" y="8894"/>
                  <a:pt x="2023972" y="-2830"/>
                  <a:pt x="2180178" y="484"/>
                </a:cubicBezTo>
                <a:cubicBezTo>
                  <a:pt x="2336384" y="3798"/>
                  <a:pt x="2453320" y="46296"/>
                  <a:pt x="2585353" y="136404"/>
                </a:cubicBezTo>
                <a:cubicBezTo>
                  <a:pt x="2717386" y="226512"/>
                  <a:pt x="2841355" y="368588"/>
                  <a:pt x="2972376" y="541132"/>
                </a:cubicBezTo>
                <a:cubicBezTo>
                  <a:pt x="3103397" y="713676"/>
                  <a:pt x="3233994" y="1022131"/>
                  <a:pt x="3371481" y="1171671"/>
                </a:cubicBezTo>
                <a:cubicBezTo>
                  <a:pt x="3508968" y="1321211"/>
                  <a:pt x="3588528" y="1372641"/>
                  <a:pt x="3797300" y="1438371"/>
                </a:cubicBezTo>
                <a:cubicBezTo>
                  <a:pt x="4006072" y="1504101"/>
                  <a:pt x="4505580" y="1566053"/>
                  <a:pt x="4624113" y="1566053"/>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Freeform 90"/>
          <p:cNvSpPr/>
          <p:nvPr/>
        </p:nvSpPr>
        <p:spPr>
          <a:xfrm rot="16200000">
            <a:off x="9170494" y="3412025"/>
            <a:ext cx="731520" cy="557040"/>
          </a:xfrm>
          <a:custGeom>
            <a:avLst/>
            <a:gdLst>
              <a:gd name="connsiteX0" fmla="*/ 0 w 6604000"/>
              <a:gd name="connsiteY0" fmla="*/ 1651474 h 1893352"/>
              <a:gd name="connsiteX1" fmla="*/ 1054100 w 6604000"/>
              <a:gd name="connsiteY1" fmla="*/ 1194274 h 1893352"/>
              <a:gd name="connsiteX2" fmla="*/ 1727200 w 6604000"/>
              <a:gd name="connsiteY2" fmla="*/ 432274 h 1893352"/>
              <a:gd name="connsiteX3" fmla="*/ 2273300 w 6604000"/>
              <a:gd name="connsiteY3" fmla="*/ 25874 h 1893352"/>
              <a:gd name="connsiteX4" fmla="*/ 3365500 w 6604000"/>
              <a:gd name="connsiteY4" fmla="*/ 152874 h 1893352"/>
              <a:gd name="connsiteX5" fmla="*/ 3911600 w 6604000"/>
              <a:gd name="connsiteY5" fmla="*/ 1054574 h 1893352"/>
              <a:gd name="connsiteX6" fmla="*/ 4178300 w 6604000"/>
              <a:gd name="connsiteY6" fmla="*/ 1562574 h 1893352"/>
              <a:gd name="connsiteX7" fmla="*/ 4889500 w 6604000"/>
              <a:gd name="connsiteY7" fmla="*/ 1689574 h 1893352"/>
              <a:gd name="connsiteX8" fmla="*/ 5194300 w 6604000"/>
              <a:gd name="connsiteY8" fmla="*/ 1664174 h 1893352"/>
              <a:gd name="connsiteX9" fmla="*/ 5473700 w 6604000"/>
              <a:gd name="connsiteY9" fmla="*/ 1676874 h 1893352"/>
              <a:gd name="connsiteX10" fmla="*/ 5905500 w 6604000"/>
              <a:gd name="connsiteY10" fmla="*/ 1664174 h 1893352"/>
              <a:gd name="connsiteX11" fmla="*/ 5016500 w 6604000"/>
              <a:gd name="connsiteY11" fmla="*/ 1892774 h 1893352"/>
              <a:gd name="connsiteX12" fmla="*/ 6235700 w 6604000"/>
              <a:gd name="connsiteY12" fmla="*/ 1727674 h 1893352"/>
              <a:gd name="connsiteX13" fmla="*/ 6604000 w 6604000"/>
              <a:gd name="connsiteY13" fmla="*/ 1664174 h 1893352"/>
              <a:gd name="connsiteX0" fmla="*/ 0 w 6604000"/>
              <a:gd name="connsiteY0" fmla="*/ 1651474 h 1893352"/>
              <a:gd name="connsiteX1" fmla="*/ 1054100 w 6604000"/>
              <a:gd name="connsiteY1" fmla="*/ 1194274 h 1893352"/>
              <a:gd name="connsiteX2" fmla="*/ 1727200 w 6604000"/>
              <a:gd name="connsiteY2" fmla="*/ 432274 h 1893352"/>
              <a:gd name="connsiteX3" fmla="*/ 2273300 w 6604000"/>
              <a:gd name="connsiteY3" fmla="*/ 25874 h 1893352"/>
              <a:gd name="connsiteX4" fmla="*/ 3365500 w 6604000"/>
              <a:gd name="connsiteY4" fmla="*/ 152874 h 1893352"/>
              <a:gd name="connsiteX5" fmla="*/ 3911600 w 6604000"/>
              <a:gd name="connsiteY5" fmla="*/ 1054574 h 1893352"/>
              <a:gd name="connsiteX6" fmla="*/ 4178300 w 6604000"/>
              <a:gd name="connsiteY6" fmla="*/ 1562574 h 1893352"/>
              <a:gd name="connsiteX7" fmla="*/ 4889500 w 6604000"/>
              <a:gd name="connsiteY7" fmla="*/ 1689574 h 1893352"/>
              <a:gd name="connsiteX8" fmla="*/ 5194300 w 6604000"/>
              <a:gd name="connsiteY8" fmla="*/ 1664174 h 1893352"/>
              <a:gd name="connsiteX9" fmla="*/ 5473700 w 6604000"/>
              <a:gd name="connsiteY9" fmla="*/ 1676874 h 1893352"/>
              <a:gd name="connsiteX10" fmla="*/ 5905500 w 6604000"/>
              <a:gd name="connsiteY10" fmla="*/ 1664174 h 1893352"/>
              <a:gd name="connsiteX11" fmla="*/ 5016500 w 6604000"/>
              <a:gd name="connsiteY11" fmla="*/ 1892774 h 1893352"/>
              <a:gd name="connsiteX12" fmla="*/ 6235700 w 6604000"/>
              <a:gd name="connsiteY12" fmla="*/ 1727674 h 1893352"/>
              <a:gd name="connsiteX13" fmla="*/ 6604000 w 6604000"/>
              <a:gd name="connsiteY13" fmla="*/ 1664174 h 1893352"/>
              <a:gd name="connsiteX0" fmla="*/ 0 w 6540500"/>
              <a:gd name="connsiteY0" fmla="*/ 1651474 h 1893255"/>
              <a:gd name="connsiteX1" fmla="*/ 1054100 w 6540500"/>
              <a:gd name="connsiteY1" fmla="*/ 1194274 h 1893255"/>
              <a:gd name="connsiteX2" fmla="*/ 1727200 w 6540500"/>
              <a:gd name="connsiteY2" fmla="*/ 432274 h 1893255"/>
              <a:gd name="connsiteX3" fmla="*/ 2273300 w 6540500"/>
              <a:gd name="connsiteY3" fmla="*/ 25874 h 1893255"/>
              <a:gd name="connsiteX4" fmla="*/ 3365500 w 6540500"/>
              <a:gd name="connsiteY4" fmla="*/ 152874 h 1893255"/>
              <a:gd name="connsiteX5" fmla="*/ 3911600 w 6540500"/>
              <a:gd name="connsiteY5" fmla="*/ 1054574 h 1893255"/>
              <a:gd name="connsiteX6" fmla="*/ 4178300 w 6540500"/>
              <a:gd name="connsiteY6" fmla="*/ 1562574 h 1893255"/>
              <a:gd name="connsiteX7" fmla="*/ 4889500 w 6540500"/>
              <a:gd name="connsiteY7" fmla="*/ 1689574 h 1893255"/>
              <a:gd name="connsiteX8" fmla="*/ 5194300 w 6540500"/>
              <a:gd name="connsiteY8" fmla="*/ 1664174 h 1893255"/>
              <a:gd name="connsiteX9" fmla="*/ 5473700 w 6540500"/>
              <a:gd name="connsiteY9" fmla="*/ 1676874 h 1893255"/>
              <a:gd name="connsiteX10" fmla="*/ 5905500 w 6540500"/>
              <a:gd name="connsiteY10" fmla="*/ 1664174 h 1893255"/>
              <a:gd name="connsiteX11" fmla="*/ 5016500 w 6540500"/>
              <a:gd name="connsiteY11" fmla="*/ 1892774 h 1893255"/>
              <a:gd name="connsiteX12" fmla="*/ 6235700 w 6540500"/>
              <a:gd name="connsiteY12" fmla="*/ 1727674 h 1893255"/>
              <a:gd name="connsiteX13" fmla="*/ 6540500 w 6540500"/>
              <a:gd name="connsiteY13" fmla="*/ 1841974 h 1893255"/>
              <a:gd name="connsiteX0" fmla="*/ 0 w 6540500"/>
              <a:gd name="connsiteY0" fmla="*/ 1651474 h 1893387"/>
              <a:gd name="connsiteX1" fmla="*/ 1054100 w 6540500"/>
              <a:gd name="connsiteY1" fmla="*/ 1194274 h 1893387"/>
              <a:gd name="connsiteX2" fmla="*/ 1727200 w 6540500"/>
              <a:gd name="connsiteY2" fmla="*/ 432274 h 1893387"/>
              <a:gd name="connsiteX3" fmla="*/ 2273300 w 6540500"/>
              <a:gd name="connsiteY3" fmla="*/ 25874 h 1893387"/>
              <a:gd name="connsiteX4" fmla="*/ 3365500 w 6540500"/>
              <a:gd name="connsiteY4" fmla="*/ 152874 h 1893387"/>
              <a:gd name="connsiteX5" fmla="*/ 3911600 w 6540500"/>
              <a:gd name="connsiteY5" fmla="*/ 1054574 h 1893387"/>
              <a:gd name="connsiteX6" fmla="*/ 4178300 w 6540500"/>
              <a:gd name="connsiteY6" fmla="*/ 1562574 h 1893387"/>
              <a:gd name="connsiteX7" fmla="*/ 4889500 w 6540500"/>
              <a:gd name="connsiteY7" fmla="*/ 1689574 h 1893387"/>
              <a:gd name="connsiteX8" fmla="*/ 5194300 w 6540500"/>
              <a:gd name="connsiteY8" fmla="*/ 1664174 h 1893387"/>
              <a:gd name="connsiteX9" fmla="*/ 5473700 w 6540500"/>
              <a:gd name="connsiteY9" fmla="*/ 1676874 h 1893387"/>
              <a:gd name="connsiteX10" fmla="*/ 5905500 w 6540500"/>
              <a:gd name="connsiteY10" fmla="*/ 1664174 h 1893387"/>
              <a:gd name="connsiteX11" fmla="*/ 5016500 w 6540500"/>
              <a:gd name="connsiteY11" fmla="*/ 1892774 h 1893387"/>
              <a:gd name="connsiteX12" fmla="*/ 6235700 w 6540500"/>
              <a:gd name="connsiteY12" fmla="*/ 1727674 h 1893387"/>
              <a:gd name="connsiteX13" fmla="*/ 6540500 w 6540500"/>
              <a:gd name="connsiteY13" fmla="*/ 1841974 h 1893387"/>
              <a:gd name="connsiteX0" fmla="*/ 0 w 6540500"/>
              <a:gd name="connsiteY0" fmla="*/ 1636081 h 1877994"/>
              <a:gd name="connsiteX1" fmla="*/ 1054100 w 6540500"/>
              <a:gd name="connsiteY1" fmla="*/ 1178881 h 1877994"/>
              <a:gd name="connsiteX2" fmla="*/ 1727200 w 6540500"/>
              <a:gd name="connsiteY2" fmla="*/ 416881 h 1877994"/>
              <a:gd name="connsiteX3" fmla="*/ 2273300 w 6540500"/>
              <a:gd name="connsiteY3" fmla="*/ 10481 h 1877994"/>
              <a:gd name="connsiteX4" fmla="*/ 3276600 w 6540500"/>
              <a:gd name="connsiteY4" fmla="*/ 200981 h 1877994"/>
              <a:gd name="connsiteX5" fmla="*/ 3911600 w 6540500"/>
              <a:gd name="connsiteY5" fmla="*/ 1039181 h 1877994"/>
              <a:gd name="connsiteX6" fmla="*/ 4178300 w 6540500"/>
              <a:gd name="connsiteY6" fmla="*/ 1547181 h 1877994"/>
              <a:gd name="connsiteX7" fmla="*/ 4889500 w 6540500"/>
              <a:gd name="connsiteY7" fmla="*/ 1674181 h 1877994"/>
              <a:gd name="connsiteX8" fmla="*/ 5194300 w 6540500"/>
              <a:gd name="connsiteY8" fmla="*/ 1648781 h 1877994"/>
              <a:gd name="connsiteX9" fmla="*/ 5473700 w 6540500"/>
              <a:gd name="connsiteY9" fmla="*/ 1661481 h 1877994"/>
              <a:gd name="connsiteX10" fmla="*/ 5905500 w 6540500"/>
              <a:gd name="connsiteY10" fmla="*/ 1648781 h 1877994"/>
              <a:gd name="connsiteX11" fmla="*/ 5016500 w 6540500"/>
              <a:gd name="connsiteY11" fmla="*/ 1877381 h 1877994"/>
              <a:gd name="connsiteX12" fmla="*/ 6235700 w 6540500"/>
              <a:gd name="connsiteY12" fmla="*/ 1712281 h 1877994"/>
              <a:gd name="connsiteX13" fmla="*/ 6540500 w 6540500"/>
              <a:gd name="connsiteY13" fmla="*/ 1826581 h 1877994"/>
              <a:gd name="connsiteX0" fmla="*/ 0 w 6540500"/>
              <a:gd name="connsiteY0" fmla="*/ 1580992 h 1822905"/>
              <a:gd name="connsiteX1" fmla="*/ 1054100 w 6540500"/>
              <a:gd name="connsiteY1" fmla="*/ 1123792 h 1822905"/>
              <a:gd name="connsiteX2" fmla="*/ 1727200 w 6540500"/>
              <a:gd name="connsiteY2" fmla="*/ 361792 h 1822905"/>
              <a:gd name="connsiteX3" fmla="*/ 2298700 w 6540500"/>
              <a:gd name="connsiteY3" fmla="*/ 18892 h 1822905"/>
              <a:gd name="connsiteX4" fmla="*/ 3276600 w 6540500"/>
              <a:gd name="connsiteY4" fmla="*/ 145892 h 1822905"/>
              <a:gd name="connsiteX5" fmla="*/ 3911600 w 6540500"/>
              <a:gd name="connsiteY5" fmla="*/ 984092 h 1822905"/>
              <a:gd name="connsiteX6" fmla="*/ 4178300 w 6540500"/>
              <a:gd name="connsiteY6" fmla="*/ 1492092 h 1822905"/>
              <a:gd name="connsiteX7" fmla="*/ 4889500 w 6540500"/>
              <a:gd name="connsiteY7" fmla="*/ 1619092 h 1822905"/>
              <a:gd name="connsiteX8" fmla="*/ 5194300 w 6540500"/>
              <a:gd name="connsiteY8" fmla="*/ 1593692 h 1822905"/>
              <a:gd name="connsiteX9" fmla="*/ 5473700 w 6540500"/>
              <a:gd name="connsiteY9" fmla="*/ 1606392 h 1822905"/>
              <a:gd name="connsiteX10" fmla="*/ 5905500 w 6540500"/>
              <a:gd name="connsiteY10" fmla="*/ 1593692 h 1822905"/>
              <a:gd name="connsiteX11" fmla="*/ 5016500 w 6540500"/>
              <a:gd name="connsiteY11" fmla="*/ 1822292 h 1822905"/>
              <a:gd name="connsiteX12" fmla="*/ 6235700 w 6540500"/>
              <a:gd name="connsiteY12" fmla="*/ 1657192 h 1822905"/>
              <a:gd name="connsiteX13" fmla="*/ 6540500 w 6540500"/>
              <a:gd name="connsiteY13" fmla="*/ 1771492 h 1822905"/>
              <a:gd name="connsiteX0" fmla="*/ 0 w 6540500"/>
              <a:gd name="connsiteY0" fmla="*/ 1580992 h 1822905"/>
              <a:gd name="connsiteX1" fmla="*/ 1231900 w 6540500"/>
              <a:gd name="connsiteY1" fmla="*/ 1225392 h 1822905"/>
              <a:gd name="connsiteX2" fmla="*/ 1727200 w 6540500"/>
              <a:gd name="connsiteY2" fmla="*/ 361792 h 1822905"/>
              <a:gd name="connsiteX3" fmla="*/ 2298700 w 6540500"/>
              <a:gd name="connsiteY3" fmla="*/ 18892 h 1822905"/>
              <a:gd name="connsiteX4" fmla="*/ 3276600 w 6540500"/>
              <a:gd name="connsiteY4" fmla="*/ 145892 h 1822905"/>
              <a:gd name="connsiteX5" fmla="*/ 3911600 w 6540500"/>
              <a:gd name="connsiteY5" fmla="*/ 984092 h 1822905"/>
              <a:gd name="connsiteX6" fmla="*/ 4178300 w 6540500"/>
              <a:gd name="connsiteY6" fmla="*/ 1492092 h 1822905"/>
              <a:gd name="connsiteX7" fmla="*/ 4889500 w 6540500"/>
              <a:gd name="connsiteY7" fmla="*/ 1619092 h 1822905"/>
              <a:gd name="connsiteX8" fmla="*/ 5194300 w 6540500"/>
              <a:gd name="connsiteY8" fmla="*/ 1593692 h 1822905"/>
              <a:gd name="connsiteX9" fmla="*/ 5473700 w 6540500"/>
              <a:gd name="connsiteY9" fmla="*/ 1606392 h 1822905"/>
              <a:gd name="connsiteX10" fmla="*/ 5905500 w 6540500"/>
              <a:gd name="connsiteY10" fmla="*/ 1593692 h 1822905"/>
              <a:gd name="connsiteX11" fmla="*/ 5016500 w 6540500"/>
              <a:gd name="connsiteY11" fmla="*/ 1822292 h 1822905"/>
              <a:gd name="connsiteX12" fmla="*/ 6235700 w 6540500"/>
              <a:gd name="connsiteY12" fmla="*/ 1657192 h 1822905"/>
              <a:gd name="connsiteX13" fmla="*/ 6540500 w 6540500"/>
              <a:gd name="connsiteY13" fmla="*/ 1771492 h 1822905"/>
              <a:gd name="connsiteX0" fmla="*/ 0 w 6540500"/>
              <a:gd name="connsiteY0" fmla="*/ 1584747 h 1826660"/>
              <a:gd name="connsiteX1" fmla="*/ 1231900 w 6540500"/>
              <a:gd name="connsiteY1" fmla="*/ 1229147 h 1826660"/>
              <a:gd name="connsiteX2" fmla="*/ 1752600 w 6540500"/>
              <a:gd name="connsiteY2" fmla="*/ 416347 h 1826660"/>
              <a:gd name="connsiteX3" fmla="*/ 2298700 w 6540500"/>
              <a:gd name="connsiteY3" fmla="*/ 22647 h 1826660"/>
              <a:gd name="connsiteX4" fmla="*/ 3276600 w 6540500"/>
              <a:gd name="connsiteY4" fmla="*/ 149647 h 1826660"/>
              <a:gd name="connsiteX5" fmla="*/ 3911600 w 6540500"/>
              <a:gd name="connsiteY5" fmla="*/ 987847 h 1826660"/>
              <a:gd name="connsiteX6" fmla="*/ 4178300 w 6540500"/>
              <a:gd name="connsiteY6" fmla="*/ 1495847 h 1826660"/>
              <a:gd name="connsiteX7" fmla="*/ 4889500 w 6540500"/>
              <a:gd name="connsiteY7" fmla="*/ 1622847 h 1826660"/>
              <a:gd name="connsiteX8" fmla="*/ 5194300 w 6540500"/>
              <a:gd name="connsiteY8" fmla="*/ 1597447 h 1826660"/>
              <a:gd name="connsiteX9" fmla="*/ 5473700 w 6540500"/>
              <a:gd name="connsiteY9" fmla="*/ 1610147 h 1826660"/>
              <a:gd name="connsiteX10" fmla="*/ 5905500 w 6540500"/>
              <a:gd name="connsiteY10" fmla="*/ 1597447 h 1826660"/>
              <a:gd name="connsiteX11" fmla="*/ 5016500 w 6540500"/>
              <a:gd name="connsiteY11" fmla="*/ 1826047 h 1826660"/>
              <a:gd name="connsiteX12" fmla="*/ 6235700 w 6540500"/>
              <a:gd name="connsiteY12" fmla="*/ 1660947 h 1826660"/>
              <a:gd name="connsiteX13" fmla="*/ 6540500 w 6540500"/>
              <a:gd name="connsiteY13" fmla="*/ 1775247 h 1826660"/>
              <a:gd name="connsiteX0" fmla="*/ 0 w 6540500"/>
              <a:gd name="connsiteY0" fmla="*/ 1565068 h 1806981"/>
              <a:gd name="connsiteX1" fmla="*/ 1231900 w 6540500"/>
              <a:gd name="connsiteY1" fmla="*/ 1209468 h 1806981"/>
              <a:gd name="connsiteX2" fmla="*/ 1752600 w 6540500"/>
              <a:gd name="connsiteY2" fmla="*/ 396668 h 1806981"/>
              <a:gd name="connsiteX3" fmla="*/ 2298700 w 6540500"/>
              <a:gd name="connsiteY3" fmla="*/ 2968 h 1806981"/>
              <a:gd name="connsiteX4" fmla="*/ 2717800 w 6540500"/>
              <a:gd name="connsiteY4" fmla="*/ 256968 h 1806981"/>
              <a:gd name="connsiteX5" fmla="*/ 3911600 w 6540500"/>
              <a:gd name="connsiteY5" fmla="*/ 968168 h 1806981"/>
              <a:gd name="connsiteX6" fmla="*/ 4178300 w 6540500"/>
              <a:gd name="connsiteY6" fmla="*/ 1476168 h 1806981"/>
              <a:gd name="connsiteX7" fmla="*/ 4889500 w 6540500"/>
              <a:gd name="connsiteY7" fmla="*/ 1603168 h 1806981"/>
              <a:gd name="connsiteX8" fmla="*/ 5194300 w 6540500"/>
              <a:gd name="connsiteY8" fmla="*/ 1577768 h 1806981"/>
              <a:gd name="connsiteX9" fmla="*/ 5473700 w 6540500"/>
              <a:gd name="connsiteY9" fmla="*/ 1590468 h 1806981"/>
              <a:gd name="connsiteX10" fmla="*/ 5905500 w 6540500"/>
              <a:gd name="connsiteY10" fmla="*/ 1577768 h 1806981"/>
              <a:gd name="connsiteX11" fmla="*/ 5016500 w 6540500"/>
              <a:gd name="connsiteY11" fmla="*/ 1806368 h 1806981"/>
              <a:gd name="connsiteX12" fmla="*/ 6235700 w 6540500"/>
              <a:gd name="connsiteY12" fmla="*/ 1641268 h 1806981"/>
              <a:gd name="connsiteX13" fmla="*/ 6540500 w 6540500"/>
              <a:gd name="connsiteY13" fmla="*/ 1755568 h 1806981"/>
              <a:gd name="connsiteX0" fmla="*/ 0 w 6540500"/>
              <a:gd name="connsiteY0" fmla="*/ 1565068 h 1806981"/>
              <a:gd name="connsiteX1" fmla="*/ 1231900 w 6540500"/>
              <a:gd name="connsiteY1" fmla="*/ 1209468 h 1806981"/>
              <a:gd name="connsiteX2" fmla="*/ 1752600 w 6540500"/>
              <a:gd name="connsiteY2" fmla="*/ 396668 h 1806981"/>
              <a:gd name="connsiteX3" fmla="*/ 2298700 w 6540500"/>
              <a:gd name="connsiteY3" fmla="*/ 2968 h 1806981"/>
              <a:gd name="connsiteX4" fmla="*/ 2844800 w 6540500"/>
              <a:gd name="connsiteY4" fmla="*/ 256968 h 1806981"/>
              <a:gd name="connsiteX5" fmla="*/ 3911600 w 6540500"/>
              <a:gd name="connsiteY5" fmla="*/ 968168 h 1806981"/>
              <a:gd name="connsiteX6" fmla="*/ 4178300 w 6540500"/>
              <a:gd name="connsiteY6" fmla="*/ 1476168 h 1806981"/>
              <a:gd name="connsiteX7" fmla="*/ 4889500 w 6540500"/>
              <a:gd name="connsiteY7" fmla="*/ 1603168 h 1806981"/>
              <a:gd name="connsiteX8" fmla="*/ 5194300 w 6540500"/>
              <a:gd name="connsiteY8" fmla="*/ 1577768 h 1806981"/>
              <a:gd name="connsiteX9" fmla="*/ 5473700 w 6540500"/>
              <a:gd name="connsiteY9" fmla="*/ 1590468 h 1806981"/>
              <a:gd name="connsiteX10" fmla="*/ 5905500 w 6540500"/>
              <a:gd name="connsiteY10" fmla="*/ 1577768 h 1806981"/>
              <a:gd name="connsiteX11" fmla="*/ 5016500 w 6540500"/>
              <a:gd name="connsiteY11" fmla="*/ 1806368 h 1806981"/>
              <a:gd name="connsiteX12" fmla="*/ 6235700 w 6540500"/>
              <a:gd name="connsiteY12" fmla="*/ 1641268 h 1806981"/>
              <a:gd name="connsiteX13" fmla="*/ 6540500 w 6540500"/>
              <a:gd name="connsiteY13" fmla="*/ 1755568 h 1806981"/>
              <a:gd name="connsiteX0" fmla="*/ 0 w 6540500"/>
              <a:gd name="connsiteY0" fmla="*/ 1569309 h 1811222"/>
              <a:gd name="connsiteX1" fmla="*/ 1231900 w 6540500"/>
              <a:gd name="connsiteY1" fmla="*/ 1213709 h 1811222"/>
              <a:gd name="connsiteX2" fmla="*/ 1752600 w 6540500"/>
              <a:gd name="connsiteY2" fmla="*/ 400909 h 1811222"/>
              <a:gd name="connsiteX3" fmla="*/ 2298700 w 6540500"/>
              <a:gd name="connsiteY3" fmla="*/ 7209 h 1811222"/>
              <a:gd name="connsiteX4" fmla="*/ 2882900 w 6540500"/>
              <a:gd name="connsiteY4" fmla="*/ 210409 h 1811222"/>
              <a:gd name="connsiteX5" fmla="*/ 3911600 w 6540500"/>
              <a:gd name="connsiteY5" fmla="*/ 972409 h 1811222"/>
              <a:gd name="connsiteX6" fmla="*/ 4178300 w 6540500"/>
              <a:gd name="connsiteY6" fmla="*/ 1480409 h 1811222"/>
              <a:gd name="connsiteX7" fmla="*/ 4889500 w 6540500"/>
              <a:gd name="connsiteY7" fmla="*/ 1607409 h 1811222"/>
              <a:gd name="connsiteX8" fmla="*/ 5194300 w 6540500"/>
              <a:gd name="connsiteY8" fmla="*/ 1582009 h 1811222"/>
              <a:gd name="connsiteX9" fmla="*/ 5473700 w 6540500"/>
              <a:gd name="connsiteY9" fmla="*/ 1594709 h 1811222"/>
              <a:gd name="connsiteX10" fmla="*/ 5905500 w 6540500"/>
              <a:gd name="connsiteY10" fmla="*/ 1582009 h 1811222"/>
              <a:gd name="connsiteX11" fmla="*/ 5016500 w 6540500"/>
              <a:gd name="connsiteY11" fmla="*/ 1810609 h 1811222"/>
              <a:gd name="connsiteX12" fmla="*/ 6235700 w 6540500"/>
              <a:gd name="connsiteY12" fmla="*/ 1645509 h 1811222"/>
              <a:gd name="connsiteX13" fmla="*/ 6540500 w 6540500"/>
              <a:gd name="connsiteY13" fmla="*/ 1759809 h 1811222"/>
              <a:gd name="connsiteX0" fmla="*/ 0 w 6540500"/>
              <a:gd name="connsiteY0" fmla="*/ 1566755 h 1808668"/>
              <a:gd name="connsiteX1" fmla="*/ 1231900 w 6540500"/>
              <a:gd name="connsiteY1" fmla="*/ 1211155 h 1808668"/>
              <a:gd name="connsiteX2" fmla="*/ 1752600 w 6540500"/>
              <a:gd name="connsiteY2" fmla="*/ 398355 h 1808668"/>
              <a:gd name="connsiteX3" fmla="*/ 2298700 w 6540500"/>
              <a:gd name="connsiteY3" fmla="*/ 4655 h 1808668"/>
              <a:gd name="connsiteX4" fmla="*/ 2882900 w 6540500"/>
              <a:gd name="connsiteY4" fmla="*/ 207855 h 1808668"/>
              <a:gd name="connsiteX5" fmla="*/ 3911600 w 6540500"/>
              <a:gd name="connsiteY5" fmla="*/ 969855 h 1808668"/>
              <a:gd name="connsiteX6" fmla="*/ 4178300 w 6540500"/>
              <a:gd name="connsiteY6" fmla="*/ 1477855 h 1808668"/>
              <a:gd name="connsiteX7" fmla="*/ 4889500 w 6540500"/>
              <a:gd name="connsiteY7" fmla="*/ 1604855 h 1808668"/>
              <a:gd name="connsiteX8" fmla="*/ 5194300 w 6540500"/>
              <a:gd name="connsiteY8" fmla="*/ 1579455 h 1808668"/>
              <a:gd name="connsiteX9" fmla="*/ 5473700 w 6540500"/>
              <a:gd name="connsiteY9" fmla="*/ 1592155 h 1808668"/>
              <a:gd name="connsiteX10" fmla="*/ 5905500 w 6540500"/>
              <a:gd name="connsiteY10" fmla="*/ 1579455 h 1808668"/>
              <a:gd name="connsiteX11" fmla="*/ 5016500 w 6540500"/>
              <a:gd name="connsiteY11" fmla="*/ 1808055 h 1808668"/>
              <a:gd name="connsiteX12" fmla="*/ 6235700 w 6540500"/>
              <a:gd name="connsiteY12" fmla="*/ 1642955 h 1808668"/>
              <a:gd name="connsiteX13" fmla="*/ 6540500 w 6540500"/>
              <a:gd name="connsiteY13" fmla="*/ 1757255 h 1808668"/>
              <a:gd name="connsiteX0" fmla="*/ 0 w 6540500"/>
              <a:gd name="connsiteY0" fmla="*/ 1571100 h 1813013"/>
              <a:gd name="connsiteX1" fmla="*/ 1231900 w 6540500"/>
              <a:gd name="connsiteY1" fmla="*/ 1215500 h 1813013"/>
              <a:gd name="connsiteX2" fmla="*/ 1752600 w 6540500"/>
              <a:gd name="connsiteY2" fmla="*/ 402700 h 1813013"/>
              <a:gd name="connsiteX3" fmla="*/ 2298700 w 6540500"/>
              <a:gd name="connsiteY3" fmla="*/ 9000 h 1813013"/>
              <a:gd name="connsiteX4" fmla="*/ 2882900 w 6540500"/>
              <a:gd name="connsiteY4" fmla="*/ 212200 h 1813013"/>
              <a:gd name="connsiteX5" fmla="*/ 3911600 w 6540500"/>
              <a:gd name="connsiteY5" fmla="*/ 974200 h 1813013"/>
              <a:gd name="connsiteX6" fmla="*/ 4178300 w 6540500"/>
              <a:gd name="connsiteY6" fmla="*/ 1482200 h 1813013"/>
              <a:gd name="connsiteX7" fmla="*/ 4889500 w 6540500"/>
              <a:gd name="connsiteY7" fmla="*/ 1609200 h 1813013"/>
              <a:gd name="connsiteX8" fmla="*/ 5194300 w 6540500"/>
              <a:gd name="connsiteY8" fmla="*/ 1583800 h 1813013"/>
              <a:gd name="connsiteX9" fmla="*/ 5473700 w 6540500"/>
              <a:gd name="connsiteY9" fmla="*/ 1596500 h 1813013"/>
              <a:gd name="connsiteX10" fmla="*/ 5905500 w 6540500"/>
              <a:gd name="connsiteY10" fmla="*/ 1583800 h 1813013"/>
              <a:gd name="connsiteX11" fmla="*/ 5016500 w 6540500"/>
              <a:gd name="connsiteY11" fmla="*/ 1812400 h 1813013"/>
              <a:gd name="connsiteX12" fmla="*/ 6235700 w 6540500"/>
              <a:gd name="connsiteY12" fmla="*/ 1647300 h 1813013"/>
              <a:gd name="connsiteX13" fmla="*/ 6540500 w 6540500"/>
              <a:gd name="connsiteY13" fmla="*/ 1761600 h 1813013"/>
              <a:gd name="connsiteX0" fmla="*/ 0 w 6540500"/>
              <a:gd name="connsiteY0" fmla="*/ 1582122 h 1824035"/>
              <a:gd name="connsiteX1" fmla="*/ 1231900 w 6540500"/>
              <a:gd name="connsiteY1" fmla="*/ 1226522 h 1824035"/>
              <a:gd name="connsiteX2" fmla="*/ 1752600 w 6540500"/>
              <a:gd name="connsiteY2" fmla="*/ 413722 h 1824035"/>
              <a:gd name="connsiteX3" fmla="*/ 2298700 w 6540500"/>
              <a:gd name="connsiteY3" fmla="*/ 20022 h 1824035"/>
              <a:gd name="connsiteX4" fmla="*/ 3022600 w 6540500"/>
              <a:gd name="connsiteY4" fmla="*/ 172422 h 1824035"/>
              <a:gd name="connsiteX5" fmla="*/ 3911600 w 6540500"/>
              <a:gd name="connsiteY5" fmla="*/ 985222 h 1824035"/>
              <a:gd name="connsiteX6" fmla="*/ 4178300 w 6540500"/>
              <a:gd name="connsiteY6" fmla="*/ 1493222 h 1824035"/>
              <a:gd name="connsiteX7" fmla="*/ 4889500 w 6540500"/>
              <a:gd name="connsiteY7" fmla="*/ 1620222 h 1824035"/>
              <a:gd name="connsiteX8" fmla="*/ 5194300 w 6540500"/>
              <a:gd name="connsiteY8" fmla="*/ 1594822 h 1824035"/>
              <a:gd name="connsiteX9" fmla="*/ 5473700 w 6540500"/>
              <a:gd name="connsiteY9" fmla="*/ 1607522 h 1824035"/>
              <a:gd name="connsiteX10" fmla="*/ 5905500 w 6540500"/>
              <a:gd name="connsiteY10" fmla="*/ 1594822 h 1824035"/>
              <a:gd name="connsiteX11" fmla="*/ 5016500 w 6540500"/>
              <a:gd name="connsiteY11" fmla="*/ 1823422 h 1824035"/>
              <a:gd name="connsiteX12" fmla="*/ 6235700 w 6540500"/>
              <a:gd name="connsiteY12" fmla="*/ 1658322 h 1824035"/>
              <a:gd name="connsiteX13" fmla="*/ 6540500 w 6540500"/>
              <a:gd name="connsiteY13" fmla="*/ 1772622 h 1824035"/>
              <a:gd name="connsiteX0" fmla="*/ 0 w 6540500"/>
              <a:gd name="connsiteY0" fmla="*/ 1613838 h 1855751"/>
              <a:gd name="connsiteX1" fmla="*/ 1231900 w 6540500"/>
              <a:gd name="connsiteY1" fmla="*/ 1258238 h 1855751"/>
              <a:gd name="connsiteX2" fmla="*/ 1752600 w 6540500"/>
              <a:gd name="connsiteY2" fmla="*/ 445438 h 1855751"/>
              <a:gd name="connsiteX3" fmla="*/ 2298700 w 6540500"/>
              <a:gd name="connsiteY3" fmla="*/ 51738 h 1855751"/>
              <a:gd name="connsiteX4" fmla="*/ 3035300 w 6540500"/>
              <a:gd name="connsiteY4" fmla="*/ 127938 h 1855751"/>
              <a:gd name="connsiteX5" fmla="*/ 3911600 w 6540500"/>
              <a:gd name="connsiteY5" fmla="*/ 1016938 h 1855751"/>
              <a:gd name="connsiteX6" fmla="*/ 4178300 w 6540500"/>
              <a:gd name="connsiteY6" fmla="*/ 1524938 h 1855751"/>
              <a:gd name="connsiteX7" fmla="*/ 4889500 w 6540500"/>
              <a:gd name="connsiteY7" fmla="*/ 1651938 h 1855751"/>
              <a:gd name="connsiteX8" fmla="*/ 5194300 w 6540500"/>
              <a:gd name="connsiteY8" fmla="*/ 1626538 h 1855751"/>
              <a:gd name="connsiteX9" fmla="*/ 5473700 w 6540500"/>
              <a:gd name="connsiteY9" fmla="*/ 1639238 h 1855751"/>
              <a:gd name="connsiteX10" fmla="*/ 5905500 w 6540500"/>
              <a:gd name="connsiteY10" fmla="*/ 1626538 h 1855751"/>
              <a:gd name="connsiteX11" fmla="*/ 5016500 w 6540500"/>
              <a:gd name="connsiteY11" fmla="*/ 1855138 h 1855751"/>
              <a:gd name="connsiteX12" fmla="*/ 6235700 w 6540500"/>
              <a:gd name="connsiteY12" fmla="*/ 1690038 h 1855751"/>
              <a:gd name="connsiteX13" fmla="*/ 6540500 w 6540500"/>
              <a:gd name="connsiteY13" fmla="*/ 1804338 h 1855751"/>
              <a:gd name="connsiteX0" fmla="*/ 0 w 6540500"/>
              <a:gd name="connsiteY0" fmla="*/ 1583471 h 1825384"/>
              <a:gd name="connsiteX1" fmla="*/ 1231900 w 6540500"/>
              <a:gd name="connsiteY1" fmla="*/ 1227871 h 1825384"/>
              <a:gd name="connsiteX2" fmla="*/ 1752600 w 6540500"/>
              <a:gd name="connsiteY2" fmla="*/ 415071 h 1825384"/>
              <a:gd name="connsiteX3" fmla="*/ 2298700 w 6540500"/>
              <a:gd name="connsiteY3" fmla="*/ 21371 h 1825384"/>
              <a:gd name="connsiteX4" fmla="*/ 3035300 w 6540500"/>
              <a:gd name="connsiteY4" fmla="*/ 97571 h 1825384"/>
              <a:gd name="connsiteX5" fmla="*/ 3594100 w 6540500"/>
              <a:gd name="connsiteY5" fmla="*/ 478571 h 1825384"/>
              <a:gd name="connsiteX6" fmla="*/ 4178300 w 6540500"/>
              <a:gd name="connsiteY6" fmla="*/ 1494571 h 1825384"/>
              <a:gd name="connsiteX7" fmla="*/ 4889500 w 6540500"/>
              <a:gd name="connsiteY7" fmla="*/ 1621571 h 1825384"/>
              <a:gd name="connsiteX8" fmla="*/ 5194300 w 6540500"/>
              <a:gd name="connsiteY8" fmla="*/ 1596171 h 1825384"/>
              <a:gd name="connsiteX9" fmla="*/ 5473700 w 6540500"/>
              <a:gd name="connsiteY9" fmla="*/ 1608871 h 1825384"/>
              <a:gd name="connsiteX10" fmla="*/ 5905500 w 6540500"/>
              <a:gd name="connsiteY10" fmla="*/ 1596171 h 1825384"/>
              <a:gd name="connsiteX11" fmla="*/ 5016500 w 6540500"/>
              <a:gd name="connsiteY11" fmla="*/ 1824771 h 1825384"/>
              <a:gd name="connsiteX12" fmla="*/ 6235700 w 6540500"/>
              <a:gd name="connsiteY12" fmla="*/ 1659671 h 1825384"/>
              <a:gd name="connsiteX13" fmla="*/ 6540500 w 6540500"/>
              <a:gd name="connsiteY13" fmla="*/ 1773971 h 1825384"/>
              <a:gd name="connsiteX0" fmla="*/ 0 w 6540500"/>
              <a:gd name="connsiteY0" fmla="*/ 1650095 h 1892008"/>
              <a:gd name="connsiteX1" fmla="*/ 1231900 w 6540500"/>
              <a:gd name="connsiteY1" fmla="*/ 1294495 h 1892008"/>
              <a:gd name="connsiteX2" fmla="*/ 1752600 w 6540500"/>
              <a:gd name="connsiteY2" fmla="*/ 481695 h 1892008"/>
              <a:gd name="connsiteX3" fmla="*/ 2298700 w 6540500"/>
              <a:gd name="connsiteY3" fmla="*/ 87995 h 1892008"/>
              <a:gd name="connsiteX4" fmla="*/ 2984500 w 6540500"/>
              <a:gd name="connsiteY4" fmla="*/ 37195 h 1892008"/>
              <a:gd name="connsiteX5" fmla="*/ 3594100 w 6540500"/>
              <a:gd name="connsiteY5" fmla="*/ 545195 h 1892008"/>
              <a:gd name="connsiteX6" fmla="*/ 4178300 w 6540500"/>
              <a:gd name="connsiteY6" fmla="*/ 1561195 h 1892008"/>
              <a:gd name="connsiteX7" fmla="*/ 4889500 w 6540500"/>
              <a:gd name="connsiteY7" fmla="*/ 1688195 h 1892008"/>
              <a:gd name="connsiteX8" fmla="*/ 5194300 w 6540500"/>
              <a:gd name="connsiteY8" fmla="*/ 1662795 h 1892008"/>
              <a:gd name="connsiteX9" fmla="*/ 5473700 w 6540500"/>
              <a:gd name="connsiteY9" fmla="*/ 1675495 h 1892008"/>
              <a:gd name="connsiteX10" fmla="*/ 5905500 w 6540500"/>
              <a:gd name="connsiteY10" fmla="*/ 1662795 h 1892008"/>
              <a:gd name="connsiteX11" fmla="*/ 5016500 w 6540500"/>
              <a:gd name="connsiteY11" fmla="*/ 1891395 h 1892008"/>
              <a:gd name="connsiteX12" fmla="*/ 6235700 w 6540500"/>
              <a:gd name="connsiteY12" fmla="*/ 1726295 h 1892008"/>
              <a:gd name="connsiteX13" fmla="*/ 6540500 w 6540500"/>
              <a:gd name="connsiteY13" fmla="*/ 1840595 h 1892008"/>
              <a:gd name="connsiteX0" fmla="*/ 0 w 5829300"/>
              <a:gd name="connsiteY0" fmla="*/ 1611995 h 1892008"/>
              <a:gd name="connsiteX1" fmla="*/ 520700 w 5829300"/>
              <a:gd name="connsiteY1" fmla="*/ 12944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67100 w 5829300"/>
              <a:gd name="connsiteY6" fmla="*/ 15611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67100 w 5829300"/>
              <a:gd name="connsiteY6" fmla="*/ 15611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276600 w 5829300"/>
              <a:gd name="connsiteY6" fmla="*/ 12436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54400 w 5829300"/>
              <a:gd name="connsiteY6" fmla="*/ 12944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54400 w 5829300"/>
              <a:gd name="connsiteY6" fmla="*/ 1294495 h 1892008"/>
              <a:gd name="connsiteX7" fmla="*/ 4216400 w 5829300"/>
              <a:gd name="connsiteY7" fmla="*/ 16246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216400 w 5829300"/>
              <a:gd name="connsiteY7" fmla="*/ 1626738 h 1894051"/>
              <a:gd name="connsiteX8" fmla="*/ 4483100 w 5829300"/>
              <a:gd name="connsiteY8" fmla="*/ 1664838 h 1894051"/>
              <a:gd name="connsiteX9" fmla="*/ 4762500 w 5829300"/>
              <a:gd name="connsiteY9" fmla="*/ 1677538 h 1894051"/>
              <a:gd name="connsiteX10" fmla="*/ 5194300 w 5829300"/>
              <a:gd name="connsiteY10" fmla="*/ 1664838 h 1894051"/>
              <a:gd name="connsiteX11" fmla="*/ 4305300 w 5829300"/>
              <a:gd name="connsiteY11" fmla="*/ 1893438 h 1894051"/>
              <a:gd name="connsiteX12" fmla="*/ 5524500 w 5829300"/>
              <a:gd name="connsiteY12" fmla="*/ 1728338 h 1894051"/>
              <a:gd name="connsiteX13" fmla="*/ 5829300 w 5829300"/>
              <a:gd name="connsiteY13" fmla="*/ 1842638 h 1894051"/>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114800 w 5829300"/>
              <a:gd name="connsiteY7" fmla="*/ 1626738 h 1894051"/>
              <a:gd name="connsiteX8" fmla="*/ 4483100 w 5829300"/>
              <a:gd name="connsiteY8" fmla="*/ 1664838 h 1894051"/>
              <a:gd name="connsiteX9" fmla="*/ 4762500 w 5829300"/>
              <a:gd name="connsiteY9" fmla="*/ 1677538 h 1894051"/>
              <a:gd name="connsiteX10" fmla="*/ 5194300 w 5829300"/>
              <a:gd name="connsiteY10" fmla="*/ 1664838 h 1894051"/>
              <a:gd name="connsiteX11" fmla="*/ 4305300 w 5829300"/>
              <a:gd name="connsiteY11" fmla="*/ 1893438 h 1894051"/>
              <a:gd name="connsiteX12" fmla="*/ 5524500 w 5829300"/>
              <a:gd name="connsiteY12" fmla="*/ 1728338 h 1894051"/>
              <a:gd name="connsiteX13" fmla="*/ 5829300 w 5829300"/>
              <a:gd name="connsiteY13" fmla="*/ 1842638 h 1894051"/>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483100 w 5829300"/>
              <a:gd name="connsiteY7" fmla="*/ 1664838 h 1894051"/>
              <a:gd name="connsiteX8" fmla="*/ 4762500 w 5829300"/>
              <a:gd name="connsiteY8" fmla="*/ 1677538 h 1894051"/>
              <a:gd name="connsiteX9" fmla="*/ 5194300 w 5829300"/>
              <a:gd name="connsiteY9" fmla="*/ 1664838 h 1894051"/>
              <a:gd name="connsiteX10" fmla="*/ 4305300 w 5829300"/>
              <a:gd name="connsiteY10" fmla="*/ 1893438 h 1894051"/>
              <a:gd name="connsiteX11" fmla="*/ 5524500 w 5829300"/>
              <a:gd name="connsiteY11" fmla="*/ 1728338 h 1894051"/>
              <a:gd name="connsiteX12" fmla="*/ 5829300 w 5829300"/>
              <a:gd name="connsiteY12" fmla="*/ 1842638 h 1894051"/>
              <a:gd name="connsiteX0" fmla="*/ 0 w 5524500"/>
              <a:gd name="connsiteY0" fmla="*/ 1614038 h 1894051"/>
              <a:gd name="connsiteX1" fmla="*/ 635000 w 5524500"/>
              <a:gd name="connsiteY1" fmla="*/ 1131438 h 1894051"/>
              <a:gd name="connsiteX2" fmla="*/ 1079500 w 5524500"/>
              <a:gd name="connsiteY2" fmla="*/ 534538 h 1894051"/>
              <a:gd name="connsiteX3" fmla="*/ 1587500 w 5524500"/>
              <a:gd name="connsiteY3" fmla="*/ 90038 h 1894051"/>
              <a:gd name="connsiteX4" fmla="*/ 2273300 w 5524500"/>
              <a:gd name="connsiteY4" fmla="*/ 39238 h 1894051"/>
              <a:gd name="connsiteX5" fmla="*/ 2882900 w 5524500"/>
              <a:gd name="connsiteY5" fmla="*/ 547238 h 1894051"/>
              <a:gd name="connsiteX6" fmla="*/ 3454400 w 5524500"/>
              <a:gd name="connsiteY6" fmla="*/ 1296538 h 1894051"/>
              <a:gd name="connsiteX7" fmla="*/ 4483100 w 5524500"/>
              <a:gd name="connsiteY7" fmla="*/ 1664838 h 1894051"/>
              <a:gd name="connsiteX8" fmla="*/ 4762500 w 5524500"/>
              <a:gd name="connsiteY8" fmla="*/ 1677538 h 1894051"/>
              <a:gd name="connsiteX9" fmla="*/ 5194300 w 5524500"/>
              <a:gd name="connsiteY9" fmla="*/ 1664838 h 1894051"/>
              <a:gd name="connsiteX10" fmla="*/ 4305300 w 5524500"/>
              <a:gd name="connsiteY10" fmla="*/ 1893438 h 1894051"/>
              <a:gd name="connsiteX11" fmla="*/ 5524500 w 5524500"/>
              <a:gd name="connsiteY11" fmla="*/ 1728338 h 1894051"/>
              <a:gd name="connsiteX0" fmla="*/ 0 w 5204100"/>
              <a:gd name="connsiteY0" fmla="*/ 1614038 h 1893438"/>
              <a:gd name="connsiteX1" fmla="*/ 635000 w 5204100"/>
              <a:gd name="connsiteY1" fmla="*/ 1131438 h 1893438"/>
              <a:gd name="connsiteX2" fmla="*/ 1079500 w 5204100"/>
              <a:gd name="connsiteY2" fmla="*/ 534538 h 1893438"/>
              <a:gd name="connsiteX3" fmla="*/ 1587500 w 5204100"/>
              <a:gd name="connsiteY3" fmla="*/ 90038 h 1893438"/>
              <a:gd name="connsiteX4" fmla="*/ 2273300 w 5204100"/>
              <a:gd name="connsiteY4" fmla="*/ 39238 h 1893438"/>
              <a:gd name="connsiteX5" fmla="*/ 2882900 w 5204100"/>
              <a:gd name="connsiteY5" fmla="*/ 547238 h 1893438"/>
              <a:gd name="connsiteX6" fmla="*/ 3454400 w 5204100"/>
              <a:gd name="connsiteY6" fmla="*/ 1296538 h 1893438"/>
              <a:gd name="connsiteX7" fmla="*/ 4483100 w 5204100"/>
              <a:gd name="connsiteY7" fmla="*/ 1664838 h 1893438"/>
              <a:gd name="connsiteX8" fmla="*/ 4762500 w 5204100"/>
              <a:gd name="connsiteY8" fmla="*/ 1677538 h 1893438"/>
              <a:gd name="connsiteX9" fmla="*/ 5194300 w 5204100"/>
              <a:gd name="connsiteY9" fmla="*/ 1664838 h 1893438"/>
              <a:gd name="connsiteX10" fmla="*/ 4305300 w 5204100"/>
              <a:gd name="connsiteY10" fmla="*/ 1893438 h 1893438"/>
              <a:gd name="connsiteX0" fmla="*/ 0 w 5204100"/>
              <a:gd name="connsiteY0" fmla="*/ 1614038 h 1696775"/>
              <a:gd name="connsiteX1" fmla="*/ 635000 w 5204100"/>
              <a:gd name="connsiteY1" fmla="*/ 1131438 h 1696775"/>
              <a:gd name="connsiteX2" fmla="*/ 1079500 w 5204100"/>
              <a:gd name="connsiteY2" fmla="*/ 534538 h 1696775"/>
              <a:gd name="connsiteX3" fmla="*/ 1587500 w 5204100"/>
              <a:gd name="connsiteY3" fmla="*/ 90038 h 1696775"/>
              <a:gd name="connsiteX4" fmla="*/ 2273300 w 5204100"/>
              <a:gd name="connsiteY4" fmla="*/ 39238 h 1696775"/>
              <a:gd name="connsiteX5" fmla="*/ 2882900 w 5204100"/>
              <a:gd name="connsiteY5" fmla="*/ 547238 h 1696775"/>
              <a:gd name="connsiteX6" fmla="*/ 3454400 w 5204100"/>
              <a:gd name="connsiteY6" fmla="*/ 1296538 h 1696775"/>
              <a:gd name="connsiteX7" fmla="*/ 4483100 w 5204100"/>
              <a:gd name="connsiteY7" fmla="*/ 1664838 h 1696775"/>
              <a:gd name="connsiteX8" fmla="*/ 4762500 w 5204100"/>
              <a:gd name="connsiteY8" fmla="*/ 1677538 h 1696775"/>
              <a:gd name="connsiteX9" fmla="*/ 5194300 w 5204100"/>
              <a:gd name="connsiteY9" fmla="*/ 1664838 h 1696775"/>
              <a:gd name="connsiteX0" fmla="*/ 0 w 4762500"/>
              <a:gd name="connsiteY0" fmla="*/ 1614038 h 1696775"/>
              <a:gd name="connsiteX1" fmla="*/ 635000 w 4762500"/>
              <a:gd name="connsiteY1" fmla="*/ 1131438 h 1696775"/>
              <a:gd name="connsiteX2" fmla="*/ 1079500 w 4762500"/>
              <a:gd name="connsiteY2" fmla="*/ 534538 h 1696775"/>
              <a:gd name="connsiteX3" fmla="*/ 1587500 w 4762500"/>
              <a:gd name="connsiteY3" fmla="*/ 90038 h 1696775"/>
              <a:gd name="connsiteX4" fmla="*/ 2273300 w 4762500"/>
              <a:gd name="connsiteY4" fmla="*/ 39238 h 1696775"/>
              <a:gd name="connsiteX5" fmla="*/ 2882900 w 4762500"/>
              <a:gd name="connsiteY5" fmla="*/ 547238 h 1696775"/>
              <a:gd name="connsiteX6" fmla="*/ 3454400 w 4762500"/>
              <a:gd name="connsiteY6" fmla="*/ 1296538 h 1696775"/>
              <a:gd name="connsiteX7" fmla="*/ 4483100 w 4762500"/>
              <a:gd name="connsiteY7" fmla="*/ 1664838 h 1696775"/>
              <a:gd name="connsiteX8" fmla="*/ 4762500 w 4762500"/>
              <a:gd name="connsiteY8" fmla="*/ 1677538 h 1696775"/>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454400 w 4762500"/>
              <a:gd name="connsiteY6" fmla="*/ 1296538 h 1677538"/>
              <a:gd name="connsiteX7" fmla="*/ 4051300 w 4762500"/>
              <a:gd name="connsiteY7" fmla="*/ 1588638 h 1677538"/>
              <a:gd name="connsiteX8" fmla="*/ 4762500 w 4762500"/>
              <a:gd name="connsiteY8" fmla="*/ 1677538 h 1677538"/>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340100 w 4762500"/>
              <a:gd name="connsiteY6" fmla="*/ 1207638 h 1677538"/>
              <a:gd name="connsiteX7" fmla="*/ 4051300 w 4762500"/>
              <a:gd name="connsiteY7" fmla="*/ 1588638 h 1677538"/>
              <a:gd name="connsiteX8" fmla="*/ 4762500 w 4762500"/>
              <a:gd name="connsiteY8" fmla="*/ 1677538 h 1677538"/>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340100 w 4762500"/>
              <a:gd name="connsiteY6" fmla="*/ 1207638 h 1677538"/>
              <a:gd name="connsiteX7" fmla="*/ 3797300 w 4762500"/>
              <a:gd name="connsiteY7" fmla="*/ 1474338 h 1677538"/>
              <a:gd name="connsiteX8" fmla="*/ 4762500 w 4762500"/>
              <a:gd name="connsiteY8" fmla="*/ 1677538 h 1677538"/>
              <a:gd name="connsiteX0" fmla="*/ 0 w 4597400"/>
              <a:gd name="connsiteY0" fmla="*/ 1614038 h 1614038"/>
              <a:gd name="connsiteX1" fmla="*/ 635000 w 4597400"/>
              <a:gd name="connsiteY1" fmla="*/ 1131438 h 1614038"/>
              <a:gd name="connsiteX2" fmla="*/ 1079500 w 4597400"/>
              <a:gd name="connsiteY2" fmla="*/ 534538 h 1614038"/>
              <a:gd name="connsiteX3" fmla="*/ 1587500 w 4597400"/>
              <a:gd name="connsiteY3" fmla="*/ 90038 h 1614038"/>
              <a:gd name="connsiteX4" fmla="*/ 2273300 w 4597400"/>
              <a:gd name="connsiteY4" fmla="*/ 39238 h 1614038"/>
              <a:gd name="connsiteX5" fmla="*/ 2882900 w 4597400"/>
              <a:gd name="connsiteY5" fmla="*/ 547238 h 1614038"/>
              <a:gd name="connsiteX6" fmla="*/ 3340100 w 4597400"/>
              <a:gd name="connsiteY6" fmla="*/ 1207638 h 1614038"/>
              <a:gd name="connsiteX7" fmla="*/ 3797300 w 4597400"/>
              <a:gd name="connsiteY7" fmla="*/ 1474338 h 1614038"/>
              <a:gd name="connsiteX8" fmla="*/ 4597400 w 4597400"/>
              <a:gd name="connsiteY8" fmla="*/ 1575938 h 1614038"/>
              <a:gd name="connsiteX0" fmla="*/ 0 w 4597400"/>
              <a:gd name="connsiteY0" fmla="*/ 1604798 h 1604798"/>
              <a:gd name="connsiteX1" fmla="*/ 635000 w 4597400"/>
              <a:gd name="connsiteY1" fmla="*/ 1122198 h 1604798"/>
              <a:gd name="connsiteX2" fmla="*/ 1079500 w 4597400"/>
              <a:gd name="connsiteY2" fmla="*/ 525298 h 1604798"/>
              <a:gd name="connsiteX3" fmla="*/ 1587500 w 4597400"/>
              <a:gd name="connsiteY3" fmla="*/ 80798 h 1604798"/>
              <a:gd name="connsiteX4" fmla="*/ 2414517 w 4597400"/>
              <a:gd name="connsiteY4" fmla="*/ 42698 h 1604798"/>
              <a:gd name="connsiteX5" fmla="*/ 2882900 w 4597400"/>
              <a:gd name="connsiteY5" fmla="*/ 537998 h 1604798"/>
              <a:gd name="connsiteX6" fmla="*/ 3340100 w 4597400"/>
              <a:gd name="connsiteY6" fmla="*/ 1198398 h 1604798"/>
              <a:gd name="connsiteX7" fmla="*/ 3797300 w 4597400"/>
              <a:gd name="connsiteY7" fmla="*/ 1465098 h 1604798"/>
              <a:gd name="connsiteX8" fmla="*/ 4597400 w 4597400"/>
              <a:gd name="connsiteY8" fmla="*/ 1566698 h 1604798"/>
              <a:gd name="connsiteX0" fmla="*/ 0 w 4597400"/>
              <a:gd name="connsiteY0" fmla="*/ 1606641 h 1606641"/>
              <a:gd name="connsiteX1" fmla="*/ 635000 w 4597400"/>
              <a:gd name="connsiteY1" fmla="*/ 1124041 h 1606641"/>
              <a:gd name="connsiteX2" fmla="*/ 1079500 w 4597400"/>
              <a:gd name="connsiteY2" fmla="*/ 527141 h 1606641"/>
              <a:gd name="connsiteX3" fmla="*/ 1587500 w 4597400"/>
              <a:gd name="connsiteY3" fmla="*/ 82641 h 1606641"/>
              <a:gd name="connsiteX4" fmla="*/ 2414517 w 4597400"/>
              <a:gd name="connsiteY4" fmla="*/ 44541 h 1606641"/>
              <a:gd name="connsiteX5" fmla="*/ 2961354 w 4597400"/>
              <a:gd name="connsiteY5" fmla="*/ 565241 h 1606641"/>
              <a:gd name="connsiteX6" fmla="*/ 3340100 w 4597400"/>
              <a:gd name="connsiteY6" fmla="*/ 1200241 h 1606641"/>
              <a:gd name="connsiteX7" fmla="*/ 3797300 w 4597400"/>
              <a:gd name="connsiteY7" fmla="*/ 1466941 h 1606641"/>
              <a:gd name="connsiteX8" fmla="*/ 4597400 w 4597400"/>
              <a:gd name="connsiteY8" fmla="*/ 1568541 h 1606641"/>
              <a:gd name="connsiteX0" fmla="*/ 0 w 4597400"/>
              <a:gd name="connsiteY0" fmla="*/ 1606641 h 1606641"/>
              <a:gd name="connsiteX1" fmla="*/ 635000 w 4597400"/>
              <a:gd name="connsiteY1" fmla="*/ 1124041 h 1606641"/>
              <a:gd name="connsiteX2" fmla="*/ 1079500 w 4597400"/>
              <a:gd name="connsiteY2" fmla="*/ 527141 h 1606641"/>
              <a:gd name="connsiteX3" fmla="*/ 1587500 w 4597400"/>
              <a:gd name="connsiteY3" fmla="*/ 82641 h 1606641"/>
              <a:gd name="connsiteX4" fmla="*/ 2414517 w 4597400"/>
              <a:gd name="connsiteY4" fmla="*/ 44541 h 1606641"/>
              <a:gd name="connsiteX5" fmla="*/ 2961354 w 4597400"/>
              <a:gd name="connsiteY5" fmla="*/ 565241 h 1606641"/>
              <a:gd name="connsiteX6" fmla="*/ 3371481 w 4597400"/>
              <a:gd name="connsiteY6" fmla="*/ 1200241 h 1606641"/>
              <a:gd name="connsiteX7" fmla="*/ 3797300 w 4597400"/>
              <a:gd name="connsiteY7" fmla="*/ 1466941 h 1606641"/>
              <a:gd name="connsiteX8" fmla="*/ 4597400 w 4597400"/>
              <a:gd name="connsiteY8" fmla="*/ 1568541 h 1606641"/>
              <a:gd name="connsiteX0" fmla="*/ 0 w 4613091"/>
              <a:gd name="connsiteY0" fmla="*/ 1606641 h 1606641"/>
              <a:gd name="connsiteX1" fmla="*/ 635000 w 4613091"/>
              <a:gd name="connsiteY1" fmla="*/ 1124041 h 1606641"/>
              <a:gd name="connsiteX2" fmla="*/ 1079500 w 4613091"/>
              <a:gd name="connsiteY2" fmla="*/ 527141 h 1606641"/>
              <a:gd name="connsiteX3" fmla="*/ 1587500 w 4613091"/>
              <a:gd name="connsiteY3" fmla="*/ 82641 h 1606641"/>
              <a:gd name="connsiteX4" fmla="*/ 2414517 w 4613091"/>
              <a:gd name="connsiteY4" fmla="*/ 44541 h 1606641"/>
              <a:gd name="connsiteX5" fmla="*/ 2961354 w 4613091"/>
              <a:gd name="connsiteY5" fmla="*/ 565241 h 1606641"/>
              <a:gd name="connsiteX6" fmla="*/ 3371481 w 4613091"/>
              <a:gd name="connsiteY6" fmla="*/ 1200241 h 1606641"/>
              <a:gd name="connsiteX7" fmla="*/ 3797300 w 4613091"/>
              <a:gd name="connsiteY7" fmla="*/ 1466941 h 1606641"/>
              <a:gd name="connsiteX8" fmla="*/ 4613091 w 4613091"/>
              <a:gd name="connsiteY8" fmla="*/ 1581241 h 1606641"/>
              <a:gd name="connsiteX0" fmla="*/ 0 w 4613091"/>
              <a:gd name="connsiteY0" fmla="*/ 1586028 h 1586028"/>
              <a:gd name="connsiteX1" fmla="*/ 635000 w 4613091"/>
              <a:gd name="connsiteY1" fmla="*/ 1103428 h 1586028"/>
              <a:gd name="connsiteX2" fmla="*/ 1079500 w 4613091"/>
              <a:gd name="connsiteY2" fmla="*/ 506528 h 1586028"/>
              <a:gd name="connsiteX3" fmla="*/ 1587500 w 4613091"/>
              <a:gd name="connsiteY3" fmla="*/ 62028 h 1586028"/>
              <a:gd name="connsiteX4" fmla="*/ 2508202 w 4613091"/>
              <a:gd name="connsiteY4" fmla="*/ 55151 h 1586028"/>
              <a:gd name="connsiteX5" fmla="*/ 2961354 w 4613091"/>
              <a:gd name="connsiteY5" fmla="*/ 544628 h 1586028"/>
              <a:gd name="connsiteX6" fmla="*/ 3371481 w 4613091"/>
              <a:gd name="connsiteY6" fmla="*/ 1179628 h 1586028"/>
              <a:gd name="connsiteX7" fmla="*/ 3797300 w 4613091"/>
              <a:gd name="connsiteY7" fmla="*/ 1446328 h 1586028"/>
              <a:gd name="connsiteX8" fmla="*/ 4613091 w 4613091"/>
              <a:gd name="connsiteY8" fmla="*/ 1560628 h 1586028"/>
              <a:gd name="connsiteX0" fmla="*/ 0 w 4613091"/>
              <a:gd name="connsiteY0" fmla="*/ 1577383 h 1577383"/>
              <a:gd name="connsiteX1" fmla="*/ 635000 w 4613091"/>
              <a:gd name="connsiteY1" fmla="*/ 1094783 h 1577383"/>
              <a:gd name="connsiteX2" fmla="*/ 1079500 w 4613091"/>
              <a:gd name="connsiteY2" fmla="*/ 497883 h 1577383"/>
              <a:gd name="connsiteX3" fmla="*/ 1642609 w 4613091"/>
              <a:gd name="connsiteY3" fmla="*/ 71225 h 1577383"/>
              <a:gd name="connsiteX4" fmla="*/ 2508202 w 4613091"/>
              <a:gd name="connsiteY4" fmla="*/ 46506 h 1577383"/>
              <a:gd name="connsiteX5" fmla="*/ 2961354 w 4613091"/>
              <a:gd name="connsiteY5" fmla="*/ 535983 h 1577383"/>
              <a:gd name="connsiteX6" fmla="*/ 3371481 w 4613091"/>
              <a:gd name="connsiteY6" fmla="*/ 1170983 h 1577383"/>
              <a:gd name="connsiteX7" fmla="*/ 3797300 w 4613091"/>
              <a:gd name="connsiteY7" fmla="*/ 1437683 h 1577383"/>
              <a:gd name="connsiteX8" fmla="*/ 4613091 w 4613091"/>
              <a:gd name="connsiteY8" fmla="*/ 1551983 h 1577383"/>
              <a:gd name="connsiteX0" fmla="*/ 0 w 4613091"/>
              <a:gd name="connsiteY0" fmla="*/ 1571523 h 1571523"/>
              <a:gd name="connsiteX1" fmla="*/ 635000 w 4613091"/>
              <a:gd name="connsiteY1" fmla="*/ 1088923 h 1571523"/>
              <a:gd name="connsiteX2" fmla="*/ 1079500 w 4613091"/>
              <a:gd name="connsiteY2" fmla="*/ 492023 h 1571523"/>
              <a:gd name="connsiteX3" fmla="*/ 1642609 w 4613091"/>
              <a:gd name="connsiteY3" fmla="*/ 65365 h 1571523"/>
              <a:gd name="connsiteX4" fmla="*/ 2469625 w 4613091"/>
              <a:gd name="connsiteY4" fmla="*/ 49567 h 1571523"/>
              <a:gd name="connsiteX5" fmla="*/ 2961354 w 4613091"/>
              <a:gd name="connsiteY5" fmla="*/ 530123 h 1571523"/>
              <a:gd name="connsiteX6" fmla="*/ 3371481 w 4613091"/>
              <a:gd name="connsiteY6" fmla="*/ 1165123 h 1571523"/>
              <a:gd name="connsiteX7" fmla="*/ 3797300 w 4613091"/>
              <a:gd name="connsiteY7" fmla="*/ 1431823 h 1571523"/>
              <a:gd name="connsiteX8" fmla="*/ 4613091 w 4613091"/>
              <a:gd name="connsiteY8" fmla="*/ 1546123 h 1571523"/>
              <a:gd name="connsiteX0" fmla="*/ 0 w 4613091"/>
              <a:gd name="connsiteY0" fmla="*/ 1577094 h 1577094"/>
              <a:gd name="connsiteX1" fmla="*/ 635000 w 4613091"/>
              <a:gd name="connsiteY1" fmla="*/ 1094494 h 1577094"/>
              <a:gd name="connsiteX2" fmla="*/ 1079500 w 4613091"/>
              <a:gd name="connsiteY2" fmla="*/ 497594 h 1577094"/>
              <a:gd name="connsiteX3" fmla="*/ 1642609 w 4613091"/>
              <a:gd name="connsiteY3" fmla="*/ 70936 h 1577094"/>
              <a:gd name="connsiteX4" fmla="*/ 2469625 w 4613091"/>
              <a:gd name="connsiteY4" fmla="*/ 55138 h 1577094"/>
              <a:gd name="connsiteX5" fmla="*/ 2961354 w 4613091"/>
              <a:gd name="connsiteY5" fmla="*/ 535694 h 1577094"/>
              <a:gd name="connsiteX6" fmla="*/ 3371481 w 4613091"/>
              <a:gd name="connsiteY6" fmla="*/ 1170694 h 1577094"/>
              <a:gd name="connsiteX7" fmla="*/ 3797300 w 4613091"/>
              <a:gd name="connsiteY7" fmla="*/ 1437394 h 1577094"/>
              <a:gd name="connsiteX8" fmla="*/ 4613091 w 4613091"/>
              <a:gd name="connsiteY8" fmla="*/ 1551694 h 1577094"/>
              <a:gd name="connsiteX0" fmla="*/ 0 w 4613091"/>
              <a:gd name="connsiteY0" fmla="*/ 1560722 h 1560722"/>
              <a:gd name="connsiteX1" fmla="*/ 635000 w 4613091"/>
              <a:gd name="connsiteY1" fmla="*/ 1078122 h 1560722"/>
              <a:gd name="connsiteX2" fmla="*/ 1079500 w 4613091"/>
              <a:gd name="connsiteY2" fmla="*/ 481222 h 1560722"/>
              <a:gd name="connsiteX3" fmla="*/ 1642609 w 4613091"/>
              <a:gd name="connsiteY3" fmla="*/ 54564 h 1560722"/>
              <a:gd name="connsiteX4" fmla="*/ 2469625 w 4613091"/>
              <a:gd name="connsiteY4" fmla="*/ 65529 h 1560722"/>
              <a:gd name="connsiteX5" fmla="*/ 2961354 w 4613091"/>
              <a:gd name="connsiteY5" fmla="*/ 519322 h 1560722"/>
              <a:gd name="connsiteX6" fmla="*/ 3371481 w 4613091"/>
              <a:gd name="connsiteY6" fmla="*/ 1154322 h 1560722"/>
              <a:gd name="connsiteX7" fmla="*/ 3797300 w 4613091"/>
              <a:gd name="connsiteY7" fmla="*/ 1421022 h 1560722"/>
              <a:gd name="connsiteX8" fmla="*/ 4613091 w 4613091"/>
              <a:gd name="connsiteY8" fmla="*/ 1535322 h 1560722"/>
              <a:gd name="connsiteX0" fmla="*/ 0 w 4613091"/>
              <a:gd name="connsiteY0" fmla="*/ 1547141 h 1547141"/>
              <a:gd name="connsiteX1" fmla="*/ 635000 w 4613091"/>
              <a:gd name="connsiteY1" fmla="*/ 1064541 h 1547141"/>
              <a:gd name="connsiteX2" fmla="*/ 1079500 w 4613091"/>
              <a:gd name="connsiteY2" fmla="*/ 467641 h 1547141"/>
              <a:gd name="connsiteX3" fmla="*/ 1642609 w 4613091"/>
              <a:gd name="connsiteY3" fmla="*/ 40983 h 1547141"/>
              <a:gd name="connsiteX4" fmla="*/ 2524734 w 4613091"/>
              <a:gd name="connsiteY4" fmla="*/ 78711 h 1547141"/>
              <a:gd name="connsiteX5" fmla="*/ 2961354 w 4613091"/>
              <a:gd name="connsiteY5" fmla="*/ 505741 h 1547141"/>
              <a:gd name="connsiteX6" fmla="*/ 3371481 w 4613091"/>
              <a:gd name="connsiteY6" fmla="*/ 1140741 h 1547141"/>
              <a:gd name="connsiteX7" fmla="*/ 3797300 w 4613091"/>
              <a:gd name="connsiteY7" fmla="*/ 1407441 h 1547141"/>
              <a:gd name="connsiteX8" fmla="*/ 4613091 w 4613091"/>
              <a:gd name="connsiteY8" fmla="*/ 1521741 h 1547141"/>
              <a:gd name="connsiteX0" fmla="*/ 0 w 4613091"/>
              <a:gd name="connsiteY0" fmla="*/ 1525725 h 1525725"/>
              <a:gd name="connsiteX1" fmla="*/ 635000 w 4613091"/>
              <a:gd name="connsiteY1" fmla="*/ 1043125 h 1525725"/>
              <a:gd name="connsiteX2" fmla="*/ 1079500 w 4613091"/>
              <a:gd name="connsiteY2" fmla="*/ 446225 h 1525725"/>
              <a:gd name="connsiteX3" fmla="*/ 1642609 w 4613091"/>
              <a:gd name="connsiteY3" fmla="*/ 46329 h 1525725"/>
              <a:gd name="connsiteX4" fmla="*/ 2524734 w 4613091"/>
              <a:gd name="connsiteY4" fmla="*/ 57295 h 1525725"/>
              <a:gd name="connsiteX5" fmla="*/ 2961354 w 4613091"/>
              <a:gd name="connsiteY5" fmla="*/ 484325 h 1525725"/>
              <a:gd name="connsiteX6" fmla="*/ 3371481 w 4613091"/>
              <a:gd name="connsiteY6" fmla="*/ 1119325 h 1525725"/>
              <a:gd name="connsiteX7" fmla="*/ 3797300 w 4613091"/>
              <a:gd name="connsiteY7" fmla="*/ 1386025 h 1525725"/>
              <a:gd name="connsiteX8" fmla="*/ 4613091 w 4613091"/>
              <a:gd name="connsiteY8" fmla="*/ 1500325 h 1525725"/>
              <a:gd name="connsiteX0" fmla="*/ 0 w 4613091"/>
              <a:gd name="connsiteY0" fmla="*/ 1521200 h 1521200"/>
              <a:gd name="connsiteX1" fmla="*/ 635000 w 4613091"/>
              <a:gd name="connsiteY1" fmla="*/ 1038600 h 1521200"/>
              <a:gd name="connsiteX2" fmla="*/ 1079500 w 4613091"/>
              <a:gd name="connsiteY2" fmla="*/ 441700 h 1521200"/>
              <a:gd name="connsiteX3" fmla="*/ 1642609 w 4613091"/>
              <a:gd name="connsiteY3" fmla="*/ 41804 h 1521200"/>
              <a:gd name="connsiteX4" fmla="*/ 2579843 w 4613091"/>
              <a:gd name="connsiteY4" fmla="*/ 61691 h 1521200"/>
              <a:gd name="connsiteX5" fmla="*/ 2961354 w 4613091"/>
              <a:gd name="connsiteY5" fmla="*/ 479800 h 1521200"/>
              <a:gd name="connsiteX6" fmla="*/ 3371481 w 4613091"/>
              <a:gd name="connsiteY6" fmla="*/ 1114800 h 1521200"/>
              <a:gd name="connsiteX7" fmla="*/ 3797300 w 4613091"/>
              <a:gd name="connsiteY7" fmla="*/ 1381500 h 1521200"/>
              <a:gd name="connsiteX8" fmla="*/ 4613091 w 4613091"/>
              <a:gd name="connsiteY8" fmla="*/ 1495800 h 1521200"/>
              <a:gd name="connsiteX0" fmla="*/ 0 w 4613091"/>
              <a:gd name="connsiteY0" fmla="*/ 1523272 h 1523272"/>
              <a:gd name="connsiteX1" fmla="*/ 635000 w 4613091"/>
              <a:gd name="connsiteY1" fmla="*/ 1040672 h 1523272"/>
              <a:gd name="connsiteX2" fmla="*/ 1079500 w 4613091"/>
              <a:gd name="connsiteY2" fmla="*/ 443772 h 1523272"/>
              <a:gd name="connsiteX3" fmla="*/ 1642609 w 4613091"/>
              <a:gd name="connsiteY3" fmla="*/ 43876 h 1523272"/>
              <a:gd name="connsiteX4" fmla="*/ 2169156 w 4613091"/>
              <a:gd name="connsiteY4" fmla="*/ 12593 h 1523272"/>
              <a:gd name="connsiteX5" fmla="*/ 2579843 w 4613091"/>
              <a:gd name="connsiteY5" fmla="*/ 63763 h 1523272"/>
              <a:gd name="connsiteX6" fmla="*/ 2961354 w 4613091"/>
              <a:gd name="connsiteY6" fmla="*/ 481872 h 1523272"/>
              <a:gd name="connsiteX7" fmla="*/ 3371481 w 4613091"/>
              <a:gd name="connsiteY7" fmla="*/ 1116872 h 1523272"/>
              <a:gd name="connsiteX8" fmla="*/ 3797300 w 4613091"/>
              <a:gd name="connsiteY8" fmla="*/ 1383572 h 1523272"/>
              <a:gd name="connsiteX9" fmla="*/ 4613091 w 4613091"/>
              <a:gd name="connsiteY9" fmla="*/ 1497872 h 1523272"/>
              <a:gd name="connsiteX0" fmla="*/ 0 w 4613091"/>
              <a:gd name="connsiteY0" fmla="*/ 1564830 h 1564830"/>
              <a:gd name="connsiteX1" fmla="*/ 635000 w 4613091"/>
              <a:gd name="connsiteY1" fmla="*/ 1082230 h 1564830"/>
              <a:gd name="connsiteX2" fmla="*/ 1079500 w 4613091"/>
              <a:gd name="connsiteY2" fmla="*/ 485330 h 1564830"/>
              <a:gd name="connsiteX3" fmla="*/ 1642609 w 4613091"/>
              <a:gd name="connsiteY3" fmla="*/ 85434 h 1564830"/>
              <a:gd name="connsiteX4" fmla="*/ 2169156 w 4613091"/>
              <a:gd name="connsiteY4" fmla="*/ 625 h 1564830"/>
              <a:gd name="connsiteX5" fmla="*/ 2579843 w 4613091"/>
              <a:gd name="connsiteY5" fmla="*/ 105321 h 1564830"/>
              <a:gd name="connsiteX6" fmla="*/ 2961354 w 4613091"/>
              <a:gd name="connsiteY6" fmla="*/ 523430 h 1564830"/>
              <a:gd name="connsiteX7" fmla="*/ 3371481 w 4613091"/>
              <a:gd name="connsiteY7" fmla="*/ 1158430 h 1564830"/>
              <a:gd name="connsiteX8" fmla="*/ 3797300 w 4613091"/>
              <a:gd name="connsiteY8" fmla="*/ 1425130 h 1564830"/>
              <a:gd name="connsiteX9" fmla="*/ 4613091 w 4613091"/>
              <a:gd name="connsiteY9" fmla="*/ 1539430 h 1564830"/>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79843 w 4613091"/>
              <a:gd name="connsiteY5" fmla="*/ 118438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79843 w 4613091"/>
              <a:gd name="connsiteY5" fmla="*/ 145201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85353 w 4613091"/>
              <a:gd name="connsiteY5" fmla="*/ 136280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85353 w 4613091"/>
              <a:gd name="connsiteY5" fmla="*/ 136280 h 1577947"/>
              <a:gd name="connsiteX6" fmla="*/ 2972376 w 4613091"/>
              <a:gd name="connsiteY6" fmla="*/ 541008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24113"/>
              <a:gd name="connsiteY0" fmla="*/ 1577947 h 1577947"/>
              <a:gd name="connsiteX1" fmla="*/ 635000 w 4624113"/>
              <a:gd name="connsiteY1" fmla="*/ 1095347 h 1577947"/>
              <a:gd name="connsiteX2" fmla="*/ 1079500 w 4624113"/>
              <a:gd name="connsiteY2" fmla="*/ 498447 h 1577947"/>
              <a:gd name="connsiteX3" fmla="*/ 1642609 w 4624113"/>
              <a:gd name="connsiteY3" fmla="*/ 98551 h 1577947"/>
              <a:gd name="connsiteX4" fmla="*/ 2180178 w 4624113"/>
              <a:gd name="connsiteY4" fmla="*/ 360 h 1577947"/>
              <a:gd name="connsiteX5" fmla="*/ 2585353 w 4624113"/>
              <a:gd name="connsiteY5" fmla="*/ 136280 h 1577947"/>
              <a:gd name="connsiteX6" fmla="*/ 2972376 w 4624113"/>
              <a:gd name="connsiteY6" fmla="*/ 541008 h 1577947"/>
              <a:gd name="connsiteX7" fmla="*/ 3371481 w 4624113"/>
              <a:gd name="connsiteY7" fmla="*/ 1171547 h 1577947"/>
              <a:gd name="connsiteX8" fmla="*/ 3797300 w 4624113"/>
              <a:gd name="connsiteY8" fmla="*/ 1438247 h 1577947"/>
              <a:gd name="connsiteX9" fmla="*/ 4624113 w 4624113"/>
              <a:gd name="connsiteY9" fmla="*/ 1565929 h 1577947"/>
              <a:gd name="connsiteX0" fmla="*/ 0 w 4624113"/>
              <a:gd name="connsiteY0" fmla="*/ 1578105 h 1578105"/>
              <a:gd name="connsiteX1" fmla="*/ 635000 w 4624113"/>
              <a:gd name="connsiteY1" fmla="*/ 1095505 h 1578105"/>
              <a:gd name="connsiteX2" fmla="*/ 1057458 w 4624113"/>
              <a:gd name="connsiteY2" fmla="*/ 547671 h 1578105"/>
              <a:gd name="connsiteX3" fmla="*/ 1642609 w 4624113"/>
              <a:gd name="connsiteY3" fmla="*/ 98709 h 1578105"/>
              <a:gd name="connsiteX4" fmla="*/ 2180178 w 4624113"/>
              <a:gd name="connsiteY4" fmla="*/ 518 h 1578105"/>
              <a:gd name="connsiteX5" fmla="*/ 2585353 w 4624113"/>
              <a:gd name="connsiteY5" fmla="*/ 136438 h 1578105"/>
              <a:gd name="connsiteX6" fmla="*/ 2972376 w 4624113"/>
              <a:gd name="connsiteY6" fmla="*/ 541166 h 1578105"/>
              <a:gd name="connsiteX7" fmla="*/ 3371481 w 4624113"/>
              <a:gd name="connsiteY7" fmla="*/ 1171705 h 1578105"/>
              <a:gd name="connsiteX8" fmla="*/ 3797300 w 4624113"/>
              <a:gd name="connsiteY8" fmla="*/ 1438405 h 1578105"/>
              <a:gd name="connsiteX9" fmla="*/ 4624113 w 4624113"/>
              <a:gd name="connsiteY9" fmla="*/ 1566087 h 1578105"/>
              <a:gd name="connsiteX0" fmla="*/ 0 w 4624113"/>
              <a:gd name="connsiteY0" fmla="*/ 1578105 h 1578105"/>
              <a:gd name="connsiteX1" fmla="*/ 635000 w 4624113"/>
              <a:gd name="connsiteY1" fmla="*/ 1095505 h 1578105"/>
              <a:gd name="connsiteX2" fmla="*/ 1057458 w 4624113"/>
              <a:gd name="connsiteY2" fmla="*/ 547671 h 1578105"/>
              <a:gd name="connsiteX3" fmla="*/ 1642609 w 4624113"/>
              <a:gd name="connsiteY3" fmla="*/ 98709 h 1578105"/>
              <a:gd name="connsiteX4" fmla="*/ 2180178 w 4624113"/>
              <a:gd name="connsiteY4" fmla="*/ 518 h 1578105"/>
              <a:gd name="connsiteX5" fmla="*/ 2585353 w 4624113"/>
              <a:gd name="connsiteY5" fmla="*/ 136438 h 1578105"/>
              <a:gd name="connsiteX6" fmla="*/ 2972376 w 4624113"/>
              <a:gd name="connsiteY6" fmla="*/ 541166 h 1578105"/>
              <a:gd name="connsiteX7" fmla="*/ 3371481 w 4624113"/>
              <a:gd name="connsiteY7" fmla="*/ 1171705 h 1578105"/>
              <a:gd name="connsiteX8" fmla="*/ 3797300 w 4624113"/>
              <a:gd name="connsiteY8" fmla="*/ 1438405 h 1578105"/>
              <a:gd name="connsiteX9" fmla="*/ 4624113 w 4624113"/>
              <a:gd name="connsiteY9" fmla="*/ 1566087 h 1578105"/>
              <a:gd name="connsiteX0" fmla="*/ 0 w 4624113"/>
              <a:gd name="connsiteY0" fmla="*/ 1578187 h 1578187"/>
              <a:gd name="connsiteX1" fmla="*/ 635000 w 4624113"/>
              <a:gd name="connsiteY1" fmla="*/ 10955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071 h 1578071"/>
              <a:gd name="connsiteX1" fmla="*/ 635000 w 4624113"/>
              <a:gd name="connsiteY1" fmla="*/ 1120871 h 1578071"/>
              <a:gd name="connsiteX2" fmla="*/ 1078380 w 4624113"/>
              <a:gd name="connsiteY2" fmla="*/ 564570 h 1578071"/>
              <a:gd name="connsiteX3" fmla="*/ 1642609 w 4624113"/>
              <a:gd name="connsiteY3" fmla="*/ 98675 h 1578071"/>
              <a:gd name="connsiteX4" fmla="*/ 2180178 w 4624113"/>
              <a:gd name="connsiteY4" fmla="*/ 484 h 1578071"/>
              <a:gd name="connsiteX5" fmla="*/ 2585353 w 4624113"/>
              <a:gd name="connsiteY5" fmla="*/ 136404 h 1578071"/>
              <a:gd name="connsiteX6" fmla="*/ 2972376 w 4624113"/>
              <a:gd name="connsiteY6" fmla="*/ 541132 h 1578071"/>
              <a:gd name="connsiteX7" fmla="*/ 3371481 w 4624113"/>
              <a:gd name="connsiteY7" fmla="*/ 1171671 h 1578071"/>
              <a:gd name="connsiteX8" fmla="*/ 3797300 w 4624113"/>
              <a:gd name="connsiteY8" fmla="*/ 1438371 h 1578071"/>
              <a:gd name="connsiteX9" fmla="*/ 4624113 w 4624113"/>
              <a:gd name="connsiteY9" fmla="*/ 1566053 h 1578071"/>
              <a:gd name="connsiteX0" fmla="*/ 0 w 4624113"/>
              <a:gd name="connsiteY0" fmla="*/ 1578071 h 1578071"/>
              <a:gd name="connsiteX1" fmla="*/ 635000 w 4624113"/>
              <a:gd name="connsiteY1" fmla="*/ 1120871 h 1578071"/>
              <a:gd name="connsiteX2" fmla="*/ 1078380 w 4624113"/>
              <a:gd name="connsiteY2" fmla="*/ 564570 h 1578071"/>
              <a:gd name="connsiteX3" fmla="*/ 1642609 w 4624113"/>
              <a:gd name="connsiteY3" fmla="*/ 98675 h 1578071"/>
              <a:gd name="connsiteX4" fmla="*/ 2180178 w 4624113"/>
              <a:gd name="connsiteY4" fmla="*/ 484 h 1578071"/>
              <a:gd name="connsiteX5" fmla="*/ 2585353 w 4624113"/>
              <a:gd name="connsiteY5" fmla="*/ 136404 h 1578071"/>
              <a:gd name="connsiteX6" fmla="*/ 2972376 w 4624113"/>
              <a:gd name="connsiteY6" fmla="*/ 541132 h 1578071"/>
              <a:gd name="connsiteX7" fmla="*/ 3371481 w 4624113"/>
              <a:gd name="connsiteY7" fmla="*/ 1171671 h 1578071"/>
              <a:gd name="connsiteX8" fmla="*/ 3797300 w 4624113"/>
              <a:gd name="connsiteY8" fmla="*/ 1438371 h 1578071"/>
              <a:gd name="connsiteX9" fmla="*/ 4624113 w 4624113"/>
              <a:gd name="connsiteY9" fmla="*/ 1566053 h 1578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24113" h="1578071">
                <a:moveTo>
                  <a:pt x="0" y="1578071"/>
                </a:moveTo>
                <a:cubicBezTo>
                  <a:pt x="383116" y="1451071"/>
                  <a:pt x="470961" y="1315188"/>
                  <a:pt x="635000" y="1120871"/>
                </a:cubicBezTo>
                <a:cubicBezTo>
                  <a:pt x="799039" y="926554"/>
                  <a:pt x="915676" y="739170"/>
                  <a:pt x="1078380" y="564570"/>
                </a:cubicBezTo>
                <a:cubicBezTo>
                  <a:pt x="1241084" y="389970"/>
                  <a:pt x="1453746" y="188456"/>
                  <a:pt x="1642609" y="98675"/>
                </a:cubicBezTo>
                <a:cubicBezTo>
                  <a:pt x="1831472" y="8894"/>
                  <a:pt x="2023972" y="-2830"/>
                  <a:pt x="2180178" y="484"/>
                </a:cubicBezTo>
                <a:cubicBezTo>
                  <a:pt x="2336384" y="3798"/>
                  <a:pt x="2453320" y="46296"/>
                  <a:pt x="2585353" y="136404"/>
                </a:cubicBezTo>
                <a:cubicBezTo>
                  <a:pt x="2717386" y="226512"/>
                  <a:pt x="2841355" y="368588"/>
                  <a:pt x="2972376" y="541132"/>
                </a:cubicBezTo>
                <a:cubicBezTo>
                  <a:pt x="3103397" y="713676"/>
                  <a:pt x="3233994" y="1022131"/>
                  <a:pt x="3371481" y="1171671"/>
                </a:cubicBezTo>
                <a:cubicBezTo>
                  <a:pt x="3508968" y="1321211"/>
                  <a:pt x="3588528" y="1372641"/>
                  <a:pt x="3797300" y="1438371"/>
                </a:cubicBezTo>
                <a:cubicBezTo>
                  <a:pt x="4006072" y="1504101"/>
                  <a:pt x="4505580" y="1566053"/>
                  <a:pt x="4624113" y="1566053"/>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Freeform 91"/>
          <p:cNvSpPr/>
          <p:nvPr/>
        </p:nvSpPr>
        <p:spPr>
          <a:xfrm rot="16200000">
            <a:off x="9847751" y="2725937"/>
            <a:ext cx="1515291" cy="557040"/>
          </a:xfrm>
          <a:custGeom>
            <a:avLst/>
            <a:gdLst>
              <a:gd name="connsiteX0" fmla="*/ 0 w 6604000"/>
              <a:gd name="connsiteY0" fmla="*/ 1651474 h 1893352"/>
              <a:gd name="connsiteX1" fmla="*/ 1054100 w 6604000"/>
              <a:gd name="connsiteY1" fmla="*/ 1194274 h 1893352"/>
              <a:gd name="connsiteX2" fmla="*/ 1727200 w 6604000"/>
              <a:gd name="connsiteY2" fmla="*/ 432274 h 1893352"/>
              <a:gd name="connsiteX3" fmla="*/ 2273300 w 6604000"/>
              <a:gd name="connsiteY3" fmla="*/ 25874 h 1893352"/>
              <a:gd name="connsiteX4" fmla="*/ 3365500 w 6604000"/>
              <a:gd name="connsiteY4" fmla="*/ 152874 h 1893352"/>
              <a:gd name="connsiteX5" fmla="*/ 3911600 w 6604000"/>
              <a:gd name="connsiteY5" fmla="*/ 1054574 h 1893352"/>
              <a:gd name="connsiteX6" fmla="*/ 4178300 w 6604000"/>
              <a:gd name="connsiteY6" fmla="*/ 1562574 h 1893352"/>
              <a:gd name="connsiteX7" fmla="*/ 4889500 w 6604000"/>
              <a:gd name="connsiteY7" fmla="*/ 1689574 h 1893352"/>
              <a:gd name="connsiteX8" fmla="*/ 5194300 w 6604000"/>
              <a:gd name="connsiteY8" fmla="*/ 1664174 h 1893352"/>
              <a:gd name="connsiteX9" fmla="*/ 5473700 w 6604000"/>
              <a:gd name="connsiteY9" fmla="*/ 1676874 h 1893352"/>
              <a:gd name="connsiteX10" fmla="*/ 5905500 w 6604000"/>
              <a:gd name="connsiteY10" fmla="*/ 1664174 h 1893352"/>
              <a:gd name="connsiteX11" fmla="*/ 5016500 w 6604000"/>
              <a:gd name="connsiteY11" fmla="*/ 1892774 h 1893352"/>
              <a:gd name="connsiteX12" fmla="*/ 6235700 w 6604000"/>
              <a:gd name="connsiteY12" fmla="*/ 1727674 h 1893352"/>
              <a:gd name="connsiteX13" fmla="*/ 6604000 w 6604000"/>
              <a:gd name="connsiteY13" fmla="*/ 1664174 h 1893352"/>
              <a:gd name="connsiteX0" fmla="*/ 0 w 6604000"/>
              <a:gd name="connsiteY0" fmla="*/ 1651474 h 1893352"/>
              <a:gd name="connsiteX1" fmla="*/ 1054100 w 6604000"/>
              <a:gd name="connsiteY1" fmla="*/ 1194274 h 1893352"/>
              <a:gd name="connsiteX2" fmla="*/ 1727200 w 6604000"/>
              <a:gd name="connsiteY2" fmla="*/ 432274 h 1893352"/>
              <a:gd name="connsiteX3" fmla="*/ 2273300 w 6604000"/>
              <a:gd name="connsiteY3" fmla="*/ 25874 h 1893352"/>
              <a:gd name="connsiteX4" fmla="*/ 3365500 w 6604000"/>
              <a:gd name="connsiteY4" fmla="*/ 152874 h 1893352"/>
              <a:gd name="connsiteX5" fmla="*/ 3911600 w 6604000"/>
              <a:gd name="connsiteY5" fmla="*/ 1054574 h 1893352"/>
              <a:gd name="connsiteX6" fmla="*/ 4178300 w 6604000"/>
              <a:gd name="connsiteY6" fmla="*/ 1562574 h 1893352"/>
              <a:gd name="connsiteX7" fmla="*/ 4889500 w 6604000"/>
              <a:gd name="connsiteY7" fmla="*/ 1689574 h 1893352"/>
              <a:gd name="connsiteX8" fmla="*/ 5194300 w 6604000"/>
              <a:gd name="connsiteY8" fmla="*/ 1664174 h 1893352"/>
              <a:gd name="connsiteX9" fmla="*/ 5473700 w 6604000"/>
              <a:gd name="connsiteY9" fmla="*/ 1676874 h 1893352"/>
              <a:gd name="connsiteX10" fmla="*/ 5905500 w 6604000"/>
              <a:gd name="connsiteY10" fmla="*/ 1664174 h 1893352"/>
              <a:gd name="connsiteX11" fmla="*/ 5016500 w 6604000"/>
              <a:gd name="connsiteY11" fmla="*/ 1892774 h 1893352"/>
              <a:gd name="connsiteX12" fmla="*/ 6235700 w 6604000"/>
              <a:gd name="connsiteY12" fmla="*/ 1727674 h 1893352"/>
              <a:gd name="connsiteX13" fmla="*/ 6604000 w 6604000"/>
              <a:gd name="connsiteY13" fmla="*/ 1664174 h 1893352"/>
              <a:gd name="connsiteX0" fmla="*/ 0 w 6540500"/>
              <a:gd name="connsiteY0" fmla="*/ 1651474 h 1893255"/>
              <a:gd name="connsiteX1" fmla="*/ 1054100 w 6540500"/>
              <a:gd name="connsiteY1" fmla="*/ 1194274 h 1893255"/>
              <a:gd name="connsiteX2" fmla="*/ 1727200 w 6540500"/>
              <a:gd name="connsiteY2" fmla="*/ 432274 h 1893255"/>
              <a:gd name="connsiteX3" fmla="*/ 2273300 w 6540500"/>
              <a:gd name="connsiteY3" fmla="*/ 25874 h 1893255"/>
              <a:gd name="connsiteX4" fmla="*/ 3365500 w 6540500"/>
              <a:gd name="connsiteY4" fmla="*/ 152874 h 1893255"/>
              <a:gd name="connsiteX5" fmla="*/ 3911600 w 6540500"/>
              <a:gd name="connsiteY5" fmla="*/ 1054574 h 1893255"/>
              <a:gd name="connsiteX6" fmla="*/ 4178300 w 6540500"/>
              <a:gd name="connsiteY6" fmla="*/ 1562574 h 1893255"/>
              <a:gd name="connsiteX7" fmla="*/ 4889500 w 6540500"/>
              <a:gd name="connsiteY7" fmla="*/ 1689574 h 1893255"/>
              <a:gd name="connsiteX8" fmla="*/ 5194300 w 6540500"/>
              <a:gd name="connsiteY8" fmla="*/ 1664174 h 1893255"/>
              <a:gd name="connsiteX9" fmla="*/ 5473700 w 6540500"/>
              <a:gd name="connsiteY9" fmla="*/ 1676874 h 1893255"/>
              <a:gd name="connsiteX10" fmla="*/ 5905500 w 6540500"/>
              <a:gd name="connsiteY10" fmla="*/ 1664174 h 1893255"/>
              <a:gd name="connsiteX11" fmla="*/ 5016500 w 6540500"/>
              <a:gd name="connsiteY11" fmla="*/ 1892774 h 1893255"/>
              <a:gd name="connsiteX12" fmla="*/ 6235700 w 6540500"/>
              <a:gd name="connsiteY12" fmla="*/ 1727674 h 1893255"/>
              <a:gd name="connsiteX13" fmla="*/ 6540500 w 6540500"/>
              <a:gd name="connsiteY13" fmla="*/ 1841974 h 1893255"/>
              <a:gd name="connsiteX0" fmla="*/ 0 w 6540500"/>
              <a:gd name="connsiteY0" fmla="*/ 1651474 h 1893387"/>
              <a:gd name="connsiteX1" fmla="*/ 1054100 w 6540500"/>
              <a:gd name="connsiteY1" fmla="*/ 1194274 h 1893387"/>
              <a:gd name="connsiteX2" fmla="*/ 1727200 w 6540500"/>
              <a:gd name="connsiteY2" fmla="*/ 432274 h 1893387"/>
              <a:gd name="connsiteX3" fmla="*/ 2273300 w 6540500"/>
              <a:gd name="connsiteY3" fmla="*/ 25874 h 1893387"/>
              <a:gd name="connsiteX4" fmla="*/ 3365500 w 6540500"/>
              <a:gd name="connsiteY4" fmla="*/ 152874 h 1893387"/>
              <a:gd name="connsiteX5" fmla="*/ 3911600 w 6540500"/>
              <a:gd name="connsiteY5" fmla="*/ 1054574 h 1893387"/>
              <a:gd name="connsiteX6" fmla="*/ 4178300 w 6540500"/>
              <a:gd name="connsiteY6" fmla="*/ 1562574 h 1893387"/>
              <a:gd name="connsiteX7" fmla="*/ 4889500 w 6540500"/>
              <a:gd name="connsiteY7" fmla="*/ 1689574 h 1893387"/>
              <a:gd name="connsiteX8" fmla="*/ 5194300 w 6540500"/>
              <a:gd name="connsiteY8" fmla="*/ 1664174 h 1893387"/>
              <a:gd name="connsiteX9" fmla="*/ 5473700 w 6540500"/>
              <a:gd name="connsiteY9" fmla="*/ 1676874 h 1893387"/>
              <a:gd name="connsiteX10" fmla="*/ 5905500 w 6540500"/>
              <a:gd name="connsiteY10" fmla="*/ 1664174 h 1893387"/>
              <a:gd name="connsiteX11" fmla="*/ 5016500 w 6540500"/>
              <a:gd name="connsiteY11" fmla="*/ 1892774 h 1893387"/>
              <a:gd name="connsiteX12" fmla="*/ 6235700 w 6540500"/>
              <a:gd name="connsiteY12" fmla="*/ 1727674 h 1893387"/>
              <a:gd name="connsiteX13" fmla="*/ 6540500 w 6540500"/>
              <a:gd name="connsiteY13" fmla="*/ 1841974 h 1893387"/>
              <a:gd name="connsiteX0" fmla="*/ 0 w 6540500"/>
              <a:gd name="connsiteY0" fmla="*/ 1636081 h 1877994"/>
              <a:gd name="connsiteX1" fmla="*/ 1054100 w 6540500"/>
              <a:gd name="connsiteY1" fmla="*/ 1178881 h 1877994"/>
              <a:gd name="connsiteX2" fmla="*/ 1727200 w 6540500"/>
              <a:gd name="connsiteY2" fmla="*/ 416881 h 1877994"/>
              <a:gd name="connsiteX3" fmla="*/ 2273300 w 6540500"/>
              <a:gd name="connsiteY3" fmla="*/ 10481 h 1877994"/>
              <a:gd name="connsiteX4" fmla="*/ 3276600 w 6540500"/>
              <a:gd name="connsiteY4" fmla="*/ 200981 h 1877994"/>
              <a:gd name="connsiteX5" fmla="*/ 3911600 w 6540500"/>
              <a:gd name="connsiteY5" fmla="*/ 1039181 h 1877994"/>
              <a:gd name="connsiteX6" fmla="*/ 4178300 w 6540500"/>
              <a:gd name="connsiteY6" fmla="*/ 1547181 h 1877994"/>
              <a:gd name="connsiteX7" fmla="*/ 4889500 w 6540500"/>
              <a:gd name="connsiteY7" fmla="*/ 1674181 h 1877994"/>
              <a:gd name="connsiteX8" fmla="*/ 5194300 w 6540500"/>
              <a:gd name="connsiteY8" fmla="*/ 1648781 h 1877994"/>
              <a:gd name="connsiteX9" fmla="*/ 5473700 w 6540500"/>
              <a:gd name="connsiteY9" fmla="*/ 1661481 h 1877994"/>
              <a:gd name="connsiteX10" fmla="*/ 5905500 w 6540500"/>
              <a:gd name="connsiteY10" fmla="*/ 1648781 h 1877994"/>
              <a:gd name="connsiteX11" fmla="*/ 5016500 w 6540500"/>
              <a:gd name="connsiteY11" fmla="*/ 1877381 h 1877994"/>
              <a:gd name="connsiteX12" fmla="*/ 6235700 w 6540500"/>
              <a:gd name="connsiteY12" fmla="*/ 1712281 h 1877994"/>
              <a:gd name="connsiteX13" fmla="*/ 6540500 w 6540500"/>
              <a:gd name="connsiteY13" fmla="*/ 1826581 h 1877994"/>
              <a:gd name="connsiteX0" fmla="*/ 0 w 6540500"/>
              <a:gd name="connsiteY0" fmla="*/ 1580992 h 1822905"/>
              <a:gd name="connsiteX1" fmla="*/ 1054100 w 6540500"/>
              <a:gd name="connsiteY1" fmla="*/ 1123792 h 1822905"/>
              <a:gd name="connsiteX2" fmla="*/ 1727200 w 6540500"/>
              <a:gd name="connsiteY2" fmla="*/ 361792 h 1822905"/>
              <a:gd name="connsiteX3" fmla="*/ 2298700 w 6540500"/>
              <a:gd name="connsiteY3" fmla="*/ 18892 h 1822905"/>
              <a:gd name="connsiteX4" fmla="*/ 3276600 w 6540500"/>
              <a:gd name="connsiteY4" fmla="*/ 145892 h 1822905"/>
              <a:gd name="connsiteX5" fmla="*/ 3911600 w 6540500"/>
              <a:gd name="connsiteY5" fmla="*/ 984092 h 1822905"/>
              <a:gd name="connsiteX6" fmla="*/ 4178300 w 6540500"/>
              <a:gd name="connsiteY6" fmla="*/ 1492092 h 1822905"/>
              <a:gd name="connsiteX7" fmla="*/ 4889500 w 6540500"/>
              <a:gd name="connsiteY7" fmla="*/ 1619092 h 1822905"/>
              <a:gd name="connsiteX8" fmla="*/ 5194300 w 6540500"/>
              <a:gd name="connsiteY8" fmla="*/ 1593692 h 1822905"/>
              <a:gd name="connsiteX9" fmla="*/ 5473700 w 6540500"/>
              <a:gd name="connsiteY9" fmla="*/ 1606392 h 1822905"/>
              <a:gd name="connsiteX10" fmla="*/ 5905500 w 6540500"/>
              <a:gd name="connsiteY10" fmla="*/ 1593692 h 1822905"/>
              <a:gd name="connsiteX11" fmla="*/ 5016500 w 6540500"/>
              <a:gd name="connsiteY11" fmla="*/ 1822292 h 1822905"/>
              <a:gd name="connsiteX12" fmla="*/ 6235700 w 6540500"/>
              <a:gd name="connsiteY12" fmla="*/ 1657192 h 1822905"/>
              <a:gd name="connsiteX13" fmla="*/ 6540500 w 6540500"/>
              <a:gd name="connsiteY13" fmla="*/ 1771492 h 1822905"/>
              <a:gd name="connsiteX0" fmla="*/ 0 w 6540500"/>
              <a:gd name="connsiteY0" fmla="*/ 1580992 h 1822905"/>
              <a:gd name="connsiteX1" fmla="*/ 1231900 w 6540500"/>
              <a:gd name="connsiteY1" fmla="*/ 1225392 h 1822905"/>
              <a:gd name="connsiteX2" fmla="*/ 1727200 w 6540500"/>
              <a:gd name="connsiteY2" fmla="*/ 361792 h 1822905"/>
              <a:gd name="connsiteX3" fmla="*/ 2298700 w 6540500"/>
              <a:gd name="connsiteY3" fmla="*/ 18892 h 1822905"/>
              <a:gd name="connsiteX4" fmla="*/ 3276600 w 6540500"/>
              <a:gd name="connsiteY4" fmla="*/ 145892 h 1822905"/>
              <a:gd name="connsiteX5" fmla="*/ 3911600 w 6540500"/>
              <a:gd name="connsiteY5" fmla="*/ 984092 h 1822905"/>
              <a:gd name="connsiteX6" fmla="*/ 4178300 w 6540500"/>
              <a:gd name="connsiteY6" fmla="*/ 1492092 h 1822905"/>
              <a:gd name="connsiteX7" fmla="*/ 4889500 w 6540500"/>
              <a:gd name="connsiteY7" fmla="*/ 1619092 h 1822905"/>
              <a:gd name="connsiteX8" fmla="*/ 5194300 w 6540500"/>
              <a:gd name="connsiteY8" fmla="*/ 1593692 h 1822905"/>
              <a:gd name="connsiteX9" fmla="*/ 5473700 w 6540500"/>
              <a:gd name="connsiteY9" fmla="*/ 1606392 h 1822905"/>
              <a:gd name="connsiteX10" fmla="*/ 5905500 w 6540500"/>
              <a:gd name="connsiteY10" fmla="*/ 1593692 h 1822905"/>
              <a:gd name="connsiteX11" fmla="*/ 5016500 w 6540500"/>
              <a:gd name="connsiteY11" fmla="*/ 1822292 h 1822905"/>
              <a:gd name="connsiteX12" fmla="*/ 6235700 w 6540500"/>
              <a:gd name="connsiteY12" fmla="*/ 1657192 h 1822905"/>
              <a:gd name="connsiteX13" fmla="*/ 6540500 w 6540500"/>
              <a:gd name="connsiteY13" fmla="*/ 1771492 h 1822905"/>
              <a:gd name="connsiteX0" fmla="*/ 0 w 6540500"/>
              <a:gd name="connsiteY0" fmla="*/ 1584747 h 1826660"/>
              <a:gd name="connsiteX1" fmla="*/ 1231900 w 6540500"/>
              <a:gd name="connsiteY1" fmla="*/ 1229147 h 1826660"/>
              <a:gd name="connsiteX2" fmla="*/ 1752600 w 6540500"/>
              <a:gd name="connsiteY2" fmla="*/ 416347 h 1826660"/>
              <a:gd name="connsiteX3" fmla="*/ 2298700 w 6540500"/>
              <a:gd name="connsiteY3" fmla="*/ 22647 h 1826660"/>
              <a:gd name="connsiteX4" fmla="*/ 3276600 w 6540500"/>
              <a:gd name="connsiteY4" fmla="*/ 149647 h 1826660"/>
              <a:gd name="connsiteX5" fmla="*/ 3911600 w 6540500"/>
              <a:gd name="connsiteY5" fmla="*/ 987847 h 1826660"/>
              <a:gd name="connsiteX6" fmla="*/ 4178300 w 6540500"/>
              <a:gd name="connsiteY6" fmla="*/ 1495847 h 1826660"/>
              <a:gd name="connsiteX7" fmla="*/ 4889500 w 6540500"/>
              <a:gd name="connsiteY7" fmla="*/ 1622847 h 1826660"/>
              <a:gd name="connsiteX8" fmla="*/ 5194300 w 6540500"/>
              <a:gd name="connsiteY8" fmla="*/ 1597447 h 1826660"/>
              <a:gd name="connsiteX9" fmla="*/ 5473700 w 6540500"/>
              <a:gd name="connsiteY9" fmla="*/ 1610147 h 1826660"/>
              <a:gd name="connsiteX10" fmla="*/ 5905500 w 6540500"/>
              <a:gd name="connsiteY10" fmla="*/ 1597447 h 1826660"/>
              <a:gd name="connsiteX11" fmla="*/ 5016500 w 6540500"/>
              <a:gd name="connsiteY11" fmla="*/ 1826047 h 1826660"/>
              <a:gd name="connsiteX12" fmla="*/ 6235700 w 6540500"/>
              <a:gd name="connsiteY12" fmla="*/ 1660947 h 1826660"/>
              <a:gd name="connsiteX13" fmla="*/ 6540500 w 6540500"/>
              <a:gd name="connsiteY13" fmla="*/ 1775247 h 1826660"/>
              <a:gd name="connsiteX0" fmla="*/ 0 w 6540500"/>
              <a:gd name="connsiteY0" fmla="*/ 1565068 h 1806981"/>
              <a:gd name="connsiteX1" fmla="*/ 1231900 w 6540500"/>
              <a:gd name="connsiteY1" fmla="*/ 1209468 h 1806981"/>
              <a:gd name="connsiteX2" fmla="*/ 1752600 w 6540500"/>
              <a:gd name="connsiteY2" fmla="*/ 396668 h 1806981"/>
              <a:gd name="connsiteX3" fmla="*/ 2298700 w 6540500"/>
              <a:gd name="connsiteY3" fmla="*/ 2968 h 1806981"/>
              <a:gd name="connsiteX4" fmla="*/ 2717800 w 6540500"/>
              <a:gd name="connsiteY4" fmla="*/ 256968 h 1806981"/>
              <a:gd name="connsiteX5" fmla="*/ 3911600 w 6540500"/>
              <a:gd name="connsiteY5" fmla="*/ 968168 h 1806981"/>
              <a:gd name="connsiteX6" fmla="*/ 4178300 w 6540500"/>
              <a:gd name="connsiteY6" fmla="*/ 1476168 h 1806981"/>
              <a:gd name="connsiteX7" fmla="*/ 4889500 w 6540500"/>
              <a:gd name="connsiteY7" fmla="*/ 1603168 h 1806981"/>
              <a:gd name="connsiteX8" fmla="*/ 5194300 w 6540500"/>
              <a:gd name="connsiteY8" fmla="*/ 1577768 h 1806981"/>
              <a:gd name="connsiteX9" fmla="*/ 5473700 w 6540500"/>
              <a:gd name="connsiteY9" fmla="*/ 1590468 h 1806981"/>
              <a:gd name="connsiteX10" fmla="*/ 5905500 w 6540500"/>
              <a:gd name="connsiteY10" fmla="*/ 1577768 h 1806981"/>
              <a:gd name="connsiteX11" fmla="*/ 5016500 w 6540500"/>
              <a:gd name="connsiteY11" fmla="*/ 1806368 h 1806981"/>
              <a:gd name="connsiteX12" fmla="*/ 6235700 w 6540500"/>
              <a:gd name="connsiteY12" fmla="*/ 1641268 h 1806981"/>
              <a:gd name="connsiteX13" fmla="*/ 6540500 w 6540500"/>
              <a:gd name="connsiteY13" fmla="*/ 1755568 h 1806981"/>
              <a:gd name="connsiteX0" fmla="*/ 0 w 6540500"/>
              <a:gd name="connsiteY0" fmla="*/ 1565068 h 1806981"/>
              <a:gd name="connsiteX1" fmla="*/ 1231900 w 6540500"/>
              <a:gd name="connsiteY1" fmla="*/ 1209468 h 1806981"/>
              <a:gd name="connsiteX2" fmla="*/ 1752600 w 6540500"/>
              <a:gd name="connsiteY2" fmla="*/ 396668 h 1806981"/>
              <a:gd name="connsiteX3" fmla="*/ 2298700 w 6540500"/>
              <a:gd name="connsiteY3" fmla="*/ 2968 h 1806981"/>
              <a:gd name="connsiteX4" fmla="*/ 2844800 w 6540500"/>
              <a:gd name="connsiteY4" fmla="*/ 256968 h 1806981"/>
              <a:gd name="connsiteX5" fmla="*/ 3911600 w 6540500"/>
              <a:gd name="connsiteY5" fmla="*/ 968168 h 1806981"/>
              <a:gd name="connsiteX6" fmla="*/ 4178300 w 6540500"/>
              <a:gd name="connsiteY6" fmla="*/ 1476168 h 1806981"/>
              <a:gd name="connsiteX7" fmla="*/ 4889500 w 6540500"/>
              <a:gd name="connsiteY7" fmla="*/ 1603168 h 1806981"/>
              <a:gd name="connsiteX8" fmla="*/ 5194300 w 6540500"/>
              <a:gd name="connsiteY8" fmla="*/ 1577768 h 1806981"/>
              <a:gd name="connsiteX9" fmla="*/ 5473700 w 6540500"/>
              <a:gd name="connsiteY9" fmla="*/ 1590468 h 1806981"/>
              <a:gd name="connsiteX10" fmla="*/ 5905500 w 6540500"/>
              <a:gd name="connsiteY10" fmla="*/ 1577768 h 1806981"/>
              <a:gd name="connsiteX11" fmla="*/ 5016500 w 6540500"/>
              <a:gd name="connsiteY11" fmla="*/ 1806368 h 1806981"/>
              <a:gd name="connsiteX12" fmla="*/ 6235700 w 6540500"/>
              <a:gd name="connsiteY12" fmla="*/ 1641268 h 1806981"/>
              <a:gd name="connsiteX13" fmla="*/ 6540500 w 6540500"/>
              <a:gd name="connsiteY13" fmla="*/ 1755568 h 1806981"/>
              <a:gd name="connsiteX0" fmla="*/ 0 w 6540500"/>
              <a:gd name="connsiteY0" fmla="*/ 1569309 h 1811222"/>
              <a:gd name="connsiteX1" fmla="*/ 1231900 w 6540500"/>
              <a:gd name="connsiteY1" fmla="*/ 1213709 h 1811222"/>
              <a:gd name="connsiteX2" fmla="*/ 1752600 w 6540500"/>
              <a:gd name="connsiteY2" fmla="*/ 400909 h 1811222"/>
              <a:gd name="connsiteX3" fmla="*/ 2298700 w 6540500"/>
              <a:gd name="connsiteY3" fmla="*/ 7209 h 1811222"/>
              <a:gd name="connsiteX4" fmla="*/ 2882900 w 6540500"/>
              <a:gd name="connsiteY4" fmla="*/ 210409 h 1811222"/>
              <a:gd name="connsiteX5" fmla="*/ 3911600 w 6540500"/>
              <a:gd name="connsiteY5" fmla="*/ 972409 h 1811222"/>
              <a:gd name="connsiteX6" fmla="*/ 4178300 w 6540500"/>
              <a:gd name="connsiteY6" fmla="*/ 1480409 h 1811222"/>
              <a:gd name="connsiteX7" fmla="*/ 4889500 w 6540500"/>
              <a:gd name="connsiteY7" fmla="*/ 1607409 h 1811222"/>
              <a:gd name="connsiteX8" fmla="*/ 5194300 w 6540500"/>
              <a:gd name="connsiteY8" fmla="*/ 1582009 h 1811222"/>
              <a:gd name="connsiteX9" fmla="*/ 5473700 w 6540500"/>
              <a:gd name="connsiteY9" fmla="*/ 1594709 h 1811222"/>
              <a:gd name="connsiteX10" fmla="*/ 5905500 w 6540500"/>
              <a:gd name="connsiteY10" fmla="*/ 1582009 h 1811222"/>
              <a:gd name="connsiteX11" fmla="*/ 5016500 w 6540500"/>
              <a:gd name="connsiteY11" fmla="*/ 1810609 h 1811222"/>
              <a:gd name="connsiteX12" fmla="*/ 6235700 w 6540500"/>
              <a:gd name="connsiteY12" fmla="*/ 1645509 h 1811222"/>
              <a:gd name="connsiteX13" fmla="*/ 6540500 w 6540500"/>
              <a:gd name="connsiteY13" fmla="*/ 1759809 h 1811222"/>
              <a:gd name="connsiteX0" fmla="*/ 0 w 6540500"/>
              <a:gd name="connsiteY0" fmla="*/ 1566755 h 1808668"/>
              <a:gd name="connsiteX1" fmla="*/ 1231900 w 6540500"/>
              <a:gd name="connsiteY1" fmla="*/ 1211155 h 1808668"/>
              <a:gd name="connsiteX2" fmla="*/ 1752600 w 6540500"/>
              <a:gd name="connsiteY2" fmla="*/ 398355 h 1808668"/>
              <a:gd name="connsiteX3" fmla="*/ 2298700 w 6540500"/>
              <a:gd name="connsiteY3" fmla="*/ 4655 h 1808668"/>
              <a:gd name="connsiteX4" fmla="*/ 2882900 w 6540500"/>
              <a:gd name="connsiteY4" fmla="*/ 207855 h 1808668"/>
              <a:gd name="connsiteX5" fmla="*/ 3911600 w 6540500"/>
              <a:gd name="connsiteY5" fmla="*/ 969855 h 1808668"/>
              <a:gd name="connsiteX6" fmla="*/ 4178300 w 6540500"/>
              <a:gd name="connsiteY6" fmla="*/ 1477855 h 1808668"/>
              <a:gd name="connsiteX7" fmla="*/ 4889500 w 6540500"/>
              <a:gd name="connsiteY7" fmla="*/ 1604855 h 1808668"/>
              <a:gd name="connsiteX8" fmla="*/ 5194300 w 6540500"/>
              <a:gd name="connsiteY8" fmla="*/ 1579455 h 1808668"/>
              <a:gd name="connsiteX9" fmla="*/ 5473700 w 6540500"/>
              <a:gd name="connsiteY9" fmla="*/ 1592155 h 1808668"/>
              <a:gd name="connsiteX10" fmla="*/ 5905500 w 6540500"/>
              <a:gd name="connsiteY10" fmla="*/ 1579455 h 1808668"/>
              <a:gd name="connsiteX11" fmla="*/ 5016500 w 6540500"/>
              <a:gd name="connsiteY11" fmla="*/ 1808055 h 1808668"/>
              <a:gd name="connsiteX12" fmla="*/ 6235700 w 6540500"/>
              <a:gd name="connsiteY12" fmla="*/ 1642955 h 1808668"/>
              <a:gd name="connsiteX13" fmla="*/ 6540500 w 6540500"/>
              <a:gd name="connsiteY13" fmla="*/ 1757255 h 1808668"/>
              <a:gd name="connsiteX0" fmla="*/ 0 w 6540500"/>
              <a:gd name="connsiteY0" fmla="*/ 1571100 h 1813013"/>
              <a:gd name="connsiteX1" fmla="*/ 1231900 w 6540500"/>
              <a:gd name="connsiteY1" fmla="*/ 1215500 h 1813013"/>
              <a:gd name="connsiteX2" fmla="*/ 1752600 w 6540500"/>
              <a:gd name="connsiteY2" fmla="*/ 402700 h 1813013"/>
              <a:gd name="connsiteX3" fmla="*/ 2298700 w 6540500"/>
              <a:gd name="connsiteY3" fmla="*/ 9000 h 1813013"/>
              <a:gd name="connsiteX4" fmla="*/ 2882900 w 6540500"/>
              <a:gd name="connsiteY4" fmla="*/ 212200 h 1813013"/>
              <a:gd name="connsiteX5" fmla="*/ 3911600 w 6540500"/>
              <a:gd name="connsiteY5" fmla="*/ 974200 h 1813013"/>
              <a:gd name="connsiteX6" fmla="*/ 4178300 w 6540500"/>
              <a:gd name="connsiteY6" fmla="*/ 1482200 h 1813013"/>
              <a:gd name="connsiteX7" fmla="*/ 4889500 w 6540500"/>
              <a:gd name="connsiteY7" fmla="*/ 1609200 h 1813013"/>
              <a:gd name="connsiteX8" fmla="*/ 5194300 w 6540500"/>
              <a:gd name="connsiteY8" fmla="*/ 1583800 h 1813013"/>
              <a:gd name="connsiteX9" fmla="*/ 5473700 w 6540500"/>
              <a:gd name="connsiteY9" fmla="*/ 1596500 h 1813013"/>
              <a:gd name="connsiteX10" fmla="*/ 5905500 w 6540500"/>
              <a:gd name="connsiteY10" fmla="*/ 1583800 h 1813013"/>
              <a:gd name="connsiteX11" fmla="*/ 5016500 w 6540500"/>
              <a:gd name="connsiteY11" fmla="*/ 1812400 h 1813013"/>
              <a:gd name="connsiteX12" fmla="*/ 6235700 w 6540500"/>
              <a:gd name="connsiteY12" fmla="*/ 1647300 h 1813013"/>
              <a:gd name="connsiteX13" fmla="*/ 6540500 w 6540500"/>
              <a:gd name="connsiteY13" fmla="*/ 1761600 h 1813013"/>
              <a:gd name="connsiteX0" fmla="*/ 0 w 6540500"/>
              <a:gd name="connsiteY0" fmla="*/ 1582122 h 1824035"/>
              <a:gd name="connsiteX1" fmla="*/ 1231900 w 6540500"/>
              <a:gd name="connsiteY1" fmla="*/ 1226522 h 1824035"/>
              <a:gd name="connsiteX2" fmla="*/ 1752600 w 6540500"/>
              <a:gd name="connsiteY2" fmla="*/ 413722 h 1824035"/>
              <a:gd name="connsiteX3" fmla="*/ 2298700 w 6540500"/>
              <a:gd name="connsiteY3" fmla="*/ 20022 h 1824035"/>
              <a:gd name="connsiteX4" fmla="*/ 3022600 w 6540500"/>
              <a:gd name="connsiteY4" fmla="*/ 172422 h 1824035"/>
              <a:gd name="connsiteX5" fmla="*/ 3911600 w 6540500"/>
              <a:gd name="connsiteY5" fmla="*/ 985222 h 1824035"/>
              <a:gd name="connsiteX6" fmla="*/ 4178300 w 6540500"/>
              <a:gd name="connsiteY6" fmla="*/ 1493222 h 1824035"/>
              <a:gd name="connsiteX7" fmla="*/ 4889500 w 6540500"/>
              <a:gd name="connsiteY7" fmla="*/ 1620222 h 1824035"/>
              <a:gd name="connsiteX8" fmla="*/ 5194300 w 6540500"/>
              <a:gd name="connsiteY8" fmla="*/ 1594822 h 1824035"/>
              <a:gd name="connsiteX9" fmla="*/ 5473700 w 6540500"/>
              <a:gd name="connsiteY9" fmla="*/ 1607522 h 1824035"/>
              <a:gd name="connsiteX10" fmla="*/ 5905500 w 6540500"/>
              <a:gd name="connsiteY10" fmla="*/ 1594822 h 1824035"/>
              <a:gd name="connsiteX11" fmla="*/ 5016500 w 6540500"/>
              <a:gd name="connsiteY11" fmla="*/ 1823422 h 1824035"/>
              <a:gd name="connsiteX12" fmla="*/ 6235700 w 6540500"/>
              <a:gd name="connsiteY12" fmla="*/ 1658322 h 1824035"/>
              <a:gd name="connsiteX13" fmla="*/ 6540500 w 6540500"/>
              <a:gd name="connsiteY13" fmla="*/ 1772622 h 1824035"/>
              <a:gd name="connsiteX0" fmla="*/ 0 w 6540500"/>
              <a:gd name="connsiteY0" fmla="*/ 1613838 h 1855751"/>
              <a:gd name="connsiteX1" fmla="*/ 1231900 w 6540500"/>
              <a:gd name="connsiteY1" fmla="*/ 1258238 h 1855751"/>
              <a:gd name="connsiteX2" fmla="*/ 1752600 w 6540500"/>
              <a:gd name="connsiteY2" fmla="*/ 445438 h 1855751"/>
              <a:gd name="connsiteX3" fmla="*/ 2298700 w 6540500"/>
              <a:gd name="connsiteY3" fmla="*/ 51738 h 1855751"/>
              <a:gd name="connsiteX4" fmla="*/ 3035300 w 6540500"/>
              <a:gd name="connsiteY4" fmla="*/ 127938 h 1855751"/>
              <a:gd name="connsiteX5" fmla="*/ 3911600 w 6540500"/>
              <a:gd name="connsiteY5" fmla="*/ 1016938 h 1855751"/>
              <a:gd name="connsiteX6" fmla="*/ 4178300 w 6540500"/>
              <a:gd name="connsiteY6" fmla="*/ 1524938 h 1855751"/>
              <a:gd name="connsiteX7" fmla="*/ 4889500 w 6540500"/>
              <a:gd name="connsiteY7" fmla="*/ 1651938 h 1855751"/>
              <a:gd name="connsiteX8" fmla="*/ 5194300 w 6540500"/>
              <a:gd name="connsiteY8" fmla="*/ 1626538 h 1855751"/>
              <a:gd name="connsiteX9" fmla="*/ 5473700 w 6540500"/>
              <a:gd name="connsiteY9" fmla="*/ 1639238 h 1855751"/>
              <a:gd name="connsiteX10" fmla="*/ 5905500 w 6540500"/>
              <a:gd name="connsiteY10" fmla="*/ 1626538 h 1855751"/>
              <a:gd name="connsiteX11" fmla="*/ 5016500 w 6540500"/>
              <a:gd name="connsiteY11" fmla="*/ 1855138 h 1855751"/>
              <a:gd name="connsiteX12" fmla="*/ 6235700 w 6540500"/>
              <a:gd name="connsiteY12" fmla="*/ 1690038 h 1855751"/>
              <a:gd name="connsiteX13" fmla="*/ 6540500 w 6540500"/>
              <a:gd name="connsiteY13" fmla="*/ 1804338 h 1855751"/>
              <a:gd name="connsiteX0" fmla="*/ 0 w 6540500"/>
              <a:gd name="connsiteY0" fmla="*/ 1583471 h 1825384"/>
              <a:gd name="connsiteX1" fmla="*/ 1231900 w 6540500"/>
              <a:gd name="connsiteY1" fmla="*/ 1227871 h 1825384"/>
              <a:gd name="connsiteX2" fmla="*/ 1752600 w 6540500"/>
              <a:gd name="connsiteY2" fmla="*/ 415071 h 1825384"/>
              <a:gd name="connsiteX3" fmla="*/ 2298700 w 6540500"/>
              <a:gd name="connsiteY3" fmla="*/ 21371 h 1825384"/>
              <a:gd name="connsiteX4" fmla="*/ 3035300 w 6540500"/>
              <a:gd name="connsiteY4" fmla="*/ 97571 h 1825384"/>
              <a:gd name="connsiteX5" fmla="*/ 3594100 w 6540500"/>
              <a:gd name="connsiteY5" fmla="*/ 478571 h 1825384"/>
              <a:gd name="connsiteX6" fmla="*/ 4178300 w 6540500"/>
              <a:gd name="connsiteY6" fmla="*/ 1494571 h 1825384"/>
              <a:gd name="connsiteX7" fmla="*/ 4889500 w 6540500"/>
              <a:gd name="connsiteY7" fmla="*/ 1621571 h 1825384"/>
              <a:gd name="connsiteX8" fmla="*/ 5194300 w 6540500"/>
              <a:gd name="connsiteY8" fmla="*/ 1596171 h 1825384"/>
              <a:gd name="connsiteX9" fmla="*/ 5473700 w 6540500"/>
              <a:gd name="connsiteY9" fmla="*/ 1608871 h 1825384"/>
              <a:gd name="connsiteX10" fmla="*/ 5905500 w 6540500"/>
              <a:gd name="connsiteY10" fmla="*/ 1596171 h 1825384"/>
              <a:gd name="connsiteX11" fmla="*/ 5016500 w 6540500"/>
              <a:gd name="connsiteY11" fmla="*/ 1824771 h 1825384"/>
              <a:gd name="connsiteX12" fmla="*/ 6235700 w 6540500"/>
              <a:gd name="connsiteY12" fmla="*/ 1659671 h 1825384"/>
              <a:gd name="connsiteX13" fmla="*/ 6540500 w 6540500"/>
              <a:gd name="connsiteY13" fmla="*/ 1773971 h 1825384"/>
              <a:gd name="connsiteX0" fmla="*/ 0 w 6540500"/>
              <a:gd name="connsiteY0" fmla="*/ 1650095 h 1892008"/>
              <a:gd name="connsiteX1" fmla="*/ 1231900 w 6540500"/>
              <a:gd name="connsiteY1" fmla="*/ 1294495 h 1892008"/>
              <a:gd name="connsiteX2" fmla="*/ 1752600 w 6540500"/>
              <a:gd name="connsiteY2" fmla="*/ 481695 h 1892008"/>
              <a:gd name="connsiteX3" fmla="*/ 2298700 w 6540500"/>
              <a:gd name="connsiteY3" fmla="*/ 87995 h 1892008"/>
              <a:gd name="connsiteX4" fmla="*/ 2984500 w 6540500"/>
              <a:gd name="connsiteY4" fmla="*/ 37195 h 1892008"/>
              <a:gd name="connsiteX5" fmla="*/ 3594100 w 6540500"/>
              <a:gd name="connsiteY5" fmla="*/ 545195 h 1892008"/>
              <a:gd name="connsiteX6" fmla="*/ 4178300 w 6540500"/>
              <a:gd name="connsiteY6" fmla="*/ 1561195 h 1892008"/>
              <a:gd name="connsiteX7" fmla="*/ 4889500 w 6540500"/>
              <a:gd name="connsiteY7" fmla="*/ 1688195 h 1892008"/>
              <a:gd name="connsiteX8" fmla="*/ 5194300 w 6540500"/>
              <a:gd name="connsiteY8" fmla="*/ 1662795 h 1892008"/>
              <a:gd name="connsiteX9" fmla="*/ 5473700 w 6540500"/>
              <a:gd name="connsiteY9" fmla="*/ 1675495 h 1892008"/>
              <a:gd name="connsiteX10" fmla="*/ 5905500 w 6540500"/>
              <a:gd name="connsiteY10" fmla="*/ 1662795 h 1892008"/>
              <a:gd name="connsiteX11" fmla="*/ 5016500 w 6540500"/>
              <a:gd name="connsiteY11" fmla="*/ 1891395 h 1892008"/>
              <a:gd name="connsiteX12" fmla="*/ 6235700 w 6540500"/>
              <a:gd name="connsiteY12" fmla="*/ 1726295 h 1892008"/>
              <a:gd name="connsiteX13" fmla="*/ 6540500 w 6540500"/>
              <a:gd name="connsiteY13" fmla="*/ 1840595 h 1892008"/>
              <a:gd name="connsiteX0" fmla="*/ 0 w 5829300"/>
              <a:gd name="connsiteY0" fmla="*/ 1611995 h 1892008"/>
              <a:gd name="connsiteX1" fmla="*/ 520700 w 5829300"/>
              <a:gd name="connsiteY1" fmla="*/ 12944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67100 w 5829300"/>
              <a:gd name="connsiteY6" fmla="*/ 15611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67100 w 5829300"/>
              <a:gd name="connsiteY6" fmla="*/ 15611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276600 w 5829300"/>
              <a:gd name="connsiteY6" fmla="*/ 12436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54400 w 5829300"/>
              <a:gd name="connsiteY6" fmla="*/ 12944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54400 w 5829300"/>
              <a:gd name="connsiteY6" fmla="*/ 1294495 h 1892008"/>
              <a:gd name="connsiteX7" fmla="*/ 4216400 w 5829300"/>
              <a:gd name="connsiteY7" fmla="*/ 16246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216400 w 5829300"/>
              <a:gd name="connsiteY7" fmla="*/ 1626738 h 1894051"/>
              <a:gd name="connsiteX8" fmla="*/ 4483100 w 5829300"/>
              <a:gd name="connsiteY8" fmla="*/ 1664838 h 1894051"/>
              <a:gd name="connsiteX9" fmla="*/ 4762500 w 5829300"/>
              <a:gd name="connsiteY9" fmla="*/ 1677538 h 1894051"/>
              <a:gd name="connsiteX10" fmla="*/ 5194300 w 5829300"/>
              <a:gd name="connsiteY10" fmla="*/ 1664838 h 1894051"/>
              <a:gd name="connsiteX11" fmla="*/ 4305300 w 5829300"/>
              <a:gd name="connsiteY11" fmla="*/ 1893438 h 1894051"/>
              <a:gd name="connsiteX12" fmla="*/ 5524500 w 5829300"/>
              <a:gd name="connsiteY12" fmla="*/ 1728338 h 1894051"/>
              <a:gd name="connsiteX13" fmla="*/ 5829300 w 5829300"/>
              <a:gd name="connsiteY13" fmla="*/ 1842638 h 1894051"/>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114800 w 5829300"/>
              <a:gd name="connsiteY7" fmla="*/ 1626738 h 1894051"/>
              <a:gd name="connsiteX8" fmla="*/ 4483100 w 5829300"/>
              <a:gd name="connsiteY8" fmla="*/ 1664838 h 1894051"/>
              <a:gd name="connsiteX9" fmla="*/ 4762500 w 5829300"/>
              <a:gd name="connsiteY9" fmla="*/ 1677538 h 1894051"/>
              <a:gd name="connsiteX10" fmla="*/ 5194300 w 5829300"/>
              <a:gd name="connsiteY10" fmla="*/ 1664838 h 1894051"/>
              <a:gd name="connsiteX11" fmla="*/ 4305300 w 5829300"/>
              <a:gd name="connsiteY11" fmla="*/ 1893438 h 1894051"/>
              <a:gd name="connsiteX12" fmla="*/ 5524500 w 5829300"/>
              <a:gd name="connsiteY12" fmla="*/ 1728338 h 1894051"/>
              <a:gd name="connsiteX13" fmla="*/ 5829300 w 5829300"/>
              <a:gd name="connsiteY13" fmla="*/ 1842638 h 1894051"/>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483100 w 5829300"/>
              <a:gd name="connsiteY7" fmla="*/ 1664838 h 1894051"/>
              <a:gd name="connsiteX8" fmla="*/ 4762500 w 5829300"/>
              <a:gd name="connsiteY8" fmla="*/ 1677538 h 1894051"/>
              <a:gd name="connsiteX9" fmla="*/ 5194300 w 5829300"/>
              <a:gd name="connsiteY9" fmla="*/ 1664838 h 1894051"/>
              <a:gd name="connsiteX10" fmla="*/ 4305300 w 5829300"/>
              <a:gd name="connsiteY10" fmla="*/ 1893438 h 1894051"/>
              <a:gd name="connsiteX11" fmla="*/ 5524500 w 5829300"/>
              <a:gd name="connsiteY11" fmla="*/ 1728338 h 1894051"/>
              <a:gd name="connsiteX12" fmla="*/ 5829300 w 5829300"/>
              <a:gd name="connsiteY12" fmla="*/ 1842638 h 1894051"/>
              <a:gd name="connsiteX0" fmla="*/ 0 w 5524500"/>
              <a:gd name="connsiteY0" fmla="*/ 1614038 h 1894051"/>
              <a:gd name="connsiteX1" fmla="*/ 635000 w 5524500"/>
              <a:gd name="connsiteY1" fmla="*/ 1131438 h 1894051"/>
              <a:gd name="connsiteX2" fmla="*/ 1079500 w 5524500"/>
              <a:gd name="connsiteY2" fmla="*/ 534538 h 1894051"/>
              <a:gd name="connsiteX3" fmla="*/ 1587500 w 5524500"/>
              <a:gd name="connsiteY3" fmla="*/ 90038 h 1894051"/>
              <a:gd name="connsiteX4" fmla="*/ 2273300 w 5524500"/>
              <a:gd name="connsiteY4" fmla="*/ 39238 h 1894051"/>
              <a:gd name="connsiteX5" fmla="*/ 2882900 w 5524500"/>
              <a:gd name="connsiteY5" fmla="*/ 547238 h 1894051"/>
              <a:gd name="connsiteX6" fmla="*/ 3454400 w 5524500"/>
              <a:gd name="connsiteY6" fmla="*/ 1296538 h 1894051"/>
              <a:gd name="connsiteX7" fmla="*/ 4483100 w 5524500"/>
              <a:gd name="connsiteY7" fmla="*/ 1664838 h 1894051"/>
              <a:gd name="connsiteX8" fmla="*/ 4762500 w 5524500"/>
              <a:gd name="connsiteY8" fmla="*/ 1677538 h 1894051"/>
              <a:gd name="connsiteX9" fmla="*/ 5194300 w 5524500"/>
              <a:gd name="connsiteY9" fmla="*/ 1664838 h 1894051"/>
              <a:gd name="connsiteX10" fmla="*/ 4305300 w 5524500"/>
              <a:gd name="connsiteY10" fmla="*/ 1893438 h 1894051"/>
              <a:gd name="connsiteX11" fmla="*/ 5524500 w 5524500"/>
              <a:gd name="connsiteY11" fmla="*/ 1728338 h 1894051"/>
              <a:gd name="connsiteX0" fmla="*/ 0 w 5204100"/>
              <a:gd name="connsiteY0" fmla="*/ 1614038 h 1893438"/>
              <a:gd name="connsiteX1" fmla="*/ 635000 w 5204100"/>
              <a:gd name="connsiteY1" fmla="*/ 1131438 h 1893438"/>
              <a:gd name="connsiteX2" fmla="*/ 1079500 w 5204100"/>
              <a:gd name="connsiteY2" fmla="*/ 534538 h 1893438"/>
              <a:gd name="connsiteX3" fmla="*/ 1587500 w 5204100"/>
              <a:gd name="connsiteY3" fmla="*/ 90038 h 1893438"/>
              <a:gd name="connsiteX4" fmla="*/ 2273300 w 5204100"/>
              <a:gd name="connsiteY4" fmla="*/ 39238 h 1893438"/>
              <a:gd name="connsiteX5" fmla="*/ 2882900 w 5204100"/>
              <a:gd name="connsiteY5" fmla="*/ 547238 h 1893438"/>
              <a:gd name="connsiteX6" fmla="*/ 3454400 w 5204100"/>
              <a:gd name="connsiteY6" fmla="*/ 1296538 h 1893438"/>
              <a:gd name="connsiteX7" fmla="*/ 4483100 w 5204100"/>
              <a:gd name="connsiteY7" fmla="*/ 1664838 h 1893438"/>
              <a:gd name="connsiteX8" fmla="*/ 4762500 w 5204100"/>
              <a:gd name="connsiteY8" fmla="*/ 1677538 h 1893438"/>
              <a:gd name="connsiteX9" fmla="*/ 5194300 w 5204100"/>
              <a:gd name="connsiteY9" fmla="*/ 1664838 h 1893438"/>
              <a:gd name="connsiteX10" fmla="*/ 4305300 w 5204100"/>
              <a:gd name="connsiteY10" fmla="*/ 1893438 h 1893438"/>
              <a:gd name="connsiteX0" fmla="*/ 0 w 5204100"/>
              <a:gd name="connsiteY0" fmla="*/ 1614038 h 1696775"/>
              <a:gd name="connsiteX1" fmla="*/ 635000 w 5204100"/>
              <a:gd name="connsiteY1" fmla="*/ 1131438 h 1696775"/>
              <a:gd name="connsiteX2" fmla="*/ 1079500 w 5204100"/>
              <a:gd name="connsiteY2" fmla="*/ 534538 h 1696775"/>
              <a:gd name="connsiteX3" fmla="*/ 1587500 w 5204100"/>
              <a:gd name="connsiteY3" fmla="*/ 90038 h 1696775"/>
              <a:gd name="connsiteX4" fmla="*/ 2273300 w 5204100"/>
              <a:gd name="connsiteY4" fmla="*/ 39238 h 1696775"/>
              <a:gd name="connsiteX5" fmla="*/ 2882900 w 5204100"/>
              <a:gd name="connsiteY5" fmla="*/ 547238 h 1696775"/>
              <a:gd name="connsiteX6" fmla="*/ 3454400 w 5204100"/>
              <a:gd name="connsiteY6" fmla="*/ 1296538 h 1696775"/>
              <a:gd name="connsiteX7" fmla="*/ 4483100 w 5204100"/>
              <a:gd name="connsiteY7" fmla="*/ 1664838 h 1696775"/>
              <a:gd name="connsiteX8" fmla="*/ 4762500 w 5204100"/>
              <a:gd name="connsiteY8" fmla="*/ 1677538 h 1696775"/>
              <a:gd name="connsiteX9" fmla="*/ 5194300 w 5204100"/>
              <a:gd name="connsiteY9" fmla="*/ 1664838 h 1696775"/>
              <a:gd name="connsiteX0" fmla="*/ 0 w 4762500"/>
              <a:gd name="connsiteY0" fmla="*/ 1614038 h 1696775"/>
              <a:gd name="connsiteX1" fmla="*/ 635000 w 4762500"/>
              <a:gd name="connsiteY1" fmla="*/ 1131438 h 1696775"/>
              <a:gd name="connsiteX2" fmla="*/ 1079500 w 4762500"/>
              <a:gd name="connsiteY2" fmla="*/ 534538 h 1696775"/>
              <a:gd name="connsiteX3" fmla="*/ 1587500 w 4762500"/>
              <a:gd name="connsiteY3" fmla="*/ 90038 h 1696775"/>
              <a:gd name="connsiteX4" fmla="*/ 2273300 w 4762500"/>
              <a:gd name="connsiteY4" fmla="*/ 39238 h 1696775"/>
              <a:gd name="connsiteX5" fmla="*/ 2882900 w 4762500"/>
              <a:gd name="connsiteY5" fmla="*/ 547238 h 1696775"/>
              <a:gd name="connsiteX6" fmla="*/ 3454400 w 4762500"/>
              <a:gd name="connsiteY6" fmla="*/ 1296538 h 1696775"/>
              <a:gd name="connsiteX7" fmla="*/ 4483100 w 4762500"/>
              <a:gd name="connsiteY7" fmla="*/ 1664838 h 1696775"/>
              <a:gd name="connsiteX8" fmla="*/ 4762500 w 4762500"/>
              <a:gd name="connsiteY8" fmla="*/ 1677538 h 1696775"/>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454400 w 4762500"/>
              <a:gd name="connsiteY6" fmla="*/ 1296538 h 1677538"/>
              <a:gd name="connsiteX7" fmla="*/ 4051300 w 4762500"/>
              <a:gd name="connsiteY7" fmla="*/ 1588638 h 1677538"/>
              <a:gd name="connsiteX8" fmla="*/ 4762500 w 4762500"/>
              <a:gd name="connsiteY8" fmla="*/ 1677538 h 1677538"/>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340100 w 4762500"/>
              <a:gd name="connsiteY6" fmla="*/ 1207638 h 1677538"/>
              <a:gd name="connsiteX7" fmla="*/ 4051300 w 4762500"/>
              <a:gd name="connsiteY7" fmla="*/ 1588638 h 1677538"/>
              <a:gd name="connsiteX8" fmla="*/ 4762500 w 4762500"/>
              <a:gd name="connsiteY8" fmla="*/ 1677538 h 1677538"/>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340100 w 4762500"/>
              <a:gd name="connsiteY6" fmla="*/ 1207638 h 1677538"/>
              <a:gd name="connsiteX7" fmla="*/ 3797300 w 4762500"/>
              <a:gd name="connsiteY7" fmla="*/ 1474338 h 1677538"/>
              <a:gd name="connsiteX8" fmla="*/ 4762500 w 4762500"/>
              <a:gd name="connsiteY8" fmla="*/ 1677538 h 1677538"/>
              <a:gd name="connsiteX0" fmla="*/ 0 w 4597400"/>
              <a:gd name="connsiteY0" fmla="*/ 1614038 h 1614038"/>
              <a:gd name="connsiteX1" fmla="*/ 635000 w 4597400"/>
              <a:gd name="connsiteY1" fmla="*/ 1131438 h 1614038"/>
              <a:gd name="connsiteX2" fmla="*/ 1079500 w 4597400"/>
              <a:gd name="connsiteY2" fmla="*/ 534538 h 1614038"/>
              <a:gd name="connsiteX3" fmla="*/ 1587500 w 4597400"/>
              <a:gd name="connsiteY3" fmla="*/ 90038 h 1614038"/>
              <a:gd name="connsiteX4" fmla="*/ 2273300 w 4597400"/>
              <a:gd name="connsiteY4" fmla="*/ 39238 h 1614038"/>
              <a:gd name="connsiteX5" fmla="*/ 2882900 w 4597400"/>
              <a:gd name="connsiteY5" fmla="*/ 547238 h 1614038"/>
              <a:gd name="connsiteX6" fmla="*/ 3340100 w 4597400"/>
              <a:gd name="connsiteY6" fmla="*/ 1207638 h 1614038"/>
              <a:gd name="connsiteX7" fmla="*/ 3797300 w 4597400"/>
              <a:gd name="connsiteY7" fmla="*/ 1474338 h 1614038"/>
              <a:gd name="connsiteX8" fmla="*/ 4597400 w 4597400"/>
              <a:gd name="connsiteY8" fmla="*/ 1575938 h 1614038"/>
              <a:gd name="connsiteX0" fmla="*/ 0 w 4597400"/>
              <a:gd name="connsiteY0" fmla="*/ 1604798 h 1604798"/>
              <a:gd name="connsiteX1" fmla="*/ 635000 w 4597400"/>
              <a:gd name="connsiteY1" fmla="*/ 1122198 h 1604798"/>
              <a:gd name="connsiteX2" fmla="*/ 1079500 w 4597400"/>
              <a:gd name="connsiteY2" fmla="*/ 525298 h 1604798"/>
              <a:gd name="connsiteX3" fmla="*/ 1587500 w 4597400"/>
              <a:gd name="connsiteY3" fmla="*/ 80798 h 1604798"/>
              <a:gd name="connsiteX4" fmla="*/ 2414517 w 4597400"/>
              <a:gd name="connsiteY4" fmla="*/ 42698 h 1604798"/>
              <a:gd name="connsiteX5" fmla="*/ 2882900 w 4597400"/>
              <a:gd name="connsiteY5" fmla="*/ 537998 h 1604798"/>
              <a:gd name="connsiteX6" fmla="*/ 3340100 w 4597400"/>
              <a:gd name="connsiteY6" fmla="*/ 1198398 h 1604798"/>
              <a:gd name="connsiteX7" fmla="*/ 3797300 w 4597400"/>
              <a:gd name="connsiteY7" fmla="*/ 1465098 h 1604798"/>
              <a:gd name="connsiteX8" fmla="*/ 4597400 w 4597400"/>
              <a:gd name="connsiteY8" fmla="*/ 1566698 h 1604798"/>
              <a:gd name="connsiteX0" fmla="*/ 0 w 4597400"/>
              <a:gd name="connsiteY0" fmla="*/ 1606641 h 1606641"/>
              <a:gd name="connsiteX1" fmla="*/ 635000 w 4597400"/>
              <a:gd name="connsiteY1" fmla="*/ 1124041 h 1606641"/>
              <a:gd name="connsiteX2" fmla="*/ 1079500 w 4597400"/>
              <a:gd name="connsiteY2" fmla="*/ 527141 h 1606641"/>
              <a:gd name="connsiteX3" fmla="*/ 1587500 w 4597400"/>
              <a:gd name="connsiteY3" fmla="*/ 82641 h 1606641"/>
              <a:gd name="connsiteX4" fmla="*/ 2414517 w 4597400"/>
              <a:gd name="connsiteY4" fmla="*/ 44541 h 1606641"/>
              <a:gd name="connsiteX5" fmla="*/ 2961354 w 4597400"/>
              <a:gd name="connsiteY5" fmla="*/ 565241 h 1606641"/>
              <a:gd name="connsiteX6" fmla="*/ 3340100 w 4597400"/>
              <a:gd name="connsiteY6" fmla="*/ 1200241 h 1606641"/>
              <a:gd name="connsiteX7" fmla="*/ 3797300 w 4597400"/>
              <a:gd name="connsiteY7" fmla="*/ 1466941 h 1606641"/>
              <a:gd name="connsiteX8" fmla="*/ 4597400 w 4597400"/>
              <a:gd name="connsiteY8" fmla="*/ 1568541 h 1606641"/>
              <a:gd name="connsiteX0" fmla="*/ 0 w 4597400"/>
              <a:gd name="connsiteY0" fmla="*/ 1606641 h 1606641"/>
              <a:gd name="connsiteX1" fmla="*/ 635000 w 4597400"/>
              <a:gd name="connsiteY1" fmla="*/ 1124041 h 1606641"/>
              <a:gd name="connsiteX2" fmla="*/ 1079500 w 4597400"/>
              <a:gd name="connsiteY2" fmla="*/ 527141 h 1606641"/>
              <a:gd name="connsiteX3" fmla="*/ 1587500 w 4597400"/>
              <a:gd name="connsiteY3" fmla="*/ 82641 h 1606641"/>
              <a:gd name="connsiteX4" fmla="*/ 2414517 w 4597400"/>
              <a:gd name="connsiteY4" fmla="*/ 44541 h 1606641"/>
              <a:gd name="connsiteX5" fmla="*/ 2961354 w 4597400"/>
              <a:gd name="connsiteY5" fmla="*/ 565241 h 1606641"/>
              <a:gd name="connsiteX6" fmla="*/ 3371481 w 4597400"/>
              <a:gd name="connsiteY6" fmla="*/ 1200241 h 1606641"/>
              <a:gd name="connsiteX7" fmla="*/ 3797300 w 4597400"/>
              <a:gd name="connsiteY7" fmla="*/ 1466941 h 1606641"/>
              <a:gd name="connsiteX8" fmla="*/ 4597400 w 4597400"/>
              <a:gd name="connsiteY8" fmla="*/ 1568541 h 1606641"/>
              <a:gd name="connsiteX0" fmla="*/ 0 w 4613091"/>
              <a:gd name="connsiteY0" fmla="*/ 1606641 h 1606641"/>
              <a:gd name="connsiteX1" fmla="*/ 635000 w 4613091"/>
              <a:gd name="connsiteY1" fmla="*/ 1124041 h 1606641"/>
              <a:gd name="connsiteX2" fmla="*/ 1079500 w 4613091"/>
              <a:gd name="connsiteY2" fmla="*/ 527141 h 1606641"/>
              <a:gd name="connsiteX3" fmla="*/ 1587500 w 4613091"/>
              <a:gd name="connsiteY3" fmla="*/ 82641 h 1606641"/>
              <a:gd name="connsiteX4" fmla="*/ 2414517 w 4613091"/>
              <a:gd name="connsiteY4" fmla="*/ 44541 h 1606641"/>
              <a:gd name="connsiteX5" fmla="*/ 2961354 w 4613091"/>
              <a:gd name="connsiteY5" fmla="*/ 565241 h 1606641"/>
              <a:gd name="connsiteX6" fmla="*/ 3371481 w 4613091"/>
              <a:gd name="connsiteY6" fmla="*/ 1200241 h 1606641"/>
              <a:gd name="connsiteX7" fmla="*/ 3797300 w 4613091"/>
              <a:gd name="connsiteY7" fmla="*/ 1466941 h 1606641"/>
              <a:gd name="connsiteX8" fmla="*/ 4613091 w 4613091"/>
              <a:gd name="connsiteY8" fmla="*/ 1581241 h 1606641"/>
              <a:gd name="connsiteX0" fmla="*/ 0 w 4613091"/>
              <a:gd name="connsiteY0" fmla="*/ 1586028 h 1586028"/>
              <a:gd name="connsiteX1" fmla="*/ 635000 w 4613091"/>
              <a:gd name="connsiteY1" fmla="*/ 1103428 h 1586028"/>
              <a:gd name="connsiteX2" fmla="*/ 1079500 w 4613091"/>
              <a:gd name="connsiteY2" fmla="*/ 506528 h 1586028"/>
              <a:gd name="connsiteX3" fmla="*/ 1587500 w 4613091"/>
              <a:gd name="connsiteY3" fmla="*/ 62028 h 1586028"/>
              <a:gd name="connsiteX4" fmla="*/ 2508202 w 4613091"/>
              <a:gd name="connsiteY4" fmla="*/ 55151 h 1586028"/>
              <a:gd name="connsiteX5" fmla="*/ 2961354 w 4613091"/>
              <a:gd name="connsiteY5" fmla="*/ 544628 h 1586028"/>
              <a:gd name="connsiteX6" fmla="*/ 3371481 w 4613091"/>
              <a:gd name="connsiteY6" fmla="*/ 1179628 h 1586028"/>
              <a:gd name="connsiteX7" fmla="*/ 3797300 w 4613091"/>
              <a:gd name="connsiteY7" fmla="*/ 1446328 h 1586028"/>
              <a:gd name="connsiteX8" fmla="*/ 4613091 w 4613091"/>
              <a:gd name="connsiteY8" fmla="*/ 1560628 h 1586028"/>
              <a:gd name="connsiteX0" fmla="*/ 0 w 4613091"/>
              <a:gd name="connsiteY0" fmla="*/ 1577383 h 1577383"/>
              <a:gd name="connsiteX1" fmla="*/ 635000 w 4613091"/>
              <a:gd name="connsiteY1" fmla="*/ 1094783 h 1577383"/>
              <a:gd name="connsiteX2" fmla="*/ 1079500 w 4613091"/>
              <a:gd name="connsiteY2" fmla="*/ 497883 h 1577383"/>
              <a:gd name="connsiteX3" fmla="*/ 1642609 w 4613091"/>
              <a:gd name="connsiteY3" fmla="*/ 71225 h 1577383"/>
              <a:gd name="connsiteX4" fmla="*/ 2508202 w 4613091"/>
              <a:gd name="connsiteY4" fmla="*/ 46506 h 1577383"/>
              <a:gd name="connsiteX5" fmla="*/ 2961354 w 4613091"/>
              <a:gd name="connsiteY5" fmla="*/ 535983 h 1577383"/>
              <a:gd name="connsiteX6" fmla="*/ 3371481 w 4613091"/>
              <a:gd name="connsiteY6" fmla="*/ 1170983 h 1577383"/>
              <a:gd name="connsiteX7" fmla="*/ 3797300 w 4613091"/>
              <a:gd name="connsiteY7" fmla="*/ 1437683 h 1577383"/>
              <a:gd name="connsiteX8" fmla="*/ 4613091 w 4613091"/>
              <a:gd name="connsiteY8" fmla="*/ 1551983 h 1577383"/>
              <a:gd name="connsiteX0" fmla="*/ 0 w 4613091"/>
              <a:gd name="connsiteY0" fmla="*/ 1571523 h 1571523"/>
              <a:gd name="connsiteX1" fmla="*/ 635000 w 4613091"/>
              <a:gd name="connsiteY1" fmla="*/ 1088923 h 1571523"/>
              <a:gd name="connsiteX2" fmla="*/ 1079500 w 4613091"/>
              <a:gd name="connsiteY2" fmla="*/ 492023 h 1571523"/>
              <a:gd name="connsiteX3" fmla="*/ 1642609 w 4613091"/>
              <a:gd name="connsiteY3" fmla="*/ 65365 h 1571523"/>
              <a:gd name="connsiteX4" fmla="*/ 2469625 w 4613091"/>
              <a:gd name="connsiteY4" fmla="*/ 49567 h 1571523"/>
              <a:gd name="connsiteX5" fmla="*/ 2961354 w 4613091"/>
              <a:gd name="connsiteY5" fmla="*/ 530123 h 1571523"/>
              <a:gd name="connsiteX6" fmla="*/ 3371481 w 4613091"/>
              <a:gd name="connsiteY6" fmla="*/ 1165123 h 1571523"/>
              <a:gd name="connsiteX7" fmla="*/ 3797300 w 4613091"/>
              <a:gd name="connsiteY7" fmla="*/ 1431823 h 1571523"/>
              <a:gd name="connsiteX8" fmla="*/ 4613091 w 4613091"/>
              <a:gd name="connsiteY8" fmla="*/ 1546123 h 1571523"/>
              <a:gd name="connsiteX0" fmla="*/ 0 w 4613091"/>
              <a:gd name="connsiteY0" fmla="*/ 1577094 h 1577094"/>
              <a:gd name="connsiteX1" fmla="*/ 635000 w 4613091"/>
              <a:gd name="connsiteY1" fmla="*/ 1094494 h 1577094"/>
              <a:gd name="connsiteX2" fmla="*/ 1079500 w 4613091"/>
              <a:gd name="connsiteY2" fmla="*/ 497594 h 1577094"/>
              <a:gd name="connsiteX3" fmla="*/ 1642609 w 4613091"/>
              <a:gd name="connsiteY3" fmla="*/ 70936 h 1577094"/>
              <a:gd name="connsiteX4" fmla="*/ 2469625 w 4613091"/>
              <a:gd name="connsiteY4" fmla="*/ 55138 h 1577094"/>
              <a:gd name="connsiteX5" fmla="*/ 2961354 w 4613091"/>
              <a:gd name="connsiteY5" fmla="*/ 535694 h 1577094"/>
              <a:gd name="connsiteX6" fmla="*/ 3371481 w 4613091"/>
              <a:gd name="connsiteY6" fmla="*/ 1170694 h 1577094"/>
              <a:gd name="connsiteX7" fmla="*/ 3797300 w 4613091"/>
              <a:gd name="connsiteY7" fmla="*/ 1437394 h 1577094"/>
              <a:gd name="connsiteX8" fmla="*/ 4613091 w 4613091"/>
              <a:gd name="connsiteY8" fmla="*/ 1551694 h 1577094"/>
              <a:gd name="connsiteX0" fmla="*/ 0 w 4613091"/>
              <a:gd name="connsiteY0" fmla="*/ 1560722 h 1560722"/>
              <a:gd name="connsiteX1" fmla="*/ 635000 w 4613091"/>
              <a:gd name="connsiteY1" fmla="*/ 1078122 h 1560722"/>
              <a:gd name="connsiteX2" fmla="*/ 1079500 w 4613091"/>
              <a:gd name="connsiteY2" fmla="*/ 481222 h 1560722"/>
              <a:gd name="connsiteX3" fmla="*/ 1642609 w 4613091"/>
              <a:gd name="connsiteY3" fmla="*/ 54564 h 1560722"/>
              <a:gd name="connsiteX4" fmla="*/ 2469625 w 4613091"/>
              <a:gd name="connsiteY4" fmla="*/ 65529 h 1560722"/>
              <a:gd name="connsiteX5" fmla="*/ 2961354 w 4613091"/>
              <a:gd name="connsiteY5" fmla="*/ 519322 h 1560722"/>
              <a:gd name="connsiteX6" fmla="*/ 3371481 w 4613091"/>
              <a:gd name="connsiteY6" fmla="*/ 1154322 h 1560722"/>
              <a:gd name="connsiteX7" fmla="*/ 3797300 w 4613091"/>
              <a:gd name="connsiteY7" fmla="*/ 1421022 h 1560722"/>
              <a:gd name="connsiteX8" fmla="*/ 4613091 w 4613091"/>
              <a:gd name="connsiteY8" fmla="*/ 1535322 h 1560722"/>
              <a:gd name="connsiteX0" fmla="*/ 0 w 4613091"/>
              <a:gd name="connsiteY0" fmla="*/ 1547141 h 1547141"/>
              <a:gd name="connsiteX1" fmla="*/ 635000 w 4613091"/>
              <a:gd name="connsiteY1" fmla="*/ 1064541 h 1547141"/>
              <a:gd name="connsiteX2" fmla="*/ 1079500 w 4613091"/>
              <a:gd name="connsiteY2" fmla="*/ 467641 h 1547141"/>
              <a:gd name="connsiteX3" fmla="*/ 1642609 w 4613091"/>
              <a:gd name="connsiteY3" fmla="*/ 40983 h 1547141"/>
              <a:gd name="connsiteX4" fmla="*/ 2524734 w 4613091"/>
              <a:gd name="connsiteY4" fmla="*/ 78711 h 1547141"/>
              <a:gd name="connsiteX5" fmla="*/ 2961354 w 4613091"/>
              <a:gd name="connsiteY5" fmla="*/ 505741 h 1547141"/>
              <a:gd name="connsiteX6" fmla="*/ 3371481 w 4613091"/>
              <a:gd name="connsiteY6" fmla="*/ 1140741 h 1547141"/>
              <a:gd name="connsiteX7" fmla="*/ 3797300 w 4613091"/>
              <a:gd name="connsiteY7" fmla="*/ 1407441 h 1547141"/>
              <a:gd name="connsiteX8" fmla="*/ 4613091 w 4613091"/>
              <a:gd name="connsiteY8" fmla="*/ 1521741 h 1547141"/>
              <a:gd name="connsiteX0" fmla="*/ 0 w 4613091"/>
              <a:gd name="connsiteY0" fmla="*/ 1525725 h 1525725"/>
              <a:gd name="connsiteX1" fmla="*/ 635000 w 4613091"/>
              <a:gd name="connsiteY1" fmla="*/ 1043125 h 1525725"/>
              <a:gd name="connsiteX2" fmla="*/ 1079500 w 4613091"/>
              <a:gd name="connsiteY2" fmla="*/ 446225 h 1525725"/>
              <a:gd name="connsiteX3" fmla="*/ 1642609 w 4613091"/>
              <a:gd name="connsiteY3" fmla="*/ 46329 h 1525725"/>
              <a:gd name="connsiteX4" fmla="*/ 2524734 w 4613091"/>
              <a:gd name="connsiteY4" fmla="*/ 57295 h 1525725"/>
              <a:gd name="connsiteX5" fmla="*/ 2961354 w 4613091"/>
              <a:gd name="connsiteY5" fmla="*/ 484325 h 1525725"/>
              <a:gd name="connsiteX6" fmla="*/ 3371481 w 4613091"/>
              <a:gd name="connsiteY6" fmla="*/ 1119325 h 1525725"/>
              <a:gd name="connsiteX7" fmla="*/ 3797300 w 4613091"/>
              <a:gd name="connsiteY7" fmla="*/ 1386025 h 1525725"/>
              <a:gd name="connsiteX8" fmla="*/ 4613091 w 4613091"/>
              <a:gd name="connsiteY8" fmla="*/ 1500325 h 1525725"/>
              <a:gd name="connsiteX0" fmla="*/ 0 w 4613091"/>
              <a:gd name="connsiteY0" fmla="*/ 1521200 h 1521200"/>
              <a:gd name="connsiteX1" fmla="*/ 635000 w 4613091"/>
              <a:gd name="connsiteY1" fmla="*/ 1038600 h 1521200"/>
              <a:gd name="connsiteX2" fmla="*/ 1079500 w 4613091"/>
              <a:gd name="connsiteY2" fmla="*/ 441700 h 1521200"/>
              <a:gd name="connsiteX3" fmla="*/ 1642609 w 4613091"/>
              <a:gd name="connsiteY3" fmla="*/ 41804 h 1521200"/>
              <a:gd name="connsiteX4" fmla="*/ 2579843 w 4613091"/>
              <a:gd name="connsiteY4" fmla="*/ 61691 h 1521200"/>
              <a:gd name="connsiteX5" fmla="*/ 2961354 w 4613091"/>
              <a:gd name="connsiteY5" fmla="*/ 479800 h 1521200"/>
              <a:gd name="connsiteX6" fmla="*/ 3371481 w 4613091"/>
              <a:gd name="connsiteY6" fmla="*/ 1114800 h 1521200"/>
              <a:gd name="connsiteX7" fmla="*/ 3797300 w 4613091"/>
              <a:gd name="connsiteY7" fmla="*/ 1381500 h 1521200"/>
              <a:gd name="connsiteX8" fmla="*/ 4613091 w 4613091"/>
              <a:gd name="connsiteY8" fmla="*/ 1495800 h 1521200"/>
              <a:gd name="connsiteX0" fmla="*/ 0 w 4613091"/>
              <a:gd name="connsiteY0" fmla="*/ 1523272 h 1523272"/>
              <a:gd name="connsiteX1" fmla="*/ 635000 w 4613091"/>
              <a:gd name="connsiteY1" fmla="*/ 1040672 h 1523272"/>
              <a:gd name="connsiteX2" fmla="*/ 1079500 w 4613091"/>
              <a:gd name="connsiteY2" fmla="*/ 443772 h 1523272"/>
              <a:gd name="connsiteX3" fmla="*/ 1642609 w 4613091"/>
              <a:gd name="connsiteY3" fmla="*/ 43876 h 1523272"/>
              <a:gd name="connsiteX4" fmla="*/ 2169156 w 4613091"/>
              <a:gd name="connsiteY4" fmla="*/ 12593 h 1523272"/>
              <a:gd name="connsiteX5" fmla="*/ 2579843 w 4613091"/>
              <a:gd name="connsiteY5" fmla="*/ 63763 h 1523272"/>
              <a:gd name="connsiteX6" fmla="*/ 2961354 w 4613091"/>
              <a:gd name="connsiteY6" fmla="*/ 481872 h 1523272"/>
              <a:gd name="connsiteX7" fmla="*/ 3371481 w 4613091"/>
              <a:gd name="connsiteY7" fmla="*/ 1116872 h 1523272"/>
              <a:gd name="connsiteX8" fmla="*/ 3797300 w 4613091"/>
              <a:gd name="connsiteY8" fmla="*/ 1383572 h 1523272"/>
              <a:gd name="connsiteX9" fmla="*/ 4613091 w 4613091"/>
              <a:gd name="connsiteY9" fmla="*/ 1497872 h 1523272"/>
              <a:gd name="connsiteX0" fmla="*/ 0 w 4613091"/>
              <a:gd name="connsiteY0" fmla="*/ 1564830 h 1564830"/>
              <a:gd name="connsiteX1" fmla="*/ 635000 w 4613091"/>
              <a:gd name="connsiteY1" fmla="*/ 1082230 h 1564830"/>
              <a:gd name="connsiteX2" fmla="*/ 1079500 w 4613091"/>
              <a:gd name="connsiteY2" fmla="*/ 485330 h 1564830"/>
              <a:gd name="connsiteX3" fmla="*/ 1642609 w 4613091"/>
              <a:gd name="connsiteY3" fmla="*/ 85434 h 1564830"/>
              <a:gd name="connsiteX4" fmla="*/ 2169156 w 4613091"/>
              <a:gd name="connsiteY4" fmla="*/ 625 h 1564830"/>
              <a:gd name="connsiteX5" fmla="*/ 2579843 w 4613091"/>
              <a:gd name="connsiteY5" fmla="*/ 105321 h 1564830"/>
              <a:gd name="connsiteX6" fmla="*/ 2961354 w 4613091"/>
              <a:gd name="connsiteY6" fmla="*/ 523430 h 1564830"/>
              <a:gd name="connsiteX7" fmla="*/ 3371481 w 4613091"/>
              <a:gd name="connsiteY7" fmla="*/ 1158430 h 1564830"/>
              <a:gd name="connsiteX8" fmla="*/ 3797300 w 4613091"/>
              <a:gd name="connsiteY8" fmla="*/ 1425130 h 1564830"/>
              <a:gd name="connsiteX9" fmla="*/ 4613091 w 4613091"/>
              <a:gd name="connsiteY9" fmla="*/ 1539430 h 1564830"/>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79843 w 4613091"/>
              <a:gd name="connsiteY5" fmla="*/ 118438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79843 w 4613091"/>
              <a:gd name="connsiteY5" fmla="*/ 145201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85353 w 4613091"/>
              <a:gd name="connsiteY5" fmla="*/ 136280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85353 w 4613091"/>
              <a:gd name="connsiteY5" fmla="*/ 136280 h 1577947"/>
              <a:gd name="connsiteX6" fmla="*/ 2972376 w 4613091"/>
              <a:gd name="connsiteY6" fmla="*/ 541008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24113"/>
              <a:gd name="connsiteY0" fmla="*/ 1577947 h 1577947"/>
              <a:gd name="connsiteX1" fmla="*/ 635000 w 4624113"/>
              <a:gd name="connsiteY1" fmla="*/ 1095347 h 1577947"/>
              <a:gd name="connsiteX2" fmla="*/ 1079500 w 4624113"/>
              <a:gd name="connsiteY2" fmla="*/ 498447 h 1577947"/>
              <a:gd name="connsiteX3" fmla="*/ 1642609 w 4624113"/>
              <a:gd name="connsiteY3" fmla="*/ 98551 h 1577947"/>
              <a:gd name="connsiteX4" fmla="*/ 2180178 w 4624113"/>
              <a:gd name="connsiteY4" fmla="*/ 360 h 1577947"/>
              <a:gd name="connsiteX5" fmla="*/ 2585353 w 4624113"/>
              <a:gd name="connsiteY5" fmla="*/ 136280 h 1577947"/>
              <a:gd name="connsiteX6" fmla="*/ 2972376 w 4624113"/>
              <a:gd name="connsiteY6" fmla="*/ 541008 h 1577947"/>
              <a:gd name="connsiteX7" fmla="*/ 3371481 w 4624113"/>
              <a:gd name="connsiteY7" fmla="*/ 1171547 h 1577947"/>
              <a:gd name="connsiteX8" fmla="*/ 3797300 w 4624113"/>
              <a:gd name="connsiteY8" fmla="*/ 1438247 h 1577947"/>
              <a:gd name="connsiteX9" fmla="*/ 4624113 w 4624113"/>
              <a:gd name="connsiteY9" fmla="*/ 1565929 h 1577947"/>
              <a:gd name="connsiteX0" fmla="*/ 0 w 4624113"/>
              <a:gd name="connsiteY0" fmla="*/ 1578105 h 1578105"/>
              <a:gd name="connsiteX1" fmla="*/ 635000 w 4624113"/>
              <a:gd name="connsiteY1" fmla="*/ 1095505 h 1578105"/>
              <a:gd name="connsiteX2" fmla="*/ 1057458 w 4624113"/>
              <a:gd name="connsiteY2" fmla="*/ 547671 h 1578105"/>
              <a:gd name="connsiteX3" fmla="*/ 1642609 w 4624113"/>
              <a:gd name="connsiteY3" fmla="*/ 98709 h 1578105"/>
              <a:gd name="connsiteX4" fmla="*/ 2180178 w 4624113"/>
              <a:gd name="connsiteY4" fmla="*/ 518 h 1578105"/>
              <a:gd name="connsiteX5" fmla="*/ 2585353 w 4624113"/>
              <a:gd name="connsiteY5" fmla="*/ 136438 h 1578105"/>
              <a:gd name="connsiteX6" fmla="*/ 2972376 w 4624113"/>
              <a:gd name="connsiteY6" fmla="*/ 541166 h 1578105"/>
              <a:gd name="connsiteX7" fmla="*/ 3371481 w 4624113"/>
              <a:gd name="connsiteY7" fmla="*/ 1171705 h 1578105"/>
              <a:gd name="connsiteX8" fmla="*/ 3797300 w 4624113"/>
              <a:gd name="connsiteY8" fmla="*/ 1438405 h 1578105"/>
              <a:gd name="connsiteX9" fmla="*/ 4624113 w 4624113"/>
              <a:gd name="connsiteY9" fmla="*/ 1566087 h 1578105"/>
              <a:gd name="connsiteX0" fmla="*/ 0 w 4624113"/>
              <a:gd name="connsiteY0" fmla="*/ 1578105 h 1578105"/>
              <a:gd name="connsiteX1" fmla="*/ 635000 w 4624113"/>
              <a:gd name="connsiteY1" fmla="*/ 1095505 h 1578105"/>
              <a:gd name="connsiteX2" fmla="*/ 1057458 w 4624113"/>
              <a:gd name="connsiteY2" fmla="*/ 547671 h 1578105"/>
              <a:gd name="connsiteX3" fmla="*/ 1642609 w 4624113"/>
              <a:gd name="connsiteY3" fmla="*/ 98709 h 1578105"/>
              <a:gd name="connsiteX4" fmla="*/ 2180178 w 4624113"/>
              <a:gd name="connsiteY4" fmla="*/ 518 h 1578105"/>
              <a:gd name="connsiteX5" fmla="*/ 2585353 w 4624113"/>
              <a:gd name="connsiteY5" fmla="*/ 136438 h 1578105"/>
              <a:gd name="connsiteX6" fmla="*/ 2972376 w 4624113"/>
              <a:gd name="connsiteY6" fmla="*/ 541166 h 1578105"/>
              <a:gd name="connsiteX7" fmla="*/ 3371481 w 4624113"/>
              <a:gd name="connsiteY7" fmla="*/ 1171705 h 1578105"/>
              <a:gd name="connsiteX8" fmla="*/ 3797300 w 4624113"/>
              <a:gd name="connsiteY8" fmla="*/ 1438405 h 1578105"/>
              <a:gd name="connsiteX9" fmla="*/ 4624113 w 4624113"/>
              <a:gd name="connsiteY9" fmla="*/ 1566087 h 1578105"/>
              <a:gd name="connsiteX0" fmla="*/ 0 w 4624113"/>
              <a:gd name="connsiteY0" fmla="*/ 1578187 h 1578187"/>
              <a:gd name="connsiteX1" fmla="*/ 635000 w 4624113"/>
              <a:gd name="connsiteY1" fmla="*/ 10955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071 h 1578071"/>
              <a:gd name="connsiteX1" fmla="*/ 635000 w 4624113"/>
              <a:gd name="connsiteY1" fmla="*/ 1120871 h 1578071"/>
              <a:gd name="connsiteX2" fmla="*/ 1078380 w 4624113"/>
              <a:gd name="connsiteY2" fmla="*/ 564570 h 1578071"/>
              <a:gd name="connsiteX3" fmla="*/ 1642609 w 4624113"/>
              <a:gd name="connsiteY3" fmla="*/ 98675 h 1578071"/>
              <a:gd name="connsiteX4" fmla="*/ 2180178 w 4624113"/>
              <a:gd name="connsiteY4" fmla="*/ 484 h 1578071"/>
              <a:gd name="connsiteX5" fmla="*/ 2585353 w 4624113"/>
              <a:gd name="connsiteY5" fmla="*/ 136404 h 1578071"/>
              <a:gd name="connsiteX6" fmla="*/ 2972376 w 4624113"/>
              <a:gd name="connsiteY6" fmla="*/ 541132 h 1578071"/>
              <a:gd name="connsiteX7" fmla="*/ 3371481 w 4624113"/>
              <a:gd name="connsiteY7" fmla="*/ 1171671 h 1578071"/>
              <a:gd name="connsiteX8" fmla="*/ 3797300 w 4624113"/>
              <a:gd name="connsiteY8" fmla="*/ 1438371 h 1578071"/>
              <a:gd name="connsiteX9" fmla="*/ 4624113 w 4624113"/>
              <a:gd name="connsiteY9" fmla="*/ 1566053 h 1578071"/>
              <a:gd name="connsiteX0" fmla="*/ 0 w 4624113"/>
              <a:gd name="connsiteY0" fmla="*/ 1578071 h 1578071"/>
              <a:gd name="connsiteX1" fmla="*/ 635000 w 4624113"/>
              <a:gd name="connsiteY1" fmla="*/ 1120871 h 1578071"/>
              <a:gd name="connsiteX2" fmla="*/ 1078380 w 4624113"/>
              <a:gd name="connsiteY2" fmla="*/ 564570 h 1578071"/>
              <a:gd name="connsiteX3" fmla="*/ 1642609 w 4624113"/>
              <a:gd name="connsiteY3" fmla="*/ 98675 h 1578071"/>
              <a:gd name="connsiteX4" fmla="*/ 2180178 w 4624113"/>
              <a:gd name="connsiteY4" fmla="*/ 484 h 1578071"/>
              <a:gd name="connsiteX5" fmla="*/ 2585353 w 4624113"/>
              <a:gd name="connsiteY5" fmla="*/ 136404 h 1578071"/>
              <a:gd name="connsiteX6" fmla="*/ 2972376 w 4624113"/>
              <a:gd name="connsiteY6" fmla="*/ 541132 h 1578071"/>
              <a:gd name="connsiteX7" fmla="*/ 3371481 w 4624113"/>
              <a:gd name="connsiteY7" fmla="*/ 1171671 h 1578071"/>
              <a:gd name="connsiteX8" fmla="*/ 3797300 w 4624113"/>
              <a:gd name="connsiteY8" fmla="*/ 1438371 h 1578071"/>
              <a:gd name="connsiteX9" fmla="*/ 4624113 w 4624113"/>
              <a:gd name="connsiteY9" fmla="*/ 1566053 h 1578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24113" h="1578071">
                <a:moveTo>
                  <a:pt x="0" y="1578071"/>
                </a:moveTo>
                <a:cubicBezTo>
                  <a:pt x="383116" y="1451071"/>
                  <a:pt x="470961" y="1315188"/>
                  <a:pt x="635000" y="1120871"/>
                </a:cubicBezTo>
                <a:cubicBezTo>
                  <a:pt x="799039" y="926554"/>
                  <a:pt x="915676" y="739170"/>
                  <a:pt x="1078380" y="564570"/>
                </a:cubicBezTo>
                <a:cubicBezTo>
                  <a:pt x="1241084" y="389970"/>
                  <a:pt x="1453746" y="188456"/>
                  <a:pt x="1642609" y="98675"/>
                </a:cubicBezTo>
                <a:cubicBezTo>
                  <a:pt x="1831472" y="8894"/>
                  <a:pt x="2023972" y="-2830"/>
                  <a:pt x="2180178" y="484"/>
                </a:cubicBezTo>
                <a:cubicBezTo>
                  <a:pt x="2336384" y="3798"/>
                  <a:pt x="2453320" y="46296"/>
                  <a:pt x="2585353" y="136404"/>
                </a:cubicBezTo>
                <a:cubicBezTo>
                  <a:pt x="2717386" y="226512"/>
                  <a:pt x="2841355" y="368588"/>
                  <a:pt x="2972376" y="541132"/>
                </a:cubicBezTo>
                <a:cubicBezTo>
                  <a:pt x="3103397" y="713676"/>
                  <a:pt x="3233994" y="1022131"/>
                  <a:pt x="3371481" y="1171671"/>
                </a:cubicBezTo>
                <a:cubicBezTo>
                  <a:pt x="3508968" y="1321211"/>
                  <a:pt x="3588528" y="1372641"/>
                  <a:pt x="3797300" y="1438371"/>
                </a:cubicBezTo>
                <a:cubicBezTo>
                  <a:pt x="4006072" y="1504101"/>
                  <a:pt x="4505580" y="1566053"/>
                  <a:pt x="4624113" y="1566053"/>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3" name="Straight Arrow Connector 92"/>
          <p:cNvCxnSpPr/>
          <p:nvPr/>
        </p:nvCxnSpPr>
        <p:spPr>
          <a:xfrm flipV="1">
            <a:off x="8548136" y="4197386"/>
            <a:ext cx="16190" cy="670106"/>
          </a:xfrm>
          <a:prstGeom prst="straightConnector1">
            <a:avLst/>
          </a:prstGeom>
          <a:ln w="25400">
            <a:solidFill>
              <a:schemeClr val="tx1"/>
            </a:solidFill>
            <a:prstDash val="dash"/>
            <a:headEnd type="triangle"/>
            <a:tailEnd type="triangle" w="med" len="lg"/>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endCxn id="91" idx="7"/>
          </p:cNvCxnSpPr>
          <p:nvPr/>
        </p:nvCxnSpPr>
        <p:spPr>
          <a:xfrm flipH="1" flipV="1">
            <a:off x="9671320" y="3522947"/>
            <a:ext cx="18925" cy="445784"/>
          </a:xfrm>
          <a:prstGeom prst="straightConnector1">
            <a:avLst/>
          </a:prstGeom>
          <a:ln w="25400">
            <a:solidFill>
              <a:schemeClr val="tx1"/>
            </a:solidFill>
            <a:prstDash val="dash"/>
            <a:headEnd type="triangle"/>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5" name="Rectangle 94"/>
              <p:cNvSpPr/>
              <p:nvPr/>
            </p:nvSpPr>
            <p:spPr>
              <a:xfrm>
                <a:off x="9673871" y="3443085"/>
                <a:ext cx="538674" cy="453137"/>
              </a:xfrm>
              <a:prstGeom prst="rect">
                <a:avLst/>
              </a:prstGeom>
            </p:spPr>
            <p:txBody>
              <a:bodyPr wrap="none">
                <a:spAutoFit/>
              </a:bodyPr>
              <a:lstStyle/>
              <a:p>
                <a14:m>
                  <m:oMath xmlns:m="http://schemas.openxmlformats.org/officeDocument/2006/math">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𝜎</m:t>
                        </m:r>
                      </m:e>
                      <m:sub>
                        <m:r>
                          <a:rPr lang="en-US" sz="2400" b="0" i="1" smtClean="0">
                            <a:latin typeface="Cambria Math" panose="02040503050406030204" pitchFamily="18" charset="0"/>
                            <a:ea typeface="Cambria Math" panose="02040503050406030204" pitchFamily="18" charset="0"/>
                          </a:rPr>
                          <m:t>2</m:t>
                        </m:r>
                      </m:sub>
                    </m:sSub>
                  </m:oMath>
                </a14:m>
                <a:r>
                  <a:rPr lang="en-US" dirty="0"/>
                  <a:t> </a:t>
                </a:r>
              </a:p>
            </p:txBody>
          </p:sp>
        </mc:Choice>
        <mc:Fallback xmlns="">
          <p:sp>
            <p:nvSpPr>
              <p:cNvPr id="95" name="Rectangle 94"/>
              <p:cNvSpPr>
                <a:spLocks noRot="1" noChangeAspect="1" noMove="1" noResize="1" noEditPoints="1" noAdjustHandles="1" noChangeArrowheads="1" noChangeShapeType="1" noTextEdit="1"/>
              </p:cNvSpPr>
              <p:nvPr/>
            </p:nvSpPr>
            <p:spPr>
              <a:xfrm>
                <a:off x="9673871" y="3443085"/>
                <a:ext cx="538674" cy="453137"/>
              </a:xfrm>
              <a:prstGeom prst="rect">
                <a:avLst/>
              </a:prstGeom>
              <a:blipFill rotWithShape="0">
                <a:blip r:embed="rId18"/>
                <a:stretch>
                  <a:fillRect b="-4054"/>
                </a:stretch>
              </a:blipFill>
            </p:spPr>
            <p:txBody>
              <a:bodyPr/>
              <a:lstStyle/>
              <a:p>
                <a:r>
                  <a:rPr lang="en-US">
                    <a:noFill/>
                  </a:rPr>
                  <a:t> </a:t>
                </a:r>
              </a:p>
            </p:txBody>
          </p:sp>
        </mc:Fallback>
      </mc:AlternateContent>
      <p:cxnSp>
        <p:nvCxnSpPr>
          <p:cNvPr id="96" name="Straight Arrow Connector 95"/>
          <p:cNvCxnSpPr/>
          <p:nvPr/>
        </p:nvCxnSpPr>
        <p:spPr>
          <a:xfrm flipH="1" flipV="1">
            <a:off x="10791568" y="2625634"/>
            <a:ext cx="1" cy="983833"/>
          </a:xfrm>
          <a:prstGeom prst="straightConnector1">
            <a:avLst/>
          </a:prstGeom>
          <a:ln w="25400">
            <a:solidFill>
              <a:schemeClr val="tx1"/>
            </a:solidFill>
            <a:prstDash val="dash"/>
            <a:headEnd type="triangle"/>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7" name="Rectangle 96"/>
              <p:cNvSpPr/>
              <p:nvPr/>
            </p:nvSpPr>
            <p:spPr>
              <a:xfrm>
                <a:off x="10776302" y="2774463"/>
                <a:ext cx="538674" cy="453137"/>
              </a:xfrm>
              <a:prstGeom prst="rect">
                <a:avLst/>
              </a:prstGeom>
            </p:spPr>
            <p:txBody>
              <a:bodyPr wrap="none">
                <a:spAutoFit/>
              </a:bodyPr>
              <a:lstStyle/>
              <a:p>
                <a14:m>
                  <m:oMath xmlns:m="http://schemas.openxmlformats.org/officeDocument/2006/math">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𝜎</m:t>
                        </m:r>
                      </m:e>
                      <m:sub>
                        <m:r>
                          <a:rPr lang="en-US" sz="2400" b="0" i="1" smtClean="0">
                            <a:latin typeface="Cambria Math" panose="02040503050406030204" pitchFamily="18" charset="0"/>
                            <a:ea typeface="Cambria Math" panose="02040503050406030204" pitchFamily="18" charset="0"/>
                          </a:rPr>
                          <m:t>3</m:t>
                        </m:r>
                      </m:sub>
                    </m:sSub>
                  </m:oMath>
                </a14:m>
                <a:r>
                  <a:rPr lang="en-US" dirty="0"/>
                  <a:t> </a:t>
                </a:r>
              </a:p>
            </p:txBody>
          </p:sp>
        </mc:Choice>
        <mc:Fallback xmlns="">
          <p:sp>
            <p:nvSpPr>
              <p:cNvPr id="97" name="Rectangle 96"/>
              <p:cNvSpPr>
                <a:spLocks noRot="1" noChangeAspect="1" noMove="1" noResize="1" noEditPoints="1" noAdjustHandles="1" noChangeArrowheads="1" noChangeShapeType="1" noTextEdit="1"/>
              </p:cNvSpPr>
              <p:nvPr/>
            </p:nvSpPr>
            <p:spPr>
              <a:xfrm>
                <a:off x="10776302" y="2774463"/>
                <a:ext cx="538674" cy="453137"/>
              </a:xfrm>
              <a:prstGeom prst="rect">
                <a:avLst/>
              </a:prstGeom>
              <a:blipFill rotWithShape="0">
                <a:blip r:embed="rId19"/>
                <a:stretch>
                  <a:fillRect b="-5405"/>
                </a:stretch>
              </a:blipFill>
            </p:spPr>
            <p:txBody>
              <a:bodyPr/>
              <a:lstStyle/>
              <a:p>
                <a:r>
                  <a:rPr lang="en-US">
                    <a:noFill/>
                  </a:rPr>
                  <a:t> </a:t>
                </a:r>
              </a:p>
            </p:txBody>
          </p:sp>
        </mc:Fallback>
      </mc:AlternateContent>
      <p:cxnSp>
        <p:nvCxnSpPr>
          <p:cNvPr id="98" name="Straight Connector 97"/>
          <p:cNvCxnSpPr/>
          <p:nvPr/>
        </p:nvCxnSpPr>
        <p:spPr>
          <a:xfrm flipH="1">
            <a:off x="7914326" y="4489422"/>
            <a:ext cx="799525" cy="0"/>
          </a:xfrm>
          <a:prstGeom prst="line">
            <a:avLst/>
          </a:prstGeom>
          <a:ln w="22225">
            <a:solidFill>
              <a:schemeClr val="accent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9" name="Rectangle 98"/>
              <p:cNvSpPr/>
              <p:nvPr/>
            </p:nvSpPr>
            <p:spPr>
              <a:xfrm>
                <a:off x="8556478" y="4230870"/>
                <a:ext cx="531556" cy="453137"/>
              </a:xfrm>
              <a:prstGeom prst="rect">
                <a:avLst/>
              </a:prstGeom>
            </p:spPr>
            <p:txBody>
              <a:bodyPr wrap="none">
                <a:spAutoFit/>
              </a:bodyPr>
              <a:lstStyle/>
              <a:p>
                <a14:m>
                  <m:oMath xmlns:m="http://schemas.openxmlformats.org/officeDocument/2006/math">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𝜎</m:t>
                        </m:r>
                      </m:e>
                      <m:sub>
                        <m:r>
                          <a:rPr lang="en-US" sz="2400" b="0" i="1" smtClean="0">
                            <a:latin typeface="Cambria Math" panose="02040503050406030204" pitchFamily="18" charset="0"/>
                            <a:ea typeface="Cambria Math" panose="02040503050406030204" pitchFamily="18" charset="0"/>
                          </a:rPr>
                          <m:t>1</m:t>
                        </m:r>
                      </m:sub>
                    </m:sSub>
                  </m:oMath>
                </a14:m>
                <a:r>
                  <a:rPr lang="en-US" dirty="0"/>
                  <a:t> </a:t>
                </a:r>
              </a:p>
            </p:txBody>
          </p:sp>
        </mc:Choice>
        <mc:Fallback xmlns="">
          <p:sp>
            <p:nvSpPr>
              <p:cNvPr id="99" name="Rectangle 98"/>
              <p:cNvSpPr>
                <a:spLocks noRot="1" noChangeAspect="1" noMove="1" noResize="1" noEditPoints="1" noAdjustHandles="1" noChangeArrowheads="1" noChangeShapeType="1" noTextEdit="1"/>
              </p:cNvSpPr>
              <p:nvPr/>
            </p:nvSpPr>
            <p:spPr>
              <a:xfrm>
                <a:off x="8556478" y="4230870"/>
                <a:ext cx="531556" cy="453137"/>
              </a:xfrm>
              <a:prstGeom prst="rect">
                <a:avLst/>
              </a:prstGeom>
              <a:blipFill rotWithShape="0">
                <a:blip r:embed="rId20"/>
                <a:stretch>
                  <a:fillRect b="-5405"/>
                </a:stretch>
              </a:blipFill>
            </p:spPr>
            <p:txBody>
              <a:bodyPr/>
              <a:lstStyle/>
              <a:p>
                <a:r>
                  <a:rPr lang="en-US">
                    <a:noFill/>
                  </a:rPr>
                  <a:t> </a:t>
                </a:r>
              </a:p>
            </p:txBody>
          </p:sp>
        </mc:Fallback>
      </mc:AlternateContent>
      <p:cxnSp>
        <p:nvCxnSpPr>
          <p:cNvPr id="100" name="Straight Connector 99"/>
          <p:cNvCxnSpPr/>
          <p:nvPr/>
        </p:nvCxnSpPr>
        <p:spPr>
          <a:xfrm flipH="1">
            <a:off x="7886758" y="3712850"/>
            <a:ext cx="1944441" cy="0"/>
          </a:xfrm>
          <a:prstGeom prst="line">
            <a:avLst/>
          </a:prstGeom>
          <a:ln w="22225">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H="1">
            <a:off x="7914326" y="3054257"/>
            <a:ext cx="3024258" cy="0"/>
          </a:xfrm>
          <a:prstGeom prst="line">
            <a:avLst/>
          </a:prstGeom>
          <a:ln w="22225">
            <a:solidFill>
              <a:schemeClr val="accent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2" name="Rectangle 101"/>
              <p:cNvSpPr/>
              <p:nvPr/>
            </p:nvSpPr>
            <p:spPr>
              <a:xfrm>
                <a:off x="7430644" y="4211734"/>
                <a:ext cx="557395"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ea typeface="Cambria Math" panose="02040503050406030204" pitchFamily="18" charset="0"/>
                            </a:rPr>
                          </m:ctrlPr>
                        </m:sSubPr>
                        <m:e>
                          <m:r>
                            <m:rPr>
                              <m:sty m:val="p"/>
                            </m:rPr>
                            <a:rPr lang="el-GR" sz="2400" b="0" i="1" smtClean="0">
                              <a:latin typeface="Cambria Math" panose="02040503050406030204" pitchFamily="18" charset="0"/>
                              <a:ea typeface="Cambria Math" panose="02040503050406030204" pitchFamily="18" charset="0"/>
                            </a:rPr>
                            <m:t>μ</m:t>
                          </m:r>
                        </m:e>
                        <m:sub>
                          <m:r>
                            <a:rPr lang="en-US" sz="2400" b="0" i="0" smtClean="0">
                              <a:latin typeface="Cambria Math" panose="02040503050406030204" pitchFamily="18" charset="0"/>
                              <a:ea typeface="Cambria Math" panose="02040503050406030204" pitchFamily="18" charset="0"/>
                            </a:rPr>
                            <m:t>1</m:t>
                          </m:r>
                        </m:sub>
                      </m:sSub>
                    </m:oMath>
                  </m:oMathPara>
                </a14:m>
                <a:endParaRPr lang="en-US" dirty="0"/>
              </a:p>
            </p:txBody>
          </p:sp>
        </mc:Choice>
        <mc:Fallback xmlns="">
          <p:sp>
            <p:nvSpPr>
              <p:cNvPr id="102" name="Rectangle 101"/>
              <p:cNvSpPr>
                <a:spLocks noRot="1" noChangeAspect="1" noMove="1" noResize="1" noEditPoints="1" noAdjustHandles="1" noChangeArrowheads="1" noChangeShapeType="1" noTextEdit="1"/>
              </p:cNvSpPr>
              <p:nvPr/>
            </p:nvSpPr>
            <p:spPr>
              <a:xfrm>
                <a:off x="7430644" y="4211734"/>
                <a:ext cx="557395" cy="461665"/>
              </a:xfrm>
              <a:prstGeom prst="rect">
                <a:avLst/>
              </a:prstGeom>
              <a:blipFill rotWithShape="0">
                <a:blip r:embed="rId21"/>
                <a:stretch>
                  <a:fillRect b="-78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3" name="Rectangle 102"/>
              <p:cNvSpPr/>
              <p:nvPr/>
            </p:nvSpPr>
            <p:spPr>
              <a:xfrm>
                <a:off x="7404516" y="3378279"/>
                <a:ext cx="56451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ea typeface="Cambria Math" panose="02040503050406030204" pitchFamily="18" charset="0"/>
                            </a:rPr>
                          </m:ctrlPr>
                        </m:sSubPr>
                        <m:e>
                          <m:r>
                            <m:rPr>
                              <m:sty m:val="p"/>
                            </m:rPr>
                            <a:rPr lang="el-GR" sz="2400" b="0" i="1" smtClean="0">
                              <a:latin typeface="Cambria Math" panose="02040503050406030204" pitchFamily="18" charset="0"/>
                              <a:ea typeface="Cambria Math" panose="02040503050406030204" pitchFamily="18" charset="0"/>
                            </a:rPr>
                            <m:t>μ</m:t>
                          </m:r>
                        </m:e>
                        <m:sub>
                          <m:r>
                            <a:rPr lang="en-US" sz="2400" b="0" i="0" smtClean="0">
                              <a:latin typeface="Cambria Math" panose="02040503050406030204" pitchFamily="18" charset="0"/>
                              <a:ea typeface="Cambria Math" panose="02040503050406030204" pitchFamily="18" charset="0"/>
                            </a:rPr>
                            <m:t>2</m:t>
                          </m:r>
                        </m:sub>
                      </m:sSub>
                    </m:oMath>
                  </m:oMathPara>
                </a14:m>
                <a:endParaRPr lang="en-US" dirty="0"/>
              </a:p>
            </p:txBody>
          </p:sp>
        </mc:Choice>
        <mc:Fallback xmlns="">
          <p:sp>
            <p:nvSpPr>
              <p:cNvPr id="103" name="Rectangle 102"/>
              <p:cNvSpPr>
                <a:spLocks noRot="1" noChangeAspect="1" noMove="1" noResize="1" noEditPoints="1" noAdjustHandles="1" noChangeArrowheads="1" noChangeShapeType="1" noTextEdit="1"/>
              </p:cNvSpPr>
              <p:nvPr/>
            </p:nvSpPr>
            <p:spPr>
              <a:xfrm>
                <a:off x="7404516" y="3378279"/>
                <a:ext cx="564513" cy="461665"/>
              </a:xfrm>
              <a:prstGeom prst="rect">
                <a:avLst/>
              </a:prstGeom>
              <a:blipFill rotWithShape="0">
                <a:blip r:embed="rId22"/>
                <a:stretch>
                  <a:fillRect b="-78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4" name="Rectangle 103"/>
              <p:cNvSpPr/>
              <p:nvPr/>
            </p:nvSpPr>
            <p:spPr>
              <a:xfrm>
                <a:off x="7404517" y="2763940"/>
                <a:ext cx="56451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ea typeface="Cambria Math" panose="02040503050406030204" pitchFamily="18" charset="0"/>
                            </a:rPr>
                          </m:ctrlPr>
                        </m:sSubPr>
                        <m:e>
                          <m:r>
                            <m:rPr>
                              <m:sty m:val="p"/>
                            </m:rPr>
                            <a:rPr lang="el-GR" sz="2400" b="0" i="1" smtClean="0">
                              <a:latin typeface="Cambria Math" panose="02040503050406030204" pitchFamily="18" charset="0"/>
                              <a:ea typeface="Cambria Math" panose="02040503050406030204" pitchFamily="18" charset="0"/>
                            </a:rPr>
                            <m:t>μ</m:t>
                          </m:r>
                        </m:e>
                        <m:sub>
                          <m:r>
                            <a:rPr lang="en-US" sz="2400" b="0" i="0" smtClean="0">
                              <a:latin typeface="Cambria Math" panose="02040503050406030204" pitchFamily="18" charset="0"/>
                              <a:ea typeface="Cambria Math" panose="02040503050406030204" pitchFamily="18" charset="0"/>
                            </a:rPr>
                            <m:t>3</m:t>
                          </m:r>
                        </m:sub>
                      </m:sSub>
                    </m:oMath>
                  </m:oMathPara>
                </a14:m>
                <a:endParaRPr lang="en-US" dirty="0"/>
              </a:p>
            </p:txBody>
          </p:sp>
        </mc:Choice>
        <mc:Fallback xmlns="">
          <p:sp>
            <p:nvSpPr>
              <p:cNvPr id="104" name="Rectangle 103"/>
              <p:cNvSpPr>
                <a:spLocks noRot="1" noChangeAspect="1" noMove="1" noResize="1" noEditPoints="1" noAdjustHandles="1" noChangeArrowheads="1" noChangeShapeType="1" noTextEdit="1"/>
              </p:cNvSpPr>
              <p:nvPr/>
            </p:nvSpPr>
            <p:spPr>
              <a:xfrm>
                <a:off x="7404517" y="2763940"/>
                <a:ext cx="564513" cy="461665"/>
              </a:xfrm>
              <a:prstGeom prst="rect">
                <a:avLst/>
              </a:prstGeom>
              <a:blipFill rotWithShape="0">
                <a:blip r:embed="rId23"/>
                <a:stretch>
                  <a:fillRect b="-78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8" name="Rectangle 117"/>
              <p:cNvSpPr/>
              <p:nvPr/>
            </p:nvSpPr>
            <p:spPr>
              <a:xfrm>
                <a:off x="11505402" y="10463667"/>
                <a:ext cx="686598" cy="5847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3200" i="1">
                              <a:latin typeface="Cambria Math" panose="02040503050406030204" pitchFamily="18" charset="0"/>
                            </a:rPr>
                          </m:ctrlPr>
                        </m:sSubPr>
                        <m:e>
                          <m:r>
                            <a:rPr lang="en-US" sz="3200" i="1">
                              <a:latin typeface="Cambria Math"/>
                            </a:rPr>
                            <m:t>𝑉</m:t>
                          </m:r>
                        </m:e>
                        <m:sub>
                          <m:r>
                            <a:rPr lang="en-US" sz="3200" i="1">
                              <a:latin typeface="Cambria Math"/>
                            </a:rPr>
                            <m:t>𝑘</m:t>
                          </m:r>
                        </m:sub>
                      </m:sSub>
                    </m:oMath>
                  </m:oMathPara>
                </a14:m>
                <a:endParaRPr lang="en-US" sz="3200" dirty="0"/>
              </a:p>
            </p:txBody>
          </p:sp>
        </mc:Choice>
        <mc:Fallback xmlns="">
          <p:sp>
            <p:nvSpPr>
              <p:cNvPr id="118" name="Rectangle 117"/>
              <p:cNvSpPr>
                <a:spLocks noRot="1" noChangeAspect="1" noMove="1" noResize="1" noEditPoints="1" noAdjustHandles="1" noChangeArrowheads="1" noChangeShapeType="1" noTextEdit="1"/>
              </p:cNvSpPr>
              <p:nvPr/>
            </p:nvSpPr>
            <p:spPr>
              <a:xfrm>
                <a:off x="11505402" y="10463667"/>
                <a:ext cx="686598" cy="584775"/>
              </a:xfrm>
              <a:prstGeom prst="rect">
                <a:avLst/>
              </a:prstGeom>
              <a:blipFill rotWithShape="0">
                <a:blip r:embed="rId2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9" name="Rectangle 118"/>
              <p:cNvSpPr/>
              <p:nvPr/>
            </p:nvSpPr>
            <p:spPr>
              <a:xfrm>
                <a:off x="7435427" y="6544664"/>
                <a:ext cx="719043" cy="5847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3200" i="1">
                              <a:latin typeface="Cambria Math" panose="02040503050406030204" pitchFamily="18" charset="0"/>
                            </a:rPr>
                          </m:ctrlPr>
                        </m:sSubPr>
                        <m:e>
                          <m:r>
                            <a:rPr lang="en-US" sz="3200" i="1">
                              <a:latin typeface="Cambria Math"/>
                            </a:rPr>
                            <m:t>𝐸</m:t>
                          </m:r>
                        </m:e>
                        <m:sub>
                          <m:r>
                            <a:rPr lang="en-US" sz="3200" i="1">
                              <a:latin typeface="Cambria Math"/>
                            </a:rPr>
                            <m:t>𝑘</m:t>
                          </m:r>
                        </m:sub>
                      </m:sSub>
                    </m:oMath>
                  </m:oMathPara>
                </a14:m>
                <a:endParaRPr lang="en-US" sz="3200" dirty="0"/>
              </a:p>
            </p:txBody>
          </p:sp>
        </mc:Choice>
        <mc:Fallback xmlns="">
          <p:sp>
            <p:nvSpPr>
              <p:cNvPr id="119" name="Rectangle 118"/>
              <p:cNvSpPr>
                <a:spLocks noRot="1" noChangeAspect="1" noMove="1" noResize="1" noEditPoints="1" noAdjustHandles="1" noChangeArrowheads="1" noChangeShapeType="1" noTextEdit="1"/>
              </p:cNvSpPr>
              <p:nvPr/>
            </p:nvSpPr>
            <p:spPr>
              <a:xfrm>
                <a:off x="7435427" y="6544664"/>
                <a:ext cx="719043" cy="584775"/>
              </a:xfrm>
              <a:prstGeom prst="rect">
                <a:avLst/>
              </a:prstGeom>
              <a:blipFill rotWithShape="0">
                <a:blip r:embed="rId25"/>
                <a:stretch>
                  <a:fillRect/>
                </a:stretch>
              </a:blipFill>
            </p:spPr>
            <p:txBody>
              <a:bodyPr/>
              <a:lstStyle/>
              <a:p>
                <a:r>
                  <a:rPr lang="en-US">
                    <a:noFill/>
                  </a:rPr>
                  <a:t> </a:t>
                </a:r>
              </a:p>
            </p:txBody>
          </p:sp>
        </mc:Fallback>
      </mc:AlternateContent>
      <p:sp>
        <p:nvSpPr>
          <p:cNvPr id="120" name="TextBox 119"/>
          <p:cNvSpPr txBox="1"/>
          <p:nvPr/>
        </p:nvSpPr>
        <p:spPr>
          <a:xfrm>
            <a:off x="9471671" y="10635028"/>
            <a:ext cx="405880" cy="615553"/>
          </a:xfrm>
          <a:prstGeom prst="rect">
            <a:avLst/>
          </a:prstGeom>
          <a:noFill/>
        </p:spPr>
        <p:txBody>
          <a:bodyPr wrap="none" rtlCol="0">
            <a:spAutoFit/>
          </a:bodyPr>
          <a:lstStyle/>
          <a:p>
            <a:r>
              <a:rPr lang="en-US" sz="3400" dirty="0"/>
              <a:t>1</a:t>
            </a:r>
          </a:p>
        </p:txBody>
      </p:sp>
      <p:sp>
        <p:nvSpPr>
          <p:cNvPr id="121" name="TextBox 120"/>
          <p:cNvSpPr txBox="1"/>
          <p:nvPr/>
        </p:nvSpPr>
        <p:spPr>
          <a:xfrm>
            <a:off x="10582456" y="10636599"/>
            <a:ext cx="405880" cy="615553"/>
          </a:xfrm>
          <a:prstGeom prst="rect">
            <a:avLst/>
          </a:prstGeom>
          <a:noFill/>
        </p:spPr>
        <p:txBody>
          <a:bodyPr wrap="none" rtlCol="0">
            <a:spAutoFit/>
          </a:bodyPr>
          <a:lstStyle/>
          <a:p>
            <a:r>
              <a:rPr lang="en-US" sz="3400" dirty="0"/>
              <a:t>2</a:t>
            </a:r>
          </a:p>
        </p:txBody>
      </p:sp>
      <p:cxnSp>
        <p:nvCxnSpPr>
          <p:cNvPr id="122" name="Straight Arrow Connector 121"/>
          <p:cNvCxnSpPr/>
          <p:nvPr/>
        </p:nvCxnSpPr>
        <p:spPr>
          <a:xfrm flipV="1">
            <a:off x="7749602" y="7090983"/>
            <a:ext cx="0" cy="3458891"/>
          </a:xfrm>
          <a:prstGeom prst="straightConnector1">
            <a:avLst/>
          </a:prstGeom>
          <a:ln w="57150">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p:nvPr/>
        </p:nvCxnSpPr>
        <p:spPr>
          <a:xfrm>
            <a:off x="7730710" y="10535159"/>
            <a:ext cx="3837614" cy="0"/>
          </a:xfrm>
          <a:prstGeom prst="straightConnector1">
            <a:avLst/>
          </a:prstGeom>
          <a:ln w="57150">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8567180" y="9412941"/>
            <a:ext cx="0" cy="1204162"/>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H="1">
            <a:off x="9660055" y="8343900"/>
            <a:ext cx="20858" cy="2271553"/>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10788493" y="7474226"/>
            <a:ext cx="0" cy="3027927"/>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0" name="Rectangle 129"/>
              <p:cNvSpPr/>
              <p:nvPr/>
            </p:nvSpPr>
            <p:spPr>
              <a:xfrm>
                <a:off x="8578383" y="6704354"/>
                <a:ext cx="1751313" cy="553998"/>
              </a:xfrm>
              <a:prstGeom prst="rect">
                <a:avLst/>
              </a:prstGeom>
            </p:spPr>
            <p:txBody>
              <a:bodyPr wrap="none">
                <a:spAutoFit/>
              </a:bodyPr>
              <a:lstStyle/>
              <a:p>
                <a14:m>
                  <m:oMath xmlns:m="http://schemas.openxmlformats.org/officeDocument/2006/math">
                    <m:r>
                      <a:rPr lang="en-US" sz="3000" b="0" i="1" smtClean="0">
                        <a:latin typeface="Cambria Math" panose="02040503050406030204" pitchFamily="18" charset="0"/>
                      </a:rPr>
                      <m:t>𝑝</m:t>
                    </m:r>
                    <m:r>
                      <a:rPr lang="en-US" sz="3000" i="1">
                        <a:latin typeface="Cambria Math"/>
                      </a:rPr>
                      <m:t>(</m:t>
                    </m:r>
                    <m:sSub>
                      <m:sSubPr>
                        <m:ctrlPr>
                          <a:rPr lang="en-US" sz="3000" i="1">
                            <a:latin typeface="Cambria Math" panose="02040503050406030204" pitchFamily="18" charset="0"/>
                          </a:rPr>
                        </m:ctrlPr>
                      </m:sSubPr>
                      <m:e>
                        <m:r>
                          <a:rPr lang="en-US" sz="3000" i="1">
                            <a:latin typeface="Cambria Math"/>
                          </a:rPr>
                          <m:t>𝐸</m:t>
                        </m:r>
                      </m:e>
                      <m:sub>
                        <m:r>
                          <a:rPr lang="en-US" sz="3000" i="1">
                            <a:latin typeface="Cambria Math"/>
                          </a:rPr>
                          <m:t>𝑘</m:t>
                        </m:r>
                      </m:sub>
                    </m:sSub>
                    <m:r>
                      <a:rPr lang="en-US" sz="3000" i="1">
                        <a:latin typeface="Cambria Math"/>
                      </a:rPr>
                      <m:t>,</m:t>
                    </m:r>
                    <m:sSub>
                      <m:sSubPr>
                        <m:ctrlPr>
                          <a:rPr lang="en-US" sz="3000" i="1">
                            <a:latin typeface="Cambria Math" panose="02040503050406030204" pitchFamily="18" charset="0"/>
                          </a:rPr>
                        </m:ctrlPr>
                      </m:sSubPr>
                      <m:e>
                        <m:r>
                          <a:rPr lang="en-US" sz="3000" i="1">
                            <a:latin typeface="Cambria Math"/>
                          </a:rPr>
                          <m:t>𝑉</m:t>
                        </m:r>
                      </m:e>
                      <m:sub>
                        <m:r>
                          <a:rPr lang="en-US" sz="3000" i="1">
                            <a:latin typeface="Cambria Math"/>
                          </a:rPr>
                          <m:t>𝑘</m:t>
                        </m:r>
                      </m:sub>
                    </m:sSub>
                    <m:r>
                      <a:rPr lang="en-US" sz="3000" i="1">
                        <a:latin typeface="Cambria Math"/>
                      </a:rPr>
                      <m:t>)</m:t>
                    </m:r>
                  </m:oMath>
                </a14:m>
                <a:r>
                  <a:rPr lang="en-US" sz="3000" dirty="0"/>
                  <a:t> </a:t>
                </a:r>
              </a:p>
            </p:txBody>
          </p:sp>
        </mc:Choice>
        <mc:Fallback xmlns="">
          <p:sp>
            <p:nvSpPr>
              <p:cNvPr id="130" name="Rectangle 129"/>
              <p:cNvSpPr>
                <a:spLocks noRot="1" noChangeAspect="1" noMove="1" noResize="1" noEditPoints="1" noAdjustHandles="1" noChangeArrowheads="1" noChangeShapeType="1" noTextEdit="1"/>
              </p:cNvSpPr>
              <p:nvPr/>
            </p:nvSpPr>
            <p:spPr>
              <a:xfrm>
                <a:off x="8578383" y="6704354"/>
                <a:ext cx="1751313" cy="553998"/>
              </a:xfrm>
              <a:prstGeom prst="rect">
                <a:avLst/>
              </a:prstGeom>
              <a:blipFill rotWithShape="0">
                <a:blip r:embed="rId26"/>
                <a:stretch>
                  <a:fillRect/>
                </a:stretch>
              </a:blipFill>
            </p:spPr>
            <p:txBody>
              <a:bodyPr/>
              <a:lstStyle/>
              <a:p>
                <a:r>
                  <a:rPr lang="en-US">
                    <a:noFill/>
                  </a:rPr>
                  <a:t> </a:t>
                </a:r>
              </a:p>
            </p:txBody>
          </p:sp>
        </mc:Fallback>
      </mc:AlternateContent>
      <p:sp>
        <p:nvSpPr>
          <p:cNvPr id="146" name="TextBox 145"/>
          <p:cNvSpPr txBox="1"/>
          <p:nvPr/>
        </p:nvSpPr>
        <p:spPr>
          <a:xfrm>
            <a:off x="8354310" y="10632408"/>
            <a:ext cx="405880" cy="615553"/>
          </a:xfrm>
          <a:prstGeom prst="rect">
            <a:avLst/>
          </a:prstGeom>
          <a:noFill/>
        </p:spPr>
        <p:txBody>
          <a:bodyPr wrap="none" rtlCol="0">
            <a:spAutoFit/>
          </a:bodyPr>
          <a:lstStyle/>
          <a:p>
            <a:r>
              <a:rPr lang="en-US" sz="3400" dirty="0"/>
              <a:t>0</a:t>
            </a:r>
          </a:p>
        </p:txBody>
      </p:sp>
      <p:cxnSp>
        <p:nvCxnSpPr>
          <p:cNvPr id="152" name="Straight Connector 151"/>
          <p:cNvCxnSpPr/>
          <p:nvPr/>
        </p:nvCxnSpPr>
        <p:spPr>
          <a:xfrm flipH="1">
            <a:off x="7745506" y="7574438"/>
            <a:ext cx="3273762" cy="0"/>
          </a:xfrm>
          <a:prstGeom prst="line">
            <a:avLst/>
          </a:prstGeom>
          <a:ln w="22225">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flipH="1">
            <a:off x="7785847" y="8482761"/>
            <a:ext cx="3237904" cy="0"/>
          </a:xfrm>
          <a:prstGeom prst="line">
            <a:avLst/>
          </a:prstGeom>
          <a:ln w="22225">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H="1">
            <a:off x="7770891" y="9514344"/>
            <a:ext cx="3024260" cy="0"/>
          </a:xfrm>
          <a:prstGeom prst="line">
            <a:avLst/>
          </a:prstGeom>
          <a:ln w="22225">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61" name="TextBox 160"/>
          <p:cNvSpPr txBox="1"/>
          <p:nvPr/>
        </p:nvSpPr>
        <p:spPr>
          <a:xfrm>
            <a:off x="3542205" y="11564910"/>
            <a:ext cx="692818" cy="646331"/>
          </a:xfrm>
          <a:prstGeom prst="rect">
            <a:avLst/>
          </a:prstGeom>
          <a:noFill/>
        </p:spPr>
        <p:txBody>
          <a:bodyPr wrap="none" rtlCol="0">
            <a:spAutoFit/>
          </a:bodyPr>
          <a:lstStyle/>
          <a:p>
            <a:r>
              <a:rPr lang="en-US" sz="3600" dirty="0" smtClean="0"/>
              <a:t>(e)</a:t>
            </a:r>
            <a:endParaRPr lang="en-US" sz="3600" dirty="0"/>
          </a:p>
        </p:txBody>
      </p:sp>
      <mc:AlternateContent xmlns:mc="http://schemas.openxmlformats.org/markup-compatibility/2006" xmlns:a14="http://schemas.microsoft.com/office/drawing/2010/main">
        <mc:Choice Requires="a14">
          <p:sp>
            <p:nvSpPr>
              <p:cNvPr id="162" name="Rectangle 161"/>
              <p:cNvSpPr/>
              <p:nvPr/>
            </p:nvSpPr>
            <p:spPr>
              <a:xfrm>
                <a:off x="8349829" y="15259386"/>
                <a:ext cx="686598" cy="5847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3200" i="1">
                              <a:latin typeface="Cambria Math" panose="02040503050406030204" pitchFamily="18" charset="0"/>
                            </a:rPr>
                          </m:ctrlPr>
                        </m:sSubPr>
                        <m:e>
                          <m:r>
                            <a:rPr lang="en-US" sz="3200" i="1">
                              <a:latin typeface="Cambria Math"/>
                            </a:rPr>
                            <m:t>𝑉</m:t>
                          </m:r>
                        </m:e>
                        <m:sub>
                          <m:r>
                            <a:rPr lang="en-US" sz="3200" i="1">
                              <a:latin typeface="Cambria Math"/>
                            </a:rPr>
                            <m:t>𝑘</m:t>
                          </m:r>
                        </m:sub>
                      </m:sSub>
                    </m:oMath>
                  </m:oMathPara>
                </a14:m>
                <a:endParaRPr lang="en-US" sz="3200" dirty="0"/>
              </a:p>
            </p:txBody>
          </p:sp>
        </mc:Choice>
        <mc:Fallback xmlns="">
          <p:sp>
            <p:nvSpPr>
              <p:cNvPr id="162" name="Rectangle 161"/>
              <p:cNvSpPr>
                <a:spLocks noRot="1" noChangeAspect="1" noMove="1" noResize="1" noEditPoints="1" noAdjustHandles="1" noChangeArrowheads="1" noChangeShapeType="1" noTextEdit="1"/>
              </p:cNvSpPr>
              <p:nvPr/>
            </p:nvSpPr>
            <p:spPr>
              <a:xfrm>
                <a:off x="8349829" y="15259386"/>
                <a:ext cx="686598" cy="584775"/>
              </a:xfrm>
              <a:prstGeom prst="rect">
                <a:avLst/>
              </a:prstGeom>
              <a:blipFill rotWithShape="0">
                <a:blip r:embed="rId2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3" name="Rectangle 162"/>
              <p:cNvSpPr/>
              <p:nvPr/>
            </p:nvSpPr>
            <p:spPr>
              <a:xfrm>
                <a:off x="4259976" y="11445583"/>
                <a:ext cx="719043" cy="5847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3200" i="1">
                              <a:latin typeface="Cambria Math" panose="02040503050406030204" pitchFamily="18" charset="0"/>
                            </a:rPr>
                          </m:ctrlPr>
                        </m:sSubPr>
                        <m:e>
                          <m:r>
                            <a:rPr lang="en-US" sz="3200" i="1">
                              <a:latin typeface="Cambria Math"/>
                            </a:rPr>
                            <m:t>𝐸</m:t>
                          </m:r>
                        </m:e>
                        <m:sub>
                          <m:r>
                            <a:rPr lang="en-US" sz="3200" i="1">
                              <a:latin typeface="Cambria Math"/>
                            </a:rPr>
                            <m:t>𝑘</m:t>
                          </m:r>
                        </m:sub>
                      </m:sSub>
                    </m:oMath>
                  </m:oMathPara>
                </a14:m>
                <a:endParaRPr lang="en-US" sz="3200" dirty="0"/>
              </a:p>
            </p:txBody>
          </p:sp>
        </mc:Choice>
        <mc:Fallback xmlns="">
          <p:sp>
            <p:nvSpPr>
              <p:cNvPr id="163" name="Rectangle 162"/>
              <p:cNvSpPr>
                <a:spLocks noRot="1" noChangeAspect="1" noMove="1" noResize="1" noEditPoints="1" noAdjustHandles="1" noChangeArrowheads="1" noChangeShapeType="1" noTextEdit="1"/>
              </p:cNvSpPr>
              <p:nvPr/>
            </p:nvSpPr>
            <p:spPr>
              <a:xfrm>
                <a:off x="4259976" y="11445583"/>
                <a:ext cx="719043" cy="584775"/>
              </a:xfrm>
              <a:prstGeom prst="rect">
                <a:avLst/>
              </a:prstGeom>
              <a:blipFill rotWithShape="0">
                <a:blip r:embed="rId28"/>
                <a:stretch>
                  <a:fillRect/>
                </a:stretch>
              </a:blipFill>
            </p:spPr>
            <p:txBody>
              <a:bodyPr/>
              <a:lstStyle/>
              <a:p>
                <a:r>
                  <a:rPr lang="en-US">
                    <a:noFill/>
                  </a:rPr>
                  <a:t> </a:t>
                </a:r>
              </a:p>
            </p:txBody>
          </p:sp>
        </mc:Fallback>
      </mc:AlternateContent>
      <p:sp>
        <p:nvSpPr>
          <p:cNvPr id="164" name="TextBox 163"/>
          <p:cNvSpPr txBox="1"/>
          <p:nvPr/>
        </p:nvSpPr>
        <p:spPr>
          <a:xfrm>
            <a:off x="6242030" y="15369290"/>
            <a:ext cx="405880" cy="615553"/>
          </a:xfrm>
          <a:prstGeom prst="rect">
            <a:avLst/>
          </a:prstGeom>
          <a:noFill/>
        </p:spPr>
        <p:txBody>
          <a:bodyPr wrap="none" rtlCol="0">
            <a:spAutoFit/>
          </a:bodyPr>
          <a:lstStyle/>
          <a:p>
            <a:r>
              <a:rPr lang="en-US" sz="3400" dirty="0"/>
              <a:t>1</a:t>
            </a:r>
          </a:p>
        </p:txBody>
      </p:sp>
      <p:sp>
        <p:nvSpPr>
          <p:cNvPr id="165" name="TextBox 164"/>
          <p:cNvSpPr txBox="1"/>
          <p:nvPr/>
        </p:nvSpPr>
        <p:spPr>
          <a:xfrm>
            <a:off x="7415160" y="15386447"/>
            <a:ext cx="405880" cy="615553"/>
          </a:xfrm>
          <a:prstGeom prst="rect">
            <a:avLst/>
          </a:prstGeom>
          <a:noFill/>
        </p:spPr>
        <p:txBody>
          <a:bodyPr wrap="none" rtlCol="0">
            <a:spAutoFit/>
          </a:bodyPr>
          <a:lstStyle/>
          <a:p>
            <a:r>
              <a:rPr lang="en-US" sz="3400" dirty="0"/>
              <a:t>2</a:t>
            </a:r>
          </a:p>
        </p:txBody>
      </p:sp>
      <p:cxnSp>
        <p:nvCxnSpPr>
          <p:cNvPr id="166" name="Straight Arrow Connector 165"/>
          <p:cNvCxnSpPr/>
          <p:nvPr/>
        </p:nvCxnSpPr>
        <p:spPr>
          <a:xfrm flipV="1">
            <a:off x="4594029" y="12026352"/>
            <a:ext cx="0" cy="3333622"/>
          </a:xfrm>
          <a:prstGeom prst="straightConnector1">
            <a:avLst/>
          </a:prstGeom>
          <a:ln w="57150">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167" name="Straight Arrow Connector 166"/>
          <p:cNvCxnSpPr/>
          <p:nvPr/>
        </p:nvCxnSpPr>
        <p:spPr>
          <a:xfrm>
            <a:off x="4575137" y="15330878"/>
            <a:ext cx="3837614" cy="0"/>
          </a:xfrm>
          <a:prstGeom prst="straightConnector1">
            <a:avLst/>
          </a:prstGeom>
          <a:ln w="57150">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sp>
        <p:nvSpPr>
          <p:cNvPr id="168" name="Rectangle 167"/>
          <p:cNvSpPr/>
          <p:nvPr/>
        </p:nvSpPr>
        <p:spPr>
          <a:xfrm>
            <a:off x="5264525" y="13910668"/>
            <a:ext cx="316004" cy="1124865"/>
          </a:xfrm>
          <a:prstGeom prst="rect">
            <a:avLst/>
          </a:prstGeom>
          <a:pattFill prst="wdUpDiag">
            <a:fgClr>
              <a:srgbClr val="0070C0"/>
            </a:fgClr>
            <a:bgClr>
              <a:schemeClr val="tx1">
                <a:lumMod val="65000"/>
                <a:lumOff val="3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ectangle 169"/>
          <p:cNvSpPr/>
          <p:nvPr/>
        </p:nvSpPr>
        <p:spPr>
          <a:xfrm>
            <a:off x="7463117" y="12535570"/>
            <a:ext cx="336177" cy="1370978"/>
          </a:xfrm>
          <a:prstGeom prst="rect">
            <a:avLst/>
          </a:prstGeom>
          <a:pattFill prst="wdUpDiag">
            <a:fgClr>
              <a:srgbClr val="0070C0"/>
            </a:fgClr>
            <a:bgClr>
              <a:schemeClr val="tx1">
                <a:lumMod val="65000"/>
                <a:lumOff val="3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1" name="Straight Connector 170"/>
          <p:cNvCxnSpPr/>
          <p:nvPr/>
        </p:nvCxnSpPr>
        <p:spPr>
          <a:xfrm flipH="1">
            <a:off x="5397538" y="13702553"/>
            <a:ext cx="21627" cy="1797874"/>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6449925" y="14071320"/>
            <a:ext cx="0" cy="1438311"/>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a:off x="7628550" y="12411635"/>
            <a:ext cx="0" cy="3096390"/>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4" name="Rectangle 173"/>
              <p:cNvSpPr/>
              <p:nvPr/>
            </p:nvSpPr>
            <p:spPr>
              <a:xfrm>
                <a:off x="5542080" y="11758494"/>
                <a:ext cx="1751313" cy="553998"/>
              </a:xfrm>
              <a:prstGeom prst="rect">
                <a:avLst/>
              </a:prstGeom>
            </p:spPr>
            <p:txBody>
              <a:bodyPr wrap="none">
                <a:spAutoFit/>
              </a:bodyPr>
              <a:lstStyle/>
              <a:p>
                <a14:m>
                  <m:oMath xmlns:m="http://schemas.openxmlformats.org/officeDocument/2006/math">
                    <m:r>
                      <a:rPr lang="en-US" sz="3000" b="0" i="1" smtClean="0">
                        <a:latin typeface="Cambria Math" panose="02040503050406030204" pitchFamily="18" charset="0"/>
                      </a:rPr>
                      <m:t>𝑝</m:t>
                    </m:r>
                    <m:r>
                      <a:rPr lang="en-US" sz="3000" i="1">
                        <a:latin typeface="Cambria Math"/>
                      </a:rPr>
                      <m:t>(</m:t>
                    </m:r>
                    <m:sSub>
                      <m:sSubPr>
                        <m:ctrlPr>
                          <a:rPr lang="en-US" sz="3000" i="1">
                            <a:latin typeface="Cambria Math" panose="02040503050406030204" pitchFamily="18" charset="0"/>
                          </a:rPr>
                        </m:ctrlPr>
                      </m:sSubPr>
                      <m:e>
                        <m:r>
                          <a:rPr lang="en-US" sz="3000" i="1">
                            <a:latin typeface="Cambria Math"/>
                          </a:rPr>
                          <m:t>𝐸</m:t>
                        </m:r>
                      </m:e>
                      <m:sub>
                        <m:r>
                          <a:rPr lang="en-US" sz="3000" i="1">
                            <a:latin typeface="Cambria Math"/>
                          </a:rPr>
                          <m:t>𝑘</m:t>
                        </m:r>
                      </m:sub>
                    </m:sSub>
                    <m:r>
                      <a:rPr lang="en-US" sz="3000" i="1">
                        <a:latin typeface="Cambria Math"/>
                      </a:rPr>
                      <m:t>,</m:t>
                    </m:r>
                    <m:sSub>
                      <m:sSubPr>
                        <m:ctrlPr>
                          <a:rPr lang="en-US" sz="3000" i="1">
                            <a:latin typeface="Cambria Math" panose="02040503050406030204" pitchFamily="18" charset="0"/>
                          </a:rPr>
                        </m:ctrlPr>
                      </m:sSubPr>
                      <m:e>
                        <m:r>
                          <a:rPr lang="en-US" sz="3000" i="1">
                            <a:latin typeface="Cambria Math"/>
                          </a:rPr>
                          <m:t>𝑉</m:t>
                        </m:r>
                      </m:e>
                      <m:sub>
                        <m:r>
                          <a:rPr lang="en-US" sz="3000" i="1">
                            <a:latin typeface="Cambria Math"/>
                          </a:rPr>
                          <m:t>𝑘</m:t>
                        </m:r>
                      </m:sub>
                    </m:sSub>
                    <m:r>
                      <a:rPr lang="en-US" sz="3000" i="1">
                        <a:latin typeface="Cambria Math"/>
                      </a:rPr>
                      <m:t>)</m:t>
                    </m:r>
                  </m:oMath>
                </a14:m>
                <a:r>
                  <a:rPr lang="en-US" sz="3000" dirty="0"/>
                  <a:t> </a:t>
                </a:r>
              </a:p>
            </p:txBody>
          </p:sp>
        </mc:Choice>
        <mc:Fallback xmlns="">
          <p:sp>
            <p:nvSpPr>
              <p:cNvPr id="174" name="Rectangle 173"/>
              <p:cNvSpPr>
                <a:spLocks noRot="1" noChangeAspect="1" noMove="1" noResize="1" noEditPoints="1" noAdjustHandles="1" noChangeArrowheads="1" noChangeShapeType="1" noTextEdit="1"/>
              </p:cNvSpPr>
              <p:nvPr/>
            </p:nvSpPr>
            <p:spPr>
              <a:xfrm>
                <a:off x="5542080" y="11758494"/>
                <a:ext cx="1751313" cy="553998"/>
              </a:xfrm>
              <a:prstGeom prst="rect">
                <a:avLst/>
              </a:prstGeom>
              <a:blipFill rotWithShape="0">
                <a:blip r:embed="rId29"/>
                <a:stretch>
                  <a:fillRect/>
                </a:stretch>
              </a:blipFill>
            </p:spPr>
            <p:txBody>
              <a:bodyPr/>
              <a:lstStyle/>
              <a:p>
                <a:r>
                  <a:rPr lang="en-US">
                    <a:noFill/>
                  </a:rPr>
                  <a:t> </a:t>
                </a:r>
              </a:p>
            </p:txBody>
          </p:sp>
        </mc:Fallback>
      </mc:AlternateContent>
      <p:sp>
        <p:nvSpPr>
          <p:cNvPr id="175" name="TextBox 174"/>
          <p:cNvSpPr txBox="1"/>
          <p:nvPr/>
        </p:nvSpPr>
        <p:spPr>
          <a:xfrm>
            <a:off x="5187014" y="15382256"/>
            <a:ext cx="405880" cy="615553"/>
          </a:xfrm>
          <a:prstGeom prst="rect">
            <a:avLst/>
          </a:prstGeom>
          <a:noFill/>
        </p:spPr>
        <p:txBody>
          <a:bodyPr wrap="none" rtlCol="0">
            <a:spAutoFit/>
          </a:bodyPr>
          <a:lstStyle/>
          <a:p>
            <a:r>
              <a:rPr lang="en-US" sz="3400" dirty="0"/>
              <a:t>0</a:t>
            </a:r>
          </a:p>
        </p:txBody>
      </p:sp>
      <mc:AlternateContent xmlns:mc="http://schemas.openxmlformats.org/markup-compatibility/2006" xmlns:a14="http://schemas.microsoft.com/office/drawing/2010/main">
        <mc:Choice Requires="a14">
          <p:sp>
            <p:nvSpPr>
              <p:cNvPr id="180" name="Rectangle 179"/>
              <p:cNvSpPr/>
              <p:nvPr/>
            </p:nvSpPr>
            <p:spPr>
              <a:xfrm>
                <a:off x="7283494" y="9759125"/>
                <a:ext cx="532325"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𝑒</m:t>
                          </m:r>
                        </m:e>
                        <m:sub>
                          <m:r>
                            <a:rPr lang="en-US" sz="2400" b="0" i="0" smtClean="0">
                              <a:latin typeface="Cambria Math" panose="02040503050406030204" pitchFamily="18" charset="0"/>
                              <a:ea typeface="Cambria Math" panose="02040503050406030204" pitchFamily="18" charset="0"/>
                            </a:rPr>
                            <m:t>1</m:t>
                          </m:r>
                        </m:sub>
                      </m:sSub>
                    </m:oMath>
                  </m:oMathPara>
                </a14:m>
                <a:endParaRPr lang="en-US" dirty="0"/>
              </a:p>
            </p:txBody>
          </p:sp>
        </mc:Choice>
        <mc:Fallback xmlns="">
          <p:sp>
            <p:nvSpPr>
              <p:cNvPr id="180" name="Rectangle 179"/>
              <p:cNvSpPr>
                <a:spLocks noRot="1" noChangeAspect="1" noMove="1" noResize="1" noEditPoints="1" noAdjustHandles="1" noChangeArrowheads="1" noChangeShapeType="1" noTextEdit="1"/>
              </p:cNvSpPr>
              <p:nvPr/>
            </p:nvSpPr>
            <p:spPr>
              <a:xfrm>
                <a:off x="7283494" y="9759125"/>
                <a:ext cx="532325" cy="461665"/>
              </a:xfrm>
              <a:prstGeom prst="rect">
                <a:avLst/>
              </a:prstGeom>
              <a:blipFill rotWithShape="0">
                <a:blip r:embed="rId3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1" name="Rectangle 180"/>
              <p:cNvSpPr/>
              <p:nvPr/>
            </p:nvSpPr>
            <p:spPr>
              <a:xfrm>
                <a:off x="7240271" y="9222743"/>
                <a:ext cx="53944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𝑒</m:t>
                          </m:r>
                        </m:e>
                        <m:sub>
                          <m:r>
                            <a:rPr lang="en-US" sz="2400" b="0" i="0" smtClean="0">
                              <a:latin typeface="Cambria Math" panose="02040503050406030204" pitchFamily="18" charset="0"/>
                              <a:ea typeface="Cambria Math" panose="02040503050406030204" pitchFamily="18" charset="0"/>
                            </a:rPr>
                            <m:t>2</m:t>
                          </m:r>
                        </m:sub>
                      </m:sSub>
                    </m:oMath>
                  </m:oMathPara>
                </a14:m>
                <a:endParaRPr lang="en-US" dirty="0"/>
              </a:p>
            </p:txBody>
          </p:sp>
        </mc:Choice>
        <mc:Fallback xmlns="">
          <p:sp>
            <p:nvSpPr>
              <p:cNvPr id="181" name="Rectangle 180"/>
              <p:cNvSpPr>
                <a:spLocks noRot="1" noChangeAspect="1" noMove="1" noResize="1" noEditPoints="1" noAdjustHandles="1" noChangeArrowheads="1" noChangeShapeType="1" noTextEdit="1"/>
              </p:cNvSpPr>
              <p:nvPr/>
            </p:nvSpPr>
            <p:spPr>
              <a:xfrm>
                <a:off x="7240271" y="9222743"/>
                <a:ext cx="539443" cy="461665"/>
              </a:xfrm>
              <a:prstGeom prst="rect">
                <a:avLst/>
              </a:prstGeom>
              <a:blipFill rotWithShape="0">
                <a:blip r:embed="rId3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2" name="Rectangle 181"/>
              <p:cNvSpPr/>
              <p:nvPr/>
            </p:nvSpPr>
            <p:spPr>
              <a:xfrm>
                <a:off x="7274530" y="8212934"/>
                <a:ext cx="53944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𝑒</m:t>
                          </m:r>
                        </m:e>
                        <m:sub>
                          <m:r>
                            <a:rPr lang="en-US" sz="2400" b="0" i="0" smtClean="0">
                              <a:latin typeface="Cambria Math" panose="02040503050406030204" pitchFamily="18" charset="0"/>
                              <a:ea typeface="Cambria Math" panose="02040503050406030204" pitchFamily="18" charset="0"/>
                            </a:rPr>
                            <m:t>3</m:t>
                          </m:r>
                        </m:sub>
                      </m:sSub>
                    </m:oMath>
                  </m:oMathPara>
                </a14:m>
                <a:endParaRPr lang="en-US" dirty="0"/>
              </a:p>
            </p:txBody>
          </p:sp>
        </mc:Choice>
        <mc:Fallback xmlns="">
          <p:sp>
            <p:nvSpPr>
              <p:cNvPr id="182" name="Rectangle 181"/>
              <p:cNvSpPr>
                <a:spLocks noRot="1" noChangeAspect="1" noMove="1" noResize="1" noEditPoints="1" noAdjustHandles="1" noChangeArrowheads="1" noChangeShapeType="1" noTextEdit="1"/>
              </p:cNvSpPr>
              <p:nvPr/>
            </p:nvSpPr>
            <p:spPr>
              <a:xfrm>
                <a:off x="7274530" y="8212934"/>
                <a:ext cx="539443" cy="461665"/>
              </a:xfrm>
              <a:prstGeom prst="rect">
                <a:avLst/>
              </a:prstGeom>
              <a:blipFill rotWithShape="0">
                <a:blip r:embed="rId32"/>
                <a:stretch>
                  <a:fillRect b="-13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3" name="Rectangle 182"/>
              <p:cNvSpPr/>
              <p:nvPr/>
            </p:nvSpPr>
            <p:spPr>
              <a:xfrm>
                <a:off x="7292460" y="7334713"/>
                <a:ext cx="53944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𝑒</m:t>
                          </m:r>
                        </m:e>
                        <m:sub>
                          <m:r>
                            <a:rPr lang="en-US" sz="2400" b="0" i="0" smtClean="0">
                              <a:latin typeface="Cambria Math" panose="02040503050406030204" pitchFamily="18" charset="0"/>
                              <a:ea typeface="Cambria Math" panose="02040503050406030204" pitchFamily="18" charset="0"/>
                            </a:rPr>
                            <m:t>4</m:t>
                          </m:r>
                        </m:sub>
                      </m:sSub>
                    </m:oMath>
                  </m:oMathPara>
                </a14:m>
                <a:endParaRPr lang="en-US" dirty="0"/>
              </a:p>
            </p:txBody>
          </p:sp>
        </mc:Choice>
        <mc:Fallback xmlns="">
          <p:sp>
            <p:nvSpPr>
              <p:cNvPr id="183" name="Rectangle 182"/>
              <p:cNvSpPr>
                <a:spLocks noRot="1" noChangeAspect="1" noMove="1" noResize="1" noEditPoints="1" noAdjustHandles="1" noChangeArrowheads="1" noChangeShapeType="1" noTextEdit="1"/>
              </p:cNvSpPr>
              <p:nvPr/>
            </p:nvSpPr>
            <p:spPr>
              <a:xfrm>
                <a:off x="7292460" y="7334713"/>
                <a:ext cx="539443" cy="461665"/>
              </a:xfrm>
              <a:prstGeom prst="rect">
                <a:avLst/>
              </a:prstGeom>
              <a:blipFill rotWithShape="0">
                <a:blip r:embed="rId33"/>
                <a:stretch>
                  <a:fillRect b="-13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2" name="Rectangle 201"/>
              <p:cNvSpPr/>
              <p:nvPr/>
            </p:nvSpPr>
            <p:spPr>
              <a:xfrm>
                <a:off x="3792964" y="13617126"/>
                <a:ext cx="849528"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𝑒</m:t>
                          </m:r>
                        </m:e>
                        <m:sub>
                          <m:r>
                            <a:rPr lang="en-US" sz="2400" b="0" i="1" smtClean="0">
                              <a:latin typeface="Cambria Math" panose="02040503050406030204" pitchFamily="18" charset="0"/>
                              <a:ea typeface="Cambria Math" panose="02040503050406030204" pitchFamily="18" charset="0"/>
                            </a:rPr>
                            <m:t>𝑚𝑖𝑑</m:t>
                          </m:r>
                        </m:sub>
                      </m:sSub>
                    </m:oMath>
                  </m:oMathPara>
                </a14:m>
                <a:endParaRPr lang="en-US" dirty="0"/>
              </a:p>
            </p:txBody>
          </p:sp>
        </mc:Choice>
        <mc:Fallback xmlns="">
          <p:sp>
            <p:nvSpPr>
              <p:cNvPr id="202" name="Rectangle 201"/>
              <p:cNvSpPr>
                <a:spLocks noRot="1" noChangeAspect="1" noMove="1" noResize="1" noEditPoints="1" noAdjustHandles="1" noChangeArrowheads="1" noChangeShapeType="1" noTextEdit="1"/>
              </p:cNvSpPr>
              <p:nvPr/>
            </p:nvSpPr>
            <p:spPr>
              <a:xfrm>
                <a:off x="3792964" y="13617126"/>
                <a:ext cx="849528" cy="461665"/>
              </a:xfrm>
              <a:prstGeom prst="rect">
                <a:avLst/>
              </a:prstGeom>
              <a:blipFill rotWithShape="0">
                <a:blip r:embed="rId34"/>
                <a:stretch>
                  <a:fillRect b="-1316"/>
                </a:stretch>
              </a:blipFill>
            </p:spPr>
            <p:txBody>
              <a:bodyPr/>
              <a:lstStyle/>
              <a:p>
                <a:r>
                  <a:rPr lang="en-US">
                    <a:noFill/>
                  </a:rPr>
                  <a:t> </a:t>
                </a:r>
              </a:p>
            </p:txBody>
          </p:sp>
        </mc:Fallback>
      </mc:AlternateContent>
      <p:grpSp>
        <p:nvGrpSpPr>
          <p:cNvPr id="3" name="Group 2"/>
          <p:cNvGrpSpPr/>
          <p:nvPr/>
        </p:nvGrpSpPr>
        <p:grpSpPr>
          <a:xfrm rot="16200000" flipH="1">
            <a:off x="5773831" y="2976187"/>
            <a:ext cx="2606037" cy="1630617"/>
            <a:chOff x="4675173" y="5335403"/>
            <a:chExt cx="3774645" cy="1630617"/>
          </a:xfrm>
        </p:grpSpPr>
        <p:sp>
          <p:nvSpPr>
            <p:cNvPr id="131" name="Freeform 130"/>
            <p:cNvSpPr/>
            <p:nvPr/>
          </p:nvSpPr>
          <p:spPr>
            <a:xfrm>
              <a:off x="7189049" y="5597907"/>
              <a:ext cx="1260769" cy="1351514"/>
            </a:xfrm>
            <a:custGeom>
              <a:avLst/>
              <a:gdLst>
                <a:gd name="connsiteX0" fmla="*/ 0 w 6604000"/>
                <a:gd name="connsiteY0" fmla="*/ 1651474 h 1893352"/>
                <a:gd name="connsiteX1" fmla="*/ 1054100 w 6604000"/>
                <a:gd name="connsiteY1" fmla="*/ 1194274 h 1893352"/>
                <a:gd name="connsiteX2" fmla="*/ 1727200 w 6604000"/>
                <a:gd name="connsiteY2" fmla="*/ 432274 h 1893352"/>
                <a:gd name="connsiteX3" fmla="*/ 2273300 w 6604000"/>
                <a:gd name="connsiteY3" fmla="*/ 25874 h 1893352"/>
                <a:gd name="connsiteX4" fmla="*/ 3365500 w 6604000"/>
                <a:gd name="connsiteY4" fmla="*/ 152874 h 1893352"/>
                <a:gd name="connsiteX5" fmla="*/ 3911600 w 6604000"/>
                <a:gd name="connsiteY5" fmla="*/ 1054574 h 1893352"/>
                <a:gd name="connsiteX6" fmla="*/ 4178300 w 6604000"/>
                <a:gd name="connsiteY6" fmla="*/ 1562574 h 1893352"/>
                <a:gd name="connsiteX7" fmla="*/ 4889500 w 6604000"/>
                <a:gd name="connsiteY7" fmla="*/ 1689574 h 1893352"/>
                <a:gd name="connsiteX8" fmla="*/ 5194300 w 6604000"/>
                <a:gd name="connsiteY8" fmla="*/ 1664174 h 1893352"/>
                <a:gd name="connsiteX9" fmla="*/ 5473700 w 6604000"/>
                <a:gd name="connsiteY9" fmla="*/ 1676874 h 1893352"/>
                <a:gd name="connsiteX10" fmla="*/ 5905500 w 6604000"/>
                <a:gd name="connsiteY10" fmla="*/ 1664174 h 1893352"/>
                <a:gd name="connsiteX11" fmla="*/ 5016500 w 6604000"/>
                <a:gd name="connsiteY11" fmla="*/ 1892774 h 1893352"/>
                <a:gd name="connsiteX12" fmla="*/ 6235700 w 6604000"/>
                <a:gd name="connsiteY12" fmla="*/ 1727674 h 1893352"/>
                <a:gd name="connsiteX13" fmla="*/ 6604000 w 6604000"/>
                <a:gd name="connsiteY13" fmla="*/ 1664174 h 1893352"/>
                <a:gd name="connsiteX0" fmla="*/ 0 w 6604000"/>
                <a:gd name="connsiteY0" fmla="*/ 1651474 h 1893352"/>
                <a:gd name="connsiteX1" fmla="*/ 1054100 w 6604000"/>
                <a:gd name="connsiteY1" fmla="*/ 1194274 h 1893352"/>
                <a:gd name="connsiteX2" fmla="*/ 1727200 w 6604000"/>
                <a:gd name="connsiteY2" fmla="*/ 432274 h 1893352"/>
                <a:gd name="connsiteX3" fmla="*/ 2273300 w 6604000"/>
                <a:gd name="connsiteY3" fmla="*/ 25874 h 1893352"/>
                <a:gd name="connsiteX4" fmla="*/ 3365500 w 6604000"/>
                <a:gd name="connsiteY4" fmla="*/ 152874 h 1893352"/>
                <a:gd name="connsiteX5" fmla="*/ 3911600 w 6604000"/>
                <a:gd name="connsiteY5" fmla="*/ 1054574 h 1893352"/>
                <a:gd name="connsiteX6" fmla="*/ 4178300 w 6604000"/>
                <a:gd name="connsiteY6" fmla="*/ 1562574 h 1893352"/>
                <a:gd name="connsiteX7" fmla="*/ 4889500 w 6604000"/>
                <a:gd name="connsiteY7" fmla="*/ 1689574 h 1893352"/>
                <a:gd name="connsiteX8" fmla="*/ 5194300 w 6604000"/>
                <a:gd name="connsiteY8" fmla="*/ 1664174 h 1893352"/>
                <a:gd name="connsiteX9" fmla="*/ 5473700 w 6604000"/>
                <a:gd name="connsiteY9" fmla="*/ 1676874 h 1893352"/>
                <a:gd name="connsiteX10" fmla="*/ 5905500 w 6604000"/>
                <a:gd name="connsiteY10" fmla="*/ 1664174 h 1893352"/>
                <a:gd name="connsiteX11" fmla="*/ 5016500 w 6604000"/>
                <a:gd name="connsiteY11" fmla="*/ 1892774 h 1893352"/>
                <a:gd name="connsiteX12" fmla="*/ 6235700 w 6604000"/>
                <a:gd name="connsiteY12" fmla="*/ 1727674 h 1893352"/>
                <a:gd name="connsiteX13" fmla="*/ 6604000 w 6604000"/>
                <a:gd name="connsiteY13" fmla="*/ 1664174 h 1893352"/>
                <a:gd name="connsiteX0" fmla="*/ 0 w 6540500"/>
                <a:gd name="connsiteY0" fmla="*/ 1651474 h 1893255"/>
                <a:gd name="connsiteX1" fmla="*/ 1054100 w 6540500"/>
                <a:gd name="connsiteY1" fmla="*/ 1194274 h 1893255"/>
                <a:gd name="connsiteX2" fmla="*/ 1727200 w 6540500"/>
                <a:gd name="connsiteY2" fmla="*/ 432274 h 1893255"/>
                <a:gd name="connsiteX3" fmla="*/ 2273300 w 6540500"/>
                <a:gd name="connsiteY3" fmla="*/ 25874 h 1893255"/>
                <a:gd name="connsiteX4" fmla="*/ 3365500 w 6540500"/>
                <a:gd name="connsiteY4" fmla="*/ 152874 h 1893255"/>
                <a:gd name="connsiteX5" fmla="*/ 3911600 w 6540500"/>
                <a:gd name="connsiteY5" fmla="*/ 1054574 h 1893255"/>
                <a:gd name="connsiteX6" fmla="*/ 4178300 w 6540500"/>
                <a:gd name="connsiteY6" fmla="*/ 1562574 h 1893255"/>
                <a:gd name="connsiteX7" fmla="*/ 4889500 w 6540500"/>
                <a:gd name="connsiteY7" fmla="*/ 1689574 h 1893255"/>
                <a:gd name="connsiteX8" fmla="*/ 5194300 w 6540500"/>
                <a:gd name="connsiteY8" fmla="*/ 1664174 h 1893255"/>
                <a:gd name="connsiteX9" fmla="*/ 5473700 w 6540500"/>
                <a:gd name="connsiteY9" fmla="*/ 1676874 h 1893255"/>
                <a:gd name="connsiteX10" fmla="*/ 5905500 w 6540500"/>
                <a:gd name="connsiteY10" fmla="*/ 1664174 h 1893255"/>
                <a:gd name="connsiteX11" fmla="*/ 5016500 w 6540500"/>
                <a:gd name="connsiteY11" fmla="*/ 1892774 h 1893255"/>
                <a:gd name="connsiteX12" fmla="*/ 6235700 w 6540500"/>
                <a:gd name="connsiteY12" fmla="*/ 1727674 h 1893255"/>
                <a:gd name="connsiteX13" fmla="*/ 6540500 w 6540500"/>
                <a:gd name="connsiteY13" fmla="*/ 1841974 h 1893255"/>
                <a:gd name="connsiteX0" fmla="*/ 0 w 6540500"/>
                <a:gd name="connsiteY0" fmla="*/ 1651474 h 1893387"/>
                <a:gd name="connsiteX1" fmla="*/ 1054100 w 6540500"/>
                <a:gd name="connsiteY1" fmla="*/ 1194274 h 1893387"/>
                <a:gd name="connsiteX2" fmla="*/ 1727200 w 6540500"/>
                <a:gd name="connsiteY2" fmla="*/ 432274 h 1893387"/>
                <a:gd name="connsiteX3" fmla="*/ 2273300 w 6540500"/>
                <a:gd name="connsiteY3" fmla="*/ 25874 h 1893387"/>
                <a:gd name="connsiteX4" fmla="*/ 3365500 w 6540500"/>
                <a:gd name="connsiteY4" fmla="*/ 152874 h 1893387"/>
                <a:gd name="connsiteX5" fmla="*/ 3911600 w 6540500"/>
                <a:gd name="connsiteY5" fmla="*/ 1054574 h 1893387"/>
                <a:gd name="connsiteX6" fmla="*/ 4178300 w 6540500"/>
                <a:gd name="connsiteY6" fmla="*/ 1562574 h 1893387"/>
                <a:gd name="connsiteX7" fmla="*/ 4889500 w 6540500"/>
                <a:gd name="connsiteY7" fmla="*/ 1689574 h 1893387"/>
                <a:gd name="connsiteX8" fmla="*/ 5194300 w 6540500"/>
                <a:gd name="connsiteY8" fmla="*/ 1664174 h 1893387"/>
                <a:gd name="connsiteX9" fmla="*/ 5473700 w 6540500"/>
                <a:gd name="connsiteY9" fmla="*/ 1676874 h 1893387"/>
                <a:gd name="connsiteX10" fmla="*/ 5905500 w 6540500"/>
                <a:gd name="connsiteY10" fmla="*/ 1664174 h 1893387"/>
                <a:gd name="connsiteX11" fmla="*/ 5016500 w 6540500"/>
                <a:gd name="connsiteY11" fmla="*/ 1892774 h 1893387"/>
                <a:gd name="connsiteX12" fmla="*/ 6235700 w 6540500"/>
                <a:gd name="connsiteY12" fmla="*/ 1727674 h 1893387"/>
                <a:gd name="connsiteX13" fmla="*/ 6540500 w 6540500"/>
                <a:gd name="connsiteY13" fmla="*/ 1841974 h 1893387"/>
                <a:gd name="connsiteX0" fmla="*/ 0 w 6540500"/>
                <a:gd name="connsiteY0" fmla="*/ 1636081 h 1877994"/>
                <a:gd name="connsiteX1" fmla="*/ 1054100 w 6540500"/>
                <a:gd name="connsiteY1" fmla="*/ 1178881 h 1877994"/>
                <a:gd name="connsiteX2" fmla="*/ 1727200 w 6540500"/>
                <a:gd name="connsiteY2" fmla="*/ 416881 h 1877994"/>
                <a:gd name="connsiteX3" fmla="*/ 2273300 w 6540500"/>
                <a:gd name="connsiteY3" fmla="*/ 10481 h 1877994"/>
                <a:gd name="connsiteX4" fmla="*/ 3276600 w 6540500"/>
                <a:gd name="connsiteY4" fmla="*/ 200981 h 1877994"/>
                <a:gd name="connsiteX5" fmla="*/ 3911600 w 6540500"/>
                <a:gd name="connsiteY5" fmla="*/ 1039181 h 1877994"/>
                <a:gd name="connsiteX6" fmla="*/ 4178300 w 6540500"/>
                <a:gd name="connsiteY6" fmla="*/ 1547181 h 1877994"/>
                <a:gd name="connsiteX7" fmla="*/ 4889500 w 6540500"/>
                <a:gd name="connsiteY7" fmla="*/ 1674181 h 1877994"/>
                <a:gd name="connsiteX8" fmla="*/ 5194300 w 6540500"/>
                <a:gd name="connsiteY8" fmla="*/ 1648781 h 1877994"/>
                <a:gd name="connsiteX9" fmla="*/ 5473700 w 6540500"/>
                <a:gd name="connsiteY9" fmla="*/ 1661481 h 1877994"/>
                <a:gd name="connsiteX10" fmla="*/ 5905500 w 6540500"/>
                <a:gd name="connsiteY10" fmla="*/ 1648781 h 1877994"/>
                <a:gd name="connsiteX11" fmla="*/ 5016500 w 6540500"/>
                <a:gd name="connsiteY11" fmla="*/ 1877381 h 1877994"/>
                <a:gd name="connsiteX12" fmla="*/ 6235700 w 6540500"/>
                <a:gd name="connsiteY12" fmla="*/ 1712281 h 1877994"/>
                <a:gd name="connsiteX13" fmla="*/ 6540500 w 6540500"/>
                <a:gd name="connsiteY13" fmla="*/ 1826581 h 1877994"/>
                <a:gd name="connsiteX0" fmla="*/ 0 w 6540500"/>
                <a:gd name="connsiteY0" fmla="*/ 1580992 h 1822905"/>
                <a:gd name="connsiteX1" fmla="*/ 1054100 w 6540500"/>
                <a:gd name="connsiteY1" fmla="*/ 1123792 h 1822905"/>
                <a:gd name="connsiteX2" fmla="*/ 1727200 w 6540500"/>
                <a:gd name="connsiteY2" fmla="*/ 361792 h 1822905"/>
                <a:gd name="connsiteX3" fmla="*/ 2298700 w 6540500"/>
                <a:gd name="connsiteY3" fmla="*/ 18892 h 1822905"/>
                <a:gd name="connsiteX4" fmla="*/ 3276600 w 6540500"/>
                <a:gd name="connsiteY4" fmla="*/ 145892 h 1822905"/>
                <a:gd name="connsiteX5" fmla="*/ 3911600 w 6540500"/>
                <a:gd name="connsiteY5" fmla="*/ 984092 h 1822905"/>
                <a:gd name="connsiteX6" fmla="*/ 4178300 w 6540500"/>
                <a:gd name="connsiteY6" fmla="*/ 1492092 h 1822905"/>
                <a:gd name="connsiteX7" fmla="*/ 4889500 w 6540500"/>
                <a:gd name="connsiteY7" fmla="*/ 1619092 h 1822905"/>
                <a:gd name="connsiteX8" fmla="*/ 5194300 w 6540500"/>
                <a:gd name="connsiteY8" fmla="*/ 1593692 h 1822905"/>
                <a:gd name="connsiteX9" fmla="*/ 5473700 w 6540500"/>
                <a:gd name="connsiteY9" fmla="*/ 1606392 h 1822905"/>
                <a:gd name="connsiteX10" fmla="*/ 5905500 w 6540500"/>
                <a:gd name="connsiteY10" fmla="*/ 1593692 h 1822905"/>
                <a:gd name="connsiteX11" fmla="*/ 5016500 w 6540500"/>
                <a:gd name="connsiteY11" fmla="*/ 1822292 h 1822905"/>
                <a:gd name="connsiteX12" fmla="*/ 6235700 w 6540500"/>
                <a:gd name="connsiteY12" fmla="*/ 1657192 h 1822905"/>
                <a:gd name="connsiteX13" fmla="*/ 6540500 w 6540500"/>
                <a:gd name="connsiteY13" fmla="*/ 1771492 h 1822905"/>
                <a:gd name="connsiteX0" fmla="*/ 0 w 6540500"/>
                <a:gd name="connsiteY0" fmla="*/ 1580992 h 1822905"/>
                <a:gd name="connsiteX1" fmla="*/ 1231900 w 6540500"/>
                <a:gd name="connsiteY1" fmla="*/ 1225392 h 1822905"/>
                <a:gd name="connsiteX2" fmla="*/ 1727200 w 6540500"/>
                <a:gd name="connsiteY2" fmla="*/ 361792 h 1822905"/>
                <a:gd name="connsiteX3" fmla="*/ 2298700 w 6540500"/>
                <a:gd name="connsiteY3" fmla="*/ 18892 h 1822905"/>
                <a:gd name="connsiteX4" fmla="*/ 3276600 w 6540500"/>
                <a:gd name="connsiteY4" fmla="*/ 145892 h 1822905"/>
                <a:gd name="connsiteX5" fmla="*/ 3911600 w 6540500"/>
                <a:gd name="connsiteY5" fmla="*/ 984092 h 1822905"/>
                <a:gd name="connsiteX6" fmla="*/ 4178300 w 6540500"/>
                <a:gd name="connsiteY6" fmla="*/ 1492092 h 1822905"/>
                <a:gd name="connsiteX7" fmla="*/ 4889500 w 6540500"/>
                <a:gd name="connsiteY7" fmla="*/ 1619092 h 1822905"/>
                <a:gd name="connsiteX8" fmla="*/ 5194300 w 6540500"/>
                <a:gd name="connsiteY8" fmla="*/ 1593692 h 1822905"/>
                <a:gd name="connsiteX9" fmla="*/ 5473700 w 6540500"/>
                <a:gd name="connsiteY9" fmla="*/ 1606392 h 1822905"/>
                <a:gd name="connsiteX10" fmla="*/ 5905500 w 6540500"/>
                <a:gd name="connsiteY10" fmla="*/ 1593692 h 1822905"/>
                <a:gd name="connsiteX11" fmla="*/ 5016500 w 6540500"/>
                <a:gd name="connsiteY11" fmla="*/ 1822292 h 1822905"/>
                <a:gd name="connsiteX12" fmla="*/ 6235700 w 6540500"/>
                <a:gd name="connsiteY12" fmla="*/ 1657192 h 1822905"/>
                <a:gd name="connsiteX13" fmla="*/ 6540500 w 6540500"/>
                <a:gd name="connsiteY13" fmla="*/ 1771492 h 1822905"/>
                <a:gd name="connsiteX0" fmla="*/ 0 w 6540500"/>
                <a:gd name="connsiteY0" fmla="*/ 1584747 h 1826660"/>
                <a:gd name="connsiteX1" fmla="*/ 1231900 w 6540500"/>
                <a:gd name="connsiteY1" fmla="*/ 1229147 h 1826660"/>
                <a:gd name="connsiteX2" fmla="*/ 1752600 w 6540500"/>
                <a:gd name="connsiteY2" fmla="*/ 416347 h 1826660"/>
                <a:gd name="connsiteX3" fmla="*/ 2298700 w 6540500"/>
                <a:gd name="connsiteY3" fmla="*/ 22647 h 1826660"/>
                <a:gd name="connsiteX4" fmla="*/ 3276600 w 6540500"/>
                <a:gd name="connsiteY4" fmla="*/ 149647 h 1826660"/>
                <a:gd name="connsiteX5" fmla="*/ 3911600 w 6540500"/>
                <a:gd name="connsiteY5" fmla="*/ 987847 h 1826660"/>
                <a:gd name="connsiteX6" fmla="*/ 4178300 w 6540500"/>
                <a:gd name="connsiteY6" fmla="*/ 1495847 h 1826660"/>
                <a:gd name="connsiteX7" fmla="*/ 4889500 w 6540500"/>
                <a:gd name="connsiteY7" fmla="*/ 1622847 h 1826660"/>
                <a:gd name="connsiteX8" fmla="*/ 5194300 w 6540500"/>
                <a:gd name="connsiteY8" fmla="*/ 1597447 h 1826660"/>
                <a:gd name="connsiteX9" fmla="*/ 5473700 w 6540500"/>
                <a:gd name="connsiteY9" fmla="*/ 1610147 h 1826660"/>
                <a:gd name="connsiteX10" fmla="*/ 5905500 w 6540500"/>
                <a:gd name="connsiteY10" fmla="*/ 1597447 h 1826660"/>
                <a:gd name="connsiteX11" fmla="*/ 5016500 w 6540500"/>
                <a:gd name="connsiteY11" fmla="*/ 1826047 h 1826660"/>
                <a:gd name="connsiteX12" fmla="*/ 6235700 w 6540500"/>
                <a:gd name="connsiteY12" fmla="*/ 1660947 h 1826660"/>
                <a:gd name="connsiteX13" fmla="*/ 6540500 w 6540500"/>
                <a:gd name="connsiteY13" fmla="*/ 1775247 h 1826660"/>
                <a:gd name="connsiteX0" fmla="*/ 0 w 6540500"/>
                <a:gd name="connsiteY0" fmla="*/ 1565068 h 1806981"/>
                <a:gd name="connsiteX1" fmla="*/ 1231900 w 6540500"/>
                <a:gd name="connsiteY1" fmla="*/ 1209468 h 1806981"/>
                <a:gd name="connsiteX2" fmla="*/ 1752600 w 6540500"/>
                <a:gd name="connsiteY2" fmla="*/ 396668 h 1806981"/>
                <a:gd name="connsiteX3" fmla="*/ 2298700 w 6540500"/>
                <a:gd name="connsiteY3" fmla="*/ 2968 h 1806981"/>
                <a:gd name="connsiteX4" fmla="*/ 2717800 w 6540500"/>
                <a:gd name="connsiteY4" fmla="*/ 256968 h 1806981"/>
                <a:gd name="connsiteX5" fmla="*/ 3911600 w 6540500"/>
                <a:gd name="connsiteY5" fmla="*/ 968168 h 1806981"/>
                <a:gd name="connsiteX6" fmla="*/ 4178300 w 6540500"/>
                <a:gd name="connsiteY6" fmla="*/ 1476168 h 1806981"/>
                <a:gd name="connsiteX7" fmla="*/ 4889500 w 6540500"/>
                <a:gd name="connsiteY7" fmla="*/ 1603168 h 1806981"/>
                <a:gd name="connsiteX8" fmla="*/ 5194300 w 6540500"/>
                <a:gd name="connsiteY8" fmla="*/ 1577768 h 1806981"/>
                <a:gd name="connsiteX9" fmla="*/ 5473700 w 6540500"/>
                <a:gd name="connsiteY9" fmla="*/ 1590468 h 1806981"/>
                <a:gd name="connsiteX10" fmla="*/ 5905500 w 6540500"/>
                <a:gd name="connsiteY10" fmla="*/ 1577768 h 1806981"/>
                <a:gd name="connsiteX11" fmla="*/ 5016500 w 6540500"/>
                <a:gd name="connsiteY11" fmla="*/ 1806368 h 1806981"/>
                <a:gd name="connsiteX12" fmla="*/ 6235700 w 6540500"/>
                <a:gd name="connsiteY12" fmla="*/ 1641268 h 1806981"/>
                <a:gd name="connsiteX13" fmla="*/ 6540500 w 6540500"/>
                <a:gd name="connsiteY13" fmla="*/ 1755568 h 1806981"/>
                <a:gd name="connsiteX0" fmla="*/ 0 w 6540500"/>
                <a:gd name="connsiteY0" fmla="*/ 1565068 h 1806981"/>
                <a:gd name="connsiteX1" fmla="*/ 1231900 w 6540500"/>
                <a:gd name="connsiteY1" fmla="*/ 1209468 h 1806981"/>
                <a:gd name="connsiteX2" fmla="*/ 1752600 w 6540500"/>
                <a:gd name="connsiteY2" fmla="*/ 396668 h 1806981"/>
                <a:gd name="connsiteX3" fmla="*/ 2298700 w 6540500"/>
                <a:gd name="connsiteY3" fmla="*/ 2968 h 1806981"/>
                <a:gd name="connsiteX4" fmla="*/ 2844800 w 6540500"/>
                <a:gd name="connsiteY4" fmla="*/ 256968 h 1806981"/>
                <a:gd name="connsiteX5" fmla="*/ 3911600 w 6540500"/>
                <a:gd name="connsiteY5" fmla="*/ 968168 h 1806981"/>
                <a:gd name="connsiteX6" fmla="*/ 4178300 w 6540500"/>
                <a:gd name="connsiteY6" fmla="*/ 1476168 h 1806981"/>
                <a:gd name="connsiteX7" fmla="*/ 4889500 w 6540500"/>
                <a:gd name="connsiteY7" fmla="*/ 1603168 h 1806981"/>
                <a:gd name="connsiteX8" fmla="*/ 5194300 w 6540500"/>
                <a:gd name="connsiteY8" fmla="*/ 1577768 h 1806981"/>
                <a:gd name="connsiteX9" fmla="*/ 5473700 w 6540500"/>
                <a:gd name="connsiteY9" fmla="*/ 1590468 h 1806981"/>
                <a:gd name="connsiteX10" fmla="*/ 5905500 w 6540500"/>
                <a:gd name="connsiteY10" fmla="*/ 1577768 h 1806981"/>
                <a:gd name="connsiteX11" fmla="*/ 5016500 w 6540500"/>
                <a:gd name="connsiteY11" fmla="*/ 1806368 h 1806981"/>
                <a:gd name="connsiteX12" fmla="*/ 6235700 w 6540500"/>
                <a:gd name="connsiteY12" fmla="*/ 1641268 h 1806981"/>
                <a:gd name="connsiteX13" fmla="*/ 6540500 w 6540500"/>
                <a:gd name="connsiteY13" fmla="*/ 1755568 h 1806981"/>
                <a:gd name="connsiteX0" fmla="*/ 0 w 6540500"/>
                <a:gd name="connsiteY0" fmla="*/ 1569309 h 1811222"/>
                <a:gd name="connsiteX1" fmla="*/ 1231900 w 6540500"/>
                <a:gd name="connsiteY1" fmla="*/ 1213709 h 1811222"/>
                <a:gd name="connsiteX2" fmla="*/ 1752600 w 6540500"/>
                <a:gd name="connsiteY2" fmla="*/ 400909 h 1811222"/>
                <a:gd name="connsiteX3" fmla="*/ 2298700 w 6540500"/>
                <a:gd name="connsiteY3" fmla="*/ 7209 h 1811222"/>
                <a:gd name="connsiteX4" fmla="*/ 2882900 w 6540500"/>
                <a:gd name="connsiteY4" fmla="*/ 210409 h 1811222"/>
                <a:gd name="connsiteX5" fmla="*/ 3911600 w 6540500"/>
                <a:gd name="connsiteY5" fmla="*/ 972409 h 1811222"/>
                <a:gd name="connsiteX6" fmla="*/ 4178300 w 6540500"/>
                <a:gd name="connsiteY6" fmla="*/ 1480409 h 1811222"/>
                <a:gd name="connsiteX7" fmla="*/ 4889500 w 6540500"/>
                <a:gd name="connsiteY7" fmla="*/ 1607409 h 1811222"/>
                <a:gd name="connsiteX8" fmla="*/ 5194300 w 6540500"/>
                <a:gd name="connsiteY8" fmla="*/ 1582009 h 1811222"/>
                <a:gd name="connsiteX9" fmla="*/ 5473700 w 6540500"/>
                <a:gd name="connsiteY9" fmla="*/ 1594709 h 1811222"/>
                <a:gd name="connsiteX10" fmla="*/ 5905500 w 6540500"/>
                <a:gd name="connsiteY10" fmla="*/ 1582009 h 1811222"/>
                <a:gd name="connsiteX11" fmla="*/ 5016500 w 6540500"/>
                <a:gd name="connsiteY11" fmla="*/ 1810609 h 1811222"/>
                <a:gd name="connsiteX12" fmla="*/ 6235700 w 6540500"/>
                <a:gd name="connsiteY12" fmla="*/ 1645509 h 1811222"/>
                <a:gd name="connsiteX13" fmla="*/ 6540500 w 6540500"/>
                <a:gd name="connsiteY13" fmla="*/ 1759809 h 1811222"/>
                <a:gd name="connsiteX0" fmla="*/ 0 w 6540500"/>
                <a:gd name="connsiteY0" fmla="*/ 1566755 h 1808668"/>
                <a:gd name="connsiteX1" fmla="*/ 1231900 w 6540500"/>
                <a:gd name="connsiteY1" fmla="*/ 1211155 h 1808668"/>
                <a:gd name="connsiteX2" fmla="*/ 1752600 w 6540500"/>
                <a:gd name="connsiteY2" fmla="*/ 398355 h 1808668"/>
                <a:gd name="connsiteX3" fmla="*/ 2298700 w 6540500"/>
                <a:gd name="connsiteY3" fmla="*/ 4655 h 1808668"/>
                <a:gd name="connsiteX4" fmla="*/ 2882900 w 6540500"/>
                <a:gd name="connsiteY4" fmla="*/ 207855 h 1808668"/>
                <a:gd name="connsiteX5" fmla="*/ 3911600 w 6540500"/>
                <a:gd name="connsiteY5" fmla="*/ 969855 h 1808668"/>
                <a:gd name="connsiteX6" fmla="*/ 4178300 w 6540500"/>
                <a:gd name="connsiteY6" fmla="*/ 1477855 h 1808668"/>
                <a:gd name="connsiteX7" fmla="*/ 4889500 w 6540500"/>
                <a:gd name="connsiteY7" fmla="*/ 1604855 h 1808668"/>
                <a:gd name="connsiteX8" fmla="*/ 5194300 w 6540500"/>
                <a:gd name="connsiteY8" fmla="*/ 1579455 h 1808668"/>
                <a:gd name="connsiteX9" fmla="*/ 5473700 w 6540500"/>
                <a:gd name="connsiteY9" fmla="*/ 1592155 h 1808668"/>
                <a:gd name="connsiteX10" fmla="*/ 5905500 w 6540500"/>
                <a:gd name="connsiteY10" fmla="*/ 1579455 h 1808668"/>
                <a:gd name="connsiteX11" fmla="*/ 5016500 w 6540500"/>
                <a:gd name="connsiteY11" fmla="*/ 1808055 h 1808668"/>
                <a:gd name="connsiteX12" fmla="*/ 6235700 w 6540500"/>
                <a:gd name="connsiteY12" fmla="*/ 1642955 h 1808668"/>
                <a:gd name="connsiteX13" fmla="*/ 6540500 w 6540500"/>
                <a:gd name="connsiteY13" fmla="*/ 1757255 h 1808668"/>
                <a:gd name="connsiteX0" fmla="*/ 0 w 6540500"/>
                <a:gd name="connsiteY0" fmla="*/ 1571100 h 1813013"/>
                <a:gd name="connsiteX1" fmla="*/ 1231900 w 6540500"/>
                <a:gd name="connsiteY1" fmla="*/ 1215500 h 1813013"/>
                <a:gd name="connsiteX2" fmla="*/ 1752600 w 6540500"/>
                <a:gd name="connsiteY2" fmla="*/ 402700 h 1813013"/>
                <a:gd name="connsiteX3" fmla="*/ 2298700 w 6540500"/>
                <a:gd name="connsiteY3" fmla="*/ 9000 h 1813013"/>
                <a:gd name="connsiteX4" fmla="*/ 2882900 w 6540500"/>
                <a:gd name="connsiteY4" fmla="*/ 212200 h 1813013"/>
                <a:gd name="connsiteX5" fmla="*/ 3911600 w 6540500"/>
                <a:gd name="connsiteY5" fmla="*/ 974200 h 1813013"/>
                <a:gd name="connsiteX6" fmla="*/ 4178300 w 6540500"/>
                <a:gd name="connsiteY6" fmla="*/ 1482200 h 1813013"/>
                <a:gd name="connsiteX7" fmla="*/ 4889500 w 6540500"/>
                <a:gd name="connsiteY7" fmla="*/ 1609200 h 1813013"/>
                <a:gd name="connsiteX8" fmla="*/ 5194300 w 6540500"/>
                <a:gd name="connsiteY8" fmla="*/ 1583800 h 1813013"/>
                <a:gd name="connsiteX9" fmla="*/ 5473700 w 6540500"/>
                <a:gd name="connsiteY9" fmla="*/ 1596500 h 1813013"/>
                <a:gd name="connsiteX10" fmla="*/ 5905500 w 6540500"/>
                <a:gd name="connsiteY10" fmla="*/ 1583800 h 1813013"/>
                <a:gd name="connsiteX11" fmla="*/ 5016500 w 6540500"/>
                <a:gd name="connsiteY11" fmla="*/ 1812400 h 1813013"/>
                <a:gd name="connsiteX12" fmla="*/ 6235700 w 6540500"/>
                <a:gd name="connsiteY12" fmla="*/ 1647300 h 1813013"/>
                <a:gd name="connsiteX13" fmla="*/ 6540500 w 6540500"/>
                <a:gd name="connsiteY13" fmla="*/ 1761600 h 1813013"/>
                <a:gd name="connsiteX0" fmla="*/ 0 w 6540500"/>
                <a:gd name="connsiteY0" fmla="*/ 1582122 h 1824035"/>
                <a:gd name="connsiteX1" fmla="*/ 1231900 w 6540500"/>
                <a:gd name="connsiteY1" fmla="*/ 1226522 h 1824035"/>
                <a:gd name="connsiteX2" fmla="*/ 1752600 w 6540500"/>
                <a:gd name="connsiteY2" fmla="*/ 413722 h 1824035"/>
                <a:gd name="connsiteX3" fmla="*/ 2298700 w 6540500"/>
                <a:gd name="connsiteY3" fmla="*/ 20022 h 1824035"/>
                <a:gd name="connsiteX4" fmla="*/ 3022600 w 6540500"/>
                <a:gd name="connsiteY4" fmla="*/ 172422 h 1824035"/>
                <a:gd name="connsiteX5" fmla="*/ 3911600 w 6540500"/>
                <a:gd name="connsiteY5" fmla="*/ 985222 h 1824035"/>
                <a:gd name="connsiteX6" fmla="*/ 4178300 w 6540500"/>
                <a:gd name="connsiteY6" fmla="*/ 1493222 h 1824035"/>
                <a:gd name="connsiteX7" fmla="*/ 4889500 w 6540500"/>
                <a:gd name="connsiteY7" fmla="*/ 1620222 h 1824035"/>
                <a:gd name="connsiteX8" fmla="*/ 5194300 w 6540500"/>
                <a:gd name="connsiteY8" fmla="*/ 1594822 h 1824035"/>
                <a:gd name="connsiteX9" fmla="*/ 5473700 w 6540500"/>
                <a:gd name="connsiteY9" fmla="*/ 1607522 h 1824035"/>
                <a:gd name="connsiteX10" fmla="*/ 5905500 w 6540500"/>
                <a:gd name="connsiteY10" fmla="*/ 1594822 h 1824035"/>
                <a:gd name="connsiteX11" fmla="*/ 5016500 w 6540500"/>
                <a:gd name="connsiteY11" fmla="*/ 1823422 h 1824035"/>
                <a:gd name="connsiteX12" fmla="*/ 6235700 w 6540500"/>
                <a:gd name="connsiteY12" fmla="*/ 1658322 h 1824035"/>
                <a:gd name="connsiteX13" fmla="*/ 6540500 w 6540500"/>
                <a:gd name="connsiteY13" fmla="*/ 1772622 h 1824035"/>
                <a:gd name="connsiteX0" fmla="*/ 0 w 6540500"/>
                <a:gd name="connsiteY0" fmla="*/ 1613838 h 1855751"/>
                <a:gd name="connsiteX1" fmla="*/ 1231900 w 6540500"/>
                <a:gd name="connsiteY1" fmla="*/ 1258238 h 1855751"/>
                <a:gd name="connsiteX2" fmla="*/ 1752600 w 6540500"/>
                <a:gd name="connsiteY2" fmla="*/ 445438 h 1855751"/>
                <a:gd name="connsiteX3" fmla="*/ 2298700 w 6540500"/>
                <a:gd name="connsiteY3" fmla="*/ 51738 h 1855751"/>
                <a:gd name="connsiteX4" fmla="*/ 3035300 w 6540500"/>
                <a:gd name="connsiteY4" fmla="*/ 127938 h 1855751"/>
                <a:gd name="connsiteX5" fmla="*/ 3911600 w 6540500"/>
                <a:gd name="connsiteY5" fmla="*/ 1016938 h 1855751"/>
                <a:gd name="connsiteX6" fmla="*/ 4178300 w 6540500"/>
                <a:gd name="connsiteY6" fmla="*/ 1524938 h 1855751"/>
                <a:gd name="connsiteX7" fmla="*/ 4889500 w 6540500"/>
                <a:gd name="connsiteY7" fmla="*/ 1651938 h 1855751"/>
                <a:gd name="connsiteX8" fmla="*/ 5194300 w 6540500"/>
                <a:gd name="connsiteY8" fmla="*/ 1626538 h 1855751"/>
                <a:gd name="connsiteX9" fmla="*/ 5473700 w 6540500"/>
                <a:gd name="connsiteY9" fmla="*/ 1639238 h 1855751"/>
                <a:gd name="connsiteX10" fmla="*/ 5905500 w 6540500"/>
                <a:gd name="connsiteY10" fmla="*/ 1626538 h 1855751"/>
                <a:gd name="connsiteX11" fmla="*/ 5016500 w 6540500"/>
                <a:gd name="connsiteY11" fmla="*/ 1855138 h 1855751"/>
                <a:gd name="connsiteX12" fmla="*/ 6235700 w 6540500"/>
                <a:gd name="connsiteY12" fmla="*/ 1690038 h 1855751"/>
                <a:gd name="connsiteX13" fmla="*/ 6540500 w 6540500"/>
                <a:gd name="connsiteY13" fmla="*/ 1804338 h 1855751"/>
                <a:gd name="connsiteX0" fmla="*/ 0 w 6540500"/>
                <a:gd name="connsiteY0" fmla="*/ 1583471 h 1825384"/>
                <a:gd name="connsiteX1" fmla="*/ 1231900 w 6540500"/>
                <a:gd name="connsiteY1" fmla="*/ 1227871 h 1825384"/>
                <a:gd name="connsiteX2" fmla="*/ 1752600 w 6540500"/>
                <a:gd name="connsiteY2" fmla="*/ 415071 h 1825384"/>
                <a:gd name="connsiteX3" fmla="*/ 2298700 w 6540500"/>
                <a:gd name="connsiteY3" fmla="*/ 21371 h 1825384"/>
                <a:gd name="connsiteX4" fmla="*/ 3035300 w 6540500"/>
                <a:gd name="connsiteY4" fmla="*/ 97571 h 1825384"/>
                <a:gd name="connsiteX5" fmla="*/ 3594100 w 6540500"/>
                <a:gd name="connsiteY5" fmla="*/ 478571 h 1825384"/>
                <a:gd name="connsiteX6" fmla="*/ 4178300 w 6540500"/>
                <a:gd name="connsiteY6" fmla="*/ 1494571 h 1825384"/>
                <a:gd name="connsiteX7" fmla="*/ 4889500 w 6540500"/>
                <a:gd name="connsiteY7" fmla="*/ 1621571 h 1825384"/>
                <a:gd name="connsiteX8" fmla="*/ 5194300 w 6540500"/>
                <a:gd name="connsiteY8" fmla="*/ 1596171 h 1825384"/>
                <a:gd name="connsiteX9" fmla="*/ 5473700 w 6540500"/>
                <a:gd name="connsiteY9" fmla="*/ 1608871 h 1825384"/>
                <a:gd name="connsiteX10" fmla="*/ 5905500 w 6540500"/>
                <a:gd name="connsiteY10" fmla="*/ 1596171 h 1825384"/>
                <a:gd name="connsiteX11" fmla="*/ 5016500 w 6540500"/>
                <a:gd name="connsiteY11" fmla="*/ 1824771 h 1825384"/>
                <a:gd name="connsiteX12" fmla="*/ 6235700 w 6540500"/>
                <a:gd name="connsiteY12" fmla="*/ 1659671 h 1825384"/>
                <a:gd name="connsiteX13" fmla="*/ 6540500 w 6540500"/>
                <a:gd name="connsiteY13" fmla="*/ 1773971 h 1825384"/>
                <a:gd name="connsiteX0" fmla="*/ 0 w 6540500"/>
                <a:gd name="connsiteY0" fmla="*/ 1650095 h 1892008"/>
                <a:gd name="connsiteX1" fmla="*/ 1231900 w 6540500"/>
                <a:gd name="connsiteY1" fmla="*/ 1294495 h 1892008"/>
                <a:gd name="connsiteX2" fmla="*/ 1752600 w 6540500"/>
                <a:gd name="connsiteY2" fmla="*/ 481695 h 1892008"/>
                <a:gd name="connsiteX3" fmla="*/ 2298700 w 6540500"/>
                <a:gd name="connsiteY3" fmla="*/ 87995 h 1892008"/>
                <a:gd name="connsiteX4" fmla="*/ 2984500 w 6540500"/>
                <a:gd name="connsiteY4" fmla="*/ 37195 h 1892008"/>
                <a:gd name="connsiteX5" fmla="*/ 3594100 w 6540500"/>
                <a:gd name="connsiteY5" fmla="*/ 545195 h 1892008"/>
                <a:gd name="connsiteX6" fmla="*/ 4178300 w 6540500"/>
                <a:gd name="connsiteY6" fmla="*/ 1561195 h 1892008"/>
                <a:gd name="connsiteX7" fmla="*/ 4889500 w 6540500"/>
                <a:gd name="connsiteY7" fmla="*/ 1688195 h 1892008"/>
                <a:gd name="connsiteX8" fmla="*/ 5194300 w 6540500"/>
                <a:gd name="connsiteY8" fmla="*/ 1662795 h 1892008"/>
                <a:gd name="connsiteX9" fmla="*/ 5473700 w 6540500"/>
                <a:gd name="connsiteY9" fmla="*/ 1675495 h 1892008"/>
                <a:gd name="connsiteX10" fmla="*/ 5905500 w 6540500"/>
                <a:gd name="connsiteY10" fmla="*/ 1662795 h 1892008"/>
                <a:gd name="connsiteX11" fmla="*/ 5016500 w 6540500"/>
                <a:gd name="connsiteY11" fmla="*/ 1891395 h 1892008"/>
                <a:gd name="connsiteX12" fmla="*/ 6235700 w 6540500"/>
                <a:gd name="connsiteY12" fmla="*/ 1726295 h 1892008"/>
                <a:gd name="connsiteX13" fmla="*/ 6540500 w 6540500"/>
                <a:gd name="connsiteY13" fmla="*/ 1840595 h 1892008"/>
                <a:gd name="connsiteX0" fmla="*/ 0 w 5829300"/>
                <a:gd name="connsiteY0" fmla="*/ 1611995 h 1892008"/>
                <a:gd name="connsiteX1" fmla="*/ 520700 w 5829300"/>
                <a:gd name="connsiteY1" fmla="*/ 12944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67100 w 5829300"/>
                <a:gd name="connsiteY6" fmla="*/ 15611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67100 w 5829300"/>
                <a:gd name="connsiteY6" fmla="*/ 15611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276600 w 5829300"/>
                <a:gd name="connsiteY6" fmla="*/ 12436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54400 w 5829300"/>
                <a:gd name="connsiteY6" fmla="*/ 12944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54400 w 5829300"/>
                <a:gd name="connsiteY6" fmla="*/ 1294495 h 1892008"/>
                <a:gd name="connsiteX7" fmla="*/ 4216400 w 5829300"/>
                <a:gd name="connsiteY7" fmla="*/ 16246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216400 w 5829300"/>
                <a:gd name="connsiteY7" fmla="*/ 1626738 h 1894051"/>
                <a:gd name="connsiteX8" fmla="*/ 4483100 w 5829300"/>
                <a:gd name="connsiteY8" fmla="*/ 1664838 h 1894051"/>
                <a:gd name="connsiteX9" fmla="*/ 4762500 w 5829300"/>
                <a:gd name="connsiteY9" fmla="*/ 1677538 h 1894051"/>
                <a:gd name="connsiteX10" fmla="*/ 5194300 w 5829300"/>
                <a:gd name="connsiteY10" fmla="*/ 1664838 h 1894051"/>
                <a:gd name="connsiteX11" fmla="*/ 4305300 w 5829300"/>
                <a:gd name="connsiteY11" fmla="*/ 1893438 h 1894051"/>
                <a:gd name="connsiteX12" fmla="*/ 5524500 w 5829300"/>
                <a:gd name="connsiteY12" fmla="*/ 1728338 h 1894051"/>
                <a:gd name="connsiteX13" fmla="*/ 5829300 w 5829300"/>
                <a:gd name="connsiteY13" fmla="*/ 1842638 h 1894051"/>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114800 w 5829300"/>
                <a:gd name="connsiteY7" fmla="*/ 1626738 h 1894051"/>
                <a:gd name="connsiteX8" fmla="*/ 4483100 w 5829300"/>
                <a:gd name="connsiteY8" fmla="*/ 1664838 h 1894051"/>
                <a:gd name="connsiteX9" fmla="*/ 4762500 w 5829300"/>
                <a:gd name="connsiteY9" fmla="*/ 1677538 h 1894051"/>
                <a:gd name="connsiteX10" fmla="*/ 5194300 w 5829300"/>
                <a:gd name="connsiteY10" fmla="*/ 1664838 h 1894051"/>
                <a:gd name="connsiteX11" fmla="*/ 4305300 w 5829300"/>
                <a:gd name="connsiteY11" fmla="*/ 1893438 h 1894051"/>
                <a:gd name="connsiteX12" fmla="*/ 5524500 w 5829300"/>
                <a:gd name="connsiteY12" fmla="*/ 1728338 h 1894051"/>
                <a:gd name="connsiteX13" fmla="*/ 5829300 w 5829300"/>
                <a:gd name="connsiteY13" fmla="*/ 1842638 h 1894051"/>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483100 w 5829300"/>
                <a:gd name="connsiteY7" fmla="*/ 1664838 h 1894051"/>
                <a:gd name="connsiteX8" fmla="*/ 4762500 w 5829300"/>
                <a:gd name="connsiteY8" fmla="*/ 1677538 h 1894051"/>
                <a:gd name="connsiteX9" fmla="*/ 5194300 w 5829300"/>
                <a:gd name="connsiteY9" fmla="*/ 1664838 h 1894051"/>
                <a:gd name="connsiteX10" fmla="*/ 4305300 w 5829300"/>
                <a:gd name="connsiteY10" fmla="*/ 1893438 h 1894051"/>
                <a:gd name="connsiteX11" fmla="*/ 5524500 w 5829300"/>
                <a:gd name="connsiteY11" fmla="*/ 1728338 h 1894051"/>
                <a:gd name="connsiteX12" fmla="*/ 5829300 w 5829300"/>
                <a:gd name="connsiteY12" fmla="*/ 1842638 h 1894051"/>
                <a:gd name="connsiteX0" fmla="*/ 0 w 5524500"/>
                <a:gd name="connsiteY0" fmla="*/ 1614038 h 1894051"/>
                <a:gd name="connsiteX1" fmla="*/ 635000 w 5524500"/>
                <a:gd name="connsiteY1" fmla="*/ 1131438 h 1894051"/>
                <a:gd name="connsiteX2" fmla="*/ 1079500 w 5524500"/>
                <a:gd name="connsiteY2" fmla="*/ 534538 h 1894051"/>
                <a:gd name="connsiteX3" fmla="*/ 1587500 w 5524500"/>
                <a:gd name="connsiteY3" fmla="*/ 90038 h 1894051"/>
                <a:gd name="connsiteX4" fmla="*/ 2273300 w 5524500"/>
                <a:gd name="connsiteY4" fmla="*/ 39238 h 1894051"/>
                <a:gd name="connsiteX5" fmla="*/ 2882900 w 5524500"/>
                <a:gd name="connsiteY5" fmla="*/ 547238 h 1894051"/>
                <a:gd name="connsiteX6" fmla="*/ 3454400 w 5524500"/>
                <a:gd name="connsiteY6" fmla="*/ 1296538 h 1894051"/>
                <a:gd name="connsiteX7" fmla="*/ 4483100 w 5524500"/>
                <a:gd name="connsiteY7" fmla="*/ 1664838 h 1894051"/>
                <a:gd name="connsiteX8" fmla="*/ 4762500 w 5524500"/>
                <a:gd name="connsiteY8" fmla="*/ 1677538 h 1894051"/>
                <a:gd name="connsiteX9" fmla="*/ 5194300 w 5524500"/>
                <a:gd name="connsiteY9" fmla="*/ 1664838 h 1894051"/>
                <a:gd name="connsiteX10" fmla="*/ 4305300 w 5524500"/>
                <a:gd name="connsiteY10" fmla="*/ 1893438 h 1894051"/>
                <a:gd name="connsiteX11" fmla="*/ 5524500 w 5524500"/>
                <a:gd name="connsiteY11" fmla="*/ 1728338 h 1894051"/>
                <a:gd name="connsiteX0" fmla="*/ 0 w 5204100"/>
                <a:gd name="connsiteY0" fmla="*/ 1614038 h 1893438"/>
                <a:gd name="connsiteX1" fmla="*/ 635000 w 5204100"/>
                <a:gd name="connsiteY1" fmla="*/ 1131438 h 1893438"/>
                <a:gd name="connsiteX2" fmla="*/ 1079500 w 5204100"/>
                <a:gd name="connsiteY2" fmla="*/ 534538 h 1893438"/>
                <a:gd name="connsiteX3" fmla="*/ 1587500 w 5204100"/>
                <a:gd name="connsiteY3" fmla="*/ 90038 h 1893438"/>
                <a:gd name="connsiteX4" fmla="*/ 2273300 w 5204100"/>
                <a:gd name="connsiteY4" fmla="*/ 39238 h 1893438"/>
                <a:gd name="connsiteX5" fmla="*/ 2882900 w 5204100"/>
                <a:gd name="connsiteY5" fmla="*/ 547238 h 1893438"/>
                <a:gd name="connsiteX6" fmla="*/ 3454400 w 5204100"/>
                <a:gd name="connsiteY6" fmla="*/ 1296538 h 1893438"/>
                <a:gd name="connsiteX7" fmla="*/ 4483100 w 5204100"/>
                <a:gd name="connsiteY7" fmla="*/ 1664838 h 1893438"/>
                <a:gd name="connsiteX8" fmla="*/ 4762500 w 5204100"/>
                <a:gd name="connsiteY8" fmla="*/ 1677538 h 1893438"/>
                <a:gd name="connsiteX9" fmla="*/ 5194300 w 5204100"/>
                <a:gd name="connsiteY9" fmla="*/ 1664838 h 1893438"/>
                <a:gd name="connsiteX10" fmla="*/ 4305300 w 5204100"/>
                <a:gd name="connsiteY10" fmla="*/ 1893438 h 1893438"/>
                <a:gd name="connsiteX0" fmla="*/ 0 w 5204100"/>
                <a:gd name="connsiteY0" fmla="*/ 1614038 h 1696775"/>
                <a:gd name="connsiteX1" fmla="*/ 635000 w 5204100"/>
                <a:gd name="connsiteY1" fmla="*/ 1131438 h 1696775"/>
                <a:gd name="connsiteX2" fmla="*/ 1079500 w 5204100"/>
                <a:gd name="connsiteY2" fmla="*/ 534538 h 1696775"/>
                <a:gd name="connsiteX3" fmla="*/ 1587500 w 5204100"/>
                <a:gd name="connsiteY3" fmla="*/ 90038 h 1696775"/>
                <a:gd name="connsiteX4" fmla="*/ 2273300 w 5204100"/>
                <a:gd name="connsiteY4" fmla="*/ 39238 h 1696775"/>
                <a:gd name="connsiteX5" fmla="*/ 2882900 w 5204100"/>
                <a:gd name="connsiteY5" fmla="*/ 547238 h 1696775"/>
                <a:gd name="connsiteX6" fmla="*/ 3454400 w 5204100"/>
                <a:gd name="connsiteY6" fmla="*/ 1296538 h 1696775"/>
                <a:gd name="connsiteX7" fmla="*/ 4483100 w 5204100"/>
                <a:gd name="connsiteY7" fmla="*/ 1664838 h 1696775"/>
                <a:gd name="connsiteX8" fmla="*/ 4762500 w 5204100"/>
                <a:gd name="connsiteY8" fmla="*/ 1677538 h 1696775"/>
                <a:gd name="connsiteX9" fmla="*/ 5194300 w 5204100"/>
                <a:gd name="connsiteY9" fmla="*/ 1664838 h 1696775"/>
                <a:gd name="connsiteX0" fmla="*/ 0 w 4762500"/>
                <a:gd name="connsiteY0" fmla="*/ 1614038 h 1696775"/>
                <a:gd name="connsiteX1" fmla="*/ 635000 w 4762500"/>
                <a:gd name="connsiteY1" fmla="*/ 1131438 h 1696775"/>
                <a:gd name="connsiteX2" fmla="*/ 1079500 w 4762500"/>
                <a:gd name="connsiteY2" fmla="*/ 534538 h 1696775"/>
                <a:gd name="connsiteX3" fmla="*/ 1587500 w 4762500"/>
                <a:gd name="connsiteY3" fmla="*/ 90038 h 1696775"/>
                <a:gd name="connsiteX4" fmla="*/ 2273300 w 4762500"/>
                <a:gd name="connsiteY4" fmla="*/ 39238 h 1696775"/>
                <a:gd name="connsiteX5" fmla="*/ 2882900 w 4762500"/>
                <a:gd name="connsiteY5" fmla="*/ 547238 h 1696775"/>
                <a:gd name="connsiteX6" fmla="*/ 3454400 w 4762500"/>
                <a:gd name="connsiteY6" fmla="*/ 1296538 h 1696775"/>
                <a:gd name="connsiteX7" fmla="*/ 4483100 w 4762500"/>
                <a:gd name="connsiteY7" fmla="*/ 1664838 h 1696775"/>
                <a:gd name="connsiteX8" fmla="*/ 4762500 w 4762500"/>
                <a:gd name="connsiteY8" fmla="*/ 1677538 h 1696775"/>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454400 w 4762500"/>
                <a:gd name="connsiteY6" fmla="*/ 1296538 h 1677538"/>
                <a:gd name="connsiteX7" fmla="*/ 4051300 w 4762500"/>
                <a:gd name="connsiteY7" fmla="*/ 1588638 h 1677538"/>
                <a:gd name="connsiteX8" fmla="*/ 4762500 w 4762500"/>
                <a:gd name="connsiteY8" fmla="*/ 1677538 h 1677538"/>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340100 w 4762500"/>
                <a:gd name="connsiteY6" fmla="*/ 1207638 h 1677538"/>
                <a:gd name="connsiteX7" fmla="*/ 4051300 w 4762500"/>
                <a:gd name="connsiteY7" fmla="*/ 1588638 h 1677538"/>
                <a:gd name="connsiteX8" fmla="*/ 4762500 w 4762500"/>
                <a:gd name="connsiteY8" fmla="*/ 1677538 h 1677538"/>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340100 w 4762500"/>
                <a:gd name="connsiteY6" fmla="*/ 1207638 h 1677538"/>
                <a:gd name="connsiteX7" fmla="*/ 3797300 w 4762500"/>
                <a:gd name="connsiteY7" fmla="*/ 1474338 h 1677538"/>
                <a:gd name="connsiteX8" fmla="*/ 4762500 w 4762500"/>
                <a:gd name="connsiteY8" fmla="*/ 1677538 h 1677538"/>
                <a:gd name="connsiteX0" fmla="*/ 0 w 4597400"/>
                <a:gd name="connsiteY0" fmla="*/ 1614038 h 1614038"/>
                <a:gd name="connsiteX1" fmla="*/ 635000 w 4597400"/>
                <a:gd name="connsiteY1" fmla="*/ 1131438 h 1614038"/>
                <a:gd name="connsiteX2" fmla="*/ 1079500 w 4597400"/>
                <a:gd name="connsiteY2" fmla="*/ 534538 h 1614038"/>
                <a:gd name="connsiteX3" fmla="*/ 1587500 w 4597400"/>
                <a:gd name="connsiteY3" fmla="*/ 90038 h 1614038"/>
                <a:gd name="connsiteX4" fmla="*/ 2273300 w 4597400"/>
                <a:gd name="connsiteY4" fmla="*/ 39238 h 1614038"/>
                <a:gd name="connsiteX5" fmla="*/ 2882900 w 4597400"/>
                <a:gd name="connsiteY5" fmla="*/ 547238 h 1614038"/>
                <a:gd name="connsiteX6" fmla="*/ 3340100 w 4597400"/>
                <a:gd name="connsiteY6" fmla="*/ 1207638 h 1614038"/>
                <a:gd name="connsiteX7" fmla="*/ 3797300 w 4597400"/>
                <a:gd name="connsiteY7" fmla="*/ 1474338 h 1614038"/>
                <a:gd name="connsiteX8" fmla="*/ 4597400 w 4597400"/>
                <a:gd name="connsiteY8" fmla="*/ 1575938 h 1614038"/>
                <a:gd name="connsiteX0" fmla="*/ 0 w 4597400"/>
                <a:gd name="connsiteY0" fmla="*/ 1604798 h 1604798"/>
                <a:gd name="connsiteX1" fmla="*/ 635000 w 4597400"/>
                <a:gd name="connsiteY1" fmla="*/ 1122198 h 1604798"/>
                <a:gd name="connsiteX2" fmla="*/ 1079500 w 4597400"/>
                <a:gd name="connsiteY2" fmla="*/ 525298 h 1604798"/>
                <a:gd name="connsiteX3" fmla="*/ 1587500 w 4597400"/>
                <a:gd name="connsiteY3" fmla="*/ 80798 h 1604798"/>
                <a:gd name="connsiteX4" fmla="*/ 2414517 w 4597400"/>
                <a:gd name="connsiteY4" fmla="*/ 42698 h 1604798"/>
                <a:gd name="connsiteX5" fmla="*/ 2882900 w 4597400"/>
                <a:gd name="connsiteY5" fmla="*/ 537998 h 1604798"/>
                <a:gd name="connsiteX6" fmla="*/ 3340100 w 4597400"/>
                <a:gd name="connsiteY6" fmla="*/ 1198398 h 1604798"/>
                <a:gd name="connsiteX7" fmla="*/ 3797300 w 4597400"/>
                <a:gd name="connsiteY7" fmla="*/ 1465098 h 1604798"/>
                <a:gd name="connsiteX8" fmla="*/ 4597400 w 4597400"/>
                <a:gd name="connsiteY8" fmla="*/ 1566698 h 1604798"/>
                <a:gd name="connsiteX0" fmla="*/ 0 w 4597400"/>
                <a:gd name="connsiteY0" fmla="*/ 1606641 h 1606641"/>
                <a:gd name="connsiteX1" fmla="*/ 635000 w 4597400"/>
                <a:gd name="connsiteY1" fmla="*/ 1124041 h 1606641"/>
                <a:gd name="connsiteX2" fmla="*/ 1079500 w 4597400"/>
                <a:gd name="connsiteY2" fmla="*/ 527141 h 1606641"/>
                <a:gd name="connsiteX3" fmla="*/ 1587500 w 4597400"/>
                <a:gd name="connsiteY3" fmla="*/ 82641 h 1606641"/>
                <a:gd name="connsiteX4" fmla="*/ 2414517 w 4597400"/>
                <a:gd name="connsiteY4" fmla="*/ 44541 h 1606641"/>
                <a:gd name="connsiteX5" fmla="*/ 2961354 w 4597400"/>
                <a:gd name="connsiteY5" fmla="*/ 565241 h 1606641"/>
                <a:gd name="connsiteX6" fmla="*/ 3340100 w 4597400"/>
                <a:gd name="connsiteY6" fmla="*/ 1200241 h 1606641"/>
                <a:gd name="connsiteX7" fmla="*/ 3797300 w 4597400"/>
                <a:gd name="connsiteY7" fmla="*/ 1466941 h 1606641"/>
                <a:gd name="connsiteX8" fmla="*/ 4597400 w 4597400"/>
                <a:gd name="connsiteY8" fmla="*/ 1568541 h 1606641"/>
                <a:gd name="connsiteX0" fmla="*/ 0 w 4597400"/>
                <a:gd name="connsiteY0" fmla="*/ 1606641 h 1606641"/>
                <a:gd name="connsiteX1" fmla="*/ 635000 w 4597400"/>
                <a:gd name="connsiteY1" fmla="*/ 1124041 h 1606641"/>
                <a:gd name="connsiteX2" fmla="*/ 1079500 w 4597400"/>
                <a:gd name="connsiteY2" fmla="*/ 527141 h 1606641"/>
                <a:gd name="connsiteX3" fmla="*/ 1587500 w 4597400"/>
                <a:gd name="connsiteY3" fmla="*/ 82641 h 1606641"/>
                <a:gd name="connsiteX4" fmla="*/ 2414517 w 4597400"/>
                <a:gd name="connsiteY4" fmla="*/ 44541 h 1606641"/>
                <a:gd name="connsiteX5" fmla="*/ 2961354 w 4597400"/>
                <a:gd name="connsiteY5" fmla="*/ 565241 h 1606641"/>
                <a:gd name="connsiteX6" fmla="*/ 3371481 w 4597400"/>
                <a:gd name="connsiteY6" fmla="*/ 1200241 h 1606641"/>
                <a:gd name="connsiteX7" fmla="*/ 3797300 w 4597400"/>
                <a:gd name="connsiteY7" fmla="*/ 1466941 h 1606641"/>
                <a:gd name="connsiteX8" fmla="*/ 4597400 w 4597400"/>
                <a:gd name="connsiteY8" fmla="*/ 1568541 h 1606641"/>
                <a:gd name="connsiteX0" fmla="*/ 0 w 4613091"/>
                <a:gd name="connsiteY0" fmla="*/ 1606641 h 1606641"/>
                <a:gd name="connsiteX1" fmla="*/ 635000 w 4613091"/>
                <a:gd name="connsiteY1" fmla="*/ 1124041 h 1606641"/>
                <a:gd name="connsiteX2" fmla="*/ 1079500 w 4613091"/>
                <a:gd name="connsiteY2" fmla="*/ 527141 h 1606641"/>
                <a:gd name="connsiteX3" fmla="*/ 1587500 w 4613091"/>
                <a:gd name="connsiteY3" fmla="*/ 82641 h 1606641"/>
                <a:gd name="connsiteX4" fmla="*/ 2414517 w 4613091"/>
                <a:gd name="connsiteY4" fmla="*/ 44541 h 1606641"/>
                <a:gd name="connsiteX5" fmla="*/ 2961354 w 4613091"/>
                <a:gd name="connsiteY5" fmla="*/ 565241 h 1606641"/>
                <a:gd name="connsiteX6" fmla="*/ 3371481 w 4613091"/>
                <a:gd name="connsiteY6" fmla="*/ 1200241 h 1606641"/>
                <a:gd name="connsiteX7" fmla="*/ 3797300 w 4613091"/>
                <a:gd name="connsiteY7" fmla="*/ 1466941 h 1606641"/>
                <a:gd name="connsiteX8" fmla="*/ 4613091 w 4613091"/>
                <a:gd name="connsiteY8" fmla="*/ 1581241 h 1606641"/>
                <a:gd name="connsiteX0" fmla="*/ 0 w 4613091"/>
                <a:gd name="connsiteY0" fmla="*/ 1586028 h 1586028"/>
                <a:gd name="connsiteX1" fmla="*/ 635000 w 4613091"/>
                <a:gd name="connsiteY1" fmla="*/ 1103428 h 1586028"/>
                <a:gd name="connsiteX2" fmla="*/ 1079500 w 4613091"/>
                <a:gd name="connsiteY2" fmla="*/ 506528 h 1586028"/>
                <a:gd name="connsiteX3" fmla="*/ 1587500 w 4613091"/>
                <a:gd name="connsiteY3" fmla="*/ 62028 h 1586028"/>
                <a:gd name="connsiteX4" fmla="*/ 2508202 w 4613091"/>
                <a:gd name="connsiteY4" fmla="*/ 55151 h 1586028"/>
                <a:gd name="connsiteX5" fmla="*/ 2961354 w 4613091"/>
                <a:gd name="connsiteY5" fmla="*/ 544628 h 1586028"/>
                <a:gd name="connsiteX6" fmla="*/ 3371481 w 4613091"/>
                <a:gd name="connsiteY6" fmla="*/ 1179628 h 1586028"/>
                <a:gd name="connsiteX7" fmla="*/ 3797300 w 4613091"/>
                <a:gd name="connsiteY7" fmla="*/ 1446328 h 1586028"/>
                <a:gd name="connsiteX8" fmla="*/ 4613091 w 4613091"/>
                <a:gd name="connsiteY8" fmla="*/ 1560628 h 1586028"/>
                <a:gd name="connsiteX0" fmla="*/ 0 w 4613091"/>
                <a:gd name="connsiteY0" fmla="*/ 1577383 h 1577383"/>
                <a:gd name="connsiteX1" fmla="*/ 635000 w 4613091"/>
                <a:gd name="connsiteY1" fmla="*/ 1094783 h 1577383"/>
                <a:gd name="connsiteX2" fmla="*/ 1079500 w 4613091"/>
                <a:gd name="connsiteY2" fmla="*/ 497883 h 1577383"/>
                <a:gd name="connsiteX3" fmla="*/ 1642609 w 4613091"/>
                <a:gd name="connsiteY3" fmla="*/ 71225 h 1577383"/>
                <a:gd name="connsiteX4" fmla="*/ 2508202 w 4613091"/>
                <a:gd name="connsiteY4" fmla="*/ 46506 h 1577383"/>
                <a:gd name="connsiteX5" fmla="*/ 2961354 w 4613091"/>
                <a:gd name="connsiteY5" fmla="*/ 535983 h 1577383"/>
                <a:gd name="connsiteX6" fmla="*/ 3371481 w 4613091"/>
                <a:gd name="connsiteY6" fmla="*/ 1170983 h 1577383"/>
                <a:gd name="connsiteX7" fmla="*/ 3797300 w 4613091"/>
                <a:gd name="connsiteY7" fmla="*/ 1437683 h 1577383"/>
                <a:gd name="connsiteX8" fmla="*/ 4613091 w 4613091"/>
                <a:gd name="connsiteY8" fmla="*/ 1551983 h 1577383"/>
                <a:gd name="connsiteX0" fmla="*/ 0 w 4613091"/>
                <a:gd name="connsiteY0" fmla="*/ 1571523 h 1571523"/>
                <a:gd name="connsiteX1" fmla="*/ 635000 w 4613091"/>
                <a:gd name="connsiteY1" fmla="*/ 1088923 h 1571523"/>
                <a:gd name="connsiteX2" fmla="*/ 1079500 w 4613091"/>
                <a:gd name="connsiteY2" fmla="*/ 492023 h 1571523"/>
                <a:gd name="connsiteX3" fmla="*/ 1642609 w 4613091"/>
                <a:gd name="connsiteY3" fmla="*/ 65365 h 1571523"/>
                <a:gd name="connsiteX4" fmla="*/ 2469625 w 4613091"/>
                <a:gd name="connsiteY4" fmla="*/ 49567 h 1571523"/>
                <a:gd name="connsiteX5" fmla="*/ 2961354 w 4613091"/>
                <a:gd name="connsiteY5" fmla="*/ 530123 h 1571523"/>
                <a:gd name="connsiteX6" fmla="*/ 3371481 w 4613091"/>
                <a:gd name="connsiteY6" fmla="*/ 1165123 h 1571523"/>
                <a:gd name="connsiteX7" fmla="*/ 3797300 w 4613091"/>
                <a:gd name="connsiteY7" fmla="*/ 1431823 h 1571523"/>
                <a:gd name="connsiteX8" fmla="*/ 4613091 w 4613091"/>
                <a:gd name="connsiteY8" fmla="*/ 1546123 h 1571523"/>
                <a:gd name="connsiteX0" fmla="*/ 0 w 4613091"/>
                <a:gd name="connsiteY0" fmla="*/ 1577094 h 1577094"/>
                <a:gd name="connsiteX1" fmla="*/ 635000 w 4613091"/>
                <a:gd name="connsiteY1" fmla="*/ 1094494 h 1577094"/>
                <a:gd name="connsiteX2" fmla="*/ 1079500 w 4613091"/>
                <a:gd name="connsiteY2" fmla="*/ 497594 h 1577094"/>
                <a:gd name="connsiteX3" fmla="*/ 1642609 w 4613091"/>
                <a:gd name="connsiteY3" fmla="*/ 70936 h 1577094"/>
                <a:gd name="connsiteX4" fmla="*/ 2469625 w 4613091"/>
                <a:gd name="connsiteY4" fmla="*/ 55138 h 1577094"/>
                <a:gd name="connsiteX5" fmla="*/ 2961354 w 4613091"/>
                <a:gd name="connsiteY5" fmla="*/ 535694 h 1577094"/>
                <a:gd name="connsiteX6" fmla="*/ 3371481 w 4613091"/>
                <a:gd name="connsiteY6" fmla="*/ 1170694 h 1577094"/>
                <a:gd name="connsiteX7" fmla="*/ 3797300 w 4613091"/>
                <a:gd name="connsiteY7" fmla="*/ 1437394 h 1577094"/>
                <a:gd name="connsiteX8" fmla="*/ 4613091 w 4613091"/>
                <a:gd name="connsiteY8" fmla="*/ 1551694 h 1577094"/>
                <a:gd name="connsiteX0" fmla="*/ 0 w 4613091"/>
                <a:gd name="connsiteY0" fmla="*/ 1560722 h 1560722"/>
                <a:gd name="connsiteX1" fmla="*/ 635000 w 4613091"/>
                <a:gd name="connsiteY1" fmla="*/ 1078122 h 1560722"/>
                <a:gd name="connsiteX2" fmla="*/ 1079500 w 4613091"/>
                <a:gd name="connsiteY2" fmla="*/ 481222 h 1560722"/>
                <a:gd name="connsiteX3" fmla="*/ 1642609 w 4613091"/>
                <a:gd name="connsiteY3" fmla="*/ 54564 h 1560722"/>
                <a:gd name="connsiteX4" fmla="*/ 2469625 w 4613091"/>
                <a:gd name="connsiteY4" fmla="*/ 65529 h 1560722"/>
                <a:gd name="connsiteX5" fmla="*/ 2961354 w 4613091"/>
                <a:gd name="connsiteY5" fmla="*/ 519322 h 1560722"/>
                <a:gd name="connsiteX6" fmla="*/ 3371481 w 4613091"/>
                <a:gd name="connsiteY6" fmla="*/ 1154322 h 1560722"/>
                <a:gd name="connsiteX7" fmla="*/ 3797300 w 4613091"/>
                <a:gd name="connsiteY7" fmla="*/ 1421022 h 1560722"/>
                <a:gd name="connsiteX8" fmla="*/ 4613091 w 4613091"/>
                <a:gd name="connsiteY8" fmla="*/ 1535322 h 1560722"/>
                <a:gd name="connsiteX0" fmla="*/ 0 w 4613091"/>
                <a:gd name="connsiteY0" fmla="*/ 1547141 h 1547141"/>
                <a:gd name="connsiteX1" fmla="*/ 635000 w 4613091"/>
                <a:gd name="connsiteY1" fmla="*/ 1064541 h 1547141"/>
                <a:gd name="connsiteX2" fmla="*/ 1079500 w 4613091"/>
                <a:gd name="connsiteY2" fmla="*/ 467641 h 1547141"/>
                <a:gd name="connsiteX3" fmla="*/ 1642609 w 4613091"/>
                <a:gd name="connsiteY3" fmla="*/ 40983 h 1547141"/>
                <a:gd name="connsiteX4" fmla="*/ 2524734 w 4613091"/>
                <a:gd name="connsiteY4" fmla="*/ 78711 h 1547141"/>
                <a:gd name="connsiteX5" fmla="*/ 2961354 w 4613091"/>
                <a:gd name="connsiteY5" fmla="*/ 505741 h 1547141"/>
                <a:gd name="connsiteX6" fmla="*/ 3371481 w 4613091"/>
                <a:gd name="connsiteY6" fmla="*/ 1140741 h 1547141"/>
                <a:gd name="connsiteX7" fmla="*/ 3797300 w 4613091"/>
                <a:gd name="connsiteY7" fmla="*/ 1407441 h 1547141"/>
                <a:gd name="connsiteX8" fmla="*/ 4613091 w 4613091"/>
                <a:gd name="connsiteY8" fmla="*/ 1521741 h 1547141"/>
                <a:gd name="connsiteX0" fmla="*/ 0 w 4613091"/>
                <a:gd name="connsiteY0" fmla="*/ 1525725 h 1525725"/>
                <a:gd name="connsiteX1" fmla="*/ 635000 w 4613091"/>
                <a:gd name="connsiteY1" fmla="*/ 1043125 h 1525725"/>
                <a:gd name="connsiteX2" fmla="*/ 1079500 w 4613091"/>
                <a:gd name="connsiteY2" fmla="*/ 446225 h 1525725"/>
                <a:gd name="connsiteX3" fmla="*/ 1642609 w 4613091"/>
                <a:gd name="connsiteY3" fmla="*/ 46329 h 1525725"/>
                <a:gd name="connsiteX4" fmla="*/ 2524734 w 4613091"/>
                <a:gd name="connsiteY4" fmla="*/ 57295 h 1525725"/>
                <a:gd name="connsiteX5" fmla="*/ 2961354 w 4613091"/>
                <a:gd name="connsiteY5" fmla="*/ 484325 h 1525725"/>
                <a:gd name="connsiteX6" fmla="*/ 3371481 w 4613091"/>
                <a:gd name="connsiteY6" fmla="*/ 1119325 h 1525725"/>
                <a:gd name="connsiteX7" fmla="*/ 3797300 w 4613091"/>
                <a:gd name="connsiteY7" fmla="*/ 1386025 h 1525725"/>
                <a:gd name="connsiteX8" fmla="*/ 4613091 w 4613091"/>
                <a:gd name="connsiteY8" fmla="*/ 1500325 h 1525725"/>
                <a:gd name="connsiteX0" fmla="*/ 0 w 4613091"/>
                <a:gd name="connsiteY0" fmla="*/ 1521200 h 1521200"/>
                <a:gd name="connsiteX1" fmla="*/ 635000 w 4613091"/>
                <a:gd name="connsiteY1" fmla="*/ 1038600 h 1521200"/>
                <a:gd name="connsiteX2" fmla="*/ 1079500 w 4613091"/>
                <a:gd name="connsiteY2" fmla="*/ 441700 h 1521200"/>
                <a:gd name="connsiteX3" fmla="*/ 1642609 w 4613091"/>
                <a:gd name="connsiteY3" fmla="*/ 41804 h 1521200"/>
                <a:gd name="connsiteX4" fmla="*/ 2579843 w 4613091"/>
                <a:gd name="connsiteY4" fmla="*/ 61691 h 1521200"/>
                <a:gd name="connsiteX5" fmla="*/ 2961354 w 4613091"/>
                <a:gd name="connsiteY5" fmla="*/ 479800 h 1521200"/>
                <a:gd name="connsiteX6" fmla="*/ 3371481 w 4613091"/>
                <a:gd name="connsiteY6" fmla="*/ 1114800 h 1521200"/>
                <a:gd name="connsiteX7" fmla="*/ 3797300 w 4613091"/>
                <a:gd name="connsiteY7" fmla="*/ 1381500 h 1521200"/>
                <a:gd name="connsiteX8" fmla="*/ 4613091 w 4613091"/>
                <a:gd name="connsiteY8" fmla="*/ 1495800 h 1521200"/>
                <a:gd name="connsiteX0" fmla="*/ 0 w 4613091"/>
                <a:gd name="connsiteY0" fmla="*/ 1523272 h 1523272"/>
                <a:gd name="connsiteX1" fmla="*/ 635000 w 4613091"/>
                <a:gd name="connsiteY1" fmla="*/ 1040672 h 1523272"/>
                <a:gd name="connsiteX2" fmla="*/ 1079500 w 4613091"/>
                <a:gd name="connsiteY2" fmla="*/ 443772 h 1523272"/>
                <a:gd name="connsiteX3" fmla="*/ 1642609 w 4613091"/>
                <a:gd name="connsiteY3" fmla="*/ 43876 h 1523272"/>
                <a:gd name="connsiteX4" fmla="*/ 2169156 w 4613091"/>
                <a:gd name="connsiteY4" fmla="*/ 12593 h 1523272"/>
                <a:gd name="connsiteX5" fmla="*/ 2579843 w 4613091"/>
                <a:gd name="connsiteY5" fmla="*/ 63763 h 1523272"/>
                <a:gd name="connsiteX6" fmla="*/ 2961354 w 4613091"/>
                <a:gd name="connsiteY6" fmla="*/ 481872 h 1523272"/>
                <a:gd name="connsiteX7" fmla="*/ 3371481 w 4613091"/>
                <a:gd name="connsiteY7" fmla="*/ 1116872 h 1523272"/>
                <a:gd name="connsiteX8" fmla="*/ 3797300 w 4613091"/>
                <a:gd name="connsiteY8" fmla="*/ 1383572 h 1523272"/>
                <a:gd name="connsiteX9" fmla="*/ 4613091 w 4613091"/>
                <a:gd name="connsiteY9" fmla="*/ 1497872 h 1523272"/>
                <a:gd name="connsiteX0" fmla="*/ 0 w 4613091"/>
                <a:gd name="connsiteY0" fmla="*/ 1564830 h 1564830"/>
                <a:gd name="connsiteX1" fmla="*/ 635000 w 4613091"/>
                <a:gd name="connsiteY1" fmla="*/ 1082230 h 1564830"/>
                <a:gd name="connsiteX2" fmla="*/ 1079500 w 4613091"/>
                <a:gd name="connsiteY2" fmla="*/ 485330 h 1564830"/>
                <a:gd name="connsiteX3" fmla="*/ 1642609 w 4613091"/>
                <a:gd name="connsiteY3" fmla="*/ 85434 h 1564830"/>
                <a:gd name="connsiteX4" fmla="*/ 2169156 w 4613091"/>
                <a:gd name="connsiteY4" fmla="*/ 625 h 1564830"/>
                <a:gd name="connsiteX5" fmla="*/ 2579843 w 4613091"/>
                <a:gd name="connsiteY5" fmla="*/ 105321 h 1564830"/>
                <a:gd name="connsiteX6" fmla="*/ 2961354 w 4613091"/>
                <a:gd name="connsiteY6" fmla="*/ 523430 h 1564830"/>
                <a:gd name="connsiteX7" fmla="*/ 3371481 w 4613091"/>
                <a:gd name="connsiteY7" fmla="*/ 1158430 h 1564830"/>
                <a:gd name="connsiteX8" fmla="*/ 3797300 w 4613091"/>
                <a:gd name="connsiteY8" fmla="*/ 1425130 h 1564830"/>
                <a:gd name="connsiteX9" fmla="*/ 4613091 w 4613091"/>
                <a:gd name="connsiteY9" fmla="*/ 1539430 h 1564830"/>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79843 w 4613091"/>
                <a:gd name="connsiteY5" fmla="*/ 118438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79843 w 4613091"/>
                <a:gd name="connsiteY5" fmla="*/ 145201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85353 w 4613091"/>
                <a:gd name="connsiteY5" fmla="*/ 136280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85353 w 4613091"/>
                <a:gd name="connsiteY5" fmla="*/ 136280 h 1577947"/>
                <a:gd name="connsiteX6" fmla="*/ 2972376 w 4613091"/>
                <a:gd name="connsiteY6" fmla="*/ 541008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24113"/>
                <a:gd name="connsiteY0" fmla="*/ 1577947 h 1577947"/>
                <a:gd name="connsiteX1" fmla="*/ 635000 w 4624113"/>
                <a:gd name="connsiteY1" fmla="*/ 1095347 h 1577947"/>
                <a:gd name="connsiteX2" fmla="*/ 1079500 w 4624113"/>
                <a:gd name="connsiteY2" fmla="*/ 498447 h 1577947"/>
                <a:gd name="connsiteX3" fmla="*/ 1642609 w 4624113"/>
                <a:gd name="connsiteY3" fmla="*/ 98551 h 1577947"/>
                <a:gd name="connsiteX4" fmla="*/ 2180178 w 4624113"/>
                <a:gd name="connsiteY4" fmla="*/ 360 h 1577947"/>
                <a:gd name="connsiteX5" fmla="*/ 2585353 w 4624113"/>
                <a:gd name="connsiteY5" fmla="*/ 136280 h 1577947"/>
                <a:gd name="connsiteX6" fmla="*/ 2972376 w 4624113"/>
                <a:gd name="connsiteY6" fmla="*/ 541008 h 1577947"/>
                <a:gd name="connsiteX7" fmla="*/ 3371481 w 4624113"/>
                <a:gd name="connsiteY7" fmla="*/ 1171547 h 1577947"/>
                <a:gd name="connsiteX8" fmla="*/ 3797300 w 4624113"/>
                <a:gd name="connsiteY8" fmla="*/ 1438247 h 1577947"/>
                <a:gd name="connsiteX9" fmla="*/ 4624113 w 4624113"/>
                <a:gd name="connsiteY9" fmla="*/ 1565929 h 1577947"/>
                <a:gd name="connsiteX0" fmla="*/ 0 w 4624113"/>
                <a:gd name="connsiteY0" fmla="*/ 1578105 h 1578105"/>
                <a:gd name="connsiteX1" fmla="*/ 635000 w 4624113"/>
                <a:gd name="connsiteY1" fmla="*/ 1095505 h 1578105"/>
                <a:gd name="connsiteX2" fmla="*/ 1057458 w 4624113"/>
                <a:gd name="connsiteY2" fmla="*/ 547671 h 1578105"/>
                <a:gd name="connsiteX3" fmla="*/ 1642609 w 4624113"/>
                <a:gd name="connsiteY3" fmla="*/ 98709 h 1578105"/>
                <a:gd name="connsiteX4" fmla="*/ 2180178 w 4624113"/>
                <a:gd name="connsiteY4" fmla="*/ 518 h 1578105"/>
                <a:gd name="connsiteX5" fmla="*/ 2585353 w 4624113"/>
                <a:gd name="connsiteY5" fmla="*/ 136438 h 1578105"/>
                <a:gd name="connsiteX6" fmla="*/ 2972376 w 4624113"/>
                <a:gd name="connsiteY6" fmla="*/ 541166 h 1578105"/>
                <a:gd name="connsiteX7" fmla="*/ 3371481 w 4624113"/>
                <a:gd name="connsiteY7" fmla="*/ 1171705 h 1578105"/>
                <a:gd name="connsiteX8" fmla="*/ 3797300 w 4624113"/>
                <a:gd name="connsiteY8" fmla="*/ 1438405 h 1578105"/>
                <a:gd name="connsiteX9" fmla="*/ 4624113 w 4624113"/>
                <a:gd name="connsiteY9" fmla="*/ 1566087 h 1578105"/>
                <a:gd name="connsiteX0" fmla="*/ 0 w 4624113"/>
                <a:gd name="connsiteY0" fmla="*/ 1578105 h 1578105"/>
                <a:gd name="connsiteX1" fmla="*/ 635000 w 4624113"/>
                <a:gd name="connsiteY1" fmla="*/ 1095505 h 1578105"/>
                <a:gd name="connsiteX2" fmla="*/ 1057458 w 4624113"/>
                <a:gd name="connsiteY2" fmla="*/ 547671 h 1578105"/>
                <a:gd name="connsiteX3" fmla="*/ 1642609 w 4624113"/>
                <a:gd name="connsiteY3" fmla="*/ 98709 h 1578105"/>
                <a:gd name="connsiteX4" fmla="*/ 2180178 w 4624113"/>
                <a:gd name="connsiteY4" fmla="*/ 518 h 1578105"/>
                <a:gd name="connsiteX5" fmla="*/ 2585353 w 4624113"/>
                <a:gd name="connsiteY5" fmla="*/ 136438 h 1578105"/>
                <a:gd name="connsiteX6" fmla="*/ 2972376 w 4624113"/>
                <a:gd name="connsiteY6" fmla="*/ 541166 h 1578105"/>
                <a:gd name="connsiteX7" fmla="*/ 3371481 w 4624113"/>
                <a:gd name="connsiteY7" fmla="*/ 1171705 h 1578105"/>
                <a:gd name="connsiteX8" fmla="*/ 3797300 w 4624113"/>
                <a:gd name="connsiteY8" fmla="*/ 1438405 h 1578105"/>
                <a:gd name="connsiteX9" fmla="*/ 4624113 w 4624113"/>
                <a:gd name="connsiteY9" fmla="*/ 1566087 h 1578105"/>
                <a:gd name="connsiteX0" fmla="*/ 0 w 4624113"/>
                <a:gd name="connsiteY0" fmla="*/ 1578187 h 1578187"/>
                <a:gd name="connsiteX1" fmla="*/ 635000 w 4624113"/>
                <a:gd name="connsiteY1" fmla="*/ 10955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071 h 1578071"/>
                <a:gd name="connsiteX1" fmla="*/ 635000 w 4624113"/>
                <a:gd name="connsiteY1" fmla="*/ 1120871 h 1578071"/>
                <a:gd name="connsiteX2" fmla="*/ 1078380 w 4624113"/>
                <a:gd name="connsiteY2" fmla="*/ 564570 h 1578071"/>
                <a:gd name="connsiteX3" fmla="*/ 1642609 w 4624113"/>
                <a:gd name="connsiteY3" fmla="*/ 98675 h 1578071"/>
                <a:gd name="connsiteX4" fmla="*/ 2180178 w 4624113"/>
                <a:gd name="connsiteY4" fmla="*/ 484 h 1578071"/>
                <a:gd name="connsiteX5" fmla="*/ 2585353 w 4624113"/>
                <a:gd name="connsiteY5" fmla="*/ 136404 h 1578071"/>
                <a:gd name="connsiteX6" fmla="*/ 2972376 w 4624113"/>
                <a:gd name="connsiteY6" fmla="*/ 541132 h 1578071"/>
                <a:gd name="connsiteX7" fmla="*/ 3371481 w 4624113"/>
                <a:gd name="connsiteY7" fmla="*/ 1171671 h 1578071"/>
                <a:gd name="connsiteX8" fmla="*/ 3797300 w 4624113"/>
                <a:gd name="connsiteY8" fmla="*/ 1438371 h 1578071"/>
                <a:gd name="connsiteX9" fmla="*/ 4624113 w 4624113"/>
                <a:gd name="connsiteY9" fmla="*/ 1566053 h 1578071"/>
                <a:gd name="connsiteX0" fmla="*/ 0 w 4624113"/>
                <a:gd name="connsiteY0" fmla="*/ 1578071 h 1578071"/>
                <a:gd name="connsiteX1" fmla="*/ 635000 w 4624113"/>
                <a:gd name="connsiteY1" fmla="*/ 1120871 h 1578071"/>
                <a:gd name="connsiteX2" fmla="*/ 1078380 w 4624113"/>
                <a:gd name="connsiteY2" fmla="*/ 564570 h 1578071"/>
                <a:gd name="connsiteX3" fmla="*/ 1642609 w 4624113"/>
                <a:gd name="connsiteY3" fmla="*/ 98675 h 1578071"/>
                <a:gd name="connsiteX4" fmla="*/ 2180178 w 4624113"/>
                <a:gd name="connsiteY4" fmla="*/ 484 h 1578071"/>
                <a:gd name="connsiteX5" fmla="*/ 2585353 w 4624113"/>
                <a:gd name="connsiteY5" fmla="*/ 136404 h 1578071"/>
                <a:gd name="connsiteX6" fmla="*/ 2972376 w 4624113"/>
                <a:gd name="connsiteY6" fmla="*/ 541132 h 1578071"/>
                <a:gd name="connsiteX7" fmla="*/ 3371481 w 4624113"/>
                <a:gd name="connsiteY7" fmla="*/ 1171671 h 1578071"/>
                <a:gd name="connsiteX8" fmla="*/ 3797300 w 4624113"/>
                <a:gd name="connsiteY8" fmla="*/ 1438371 h 1578071"/>
                <a:gd name="connsiteX9" fmla="*/ 4624113 w 4624113"/>
                <a:gd name="connsiteY9" fmla="*/ 1566053 h 1578071"/>
                <a:gd name="connsiteX0" fmla="*/ -1 w 3989112"/>
                <a:gd name="connsiteY0" fmla="*/ 1120871 h 1566053"/>
                <a:gd name="connsiteX1" fmla="*/ 443379 w 3989112"/>
                <a:gd name="connsiteY1" fmla="*/ 564570 h 1566053"/>
                <a:gd name="connsiteX2" fmla="*/ 1007608 w 3989112"/>
                <a:gd name="connsiteY2" fmla="*/ 98675 h 1566053"/>
                <a:gd name="connsiteX3" fmla="*/ 1545177 w 3989112"/>
                <a:gd name="connsiteY3" fmla="*/ 484 h 1566053"/>
                <a:gd name="connsiteX4" fmla="*/ 1950352 w 3989112"/>
                <a:gd name="connsiteY4" fmla="*/ 136404 h 1566053"/>
                <a:gd name="connsiteX5" fmla="*/ 2337375 w 3989112"/>
                <a:gd name="connsiteY5" fmla="*/ 541132 h 1566053"/>
                <a:gd name="connsiteX6" fmla="*/ 2736480 w 3989112"/>
                <a:gd name="connsiteY6" fmla="*/ 1171671 h 1566053"/>
                <a:gd name="connsiteX7" fmla="*/ 3162299 w 3989112"/>
                <a:gd name="connsiteY7" fmla="*/ 1438371 h 1566053"/>
                <a:gd name="connsiteX8" fmla="*/ 3989112 w 3989112"/>
                <a:gd name="connsiteY8" fmla="*/ 1566053 h 1566053"/>
                <a:gd name="connsiteX0" fmla="*/ 0 w 3949330"/>
                <a:gd name="connsiteY0" fmla="*/ 1081628 h 1566053"/>
                <a:gd name="connsiteX1" fmla="*/ 403597 w 3949330"/>
                <a:gd name="connsiteY1" fmla="*/ 564570 h 1566053"/>
                <a:gd name="connsiteX2" fmla="*/ 967826 w 3949330"/>
                <a:gd name="connsiteY2" fmla="*/ 98675 h 1566053"/>
                <a:gd name="connsiteX3" fmla="*/ 1505395 w 3949330"/>
                <a:gd name="connsiteY3" fmla="*/ 484 h 1566053"/>
                <a:gd name="connsiteX4" fmla="*/ 1910570 w 3949330"/>
                <a:gd name="connsiteY4" fmla="*/ 136404 h 1566053"/>
                <a:gd name="connsiteX5" fmla="*/ 2297593 w 3949330"/>
                <a:gd name="connsiteY5" fmla="*/ 541132 h 1566053"/>
                <a:gd name="connsiteX6" fmla="*/ 2696698 w 3949330"/>
                <a:gd name="connsiteY6" fmla="*/ 1171671 h 1566053"/>
                <a:gd name="connsiteX7" fmla="*/ 3122517 w 3949330"/>
                <a:gd name="connsiteY7" fmla="*/ 1438371 h 1566053"/>
                <a:gd name="connsiteX8" fmla="*/ 3949330 w 3949330"/>
                <a:gd name="connsiteY8" fmla="*/ 1566053 h 1566053"/>
                <a:gd name="connsiteX0" fmla="*/ 0 w 3949330"/>
                <a:gd name="connsiteY0" fmla="*/ 1081628 h 1566053"/>
                <a:gd name="connsiteX1" fmla="*/ 403597 w 3949330"/>
                <a:gd name="connsiteY1" fmla="*/ 564570 h 1566053"/>
                <a:gd name="connsiteX2" fmla="*/ 967826 w 3949330"/>
                <a:gd name="connsiteY2" fmla="*/ 98675 h 1566053"/>
                <a:gd name="connsiteX3" fmla="*/ 1505395 w 3949330"/>
                <a:gd name="connsiteY3" fmla="*/ 484 h 1566053"/>
                <a:gd name="connsiteX4" fmla="*/ 1910570 w 3949330"/>
                <a:gd name="connsiteY4" fmla="*/ 136404 h 1566053"/>
                <a:gd name="connsiteX5" fmla="*/ 2297593 w 3949330"/>
                <a:gd name="connsiteY5" fmla="*/ 541132 h 1566053"/>
                <a:gd name="connsiteX6" fmla="*/ 2696698 w 3949330"/>
                <a:gd name="connsiteY6" fmla="*/ 1171671 h 1566053"/>
                <a:gd name="connsiteX7" fmla="*/ 3122517 w 3949330"/>
                <a:gd name="connsiteY7" fmla="*/ 1438371 h 1566053"/>
                <a:gd name="connsiteX8" fmla="*/ 3949330 w 3949330"/>
                <a:gd name="connsiteY8" fmla="*/ 1566053 h 1566053"/>
                <a:gd name="connsiteX0" fmla="*/ 0 w 3949330"/>
                <a:gd name="connsiteY0" fmla="*/ 1081628 h 1566053"/>
                <a:gd name="connsiteX1" fmla="*/ 403597 w 3949330"/>
                <a:gd name="connsiteY1" fmla="*/ 564570 h 1566053"/>
                <a:gd name="connsiteX2" fmla="*/ 967826 w 3949330"/>
                <a:gd name="connsiteY2" fmla="*/ 98675 h 1566053"/>
                <a:gd name="connsiteX3" fmla="*/ 1505395 w 3949330"/>
                <a:gd name="connsiteY3" fmla="*/ 484 h 1566053"/>
                <a:gd name="connsiteX4" fmla="*/ 1910570 w 3949330"/>
                <a:gd name="connsiteY4" fmla="*/ 136404 h 1566053"/>
                <a:gd name="connsiteX5" fmla="*/ 2297593 w 3949330"/>
                <a:gd name="connsiteY5" fmla="*/ 541132 h 1566053"/>
                <a:gd name="connsiteX6" fmla="*/ 2696698 w 3949330"/>
                <a:gd name="connsiteY6" fmla="*/ 1171671 h 1566053"/>
                <a:gd name="connsiteX7" fmla="*/ 3122517 w 3949330"/>
                <a:gd name="connsiteY7" fmla="*/ 1438371 h 1566053"/>
                <a:gd name="connsiteX8" fmla="*/ 3949330 w 3949330"/>
                <a:gd name="connsiteY8" fmla="*/ 1566053 h 1566053"/>
                <a:gd name="connsiteX0" fmla="*/ 0 w 3949330"/>
                <a:gd name="connsiteY0" fmla="*/ 1081628 h 1566053"/>
                <a:gd name="connsiteX1" fmla="*/ 403597 w 3949330"/>
                <a:gd name="connsiteY1" fmla="*/ 564570 h 1566053"/>
                <a:gd name="connsiteX2" fmla="*/ 967826 w 3949330"/>
                <a:gd name="connsiteY2" fmla="*/ 98675 h 1566053"/>
                <a:gd name="connsiteX3" fmla="*/ 1505395 w 3949330"/>
                <a:gd name="connsiteY3" fmla="*/ 484 h 1566053"/>
                <a:gd name="connsiteX4" fmla="*/ 1910570 w 3949330"/>
                <a:gd name="connsiteY4" fmla="*/ 136404 h 1566053"/>
                <a:gd name="connsiteX5" fmla="*/ 2297593 w 3949330"/>
                <a:gd name="connsiteY5" fmla="*/ 541132 h 1566053"/>
                <a:gd name="connsiteX6" fmla="*/ 2696698 w 3949330"/>
                <a:gd name="connsiteY6" fmla="*/ 1171671 h 1566053"/>
                <a:gd name="connsiteX7" fmla="*/ 3122517 w 3949330"/>
                <a:gd name="connsiteY7" fmla="*/ 1438371 h 1566053"/>
                <a:gd name="connsiteX8" fmla="*/ 3949330 w 3949330"/>
                <a:gd name="connsiteY8" fmla="*/ 1566053 h 1566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49330" h="1566053">
                  <a:moveTo>
                    <a:pt x="0" y="1081628"/>
                  </a:moveTo>
                  <a:cubicBezTo>
                    <a:pt x="143580" y="875959"/>
                    <a:pt x="242293" y="728395"/>
                    <a:pt x="403597" y="564570"/>
                  </a:cubicBezTo>
                  <a:cubicBezTo>
                    <a:pt x="564901" y="400745"/>
                    <a:pt x="778963" y="188456"/>
                    <a:pt x="967826" y="98675"/>
                  </a:cubicBezTo>
                  <a:cubicBezTo>
                    <a:pt x="1156689" y="8894"/>
                    <a:pt x="1349189" y="-2830"/>
                    <a:pt x="1505395" y="484"/>
                  </a:cubicBezTo>
                  <a:cubicBezTo>
                    <a:pt x="1661601" y="3798"/>
                    <a:pt x="1778537" y="46296"/>
                    <a:pt x="1910570" y="136404"/>
                  </a:cubicBezTo>
                  <a:cubicBezTo>
                    <a:pt x="2042603" y="226512"/>
                    <a:pt x="2166572" y="368588"/>
                    <a:pt x="2297593" y="541132"/>
                  </a:cubicBezTo>
                  <a:cubicBezTo>
                    <a:pt x="2428614" y="713676"/>
                    <a:pt x="2559211" y="1022131"/>
                    <a:pt x="2696698" y="1171671"/>
                  </a:cubicBezTo>
                  <a:cubicBezTo>
                    <a:pt x="2834185" y="1321211"/>
                    <a:pt x="2913745" y="1372641"/>
                    <a:pt x="3122517" y="1438371"/>
                  </a:cubicBezTo>
                  <a:cubicBezTo>
                    <a:pt x="3331289" y="1504101"/>
                    <a:pt x="3830797" y="1566053"/>
                    <a:pt x="3949330" y="1566053"/>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Freeform 131"/>
            <p:cNvSpPr/>
            <p:nvPr/>
          </p:nvSpPr>
          <p:spPr>
            <a:xfrm>
              <a:off x="6172337" y="5335403"/>
              <a:ext cx="1034219" cy="1263564"/>
            </a:xfrm>
            <a:custGeom>
              <a:avLst/>
              <a:gdLst>
                <a:gd name="connsiteX0" fmla="*/ 0 w 6604000"/>
                <a:gd name="connsiteY0" fmla="*/ 1651474 h 1893352"/>
                <a:gd name="connsiteX1" fmla="*/ 1054100 w 6604000"/>
                <a:gd name="connsiteY1" fmla="*/ 1194274 h 1893352"/>
                <a:gd name="connsiteX2" fmla="*/ 1727200 w 6604000"/>
                <a:gd name="connsiteY2" fmla="*/ 432274 h 1893352"/>
                <a:gd name="connsiteX3" fmla="*/ 2273300 w 6604000"/>
                <a:gd name="connsiteY3" fmla="*/ 25874 h 1893352"/>
                <a:gd name="connsiteX4" fmla="*/ 3365500 w 6604000"/>
                <a:gd name="connsiteY4" fmla="*/ 152874 h 1893352"/>
                <a:gd name="connsiteX5" fmla="*/ 3911600 w 6604000"/>
                <a:gd name="connsiteY5" fmla="*/ 1054574 h 1893352"/>
                <a:gd name="connsiteX6" fmla="*/ 4178300 w 6604000"/>
                <a:gd name="connsiteY6" fmla="*/ 1562574 h 1893352"/>
                <a:gd name="connsiteX7" fmla="*/ 4889500 w 6604000"/>
                <a:gd name="connsiteY7" fmla="*/ 1689574 h 1893352"/>
                <a:gd name="connsiteX8" fmla="*/ 5194300 w 6604000"/>
                <a:gd name="connsiteY8" fmla="*/ 1664174 h 1893352"/>
                <a:gd name="connsiteX9" fmla="*/ 5473700 w 6604000"/>
                <a:gd name="connsiteY9" fmla="*/ 1676874 h 1893352"/>
                <a:gd name="connsiteX10" fmla="*/ 5905500 w 6604000"/>
                <a:gd name="connsiteY10" fmla="*/ 1664174 h 1893352"/>
                <a:gd name="connsiteX11" fmla="*/ 5016500 w 6604000"/>
                <a:gd name="connsiteY11" fmla="*/ 1892774 h 1893352"/>
                <a:gd name="connsiteX12" fmla="*/ 6235700 w 6604000"/>
                <a:gd name="connsiteY12" fmla="*/ 1727674 h 1893352"/>
                <a:gd name="connsiteX13" fmla="*/ 6604000 w 6604000"/>
                <a:gd name="connsiteY13" fmla="*/ 1664174 h 1893352"/>
                <a:gd name="connsiteX0" fmla="*/ 0 w 6604000"/>
                <a:gd name="connsiteY0" fmla="*/ 1651474 h 1893352"/>
                <a:gd name="connsiteX1" fmla="*/ 1054100 w 6604000"/>
                <a:gd name="connsiteY1" fmla="*/ 1194274 h 1893352"/>
                <a:gd name="connsiteX2" fmla="*/ 1727200 w 6604000"/>
                <a:gd name="connsiteY2" fmla="*/ 432274 h 1893352"/>
                <a:gd name="connsiteX3" fmla="*/ 2273300 w 6604000"/>
                <a:gd name="connsiteY3" fmla="*/ 25874 h 1893352"/>
                <a:gd name="connsiteX4" fmla="*/ 3365500 w 6604000"/>
                <a:gd name="connsiteY4" fmla="*/ 152874 h 1893352"/>
                <a:gd name="connsiteX5" fmla="*/ 3911600 w 6604000"/>
                <a:gd name="connsiteY5" fmla="*/ 1054574 h 1893352"/>
                <a:gd name="connsiteX6" fmla="*/ 4178300 w 6604000"/>
                <a:gd name="connsiteY6" fmla="*/ 1562574 h 1893352"/>
                <a:gd name="connsiteX7" fmla="*/ 4889500 w 6604000"/>
                <a:gd name="connsiteY7" fmla="*/ 1689574 h 1893352"/>
                <a:gd name="connsiteX8" fmla="*/ 5194300 w 6604000"/>
                <a:gd name="connsiteY8" fmla="*/ 1664174 h 1893352"/>
                <a:gd name="connsiteX9" fmla="*/ 5473700 w 6604000"/>
                <a:gd name="connsiteY9" fmla="*/ 1676874 h 1893352"/>
                <a:gd name="connsiteX10" fmla="*/ 5905500 w 6604000"/>
                <a:gd name="connsiteY10" fmla="*/ 1664174 h 1893352"/>
                <a:gd name="connsiteX11" fmla="*/ 5016500 w 6604000"/>
                <a:gd name="connsiteY11" fmla="*/ 1892774 h 1893352"/>
                <a:gd name="connsiteX12" fmla="*/ 6235700 w 6604000"/>
                <a:gd name="connsiteY12" fmla="*/ 1727674 h 1893352"/>
                <a:gd name="connsiteX13" fmla="*/ 6604000 w 6604000"/>
                <a:gd name="connsiteY13" fmla="*/ 1664174 h 1893352"/>
                <a:gd name="connsiteX0" fmla="*/ 0 w 6540500"/>
                <a:gd name="connsiteY0" fmla="*/ 1651474 h 1893255"/>
                <a:gd name="connsiteX1" fmla="*/ 1054100 w 6540500"/>
                <a:gd name="connsiteY1" fmla="*/ 1194274 h 1893255"/>
                <a:gd name="connsiteX2" fmla="*/ 1727200 w 6540500"/>
                <a:gd name="connsiteY2" fmla="*/ 432274 h 1893255"/>
                <a:gd name="connsiteX3" fmla="*/ 2273300 w 6540500"/>
                <a:gd name="connsiteY3" fmla="*/ 25874 h 1893255"/>
                <a:gd name="connsiteX4" fmla="*/ 3365500 w 6540500"/>
                <a:gd name="connsiteY4" fmla="*/ 152874 h 1893255"/>
                <a:gd name="connsiteX5" fmla="*/ 3911600 w 6540500"/>
                <a:gd name="connsiteY5" fmla="*/ 1054574 h 1893255"/>
                <a:gd name="connsiteX6" fmla="*/ 4178300 w 6540500"/>
                <a:gd name="connsiteY6" fmla="*/ 1562574 h 1893255"/>
                <a:gd name="connsiteX7" fmla="*/ 4889500 w 6540500"/>
                <a:gd name="connsiteY7" fmla="*/ 1689574 h 1893255"/>
                <a:gd name="connsiteX8" fmla="*/ 5194300 w 6540500"/>
                <a:gd name="connsiteY8" fmla="*/ 1664174 h 1893255"/>
                <a:gd name="connsiteX9" fmla="*/ 5473700 w 6540500"/>
                <a:gd name="connsiteY9" fmla="*/ 1676874 h 1893255"/>
                <a:gd name="connsiteX10" fmla="*/ 5905500 w 6540500"/>
                <a:gd name="connsiteY10" fmla="*/ 1664174 h 1893255"/>
                <a:gd name="connsiteX11" fmla="*/ 5016500 w 6540500"/>
                <a:gd name="connsiteY11" fmla="*/ 1892774 h 1893255"/>
                <a:gd name="connsiteX12" fmla="*/ 6235700 w 6540500"/>
                <a:gd name="connsiteY12" fmla="*/ 1727674 h 1893255"/>
                <a:gd name="connsiteX13" fmla="*/ 6540500 w 6540500"/>
                <a:gd name="connsiteY13" fmla="*/ 1841974 h 1893255"/>
                <a:gd name="connsiteX0" fmla="*/ 0 w 6540500"/>
                <a:gd name="connsiteY0" fmla="*/ 1651474 h 1893387"/>
                <a:gd name="connsiteX1" fmla="*/ 1054100 w 6540500"/>
                <a:gd name="connsiteY1" fmla="*/ 1194274 h 1893387"/>
                <a:gd name="connsiteX2" fmla="*/ 1727200 w 6540500"/>
                <a:gd name="connsiteY2" fmla="*/ 432274 h 1893387"/>
                <a:gd name="connsiteX3" fmla="*/ 2273300 w 6540500"/>
                <a:gd name="connsiteY3" fmla="*/ 25874 h 1893387"/>
                <a:gd name="connsiteX4" fmla="*/ 3365500 w 6540500"/>
                <a:gd name="connsiteY4" fmla="*/ 152874 h 1893387"/>
                <a:gd name="connsiteX5" fmla="*/ 3911600 w 6540500"/>
                <a:gd name="connsiteY5" fmla="*/ 1054574 h 1893387"/>
                <a:gd name="connsiteX6" fmla="*/ 4178300 w 6540500"/>
                <a:gd name="connsiteY6" fmla="*/ 1562574 h 1893387"/>
                <a:gd name="connsiteX7" fmla="*/ 4889500 w 6540500"/>
                <a:gd name="connsiteY7" fmla="*/ 1689574 h 1893387"/>
                <a:gd name="connsiteX8" fmla="*/ 5194300 w 6540500"/>
                <a:gd name="connsiteY8" fmla="*/ 1664174 h 1893387"/>
                <a:gd name="connsiteX9" fmla="*/ 5473700 w 6540500"/>
                <a:gd name="connsiteY9" fmla="*/ 1676874 h 1893387"/>
                <a:gd name="connsiteX10" fmla="*/ 5905500 w 6540500"/>
                <a:gd name="connsiteY10" fmla="*/ 1664174 h 1893387"/>
                <a:gd name="connsiteX11" fmla="*/ 5016500 w 6540500"/>
                <a:gd name="connsiteY11" fmla="*/ 1892774 h 1893387"/>
                <a:gd name="connsiteX12" fmla="*/ 6235700 w 6540500"/>
                <a:gd name="connsiteY12" fmla="*/ 1727674 h 1893387"/>
                <a:gd name="connsiteX13" fmla="*/ 6540500 w 6540500"/>
                <a:gd name="connsiteY13" fmla="*/ 1841974 h 1893387"/>
                <a:gd name="connsiteX0" fmla="*/ 0 w 6540500"/>
                <a:gd name="connsiteY0" fmla="*/ 1636081 h 1877994"/>
                <a:gd name="connsiteX1" fmla="*/ 1054100 w 6540500"/>
                <a:gd name="connsiteY1" fmla="*/ 1178881 h 1877994"/>
                <a:gd name="connsiteX2" fmla="*/ 1727200 w 6540500"/>
                <a:gd name="connsiteY2" fmla="*/ 416881 h 1877994"/>
                <a:gd name="connsiteX3" fmla="*/ 2273300 w 6540500"/>
                <a:gd name="connsiteY3" fmla="*/ 10481 h 1877994"/>
                <a:gd name="connsiteX4" fmla="*/ 3276600 w 6540500"/>
                <a:gd name="connsiteY4" fmla="*/ 200981 h 1877994"/>
                <a:gd name="connsiteX5" fmla="*/ 3911600 w 6540500"/>
                <a:gd name="connsiteY5" fmla="*/ 1039181 h 1877994"/>
                <a:gd name="connsiteX6" fmla="*/ 4178300 w 6540500"/>
                <a:gd name="connsiteY6" fmla="*/ 1547181 h 1877994"/>
                <a:gd name="connsiteX7" fmla="*/ 4889500 w 6540500"/>
                <a:gd name="connsiteY7" fmla="*/ 1674181 h 1877994"/>
                <a:gd name="connsiteX8" fmla="*/ 5194300 w 6540500"/>
                <a:gd name="connsiteY8" fmla="*/ 1648781 h 1877994"/>
                <a:gd name="connsiteX9" fmla="*/ 5473700 w 6540500"/>
                <a:gd name="connsiteY9" fmla="*/ 1661481 h 1877994"/>
                <a:gd name="connsiteX10" fmla="*/ 5905500 w 6540500"/>
                <a:gd name="connsiteY10" fmla="*/ 1648781 h 1877994"/>
                <a:gd name="connsiteX11" fmla="*/ 5016500 w 6540500"/>
                <a:gd name="connsiteY11" fmla="*/ 1877381 h 1877994"/>
                <a:gd name="connsiteX12" fmla="*/ 6235700 w 6540500"/>
                <a:gd name="connsiteY12" fmla="*/ 1712281 h 1877994"/>
                <a:gd name="connsiteX13" fmla="*/ 6540500 w 6540500"/>
                <a:gd name="connsiteY13" fmla="*/ 1826581 h 1877994"/>
                <a:gd name="connsiteX0" fmla="*/ 0 w 6540500"/>
                <a:gd name="connsiteY0" fmla="*/ 1580992 h 1822905"/>
                <a:gd name="connsiteX1" fmla="*/ 1054100 w 6540500"/>
                <a:gd name="connsiteY1" fmla="*/ 1123792 h 1822905"/>
                <a:gd name="connsiteX2" fmla="*/ 1727200 w 6540500"/>
                <a:gd name="connsiteY2" fmla="*/ 361792 h 1822905"/>
                <a:gd name="connsiteX3" fmla="*/ 2298700 w 6540500"/>
                <a:gd name="connsiteY3" fmla="*/ 18892 h 1822905"/>
                <a:gd name="connsiteX4" fmla="*/ 3276600 w 6540500"/>
                <a:gd name="connsiteY4" fmla="*/ 145892 h 1822905"/>
                <a:gd name="connsiteX5" fmla="*/ 3911600 w 6540500"/>
                <a:gd name="connsiteY5" fmla="*/ 984092 h 1822905"/>
                <a:gd name="connsiteX6" fmla="*/ 4178300 w 6540500"/>
                <a:gd name="connsiteY6" fmla="*/ 1492092 h 1822905"/>
                <a:gd name="connsiteX7" fmla="*/ 4889500 w 6540500"/>
                <a:gd name="connsiteY7" fmla="*/ 1619092 h 1822905"/>
                <a:gd name="connsiteX8" fmla="*/ 5194300 w 6540500"/>
                <a:gd name="connsiteY8" fmla="*/ 1593692 h 1822905"/>
                <a:gd name="connsiteX9" fmla="*/ 5473700 w 6540500"/>
                <a:gd name="connsiteY9" fmla="*/ 1606392 h 1822905"/>
                <a:gd name="connsiteX10" fmla="*/ 5905500 w 6540500"/>
                <a:gd name="connsiteY10" fmla="*/ 1593692 h 1822905"/>
                <a:gd name="connsiteX11" fmla="*/ 5016500 w 6540500"/>
                <a:gd name="connsiteY11" fmla="*/ 1822292 h 1822905"/>
                <a:gd name="connsiteX12" fmla="*/ 6235700 w 6540500"/>
                <a:gd name="connsiteY12" fmla="*/ 1657192 h 1822905"/>
                <a:gd name="connsiteX13" fmla="*/ 6540500 w 6540500"/>
                <a:gd name="connsiteY13" fmla="*/ 1771492 h 1822905"/>
                <a:gd name="connsiteX0" fmla="*/ 0 w 6540500"/>
                <a:gd name="connsiteY0" fmla="*/ 1580992 h 1822905"/>
                <a:gd name="connsiteX1" fmla="*/ 1231900 w 6540500"/>
                <a:gd name="connsiteY1" fmla="*/ 1225392 h 1822905"/>
                <a:gd name="connsiteX2" fmla="*/ 1727200 w 6540500"/>
                <a:gd name="connsiteY2" fmla="*/ 361792 h 1822905"/>
                <a:gd name="connsiteX3" fmla="*/ 2298700 w 6540500"/>
                <a:gd name="connsiteY3" fmla="*/ 18892 h 1822905"/>
                <a:gd name="connsiteX4" fmla="*/ 3276600 w 6540500"/>
                <a:gd name="connsiteY4" fmla="*/ 145892 h 1822905"/>
                <a:gd name="connsiteX5" fmla="*/ 3911600 w 6540500"/>
                <a:gd name="connsiteY5" fmla="*/ 984092 h 1822905"/>
                <a:gd name="connsiteX6" fmla="*/ 4178300 w 6540500"/>
                <a:gd name="connsiteY6" fmla="*/ 1492092 h 1822905"/>
                <a:gd name="connsiteX7" fmla="*/ 4889500 w 6540500"/>
                <a:gd name="connsiteY7" fmla="*/ 1619092 h 1822905"/>
                <a:gd name="connsiteX8" fmla="*/ 5194300 w 6540500"/>
                <a:gd name="connsiteY8" fmla="*/ 1593692 h 1822905"/>
                <a:gd name="connsiteX9" fmla="*/ 5473700 w 6540500"/>
                <a:gd name="connsiteY9" fmla="*/ 1606392 h 1822905"/>
                <a:gd name="connsiteX10" fmla="*/ 5905500 w 6540500"/>
                <a:gd name="connsiteY10" fmla="*/ 1593692 h 1822905"/>
                <a:gd name="connsiteX11" fmla="*/ 5016500 w 6540500"/>
                <a:gd name="connsiteY11" fmla="*/ 1822292 h 1822905"/>
                <a:gd name="connsiteX12" fmla="*/ 6235700 w 6540500"/>
                <a:gd name="connsiteY12" fmla="*/ 1657192 h 1822905"/>
                <a:gd name="connsiteX13" fmla="*/ 6540500 w 6540500"/>
                <a:gd name="connsiteY13" fmla="*/ 1771492 h 1822905"/>
                <a:gd name="connsiteX0" fmla="*/ 0 w 6540500"/>
                <a:gd name="connsiteY0" fmla="*/ 1584747 h 1826660"/>
                <a:gd name="connsiteX1" fmla="*/ 1231900 w 6540500"/>
                <a:gd name="connsiteY1" fmla="*/ 1229147 h 1826660"/>
                <a:gd name="connsiteX2" fmla="*/ 1752600 w 6540500"/>
                <a:gd name="connsiteY2" fmla="*/ 416347 h 1826660"/>
                <a:gd name="connsiteX3" fmla="*/ 2298700 w 6540500"/>
                <a:gd name="connsiteY3" fmla="*/ 22647 h 1826660"/>
                <a:gd name="connsiteX4" fmla="*/ 3276600 w 6540500"/>
                <a:gd name="connsiteY4" fmla="*/ 149647 h 1826660"/>
                <a:gd name="connsiteX5" fmla="*/ 3911600 w 6540500"/>
                <a:gd name="connsiteY5" fmla="*/ 987847 h 1826660"/>
                <a:gd name="connsiteX6" fmla="*/ 4178300 w 6540500"/>
                <a:gd name="connsiteY6" fmla="*/ 1495847 h 1826660"/>
                <a:gd name="connsiteX7" fmla="*/ 4889500 w 6540500"/>
                <a:gd name="connsiteY7" fmla="*/ 1622847 h 1826660"/>
                <a:gd name="connsiteX8" fmla="*/ 5194300 w 6540500"/>
                <a:gd name="connsiteY8" fmla="*/ 1597447 h 1826660"/>
                <a:gd name="connsiteX9" fmla="*/ 5473700 w 6540500"/>
                <a:gd name="connsiteY9" fmla="*/ 1610147 h 1826660"/>
                <a:gd name="connsiteX10" fmla="*/ 5905500 w 6540500"/>
                <a:gd name="connsiteY10" fmla="*/ 1597447 h 1826660"/>
                <a:gd name="connsiteX11" fmla="*/ 5016500 w 6540500"/>
                <a:gd name="connsiteY11" fmla="*/ 1826047 h 1826660"/>
                <a:gd name="connsiteX12" fmla="*/ 6235700 w 6540500"/>
                <a:gd name="connsiteY12" fmla="*/ 1660947 h 1826660"/>
                <a:gd name="connsiteX13" fmla="*/ 6540500 w 6540500"/>
                <a:gd name="connsiteY13" fmla="*/ 1775247 h 1826660"/>
                <a:gd name="connsiteX0" fmla="*/ 0 w 6540500"/>
                <a:gd name="connsiteY0" fmla="*/ 1565068 h 1806981"/>
                <a:gd name="connsiteX1" fmla="*/ 1231900 w 6540500"/>
                <a:gd name="connsiteY1" fmla="*/ 1209468 h 1806981"/>
                <a:gd name="connsiteX2" fmla="*/ 1752600 w 6540500"/>
                <a:gd name="connsiteY2" fmla="*/ 396668 h 1806981"/>
                <a:gd name="connsiteX3" fmla="*/ 2298700 w 6540500"/>
                <a:gd name="connsiteY3" fmla="*/ 2968 h 1806981"/>
                <a:gd name="connsiteX4" fmla="*/ 2717800 w 6540500"/>
                <a:gd name="connsiteY4" fmla="*/ 256968 h 1806981"/>
                <a:gd name="connsiteX5" fmla="*/ 3911600 w 6540500"/>
                <a:gd name="connsiteY5" fmla="*/ 968168 h 1806981"/>
                <a:gd name="connsiteX6" fmla="*/ 4178300 w 6540500"/>
                <a:gd name="connsiteY6" fmla="*/ 1476168 h 1806981"/>
                <a:gd name="connsiteX7" fmla="*/ 4889500 w 6540500"/>
                <a:gd name="connsiteY7" fmla="*/ 1603168 h 1806981"/>
                <a:gd name="connsiteX8" fmla="*/ 5194300 w 6540500"/>
                <a:gd name="connsiteY8" fmla="*/ 1577768 h 1806981"/>
                <a:gd name="connsiteX9" fmla="*/ 5473700 w 6540500"/>
                <a:gd name="connsiteY9" fmla="*/ 1590468 h 1806981"/>
                <a:gd name="connsiteX10" fmla="*/ 5905500 w 6540500"/>
                <a:gd name="connsiteY10" fmla="*/ 1577768 h 1806981"/>
                <a:gd name="connsiteX11" fmla="*/ 5016500 w 6540500"/>
                <a:gd name="connsiteY11" fmla="*/ 1806368 h 1806981"/>
                <a:gd name="connsiteX12" fmla="*/ 6235700 w 6540500"/>
                <a:gd name="connsiteY12" fmla="*/ 1641268 h 1806981"/>
                <a:gd name="connsiteX13" fmla="*/ 6540500 w 6540500"/>
                <a:gd name="connsiteY13" fmla="*/ 1755568 h 1806981"/>
                <a:gd name="connsiteX0" fmla="*/ 0 w 6540500"/>
                <a:gd name="connsiteY0" fmla="*/ 1565068 h 1806981"/>
                <a:gd name="connsiteX1" fmla="*/ 1231900 w 6540500"/>
                <a:gd name="connsiteY1" fmla="*/ 1209468 h 1806981"/>
                <a:gd name="connsiteX2" fmla="*/ 1752600 w 6540500"/>
                <a:gd name="connsiteY2" fmla="*/ 396668 h 1806981"/>
                <a:gd name="connsiteX3" fmla="*/ 2298700 w 6540500"/>
                <a:gd name="connsiteY3" fmla="*/ 2968 h 1806981"/>
                <a:gd name="connsiteX4" fmla="*/ 2844800 w 6540500"/>
                <a:gd name="connsiteY4" fmla="*/ 256968 h 1806981"/>
                <a:gd name="connsiteX5" fmla="*/ 3911600 w 6540500"/>
                <a:gd name="connsiteY5" fmla="*/ 968168 h 1806981"/>
                <a:gd name="connsiteX6" fmla="*/ 4178300 w 6540500"/>
                <a:gd name="connsiteY6" fmla="*/ 1476168 h 1806981"/>
                <a:gd name="connsiteX7" fmla="*/ 4889500 w 6540500"/>
                <a:gd name="connsiteY7" fmla="*/ 1603168 h 1806981"/>
                <a:gd name="connsiteX8" fmla="*/ 5194300 w 6540500"/>
                <a:gd name="connsiteY8" fmla="*/ 1577768 h 1806981"/>
                <a:gd name="connsiteX9" fmla="*/ 5473700 w 6540500"/>
                <a:gd name="connsiteY9" fmla="*/ 1590468 h 1806981"/>
                <a:gd name="connsiteX10" fmla="*/ 5905500 w 6540500"/>
                <a:gd name="connsiteY10" fmla="*/ 1577768 h 1806981"/>
                <a:gd name="connsiteX11" fmla="*/ 5016500 w 6540500"/>
                <a:gd name="connsiteY11" fmla="*/ 1806368 h 1806981"/>
                <a:gd name="connsiteX12" fmla="*/ 6235700 w 6540500"/>
                <a:gd name="connsiteY12" fmla="*/ 1641268 h 1806981"/>
                <a:gd name="connsiteX13" fmla="*/ 6540500 w 6540500"/>
                <a:gd name="connsiteY13" fmla="*/ 1755568 h 1806981"/>
                <a:gd name="connsiteX0" fmla="*/ 0 w 6540500"/>
                <a:gd name="connsiteY0" fmla="*/ 1569309 h 1811222"/>
                <a:gd name="connsiteX1" fmla="*/ 1231900 w 6540500"/>
                <a:gd name="connsiteY1" fmla="*/ 1213709 h 1811222"/>
                <a:gd name="connsiteX2" fmla="*/ 1752600 w 6540500"/>
                <a:gd name="connsiteY2" fmla="*/ 400909 h 1811222"/>
                <a:gd name="connsiteX3" fmla="*/ 2298700 w 6540500"/>
                <a:gd name="connsiteY3" fmla="*/ 7209 h 1811222"/>
                <a:gd name="connsiteX4" fmla="*/ 2882900 w 6540500"/>
                <a:gd name="connsiteY4" fmla="*/ 210409 h 1811222"/>
                <a:gd name="connsiteX5" fmla="*/ 3911600 w 6540500"/>
                <a:gd name="connsiteY5" fmla="*/ 972409 h 1811222"/>
                <a:gd name="connsiteX6" fmla="*/ 4178300 w 6540500"/>
                <a:gd name="connsiteY6" fmla="*/ 1480409 h 1811222"/>
                <a:gd name="connsiteX7" fmla="*/ 4889500 w 6540500"/>
                <a:gd name="connsiteY7" fmla="*/ 1607409 h 1811222"/>
                <a:gd name="connsiteX8" fmla="*/ 5194300 w 6540500"/>
                <a:gd name="connsiteY8" fmla="*/ 1582009 h 1811222"/>
                <a:gd name="connsiteX9" fmla="*/ 5473700 w 6540500"/>
                <a:gd name="connsiteY9" fmla="*/ 1594709 h 1811222"/>
                <a:gd name="connsiteX10" fmla="*/ 5905500 w 6540500"/>
                <a:gd name="connsiteY10" fmla="*/ 1582009 h 1811222"/>
                <a:gd name="connsiteX11" fmla="*/ 5016500 w 6540500"/>
                <a:gd name="connsiteY11" fmla="*/ 1810609 h 1811222"/>
                <a:gd name="connsiteX12" fmla="*/ 6235700 w 6540500"/>
                <a:gd name="connsiteY12" fmla="*/ 1645509 h 1811222"/>
                <a:gd name="connsiteX13" fmla="*/ 6540500 w 6540500"/>
                <a:gd name="connsiteY13" fmla="*/ 1759809 h 1811222"/>
                <a:gd name="connsiteX0" fmla="*/ 0 w 6540500"/>
                <a:gd name="connsiteY0" fmla="*/ 1566755 h 1808668"/>
                <a:gd name="connsiteX1" fmla="*/ 1231900 w 6540500"/>
                <a:gd name="connsiteY1" fmla="*/ 1211155 h 1808668"/>
                <a:gd name="connsiteX2" fmla="*/ 1752600 w 6540500"/>
                <a:gd name="connsiteY2" fmla="*/ 398355 h 1808668"/>
                <a:gd name="connsiteX3" fmla="*/ 2298700 w 6540500"/>
                <a:gd name="connsiteY3" fmla="*/ 4655 h 1808668"/>
                <a:gd name="connsiteX4" fmla="*/ 2882900 w 6540500"/>
                <a:gd name="connsiteY4" fmla="*/ 207855 h 1808668"/>
                <a:gd name="connsiteX5" fmla="*/ 3911600 w 6540500"/>
                <a:gd name="connsiteY5" fmla="*/ 969855 h 1808668"/>
                <a:gd name="connsiteX6" fmla="*/ 4178300 w 6540500"/>
                <a:gd name="connsiteY6" fmla="*/ 1477855 h 1808668"/>
                <a:gd name="connsiteX7" fmla="*/ 4889500 w 6540500"/>
                <a:gd name="connsiteY7" fmla="*/ 1604855 h 1808668"/>
                <a:gd name="connsiteX8" fmla="*/ 5194300 w 6540500"/>
                <a:gd name="connsiteY8" fmla="*/ 1579455 h 1808668"/>
                <a:gd name="connsiteX9" fmla="*/ 5473700 w 6540500"/>
                <a:gd name="connsiteY9" fmla="*/ 1592155 h 1808668"/>
                <a:gd name="connsiteX10" fmla="*/ 5905500 w 6540500"/>
                <a:gd name="connsiteY10" fmla="*/ 1579455 h 1808668"/>
                <a:gd name="connsiteX11" fmla="*/ 5016500 w 6540500"/>
                <a:gd name="connsiteY11" fmla="*/ 1808055 h 1808668"/>
                <a:gd name="connsiteX12" fmla="*/ 6235700 w 6540500"/>
                <a:gd name="connsiteY12" fmla="*/ 1642955 h 1808668"/>
                <a:gd name="connsiteX13" fmla="*/ 6540500 w 6540500"/>
                <a:gd name="connsiteY13" fmla="*/ 1757255 h 1808668"/>
                <a:gd name="connsiteX0" fmla="*/ 0 w 6540500"/>
                <a:gd name="connsiteY0" fmla="*/ 1571100 h 1813013"/>
                <a:gd name="connsiteX1" fmla="*/ 1231900 w 6540500"/>
                <a:gd name="connsiteY1" fmla="*/ 1215500 h 1813013"/>
                <a:gd name="connsiteX2" fmla="*/ 1752600 w 6540500"/>
                <a:gd name="connsiteY2" fmla="*/ 402700 h 1813013"/>
                <a:gd name="connsiteX3" fmla="*/ 2298700 w 6540500"/>
                <a:gd name="connsiteY3" fmla="*/ 9000 h 1813013"/>
                <a:gd name="connsiteX4" fmla="*/ 2882900 w 6540500"/>
                <a:gd name="connsiteY4" fmla="*/ 212200 h 1813013"/>
                <a:gd name="connsiteX5" fmla="*/ 3911600 w 6540500"/>
                <a:gd name="connsiteY5" fmla="*/ 974200 h 1813013"/>
                <a:gd name="connsiteX6" fmla="*/ 4178300 w 6540500"/>
                <a:gd name="connsiteY6" fmla="*/ 1482200 h 1813013"/>
                <a:gd name="connsiteX7" fmla="*/ 4889500 w 6540500"/>
                <a:gd name="connsiteY7" fmla="*/ 1609200 h 1813013"/>
                <a:gd name="connsiteX8" fmla="*/ 5194300 w 6540500"/>
                <a:gd name="connsiteY8" fmla="*/ 1583800 h 1813013"/>
                <a:gd name="connsiteX9" fmla="*/ 5473700 w 6540500"/>
                <a:gd name="connsiteY9" fmla="*/ 1596500 h 1813013"/>
                <a:gd name="connsiteX10" fmla="*/ 5905500 w 6540500"/>
                <a:gd name="connsiteY10" fmla="*/ 1583800 h 1813013"/>
                <a:gd name="connsiteX11" fmla="*/ 5016500 w 6540500"/>
                <a:gd name="connsiteY11" fmla="*/ 1812400 h 1813013"/>
                <a:gd name="connsiteX12" fmla="*/ 6235700 w 6540500"/>
                <a:gd name="connsiteY12" fmla="*/ 1647300 h 1813013"/>
                <a:gd name="connsiteX13" fmla="*/ 6540500 w 6540500"/>
                <a:gd name="connsiteY13" fmla="*/ 1761600 h 1813013"/>
                <a:gd name="connsiteX0" fmla="*/ 0 w 6540500"/>
                <a:gd name="connsiteY0" fmla="*/ 1582122 h 1824035"/>
                <a:gd name="connsiteX1" fmla="*/ 1231900 w 6540500"/>
                <a:gd name="connsiteY1" fmla="*/ 1226522 h 1824035"/>
                <a:gd name="connsiteX2" fmla="*/ 1752600 w 6540500"/>
                <a:gd name="connsiteY2" fmla="*/ 413722 h 1824035"/>
                <a:gd name="connsiteX3" fmla="*/ 2298700 w 6540500"/>
                <a:gd name="connsiteY3" fmla="*/ 20022 h 1824035"/>
                <a:gd name="connsiteX4" fmla="*/ 3022600 w 6540500"/>
                <a:gd name="connsiteY4" fmla="*/ 172422 h 1824035"/>
                <a:gd name="connsiteX5" fmla="*/ 3911600 w 6540500"/>
                <a:gd name="connsiteY5" fmla="*/ 985222 h 1824035"/>
                <a:gd name="connsiteX6" fmla="*/ 4178300 w 6540500"/>
                <a:gd name="connsiteY6" fmla="*/ 1493222 h 1824035"/>
                <a:gd name="connsiteX7" fmla="*/ 4889500 w 6540500"/>
                <a:gd name="connsiteY7" fmla="*/ 1620222 h 1824035"/>
                <a:gd name="connsiteX8" fmla="*/ 5194300 w 6540500"/>
                <a:gd name="connsiteY8" fmla="*/ 1594822 h 1824035"/>
                <a:gd name="connsiteX9" fmla="*/ 5473700 w 6540500"/>
                <a:gd name="connsiteY9" fmla="*/ 1607522 h 1824035"/>
                <a:gd name="connsiteX10" fmla="*/ 5905500 w 6540500"/>
                <a:gd name="connsiteY10" fmla="*/ 1594822 h 1824035"/>
                <a:gd name="connsiteX11" fmla="*/ 5016500 w 6540500"/>
                <a:gd name="connsiteY11" fmla="*/ 1823422 h 1824035"/>
                <a:gd name="connsiteX12" fmla="*/ 6235700 w 6540500"/>
                <a:gd name="connsiteY12" fmla="*/ 1658322 h 1824035"/>
                <a:gd name="connsiteX13" fmla="*/ 6540500 w 6540500"/>
                <a:gd name="connsiteY13" fmla="*/ 1772622 h 1824035"/>
                <a:gd name="connsiteX0" fmla="*/ 0 w 6540500"/>
                <a:gd name="connsiteY0" fmla="*/ 1613838 h 1855751"/>
                <a:gd name="connsiteX1" fmla="*/ 1231900 w 6540500"/>
                <a:gd name="connsiteY1" fmla="*/ 1258238 h 1855751"/>
                <a:gd name="connsiteX2" fmla="*/ 1752600 w 6540500"/>
                <a:gd name="connsiteY2" fmla="*/ 445438 h 1855751"/>
                <a:gd name="connsiteX3" fmla="*/ 2298700 w 6540500"/>
                <a:gd name="connsiteY3" fmla="*/ 51738 h 1855751"/>
                <a:gd name="connsiteX4" fmla="*/ 3035300 w 6540500"/>
                <a:gd name="connsiteY4" fmla="*/ 127938 h 1855751"/>
                <a:gd name="connsiteX5" fmla="*/ 3911600 w 6540500"/>
                <a:gd name="connsiteY5" fmla="*/ 1016938 h 1855751"/>
                <a:gd name="connsiteX6" fmla="*/ 4178300 w 6540500"/>
                <a:gd name="connsiteY6" fmla="*/ 1524938 h 1855751"/>
                <a:gd name="connsiteX7" fmla="*/ 4889500 w 6540500"/>
                <a:gd name="connsiteY7" fmla="*/ 1651938 h 1855751"/>
                <a:gd name="connsiteX8" fmla="*/ 5194300 w 6540500"/>
                <a:gd name="connsiteY8" fmla="*/ 1626538 h 1855751"/>
                <a:gd name="connsiteX9" fmla="*/ 5473700 w 6540500"/>
                <a:gd name="connsiteY9" fmla="*/ 1639238 h 1855751"/>
                <a:gd name="connsiteX10" fmla="*/ 5905500 w 6540500"/>
                <a:gd name="connsiteY10" fmla="*/ 1626538 h 1855751"/>
                <a:gd name="connsiteX11" fmla="*/ 5016500 w 6540500"/>
                <a:gd name="connsiteY11" fmla="*/ 1855138 h 1855751"/>
                <a:gd name="connsiteX12" fmla="*/ 6235700 w 6540500"/>
                <a:gd name="connsiteY12" fmla="*/ 1690038 h 1855751"/>
                <a:gd name="connsiteX13" fmla="*/ 6540500 w 6540500"/>
                <a:gd name="connsiteY13" fmla="*/ 1804338 h 1855751"/>
                <a:gd name="connsiteX0" fmla="*/ 0 w 6540500"/>
                <a:gd name="connsiteY0" fmla="*/ 1583471 h 1825384"/>
                <a:gd name="connsiteX1" fmla="*/ 1231900 w 6540500"/>
                <a:gd name="connsiteY1" fmla="*/ 1227871 h 1825384"/>
                <a:gd name="connsiteX2" fmla="*/ 1752600 w 6540500"/>
                <a:gd name="connsiteY2" fmla="*/ 415071 h 1825384"/>
                <a:gd name="connsiteX3" fmla="*/ 2298700 w 6540500"/>
                <a:gd name="connsiteY3" fmla="*/ 21371 h 1825384"/>
                <a:gd name="connsiteX4" fmla="*/ 3035300 w 6540500"/>
                <a:gd name="connsiteY4" fmla="*/ 97571 h 1825384"/>
                <a:gd name="connsiteX5" fmla="*/ 3594100 w 6540500"/>
                <a:gd name="connsiteY5" fmla="*/ 478571 h 1825384"/>
                <a:gd name="connsiteX6" fmla="*/ 4178300 w 6540500"/>
                <a:gd name="connsiteY6" fmla="*/ 1494571 h 1825384"/>
                <a:gd name="connsiteX7" fmla="*/ 4889500 w 6540500"/>
                <a:gd name="connsiteY7" fmla="*/ 1621571 h 1825384"/>
                <a:gd name="connsiteX8" fmla="*/ 5194300 w 6540500"/>
                <a:gd name="connsiteY8" fmla="*/ 1596171 h 1825384"/>
                <a:gd name="connsiteX9" fmla="*/ 5473700 w 6540500"/>
                <a:gd name="connsiteY9" fmla="*/ 1608871 h 1825384"/>
                <a:gd name="connsiteX10" fmla="*/ 5905500 w 6540500"/>
                <a:gd name="connsiteY10" fmla="*/ 1596171 h 1825384"/>
                <a:gd name="connsiteX11" fmla="*/ 5016500 w 6540500"/>
                <a:gd name="connsiteY11" fmla="*/ 1824771 h 1825384"/>
                <a:gd name="connsiteX12" fmla="*/ 6235700 w 6540500"/>
                <a:gd name="connsiteY12" fmla="*/ 1659671 h 1825384"/>
                <a:gd name="connsiteX13" fmla="*/ 6540500 w 6540500"/>
                <a:gd name="connsiteY13" fmla="*/ 1773971 h 1825384"/>
                <a:gd name="connsiteX0" fmla="*/ 0 w 6540500"/>
                <a:gd name="connsiteY0" fmla="*/ 1650095 h 1892008"/>
                <a:gd name="connsiteX1" fmla="*/ 1231900 w 6540500"/>
                <a:gd name="connsiteY1" fmla="*/ 1294495 h 1892008"/>
                <a:gd name="connsiteX2" fmla="*/ 1752600 w 6540500"/>
                <a:gd name="connsiteY2" fmla="*/ 481695 h 1892008"/>
                <a:gd name="connsiteX3" fmla="*/ 2298700 w 6540500"/>
                <a:gd name="connsiteY3" fmla="*/ 87995 h 1892008"/>
                <a:gd name="connsiteX4" fmla="*/ 2984500 w 6540500"/>
                <a:gd name="connsiteY4" fmla="*/ 37195 h 1892008"/>
                <a:gd name="connsiteX5" fmla="*/ 3594100 w 6540500"/>
                <a:gd name="connsiteY5" fmla="*/ 545195 h 1892008"/>
                <a:gd name="connsiteX6" fmla="*/ 4178300 w 6540500"/>
                <a:gd name="connsiteY6" fmla="*/ 1561195 h 1892008"/>
                <a:gd name="connsiteX7" fmla="*/ 4889500 w 6540500"/>
                <a:gd name="connsiteY7" fmla="*/ 1688195 h 1892008"/>
                <a:gd name="connsiteX8" fmla="*/ 5194300 w 6540500"/>
                <a:gd name="connsiteY8" fmla="*/ 1662795 h 1892008"/>
                <a:gd name="connsiteX9" fmla="*/ 5473700 w 6540500"/>
                <a:gd name="connsiteY9" fmla="*/ 1675495 h 1892008"/>
                <a:gd name="connsiteX10" fmla="*/ 5905500 w 6540500"/>
                <a:gd name="connsiteY10" fmla="*/ 1662795 h 1892008"/>
                <a:gd name="connsiteX11" fmla="*/ 5016500 w 6540500"/>
                <a:gd name="connsiteY11" fmla="*/ 1891395 h 1892008"/>
                <a:gd name="connsiteX12" fmla="*/ 6235700 w 6540500"/>
                <a:gd name="connsiteY12" fmla="*/ 1726295 h 1892008"/>
                <a:gd name="connsiteX13" fmla="*/ 6540500 w 6540500"/>
                <a:gd name="connsiteY13" fmla="*/ 1840595 h 1892008"/>
                <a:gd name="connsiteX0" fmla="*/ 0 w 5829300"/>
                <a:gd name="connsiteY0" fmla="*/ 1611995 h 1892008"/>
                <a:gd name="connsiteX1" fmla="*/ 520700 w 5829300"/>
                <a:gd name="connsiteY1" fmla="*/ 12944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67100 w 5829300"/>
                <a:gd name="connsiteY6" fmla="*/ 15611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67100 w 5829300"/>
                <a:gd name="connsiteY6" fmla="*/ 15611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276600 w 5829300"/>
                <a:gd name="connsiteY6" fmla="*/ 12436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54400 w 5829300"/>
                <a:gd name="connsiteY6" fmla="*/ 12944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54400 w 5829300"/>
                <a:gd name="connsiteY6" fmla="*/ 1294495 h 1892008"/>
                <a:gd name="connsiteX7" fmla="*/ 4216400 w 5829300"/>
                <a:gd name="connsiteY7" fmla="*/ 16246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216400 w 5829300"/>
                <a:gd name="connsiteY7" fmla="*/ 1626738 h 1894051"/>
                <a:gd name="connsiteX8" fmla="*/ 4483100 w 5829300"/>
                <a:gd name="connsiteY8" fmla="*/ 1664838 h 1894051"/>
                <a:gd name="connsiteX9" fmla="*/ 4762500 w 5829300"/>
                <a:gd name="connsiteY9" fmla="*/ 1677538 h 1894051"/>
                <a:gd name="connsiteX10" fmla="*/ 5194300 w 5829300"/>
                <a:gd name="connsiteY10" fmla="*/ 1664838 h 1894051"/>
                <a:gd name="connsiteX11" fmla="*/ 4305300 w 5829300"/>
                <a:gd name="connsiteY11" fmla="*/ 1893438 h 1894051"/>
                <a:gd name="connsiteX12" fmla="*/ 5524500 w 5829300"/>
                <a:gd name="connsiteY12" fmla="*/ 1728338 h 1894051"/>
                <a:gd name="connsiteX13" fmla="*/ 5829300 w 5829300"/>
                <a:gd name="connsiteY13" fmla="*/ 1842638 h 1894051"/>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114800 w 5829300"/>
                <a:gd name="connsiteY7" fmla="*/ 1626738 h 1894051"/>
                <a:gd name="connsiteX8" fmla="*/ 4483100 w 5829300"/>
                <a:gd name="connsiteY8" fmla="*/ 1664838 h 1894051"/>
                <a:gd name="connsiteX9" fmla="*/ 4762500 w 5829300"/>
                <a:gd name="connsiteY9" fmla="*/ 1677538 h 1894051"/>
                <a:gd name="connsiteX10" fmla="*/ 5194300 w 5829300"/>
                <a:gd name="connsiteY10" fmla="*/ 1664838 h 1894051"/>
                <a:gd name="connsiteX11" fmla="*/ 4305300 w 5829300"/>
                <a:gd name="connsiteY11" fmla="*/ 1893438 h 1894051"/>
                <a:gd name="connsiteX12" fmla="*/ 5524500 w 5829300"/>
                <a:gd name="connsiteY12" fmla="*/ 1728338 h 1894051"/>
                <a:gd name="connsiteX13" fmla="*/ 5829300 w 5829300"/>
                <a:gd name="connsiteY13" fmla="*/ 1842638 h 1894051"/>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483100 w 5829300"/>
                <a:gd name="connsiteY7" fmla="*/ 1664838 h 1894051"/>
                <a:gd name="connsiteX8" fmla="*/ 4762500 w 5829300"/>
                <a:gd name="connsiteY8" fmla="*/ 1677538 h 1894051"/>
                <a:gd name="connsiteX9" fmla="*/ 5194300 w 5829300"/>
                <a:gd name="connsiteY9" fmla="*/ 1664838 h 1894051"/>
                <a:gd name="connsiteX10" fmla="*/ 4305300 w 5829300"/>
                <a:gd name="connsiteY10" fmla="*/ 1893438 h 1894051"/>
                <a:gd name="connsiteX11" fmla="*/ 5524500 w 5829300"/>
                <a:gd name="connsiteY11" fmla="*/ 1728338 h 1894051"/>
                <a:gd name="connsiteX12" fmla="*/ 5829300 w 5829300"/>
                <a:gd name="connsiteY12" fmla="*/ 1842638 h 1894051"/>
                <a:gd name="connsiteX0" fmla="*/ 0 w 5524500"/>
                <a:gd name="connsiteY0" fmla="*/ 1614038 h 1894051"/>
                <a:gd name="connsiteX1" fmla="*/ 635000 w 5524500"/>
                <a:gd name="connsiteY1" fmla="*/ 1131438 h 1894051"/>
                <a:gd name="connsiteX2" fmla="*/ 1079500 w 5524500"/>
                <a:gd name="connsiteY2" fmla="*/ 534538 h 1894051"/>
                <a:gd name="connsiteX3" fmla="*/ 1587500 w 5524500"/>
                <a:gd name="connsiteY3" fmla="*/ 90038 h 1894051"/>
                <a:gd name="connsiteX4" fmla="*/ 2273300 w 5524500"/>
                <a:gd name="connsiteY4" fmla="*/ 39238 h 1894051"/>
                <a:gd name="connsiteX5" fmla="*/ 2882900 w 5524500"/>
                <a:gd name="connsiteY5" fmla="*/ 547238 h 1894051"/>
                <a:gd name="connsiteX6" fmla="*/ 3454400 w 5524500"/>
                <a:gd name="connsiteY6" fmla="*/ 1296538 h 1894051"/>
                <a:gd name="connsiteX7" fmla="*/ 4483100 w 5524500"/>
                <a:gd name="connsiteY7" fmla="*/ 1664838 h 1894051"/>
                <a:gd name="connsiteX8" fmla="*/ 4762500 w 5524500"/>
                <a:gd name="connsiteY8" fmla="*/ 1677538 h 1894051"/>
                <a:gd name="connsiteX9" fmla="*/ 5194300 w 5524500"/>
                <a:gd name="connsiteY9" fmla="*/ 1664838 h 1894051"/>
                <a:gd name="connsiteX10" fmla="*/ 4305300 w 5524500"/>
                <a:gd name="connsiteY10" fmla="*/ 1893438 h 1894051"/>
                <a:gd name="connsiteX11" fmla="*/ 5524500 w 5524500"/>
                <a:gd name="connsiteY11" fmla="*/ 1728338 h 1894051"/>
                <a:gd name="connsiteX0" fmla="*/ 0 w 5204100"/>
                <a:gd name="connsiteY0" fmla="*/ 1614038 h 1893438"/>
                <a:gd name="connsiteX1" fmla="*/ 635000 w 5204100"/>
                <a:gd name="connsiteY1" fmla="*/ 1131438 h 1893438"/>
                <a:gd name="connsiteX2" fmla="*/ 1079500 w 5204100"/>
                <a:gd name="connsiteY2" fmla="*/ 534538 h 1893438"/>
                <a:gd name="connsiteX3" fmla="*/ 1587500 w 5204100"/>
                <a:gd name="connsiteY3" fmla="*/ 90038 h 1893438"/>
                <a:gd name="connsiteX4" fmla="*/ 2273300 w 5204100"/>
                <a:gd name="connsiteY4" fmla="*/ 39238 h 1893438"/>
                <a:gd name="connsiteX5" fmla="*/ 2882900 w 5204100"/>
                <a:gd name="connsiteY5" fmla="*/ 547238 h 1893438"/>
                <a:gd name="connsiteX6" fmla="*/ 3454400 w 5204100"/>
                <a:gd name="connsiteY6" fmla="*/ 1296538 h 1893438"/>
                <a:gd name="connsiteX7" fmla="*/ 4483100 w 5204100"/>
                <a:gd name="connsiteY7" fmla="*/ 1664838 h 1893438"/>
                <a:gd name="connsiteX8" fmla="*/ 4762500 w 5204100"/>
                <a:gd name="connsiteY8" fmla="*/ 1677538 h 1893438"/>
                <a:gd name="connsiteX9" fmla="*/ 5194300 w 5204100"/>
                <a:gd name="connsiteY9" fmla="*/ 1664838 h 1893438"/>
                <a:gd name="connsiteX10" fmla="*/ 4305300 w 5204100"/>
                <a:gd name="connsiteY10" fmla="*/ 1893438 h 1893438"/>
                <a:gd name="connsiteX0" fmla="*/ 0 w 5204100"/>
                <a:gd name="connsiteY0" fmla="*/ 1614038 h 1696775"/>
                <a:gd name="connsiteX1" fmla="*/ 635000 w 5204100"/>
                <a:gd name="connsiteY1" fmla="*/ 1131438 h 1696775"/>
                <a:gd name="connsiteX2" fmla="*/ 1079500 w 5204100"/>
                <a:gd name="connsiteY2" fmla="*/ 534538 h 1696775"/>
                <a:gd name="connsiteX3" fmla="*/ 1587500 w 5204100"/>
                <a:gd name="connsiteY3" fmla="*/ 90038 h 1696775"/>
                <a:gd name="connsiteX4" fmla="*/ 2273300 w 5204100"/>
                <a:gd name="connsiteY4" fmla="*/ 39238 h 1696775"/>
                <a:gd name="connsiteX5" fmla="*/ 2882900 w 5204100"/>
                <a:gd name="connsiteY5" fmla="*/ 547238 h 1696775"/>
                <a:gd name="connsiteX6" fmla="*/ 3454400 w 5204100"/>
                <a:gd name="connsiteY6" fmla="*/ 1296538 h 1696775"/>
                <a:gd name="connsiteX7" fmla="*/ 4483100 w 5204100"/>
                <a:gd name="connsiteY7" fmla="*/ 1664838 h 1696775"/>
                <a:gd name="connsiteX8" fmla="*/ 4762500 w 5204100"/>
                <a:gd name="connsiteY8" fmla="*/ 1677538 h 1696775"/>
                <a:gd name="connsiteX9" fmla="*/ 5194300 w 5204100"/>
                <a:gd name="connsiteY9" fmla="*/ 1664838 h 1696775"/>
                <a:gd name="connsiteX0" fmla="*/ 0 w 4762500"/>
                <a:gd name="connsiteY0" fmla="*/ 1614038 h 1696775"/>
                <a:gd name="connsiteX1" fmla="*/ 635000 w 4762500"/>
                <a:gd name="connsiteY1" fmla="*/ 1131438 h 1696775"/>
                <a:gd name="connsiteX2" fmla="*/ 1079500 w 4762500"/>
                <a:gd name="connsiteY2" fmla="*/ 534538 h 1696775"/>
                <a:gd name="connsiteX3" fmla="*/ 1587500 w 4762500"/>
                <a:gd name="connsiteY3" fmla="*/ 90038 h 1696775"/>
                <a:gd name="connsiteX4" fmla="*/ 2273300 w 4762500"/>
                <a:gd name="connsiteY4" fmla="*/ 39238 h 1696775"/>
                <a:gd name="connsiteX5" fmla="*/ 2882900 w 4762500"/>
                <a:gd name="connsiteY5" fmla="*/ 547238 h 1696775"/>
                <a:gd name="connsiteX6" fmla="*/ 3454400 w 4762500"/>
                <a:gd name="connsiteY6" fmla="*/ 1296538 h 1696775"/>
                <a:gd name="connsiteX7" fmla="*/ 4483100 w 4762500"/>
                <a:gd name="connsiteY7" fmla="*/ 1664838 h 1696775"/>
                <a:gd name="connsiteX8" fmla="*/ 4762500 w 4762500"/>
                <a:gd name="connsiteY8" fmla="*/ 1677538 h 1696775"/>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454400 w 4762500"/>
                <a:gd name="connsiteY6" fmla="*/ 1296538 h 1677538"/>
                <a:gd name="connsiteX7" fmla="*/ 4051300 w 4762500"/>
                <a:gd name="connsiteY7" fmla="*/ 1588638 h 1677538"/>
                <a:gd name="connsiteX8" fmla="*/ 4762500 w 4762500"/>
                <a:gd name="connsiteY8" fmla="*/ 1677538 h 1677538"/>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340100 w 4762500"/>
                <a:gd name="connsiteY6" fmla="*/ 1207638 h 1677538"/>
                <a:gd name="connsiteX7" fmla="*/ 4051300 w 4762500"/>
                <a:gd name="connsiteY7" fmla="*/ 1588638 h 1677538"/>
                <a:gd name="connsiteX8" fmla="*/ 4762500 w 4762500"/>
                <a:gd name="connsiteY8" fmla="*/ 1677538 h 1677538"/>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340100 w 4762500"/>
                <a:gd name="connsiteY6" fmla="*/ 1207638 h 1677538"/>
                <a:gd name="connsiteX7" fmla="*/ 3797300 w 4762500"/>
                <a:gd name="connsiteY7" fmla="*/ 1474338 h 1677538"/>
                <a:gd name="connsiteX8" fmla="*/ 4762500 w 4762500"/>
                <a:gd name="connsiteY8" fmla="*/ 1677538 h 1677538"/>
                <a:gd name="connsiteX0" fmla="*/ 0 w 4597400"/>
                <a:gd name="connsiteY0" fmla="*/ 1614038 h 1614038"/>
                <a:gd name="connsiteX1" fmla="*/ 635000 w 4597400"/>
                <a:gd name="connsiteY1" fmla="*/ 1131438 h 1614038"/>
                <a:gd name="connsiteX2" fmla="*/ 1079500 w 4597400"/>
                <a:gd name="connsiteY2" fmla="*/ 534538 h 1614038"/>
                <a:gd name="connsiteX3" fmla="*/ 1587500 w 4597400"/>
                <a:gd name="connsiteY3" fmla="*/ 90038 h 1614038"/>
                <a:gd name="connsiteX4" fmla="*/ 2273300 w 4597400"/>
                <a:gd name="connsiteY4" fmla="*/ 39238 h 1614038"/>
                <a:gd name="connsiteX5" fmla="*/ 2882900 w 4597400"/>
                <a:gd name="connsiteY5" fmla="*/ 547238 h 1614038"/>
                <a:gd name="connsiteX6" fmla="*/ 3340100 w 4597400"/>
                <a:gd name="connsiteY6" fmla="*/ 1207638 h 1614038"/>
                <a:gd name="connsiteX7" fmla="*/ 3797300 w 4597400"/>
                <a:gd name="connsiteY7" fmla="*/ 1474338 h 1614038"/>
                <a:gd name="connsiteX8" fmla="*/ 4597400 w 4597400"/>
                <a:gd name="connsiteY8" fmla="*/ 1575938 h 1614038"/>
                <a:gd name="connsiteX0" fmla="*/ 0 w 4597400"/>
                <a:gd name="connsiteY0" fmla="*/ 1604798 h 1604798"/>
                <a:gd name="connsiteX1" fmla="*/ 635000 w 4597400"/>
                <a:gd name="connsiteY1" fmla="*/ 1122198 h 1604798"/>
                <a:gd name="connsiteX2" fmla="*/ 1079500 w 4597400"/>
                <a:gd name="connsiteY2" fmla="*/ 525298 h 1604798"/>
                <a:gd name="connsiteX3" fmla="*/ 1587500 w 4597400"/>
                <a:gd name="connsiteY3" fmla="*/ 80798 h 1604798"/>
                <a:gd name="connsiteX4" fmla="*/ 2414517 w 4597400"/>
                <a:gd name="connsiteY4" fmla="*/ 42698 h 1604798"/>
                <a:gd name="connsiteX5" fmla="*/ 2882900 w 4597400"/>
                <a:gd name="connsiteY5" fmla="*/ 537998 h 1604798"/>
                <a:gd name="connsiteX6" fmla="*/ 3340100 w 4597400"/>
                <a:gd name="connsiteY6" fmla="*/ 1198398 h 1604798"/>
                <a:gd name="connsiteX7" fmla="*/ 3797300 w 4597400"/>
                <a:gd name="connsiteY7" fmla="*/ 1465098 h 1604798"/>
                <a:gd name="connsiteX8" fmla="*/ 4597400 w 4597400"/>
                <a:gd name="connsiteY8" fmla="*/ 1566698 h 1604798"/>
                <a:gd name="connsiteX0" fmla="*/ 0 w 4597400"/>
                <a:gd name="connsiteY0" fmla="*/ 1606641 h 1606641"/>
                <a:gd name="connsiteX1" fmla="*/ 635000 w 4597400"/>
                <a:gd name="connsiteY1" fmla="*/ 1124041 h 1606641"/>
                <a:gd name="connsiteX2" fmla="*/ 1079500 w 4597400"/>
                <a:gd name="connsiteY2" fmla="*/ 527141 h 1606641"/>
                <a:gd name="connsiteX3" fmla="*/ 1587500 w 4597400"/>
                <a:gd name="connsiteY3" fmla="*/ 82641 h 1606641"/>
                <a:gd name="connsiteX4" fmla="*/ 2414517 w 4597400"/>
                <a:gd name="connsiteY4" fmla="*/ 44541 h 1606641"/>
                <a:gd name="connsiteX5" fmla="*/ 2961354 w 4597400"/>
                <a:gd name="connsiteY5" fmla="*/ 565241 h 1606641"/>
                <a:gd name="connsiteX6" fmla="*/ 3340100 w 4597400"/>
                <a:gd name="connsiteY6" fmla="*/ 1200241 h 1606641"/>
                <a:gd name="connsiteX7" fmla="*/ 3797300 w 4597400"/>
                <a:gd name="connsiteY7" fmla="*/ 1466941 h 1606641"/>
                <a:gd name="connsiteX8" fmla="*/ 4597400 w 4597400"/>
                <a:gd name="connsiteY8" fmla="*/ 1568541 h 1606641"/>
                <a:gd name="connsiteX0" fmla="*/ 0 w 4597400"/>
                <a:gd name="connsiteY0" fmla="*/ 1606641 h 1606641"/>
                <a:gd name="connsiteX1" fmla="*/ 635000 w 4597400"/>
                <a:gd name="connsiteY1" fmla="*/ 1124041 h 1606641"/>
                <a:gd name="connsiteX2" fmla="*/ 1079500 w 4597400"/>
                <a:gd name="connsiteY2" fmla="*/ 527141 h 1606641"/>
                <a:gd name="connsiteX3" fmla="*/ 1587500 w 4597400"/>
                <a:gd name="connsiteY3" fmla="*/ 82641 h 1606641"/>
                <a:gd name="connsiteX4" fmla="*/ 2414517 w 4597400"/>
                <a:gd name="connsiteY4" fmla="*/ 44541 h 1606641"/>
                <a:gd name="connsiteX5" fmla="*/ 2961354 w 4597400"/>
                <a:gd name="connsiteY5" fmla="*/ 565241 h 1606641"/>
                <a:gd name="connsiteX6" fmla="*/ 3371481 w 4597400"/>
                <a:gd name="connsiteY6" fmla="*/ 1200241 h 1606641"/>
                <a:gd name="connsiteX7" fmla="*/ 3797300 w 4597400"/>
                <a:gd name="connsiteY7" fmla="*/ 1466941 h 1606641"/>
                <a:gd name="connsiteX8" fmla="*/ 4597400 w 4597400"/>
                <a:gd name="connsiteY8" fmla="*/ 1568541 h 1606641"/>
                <a:gd name="connsiteX0" fmla="*/ 0 w 4613091"/>
                <a:gd name="connsiteY0" fmla="*/ 1606641 h 1606641"/>
                <a:gd name="connsiteX1" fmla="*/ 635000 w 4613091"/>
                <a:gd name="connsiteY1" fmla="*/ 1124041 h 1606641"/>
                <a:gd name="connsiteX2" fmla="*/ 1079500 w 4613091"/>
                <a:gd name="connsiteY2" fmla="*/ 527141 h 1606641"/>
                <a:gd name="connsiteX3" fmla="*/ 1587500 w 4613091"/>
                <a:gd name="connsiteY3" fmla="*/ 82641 h 1606641"/>
                <a:gd name="connsiteX4" fmla="*/ 2414517 w 4613091"/>
                <a:gd name="connsiteY4" fmla="*/ 44541 h 1606641"/>
                <a:gd name="connsiteX5" fmla="*/ 2961354 w 4613091"/>
                <a:gd name="connsiteY5" fmla="*/ 565241 h 1606641"/>
                <a:gd name="connsiteX6" fmla="*/ 3371481 w 4613091"/>
                <a:gd name="connsiteY6" fmla="*/ 1200241 h 1606641"/>
                <a:gd name="connsiteX7" fmla="*/ 3797300 w 4613091"/>
                <a:gd name="connsiteY7" fmla="*/ 1466941 h 1606641"/>
                <a:gd name="connsiteX8" fmla="*/ 4613091 w 4613091"/>
                <a:gd name="connsiteY8" fmla="*/ 1581241 h 1606641"/>
                <a:gd name="connsiteX0" fmla="*/ 0 w 4613091"/>
                <a:gd name="connsiteY0" fmla="*/ 1586028 h 1586028"/>
                <a:gd name="connsiteX1" fmla="*/ 635000 w 4613091"/>
                <a:gd name="connsiteY1" fmla="*/ 1103428 h 1586028"/>
                <a:gd name="connsiteX2" fmla="*/ 1079500 w 4613091"/>
                <a:gd name="connsiteY2" fmla="*/ 506528 h 1586028"/>
                <a:gd name="connsiteX3" fmla="*/ 1587500 w 4613091"/>
                <a:gd name="connsiteY3" fmla="*/ 62028 h 1586028"/>
                <a:gd name="connsiteX4" fmla="*/ 2508202 w 4613091"/>
                <a:gd name="connsiteY4" fmla="*/ 55151 h 1586028"/>
                <a:gd name="connsiteX5" fmla="*/ 2961354 w 4613091"/>
                <a:gd name="connsiteY5" fmla="*/ 544628 h 1586028"/>
                <a:gd name="connsiteX6" fmla="*/ 3371481 w 4613091"/>
                <a:gd name="connsiteY6" fmla="*/ 1179628 h 1586028"/>
                <a:gd name="connsiteX7" fmla="*/ 3797300 w 4613091"/>
                <a:gd name="connsiteY7" fmla="*/ 1446328 h 1586028"/>
                <a:gd name="connsiteX8" fmla="*/ 4613091 w 4613091"/>
                <a:gd name="connsiteY8" fmla="*/ 1560628 h 1586028"/>
                <a:gd name="connsiteX0" fmla="*/ 0 w 4613091"/>
                <a:gd name="connsiteY0" fmla="*/ 1577383 h 1577383"/>
                <a:gd name="connsiteX1" fmla="*/ 635000 w 4613091"/>
                <a:gd name="connsiteY1" fmla="*/ 1094783 h 1577383"/>
                <a:gd name="connsiteX2" fmla="*/ 1079500 w 4613091"/>
                <a:gd name="connsiteY2" fmla="*/ 497883 h 1577383"/>
                <a:gd name="connsiteX3" fmla="*/ 1642609 w 4613091"/>
                <a:gd name="connsiteY3" fmla="*/ 71225 h 1577383"/>
                <a:gd name="connsiteX4" fmla="*/ 2508202 w 4613091"/>
                <a:gd name="connsiteY4" fmla="*/ 46506 h 1577383"/>
                <a:gd name="connsiteX5" fmla="*/ 2961354 w 4613091"/>
                <a:gd name="connsiteY5" fmla="*/ 535983 h 1577383"/>
                <a:gd name="connsiteX6" fmla="*/ 3371481 w 4613091"/>
                <a:gd name="connsiteY6" fmla="*/ 1170983 h 1577383"/>
                <a:gd name="connsiteX7" fmla="*/ 3797300 w 4613091"/>
                <a:gd name="connsiteY7" fmla="*/ 1437683 h 1577383"/>
                <a:gd name="connsiteX8" fmla="*/ 4613091 w 4613091"/>
                <a:gd name="connsiteY8" fmla="*/ 1551983 h 1577383"/>
                <a:gd name="connsiteX0" fmla="*/ 0 w 4613091"/>
                <a:gd name="connsiteY0" fmla="*/ 1571523 h 1571523"/>
                <a:gd name="connsiteX1" fmla="*/ 635000 w 4613091"/>
                <a:gd name="connsiteY1" fmla="*/ 1088923 h 1571523"/>
                <a:gd name="connsiteX2" fmla="*/ 1079500 w 4613091"/>
                <a:gd name="connsiteY2" fmla="*/ 492023 h 1571523"/>
                <a:gd name="connsiteX3" fmla="*/ 1642609 w 4613091"/>
                <a:gd name="connsiteY3" fmla="*/ 65365 h 1571523"/>
                <a:gd name="connsiteX4" fmla="*/ 2469625 w 4613091"/>
                <a:gd name="connsiteY4" fmla="*/ 49567 h 1571523"/>
                <a:gd name="connsiteX5" fmla="*/ 2961354 w 4613091"/>
                <a:gd name="connsiteY5" fmla="*/ 530123 h 1571523"/>
                <a:gd name="connsiteX6" fmla="*/ 3371481 w 4613091"/>
                <a:gd name="connsiteY6" fmla="*/ 1165123 h 1571523"/>
                <a:gd name="connsiteX7" fmla="*/ 3797300 w 4613091"/>
                <a:gd name="connsiteY7" fmla="*/ 1431823 h 1571523"/>
                <a:gd name="connsiteX8" fmla="*/ 4613091 w 4613091"/>
                <a:gd name="connsiteY8" fmla="*/ 1546123 h 1571523"/>
                <a:gd name="connsiteX0" fmla="*/ 0 w 4613091"/>
                <a:gd name="connsiteY0" fmla="*/ 1577094 h 1577094"/>
                <a:gd name="connsiteX1" fmla="*/ 635000 w 4613091"/>
                <a:gd name="connsiteY1" fmla="*/ 1094494 h 1577094"/>
                <a:gd name="connsiteX2" fmla="*/ 1079500 w 4613091"/>
                <a:gd name="connsiteY2" fmla="*/ 497594 h 1577094"/>
                <a:gd name="connsiteX3" fmla="*/ 1642609 w 4613091"/>
                <a:gd name="connsiteY3" fmla="*/ 70936 h 1577094"/>
                <a:gd name="connsiteX4" fmla="*/ 2469625 w 4613091"/>
                <a:gd name="connsiteY4" fmla="*/ 55138 h 1577094"/>
                <a:gd name="connsiteX5" fmla="*/ 2961354 w 4613091"/>
                <a:gd name="connsiteY5" fmla="*/ 535694 h 1577094"/>
                <a:gd name="connsiteX6" fmla="*/ 3371481 w 4613091"/>
                <a:gd name="connsiteY6" fmla="*/ 1170694 h 1577094"/>
                <a:gd name="connsiteX7" fmla="*/ 3797300 w 4613091"/>
                <a:gd name="connsiteY7" fmla="*/ 1437394 h 1577094"/>
                <a:gd name="connsiteX8" fmla="*/ 4613091 w 4613091"/>
                <a:gd name="connsiteY8" fmla="*/ 1551694 h 1577094"/>
                <a:gd name="connsiteX0" fmla="*/ 0 w 4613091"/>
                <a:gd name="connsiteY0" fmla="*/ 1560722 h 1560722"/>
                <a:gd name="connsiteX1" fmla="*/ 635000 w 4613091"/>
                <a:gd name="connsiteY1" fmla="*/ 1078122 h 1560722"/>
                <a:gd name="connsiteX2" fmla="*/ 1079500 w 4613091"/>
                <a:gd name="connsiteY2" fmla="*/ 481222 h 1560722"/>
                <a:gd name="connsiteX3" fmla="*/ 1642609 w 4613091"/>
                <a:gd name="connsiteY3" fmla="*/ 54564 h 1560722"/>
                <a:gd name="connsiteX4" fmla="*/ 2469625 w 4613091"/>
                <a:gd name="connsiteY4" fmla="*/ 65529 h 1560722"/>
                <a:gd name="connsiteX5" fmla="*/ 2961354 w 4613091"/>
                <a:gd name="connsiteY5" fmla="*/ 519322 h 1560722"/>
                <a:gd name="connsiteX6" fmla="*/ 3371481 w 4613091"/>
                <a:gd name="connsiteY6" fmla="*/ 1154322 h 1560722"/>
                <a:gd name="connsiteX7" fmla="*/ 3797300 w 4613091"/>
                <a:gd name="connsiteY7" fmla="*/ 1421022 h 1560722"/>
                <a:gd name="connsiteX8" fmla="*/ 4613091 w 4613091"/>
                <a:gd name="connsiteY8" fmla="*/ 1535322 h 1560722"/>
                <a:gd name="connsiteX0" fmla="*/ 0 w 4613091"/>
                <a:gd name="connsiteY0" fmla="*/ 1547141 h 1547141"/>
                <a:gd name="connsiteX1" fmla="*/ 635000 w 4613091"/>
                <a:gd name="connsiteY1" fmla="*/ 1064541 h 1547141"/>
                <a:gd name="connsiteX2" fmla="*/ 1079500 w 4613091"/>
                <a:gd name="connsiteY2" fmla="*/ 467641 h 1547141"/>
                <a:gd name="connsiteX3" fmla="*/ 1642609 w 4613091"/>
                <a:gd name="connsiteY3" fmla="*/ 40983 h 1547141"/>
                <a:gd name="connsiteX4" fmla="*/ 2524734 w 4613091"/>
                <a:gd name="connsiteY4" fmla="*/ 78711 h 1547141"/>
                <a:gd name="connsiteX5" fmla="*/ 2961354 w 4613091"/>
                <a:gd name="connsiteY5" fmla="*/ 505741 h 1547141"/>
                <a:gd name="connsiteX6" fmla="*/ 3371481 w 4613091"/>
                <a:gd name="connsiteY6" fmla="*/ 1140741 h 1547141"/>
                <a:gd name="connsiteX7" fmla="*/ 3797300 w 4613091"/>
                <a:gd name="connsiteY7" fmla="*/ 1407441 h 1547141"/>
                <a:gd name="connsiteX8" fmla="*/ 4613091 w 4613091"/>
                <a:gd name="connsiteY8" fmla="*/ 1521741 h 1547141"/>
                <a:gd name="connsiteX0" fmla="*/ 0 w 4613091"/>
                <a:gd name="connsiteY0" fmla="*/ 1525725 h 1525725"/>
                <a:gd name="connsiteX1" fmla="*/ 635000 w 4613091"/>
                <a:gd name="connsiteY1" fmla="*/ 1043125 h 1525725"/>
                <a:gd name="connsiteX2" fmla="*/ 1079500 w 4613091"/>
                <a:gd name="connsiteY2" fmla="*/ 446225 h 1525725"/>
                <a:gd name="connsiteX3" fmla="*/ 1642609 w 4613091"/>
                <a:gd name="connsiteY3" fmla="*/ 46329 h 1525725"/>
                <a:gd name="connsiteX4" fmla="*/ 2524734 w 4613091"/>
                <a:gd name="connsiteY4" fmla="*/ 57295 h 1525725"/>
                <a:gd name="connsiteX5" fmla="*/ 2961354 w 4613091"/>
                <a:gd name="connsiteY5" fmla="*/ 484325 h 1525725"/>
                <a:gd name="connsiteX6" fmla="*/ 3371481 w 4613091"/>
                <a:gd name="connsiteY6" fmla="*/ 1119325 h 1525725"/>
                <a:gd name="connsiteX7" fmla="*/ 3797300 w 4613091"/>
                <a:gd name="connsiteY7" fmla="*/ 1386025 h 1525725"/>
                <a:gd name="connsiteX8" fmla="*/ 4613091 w 4613091"/>
                <a:gd name="connsiteY8" fmla="*/ 1500325 h 1525725"/>
                <a:gd name="connsiteX0" fmla="*/ 0 w 4613091"/>
                <a:gd name="connsiteY0" fmla="*/ 1521200 h 1521200"/>
                <a:gd name="connsiteX1" fmla="*/ 635000 w 4613091"/>
                <a:gd name="connsiteY1" fmla="*/ 1038600 h 1521200"/>
                <a:gd name="connsiteX2" fmla="*/ 1079500 w 4613091"/>
                <a:gd name="connsiteY2" fmla="*/ 441700 h 1521200"/>
                <a:gd name="connsiteX3" fmla="*/ 1642609 w 4613091"/>
                <a:gd name="connsiteY3" fmla="*/ 41804 h 1521200"/>
                <a:gd name="connsiteX4" fmla="*/ 2579843 w 4613091"/>
                <a:gd name="connsiteY4" fmla="*/ 61691 h 1521200"/>
                <a:gd name="connsiteX5" fmla="*/ 2961354 w 4613091"/>
                <a:gd name="connsiteY5" fmla="*/ 479800 h 1521200"/>
                <a:gd name="connsiteX6" fmla="*/ 3371481 w 4613091"/>
                <a:gd name="connsiteY6" fmla="*/ 1114800 h 1521200"/>
                <a:gd name="connsiteX7" fmla="*/ 3797300 w 4613091"/>
                <a:gd name="connsiteY7" fmla="*/ 1381500 h 1521200"/>
                <a:gd name="connsiteX8" fmla="*/ 4613091 w 4613091"/>
                <a:gd name="connsiteY8" fmla="*/ 1495800 h 1521200"/>
                <a:gd name="connsiteX0" fmla="*/ 0 w 4613091"/>
                <a:gd name="connsiteY0" fmla="*/ 1523272 h 1523272"/>
                <a:gd name="connsiteX1" fmla="*/ 635000 w 4613091"/>
                <a:gd name="connsiteY1" fmla="*/ 1040672 h 1523272"/>
                <a:gd name="connsiteX2" fmla="*/ 1079500 w 4613091"/>
                <a:gd name="connsiteY2" fmla="*/ 443772 h 1523272"/>
                <a:gd name="connsiteX3" fmla="*/ 1642609 w 4613091"/>
                <a:gd name="connsiteY3" fmla="*/ 43876 h 1523272"/>
                <a:gd name="connsiteX4" fmla="*/ 2169156 w 4613091"/>
                <a:gd name="connsiteY4" fmla="*/ 12593 h 1523272"/>
                <a:gd name="connsiteX5" fmla="*/ 2579843 w 4613091"/>
                <a:gd name="connsiteY5" fmla="*/ 63763 h 1523272"/>
                <a:gd name="connsiteX6" fmla="*/ 2961354 w 4613091"/>
                <a:gd name="connsiteY6" fmla="*/ 481872 h 1523272"/>
                <a:gd name="connsiteX7" fmla="*/ 3371481 w 4613091"/>
                <a:gd name="connsiteY7" fmla="*/ 1116872 h 1523272"/>
                <a:gd name="connsiteX8" fmla="*/ 3797300 w 4613091"/>
                <a:gd name="connsiteY8" fmla="*/ 1383572 h 1523272"/>
                <a:gd name="connsiteX9" fmla="*/ 4613091 w 4613091"/>
                <a:gd name="connsiteY9" fmla="*/ 1497872 h 1523272"/>
                <a:gd name="connsiteX0" fmla="*/ 0 w 4613091"/>
                <a:gd name="connsiteY0" fmla="*/ 1564830 h 1564830"/>
                <a:gd name="connsiteX1" fmla="*/ 635000 w 4613091"/>
                <a:gd name="connsiteY1" fmla="*/ 1082230 h 1564830"/>
                <a:gd name="connsiteX2" fmla="*/ 1079500 w 4613091"/>
                <a:gd name="connsiteY2" fmla="*/ 485330 h 1564830"/>
                <a:gd name="connsiteX3" fmla="*/ 1642609 w 4613091"/>
                <a:gd name="connsiteY3" fmla="*/ 85434 h 1564830"/>
                <a:gd name="connsiteX4" fmla="*/ 2169156 w 4613091"/>
                <a:gd name="connsiteY4" fmla="*/ 625 h 1564830"/>
                <a:gd name="connsiteX5" fmla="*/ 2579843 w 4613091"/>
                <a:gd name="connsiteY5" fmla="*/ 105321 h 1564830"/>
                <a:gd name="connsiteX6" fmla="*/ 2961354 w 4613091"/>
                <a:gd name="connsiteY6" fmla="*/ 523430 h 1564830"/>
                <a:gd name="connsiteX7" fmla="*/ 3371481 w 4613091"/>
                <a:gd name="connsiteY7" fmla="*/ 1158430 h 1564830"/>
                <a:gd name="connsiteX8" fmla="*/ 3797300 w 4613091"/>
                <a:gd name="connsiteY8" fmla="*/ 1425130 h 1564830"/>
                <a:gd name="connsiteX9" fmla="*/ 4613091 w 4613091"/>
                <a:gd name="connsiteY9" fmla="*/ 1539430 h 1564830"/>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79843 w 4613091"/>
                <a:gd name="connsiteY5" fmla="*/ 118438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79843 w 4613091"/>
                <a:gd name="connsiteY5" fmla="*/ 145201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85353 w 4613091"/>
                <a:gd name="connsiteY5" fmla="*/ 136280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85353 w 4613091"/>
                <a:gd name="connsiteY5" fmla="*/ 136280 h 1577947"/>
                <a:gd name="connsiteX6" fmla="*/ 2972376 w 4613091"/>
                <a:gd name="connsiteY6" fmla="*/ 541008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24113"/>
                <a:gd name="connsiteY0" fmla="*/ 1577947 h 1577947"/>
                <a:gd name="connsiteX1" fmla="*/ 635000 w 4624113"/>
                <a:gd name="connsiteY1" fmla="*/ 1095347 h 1577947"/>
                <a:gd name="connsiteX2" fmla="*/ 1079500 w 4624113"/>
                <a:gd name="connsiteY2" fmla="*/ 498447 h 1577947"/>
                <a:gd name="connsiteX3" fmla="*/ 1642609 w 4624113"/>
                <a:gd name="connsiteY3" fmla="*/ 98551 h 1577947"/>
                <a:gd name="connsiteX4" fmla="*/ 2180178 w 4624113"/>
                <a:gd name="connsiteY4" fmla="*/ 360 h 1577947"/>
                <a:gd name="connsiteX5" fmla="*/ 2585353 w 4624113"/>
                <a:gd name="connsiteY5" fmla="*/ 136280 h 1577947"/>
                <a:gd name="connsiteX6" fmla="*/ 2972376 w 4624113"/>
                <a:gd name="connsiteY6" fmla="*/ 541008 h 1577947"/>
                <a:gd name="connsiteX7" fmla="*/ 3371481 w 4624113"/>
                <a:gd name="connsiteY7" fmla="*/ 1171547 h 1577947"/>
                <a:gd name="connsiteX8" fmla="*/ 3797300 w 4624113"/>
                <a:gd name="connsiteY8" fmla="*/ 1438247 h 1577947"/>
                <a:gd name="connsiteX9" fmla="*/ 4624113 w 4624113"/>
                <a:gd name="connsiteY9" fmla="*/ 1565929 h 1577947"/>
                <a:gd name="connsiteX0" fmla="*/ 0 w 4624113"/>
                <a:gd name="connsiteY0" fmla="*/ 1578105 h 1578105"/>
                <a:gd name="connsiteX1" fmla="*/ 635000 w 4624113"/>
                <a:gd name="connsiteY1" fmla="*/ 1095505 h 1578105"/>
                <a:gd name="connsiteX2" fmla="*/ 1057458 w 4624113"/>
                <a:gd name="connsiteY2" fmla="*/ 547671 h 1578105"/>
                <a:gd name="connsiteX3" fmla="*/ 1642609 w 4624113"/>
                <a:gd name="connsiteY3" fmla="*/ 98709 h 1578105"/>
                <a:gd name="connsiteX4" fmla="*/ 2180178 w 4624113"/>
                <a:gd name="connsiteY4" fmla="*/ 518 h 1578105"/>
                <a:gd name="connsiteX5" fmla="*/ 2585353 w 4624113"/>
                <a:gd name="connsiteY5" fmla="*/ 136438 h 1578105"/>
                <a:gd name="connsiteX6" fmla="*/ 2972376 w 4624113"/>
                <a:gd name="connsiteY6" fmla="*/ 541166 h 1578105"/>
                <a:gd name="connsiteX7" fmla="*/ 3371481 w 4624113"/>
                <a:gd name="connsiteY7" fmla="*/ 1171705 h 1578105"/>
                <a:gd name="connsiteX8" fmla="*/ 3797300 w 4624113"/>
                <a:gd name="connsiteY8" fmla="*/ 1438405 h 1578105"/>
                <a:gd name="connsiteX9" fmla="*/ 4624113 w 4624113"/>
                <a:gd name="connsiteY9" fmla="*/ 1566087 h 1578105"/>
                <a:gd name="connsiteX0" fmla="*/ 0 w 4624113"/>
                <a:gd name="connsiteY0" fmla="*/ 1578105 h 1578105"/>
                <a:gd name="connsiteX1" fmla="*/ 635000 w 4624113"/>
                <a:gd name="connsiteY1" fmla="*/ 1095505 h 1578105"/>
                <a:gd name="connsiteX2" fmla="*/ 1057458 w 4624113"/>
                <a:gd name="connsiteY2" fmla="*/ 547671 h 1578105"/>
                <a:gd name="connsiteX3" fmla="*/ 1642609 w 4624113"/>
                <a:gd name="connsiteY3" fmla="*/ 98709 h 1578105"/>
                <a:gd name="connsiteX4" fmla="*/ 2180178 w 4624113"/>
                <a:gd name="connsiteY4" fmla="*/ 518 h 1578105"/>
                <a:gd name="connsiteX5" fmla="*/ 2585353 w 4624113"/>
                <a:gd name="connsiteY5" fmla="*/ 136438 h 1578105"/>
                <a:gd name="connsiteX6" fmla="*/ 2972376 w 4624113"/>
                <a:gd name="connsiteY6" fmla="*/ 541166 h 1578105"/>
                <a:gd name="connsiteX7" fmla="*/ 3371481 w 4624113"/>
                <a:gd name="connsiteY7" fmla="*/ 1171705 h 1578105"/>
                <a:gd name="connsiteX8" fmla="*/ 3797300 w 4624113"/>
                <a:gd name="connsiteY8" fmla="*/ 1438405 h 1578105"/>
                <a:gd name="connsiteX9" fmla="*/ 4624113 w 4624113"/>
                <a:gd name="connsiteY9" fmla="*/ 1566087 h 1578105"/>
                <a:gd name="connsiteX0" fmla="*/ 0 w 4624113"/>
                <a:gd name="connsiteY0" fmla="*/ 1578187 h 1578187"/>
                <a:gd name="connsiteX1" fmla="*/ 635000 w 4624113"/>
                <a:gd name="connsiteY1" fmla="*/ 10955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071 h 1578071"/>
                <a:gd name="connsiteX1" fmla="*/ 635000 w 4624113"/>
                <a:gd name="connsiteY1" fmla="*/ 1120871 h 1578071"/>
                <a:gd name="connsiteX2" fmla="*/ 1078380 w 4624113"/>
                <a:gd name="connsiteY2" fmla="*/ 564570 h 1578071"/>
                <a:gd name="connsiteX3" fmla="*/ 1642609 w 4624113"/>
                <a:gd name="connsiteY3" fmla="*/ 98675 h 1578071"/>
                <a:gd name="connsiteX4" fmla="*/ 2180178 w 4624113"/>
                <a:gd name="connsiteY4" fmla="*/ 484 h 1578071"/>
                <a:gd name="connsiteX5" fmla="*/ 2585353 w 4624113"/>
                <a:gd name="connsiteY5" fmla="*/ 136404 h 1578071"/>
                <a:gd name="connsiteX6" fmla="*/ 2972376 w 4624113"/>
                <a:gd name="connsiteY6" fmla="*/ 541132 h 1578071"/>
                <a:gd name="connsiteX7" fmla="*/ 3371481 w 4624113"/>
                <a:gd name="connsiteY7" fmla="*/ 1171671 h 1578071"/>
                <a:gd name="connsiteX8" fmla="*/ 3797300 w 4624113"/>
                <a:gd name="connsiteY8" fmla="*/ 1438371 h 1578071"/>
                <a:gd name="connsiteX9" fmla="*/ 4624113 w 4624113"/>
                <a:gd name="connsiteY9" fmla="*/ 1566053 h 1578071"/>
                <a:gd name="connsiteX0" fmla="*/ 0 w 4624113"/>
                <a:gd name="connsiteY0" fmla="*/ 1578071 h 1578071"/>
                <a:gd name="connsiteX1" fmla="*/ 635000 w 4624113"/>
                <a:gd name="connsiteY1" fmla="*/ 1120871 h 1578071"/>
                <a:gd name="connsiteX2" fmla="*/ 1078380 w 4624113"/>
                <a:gd name="connsiteY2" fmla="*/ 564570 h 1578071"/>
                <a:gd name="connsiteX3" fmla="*/ 1642609 w 4624113"/>
                <a:gd name="connsiteY3" fmla="*/ 98675 h 1578071"/>
                <a:gd name="connsiteX4" fmla="*/ 2180178 w 4624113"/>
                <a:gd name="connsiteY4" fmla="*/ 484 h 1578071"/>
                <a:gd name="connsiteX5" fmla="*/ 2585353 w 4624113"/>
                <a:gd name="connsiteY5" fmla="*/ 136404 h 1578071"/>
                <a:gd name="connsiteX6" fmla="*/ 2972376 w 4624113"/>
                <a:gd name="connsiteY6" fmla="*/ 541132 h 1578071"/>
                <a:gd name="connsiteX7" fmla="*/ 3371481 w 4624113"/>
                <a:gd name="connsiteY7" fmla="*/ 1171671 h 1578071"/>
                <a:gd name="connsiteX8" fmla="*/ 3797300 w 4624113"/>
                <a:gd name="connsiteY8" fmla="*/ 1438371 h 1578071"/>
                <a:gd name="connsiteX9" fmla="*/ 4624113 w 4624113"/>
                <a:gd name="connsiteY9" fmla="*/ 1566053 h 1578071"/>
                <a:gd name="connsiteX0" fmla="*/ 2 w 3989115"/>
                <a:gd name="connsiteY0" fmla="*/ 1120871 h 1566053"/>
                <a:gd name="connsiteX1" fmla="*/ 443382 w 3989115"/>
                <a:gd name="connsiteY1" fmla="*/ 564570 h 1566053"/>
                <a:gd name="connsiteX2" fmla="*/ 1007611 w 3989115"/>
                <a:gd name="connsiteY2" fmla="*/ 98675 h 1566053"/>
                <a:gd name="connsiteX3" fmla="*/ 1545180 w 3989115"/>
                <a:gd name="connsiteY3" fmla="*/ 484 h 1566053"/>
                <a:gd name="connsiteX4" fmla="*/ 1950355 w 3989115"/>
                <a:gd name="connsiteY4" fmla="*/ 136404 h 1566053"/>
                <a:gd name="connsiteX5" fmla="*/ 2337378 w 3989115"/>
                <a:gd name="connsiteY5" fmla="*/ 541132 h 1566053"/>
                <a:gd name="connsiteX6" fmla="*/ 2736483 w 3989115"/>
                <a:gd name="connsiteY6" fmla="*/ 1171671 h 1566053"/>
                <a:gd name="connsiteX7" fmla="*/ 3162302 w 3989115"/>
                <a:gd name="connsiteY7" fmla="*/ 1438371 h 1566053"/>
                <a:gd name="connsiteX8" fmla="*/ 3989115 w 3989115"/>
                <a:gd name="connsiteY8" fmla="*/ 1566053 h 1566053"/>
                <a:gd name="connsiteX0" fmla="*/ 0 w 3847393"/>
                <a:gd name="connsiteY0" fmla="*/ 946060 h 1566053"/>
                <a:gd name="connsiteX1" fmla="*/ 301660 w 3847393"/>
                <a:gd name="connsiteY1" fmla="*/ 564570 h 1566053"/>
                <a:gd name="connsiteX2" fmla="*/ 865889 w 3847393"/>
                <a:gd name="connsiteY2" fmla="*/ 98675 h 1566053"/>
                <a:gd name="connsiteX3" fmla="*/ 1403458 w 3847393"/>
                <a:gd name="connsiteY3" fmla="*/ 484 h 1566053"/>
                <a:gd name="connsiteX4" fmla="*/ 1808633 w 3847393"/>
                <a:gd name="connsiteY4" fmla="*/ 136404 h 1566053"/>
                <a:gd name="connsiteX5" fmla="*/ 2195656 w 3847393"/>
                <a:gd name="connsiteY5" fmla="*/ 541132 h 1566053"/>
                <a:gd name="connsiteX6" fmla="*/ 2594761 w 3847393"/>
                <a:gd name="connsiteY6" fmla="*/ 1171671 h 1566053"/>
                <a:gd name="connsiteX7" fmla="*/ 3020580 w 3847393"/>
                <a:gd name="connsiteY7" fmla="*/ 1438371 h 1566053"/>
                <a:gd name="connsiteX8" fmla="*/ 3847393 w 3847393"/>
                <a:gd name="connsiteY8" fmla="*/ 1566053 h 1566053"/>
                <a:gd name="connsiteX0" fmla="*/ -1 w 3545732"/>
                <a:gd name="connsiteY0" fmla="*/ 564570 h 1566053"/>
                <a:gd name="connsiteX1" fmla="*/ 564228 w 3545732"/>
                <a:gd name="connsiteY1" fmla="*/ 98675 h 1566053"/>
                <a:gd name="connsiteX2" fmla="*/ 1101797 w 3545732"/>
                <a:gd name="connsiteY2" fmla="*/ 484 h 1566053"/>
                <a:gd name="connsiteX3" fmla="*/ 1506972 w 3545732"/>
                <a:gd name="connsiteY3" fmla="*/ 136404 h 1566053"/>
                <a:gd name="connsiteX4" fmla="*/ 1893995 w 3545732"/>
                <a:gd name="connsiteY4" fmla="*/ 541132 h 1566053"/>
                <a:gd name="connsiteX5" fmla="*/ 2293100 w 3545732"/>
                <a:gd name="connsiteY5" fmla="*/ 1171671 h 1566053"/>
                <a:gd name="connsiteX6" fmla="*/ 2718919 w 3545732"/>
                <a:gd name="connsiteY6" fmla="*/ 1438371 h 1566053"/>
                <a:gd name="connsiteX7" fmla="*/ 3545732 w 3545732"/>
                <a:gd name="connsiteY7" fmla="*/ 1566053 h 1566053"/>
                <a:gd name="connsiteX0" fmla="*/ -1 w 2718918"/>
                <a:gd name="connsiteY0" fmla="*/ 564570 h 1438371"/>
                <a:gd name="connsiteX1" fmla="*/ 564228 w 2718918"/>
                <a:gd name="connsiteY1" fmla="*/ 98675 h 1438371"/>
                <a:gd name="connsiteX2" fmla="*/ 1101797 w 2718918"/>
                <a:gd name="connsiteY2" fmla="*/ 484 h 1438371"/>
                <a:gd name="connsiteX3" fmla="*/ 1506972 w 2718918"/>
                <a:gd name="connsiteY3" fmla="*/ 136404 h 1438371"/>
                <a:gd name="connsiteX4" fmla="*/ 1893995 w 2718918"/>
                <a:gd name="connsiteY4" fmla="*/ 541132 h 1438371"/>
                <a:gd name="connsiteX5" fmla="*/ 2293100 w 2718918"/>
                <a:gd name="connsiteY5" fmla="*/ 1171671 h 1438371"/>
                <a:gd name="connsiteX6" fmla="*/ 2718919 w 2718918"/>
                <a:gd name="connsiteY6" fmla="*/ 1438371 h 1438371"/>
                <a:gd name="connsiteX0" fmla="*/ -1 w 2676928"/>
                <a:gd name="connsiteY0" fmla="*/ 564570 h 1199318"/>
                <a:gd name="connsiteX1" fmla="*/ 564228 w 2676928"/>
                <a:gd name="connsiteY1" fmla="*/ 98675 h 1199318"/>
                <a:gd name="connsiteX2" fmla="*/ 1101797 w 2676928"/>
                <a:gd name="connsiteY2" fmla="*/ 484 h 1199318"/>
                <a:gd name="connsiteX3" fmla="*/ 1506972 w 2676928"/>
                <a:gd name="connsiteY3" fmla="*/ 136404 h 1199318"/>
                <a:gd name="connsiteX4" fmla="*/ 1893995 w 2676928"/>
                <a:gd name="connsiteY4" fmla="*/ 541132 h 1199318"/>
                <a:gd name="connsiteX5" fmla="*/ 2293100 w 2676928"/>
                <a:gd name="connsiteY5" fmla="*/ 1171671 h 1199318"/>
                <a:gd name="connsiteX6" fmla="*/ 2676928 w 2676928"/>
                <a:gd name="connsiteY6" fmla="*/ 1133571 h 1199318"/>
                <a:gd name="connsiteX0" fmla="*/ -1 w 2676928"/>
                <a:gd name="connsiteY0" fmla="*/ 564570 h 1256894"/>
                <a:gd name="connsiteX1" fmla="*/ 564228 w 2676928"/>
                <a:gd name="connsiteY1" fmla="*/ 98675 h 1256894"/>
                <a:gd name="connsiteX2" fmla="*/ 1101797 w 2676928"/>
                <a:gd name="connsiteY2" fmla="*/ 484 h 1256894"/>
                <a:gd name="connsiteX3" fmla="*/ 1506972 w 2676928"/>
                <a:gd name="connsiteY3" fmla="*/ 136404 h 1256894"/>
                <a:gd name="connsiteX4" fmla="*/ 1893995 w 2676928"/>
                <a:gd name="connsiteY4" fmla="*/ 541132 h 1256894"/>
                <a:gd name="connsiteX5" fmla="*/ 2293100 w 2676928"/>
                <a:gd name="connsiteY5" fmla="*/ 1171671 h 1256894"/>
                <a:gd name="connsiteX6" fmla="*/ 2676928 w 2676928"/>
                <a:gd name="connsiteY6" fmla="*/ 1133571 h 1256894"/>
                <a:gd name="connsiteX0" fmla="*/ -1 w 2676928"/>
                <a:gd name="connsiteY0" fmla="*/ 564570 h 1266097"/>
                <a:gd name="connsiteX1" fmla="*/ 564228 w 2676928"/>
                <a:gd name="connsiteY1" fmla="*/ 98675 h 1266097"/>
                <a:gd name="connsiteX2" fmla="*/ 1101797 w 2676928"/>
                <a:gd name="connsiteY2" fmla="*/ 484 h 1266097"/>
                <a:gd name="connsiteX3" fmla="*/ 1506972 w 2676928"/>
                <a:gd name="connsiteY3" fmla="*/ 136404 h 1266097"/>
                <a:gd name="connsiteX4" fmla="*/ 1893995 w 2676928"/>
                <a:gd name="connsiteY4" fmla="*/ 541132 h 1266097"/>
                <a:gd name="connsiteX5" fmla="*/ 2293100 w 2676928"/>
                <a:gd name="connsiteY5" fmla="*/ 1171671 h 1266097"/>
                <a:gd name="connsiteX6" fmla="*/ 2676928 w 2676928"/>
                <a:gd name="connsiteY6" fmla="*/ 1133571 h 1266097"/>
                <a:gd name="connsiteX0" fmla="*/ -1 w 2666016"/>
                <a:gd name="connsiteY0" fmla="*/ 564570 h 1258716"/>
                <a:gd name="connsiteX1" fmla="*/ 564228 w 2666016"/>
                <a:gd name="connsiteY1" fmla="*/ 98675 h 1258716"/>
                <a:gd name="connsiteX2" fmla="*/ 1101797 w 2666016"/>
                <a:gd name="connsiteY2" fmla="*/ 484 h 1258716"/>
                <a:gd name="connsiteX3" fmla="*/ 1506972 w 2666016"/>
                <a:gd name="connsiteY3" fmla="*/ 136404 h 1258716"/>
                <a:gd name="connsiteX4" fmla="*/ 1893995 w 2666016"/>
                <a:gd name="connsiteY4" fmla="*/ 541132 h 1258716"/>
                <a:gd name="connsiteX5" fmla="*/ 2293100 w 2666016"/>
                <a:gd name="connsiteY5" fmla="*/ 1171671 h 1258716"/>
                <a:gd name="connsiteX6" fmla="*/ 2666016 w 2666016"/>
                <a:gd name="connsiteY6" fmla="*/ 1120871 h 1258716"/>
                <a:gd name="connsiteX0" fmla="*/ -1 w 2666016"/>
                <a:gd name="connsiteY0" fmla="*/ 564570 h 1260322"/>
                <a:gd name="connsiteX1" fmla="*/ 564228 w 2666016"/>
                <a:gd name="connsiteY1" fmla="*/ 98675 h 1260322"/>
                <a:gd name="connsiteX2" fmla="*/ 1101797 w 2666016"/>
                <a:gd name="connsiteY2" fmla="*/ 484 h 1260322"/>
                <a:gd name="connsiteX3" fmla="*/ 1506972 w 2666016"/>
                <a:gd name="connsiteY3" fmla="*/ 136404 h 1260322"/>
                <a:gd name="connsiteX4" fmla="*/ 1893995 w 2666016"/>
                <a:gd name="connsiteY4" fmla="*/ 541132 h 1260322"/>
                <a:gd name="connsiteX5" fmla="*/ 2293100 w 2666016"/>
                <a:gd name="connsiteY5" fmla="*/ 1171671 h 1260322"/>
                <a:gd name="connsiteX6" fmla="*/ 2666016 w 2666016"/>
                <a:gd name="connsiteY6" fmla="*/ 1120871 h 1260322"/>
                <a:gd name="connsiteX0" fmla="*/ -1 w 2666016"/>
                <a:gd name="connsiteY0" fmla="*/ 564570 h 1263564"/>
                <a:gd name="connsiteX1" fmla="*/ 564228 w 2666016"/>
                <a:gd name="connsiteY1" fmla="*/ 98675 h 1263564"/>
                <a:gd name="connsiteX2" fmla="*/ 1101797 w 2666016"/>
                <a:gd name="connsiteY2" fmla="*/ 484 h 1263564"/>
                <a:gd name="connsiteX3" fmla="*/ 1506972 w 2666016"/>
                <a:gd name="connsiteY3" fmla="*/ 136404 h 1263564"/>
                <a:gd name="connsiteX4" fmla="*/ 1893995 w 2666016"/>
                <a:gd name="connsiteY4" fmla="*/ 541132 h 1263564"/>
                <a:gd name="connsiteX5" fmla="*/ 2293100 w 2666016"/>
                <a:gd name="connsiteY5" fmla="*/ 1171671 h 1263564"/>
                <a:gd name="connsiteX6" fmla="*/ 2666016 w 2666016"/>
                <a:gd name="connsiteY6" fmla="*/ 1120871 h 1263564"/>
                <a:gd name="connsiteX0" fmla="*/ -1 w 2666016"/>
                <a:gd name="connsiteY0" fmla="*/ 564570 h 1263564"/>
                <a:gd name="connsiteX1" fmla="*/ 564228 w 2666016"/>
                <a:gd name="connsiteY1" fmla="*/ 98675 h 1263564"/>
                <a:gd name="connsiteX2" fmla="*/ 1101797 w 2666016"/>
                <a:gd name="connsiteY2" fmla="*/ 484 h 1263564"/>
                <a:gd name="connsiteX3" fmla="*/ 1506972 w 2666016"/>
                <a:gd name="connsiteY3" fmla="*/ 136404 h 1263564"/>
                <a:gd name="connsiteX4" fmla="*/ 1893995 w 2666016"/>
                <a:gd name="connsiteY4" fmla="*/ 541132 h 1263564"/>
                <a:gd name="connsiteX5" fmla="*/ 2293100 w 2666016"/>
                <a:gd name="connsiteY5" fmla="*/ 1171671 h 1263564"/>
                <a:gd name="connsiteX6" fmla="*/ 2666016 w 2666016"/>
                <a:gd name="connsiteY6" fmla="*/ 1120871 h 1263564"/>
                <a:gd name="connsiteX0" fmla="*/ -1 w 2666016"/>
                <a:gd name="connsiteY0" fmla="*/ 564570 h 1263564"/>
                <a:gd name="connsiteX1" fmla="*/ 564228 w 2666016"/>
                <a:gd name="connsiteY1" fmla="*/ 98675 h 1263564"/>
                <a:gd name="connsiteX2" fmla="*/ 1101797 w 2666016"/>
                <a:gd name="connsiteY2" fmla="*/ 484 h 1263564"/>
                <a:gd name="connsiteX3" fmla="*/ 1506972 w 2666016"/>
                <a:gd name="connsiteY3" fmla="*/ 136404 h 1263564"/>
                <a:gd name="connsiteX4" fmla="*/ 1893995 w 2666016"/>
                <a:gd name="connsiteY4" fmla="*/ 541132 h 1263564"/>
                <a:gd name="connsiteX5" fmla="*/ 2293100 w 2666016"/>
                <a:gd name="connsiteY5" fmla="*/ 1171671 h 1263564"/>
                <a:gd name="connsiteX6" fmla="*/ 2666016 w 2666016"/>
                <a:gd name="connsiteY6" fmla="*/ 1120871 h 1263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66016" h="1263564">
                  <a:moveTo>
                    <a:pt x="-1" y="564570"/>
                  </a:moveTo>
                  <a:cubicBezTo>
                    <a:pt x="144314" y="423339"/>
                    <a:pt x="375365" y="188456"/>
                    <a:pt x="564228" y="98675"/>
                  </a:cubicBezTo>
                  <a:cubicBezTo>
                    <a:pt x="753091" y="8894"/>
                    <a:pt x="945591" y="-2830"/>
                    <a:pt x="1101797" y="484"/>
                  </a:cubicBezTo>
                  <a:cubicBezTo>
                    <a:pt x="1258003" y="3798"/>
                    <a:pt x="1374939" y="46296"/>
                    <a:pt x="1506972" y="136404"/>
                  </a:cubicBezTo>
                  <a:cubicBezTo>
                    <a:pt x="1639005" y="226512"/>
                    <a:pt x="1762974" y="368588"/>
                    <a:pt x="1893995" y="541132"/>
                  </a:cubicBezTo>
                  <a:cubicBezTo>
                    <a:pt x="2025016" y="713676"/>
                    <a:pt x="2164430" y="1075048"/>
                    <a:pt x="2293100" y="1171671"/>
                  </a:cubicBezTo>
                  <a:cubicBezTo>
                    <a:pt x="2421770" y="1268294"/>
                    <a:pt x="2529369" y="1336781"/>
                    <a:pt x="2666016" y="1120871"/>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Freeform 132"/>
            <p:cNvSpPr/>
            <p:nvPr/>
          </p:nvSpPr>
          <p:spPr>
            <a:xfrm>
              <a:off x="4675173" y="5539637"/>
              <a:ext cx="1496628" cy="1426383"/>
            </a:xfrm>
            <a:custGeom>
              <a:avLst/>
              <a:gdLst>
                <a:gd name="connsiteX0" fmla="*/ 0 w 6604000"/>
                <a:gd name="connsiteY0" fmla="*/ 1651474 h 1893352"/>
                <a:gd name="connsiteX1" fmla="*/ 1054100 w 6604000"/>
                <a:gd name="connsiteY1" fmla="*/ 1194274 h 1893352"/>
                <a:gd name="connsiteX2" fmla="*/ 1727200 w 6604000"/>
                <a:gd name="connsiteY2" fmla="*/ 432274 h 1893352"/>
                <a:gd name="connsiteX3" fmla="*/ 2273300 w 6604000"/>
                <a:gd name="connsiteY3" fmla="*/ 25874 h 1893352"/>
                <a:gd name="connsiteX4" fmla="*/ 3365500 w 6604000"/>
                <a:gd name="connsiteY4" fmla="*/ 152874 h 1893352"/>
                <a:gd name="connsiteX5" fmla="*/ 3911600 w 6604000"/>
                <a:gd name="connsiteY5" fmla="*/ 1054574 h 1893352"/>
                <a:gd name="connsiteX6" fmla="*/ 4178300 w 6604000"/>
                <a:gd name="connsiteY6" fmla="*/ 1562574 h 1893352"/>
                <a:gd name="connsiteX7" fmla="*/ 4889500 w 6604000"/>
                <a:gd name="connsiteY7" fmla="*/ 1689574 h 1893352"/>
                <a:gd name="connsiteX8" fmla="*/ 5194300 w 6604000"/>
                <a:gd name="connsiteY8" fmla="*/ 1664174 h 1893352"/>
                <a:gd name="connsiteX9" fmla="*/ 5473700 w 6604000"/>
                <a:gd name="connsiteY9" fmla="*/ 1676874 h 1893352"/>
                <a:gd name="connsiteX10" fmla="*/ 5905500 w 6604000"/>
                <a:gd name="connsiteY10" fmla="*/ 1664174 h 1893352"/>
                <a:gd name="connsiteX11" fmla="*/ 5016500 w 6604000"/>
                <a:gd name="connsiteY11" fmla="*/ 1892774 h 1893352"/>
                <a:gd name="connsiteX12" fmla="*/ 6235700 w 6604000"/>
                <a:gd name="connsiteY12" fmla="*/ 1727674 h 1893352"/>
                <a:gd name="connsiteX13" fmla="*/ 6604000 w 6604000"/>
                <a:gd name="connsiteY13" fmla="*/ 1664174 h 1893352"/>
                <a:gd name="connsiteX0" fmla="*/ 0 w 6604000"/>
                <a:gd name="connsiteY0" fmla="*/ 1651474 h 1893352"/>
                <a:gd name="connsiteX1" fmla="*/ 1054100 w 6604000"/>
                <a:gd name="connsiteY1" fmla="*/ 1194274 h 1893352"/>
                <a:gd name="connsiteX2" fmla="*/ 1727200 w 6604000"/>
                <a:gd name="connsiteY2" fmla="*/ 432274 h 1893352"/>
                <a:gd name="connsiteX3" fmla="*/ 2273300 w 6604000"/>
                <a:gd name="connsiteY3" fmla="*/ 25874 h 1893352"/>
                <a:gd name="connsiteX4" fmla="*/ 3365500 w 6604000"/>
                <a:gd name="connsiteY4" fmla="*/ 152874 h 1893352"/>
                <a:gd name="connsiteX5" fmla="*/ 3911600 w 6604000"/>
                <a:gd name="connsiteY5" fmla="*/ 1054574 h 1893352"/>
                <a:gd name="connsiteX6" fmla="*/ 4178300 w 6604000"/>
                <a:gd name="connsiteY6" fmla="*/ 1562574 h 1893352"/>
                <a:gd name="connsiteX7" fmla="*/ 4889500 w 6604000"/>
                <a:gd name="connsiteY7" fmla="*/ 1689574 h 1893352"/>
                <a:gd name="connsiteX8" fmla="*/ 5194300 w 6604000"/>
                <a:gd name="connsiteY8" fmla="*/ 1664174 h 1893352"/>
                <a:gd name="connsiteX9" fmla="*/ 5473700 w 6604000"/>
                <a:gd name="connsiteY9" fmla="*/ 1676874 h 1893352"/>
                <a:gd name="connsiteX10" fmla="*/ 5905500 w 6604000"/>
                <a:gd name="connsiteY10" fmla="*/ 1664174 h 1893352"/>
                <a:gd name="connsiteX11" fmla="*/ 5016500 w 6604000"/>
                <a:gd name="connsiteY11" fmla="*/ 1892774 h 1893352"/>
                <a:gd name="connsiteX12" fmla="*/ 6235700 w 6604000"/>
                <a:gd name="connsiteY12" fmla="*/ 1727674 h 1893352"/>
                <a:gd name="connsiteX13" fmla="*/ 6604000 w 6604000"/>
                <a:gd name="connsiteY13" fmla="*/ 1664174 h 1893352"/>
                <a:gd name="connsiteX0" fmla="*/ 0 w 6540500"/>
                <a:gd name="connsiteY0" fmla="*/ 1651474 h 1893255"/>
                <a:gd name="connsiteX1" fmla="*/ 1054100 w 6540500"/>
                <a:gd name="connsiteY1" fmla="*/ 1194274 h 1893255"/>
                <a:gd name="connsiteX2" fmla="*/ 1727200 w 6540500"/>
                <a:gd name="connsiteY2" fmla="*/ 432274 h 1893255"/>
                <a:gd name="connsiteX3" fmla="*/ 2273300 w 6540500"/>
                <a:gd name="connsiteY3" fmla="*/ 25874 h 1893255"/>
                <a:gd name="connsiteX4" fmla="*/ 3365500 w 6540500"/>
                <a:gd name="connsiteY4" fmla="*/ 152874 h 1893255"/>
                <a:gd name="connsiteX5" fmla="*/ 3911600 w 6540500"/>
                <a:gd name="connsiteY5" fmla="*/ 1054574 h 1893255"/>
                <a:gd name="connsiteX6" fmla="*/ 4178300 w 6540500"/>
                <a:gd name="connsiteY6" fmla="*/ 1562574 h 1893255"/>
                <a:gd name="connsiteX7" fmla="*/ 4889500 w 6540500"/>
                <a:gd name="connsiteY7" fmla="*/ 1689574 h 1893255"/>
                <a:gd name="connsiteX8" fmla="*/ 5194300 w 6540500"/>
                <a:gd name="connsiteY8" fmla="*/ 1664174 h 1893255"/>
                <a:gd name="connsiteX9" fmla="*/ 5473700 w 6540500"/>
                <a:gd name="connsiteY9" fmla="*/ 1676874 h 1893255"/>
                <a:gd name="connsiteX10" fmla="*/ 5905500 w 6540500"/>
                <a:gd name="connsiteY10" fmla="*/ 1664174 h 1893255"/>
                <a:gd name="connsiteX11" fmla="*/ 5016500 w 6540500"/>
                <a:gd name="connsiteY11" fmla="*/ 1892774 h 1893255"/>
                <a:gd name="connsiteX12" fmla="*/ 6235700 w 6540500"/>
                <a:gd name="connsiteY12" fmla="*/ 1727674 h 1893255"/>
                <a:gd name="connsiteX13" fmla="*/ 6540500 w 6540500"/>
                <a:gd name="connsiteY13" fmla="*/ 1841974 h 1893255"/>
                <a:gd name="connsiteX0" fmla="*/ 0 w 6540500"/>
                <a:gd name="connsiteY0" fmla="*/ 1651474 h 1893387"/>
                <a:gd name="connsiteX1" fmla="*/ 1054100 w 6540500"/>
                <a:gd name="connsiteY1" fmla="*/ 1194274 h 1893387"/>
                <a:gd name="connsiteX2" fmla="*/ 1727200 w 6540500"/>
                <a:gd name="connsiteY2" fmla="*/ 432274 h 1893387"/>
                <a:gd name="connsiteX3" fmla="*/ 2273300 w 6540500"/>
                <a:gd name="connsiteY3" fmla="*/ 25874 h 1893387"/>
                <a:gd name="connsiteX4" fmla="*/ 3365500 w 6540500"/>
                <a:gd name="connsiteY4" fmla="*/ 152874 h 1893387"/>
                <a:gd name="connsiteX5" fmla="*/ 3911600 w 6540500"/>
                <a:gd name="connsiteY5" fmla="*/ 1054574 h 1893387"/>
                <a:gd name="connsiteX6" fmla="*/ 4178300 w 6540500"/>
                <a:gd name="connsiteY6" fmla="*/ 1562574 h 1893387"/>
                <a:gd name="connsiteX7" fmla="*/ 4889500 w 6540500"/>
                <a:gd name="connsiteY7" fmla="*/ 1689574 h 1893387"/>
                <a:gd name="connsiteX8" fmla="*/ 5194300 w 6540500"/>
                <a:gd name="connsiteY8" fmla="*/ 1664174 h 1893387"/>
                <a:gd name="connsiteX9" fmla="*/ 5473700 w 6540500"/>
                <a:gd name="connsiteY9" fmla="*/ 1676874 h 1893387"/>
                <a:gd name="connsiteX10" fmla="*/ 5905500 w 6540500"/>
                <a:gd name="connsiteY10" fmla="*/ 1664174 h 1893387"/>
                <a:gd name="connsiteX11" fmla="*/ 5016500 w 6540500"/>
                <a:gd name="connsiteY11" fmla="*/ 1892774 h 1893387"/>
                <a:gd name="connsiteX12" fmla="*/ 6235700 w 6540500"/>
                <a:gd name="connsiteY12" fmla="*/ 1727674 h 1893387"/>
                <a:gd name="connsiteX13" fmla="*/ 6540500 w 6540500"/>
                <a:gd name="connsiteY13" fmla="*/ 1841974 h 1893387"/>
                <a:gd name="connsiteX0" fmla="*/ 0 w 6540500"/>
                <a:gd name="connsiteY0" fmla="*/ 1636081 h 1877994"/>
                <a:gd name="connsiteX1" fmla="*/ 1054100 w 6540500"/>
                <a:gd name="connsiteY1" fmla="*/ 1178881 h 1877994"/>
                <a:gd name="connsiteX2" fmla="*/ 1727200 w 6540500"/>
                <a:gd name="connsiteY2" fmla="*/ 416881 h 1877994"/>
                <a:gd name="connsiteX3" fmla="*/ 2273300 w 6540500"/>
                <a:gd name="connsiteY3" fmla="*/ 10481 h 1877994"/>
                <a:gd name="connsiteX4" fmla="*/ 3276600 w 6540500"/>
                <a:gd name="connsiteY4" fmla="*/ 200981 h 1877994"/>
                <a:gd name="connsiteX5" fmla="*/ 3911600 w 6540500"/>
                <a:gd name="connsiteY5" fmla="*/ 1039181 h 1877994"/>
                <a:gd name="connsiteX6" fmla="*/ 4178300 w 6540500"/>
                <a:gd name="connsiteY6" fmla="*/ 1547181 h 1877994"/>
                <a:gd name="connsiteX7" fmla="*/ 4889500 w 6540500"/>
                <a:gd name="connsiteY7" fmla="*/ 1674181 h 1877994"/>
                <a:gd name="connsiteX8" fmla="*/ 5194300 w 6540500"/>
                <a:gd name="connsiteY8" fmla="*/ 1648781 h 1877994"/>
                <a:gd name="connsiteX9" fmla="*/ 5473700 w 6540500"/>
                <a:gd name="connsiteY9" fmla="*/ 1661481 h 1877994"/>
                <a:gd name="connsiteX10" fmla="*/ 5905500 w 6540500"/>
                <a:gd name="connsiteY10" fmla="*/ 1648781 h 1877994"/>
                <a:gd name="connsiteX11" fmla="*/ 5016500 w 6540500"/>
                <a:gd name="connsiteY11" fmla="*/ 1877381 h 1877994"/>
                <a:gd name="connsiteX12" fmla="*/ 6235700 w 6540500"/>
                <a:gd name="connsiteY12" fmla="*/ 1712281 h 1877994"/>
                <a:gd name="connsiteX13" fmla="*/ 6540500 w 6540500"/>
                <a:gd name="connsiteY13" fmla="*/ 1826581 h 1877994"/>
                <a:gd name="connsiteX0" fmla="*/ 0 w 6540500"/>
                <a:gd name="connsiteY0" fmla="*/ 1580992 h 1822905"/>
                <a:gd name="connsiteX1" fmla="*/ 1054100 w 6540500"/>
                <a:gd name="connsiteY1" fmla="*/ 1123792 h 1822905"/>
                <a:gd name="connsiteX2" fmla="*/ 1727200 w 6540500"/>
                <a:gd name="connsiteY2" fmla="*/ 361792 h 1822905"/>
                <a:gd name="connsiteX3" fmla="*/ 2298700 w 6540500"/>
                <a:gd name="connsiteY3" fmla="*/ 18892 h 1822905"/>
                <a:gd name="connsiteX4" fmla="*/ 3276600 w 6540500"/>
                <a:gd name="connsiteY4" fmla="*/ 145892 h 1822905"/>
                <a:gd name="connsiteX5" fmla="*/ 3911600 w 6540500"/>
                <a:gd name="connsiteY5" fmla="*/ 984092 h 1822905"/>
                <a:gd name="connsiteX6" fmla="*/ 4178300 w 6540500"/>
                <a:gd name="connsiteY6" fmla="*/ 1492092 h 1822905"/>
                <a:gd name="connsiteX7" fmla="*/ 4889500 w 6540500"/>
                <a:gd name="connsiteY7" fmla="*/ 1619092 h 1822905"/>
                <a:gd name="connsiteX8" fmla="*/ 5194300 w 6540500"/>
                <a:gd name="connsiteY8" fmla="*/ 1593692 h 1822905"/>
                <a:gd name="connsiteX9" fmla="*/ 5473700 w 6540500"/>
                <a:gd name="connsiteY9" fmla="*/ 1606392 h 1822905"/>
                <a:gd name="connsiteX10" fmla="*/ 5905500 w 6540500"/>
                <a:gd name="connsiteY10" fmla="*/ 1593692 h 1822905"/>
                <a:gd name="connsiteX11" fmla="*/ 5016500 w 6540500"/>
                <a:gd name="connsiteY11" fmla="*/ 1822292 h 1822905"/>
                <a:gd name="connsiteX12" fmla="*/ 6235700 w 6540500"/>
                <a:gd name="connsiteY12" fmla="*/ 1657192 h 1822905"/>
                <a:gd name="connsiteX13" fmla="*/ 6540500 w 6540500"/>
                <a:gd name="connsiteY13" fmla="*/ 1771492 h 1822905"/>
                <a:gd name="connsiteX0" fmla="*/ 0 w 6540500"/>
                <a:gd name="connsiteY0" fmla="*/ 1580992 h 1822905"/>
                <a:gd name="connsiteX1" fmla="*/ 1231900 w 6540500"/>
                <a:gd name="connsiteY1" fmla="*/ 1225392 h 1822905"/>
                <a:gd name="connsiteX2" fmla="*/ 1727200 w 6540500"/>
                <a:gd name="connsiteY2" fmla="*/ 361792 h 1822905"/>
                <a:gd name="connsiteX3" fmla="*/ 2298700 w 6540500"/>
                <a:gd name="connsiteY3" fmla="*/ 18892 h 1822905"/>
                <a:gd name="connsiteX4" fmla="*/ 3276600 w 6540500"/>
                <a:gd name="connsiteY4" fmla="*/ 145892 h 1822905"/>
                <a:gd name="connsiteX5" fmla="*/ 3911600 w 6540500"/>
                <a:gd name="connsiteY5" fmla="*/ 984092 h 1822905"/>
                <a:gd name="connsiteX6" fmla="*/ 4178300 w 6540500"/>
                <a:gd name="connsiteY6" fmla="*/ 1492092 h 1822905"/>
                <a:gd name="connsiteX7" fmla="*/ 4889500 w 6540500"/>
                <a:gd name="connsiteY7" fmla="*/ 1619092 h 1822905"/>
                <a:gd name="connsiteX8" fmla="*/ 5194300 w 6540500"/>
                <a:gd name="connsiteY8" fmla="*/ 1593692 h 1822905"/>
                <a:gd name="connsiteX9" fmla="*/ 5473700 w 6540500"/>
                <a:gd name="connsiteY9" fmla="*/ 1606392 h 1822905"/>
                <a:gd name="connsiteX10" fmla="*/ 5905500 w 6540500"/>
                <a:gd name="connsiteY10" fmla="*/ 1593692 h 1822905"/>
                <a:gd name="connsiteX11" fmla="*/ 5016500 w 6540500"/>
                <a:gd name="connsiteY11" fmla="*/ 1822292 h 1822905"/>
                <a:gd name="connsiteX12" fmla="*/ 6235700 w 6540500"/>
                <a:gd name="connsiteY12" fmla="*/ 1657192 h 1822905"/>
                <a:gd name="connsiteX13" fmla="*/ 6540500 w 6540500"/>
                <a:gd name="connsiteY13" fmla="*/ 1771492 h 1822905"/>
                <a:gd name="connsiteX0" fmla="*/ 0 w 6540500"/>
                <a:gd name="connsiteY0" fmla="*/ 1584747 h 1826660"/>
                <a:gd name="connsiteX1" fmla="*/ 1231900 w 6540500"/>
                <a:gd name="connsiteY1" fmla="*/ 1229147 h 1826660"/>
                <a:gd name="connsiteX2" fmla="*/ 1752600 w 6540500"/>
                <a:gd name="connsiteY2" fmla="*/ 416347 h 1826660"/>
                <a:gd name="connsiteX3" fmla="*/ 2298700 w 6540500"/>
                <a:gd name="connsiteY3" fmla="*/ 22647 h 1826660"/>
                <a:gd name="connsiteX4" fmla="*/ 3276600 w 6540500"/>
                <a:gd name="connsiteY4" fmla="*/ 149647 h 1826660"/>
                <a:gd name="connsiteX5" fmla="*/ 3911600 w 6540500"/>
                <a:gd name="connsiteY5" fmla="*/ 987847 h 1826660"/>
                <a:gd name="connsiteX6" fmla="*/ 4178300 w 6540500"/>
                <a:gd name="connsiteY6" fmla="*/ 1495847 h 1826660"/>
                <a:gd name="connsiteX7" fmla="*/ 4889500 w 6540500"/>
                <a:gd name="connsiteY7" fmla="*/ 1622847 h 1826660"/>
                <a:gd name="connsiteX8" fmla="*/ 5194300 w 6540500"/>
                <a:gd name="connsiteY8" fmla="*/ 1597447 h 1826660"/>
                <a:gd name="connsiteX9" fmla="*/ 5473700 w 6540500"/>
                <a:gd name="connsiteY9" fmla="*/ 1610147 h 1826660"/>
                <a:gd name="connsiteX10" fmla="*/ 5905500 w 6540500"/>
                <a:gd name="connsiteY10" fmla="*/ 1597447 h 1826660"/>
                <a:gd name="connsiteX11" fmla="*/ 5016500 w 6540500"/>
                <a:gd name="connsiteY11" fmla="*/ 1826047 h 1826660"/>
                <a:gd name="connsiteX12" fmla="*/ 6235700 w 6540500"/>
                <a:gd name="connsiteY12" fmla="*/ 1660947 h 1826660"/>
                <a:gd name="connsiteX13" fmla="*/ 6540500 w 6540500"/>
                <a:gd name="connsiteY13" fmla="*/ 1775247 h 1826660"/>
                <a:gd name="connsiteX0" fmla="*/ 0 w 6540500"/>
                <a:gd name="connsiteY0" fmla="*/ 1565068 h 1806981"/>
                <a:gd name="connsiteX1" fmla="*/ 1231900 w 6540500"/>
                <a:gd name="connsiteY1" fmla="*/ 1209468 h 1806981"/>
                <a:gd name="connsiteX2" fmla="*/ 1752600 w 6540500"/>
                <a:gd name="connsiteY2" fmla="*/ 396668 h 1806981"/>
                <a:gd name="connsiteX3" fmla="*/ 2298700 w 6540500"/>
                <a:gd name="connsiteY3" fmla="*/ 2968 h 1806981"/>
                <a:gd name="connsiteX4" fmla="*/ 2717800 w 6540500"/>
                <a:gd name="connsiteY4" fmla="*/ 256968 h 1806981"/>
                <a:gd name="connsiteX5" fmla="*/ 3911600 w 6540500"/>
                <a:gd name="connsiteY5" fmla="*/ 968168 h 1806981"/>
                <a:gd name="connsiteX6" fmla="*/ 4178300 w 6540500"/>
                <a:gd name="connsiteY6" fmla="*/ 1476168 h 1806981"/>
                <a:gd name="connsiteX7" fmla="*/ 4889500 w 6540500"/>
                <a:gd name="connsiteY7" fmla="*/ 1603168 h 1806981"/>
                <a:gd name="connsiteX8" fmla="*/ 5194300 w 6540500"/>
                <a:gd name="connsiteY8" fmla="*/ 1577768 h 1806981"/>
                <a:gd name="connsiteX9" fmla="*/ 5473700 w 6540500"/>
                <a:gd name="connsiteY9" fmla="*/ 1590468 h 1806981"/>
                <a:gd name="connsiteX10" fmla="*/ 5905500 w 6540500"/>
                <a:gd name="connsiteY10" fmla="*/ 1577768 h 1806981"/>
                <a:gd name="connsiteX11" fmla="*/ 5016500 w 6540500"/>
                <a:gd name="connsiteY11" fmla="*/ 1806368 h 1806981"/>
                <a:gd name="connsiteX12" fmla="*/ 6235700 w 6540500"/>
                <a:gd name="connsiteY12" fmla="*/ 1641268 h 1806981"/>
                <a:gd name="connsiteX13" fmla="*/ 6540500 w 6540500"/>
                <a:gd name="connsiteY13" fmla="*/ 1755568 h 1806981"/>
                <a:gd name="connsiteX0" fmla="*/ 0 w 6540500"/>
                <a:gd name="connsiteY0" fmla="*/ 1565068 h 1806981"/>
                <a:gd name="connsiteX1" fmla="*/ 1231900 w 6540500"/>
                <a:gd name="connsiteY1" fmla="*/ 1209468 h 1806981"/>
                <a:gd name="connsiteX2" fmla="*/ 1752600 w 6540500"/>
                <a:gd name="connsiteY2" fmla="*/ 396668 h 1806981"/>
                <a:gd name="connsiteX3" fmla="*/ 2298700 w 6540500"/>
                <a:gd name="connsiteY3" fmla="*/ 2968 h 1806981"/>
                <a:gd name="connsiteX4" fmla="*/ 2844800 w 6540500"/>
                <a:gd name="connsiteY4" fmla="*/ 256968 h 1806981"/>
                <a:gd name="connsiteX5" fmla="*/ 3911600 w 6540500"/>
                <a:gd name="connsiteY5" fmla="*/ 968168 h 1806981"/>
                <a:gd name="connsiteX6" fmla="*/ 4178300 w 6540500"/>
                <a:gd name="connsiteY6" fmla="*/ 1476168 h 1806981"/>
                <a:gd name="connsiteX7" fmla="*/ 4889500 w 6540500"/>
                <a:gd name="connsiteY7" fmla="*/ 1603168 h 1806981"/>
                <a:gd name="connsiteX8" fmla="*/ 5194300 w 6540500"/>
                <a:gd name="connsiteY8" fmla="*/ 1577768 h 1806981"/>
                <a:gd name="connsiteX9" fmla="*/ 5473700 w 6540500"/>
                <a:gd name="connsiteY9" fmla="*/ 1590468 h 1806981"/>
                <a:gd name="connsiteX10" fmla="*/ 5905500 w 6540500"/>
                <a:gd name="connsiteY10" fmla="*/ 1577768 h 1806981"/>
                <a:gd name="connsiteX11" fmla="*/ 5016500 w 6540500"/>
                <a:gd name="connsiteY11" fmla="*/ 1806368 h 1806981"/>
                <a:gd name="connsiteX12" fmla="*/ 6235700 w 6540500"/>
                <a:gd name="connsiteY12" fmla="*/ 1641268 h 1806981"/>
                <a:gd name="connsiteX13" fmla="*/ 6540500 w 6540500"/>
                <a:gd name="connsiteY13" fmla="*/ 1755568 h 1806981"/>
                <a:gd name="connsiteX0" fmla="*/ 0 w 6540500"/>
                <a:gd name="connsiteY0" fmla="*/ 1569309 h 1811222"/>
                <a:gd name="connsiteX1" fmla="*/ 1231900 w 6540500"/>
                <a:gd name="connsiteY1" fmla="*/ 1213709 h 1811222"/>
                <a:gd name="connsiteX2" fmla="*/ 1752600 w 6540500"/>
                <a:gd name="connsiteY2" fmla="*/ 400909 h 1811222"/>
                <a:gd name="connsiteX3" fmla="*/ 2298700 w 6540500"/>
                <a:gd name="connsiteY3" fmla="*/ 7209 h 1811222"/>
                <a:gd name="connsiteX4" fmla="*/ 2882900 w 6540500"/>
                <a:gd name="connsiteY4" fmla="*/ 210409 h 1811222"/>
                <a:gd name="connsiteX5" fmla="*/ 3911600 w 6540500"/>
                <a:gd name="connsiteY5" fmla="*/ 972409 h 1811222"/>
                <a:gd name="connsiteX6" fmla="*/ 4178300 w 6540500"/>
                <a:gd name="connsiteY6" fmla="*/ 1480409 h 1811222"/>
                <a:gd name="connsiteX7" fmla="*/ 4889500 w 6540500"/>
                <a:gd name="connsiteY7" fmla="*/ 1607409 h 1811222"/>
                <a:gd name="connsiteX8" fmla="*/ 5194300 w 6540500"/>
                <a:gd name="connsiteY8" fmla="*/ 1582009 h 1811222"/>
                <a:gd name="connsiteX9" fmla="*/ 5473700 w 6540500"/>
                <a:gd name="connsiteY9" fmla="*/ 1594709 h 1811222"/>
                <a:gd name="connsiteX10" fmla="*/ 5905500 w 6540500"/>
                <a:gd name="connsiteY10" fmla="*/ 1582009 h 1811222"/>
                <a:gd name="connsiteX11" fmla="*/ 5016500 w 6540500"/>
                <a:gd name="connsiteY11" fmla="*/ 1810609 h 1811222"/>
                <a:gd name="connsiteX12" fmla="*/ 6235700 w 6540500"/>
                <a:gd name="connsiteY12" fmla="*/ 1645509 h 1811222"/>
                <a:gd name="connsiteX13" fmla="*/ 6540500 w 6540500"/>
                <a:gd name="connsiteY13" fmla="*/ 1759809 h 1811222"/>
                <a:gd name="connsiteX0" fmla="*/ 0 w 6540500"/>
                <a:gd name="connsiteY0" fmla="*/ 1566755 h 1808668"/>
                <a:gd name="connsiteX1" fmla="*/ 1231900 w 6540500"/>
                <a:gd name="connsiteY1" fmla="*/ 1211155 h 1808668"/>
                <a:gd name="connsiteX2" fmla="*/ 1752600 w 6540500"/>
                <a:gd name="connsiteY2" fmla="*/ 398355 h 1808668"/>
                <a:gd name="connsiteX3" fmla="*/ 2298700 w 6540500"/>
                <a:gd name="connsiteY3" fmla="*/ 4655 h 1808668"/>
                <a:gd name="connsiteX4" fmla="*/ 2882900 w 6540500"/>
                <a:gd name="connsiteY4" fmla="*/ 207855 h 1808668"/>
                <a:gd name="connsiteX5" fmla="*/ 3911600 w 6540500"/>
                <a:gd name="connsiteY5" fmla="*/ 969855 h 1808668"/>
                <a:gd name="connsiteX6" fmla="*/ 4178300 w 6540500"/>
                <a:gd name="connsiteY6" fmla="*/ 1477855 h 1808668"/>
                <a:gd name="connsiteX7" fmla="*/ 4889500 w 6540500"/>
                <a:gd name="connsiteY7" fmla="*/ 1604855 h 1808668"/>
                <a:gd name="connsiteX8" fmla="*/ 5194300 w 6540500"/>
                <a:gd name="connsiteY8" fmla="*/ 1579455 h 1808668"/>
                <a:gd name="connsiteX9" fmla="*/ 5473700 w 6540500"/>
                <a:gd name="connsiteY9" fmla="*/ 1592155 h 1808668"/>
                <a:gd name="connsiteX10" fmla="*/ 5905500 w 6540500"/>
                <a:gd name="connsiteY10" fmla="*/ 1579455 h 1808668"/>
                <a:gd name="connsiteX11" fmla="*/ 5016500 w 6540500"/>
                <a:gd name="connsiteY11" fmla="*/ 1808055 h 1808668"/>
                <a:gd name="connsiteX12" fmla="*/ 6235700 w 6540500"/>
                <a:gd name="connsiteY12" fmla="*/ 1642955 h 1808668"/>
                <a:gd name="connsiteX13" fmla="*/ 6540500 w 6540500"/>
                <a:gd name="connsiteY13" fmla="*/ 1757255 h 1808668"/>
                <a:gd name="connsiteX0" fmla="*/ 0 w 6540500"/>
                <a:gd name="connsiteY0" fmla="*/ 1571100 h 1813013"/>
                <a:gd name="connsiteX1" fmla="*/ 1231900 w 6540500"/>
                <a:gd name="connsiteY1" fmla="*/ 1215500 h 1813013"/>
                <a:gd name="connsiteX2" fmla="*/ 1752600 w 6540500"/>
                <a:gd name="connsiteY2" fmla="*/ 402700 h 1813013"/>
                <a:gd name="connsiteX3" fmla="*/ 2298700 w 6540500"/>
                <a:gd name="connsiteY3" fmla="*/ 9000 h 1813013"/>
                <a:gd name="connsiteX4" fmla="*/ 2882900 w 6540500"/>
                <a:gd name="connsiteY4" fmla="*/ 212200 h 1813013"/>
                <a:gd name="connsiteX5" fmla="*/ 3911600 w 6540500"/>
                <a:gd name="connsiteY5" fmla="*/ 974200 h 1813013"/>
                <a:gd name="connsiteX6" fmla="*/ 4178300 w 6540500"/>
                <a:gd name="connsiteY6" fmla="*/ 1482200 h 1813013"/>
                <a:gd name="connsiteX7" fmla="*/ 4889500 w 6540500"/>
                <a:gd name="connsiteY7" fmla="*/ 1609200 h 1813013"/>
                <a:gd name="connsiteX8" fmla="*/ 5194300 w 6540500"/>
                <a:gd name="connsiteY8" fmla="*/ 1583800 h 1813013"/>
                <a:gd name="connsiteX9" fmla="*/ 5473700 w 6540500"/>
                <a:gd name="connsiteY9" fmla="*/ 1596500 h 1813013"/>
                <a:gd name="connsiteX10" fmla="*/ 5905500 w 6540500"/>
                <a:gd name="connsiteY10" fmla="*/ 1583800 h 1813013"/>
                <a:gd name="connsiteX11" fmla="*/ 5016500 w 6540500"/>
                <a:gd name="connsiteY11" fmla="*/ 1812400 h 1813013"/>
                <a:gd name="connsiteX12" fmla="*/ 6235700 w 6540500"/>
                <a:gd name="connsiteY12" fmla="*/ 1647300 h 1813013"/>
                <a:gd name="connsiteX13" fmla="*/ 6540500 w 6540500"/>
                <a:gd name="connsiteY13" fmla="*/ 1761600 h 1813013"/>
                <a:gd name="connsiteX0" fmla="*/ 0 w 6540500"/>
                <a:gd name="connsiteY0" fmla="*/ 1582122 h 1824035"/>
                <a:gd name="connsiteX1" fmla="*/ 1231900 w 6540500"/>
                <a:gd name="connsiteY1" fmla="*/ 1226522 h 1824035"/>
                <a:gd name="connsiteX2" fmla="*/ 1752600 w 6540500"/>
                <a:gd name="connsiteY2" fmla="*/ 413722 h 1824035"/>
                <a:gd name="connsiteX3" fmla="*/ 2298700 w 6540500"/>
                <a:gd name="connsiteY3" fmla="*/ 20022 h 1824035"/>
                <a:gd name="connsiteX4" fmla="*/ 3022600 w 6540500"/>
                <a:gd name="connsiteY4" fmla="*/ 172422 h 1824035"/>
                <a:gd name="connsiteX5" fmla="*/ 3911600 w 6540500"/>
                <a:gd name="connsiteY5" fmla="*/ 985222 h 1824035"/>
                <a:gd name="connsiteX6" fmla="*/ 4178300 w 6540500"/>
                <a:gd name="connsiteY6" fmla="*/ 1493222 h 1824035"/>
                <a:gd name="connsiteX7" fmla="*/ 4889500 w 6540500"/>
                <a:gd name="connsiteY7" fmla="*/ 1620222 h 1824035"/>
                <a:gd name="connsiteX8" fmla="*/ 5194300 w 6540500"/>
                <a:gd name="connsiteY8" fmla="*/ 1594822 h 1824035"/>
                <a:gd name="connsiteX9" fmla="*/ 5473700 w 6540500"/>
                <a:gd name="connsiteY9" fmla="*/ 1607522 h 1824035"/>
                <a:gd name="connsiteX10" fmla="*/ 5905500 w 6540500"/>
                <a:gd name="connsiteY10" fmla="*/ 1594822 h 1824035"/>
                <a:gd name="connsiteX11" fmla="*/ 5016500 w 6540500"/>
                <a:gd name="connsiteY11" fmla="*/ 1823422 h 1824035"/>
                <a:gd name="connsiteX12" fmla="*/ 6235700 w 6540500"/>
                <a:gd name="connsiteY12" fmla="*/ 1658322 h 1824035"/>
                <a:gd name="connsiteX13" fmla="*/ 6540500 w 6540500"/>
                <a:gd name="connsiteY13" fmla="*/ 1772622 h 1824035"/>
                <a:gd name="connsiteX0" fmla="*/ 0 w 6540500"/>
                <a:gd name="connsiteY0" fmla="*/ 1613838 h 1855751"/>
                <a:gd name="connsiteX1" fmla="*/ 1231900 w 6540500"/>
                <a:gd name="connsiteY1" fmla="*/ 1258238 h 1855751"/>
                <a:gd name="connsiteX2" fmla="*/ 1752600 w 6540500"/>
                <a:gd name="connsiteY2" fmla="*/ 445438 h 1855751"/>
                <a:gd name="connsiteX3" fmla="*/ 2298700 w 6540500"/>
                <a:gd name="connsiteY3" fmla="*/ 51738 h 1855751"/>
                <a:gd name="connsiteX4" fmla="*/ 3035300 w 6540500"/>
                <a:gd name="connsiteY4" fmla="*/ 127938 h 1855751"/>
                <a:gd name="connsiteX5" fmla="*/ 3911600 w 6540500"/>
                <a:gd name="connsiteY5" fmla="*/ 1016938 h 1855751"/>
                <a:gd name="connsiteX6" fmla="*/ 4178300 w 6540500"/>
                <a:gd name="connsiteY6" fmla="*/ 1524938 h 1855751"/>
                <a:gd name="connsiteX7" fmla="*/ 4889500 w 6540500"/>
                <a:gd name="connsiteY7" fmla="*/ 1651938 h 1855751"/>
                <a:gd name="connsiteX8" fmla="*/ 5194300 w 6540500"/>
                <a:gd name="connsiteY8" fmla="*/ 1626538 h 1855751"/>
                <a:gd name="connsiteX9" fmla="*/ 5473700 w 6540500"/>
                <a:gd name="connsiteY9" fmla="*/ 1639238 h 1855751"/>
                <a:gd name="connsiteX10" fmla="*/ 5905500 w 6540500"/>
                <a:gd name="connsiteY10" fmla="*/ 1626538 h 1855751"/>
                <a:gd name="connsiteX11" fmla="*/ 5016500 w 6540500"/>
                <a:gd name="connsiteY11" fmla="*/ 1855138 h 1855751"/>
                <a:gd name="connsiteX12" fmla="*/ 6235700 w 6540500"/>
                <a:gd name="connsiteY12" fmla="*/ 1690038 h 1855751"/>
                <a:gd name="connsiteX13" fmla="*/ 6540500 w 6540500"/>
                <a:gd name="connsiteY13" fmla="*/ 1804338 h 1855751"/>
                <a:gd name="connsiteX0" fmla="*/ 0 w 6540500"/>
                <a:gd name="connsiteY0" fmla="*/ 1583471 h 1825384"/>
                <a:gd name="connsiteX1" fmla="*/ 1231900 w 6540500"/>
                <a:gd name="connsiteY1" fmla="*/ 1227871 h 1825384"/>
                <a:gd name="connsiteX2" fmla="*/ 1752600 w 6540500"/>
                <a:gd name="connsiteY2" fmla="*/ 415071 h 1825384"/>
                <a:gd name="connsiteX3" fmla="*/ 2298700 w 6540500"/>
                <a:gd name="connsiteY3" fmla="*/ 21371 h 1825384"/>
                <a:gd name="connsiteX4" fmla="*/ 3035300 w 6540500"/>
                <a:gd name="connsiteY4" fmla="*/ 97571 h 1825384"/>
                <a:gd name="connsiteX5" fmla="*/ 3594100 w 6540500"/>
                <a:gd name="connsiteY5" fmla="*/ 478571 h 1825384"/>
                <a:gd name="connsiteX6" fmla="*/ 4178300 w 6540500"/>
                <a:gd name="connsiteY6" fmla="*/ 1494571 h 1825384"/>
                <a:gd name="connsiteX7" fmla="*/ 4889500 w 6540500"/>
                <a:gd name="connsiteY7" fmla="*/ 1621571 h 1825384"/>
                <a:gd name="connsiteX8" fmla="*/ 5194300 w 6540500"/>
                <a:gd name="connsiteY8" fmla="*/ 1596171 h 1825384"/>
                <a:gd name="connsiteX9" fmla="*/ 5473700 w 6540500"/>
                <a:gd name="connsiteY9" fmla="*/ 1608871 h 1825384"/>
                <a:gd name="connsiteX10" fmla="*/ 5905500 w 6540500"/>
                <a:gd name="connsiteY10" fmla="*/ 1596171 h 1825384"/>
                <a:gd name="connsiteX11" fmla="*/ 5016500 w 6540500"/>
                <a:gd name="connsiteY11" fmla="*/ 1824771 h 1825384"/>
                <a:gd name="connsiteX12" fmla="*/ 6235700 w 6540500"/>
                <a:gd name="connsiteY12" fmla="*/ 1659671 h 1825384"/>
                <a:gd name="connsiteX13" fmla="*/ 6540500 w 6540500"/>
                <a:gd name="connsiteY13" fmla="*/ 1773971 h 1825384"/>
                <a:gd name="connsiteX0" fmla="*/ 0 w 6540500"/>
                <a:gd name="connsiteY0" fmla="*/ 1650095 h 1892008"/>
                <a:gd name="connsiteX1" fmla="*/ 1231900 w 6540500"/>
                <a:gd name="connsiteY1" fmla="*/ 1294495 h 1892008"/>
                <a:gd name="connsiteX2" fmla="*/ 1752600 w 6540500"/>
                <a:gd name="connsiteY2" fmla="*/ 481695 h 1892008"/>
                <a:gd name="connsiteX3" fmla="*/ 2298700 w 6540500"/>
                <a:gd name="connsiteY3" fmla="*/ 87995 h 1892008"/>
                <a:gd name="connsiteX4" fmla="*/ 2984500 w 6540500"/>
                <a:gd name="connsiteY4" fmla="*/ 37195 h 1892008"/>
                <a:gd name="connsiteX5" fmla="*/ 3594100 w 6540500"/>
                <a:gd name="connsiteY5" fmla="*/ 545195 h 1892008"/>
                <a:gd name="connsiteX6" fmla="*/ 4178300 w 6540500"/>
                <a:gd name="connsiteY6" fmla="*/ 1561195 h 1892008"/>
                <a:gd name="connsiteX7" fmla="*/ 4889500 w 6540500"/>
                <a:gd name="connsiteY7" fmla="*/ 1688195 h 1892008"/>
                <a:gd name="connsiteX8" fmla="*/ 5194300 w 6540500"/>
                <a:gd name="connsiteY8" fmla="*/ 1662795 h 1892008"/>
                <a:gd name="connsiteX9" fmla="*/ 5473700 w 6540500"/>
                <a:gd name="connsiteY9" fmla="*/ 1675495 h 1892008"/>
                <a:gd name="connsiteX10" fmla="*/ 5905500 w 6540500"/>
                <a:gd name="connsiteY10" fmla="*/ 1662795 h 1892008"/>
                <a:gd name="connsiteX11" fmla="*/ 5016500 w 6540500"/>
                <a:gd name="connsiteY11" fmla="*/ 1891395 h 1892008"/>
                <a:gd name="connsiteX12" fmla="*/ 6235700 w 6540500"/>
                <a:gd name="connsiteY12" fmla="*/ 1726295 h 1892008"/>
                <a:gd name="connsiteX13" fmla="*/ 6540500 w 6540500"/>
                <a:gd name="connsiteY13" fmla="*/ 1840595 h 1892008"/>
                <a:gd name="connsiteX0" fmla="*/ 0 w 5829300"/>
                <a:gd name="connsiteY0" fmla="*/ 1611995 h 1892008"/>
                <a:gd name="connsiteX1" fmla="*/ 520700 w 5829300"/>
                <a:gd name="connsiteY1" fmla="*/ 12944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67100 w 5829300"/>
                <a:gd name="connsiteY6" fmla="*/ 15611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67100 w 5829300"/>
                <a:gd name="connsiteY6" fmla="*/ 15611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276600 w 5829300"/>
                <a:gd name="connsiteY6" fmla="*/ 12436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54400 w 5829300"/>
                <a:gd name="connsiteY6" fmla="*/ 12944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54400 w 5829300"/>
                <a:gd name="connsiteY6" fmla="*/ 1294495 h 1892008"/>
                <a:gd name="connsiteX7" fmla="*/ 4216400 w 5829300"/>
                <a:gd name="connsiteY7" fmla="*/ 16246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216400 w 5829300"/>
                <a:gd name="connsiteY7" fmla="*/ 1626738 h 1894051"/>
                <a:gd name="connsiteX8" fmla="*/ 4483100 w 5829300"/>
                <a:gd name="connsiteY8" fmla="*/ 1664838 h 1894051"/>
                <a:gd name="connsiteX9" fmla="*/ 4762500 w 5829300"/>
                <a:gd name="connsiteY9" fmla="*/ 1677538 h 1894051"/>
                <a:gd name="connsiteX10" fmla="*/ 5194300 w 5829300"/>
                <a:gd name="connsiteY10" fmla="*/ 1664838 h 1894051"/>
                <a:gd name="connsiteX11" fmla="*/ 4305300 w 5829300"/>
                <a:gd name="connsiteY11" fmla="*/ 1893438 h 1894051"/>
                <a:gd name="connsiteX12" fmla="*/ 5524500 w 5829300"/>
                <a:gd name="connsiteY12" fmla="*/ 1728338 h 1894051"/>
                <a:gd name="connsiteX13" fmla="*/ 5829300 w 5829300"/>
                <a:gd name="connsiteY13" fmla="*/ 1842638 h 1894051"/>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114800 w 5829300"/>
                <a:gd name="connsiteY7" fmla="*/ 1626738 h 1894051"/>
                <a:gd name="connsiteX8" fmla="*/ 4483100 w 5829300"/>
                <a:gd name="connsiteY8" fmla="*/ 1664838 h 1894051"/>
                <a:gd name="connsiteX9" fmla="*/ 4762500 w 5829300"/>
                <a:gd name="connsiteY9" fmla="*/ 1677538 h 1894051"/>
                <a:gd name="connsiteX10" fmla="*/ 5194300 w 5829300"/>
                <a:gd name="connsiteY10" fmla="*/ 1664838 h 1894051"/>
                <a:gd name="connsiteX11" fmla="*/ 4305300 w 5829300"/>
                <a:gd name="connsiteY11" fmla="*/ 1893438 h 1894051"/>
                <a:gd name="connsiteX12" fmla="*/ 5524500 w 5829300"/>
                <a:gd name="connsiteY12" fmla="*/ 1728338 h 1894051"/>
                <a:gd name="connsiteX13" fmla="*/ 5829300 w 5829300"/>
                <a:gd name="connsiteY13" fmla="*/ 1842638 h 1894051"/>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483100 w 5829300"/>
                <a:gd name="connsiteY7" fmla="*/ 1664838 h 1894051"/>
                <a:gd name="connsiteX8" fmla="*/ 4762500 w 5829300"/>
                <a:gd name="connsiteY8" fmla="*/ 1677538 h 1894051"/>
                <a:gd name="connsiteX9" fmla="*/ 5194300 w 5829300"/>
                <a:gd name="connsiteY9" fmla="*/ 1664838 h 1894051"/>
                <a:gd name="connsiteX10" fmla="*/ 4305300 w 5829300"/>
                <a:gd name="connsiteY10" fmla="*/ 1893438 h 1894051"/>
                <a:gd name="connsiteX11" fmla="*/ 5524500 w 5829300"/>
                <a:gd name="connsiteY11" fmla="*/ 1728338 h 1894051"/>
                <a:gd name="connsiteX12" fmla="*/ 5829300 w 5829300"/>
                <a:gd name="connsiteY12" fmla="*/ 1842638 h 1894051"/>
                <a:gd name="connsiteX0" fmla="*/ 0 w 5524500"/>
                <a:gd name="connsiteY0" fmla="*/ 1614038 h 1894051"/>
                <a:gd name="connsiteX1" fmla="*/ 635000 w 5524500"/>
                <a:gd name="connsiteY1" fmla="*/ 1131438 h 1894051"/>
                <a:gd name="connsiteX2" fmla="*/ 1079500 w 5524500"/>
                <a:gd name="connsiteY2" fmla="*/ 534538 h 1894051"/>
                <a:gd name="connsiteX3" fmla="*/ 1587500 w 5524500"/>
                <a:gd name="connsiteY3" fmla="*/ 90038 h 1894051"/>
                <a:gd name="connsiteX4" fmla="*/ 2273300 w 5524500"/>
                <a:gd name="connsiteY4" fmla="*/ 39238 h 1894051"/>
                <a:gd name="connsiteX5" fmla="*/ 2882900 w 5524500"/>
                <a:gd name="connsiteY5" fmla="*/ 547238 h 1894051"/>
                <a:gd name="connsiteX6" fmla="*/ 3454400 w 5524500"/>
                <a:gd name="connsiteY6" fmla="*/ 1296538 h 1894051"/>
                <a:gd name="connsiteX7" fmla="*/ 4483100 w 5524500"/>
                <a:gd name="connsiteY7" fmla="*/ 1664838 h 1894051"/>
                <a:gd name="connsiteX8" fmla="*/ 4762500 w 5524500"/>
                <a:gd name="connsiteY8" fmla="*/ 1677538 h 1894051"/>
                <a:gd name="connsiteX9" fmla="*/ 5194300 w 5524500"/>
                <a:gd name="connsiteY9" fmla="*/ 1664838 h 1894051"/>
                <a:gd name="connsiteX10" fmla="*/ 4305300 w 5524500"/>
                <a:gd name="connsiteY10" fmla="*/ 1893438 h 1894051"/>
                <a:gd name="connsiteX11" fmla="*/ 5524500 w 5524500"/>
                <a:gd name="connsiteY11" fmla="*/ 1728338 h 1894051"/>
                <a:gd name="connsiteX0" fmla="*/ 0 w 5204100"/>
                <a:gd name="connsiteY0" fmla="*/ 1614038 h 1893438"/>
                <a:gd name="connsiteX1" fmla="*/ 635000 w 5204100"/>
                <a:gd name="connsiteY1" fmla="*/ 1131438 h 1893438"/>
                <a:gd name="connsiteX2" fmla="*/ 1079500 w 5204100"/>
                <a:gd name="connsiteY2" fmla="*/ 534538 h 1893438"/>
                <a:gd name="connsiteX3" fmla="*/ 1587500 w 5204100"/>
                <a:gd name="connsiteY3" fmla="*/ 90038 h 1893438"/>
                <a:gd name="connsiteX4" fmla="*/ 2273300 w 5204100"/>
                <a:gd name="connsiteY4" fmla="*/ 39238 h 1893438"/>
                <a:gd name="connsiteX5" fmla="*/ 2882900 w 5204100"/>
                <a:gd name="connsiteY5" fmla="*/ 547238 h 1893438"/>
                <a:gd name="connsiteX6" fmla="*/ 3454400 w 5204100"/>
                <a:gd name="connsiteY6" fmla="*/ 1296538 h 1893438"/>
                <a:gd name="connsiteX7" fmla="*/ 4483100 w 5204100"/>
                <a:gd name="connsiteY7" fmla="*/ 1664838 h 1893438"/>
                <a:gd name="connsiteX8" fmla="*/ 4762500 w 5204100"/>
                <a:gd name="connsiteY8" fmla="*/ 1677538 h 1893438"/>
                <a:gd name="connsiteX9" fmla="*/ 5194300 w 5204100"/>
                <a:gd name="connsiteY9" fmla="*/ 1664838 h 1893438"/>
                <a:gd name="connsiteX10" fmla="*/ 4305300 w 5204100"/>
                <a:gd name="connsiteY10" fmla="*/ 1893438 h 1893438"/>
                <a:gd name="connsiteX0" fmla="*/ 0 w 5204100"/>
                <a:gd name="connsiteY0" fmla="*/ 1614038 h 1696775"/>
                <a:gd name="connsiteX1" fmla="*/ 635000 w 5204100"/>
                <a:gd name="connsiteY1" fmla="*/ 1131438 h 1696775"/>
                <a:gd name="connsiteX2" fmla="*/ 1079500 w 5204100"/>
                <a:gd name="connsiteY2" fmla="*/ 534538 h 1696775"/>
                <a:gd name="connsiteX3" fmla="*/ 1587500 w 5204100"/>
                <a:gd name="connsiteY3" fmla="*/ 90038 h 1696775"/>
                <a:gd name="connsiteX4" fmla="*/ 2273300 w 5204100"/>
                <a:gd name="connsiteY4" fmla="*/ 39238 h 1696775"/>
                <a:gd name="connsiteX5" fmla="*/ 2882900 w 5204100"/>
                <a:gd name="connsiteY5" fmla="*/ 547238 h 1696775"/>
                <a:gd name="connsiteX6" fmla="*/ 3454400 w 5204100"/>
                <a:gd name="connsiteY6" fmla="*/ 1296538 h 1696775"/>
                <a:gd name="connsiteX7" fmla="*/ 4483100 w 5204100"/>
                <a:gd name="connsiteY7" fmla="*/ 1664838 h 1696775"/>
                <a:gd name="connsiteX8" fmla="*/ 4762500 w 5204100"/>
                <a:gd name="connsiteY8" fmla="*/ 1677538 h 1696775"/>
                <a:gd name="connsiteX9" fmla="*/ 5194300 w 5204100"/>
                <a:gd name="connsiteY9" fmla="*/ 1664838 h 1696775"/>
                <a:gd name="connsiteX0" fmla="*/ 0 w 4762500"/>
                <a:gd name="connsiteY0" fmla="*/ 1614038 h 1696775"/>
                <a:gd name="connsiteX1" fmla="*/ 635000 w 4762500"/>
                <a:gd name="connsiteY1" fmla="*/ 1131438 h 1696775"/>
                <a:gd name="connsiteX2" fmla="*/ 1079500 w 4762500"/>
                <a:gd name="connsiteY2" fmla="*/ 534538 h 1696775"/>
                <a:gd name="connsiteX3" fmla="*/ 1587500 w 4762500"/>
                <a:gd name="connsiteY3" fmla="*/ 90038 h 1696775"/>
                <a:gd name="connsiteX4" fmla="*/ 2273300 w 4762500"/>
                <a:gd name="connsiteY4" fmla="*/ 39238 h 1696775"/>
                <a:gd name="connsiteX5" fmla="*/ 2882900 w 4762500"/>
                <a:gd name="connsiteY5" fmla="*/ 547238 h 1696775"/>
                <a:gd name="connsiteX6" fmla="*/ 3454400 w 4762500"/>
                <a:gd name="connsiteY6" fmla="*/ 1296538 h 1696775"/>
                <a:gd name="connsiteX7" fmla="*/ 4483100 w 4762500"/>
                <a:gd name="connsiteY7" fmla="*/ 1664838 h 1696775"/>
                <a:gd name="connsiteX8" fmla="*/ 4762500 w 4762500"/>
                <a:gd name="connsiteY8" fmla="*/ 1677538 h 1696775"/>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454400 w 4762500"/>
                <a:gd name="connsiteY6" fmla="*/ 1296538 h 1677538"/>
                <a:gd name="connsiteX7" fmla="*/ 4051300 w 4762500"/>
                <a:gd name="connsiteY7" fmla="*/ 1588638 h 1677538"/>
                <a:gd name="connsiteX8" fmla="*/ 4762500 w 4762500"/>
                <a:gd name="connsiteY8" fmla="*/ 1677538 h 1677538"/>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340100 w 4762500"/>
                <a:gd name="connsiteY6" fmla="*/ 1207638 h 1677538"/>
                <a:gd name="connsiteX7" fmla="*/ 4051300 w 4762500"/>
                <a:gd name="connsiteY7" fmla="*/ 1588638 h 1677538"/>
                <a:gd name="connsiteX8" fmla="*/ 4762500 w 4762500"/>
                <a:gd name="connsiteY8" fmla="*/ 1677538 h 1677538"/>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340100 w 4762500"/>
                <a:gd name="connsiteY6" fmla="*/ 1207638 h 1677538"/>
                <a:gd name="connsiteX7" fmla="*/ 3797300 w 4762500"/>
                <a:gd name="connsiteY7" fmla="*/ 1474338 h 1677538"/>
                <a:gd name="connsiteX8" fmla="*/ 4762500 w 4762500"/>
                <a:gd name="connsiteY8" fmla="*/ 1677538 h 1677538"/>
                <a:gd name="connsiteX0" fmla="*/ 0 w 4597400"/>
                <a:gd name="connsiteY0" fmla="*/ 1614038 h 1614038"/>
                <a:gd name="connsiteX1" fmla="*/ 635000 w 4597400"/>
                <a:gd name="connsiteY1" fmla="*/ 1131438 h 1614038"/>
                <a:gd name="connsiteX2" fmla="*/ 1079500 w 4597400"/>
                <a:gd name="connsiteY2" fmla="*/ 534538 h 1614038"/>
                <a:gd name="connsiteX3" fmla="*/ 1587500 w 4597400"/>
                <a:gd name="connsiteY3" fmla="*/ 90038 h 1614038"/>
                <a:gd name="connsiteX4" fmla="*/ 2273300 w 4597400"/>
                <a:gd name="connsiteY4" fmla="*/ 39238 h 1614038"/>
                <a:gd name="connsiteX5" fmla="*/ 2882900 w 4597400"/>
                <a:gd name="connsiteY5" fmla="*/ 547238 h 1614038"/>
                <a:gd name="connsiteX6" fmla="*/ 3340100 w 4597400"/>
                <a:gd name="connsiteY6" fmla="*/ 1207638 h 1614038"/>
                <a:gd name="connsiteX7" fmla="*/ 3797300 w 4597400"/>
                <a:gd name="connsiteY7" fmla="*/ 1474338 h 1614038"/>
                <a:gd name="connsiteX8" fmla="*/ 4597400 w 4597400"/>
                <a:gd name="connsiteY8" fmla="*/ 1575938 h 1614038"/>
                <a:gd name="connsiteX0" fmla="*/ 0 w 4597400"/>
                <a:gd name="connsiteY0" fmla="*/ 1604798 h 1604798"/>
                <a:gd name="connsiteX1" fmla="*/ 635000 w 4597400"/>
                <a:gd name="connsiteY1" fmla="*/ 1122198 h 1604798"/>
                <a:gd name="connsiteX2" fmla="*/ 1079500 w 4597400"/>
                <a:gd name="connsiteY2" fmla="*/ 525298 h 1604798"/>
                <a:gd name="connsiteX3" fmla="*/ 1587500 w 4597400"/>
                <a:gd name="connsiteY3" fmla="*/ 80798 h 1604798"/>
                <a:gd name="connsiteX4" fmla="*/ 2414517 w 4597400"/>
                <a:gd name="connsiteY4" fmla="*/ 42698 h 1604798"/>
                <a:gd name="connsiteX5" fmla="*/ 2882900 w 4597400"/>
                <a:gd name="connsiteY5" fmla="*/ 537998 h 1604798"/>
                <a:gd name="connsiteX6" fmla="*/ 3340100 w 4597400"/>
                <a:gd name="connsiteY6" fmla="*/ 1198398 h 1604798"/>
                <a:gd name="connsiteX7" fmla="*/ 3797300 w 4597400"/>
                <a:gd name="connsiteY7" fmla="*/ 1465098 h 1604798"/>
                <a:gd name="connsiteX8" fmla="*/ 4597400 w 4597400"/>
                <a:gd name="connsiteY8" fmla="*/ 1566698 h 1604798"/>
                <a:gd name="connsiteX0" fmla="*/ 0 w 4597400"/>
                <a:gd name="connsiteY0" fmla="*/ 1606641 h 1606641"/>
                <a:gd name="connsiteX1" fmla="*/ 635000 w 4597400"/>
                <a:gd name="connsiteY1" fmla="*/ 1124041 h 1606641"/>
                <a:gd name="connsiteX2" fmla="*/ 1079500 w 4597400"/>
                <a:gd name="connsiteY2" fmla="*/ 527141 h 1606641"/>
                <a:gd name="connsiteX3" fmla="*/ 1587500 w 4597400"/>
                <a:gd name="connsiteY3" fmla="*/ 82641 h 1606641"/>
                <a:gd name="connsiteX4" fmla="*/ 2414517 w 4597400"/>
                <a:gd name="connsiteY4" fmla="*/ 44541 h 1606641"/>
                <a:gd name="connsiteX5" fmla="*/ 2961354 w 4597400"/>
                <a:gd name="connsiteY5" fmla="*/ 565241 h 1606641"/>
                <a:gd name="connsiteX6" fmla="*/ 3340100 w 4597400"/>
                <a:gd name="connsiteY6" fmla="*/ 1200241 h 1606641"/>
                <a:gd name="connsiteX7" fmla="*/ 3797300 w 4597400"/>
                <a:gd name="connsiteY7" fmla="*/ 1466941 h 1606641"/>
                <a:gd name="connsiteX8" fmla="*/ 4597400 w 4597400"/>
                <a:gd name="connsiteY8" fmla="*/ 1568541 h 1606641"/>
                <a:gd name="connsiteX0" fmla="*/ 0 w 4597400"/>
                <a:gd name="connsiteY0" fmla="*/ 1606641 h 1606641"/>
                <a:gd name="connsiteX1" fmla="*/ 635000 w 4597400"/>
                <a:gd name="connsiteY1" fmla="*/ 1124041 h 1606641"/>
                <a:gd name="connsiteX2" fmla="*/ 1079500 w 4597400"/>
                <a:gd name="connsiteY2" fmla="*/ 527141 h 1606641"/>
                <a:gd name="connsiteX3" fmla="*/ 1587500 w 4597400"/>
                <a:gd name="connsiteY3" fmla="*/ 82641 h 1606641"/>
                <a:gd name="connsiteX4" fmla="*/ 2414517 w 4597400"/>
                <a:gd name="connsiteY4" fmla="*/ 44541 h 1606641"/>
                <a:gd name="connsiteX5" fmla="*/ 2961354 w 4597400"/>
                <a:gd name="connsiteY5" fmla="*/ 565241 h 1606641"/>
                <a:gd name="connsiteX6" fmla="*/ 3371481 w 4597400"/>
                <a:gd name="connsiteY6" fmla="*/ 1200241 h 1606641"/>
                <a:gd name="connsiteX7" fmla="*/ 3797300 w 4597400"/>
                <a:gd name="connsiteY7" fmla="*/ 1466941 h 1606641"/>
                <a:gd name="connsiteX8" fmla="*/ 4597400 w 4597400"/>
                <a:gd name="connsiteY8" fmla="*/ 1568541 h 1606641"/>
                <a:gd name="connsiteX0" fmla="*/ 0 w 4613091"/>
                <a:gd name="connsiteY0" fmla="*/ 1606641 h 1606641"/>
                <a:gd name="connsiteX1" fmla="*/ 635000 w 4613091"/>
                <a:gd name="connsiteY1" fmla="*/ 1124041 h 1606641"/>
                <a:gd name="connsiteX2" fmla="*/ 1079500 w 4613091"/>
                <a:gd name="connsiteY2" fmla="*/ 527141 h 1606641"/>
                <a:gd name="connsiteX3" fmla="*/ 1587500 w 4613091"/>
                <a:gd name="connsiteY3" fmla="*/ 82641 h 1606641"/>
                <a:gd name="connsiteX4" fmla="*/ 2414517 w 4613091"/>
                <a:gd name="connsiteY4" fmla="*/ 44541 h 1606641"/>
                <a:gd name="connsiteX5" fmla="*/ 2961354 w 4613091"/>
                <a:gd name="connsiteY5" fmla="*/ 565241 h 1606641"/>
                <a:gd name="connsiteX6" fmla="*/ 3371481 w 4613091"/>
                <a:gd name="connsiteY6" fmla="*/ 1200241 h 1606641"/>
                <a:gd name="connsiteX7" fmla="*/ 3797300 w 4613091"/>
                <a:gd name="connsiteY7" fmla="*/ 1466941 h 1606641"/>
                <a:gd name="connsiteX8" fmla="*/ 4613091 w 4613091"/>
                <a:gd name="connsiteY8" fmla="*/ 1581241 h 1606641"/>
                <a:gd name="connsiteX0" fmla="*/ 0 w 4613091"/>
                <a:gd name="connsiteY0" fmla="*/ 1586028 h 1586028"/>
                <a:gd name="connsiteX1" fmla="*/ 635000 w 4613091"/>
                <a:gd name="connsiteY1" fmla="*/ 1103428 h 1586028"/>
                <a:gd name="connsiteX2" fmla="*/ 1079500 w 4613091"/>
                <a:gd name="connsiteY2" fmla="*/ 506528 h 1586028"/>
                <a:gd name="connsiteX3" fmla="*/ 1587500 w 4613091"/>
                <a:gd name="connsiteY3" fmla="*/ 62028 h 1586028"/>
                <a:gd name="connsiteX4" fmla="*/ 2508202 w 4613091"/>
                <a:gd name="connsiteY4" fmla="*/ 55151 h 1586028"/>
                <a:gd name="connsiteX5" fmla="*/ 2961354 w 4613091"/>
                <a:gd name="connsiteY5" fmla="*/ 544628 h 1586028"/>
                <a:gd name="connsiteX6" fmla="*/ 3371481 w 4613091"/>
                <a:gd name="connsiteY6" fmla="*/ 1179628 h 1586028"/>
                <a:gd name="connsiteX7" fmla="*/ 3797300 w 4613091"/>
                <a:gd name="connsiteY7" fmla="*/ 1446328 h 1586028"/>
                <a:gd name="connsiteX8" fmla="*/ 4613091 w 4613091"/>
                <a:gd name="connsiteY8" fmla="*/ 1560628 h 1586028"/>
                <a:gd name="connsiteX0" fmla="*/ 0 w 4613091"/>
                <a:gd name="connsiteY0" fmla="*/ 1577383 h 1577383"/>
                <a:gd name="connsiteX1" fmla="*/ 635000 w 4613091"/>
                <a:gd name="connsiteY1" fmla="*/ 1094783 h 1577383"/>
                <a:gd name="connsiteX2" fmla="*/ 1079500 w 4613091"/>
                <a:gd name="connsiteY2" fmla="*/ 497883 h 1577383"/>
                <a:gd name="connsiteX3" fmla="*/ 1642609 w 4613091"/>
                <a:gd name="connsiteY3" fmla="*/ 71225 h 1577383"/>
                <a:gd name="connsiteX4" fmla="*/ 2508202 w 4613091"/>
                <a:gd name="connsiteY4" fmla="*/ 46506 h 1577383"/>
                <a:gd name="connsiteX5" fmla="*/ 2961354 w 4613091"/>
                <a:gd name="connsiteY5" fmla="*/ 535983 h 1577383"/>
                <a:gd name="connsiteX6" fmla="*/ 3371481 w 4613091"/>
                <a:gd name="connsiteY6" fmla="*/ 1170983 h 1577383"/>
                <a:gd name="connsiteX7" fmla="*/ 3797300 w 4613091"/>
                <a:gd name="connsiteY7" fmla="*/ 1437683 h 1577383"/>
                <a:gd name="connsiteX8" fmla="*/ 4613091 w 4613091"/>
                <a:gd name="connsiteY8" fmla="*/ 1551983 h 1577383"/>
                <a:gd name="connsiteX0" fmla="*/ 0 w 4613091"/>
                <a:gd name="connsiteY0" fmla="*/ 1571523 h 1571523"/>
                <a:gd name="connsiteX1" fmla="*/ 635000 w 4613091"/>
                <a:gd name="connsiteY1" fmla="*/ 1088923 h 1571523"/>
                <a:gd name="connsiteX2" fmla="*/ 1079500 w 4613091"/>
                <a:gd name="connsiteY2" fmla="*/ 492023 h 1571523"/>
                <a:gd name="connsiteX3" fmla="*/ 1642609 w 4613091"/>
                <a:gd name="connsiteY3" fmla="*/ 65365 h 1571523"/>
                <a:gd name="connsiteX4" fmla="*/ 2469625 w 4613091"/>
                <a:gd name="connsiteY4" fmla="*/ 49567 h 1571523"/>
                <a:gd name="connsiteX5" fmla="*/ 2961354 w 4613091"/>
                <a:gd name="connsiteY5" fmla="*/ 530123 h 1571523"/>
                <a:gd name="connsiteX6" fmla="*/ 3371481 w 4613091"/>
                <a:gd name="connsiteY6" fmla="*/ 1165123 h 1571523"/>
                <a:gd name="connsiteX7" fmla="*/ 3797300 w 4613091"/>
                <a:gd name="connsiteY7" fmla="*/ 1431823 h 1571523"/>
                <a:gd name="connsiteX8" fmla="*/ 4613091 w 4613091"/>
                <a:gd name="connsiteY8" fmla="*/ 1546123 h 1571523"/>
                <a:gd name="connsiteX0" fmla="*/ 0 w 4613091"/>
                <a:gd name="connsiteY0" fmla="*/ 1577094 h 1577094"/>
                <a:gd name="connsiteX1" fmla="*/ 635000 w 4613091"/>
                <a:gd name="connsiteY1" fmla="*/ 1094494 h 1577094"/>
                <a:gd name="connsiteX2" fmla="*/ 1079500 w 4613091"/>
                <a:gd name="connsiteY2" fmla="*/ 497594 h 1577094"/>
                <a:gd name="connsiteX3" fmla="*/ 1642609 w 4613091"/>
                <a:gd name="connsiteY3" fmla="*/ 70936 h 1577094"/>
                <a:gd name="connsiteX4" fmla="*/ 2469625 w 4613091"/>
                <a:gd name="connsiteY4" fmla="*/ 55138 h 1577094"/>
                <a:gd name="connsiteX5" fmla="*/ 2961354 w 4613091"/>
                <a:gd name="connsiteY5" fmla="*/ 535694 h 1577094"/>
                <a:gd name="connsiteX6" fmla="*/ 3371481 w 4613091"/>
                <a:gd name="connsiteY6" fmla="*/ 1170694 h 1577094"/>
                <a:gd name="connsiteX7" fmla="*/ 3797300 w 4613091"/>
                <a:gd name="connsiteY7" fmla="*/ 1437394 h 1577094"/>
                <a:gd name="connsiteX8" fmla="*/ 4613091 w 4613091"/>
                <a:gd name="connsiteY8" fmla="*/ 1551694 h 1577094"/>
                <a:gd name="connsiteX0" fmla="*/ 0 w 4613091"/>
                <a:gd name="connsiteY0" fmla="*/ 1560722 h 1560722"/>
                <a:gd name="connsiteX1" fmla="*/ 635000 w 4613091"/>
                <a:gd name="connsiteY1" fmla="*/ 1078122 h 1560722"/>
                <a:gd name="connsiteX2" fmla="*/ 1079500 w 4613091"/>
                <a:gd name="connsiteY2" fmla="*/ 481222 h 1560722"/>
                <a:gd name="connsiteX3" fmla="*/ 1642609 w 4613091"/>
                <a:gd name="connsiteY3" fmla="*/ 54564 h 1560722"/>
                <a:gd name="connsiteX4" fmla="*/ 2469625 w 4613091"/>
                <a:gd name="connsiteY4" fmla="*/ 65529 h 1560722"/>
                <a:gd name="connsiteX5" fmla="*/ 2961354 w 4613091"/>
                <a:gd name="connsiteY5" fmla="*/ 519322 h 1560722"/>
                <a:gd name="connsiteX6" fmla="*/ 3371481 w 4613091"/>
                <a:gd name="connsiteY6" fmla="*/ 1154322 h 1560722"/>
                <a:gd name="connsiteX7" fmla="*/ 3797300 w 4613091"/>
                <a:gd name="connsiteY7" fmla="*/ 1421022 h 1560722"/>
                <a:gd name="connsiteX8" fmla="*/ 4613091 w 4613091"/>
                <a:gd name="connsiteY8" fmla="*/ 1535322 h 1560722"/>
                <a:gd name="connsiteX0" fmla="*/ 0 w 4613091"/>
                <a:gd name="connsiteY0" fmla="*/ 1547141 h 1547141"/>
                <a:gd name="connsiteX1" fmla="*/ 635000 w 4613091"/>
                <a:gd name="connsiteY1" fmla="*/ 1064541 h 1547141"/>
                <a:gd name="connsiteX2" fmla="*/ 1079500 w 4613091"/>
                <a:gd name="connsiteY2" fmla="*/ 467641 h 1547141"/>
                <a:gd name="connsiteX3" fmla="*/ 1642609 w 4613091"/>
                <a:gd name="connsiteY3" fmla="*/ 40983 h 1547141"/>
                <a:gd name="connsiteX4" fmla="*/ 2524734 w 4613091"/>
                <a:gd name="connsiteY4" fmla="*/ 78711 h 1547141"/>
                <a:gd name="connsiteX5" fmla="*/ 2961354 w 4613091"/>
                <a:gd name="connsiteY5" fmla="*/ 505741 h 1547141"/>
                <a:gd name="connsiteX6" fmla="*/ 3371481 w 4613091"/>
                <a:gd name="connsiteY6" fmla="*/ 1140741 h 1547141"/>
                <a:gd name="connsiteX7" fmla="*/ 3797300 w 4613091"/>
                <a:gd name="connsiteY7" fmla="*/ 1407441 h 1547141"/>
                <a:gd name="connsiteX8" fmla="*/ 4613091 w 4613091"/>
                <a:gd name="connsiteY8" fmla="*/ 1521741 h 1547141"/>
                <a:gd name="connsiteX0" fmla="*/ 0 w 4613091"/>
                <a:gd name="connsiteY0" fmla="*/ 1525725 h 1525725"/>
                <a:gd name="connsiteX1" fmla="*/ 635000 w 4613091"/>
                <a:gd name="connsiteY1" fmla="*/ 1043125 h 1525725"/>
                <a:gd name="connsiteX2" fmla="*/ 1079500 w 4613091"/>
                <a:gd name="connsiteY2" fmla="*/ 446225 h 1525725"/>
                <a:gd name="connsiteX3" fmla="*/ 1642609 w 4613091"/>
                <a:gd name="connsiteY3" fmla="*/ 46329 h 1525725"/>
                <a:gd name="connsiteX4" fmla="*/ 2524734 w 4613091"/>
                <a:gd name="connsiteY4" fmla="*/ 57295 h 1525725"/>
                <a:gd name="connsiteX5" fmla="*/ 2961354 w 4613091"/>
                <a:gd name="connsiteY5" fmla="*/ 484325 h 1525725"/>
                <a:gd name="connsiteX6" fmla="*/ 3371481 w 4613091"/>
                <a:gd name="connsiteY6" fmla="*/ 1119325 h 1525725"/>
                <a:gd name="connsiteX7" fmla="*/ 3797300 w 4613091"/>
                <a:gd name="connsiteY7" fmla="*/ 1386025 h 1525725"/>
                <a:gd name="connsiteX8" fmla="*/ 4613091 w 4613091"/>
                <a:gd name="connsiteY8" fmla="*/ 1500325 h 1525725"/>
                <a:gd name="connsiteX0" fmla="*/ 0 w 4613091"/>
                <a:gd name="connsiteY0" fmla="*/ 1521200 h 1521200"/>
                <a:gd name="connsiteX1" fmla="*/ 635000 w 4613091"/>
                <a:gd name="connsiteY1" fmla="*/ 1038600 h 1521200"/>
                <a:gd name="connsiteX2" fmla="*/ 1079500 w 4613091"/>
                <a:gd name="connsiteY2" fmla="*/ 441700 h 1521200"/>
                <a:gd name="connsiteX3" fmla="*/ 1642609 w 4613091"/>
                <a:gd name="connsiteY3" fmla="*/ 41804 h 1521200"/>
                <a:gd name="connsiteX4" fmla="*/ 2579843 w 4613091"/>
                <a:gd name="connsiteY4" fmla="*/ 61691 h 1521200"/>
                <a:gd name="connsiteX5" fmla="*/ 2961354 w 4613091"/>
                <a:gd name="connsiteY5" fmla="*/ 479800 h 1521200"/>
                <a:gd name="connsiteX6" fmla="*/ 3371481 w 4613091"/>
                <a:gd name="connsiteY6" fmla="*/ 1114800 h 1521200"/>
                <a:gd name="connsiteX7" fmla="*/ 3797300 w 4613091"/>
                <a:gd name="connsiteY7" fmla="*/ 1381500 h 1521200"/>
                <a:gd name="connsiteX8" fmla="*/ 4613091 w 4613091"/>
                <a:gd name="connsiteY8" fmla="*/ 1495800 h 1521200"/>
                <a:gd name="connsiteX0" fmla="*/ 0 w 4613091"/>
                <a:gd name="connsiteY0" fmla="*/ 1523272 h 1523272"/>
                <a:gd name="connsiteX1" fmla="*/ 635000 w 4613091"/>
                <a:gd name="connsiteY1" fmla="*/ 1040672 h 1523272"/>
                <a:gd name="connsiteX2" fmla="*/ 1079500 w 4613091"/>
                <a:gd name="connsiteY2" fmla="*/ 443772 h 1523272"/>
                <a:gd name="connsiteX3" fmla="*/ 1642609 w 4613091"/>
                <a:gd name="connsiteY3" fmla="*/ 43876 h 1523272"/>
                <a:gd name="connsiteX4" fmla="*/ 2169156 w 4613091"/>
                <a:gd name="connsiteY4" fmla="*/ 12593 h 1523272"/>
                <a:gd name="connsiteX5" fmla="*/ 2579843 w 4613091"/>
                <a:gd name="connsiteY5" fmla="*/ 63763 h 1523272"/>
                <a:gd name="connsiteX6" fmla="*/ 2961354 w 4613091"/>
                <a:gd name="connsiteY6" fmla="*/ 481872 h 1523272"/>
                <a:gd name="connsiteX7" fmla="*/ 3371481 w 4613091"/>
                <a:gd name="connsiteY7" fmla="*/ 1116872 h 1523272"/>
                <a:gd name="connsiteX8" fmla="*/ 3797300 w 4613091"/>
                <a:gd name="connsiteY8" fmla="*/ 1383572 h 1523272"/>
                <a:gd name="connsiteX9" fmla="*/ 4613091 w 4613091"/>
                <a:gd name="connsiteY9" fmla="*/ 1497872 h 1523272"/>
                <a:gd name="connsiteX0" fmla="*/ 0 w 4613091"/>
                <a:gd name="connsiteY0" fmla="*/ 1564830 h 1564830"/>
                <a:gd name="connsiteX1" fmla="*/ 635000 w 4613091"/>
                <a:gd name="connsiteY1" fmla="*/ 1082230 h 1564830"/>
                <a:gd name="connsiteX2" fmla="*/ 1079500 w 4613091"/>
                <a:gd name="connsiteY2" fmla="*/ 485330 h 1564830"/>
                <a:gd name="connsiteX3" fmla="*/ 1642609 w 4613091"/>
                <a:gd name="connsiteY3" fmla="*/ 85434 h 1564830"/>
                <a:gd name="connsiteX4" fmla="*/ 2169156 w 4613091"/>
                <a:gd name="connsiteY4" fmla="*/ 625 h 1564830"/>
                <a:gd name="connsiteX5" fmla="*/ 2579843 w 4613091"/>
                <a:gd name="connsiteY5" fmla="*/ 105321 h 1564830"/>
                <a:gd name="connsiteX6" fmla="*/ 2961354 w 4613091"/>
                <a:gd name="connsiteY6" fmla="*/ 523430 h 1564830"/>
                <a:gd name="connsiteX7" fmla="*/ 3371481 w 4613091"/>
                <a:gd name="connsiteY7" fmla="*/ 1158430 h 1564830"/>
                <a:gd name="connsiteX8" fmla="*/ 3797300 w 4613091"/>
                <a:gd name="connsiteY8" fmla="*/ 1425130 h 1564830"/>
                <a:gd name="connsiteX9" fmla="*/ 4613091 w 4613091"/>
                <a:gd name="connsiteY9" fmla="*/ 1539430 h 1564830"/>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79843 w 4613091"/>
                <a:gd name="connsiteY5" fmla="*/ 118438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79843 w 4613091"/>
                <a:gd name="connsiteY5" fmla="*/ 145201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85353 w 4613091"/>
                <a:gd name="connsiteY5" fmla="*/ 136280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85353 w 4613091"/>
                <a:gd name="connsiteY5" fmla="*/ 136280 h 1577947"/>
                <a:gd name="connsiteX6" fmla="*/ 2972376 w 4613091"/>
                <a:gd name="connsiteY6" fmla="*/ 541008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24113"/>
                <a:gd name="connsiteY0" fmla="*/ 1577947 h 1577947"/>
                <a:gd name="connsiteX1" fmla="*/ 635000 w 4624113"/>
                <a:gd name="connsiteY1" fmla="*/ 1095347 h 1577947"/>
                <a:gd name="connsiteX2" fmla="*/ 1079500 w 4624113"/>
                <a:gd name="connsiteY2" fmla="*/ 498447 h 1577947"/>
                <a:gd name="connsiteX3" fmla="*/ 1642609 w 4624113"/>
                <a:gd name="connsiteY3" fmla="*/ 98551 h 1577947"/>
                <a:gd name="connsiteX4" fmla="*/ 2180178 w 4624113"/>
                <a:gd name="connsiteY4" fmla="*/ 360 h 1577947"/>
                <a:gd name="connsiteX5" fmla="*/ 2585353 w 4624113"/>
                <a:gd name="connsiteY5" fmla="*/ 136280 h 1577947"/>
                <a:gd name="connsiteX6" fmla="*/ 2972376 w 4624113"/>
                <a:gd name="connsiteY6" fmla="*/ 541008 h 1577947"/>
                <a:gd name="connsiteX7" fmla="*/ 3371481 w 4624113"/>
                <a:gd name="connsiteY7" fmla="*/ 1171547 h 1577947"/>
                <a:gd name="connsiteX8" fmla="*/ 3797300 w 4624113"/>
                <a:gd name="connsiteY8" fmla="*/ 1438247 h 1577947"/>
                <a:gd name="connsiteX9" fmla="*/ 4624113 w 4624113"/>
                <a:gd name="connsiteY9" fmla="*/ 1565929 h 1577947"/>
                <a:gd name="connsiteX0" fmla="*/ 0 w 4624113"/>
                <a:gd name="connsiteY0" fmla="*/ 1578105 h 1578105"/>
                <a:gd name="connsiteX1" fmla="*/ 635000 w 4624113"/>
                <a:gd name="connsiteY1" fmla="*/ 1095505 h 1578105"/>
                <a:gd name="connsiteX2" fmla="*/ 1057458 w 4624113"/>
                <a:gd name="connsiteY2" fmla="*/ 547671 h 1578105"/>
                <a:gd name="connsiteX3" fmla="*/ 1642609 w 4624113"/>
                <a:gd name="connsiteY3" fmla="*/ 98709 h 1578105"/>
                <a:gd name="connsiteX4" fmla="*/ 2180178 w 4624113"/>
                <a:gd name="connsiteY4" fmla="*/ 518 h 1578105"/>
                <a:gd name="connsiteX5" fmla="*/ 2585353 w 4624113"/>
                <a:gd name="connsiteY5" fmla="*/ 136438 h 1578105"/>
                <a:gd name="connsiteX6" fmla="*/ 2972376 w 4624113"/>
                <a:gd name="connsiteY6" fmla="*/ 541166 h 1578105"/>
                <a:gd name="connsiteX7" fmla="*/ 3371481 w 4624113"/>
                <a:gd name="connsiteY7" fmla="*/ 1171705 h 1578105"/>
                <a:gd name="connsiteX8" fmla="*/ 3797300 w 4624113"/>
                <a:gd name="connsiteY8" fmla="*/ 1438405 h 1578105"/>
                <a:gd name="connsiteX9" fmla="*/ 4624113 w 4624113"/>
                <a:gd name="connsiteY9" fmla="*/ 1566087 h 1578105"/>
                <a:gd name="connsiteX0" fmla="*/ 0 w 4624113"/>
                <a:gd name="connsiteY0" fmla="*/ 1578105 h 1578105"/>
                <a:gd name="connsiteX1" fmla="*/ 635000 w 4624113"/>
                <a:gd name="connsiteY1" fmla="*/ 1095505 h 1578105"/>
                <a:gd name="connsiteX2" fmla="*/ 1057458 w 4624113"/>
                <a:gd name="connsiteY2" fmla="*/ 547671 h 1578105"/>
                <a:gd name="connsiteX3" fmla="*/ 1642609 w 4624113"/>
                <a:gd name="connsiteY3" fmla="*/ 98709 h 1578105"/>
                <a:gd name="connsiteX4" fmla="*/ 2180178 w 4624113"/>
                <a:gd name="connsiteY4" fmla="*/ 518 h 1578105"/>
                <a:gd name="connsiteX5" fmla="*/ 2585353 w 4624113"/>
                <a:gd name="connsiteY5" fmla="*/ 136438 h 1578105"/>
                <a:gd name="connsiteX6" fmla="*/ 2972376 w 4624113"/>
                <a:gd name="connsiteY6" fmla="*/ 541166 h 1578105"/>
                <a:gd name="connsiteX7" fmla="*/ 3371481 w 4624113"/>
                <a:gd name="connsiteY7" fmla="*/ 1171705 h 1578105"/>
                <a:gd name="connsiteX8" fmla="*/ 3797300 w 4624113"/>
                <a:gd name="connsiteY8" fmla="*/ 1438405 h 1578105"/>
                <a:gd name="connsiteX9" fmla="*/ 4624113 w 4624113"/>
                <a:gd name="connsiteY9" fmla="*/ 1566087 h 1578105"/>
                <a:gd name="connsiteX0" fmla="*/ 0 w 4624113"/>
                <a:gd name="connsiteY0" fmla="*/ 1578187 h 1578187"/>
                <a:gd name="connsiteX1" fmla="*/ 635000 w 4624113"/>
                <a:gd name="connsiteY1" fmla="*/ 10955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071 h 1578071"/>
                <a:gd name="connsiteX1" fmla="*/ 635000 w 4624113"/>
                <a:gd name="connsiteY1" fmla="*/ 1120871 h 1578071"/>
                <a:gd name="connsiteX2" fmla="*/ 1078380 w 4624113"/>
                <a:gd name="connsiteY2" fmla="*/ 564570 h 1578071"/>
                <a:gd name="connsiteX3" fmla="*/ 1642609 w 4624113"/>
                <a:gd name="connsiteY3" fmla="*/ 98675 h 1578071"/>
                <a:gd name="connsiteX4" fmla="*/ 2180178 w 4624113"/>
                <a:gd name="connsiteY4" fmla="*/ 484 h 1578071"/>
                <a:gd name="connsiteX5" fmla="*/ 2585353 w 4624113"/>
                <a:gd name="connsiteY5" fmla="*/ 136404 h 1578071"/>
                <a:gd name="connsiteX6" fmla="*/ 2972376 w 4624113"/>
                <a:gd name="connsiteY6" fmla="*/ 541132 h 1578071"/>
                <a:gd name="connsiteX7" fmla="*/ 3371481 w 4624113"/>
                <a:gd name="connsiteY7" fmla="*/ 1171671 h 1578071"/>
                <a:gd name="connsiteX8" fmla="*/ 3797300 w 4624113"/>
                <a:gd name="connsiteY8" fmla="*/ 1438371 h 1578071"/>
                <a:gd name="connsiteX9" fmla="*/ 4624113 w 4624113"/>
                <a:gd name="connsiteY9" fmla="*/ 1566053 h 1578071"/>
                <a:gd name="connsiteX0" fmla="*/ 0 w 4624113"/>
                <a:gd name="connsiteY0" fmla="*/ 1578071 h 1578071"/>
                <a:gd name="connsiteX1" fmla="*/ 635000 w 4624113"/>
                <a:gd name="connsiteY1" fmla="*/ 1120871 h 1578071"/>
                <a:gd name="connsiteX2" fmla="*/ 1078380 w 4624113"/>
                <a:gd name="connsiteY2" fmla="*/ 564570 h 1578071"/>
                <a:gd name="connsiteX3" fmla="*/ 1642609 w 4624113"/>
                <a:gd name="connsiteY3" fmla="*/ 98675 h 1578071"/>
                <a:gd name="connsiteX4" fmla="*/ 2180178 w 4624113"/>
                <a:gd name="connsiteY4" fmla="*/ 484 h 1578071"/>
                <a:gd name="connsiteX5" fmla="*/ 2585353 w 4624113"/>
                <a:gd name="connsiteY5" fmla="*/ 136404 h 1578071"/>
                <a:gd name="connsiteX6" fmla="*/ 2972376 w 4624113"/>
                <a:gd name="connsiteY6" fmla="*/ 541132 h 1578071"/>
                <a:gd name="connsiteX7" fmla="*/ 3371481 w 4624113"/>
                <a:gd name="connsiteY7" fmla="*/ 1171671 h 1578071"/>
                <a:gd name="connsiteX8" fmla="*/ 3797300 w 4624113"/>
                <a:gd name="connsiteY8" fmla="*/ 1438371 h 1578071"/>
                <a:gd name="connsiteX9" fmla="*/ 4624113 w 4624113"/>
                <a:gd name="connsiteY9" fmla="*/ 1566053 h 1578071"/>
                <a:gd name="connsiteX0" fmla="*/ 0 w 3797300"/>
                <a:gd name="connsiteY0" fmla="*/ 1578071 h 1578071"/>
                <a:gd name="connsiteX1" fmla="*/ 635000 w 3797300"/>
                <a:gd name="connsiteY1" fmla="*/ 1120871 h 1578071"/>
                <a:gd name="connsiteX2" fmla="*/ 1078380 w 3797300"/>
                <a:gd name="connsiteY2" fmla="*/ 564570 h 1578071"/>
                <a:gd name="connsiteX3" fmla="*/ 1642609 w 3797300"/>
                <a:gd name="connsiteY3" fmla="*/ 98675 h 1578071"/>
                <a:gd name="connsiteX4" fmla="*/ 2180178 w 3797300"/>
                <a:gd name="connsiteY4" fmla="*/ 484 h 1578071"/>
                <a:gd name="connsiteX5" fmla="*/ 2585353 w 3797300"/>
                <a:gd name="connsiteY5" fmla="*/ 136404 h 1578071"/>
                <a:gd name="connsiteX6" fmla="*/ 2972376 w 3797300"/>
                <a:gd name="connsiteY6" fmla="*/ 541132 h 1578071"/>
                <a:gd name="connsiteX7" fmla="*/ 3371481 w 3797300"/>
                <a:gd name="connsiteY7" fmla="*/ 1171671 h 1578071"/>
                <a:gd name="connsiteX8" fmla="*/ 3797300 w 3797300"/>
                <a:gd name="connsiteY8" fmla="*/ 1438371 h 1578071"/>
                <a:gd name="connsiteX0" fmla="*/ 0 w 3371480"/>
                <a:gd name="connsiteY0" fmla="*/ 1578071 h 1578071"/>
                <a:gd name="connsiteX1" fmla="*/ 635000 w 3371480"/>
                <a:gd name="connsiteY1" fmla="*/ 1120871 h 1578071"/>
                <a:gd name="connsiteX2" fmla="*/ 1078380 w 3371480"/>
                <a:gd name="connsiteY2" fmla="*/ 564570 h 1578071"/>
                <a:gd name="connsiteX3" fmla="*/ 1642609 w 3371480"/>
                <a:gd name="connsiteY3" fmla="*/ 98675 h 1578071"/>
                <a:gd name="connsiteX4" fmla="*/ 2180178 w 3371480"/>
                <a:gd name="connsiteY4" fmla="*/ 484 h 1578071"/>
                <a:gd name="connsiteX5" fmla="*/ 2585353 w 3371480"/>
                <a:gd name="connsiteY5" fmla="*/ 136404 h 1578071"/>
                <a:gd name="connsiteX6" fmla="*/ 2972376 w 3371480"/>
                <a:gd name="connsiteY6" fmla="*/ 541132 h 1578071"/>
                <a:gd name="connsiteX7" fmla="*/ 3371481 w 3371480"/>
                <a:gd name="connsiteY7" fmla="*/ 1171671 h 1578071"/>
                <a:gd name="connsiteX0" fmla="*/ 0 w 3371480"/>
                <a:gd name="connsiteY0" fmla="*/ 1578071 h 1578071"/>
                <a:gd name="connsiteX1" fmla="*/ 635000 w 3371480"/>
                <a:gd name="connsiteY1" fmla="*/ 1120871 h 1578071"/>
                <a:gd name="connsiteX2" fmla="*/ 1078380 w 3371480"/>
                <a:gd name="connsiteY2" fmla="*/ 564570 h 1578071"/>
                <a:gd name="connsiteX3" fmla="*/ 1642609 w 3371480"/>
                <a:gd name="connsiteY3" fmla="*/ 98675 h 1578071"/>
                <a:gd name="connsiteX4" fmla="*/ 2180178 w 3371480"/>
                <a:gd name="connsiteY4" fmla="*/ 484 h 1578071"/>
                <a:gd name="connsiteX5" fmla="*/ 2585353 w 3371480"/>
                <a:gd name="connsiteY5" fmla="*/ 136404 h 1578071"/>
                <a:gd name="connsiteX6" fmla="*/ 2972376 w 3371480"/>
                <a:gd name="connsiteY6" fmla="*/ 541132 h 1578071"/>
                <a:gd name="connsiteX7" fmla="*/ 3371480 w 3371480"/>
                <a:gd name="connsiteY7" fmla="*/ 906888 h 1578071"/>
                <a:gd name="connsiteX0" fmla="*/ 0 w 3215391"/>
                <a:gd name="connsiteY0" fmla="*/ 1578071 h 1578071"/>
                <a:gd name="connsiteX1" fmla="*/ 635000 w 3215391"/>
                <a:gd name="connsiteY1" fmla="*/ 1120871 h 1578071"/>
                <a:gd name="connsiteX2" fmla="*/ 1078380 w 3215391"/>
                <a:gd name="connsiteY2" fmla="*/ 564570 h 1578071"/>
                <a:gd name="connsiteX3" fmla="*/ 1642609 w 3215391"/>
                <a:gd name="connsiteY3" fmla="*/ 98675 h 1578071"/>
                <a:gd name="connsiteX4" fmla="*/ 2180178 w 3215391"/>
                <a:gd name="connsiteY4" fmla="*/ 484 h 1578071"/>
                <a:gd name="connsiteX5" fmla="*/ 2585353 w 3215391"/>
                <a:gd name="connsiteY5" fmla="*/ 136404 h 1578071"/>
                <a:gd name="connsiteX6" fmla="*/ 2972376 w 3215391"/>
                <a:gd name="connsiteY6" fmla="*/ 541132 h 1578071"/>
                <a:gd name="connsiteX7" fmla="*/ 3215391 w 3215391"/>
                <a:gd name="connsiteY7" fmla="*/ 769593 h 1578071"/>
                <a:gd name="connsiteX0" fmla="*/ 0 w 3215391"/>
                <a:gd name="connsiteY0" fmla="*/ 1578071 h 1578071"/>
                <a:gd name="connsiteX1" fmla="*/ 635000 w 3215391"/>
                <a:gd name="connsiteY1" fmla="*/ 1120871 h 1578071"/>
                <a:gd name="connsiteX2" fmla="*/ 1078380 w 3215391"/>
                <a:gd name="connsiteY2" fmla="*/ 564570 h 1578071"/>
                <a:gd name="connsiteX3" fmla="*/ 1642609 w 3215391"/>
                <a:gd name="connsiteY3" fmla="*/ 98675 h 1578071"/>
                <a:gd name="connsiteX4" fmla="*/ 2180178 w 3215391"/>
                <a:gd name="connsiteY4" fmla="*/ 484 h 1578071"/>
                <a:gd name="connsiteX5" fmla="*/ 2585353 w 3215391"/>
                <a:gd name="connsiteY5" fmla="*/ 136404 h 1578071"/>
                <a:gd name="connsiteX6" fmla="*/ 2972376 w 3215391"/>
                <a:gd name="connsiteY6" fmla="*/ 541132 h 1578071"/>
                <a:gd name="connsiteX7" fmla="*/ 3215391 w 3215391"/>
                <a:gd name="connsiteY7" fmla="*/ 769593 h 1578071"/>
                <a:gd name="connsiteX0" fmla="*/ 0 w 3410502"/>
                <a:gd name="connsiteY0" fmla="*/ 1578071 h 1578071"/>
                <a:gd name="connsiteX1" fmla="*/ 635000 w 3410502"/>
                <a:gd name="connsiteY1" fmla="*/ 1120871 h 1578071"/>
                <a:gd name="connsiteX2" fmla="*/ 1078380 w 3410502"/>
                <a:gd name="connsiteY2" fmla="*/ 564570 h 1578071"/>
                <a:gd name="connsiteX3" fmla="*/ 1642609 w 3410502"/>
                <a:gd name="connsiteY3" fmla="*/ 98675 h 1578071"/>
                <a:gd name="connsiteX4" fmla="*/ 2180178 w 3410502"/>
                <a:gd name="connsiteY4" fmla="*/ 484 h 1578071"/>
                <a:gd name="connsiteX5" fmla="*/ 2585353 w 3410502"/>
                <a:gd name="connsiteY5" fmla="*/ 136404 h 1578071"/>
                <a:gd name="connsiteX6" fmla="*/ 2972376 w 3410502"/>
                <a:gd name="connsiteY6" fmla="*/ 541132 h 1578071"/>
                <a:gd name="connsiteX7" fmla="*/ 3410502 w 3410502"/>
                <a:gd name="connsiteY7" fmla="*/ 678063 h 1578071"/>
                <a:gd name="connsiteX0" fmla="*/ 0 w 3410502"/>
                <a:gd name="connsiteY0" fmla="*/ 1578071 h 1578071"/>
                <a:gd name="connsiteX1" fmla="*/ 635000 w 3410502"/>
                <a:gd name="connsiteY1" fmla="*/ 1120871 h 1578071"/>
                <a:gd name="connsiteX2" fmla="*/ 1078380 w 3410502"/>
                <a:gd name="connsiteY2" fmla="*/ 564570 h 1578071"/>
                <a:gd name="connsiteX3" fmla="*/ 1642609 w 3410502"/>
                <a:gd name="connsiteY3" fmla="*/ 98675 h 1578071"/>
                <a:gd name="connsiteX4" fmla="*/ 2180178 w 3410502"/>
                <a:gd name="connsiteY4" fmla="*/ 484 h 1578071"/>
                <a:gd name="connsiteX5" fmla="*/ 2585353 w 3410502"/>
                <a:gd name="connsiteY5" fmla="*/ 136404 h 1578071"/>
                <a:gd name="connsiteX6" fmla="*/ 2972376 w 3410502"/>
                <a:gd name="connsiteY6" fmla="*/ 541132 h 1578071"/>
                <a:gd name="connsiteX7" fmla="*/ 3410502 w 3410502"/>
                <a:gd name="connsiteY7" fmla="*/ 678063 h 1578071"/>
                <a:gd name="connsiteX0" fmla="*/ 0 w 3586101"/>
                <a:gd name="connsiteY0" fmla="*/ 1578071 h 1578071"/>
                <a:gd name="connsiteX1" fmla="*/ 635000 w 3586101"/>
                <a:gd name="connsiteY1" fmla="*/ 1120871 h 1578071"/>
                <a:gd name="connsiteX2" fmla="*/ 1078380 w 3586101"/>
                <a:gd name="connsiteY2" fmla="*/ 564570 h 1578071"/>
                <a:gd name="connsiteX3" fmla="*/ 1642609 w 3586101"/>
                <a:gd name="connsiteY3" fmla="*/ 98675 h 1578071"/>
                <a:gd name="connsiteX4" fmla="*/ 2180178 w 3586101"/>
                <a:gd name="connsiteY4" fmla="*/ 484 h 1578071"/>
                <a:gd name="connsiteX5" fmla="*/ 2585353 w 3586101"/>
                <a:gd name="connsiteY5" fmla="*/ 136404 h 1578071"/>
                <a:gd name="connsiteX6" fmla="*/ 2972376 w 3586101"/>
                <a:gd name="connsiteY6" fmla="*/ 541132 h 1578071"/>
                <a:gd name="connsiteX7" fmla="*/ 3586101 w 3586101"/>
                <a:gd name="connsiteY7" fmla="*/ 619222 h 1578071"/>
                <a:gd name="connsiteX0" fmla="*/ 0 w 3469034"/>
                <a:gd name="connsiteY0" fmla="*/ 1578071 h 1578071"/>
                <a:gd name="connsiteX1" fmla="*/ 635000 w 3469034"/>
                <a:gd name="connsiteY1" fmla="*/ 1120871 h 1578071"/>
                <a:gd name="connsiteX2" fmla="*/ 1078380 w 3469034"/>
                <a:gd name="connsiteY2" fmla="*/ 564570 h 1578071"/>
                <a:gd name="connsiteX3" fmla="*/ 1642609 w 3469034"/>
                <a:gd name="connsiteY3" fmla="*/ 98675 h 1578071"/>
                <a:gd name="connsiteX4" fmla="*/ 2180178 w 3469034"/>
                <a:gd name="connsiteY4" fmla="*/ 484 h 1578071"/>
                <a:gd name="connsiteX5" fmla="*/ 2585353 w 3469034"/>
                <a:gd name="connsiteY5" fmla="*/ 136404 h 1578071"/>
                <a:gd name="connsiteX6" fmla="*/ 2972376 w 3469034"/>
                <a:gd name="connsiteY6" fmla="*/ 541132 h 1578071"/>
                <a:gd name="connsiteX7" fmla="*/ 3469034 w 3469034"/>
                <a:gd name="connsiteY7" fmla="*/ 390397 h 1578071"/>
                <a:gd name="connsiteX0" fmla="*/ 0 w 3498337"/>
                <a:gd name="connsiteY0" fmla="*/ 1578071 h 1578071"/>
                <a:gd name="connsiteX1" fmla="*/ 635000 w 3498337"/>
                <a:gd name="connsiteY1" fmla="*/ 1120871 h 1578071"/>
                <a:gd name="connsiteX2" fmla="*/ 1078380 w 3498337"/>
                <a:gd name="connsiteY2" fmla="*/ 564570 h 1578071"/>
                <a:gd name="connsiteX3" fmla="*/ 1642609 w 3498337"/>
                <a:gd name="connsiteY3" fmla="*/ 98675 h 1578071"/>
                <a:gd name="connsiteX4" fmla="*/ 2180178 w 3498337"/>
                <a:gd name="connsiteY4" fmla="*/ 484 h 1578071"/>
                <a:gd name="connsiteX5" fmla="*/ 2585353 w 3498337"/>
                <a:gd name="connsiteY5" fmla="*/ 136404 h 1578071"/>
                <a:gd name="connsiteX6" fmla="*/ 2972376 w 3498337"/>
                <a:gd name="connsiteY6" fmla="*/ 541132 h 1578071"/>
                <a:gd name="connsiteX7" fmla="*/ 3469034 w 3498337"/>
                <a:gd name="connsiteY7" fmla="*/ 390397 h 1578071"/>
                <a:gd name="connsiteX0" fmla="*/ 0 w 3469034"/>
                <a:gd name="connsiteY0" fmla="*/ 1578071 h 1578071"/>
                <a:gd name="connsiteX1" fmla="*/ 635000 w 3469034"/>
                <a:gd name="connsiteY1" fmla="*/ 1120871 h 1578071"/>
                <a:gd name="connsiteX2" fmla="*/ 1078380 w 3469034"/>
                <a:gd name="connsiteY2" fmla="*/ 564570 h 1578071"/>
                <a:gd name="connsiteX3" fmla="*/ 1642609 w 3469034"/>
                <a:gd name="connsiteY3" fmla="*/ 98675 h 1578071"/>
                <a:gd name="connsiteX4" fmla="*/ 2180178 w 3469034"/>
                <a:gd name="connsiteY4" fmla="*/ 484 h 1578071"/>
                <a:gd name="connsiteX5" fmla="*/ 2585353 w 3469034"/>
                <a:gd name="connsiteY5" fmla="*/ 136404 h 1578071"/>
                <a:gd name="connsiteX6" fmla="*/ 2972376 w 3469034"/>
                <a:gd name="connsiteY6" fmla="*/ 541132 h 1578071"/>
                <a:gd name="connsiteX7" fmla="*/ 3469034 w 3469034"/>
                <a:gd name="connsiteY7" fmla="*/ 390397 h 1578071"/>
                <a:gd name="connsiteX0" fmla="*/ 0 w 3585348"/>
                <a:gd name="connsiteY0" fmla="*/ 1560366 h 1560366"/>
                <a:gd name="connsiteX1" fmla="*/ 751314 w 3585348"/>
                <a:gd name="connsiteY1" fmla="*/ 1120871 h 1560366"/>
                <a:gd name="connsiteX2" fmla="*/ 1194694 w 3585348"/>
                <a:gd name="connsiteY2" fmla="*/ 564570 h 1560366"/>
                <a:gd name="connsiteX3" fmla="*/ 1758923 w 3585348"/>
                <a:gd name="connsiteY3" fmla="*/ 98675 h 1560366"/>
                <a:gd name="connsiteX4" fmla="*/ 2296492 w 3585348"/>
                <a:gd name="connsiteY4" fmla="*/ 484 h 1560366"/>
                <a:gd name="connsiteX5" fmla="*/ 2701667 w 3585348"/>
                <a:gd name="connsiteY5" fmla="*/ 136404 h 1560366"/>
                <a:gd name="connsiteX6" fmla="*/ 3088690 w 3585348"/>
                <a:gd name="connsiteY6" fmla="*/ 541132 h 1560366"/>
                <a:gd name="connsiteX7" fmla="*/ 3585348 w 3585348"/>
                <a:gd name="connsiteY7" fmla="*/ 390397 h 1560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5348" h="1560366">
                  <a:moveTo>
                    <a:pt x="0" y="1560366"/>
                  </a:moveTo>
                  <a:cubicBezTo>
                    <a:pt x="383116" y="1433366"/>
                    <a:pt x="552198" y="1286837"/>
                    <a:pt x="751314" y="1120871"/>
                  </a:cubicBezTo>
                  <a:cubicBezTo>
                    <a:pt x="950430" y="954905"/>
                    <a:pt x="1031990" y="739170"/>
                    <a:pt x="1194694" y="564570"/>
                  </a:cubicBezTo>
                  <a:cubicBezTo>
                    <a:pt x="1357398" y="389970"/>
                    <a:pt x="1570060" y="188456"/>
                    <a:pt x="1758923" y="98675"/>
                  </a:cubicBezTo>
                  <a:cubicBezTo>
                    <a:pt x="1947786" y="8894"/>
                    <a:pt x="2140286" y="-2830"/>
                    <a:pt x="2296492" y="484"/>
                  </a:cubicBezTo>
                  <a:cubicBezTo>
                    <a:pt x="2452698" y="3798"/>
                    <a:pt x="2569634" y="46296"/>
                    <a:pt x="2701667" y="136404"/>
                  </a:cubicBezTo>
                  <a:cubicBezTo>
                    <a:pt x="2833700" y="226512"/>
                    <a:pt x="2941410" y="498800"/>
                    <a:pt x="3088690" y="541132"/>
                  </a:cubicBezTo>
                  <a:cubicBezTo>
                    <a:pt x="3235970" y="583464"/>
                    <a:pt x="3428348" y="606975"/>
                    <a:pt x="3585348" y="390397"/>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5" name="Rectangle 184"/>
          <p:cNvSpPr/>
          <p:nvPr/>
        </p:nvSpPr>
        <p:spPr>
          <a:xfrm>
            <a:off x="6185779" y="13673005"/>
            <a:ext cx="538778" cy="4572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6" name="Straight Connector 185"/>
          <p:cNvCxnSpPr/>
          <p:nvPr/>
        </p:nvCxnSpPr>
        <p:spPr>
          <a:xfrm flipH="1">
            <a:off x="7766409" y="10093848"/>
            <a:ext cx="3024260" cy="0"/>
          </a:xfrm>
          <a:prstGeom prst="line">
            <a:avLst/>
          </a:prstGeom>
          <a:ln w="22225">
            <a:solidFill>
              <a:schemeClr val="accent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1271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2613412" y="8841870"/>
            <a:ext cx="1974179" cy="17337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07178" y="2723346"/>
            <a:ext cx="8229600" cy="1143000"/>
          </a:xfrm>
        </p:spPr>
        <p:txBody>
          <a:bodyPr>
            <a:normAutofit/>
          </a:bodyPr>
          <a:lstStyle/>
          <a:p>
            <a:r>
              <a:rPr lang="en-US" sz="4000" dirty="0" smtClean="0"/>
              <a:t>Fig 1b: Datasets</a:t>
            </a:r>
            <a:endParaRPr lang="en-US" sz="4000" dirty="0"/>
          </a:p>
        </p:txBody>
      </p:sp>
      <p:sp>
        <p:nvSpPr>
          <p:cNvPr id="4" name="Rectangle 3"/>
          <p:cNvSpPr/>
          <p:nvPr/>
        </p:nvSpPr>
        <p:spPr>
          <a:xfrm>
            <a:off x="2612501" y="6064037"/>
            <a:ext cx="2826279"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6" name="Rectangle 5"/>
              <p:cNvSpPr/>
              <p:nvPr/>
            </p:nvSpPr>
            <p:spPr>
              <a:xfrm>
                <a:off x="1682572" y="6984402"/>
                <a:ext cx="428002"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𝑞</m:t>
                      </m:r>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158572" y="2412396"/>
                <a:ext cx="428002" cy="461665"/>
              </a:xfrm>
              <a:prstGeom prst="rect">
                <a:avLst/>
              </a:prstGeom>
              <a:blipFill rotWithShape="0">
                <a:blip r:embed="rId3"/>
                <a:stretch>
                  <a:fillRect b="-10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3783907" y="5232014"/>
                <a:ext cx="575029"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i="1">
                              <a:latin typeface="Cambria Math"/>
                            </a:rPr>
                            <m:t>𝑛</m:t>
                          </m:r>
                        </m:e>
                        <m:sub>
                          <m:r>
                            <a:rPr lang="en-US" sz="2400" i="1">
                              <a:latin typeface="Cambria Math"/>
                            </a:rPr>
                            <m:t>𝑣</m:t>
                          </m:r>
                        </m:sub>
                      </m:sSub>
                    </m:oMath>
                  </m:oMathPara>
                </a14:m>
                <a:endParaRPr lang="en-US" sz="2400" dirty="0"/>
              </a:p>
            </p:txBody>
          </p:sp>
        </mc:Choice>
        <mc:Fallback xmlns="">
          <p:sp>
            <p:nvSpPr>
              <p:cNvPr id="7" name="Rectangle 6"/>
              <p:cNvSpPr>
                <a:spLocks noRot="1" noChangeAspect="1" noMove="1" noResize="1" noEditPoints="1" noAdjustHandles="1" noChangeArrowheads="1" noChangeShapeType="1" noTextEdit="1"/>
              </p:cNvSpPr>
              <p:nvPr/>
            </p:nvSpPr>
            <p:spPr>
              <a:xfrm>
                <a:off x="2259901" y="660008"/>
                <a:ext cx="575029" cy="461665"/>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2128790" y="5492978"/>
                <a:ext cx="554062" cy="646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3600" i="1">
                          <a:latin typeface="Cambria Math"/>
                        </a:rPr>
                        <m:t>𝑣</m:t>
                      </m:r>
                    </m:oMath>
                  </m:oMathPara>
                </a14:m>
                <a:endParaRPr lang="en-US" sz="3600" dirty="0"/>
              </a:p>
            </p:txBody>
          </p:sp>
        </mc:Choice>
        <mc:Fallback xmlns="">
          <p:sp>
            <p:nvSpPr>
              <p:cNvPr id="11" name="Rectangle 10"/>
              <p:cNvSpPr>
                <a:spLocks noRot="1" noChangeAspect="1" noMove="1" noResize="1" noEditPoints="1" noAdjustHandles="1" noChangeArrowheads="1" noChangeShapeType="1" noTextEdit="1"/>
              </p:cNvSpPr>
              <p:nvPr/>
            </p:nvSpPr>
            <p:spPr>
              <a:xfrm>
                <a:off x="604790" y="920972"/>
                <a:ext cx="554062" cy="646331"/>
              </a:xfrm>
              <a:prstGeom prst="rect">
                <a:avLst/>
              </a:prstGeom>
              <a:blipFill rotWithShape="0">
                <a:blip r:embed="rId5"/>
                <a:stretch>
                  <a:fillRect/>
                </a:stretch>
              </a:blipFill>
            </p:spPr>
            <p:txBody>
              <a:bodyPr/>
              <a:lstStyle/>
              <a:p>
                <a:r>
                  <a:rPr lang="en-US">
                    <a:noFill/>
                  </a:rPr>
                  <a:t> </a:t>
                </a:r>
              </a:p>
            </p:txBody>
          </p:sp>
        </mc:Fallback>
      </mc:AlternateContent>
      <p:cxnSp>
        <p:nvCxnSpPr>
          <p:cNvPr id="18" name="Straight Connector 17"/>
          <p:cNvCxnSpPr/>
          <p:nvPr/>
        </p:nvCxnSpPr>
        <p:spPr>
          <a:xfrm flipV="1">
            <a:off x="3336560" y="6006888"/>
            <a:ext cx="0" cy="4574026"/>
          </a:xfrm>
          <a:prstGeom prst="line">
            <a:avLst/>
          </a:prstGeom>
          <a:ln w="1270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3" name="Rectangle 22"/>
              <p:cNvSpPr/>
              <p:nvPr/>
            </p:nvSpPr>
            <p:spPr>
              <a:xfrm>
                <a:off x="3184166" y="5694054"/>
                <a:ext cx="32489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𝑗</m:t>
                      </m:r>
                    </m:oMath>
                  </m:oMathPara>
                </a14:m>
                <a:endParaRPr lang="en-US" dirty="0"/>
              </a:p>
            </p:txBody>
          </p:sp>
        </mc:Choice>
        <mc:Fallback xmlns="">
          <p:sp>
            <p:nvSpPr>
              <p:cNvPr id="23" name="Rectangle 22"/>
              <p:cNvSpPr>
                <a:spLocks noRot="1" noChangeAspect="1" noMove="1" noResize="1" noEditPoints="1" noAdjustHandles="1" noChangeArrowheads="1" noChangeShapeType="1" noTextEdit="1"/>
              </p:cNvSpPr>
              <p:nvPr/>
            </p:nvSpPr>
            <p:spPr>
              <a:xfrm>
                <a:off x="1660160" y="1122054"/>
                <a:ext cx="324897" cy="369332"/>
              </a:xfrm>
              <a:prstGeom prst="rect">
                <a:avLst/>
              </a:prstGeom>
              <a:blipFill rotWithShape="0">
                <a:blip r:embed="rId6"/>
                <a:stretch>
                  <a:fillRect b="-13115"/>
                </a:stretch>
              </a:blipFill>
            </p:spPr>
            <p:txBody>
              <a:bodyPr/>
              <a:lstStyle/>
              <a:p>
                <a:r>
                  <a:rPr lang="en-US">
                    <a:noFill/>
                  </a:rPr>
                  <a:t> </a:t>
                </a:r>
              </a:p>
            </p:txBody>
          </p:sp>
        </mc:Fallback>
      </mc:AlternateContent>
      <p:sp>
        <p:nvSpPr>
          <p:cNvPr id="25" name="Left Brace 24"/>
          <p:cNvSpPr/>
          <p:nvPr/>
        </p:nvSpPr>
        <p:spPr>
          <a:xfrm>
            <a:off x="2117360" y="6064037"/>
            <a:ext cx="350108" cy="22098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Left Brace 26"/>
          <p:cNvSpPr/>
          <p:nvPr/>
        </p:nvSpPr>
        <p:spPr>
          <a:xfrm rot="5400000">
            <a:off x="3884714" y="4351552"/>
            <a:ext cx="285853" cy="281471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33" name="Rectangle 32"/>
              <p:cNvSpPr/>
              <p:nvPr/>
            </p:nvSpPr>
            <p:spPr>
              <a:xfrm>
                <a:off x="1655549" y="9458896"/>
                <a:ext cx="428002"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𝑞</m:t>
                      </m:r>
                    </m:oMath>
                  </m:oMathPara>
                </a14:m>
                <a:endParaRPr lang="en-US" sz="2400" dirty="0"/>
              </a:p>
            </p:txBody>
          </p:sp>
        </mc:Choice>
        <mc:Fallback xmlns="">
          <p:sp>
            <p:nvSpPr>
              <p:cNvPr id="33" name="Rectangle 32"/>
              <p:cNvSpPr>
                <a:spLocks noRot="1" noChangeAspect="1" noMove="1" noResize="1" noEditPoints="1" noAdjustHandles="1" noChangeArrowheads="1" noChangeShapeType="1" noTextEdit="1"/>
              </p:cNvSpPr>
              <p:nvPr/>
            </p:nvSpPr>
            <p:spPr>
              <a:xfrm>
                <a:off x="131549" y="4886890"/>
                <a:ext cx="428002" cy="461665"/>
              </a:xfrm>
              <a:prstGeom prst="rect">
                <a:avLst/>
              </a:prstGeom>
              <a:blipFill rotWithShape="0">
                <a:blip r:embed="rId7"/>
                <a:stretch>
                  <a:fillRect b="-10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Rectangle 33"/>
              <p:cNvSpPr/>
              <p:nvPr/>
            </p:nvSpPr>
            <p:spPr>
              <a:xfrm>
                <a:off x="3376277" y="10744434"/>
                <a:ext cx="571310"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i="1">
                              <a:latin typeface="Cambria Math"/>
                            </a:rPr>
                            <m:t>𝑛</m:t>
                          </m:r>
                        </m:e>
                        <m:sub>
                          <m:r>
                            <a:rPr lang="en-US" sz="2400" i="1">
                              <a:latin typeface="Cambria Math"/>
                            </a:rPr>
                            <m:t>𝑒</m:t>
                          </m:r>
                        </m:sub>
                      </m:sSub>
                    </m:oMath>
                  </m:oMathPara>
                </a14:m>
                <a:endParaRPr lang="en-US" sz="2400" dirty="0"/>
              </a:p>
            </p:txBody>
          </p:sp>
        </mc:Choice>
        <mc:Fallback xmlns="">
          <p:sp>
            <p:nvSpPr>
              <p:cNvPr id="34" name="Rectangle 33"/>
              <p:cNvSpPr>
                <a:spLocks noRot="1" noChangeAspect="1" noMove="1" noResize="1" noEditPoints="1" noAdjustHandles="1" noChangeArrowheads="1" noChangeShapeType="1" noTextEdit="1"/>
              </p:cNvSpPr>
              <p:nvPr/>
            </p:nvSpPr>
            <p:spPr>
              <a:xfrm>
                <a:off x="1852277" y="6172428"/>
                <a:ext cx="571310" cy="461665"/>
              </a:xfrm>
              <a:prstGeom prst="rect">
                <a:avLst/>
              </a:prstGeom>
              <a:blipFill rotWithShape="0">
                <a:blip r:embed="rId8"/>
                <a:stretch>
                  <a:fillRect/>
                </a:stretch>
              </a:blipFill>
            </p:spPr>
            <p:txBody>
              <a:bodyPr/>
              <a:lstStyle/>
              <a:p>
                <a:r>
                  <a:rPr lang="en-US">
                    <a:noFill/>
                  </a:rPr>
                  <a:t> </a:t>
                </a:r>
              </a:p>
            </p:txBody>
          </p:sp>
        </mc:Fallback>
      </mc:AlternateContent>
      <p:cxnSp>
        <p:nvCxnSpPr>
          <p:cNvPr id="36" name="Straight Connector 35"/>
          <p:cNvCxnSpPr/>
          <p:nvPr/>
        </p:nvCxnSpPr>
        <p:spPr>
          <a:xfrm>
            <a:off x="2552197" y="10171849"/>
            <a:ext cx="2030616"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0" name="Rectangle 39"/>
              <p:cNvSpPr/>
              <p:nvPr/>
            </p:nvSpPr>
            <p:spPr>
              <a:xfrm>
                <a:off x="2251769" y="9982120"/>
                <a:ext cx="37093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𝑘</m:t>
                      </m:r>
                    </m:oMath>
                  </m:oMathPara>
                </a14:m>
                <a:endParaRPr lang="en-US" dirty="0"/>
              </a:p>
            </p:txBody>
          </p:sp>
        </mc:Choice>
        <mc:Fallback xmlns="">
          <p:sp>
            <p:nvSpPr>
              <p:cNvPr id="40" name="Rectangle 39"/>
              <p:cNvSpPr>
                <a:spLocks noRot="1" noChangeAspect="1" noMove="1" noResize="1" noEditPoints="1" noAdjustHandles="1" noChangeArrowheads="1" noChangeShapeType="1" noTextEdit="1"/>
              </p:cNvSpPr>
              <p:nvPr/>
            </p:nvSpPr>
            <p:spPr>
              <a:xfrm>
                <a:off x="727763" y="5410120"/>
                <a:ext cx="370935" cy="369332"/>
              </a:xfrm>
              <a:prstGeom prst="rect">
                <a:avLst/>
              </a:prstGeom>
              <a:blipFill rotWithShape="0">
                <a:blip r:embed="rId9"/>
                <a:stretch>
                  <a:fillRect/>
                </a:stretch>
              </a:blipFill>
            </p:spPr>
            <p:txBody>
              <a:bodyPr/>
              <a:lstStyle/>
              <a:p>
                <a:r>
                  <a:rPr lang="en-US">
                    <a:noFill/>
                  </a:rPr>
                  <a:t> </a:t>
                </a:r>
              </a:p>
            </p:txBody>
          </p:sp>
        </mc:Fallback>
      </mc:AlternateContent>
      <p:sp>
        <p:nvSpPr>
          <p:cNvPr id="41" name="Left Brace 40"/>
          <p:cNvSpPr/>
          <p:nvPr/>
        </p:nvSpPr>
        <p:spPr>
          <a:xfrm rot="10800000" flipH="1">
            <a:off x="2037105" y="8852893"/>
            <a:ext cx="347111" cy="168558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Left Brace 41"/>
          <p:cNvSpPr/>
          <p:nvPr/>
        </p:nvSpPr>
        <p:spPr>
          <a:xfrm rot="5400000" flipH="1">
            <a:off x="3468477" y="9749542"/>
            <a:ext cx="261615" cy="1981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43" name="Rectangle 42"/>
              <p:cNvSpPr/>
              <p:nvPr/>
            </p:nvSpPr>
            <p:spPr>
              <a:xfrm>
                <a:off x="2147768" y="8303087"/>
                <a:ext cx="528222" cy="646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3600" i="1">
                          <a:latin typeface="Cambria Math"/>
                        </a:rPr>
                        <m:t>𝑒</m:t>
                      </m:r>
                    </m:oMath>
                  </m:oMathPara>
                </a14:m>
                <a:endParaRPr lang="en-US" sz="3600" dirty="0"/>
              </a:p>
            </p:txBody>
          </p:sp>
        </mc:Choice>
        <mc:Fallback xmlns="">
          <p:sp>
            <p:nvSpPr>
              <p:cNvPr id="43" name="Rectangle 42"/>
              <p:cNvSpPr>
                <a:spLocks noRot="1" noChangeAspect="1" noMove="1" noResize="1" noEditPoints="1" noAdjustHandles="1" noChangeArrowheads="1" noChangeShapeType="1" noTextEdit="1"/>
              </p:cNvSpPr>
              <p:nvPr/>
            </p:nvSpPr>
            <p:spPr>
              <a:xfrm>
                <a:off x="623768" y="3731081"/>
                <a:ext cx="528222" cy="646331"/>
              </a:xfrm>
              <a:prstGeom prst="rect">
                <a:avLst/>
              </a:prstGeom>
              <a:blipFill rotWithShape="0">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4" name="Rectangle 43"/>
              <p:cNvSpPr/>
              <p:nvPr/>
            </p:nvSpPr>
            <p:spPr>
              <a:xfrm>
                <a:off x="8817273" y="10008204"/>
                <a:ext cx="65165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a:rPr>
                            <m:t>~</m:t>
                          </m:r>
                          <m:r>
                            <a:rPr lang="en-US" i="1">
                              <a:latin typeface="Cambria Math"/>
                            </a:rPr>
                            <m:t>𝐸</m:t>
                          </m:r>
                        </m:e>
                        <m:sub>
                          <m:r>
                            <a:rPr lang="en-US" i="1">
                              <a:latin typeface="Cambria Math"/>
                            </a:rPr>
                            <m:t>𝑘</m:t>
                          </m:r>
                        </m:sub>
                      </m:sSub>
                    </m:oMath>
                  </m:oMathPara>
                </a14:m>
                <a:endParaRPr lang="en-US" dirty="0"/>
              </a:p>
            </p:txBody>
          </p:sp>
        </mc:Choice>
        <mc:Fallback xmlns="">
          <p:sp>
            <p:nvSpPr>
              <p:cNvPr id="44" name="Rectangle 43"/>
              <p:cNvSpPr>
                <a:spLocks noRot="1" noChangeAspect="1" noMove="1" noResize="1" noEditPoints="1" noAdjustHandles="1" noChangeArrowheads="1" noChangeShapeType="1" noTextEdit="1"/>
              </p:cNvSpPr>
              <p:nvPr/>
            </p:nvSpPr>
            <p:spPr>
              <a:xfrm>
                <a:off x="7293273" y="5436204"/>
                <a:ext cx="651652" cy="369332"/>
              </a:xfrm>
              <a:prstGeom prst="rect">
                <a:avLst/>
              </a:prstGeom>
              <a:blipFill rotWithShape="0">
                <a:blip r:embed="rId1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0" name="Rectangle 49"/>
              <p:cNvSpPr/>
              <p:nvPr/>
            </p:nvSpPr>
            <p:spPr>
              <a:xfrm>
                <a:off x="2303609" y="7295765"/>
                <a:ext cx="313000"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𝑘</m:t>
                      </m:r>
                    </m:oMath>
                  </m:oMathPara>
                </a14:m>
                <a:endParaRPr lang="en-US" dirty="0"/>
              </a:p>
            </p:txBody>
          </p:sp>
        </mc:Choice>
        <mc:Fallback xmlns="">
          <p:sp>
            <p:nvSpPr>
              <p:cNvPr id="50" name="Rectangle 49"/>
              <p:cNvSpPr>
                <a:spLocks noRot="1" noChangeAspect="1" noMove="1" noResize="1" noEditPoints="1" noAdjustHandles="1" noChangeArrowheads="1" noChangeShapeType="1" noTextEdit="1"/>
              </p:cNvSpPr>
              <p:nvPr/>
            </p:nvSpPr>
            <p:spPr>
              <a:xfrm>
                <a:off x="779609" y="2723765"/>
                <a:ext cx="313000" cy="369332"/>
              </a:xfrm>
              <a:prstGeom prst="rect">
                <a:avLst/>
              </a:prstGeom>
              <a:blipFill rotWithShape="0">
                <a:blip r:embed="rId12"/>
                <a:stretch>
                  <a:fillRect/>
                </a:stretch>
              </a:blipFill>
            </p:spPr>
            <p:txBody>
              <a:bodyPr/>
              <a:lstStyle/>
              <a:p>
                <a:r>
                  <a:rPr lang="en-US">
                    <a:noFill/>
                  </a:rPr>
                  <a:t> </a:t>
                </a:r>
              </a:p>
            </p:txBody>
          </p:sp>
        </mc:Fallback>
      </mc:AlternateContent>
      <p:cxnSp>
        <p:nvCxnSpPr>
          <p:cNvPr id="51" name="Straight Connector 50"/>
          <p:cNvCxnSpPr/>
          <p:nvPr/>
        </p:nvCxnSpPr>
        <p:spPr>
          <a:xfrm>
            <a:off x="2542960" y="7495754"/>
            <a:ext cx="2908701" cy="0"/>
          </a:xfrm>
          <a:prstGeom prst="line">
            <a:avLst/>
          </a:prstGeom>
          <a:ln w="1270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2" name="Rectangle 51"/>
              <p:cNvSpPr/>
              <p:nvPr/>
            </p:nvSpPr>
            <p:spPr>
              <a:xfrm>
                <a:off x="8793115" y="6384103"/>
                <a:ext cx="63337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m:t>
                      </m:r>
                      <m:sSub>
                        <m:sSubPr>
                          <m:ctrlPr>
                            <a:rPr lang="en-US" i="1">
                              <a:latin typeface="Cambria Math" panose="02040503050406030204" pitchFamily="18" charset="0"/>
                            </a:rPr>
                          </m:ctrlPr>
                        </m:sSubPr>
                        <m:e>
                          <m:r>
                            <a:rPr lang="en-US" i="1">
                              <a:latin typeface="Cambria Math"/>
                            </a:rPr>
                            <m:t>𝑉</m:t>
                          </m:r>
                        </m:e>
                        <m:sub>
                          <m:r>
                            <a:rPr lang="en-US" i="1">
                              <a:latin typeface="Cambria Math"/>
                            </a:rPr>
                            <m:t>𝑘</m:t>
                          </m:r>
                        </m:sub>
                      </m:sSub>
                    </m:oMath>
                  </m:oMathPara>
                </a14:m>
                <a:endParaRPr lang="en-US" dirty="0"/>
              </a:p>
            </p:txBody>
          </p:sp>
        </mc:Choice>
        <mc:Fallback xmlns="">
          <p:sp>
            <p:nvSpPr>
              <p:cNvPr id="52" name="Rectangle 51"/>
              <p:cNvSpPr>
                <a:spLocks noRot="1" noChangeAspect="1" noMove="1" noResize="1" noEditPoints="1" noAdjustHandles="1" noChangeArrowheads="1" noChangeShapeType="1" noTextEdit="1"/>
              </p:cNvSpPr>
              <p:nvPr/>
            </p:nvSpPr>
            <p:spPr>
              <a:xfrm>
                <a:off x="7269109" y="1812103"/>
                <a:ext cx="633379" cy="369332"/>
              </a:xfrm>
              <a:prstGeom prst="rect">
                <a:avLst/>
              </a:prstGeom>
              <a:blipFill rotWithShape="0">
                <a:blip r:embed="rId13"/>
                <a:stretch>
                  <a:fillRect/>
                </a:stretch>
              </a:blipFill>
            </p:spPr>
            <p:txBody>
              <a:bodyPr/>
              <a:lstStyle/>
              <a:p>
                <a:r>
                  <a:rPr lang="en-US">
                    <a:noFill/>
                  </a:rPr>
                  <a:t> </a:t>
                </a:r>
              </a:p>
            </p:txBody>
          </p:sp>
        </mc:Fallback>
      </mc:AlternateContent>
      <p:sp>
        <p:nvSpPr>
          <p:cNvPr id="59" name="Rectangle 58"/>
          <p:cNvSpPr/>
          <p:nvPr/>
        </p:nvSpPr>
        <p:spPr>
          <a:xfrm>
            <a:off x="2615235" y="10031398"/>
            <a:ext cx="1975351" cy="277793"/>
          </a:xfrm>
          <a:prstGeom prst="rect">
            <a:avLst/>
          </a:prstGeom>
          <a:noFill/>
          <a:ln w="158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rot="10800000">
            <a:off x="6340870" y="10046203"/>
            <a:ext cx="2523069" cy="277793"/>
          </a:xfrm>
          <a:prstGeom prst="rect">
            <a:avLst/>
          </a:prstGeom>
          <a:solidFill>
            <a:schemeClr val="accent1"/>
          </a:solidFill>
          <a:ln w="158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Arrow Connector 65"/>
          <p:cNvCxnSpPr>
            <a:stCxn id="58" idx="3"/>
            <a:endCxn id="69" idx="3"/>
          </p:cNvCxnSpPr>
          <p:nvPr/>
        </p:nvCxnSpPr>
        <p:spPr>
          <a:xfrm flipV="1">
            <a:off x="4589178" y="6579052"/>
            <a:ext cx="1714831" cy="913287"/>
          </a:xfrm>
          <a:prstGeom prst="straightConnector1">
            <a:avLst/>
          </a:prstGeom>
          <a:ln w="19050">
            <a:solidFill>
              <a:schemeClr val="bg1">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48" name="TextBox 147"/>
          <p:cNvSpPr txBox="1"/>
          <p:nvPr/>
        </p:nvSpPr>
        <p:spPr>
          <a:xfrm>
            <a:off x="2759958" y="11060668"/>
            <a:ext cx="1854675" cy="369332"/>
          </a:xfrm>
          <a:prstGeom prst="rect">
            <a:avLst/>
          </a:prstGeom>
          <a:noFill/>
        </p:spPr>
        <p:txBody>
          <a:bodyPr wrap="none" rtlCol="0">
            <a:spAutoFit/>
          </a:bodyPr>
          <a:lstStyle/>
          <a:p>
            <a:r>
              <a:rPr lang="en-US" dirty="0"/>
              <a:t>Expression Matrix</a:t>
            </a:r>
          </a:p>
        </p:txBody>
      </p:sp>
      <p:sp>
        <p:nvSpPr>
          <p:cNvPr id="149" name="TextBox 148"/>
          <p:cNvSpPr txBox="1"/>
          <p:nvPr/>
        </p:nvSpPr>
        <p:spPr>
          <a:xfrm>
            <a:off x="2969788" y="5026204"/>
            <a:ext cx="1775935" cy="369332"/>
          </a:xfrm>
          <a:prstGeom prst="rect">
            <a:avLst/>
          </a:prstGeom>
          <a:noFill/>
        </p:spPr>
        <p:txBody>
          <a:bodyPr wrap="none" rtlCol="0">
            <a:spAutoFit/>
          </a:bodyPr>
          <a:lstStyle/>
          <a:p>
            <a:r>
              <a:rPr lang="en-US" dirty="0"/>
              <a:t>Genotype Matrix</a:t>
            </a:r>
          </a:p>
        </p:txBody>
      </p:sp>
      <p:sp>
        <p:nvSpPr>
          <p:cNvPr id="150" name="TextBox 149"/>
          <p:cNvSpPr txBox="1"/>
          <p:nvPr/>
        </p:nvSpPr>
        <p:spPr>
          <a:xfrm>
            <a:off x="9235622" y="7975117"/>
            <a:ext cx="1429943" cy="369332"/>
          </a:xfrm>
          <a:prstGeom prst="rect">
            <a:avLst/>
          </a:prstGeom>
          <a:noFill/>
        </p:spPr>
        <p:txBody>
          <a:bodyPr wrap="none" rtlCol="0">
            <a:spAutoFit/>
          </a:bodyPr>
          <a:lstStyle/>
          <a:p>
            <a:r>
              <a:rPr lang="en-US" dirty="0" err="1"/>
              <a:t>eQTL</a:t>
            </a:r>
            <a:r>
              <a:rPr lang="en-US" dirty="0"/>
              <a:t> Dataset</a:t>
            </a:r>
          </a:p>
        </p:txBody>
      </p:sp>
      <mc:AlternateContent xmlns:mc="http://schemas.openxmlformats.org/markup-compatibility/2006" xmlns:a14="http://schemas.microsoft.com/office/drawing/2010/main">
        <mc:Choice Requires="a14">
          <p:sp>
            <p:nvSpPr>
              <p:cNvPr id="108" name="Rectangle 107"/>
              <p:cNvSpPr/>
              <p:nvPr/>
            </p:nvSpPr>
            <p:spPr>
              <a:xfrm>
                <a:off x="8298216" y="8824496"/>
                <a:ext cx="46826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a:rPr>
                            <m:t>𝑉</m:t>
                          </m:r>
                        </m:e>
                        <m:sub>
                          <m:r>
                            <a:rPr lang="en-US" i="1">
                              <a:latin typeface="Cambria Math"/>
                            </a:rPr>
                            <m:t>𝑘</m:t>
                          </m:r>
                        </m:sub>
                      </m:sSub>
                    </m:oMath>
                  </m:oMathPara>
                </a14:m>
                <a:endParaRPr lang="en-US" dirty="0"/>
              </a:p>
            </p:txBody>
          </p:sp>
        </mc:Choice>
        <mc:Fallback xmlns="">
          <p:sp>
            <p:nvSpPr>
              <p:cNvPr id="108" name="Rectangle 107"/>
              <p:cNvSpPr>
                <a:spLocks noRot="1" noChangeAspect="1" noMove="1" noResize="1" noEditPoints="1" noAdjustHandles="1" noChangeArrowheads="1" noChangeShapeType="1" noTextEdit="1"/>
              </p:cNvSpPr>
              <p:nvPr/>
            </p:nvSpPr>
            <p:spPr>
              <a:xfrm>
                <a:off x="6774210" y="4252496"/>
                <a:ext cx="468269" cy="369332"/>
              </a:xfrm>
              <a:prstGeom prst="rect">
                <a:avLst/>
              </a:prstGeom>
              <a:blipFill rotWithShape="0">
                <a:blip r:embed="rId1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9" name="Rectangle 108"/>
              <p:cNvSpPr/>
              <p:nvPr/>
            </p:nvSpPr>
            <p:spPr>
              <a:xfrm>
                <a:off x="6472943" y="7221031"/>
                <a:ext cx="48654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a:rPr>
                            <m:t>𝐸</m:t>
                          </m:r>
                        </m:e>
                        <m:sub>
                          <m:r>
                            <a:rPr lang="en-US" i="1">
                              <a:latin typeface="Cambria Math"/>
                            </a:rPr>
                            <m:t>𝑘</m:t>
                          </m:r>
                        </m:sub>
                      </m:sSub>
                    </m:oMath>
                  </m:oMathPara>
                </a14:m>
                <a:endParaRPr lang="en-US" dirty="0"/>
              </a:p>
            </p:txBody>
          </p:sp>
        </mc:Choice>
        <mc:Fallback xmlns="">
          <p:sp>
            <p:nvSpPr>
              <p:cNvPr id="109" name="Rectangle 108"/>
              <p:cNvSpPr>
                <a:spLocks noRot="1" noChangeAspect="1" noMove="1" noResize="1" noEditPoints="1" noAdjustHandles="1" noChangeArrowheads="1" noChangeShapeType="1" noTextEdit="1"/>
              </p:cNvSpPr>
              <p:nvPr/>
            </p:nvSpPr>
            <p:spPr>
              <a:xfrm>
                <a:off x="4948937" y="2649031"/>
                <a:ext cx="486543" cy="369332"/>
              </a:xfrm>
              <a:prstGeom prst="rect">
                <a:avLst/>
              </a:prstGeom>
              <a:blipFill rotWithShape="0">
                <a:blip r:embed="rId15"/>
                <a:stretch>
                  <a:fillRect/>
                </a:stretch>
              </a:blipFill>
            </p:spPr>
            <p:txBody>
              <a:bodyPr/>
              <a:lstStyle/>
              <a:p>
                <a:r>
                  <a:rPr lang="en-US">
                    <a:noFill/>
                  </a:rPr>
                  <a:t> </a:t>
                </a:r>
              </a:p>
            </p:txBody>
          </p:sp>
        </mc:Fallback>
      </mc:AlternateContent>
      <p:cxnSp>
        <p:nvCxnSpPr>
          <p:cNvPr id="113" name="Straight Arrow Connector 112"/>
          <p:cNvCxnSpPr/>
          <p:nvPr/>
        </p:nvCxnSpPr>
        <p:spPr>
          <a:xfrm flipV="1">
            <a:off x="6693704" y="7588689"/>
            <a:ext cx="0" cy="140388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a:off x="6685243" y="8985690"/>
            <a:ext cx="1718733"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6" name="Rectangle 135"/>
          <p:cNvSpPr/>
          <p:nvPr/>
        </p:nvSpPr>
        <p:spPr>
          <a:xfrm>
            <a:off x="6943467" y="8333117"/>
            <a:ext cx="241300" cy="21278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p:nvPr/>
        </p:nvSpPr>
        <p:spPr>
          <a:xfrm>
            <a:off x="7438767" y="7907547"/>
            <a:ext cx="241300" cy="5865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p:nvPr/>
        </p:nvSpPr>
        <p:spPr>
          <a:xfrm>
            <a:off x="7934067" y="7804030"/>
            <a:ext cx="241300" cy="29329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0" name="Straight Connector 139"/>
          <p:cNvCxnSpPr/>
          <p:nvPr/>
        </p:nvCxnSpPr>
        <p:spPr>
          <a:xfrm>
            <a:off x="7059867" y="8258355"/>
            <a:ext cx="1" cy="76565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7561030" y="7867291"/>
            <a:ext cx="0" cy="115829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a:off x="8052760" y="7741955"/>
            <a:ext cx="0" cy="128521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45" name="TextBox 144"/>
          <p:cNvSpPr txBox="1"/>
          <p:nvPr/>
        </p:nvSpPr>
        <p:spPr>
          <a:xfrm>
            <a:off x="6913754" y="8945424"/>
            <a:ext cx="301686" cy="369332"/>
          </a:xfrm>
          <a:prstGeom prst="rect">
            <a:avLst/>
          </a:prstGeom>
          <a:noFill/>
        </p:spPr>
        <p:txBody>
          <a:bodyPr wrap="none" rtlCol="0">
            <a:spAutoFit/>
          </a:bodyPr>
          <a:lstStyle/>
          <a:p>
            <a:r>
              <a:rPr lang="en-US" dirty="0"/>
              <a:t>0</a:t>
            </a:r>
          </a:p>
        </p:txBody>
      </p:sp>
      <p:sp>
        <p:nvSpPr>
          <p:cNvPr id="146" name="TextBox 145"/>
          <p:cNvSpPr txBox="1"/>
          <p:nvPr/>
        </p:nvSpPr>
        <p:spPr>
          <a:xfrm>
            <a:off x="7410203" y="8936731"/>
            <a:ext cx="301686" cy="369332"/>
          </a:xfrm>
          <a:prstGeom prst="rect">
            <a:avLst/>
          </a:prstGeom>
          <a:noFill/>
        </p:spPr>
        <p:txBody>
          <a:bodyPr wrap="none" rtlCol="0">
            <a:spAutoFit/>
          </a:bodyPr>
          <a:lstStyle/>
          <a:p>
            <a:r>
              <a:rPr lang="en-US" dirty="0"/>
              <a:t>1</a:t>
            </a:r>
          </a:p>
        </p:txBody>
      </p:sp>
      <p:sp>
        <p:nvSpPr>
          <p:cNvPr id="147" name="TextBox 146"/>
          <p:cNvSpPr txBox="1"/>
          <p:nvPr/>
        </p:nvSpPr>
        <p:spPr>
          <a:xfrm>
            <a:off x="7911388" y="8938303"/>
            <a:ext cx="301686" cy="369332"/>
          </a:xfrm>
          <a:prstGeom prst="rect">
            <a:avLst/>
          </a:prstGeom>
          <a:noFill/>
        </p:spPr>
        <p:txBody>
          <a:bodyPr wrap="none" rtlCol="0">
            <a:spAutoFit/>
          </a:bodyPr>
          <a:lstStyle/>
          <a:p>
            <a:r>
              <a:rPr lang="en-US" dirty="0"/>
              <a:t>2</a:t>
            </a:r>
          </a:p>
        </p:txBody>
      </p:sp>
      <mc:AlternateContent xmlns:mc="http://schemas.openxmlformats.org/markup-compatibility/2006" xmlns:a14="http://schemas.microsoft.com/office/drawing/2010/main">
        <mc:Choice Requires="a14">
          <p:sp>
            <p:nvSpPr>
              <p:cNvPr id="3" name="Rectangle 2"/>
              <p:cNvSpPr/>
              <p:nvPr/>
            </p:nvSpPr>
            <p:spPr>
              <a:xfrm>
                <a:off x="8349489" y="7472722"/>
                <a:ext cx="1133515" cy="369332"/>
              </a:xfrm>
              <a:prstGeom prst="rect">
                <a:avLst/>
              </a:prstGeom>
            </p:spPr>
            <p:txBody>
              <a:bodyPr wrap="none">
                <a:spAutoFit/>
              </a:bodyPr>
              <a:lstStyle/>
              <a:p>
                <a14:m>
                  <m:oMath xmlns:m="http://schemas.openxmlformats.org/officeDocument/2006/math">
                    <m:r>
                      <m:rPr>
                        <m:sty m:val="p"/>
                      </m:rPr>
                      <a:rPr lang="en-US">
                        <a:latin typeface="Cambria Math"/>
                      </a:rPr>
                      <m:t>ρ</m:t>
                    </m:r>
                    <m:r>
                      <a:rPr lang="en-US" i="1">
                        <a:latin typeface="Cambria Math"/>
                      </a:rPr>
                      <m:t>(</m:t>
                    </m:r>
                    <m:sSub>
                      <m:sSubPr>
                        <m:ctrlPr>
                          <a:rPr lang="en-US" i="1">
                            <a:latin typeface="Cambria Math" panose="02040503050406030204" pitchFamily="18" charset="0"/>
                          </a:rPr>
                        </m:ctrlPr>
                      </m:sSubPr>
                      <m:e>
                        <m:r>
                          <a:rPr lang="en-US" i="1">
                            <a:latin typeface="Cambria Math"/>
                          </a:rPr>
                          <m:t>𝐸</m:t>
                        </m:r>
                      </m:e>
                      <m:sub>
                        <m:r>
                          <a:rPr lang="en-US" i="1">
                            <a:latin typeface="Cambria Math"/>
                          </a:rPr>
                          <m:t>𝑘</m:t>
                        </m:r>
                      </m:sub>
                    </m:sSub>
                    <m:r>
                      <a:rPr lang="en-US" i="1">
                        <a:latin typeface="Cambria Math"/>
                      </a:rPr>
                      <m:t>,</m:t>
                    </m:r>
                    <m:sSub>
                      <m:sSubPr>
                        <m:ctrlPr>
                          <a:rPr lang="en-US" i="1">
                            <a:latin typeface="Cambria Math" panose="02040503050406030204" pitchFamily="18" charset="0"/>
                          </a:rPr>
                        </m:ctrlPr>
                      </m:sSubPr>
                      <m:e>
                        <m:r>
                          <a:rPr lang="en-US" i="1">
                            <a:latin typeface="Cambria Math"/>
                          </a:rPr>
                          <m:t>𝑉</m:t>
                        </m:r>
                      </m:e>
                      <m:sub>
                        <m:r>
                          <a:rPr lang="en-US" i="1">
                            <a:latin typeface="Cambria Math"/>
                          </a:rPr>
                          <m:t>𝑘</m:t>
                        </m:r>
                      </m:sub>
                    </m:sSub>
                    <m:r>
                      <a:rPr lang="en-US" i="1">
                        <a:latin typeface="Cambria Math"/>
                      </a:rPr>
                      <m:t>)</m:t>
                    </m:r>
                  </m:oMath>
                </a14:m>
                <a:r>
                  <a:rPr lang="en-US" dirty="0"/>
                  <a:t> </a:t>
                </a:r>
              </a:p>
            </p:txBody>
          </p:sp>
        </mc:Choice>
        <mc:Fallback xmlns="">
          <p:sp>
            <p:nvSpPr>
              <p:cNvPr id="3" name="Rectangle 2"/>
              <p:cNvSpPr>
                <a:spLocks noRot="1" noChangeAspect="1" noMove="1" noResize="1" noEditPoints="1" noAdjustHandles="1" noChangeArrowheads="1" noChangeShapeType="1" noTextEdit="1"/>
              </p:cNvSpPr>
              <p:nvPr/>
            </p:nvSpPr>
            <p:spPr>
              <a:xfrm>
                <a:off x="6825483" y="2900722"/>
                <a:ext cx="1133515" cy="369332"/>
              </a:xfrm>
              <a:prstGeom prst="rect">
                <a:avLst/>
              </a:prstGeom>
              <a:blipFill rotWithShape="0">
                <a:blip r:embed="rId16"/>
                <a:stretch>
                  <a:fillRect b="-13333"/>
                </a:stretch>
              </a:blipFill>
            </p:spPr>
            <p:txBody>
              <a:bodyPr/>
              <a:lstStyle/>
              <a:p>
                <a:r>
                  <a:rPr lang="en-US">
                    <a:noFill/>
                  </a:rPr>
                  <a:t> </a:t>
                </a:r>
              </a:p>
            </p:txBody>
          </p:sp>
        </mc:Fallback>
      </mc:AlternateContent>
      <p:cxnSp>
        <p:nvCxnSpPr>
          <p:cNvPr id="8" name="Straight Connector 7"/>
          <p:cNvCxnSpPr/>
          <p:nvPr/>
        </p:nvCxnSpPr>
        <p:spPr>
          <a:xfrm flipV="1">
            <a:off x="6786996" y="7794546"/>
            <a:ext cx="1593668" cy="783772"/>
          </a:xfrm>
          <a:prstGeom prst="line">
            <a:avLst/>
          </a:prstGeom>
          <a:ln w="22225">
            <a:solidFill>
              <a:srgbClr val="FF0000"/>
            </a:solidFill>
            <a:prstDash val="dashDot"/>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 name="Rectangle 4"/>
              <p:cNvSpPr/>
              <p:nvPr/>
            </p:nvSpPr>
            <p:spPr>
              <a:xfrm>
                <a:off x="3158100" y="9946754"/>
                <a:ext cx="581313" cy="3916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𝑒</m:t>
                          </m:r>
                        </m:e>
                        <m:sub>
                          <m:r>
                            <a:rPr lang="en-US" i="1">
                              <a:latin typeface="Cambria Math" panose="02040503050406030204" pitchFamily="18" charset="0"/>
                            </a:rPr>
                            <m:t>𝑘</m:t>
                          </m:r>
                          <m:r>
                            <a:rPr lang="en-US">
                              <a:latin typeface="Cambria Math" panose="02040503050406030204" pitchFamily="18" charset="0"/>
                            </a:rPr>
                            <m:t>,</m:t>
                          </m:r>
                          <m:r>
                            <a:rPr lang="en-US" i="1">
                              <a:latin typeface="Cambria Math" panose="02040503050406030204" pitchFamily="18" charset="0"/>
                            </a:rPr>
                            <m:t>𝑗</m:t>
                          </m:r>
                        </m:sub>
                      </m:sSub>
                    </m:oMath>
                  </m:oMathPara>
                </a14:m>
                <a:endParaRPr lang="en-US" dirty="0"/>
              </a:p>
            </p:txBody>
          </p:sp>
        </mc:Choice>
        <mc:Fallback xmlns="">
          <p:sp>
            <p:nvSpPr>
              <p:cNvPr id="5" name="Rectangle 4"/>
              <p:cNvSpPr>
                <a:spLocks noRot="1" noChangeAspect="1" noMove="1" noResize="1" noEditPoints="1" noAdjustHandles="1" noChangeArrowheads="1" noChangeShapeType="1" noTextEdit="1"/>
              </p:cNvSpPr>
              <p:nvPr/>
            </p:nvSpPr>
            <p:spPr>
              <a:xfrm>
                <a:off x="1634094" y="5374754"/>
                <a:ext cx="581313" cy="391646"/>
              </a:xfrm>
              <a:prstGeom prst="rect">
                <a:avLst/>
              </a:prstGeom>
              <a:blipFill rotWithShape="0">
                <a:blip r:embed="rId17"/>
                <a:stretch>
                  <a:fillRect b="-781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4" name="Rectangle 53"/>
              <p:cNvSpPr/>
              <p:nvPr/>
            </p:nvSpPr>
            <p:spPr>
              <a:xfrm>
                <a:off x="3151042" y="7263978"/>
                <a:ext cx="597022" cy="3916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𝑣</m:t>
                          </m:r>
                        </m:e>
                        <m:sub>
                          <m:r>
                            <a:rPr lang="en-US" i="1">
                              <a:latin typeface="Cambria Math" panose="02040503050406030204" pitchFamily="18" charset="0"/>
                            </a:rPr>
                            <m:t>𝑘</m:t>
                          </m:r>
                          <m:r>
                            <a:rPr lang="en-US">
                              <a:latin typeface="Cambria Math" panose="02040503050406030204" pitchFamily="18" charset="0"/>
                            </a:rPr>
                            <m:t>,</m:t>
                          </m:r>
                          <m:r>
                            <a:rPr lang="en-US" i="1">
                              <a:latin typeface="Cambria Math" panose="02040503050406030204" pitchFamily="18" charset="0"/>
                            </a:rPr>
                            <m:t>𝑗</m:t>
                          </m:r>
                        </m:sub>
                      </m:sSub>
                    </m:oMath>
                  </m:oMathPara>
                </a14:m>
                <a:endParaRPr lang="en-US" dirty="0"/>
              </a:p>
            </p:txBody>
          </p:sp>
        </mc:Choice>
        <mc:Fallback xmlns="">
          <p:sp>
            <p:nvSpPr>
              <p:cNvPr id="54" name="Rectangle 53"/>
              <p:cNvSpPr>
                <a:spLocks noRot="1" noChangeAspect="1" noMove="1" noResize="1" noEditPoints="1" noAdjustHandles="1" noChangeArrowheads="1" noChangeShapeType="1" noTextEdit="1"/>
              </p:cNvSpPr>
              <p:nvPr/>
            </p:nvSpPr>
            <p:spPr>
              <a:xfrm>
                <a:off x="1627042" y="2691978"/>
                <a:ext cx="597022" cy="391646"/>
              </a:xfrm>
              <a:prstGeom prst="rect">
                <a:avLst/>
              </a:prstGeom>
              <a:blipFill rotWithShape="0">
                <a:blip r:embed="rId18"/>
                <a:stretch>
                  <a:fillRect b="-7813"/>
                </a:stretch>
              </a:blipFill>
            </p:spPr>
            <p:txBody>
              <a:bodyPr/>
              <a:lstStyle/>
              <a:p>
                <a:r>
                  <a:rPr lang="en-US">
                    <a:noFill/>
                  </a:rPr>
                  <a:t> </a:t>
                </a:r>
              </a:p>
            </p:txBody>
          </p:sp>
        </mc:Fallback>
      </mc:AlternateContent>
      <p:cxnSp>
        <p:nvCxnSpPr>
          <p:cNvPr id="65" name="Straight Connector 64"/>
          <p:cNvCxnSpPr/>
          <p:nvPr/>
        </p:nvCxnSpPr>
        <p:spPr>
          <a:xfrm flipV="1">
            <a:off x="2616048" y="8271164"/>
            <a:ext cx="0" cy="576696"/>
          </a:xfrm>
          <a:prstGeom prst="line">
            <a:avLst/>
          </a:prstGeom>
          <a:ln w="1270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4588745" y="6081486"/>
            <a:ext cx="0" cy="2761178"/>
          </a:xfrm>
          <a:prstGeom prst="line">
            <a:avLst/>
          </a:prstGeom>
          <a:ln w="1270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rot="10800000">
            <a:off x="6304009" y="6440156"/>
            <a:ext cx="2523069" cy="277793"/>
          </a:xfrm>
          <a:prstGeom prst="rect">
            <a:avLst/>
          </a:prstGeom>
          <a:solidFill>
            <a:schemeClr val="accent1"/>
          </a:solidFill>
          <a:ln w="158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 name="Straight Arrow Connector 70"/>
          <p:cNvCxnSpPr>
            <a:stCxn id="59" idx="3"/>
            <a:endCxn id="60" idx="3"/>
          </p:cNvCxnSpPr>
          <p:nvPr/>
        </p:nvCxnSpPr>
        <p:spPr>
          <a:xfrm>
            <a:off x="4590580" y="10170289"/>
            <a:ext cx="1750284" cy="14804"/>
          </a:xfrm>
          <a:prstGeom prst="straightConnector1">
            <a:avLst/>
          </a:prstGeom>
          <a:ln w="19050">
            <a:solidFill>
              <a:schemeClr val="bg1">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69" idx="0"/>
          </p:cNvCxnSpPr>
          <p:nvPr/>
        </p:nvCxnSpPr>
        <p:spPr>
          <a:xfrm>
            <a:off x="7565543" y="6717943"/>
            <a:ext cx="22407" cy="740476"/>
          </a:xfrm>
          <a:prstGeom prst="straightConnector1">
            <a:avLst/>
          </a:prstGeom>
          <a:ln w="19050">
            <a:solidFill>
              <a:schemeClr val="bg1">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60" idx="2"/>
          </p:cNvCxnSpPr>
          <p:nvPr/>
        </p:nvCxnSpPr>
        <p:spPr>
          <a:xfrm flipV="1">
            <a:off x="7602398" y="9430439"/>
            <a:ext cx="0" cy="615758"/>
          </a:xfrm>
          <a:prstGeom prst="straightConnector1">
            <a:avLst/>
          </a:prstGeom>
          <a:ln w="19050">
            <a:solidFill>
              <a:schemeClr val="bg1">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2609645" y="7353442"/>
            <a:ext cx="1979533" cy="277793"/>
          </a:xfrm>
          <a:prstGeom prst="rect">
            <a:avLst/>
          </a:prstGeom>
          <a:noFill/>
          <a:ln w="158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53" name="Rectangle 52"/>
              <p:cNvSpPr/>
              <p:nvPr/>
            </p:nvSpPr>
            <p:spPr>
              <a:xfrm>
                <a:off x="5710562" y="8852343"/>
                <a:ext cx="1127232" cy="369332"/>
              </a:xfrm>
              <a:prstGeom prst="rect">
                <a:avLst/>
              </a:prstGeom>
            </p:spPr>
            <p:txBody>
              <a:bodyPr wrap="none">
                <a:spAutoFit/>
              </a:bodyPr>
              <a:lstStyle/>
              <a:p>
                <a14:m>
                  <m:oMath xmlns:m="http://schemas.openxmlformats.org/officeDocument/2006/math">
                    <m:r>
                      <a:rPr lang="en-US" b="0" i="1" smtClean="0">
                        <a:latin typeface="Cambria Math" panose="02040503050406030204" pitchFamily="18" charset="0"/>
                      </a:rPr>
                      <m:t>𝑝</m:t>
                    </m:r>
                    <m:r>
                      <a:rPr lang="en-US" i="1">
                        <a:latin typeface="Cambria Math"/>
                      </a:rPr>
                      <m:t>(</m:t>
                    </m:r>
                    <m:sSub>
                      <m:sSubPr>
                        <m:ctrlPr>
                          <a:rPr lang="en-US" i="1">
                            <a:latin typeface="Cambria Math" panose="02040503050406030204" pitchFamily="18" charset="0"/>
                          </a:rPr>
                        </m:ctrlPr>
                      </m:sSubPr>
                      <m:e>
                        <m:r>
                          <a:rPr lang="en-US" i="1">
                            <a:latin typeface="Cambria Math"/>
                          </a:rPr>
                          <m:t>𝐸</m:t>
                        </m:r>
                      </m:e>
                      <m:sub>
                        <m:r>
                          <a:rPr lang="en-US" i="1">
                            <a:latin typeface="Cambria Math"/>
                          </a:rPr>
                          <m:t>𝑘</m:t>
                        </m:r>
                      </m:sub>
                    </m:sSub>
                    <m:r>
                      <a:rPr lang="en-US" i="1">
                        <a:latin typeface="Cambria Math"/>
                      </a:rPr>
                      <m:t>,</m:t>
                    </m:r>
                    <m:sSub>
                      <m:sSubPr>
                        <m:ctrlPr>
                          <a:rPr lang="en-US" i="1">
                            <a:latin typeface="Cambria Math" panose="02040503050406030204" pitchFamily="18" charset="0"/>
                          </a:rPr>
                        </m:ctrlPr>
                      </m:sSubPr>
                      <m:e>
                        <m:r>
                          <a:rPr lang="en-US" i="1">
                            <a:latin typeface="Cambria Math"/>
                          </a:rPr>
                          <m:t>𝑉</m:t>
                        </m:r>
                      </m:e>
                      <m:sub>
                        <m:r>
                          <a:rPr lang="en-US" i="1">
                            <a:latin typeface="Cambria Math"/>
                          </a:rPr>
                          <m:t>𝑘</m:t>
                        </m:r>
                      </m:sub>
                    </m:sSub>
                    <m:r>
                      <a:rPr lang="en-US" i="1">
                        <a:latin typeface="Cambria Math"/>
                      </a:rPr>
                      <m:t>)</m:t>
                    </m:r>
                  </m:oMath>
                </a14:m>
                <a:r>
                  <a:rPr lang="en-US" dirty="0"/>
                  <a:t> </a:t>
                </a:r>
              </a:p>
            </p:txBody>
          </p:sp>
        </mc:Choice>
        <mc:Fallback xmlns="">
          <p:sp>
            <p:nvSpPr>
              <p:cNvPr id="53" name="Rectangle 52"/>
              <p:cNvSpPr>
                <a:spLocks noRot="1" noChangeAspect="1" noMove="1" noResize="1" noEditPoints="1" noAdjustHandles="1" noChangeArrowheads="1" noChangeShapeType="1" noTextEdit="1"/>
              </p:cNvSpPr>
              <p:nvPr/>
            </p:nvSpPr>
            <p:spPr>
              <a:xfrm>
                <a:off x="5710562" y="8852343"/>
                <a:ext cx="1127232" cy="369332"/>
              </a:xfrm>
              <a:prstGeom prst="rect">
                <a:avLst/>
              </a:prstGeom>
              <a:blipFill rotWithShape="0">
                <a:blip r:embed="rId19"/>
                <a:stretch>
                  <a:fillRect b="-13115"/>
                </a:stretch>
              </a:blipFill>
            </p:spPr>
            <p:txBody>
              <a:bodyPr/>
              <a:lstStyle/>
              <a:p>
                <a:r>
                  <a:rPr lang="en-US">
                    <a:noFill/>
                  </a:rPr>
                  <a:t> </a:t>
                </a:r>
              </a:p>
            </p:txBody>
          </p:sp>
        </mc:Fallback>
      </mc:AlternateContent>
    </p:spTree>
    <p:extLst>
      <p:ext uri="{BB962C8B-B14F-4D97-AF65-F5344CB8AC3E}">
        <p14:creationId xmlns:p14="http://schemas.microsoft.com/office/powerpoint/2010/main" val="3667086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9" name="Straight Connector 118"/>
          <p:cNvCxnSpPr/>
          <p:nvPr/>
        </p:nvCxnSpPr>
        <p:spPr>
          <a:xfrm>
            <a:off x="2480310" y="8118243"/>
            <a:ext cx="6102216" cy="16177"/>
          </a:xfrm>
          <a:prstGeom prst="line">
            <a:avLst/>
          </a:prstGeom>
          <a:ln w="15875">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148" name="Rectangle 147"/>
          <p:cNvSpPr/>
          <p:nvPr/>
        </p:nvSpPr>
        <p:spPr>
          <a:xfrm>
            <a:off x="6288066" y="6213463"/>
            <a:ext cx="1042502" cy="2735826"/>
          </a:xfrm>
          <a:prstGeom prst="rect">
            <a:avLst/>
          </a:prstGeom>
          <a:gradFill flip="none" rotWithShape="1">
            <a:gsLst>
              <a:gs pos="0">
                <a:schemeClr val="accent1">
                  <a:lumMod val="5000"/>
                  <a:lumOff val="95000"/>
                </a:schemeClr>
              </a:gs>
              <a:gs pos="93000">
                <a:schemeClr val="accent1">
                  <a:lumMod val="45000"/>
                  <a:lumOff val="55000"/>
                </a:schemeClr>
              </a:gs>
              <a:gs pos="85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909916" y="6334432"/>
            <a:ext cx="567813" cy="2735826"/>
          </a:xfrm>
          <a:prstGeom prst="rect">
            <a:avLst/>
          </a:prstGeom>
          <a:gradFill flip="none" rotWithShape="1">
            <a:gsLst>
              <a:gs pos="0">
                <a:schemeClr val="accent1">
                  <a:lumMod val="5000"/>
                  <a:lumOff val="95000"/>
                </a:schemeClr>
              </a:gs>
              <a:gs pos="93000">
                <a:schemeClr val="accent1">
                  <a:lumMod val="45000"/>
                  <a:lumOff val="55000"/>
                </a:schemeClr>
              </a:gs>
              <a:gs pos="85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rot="16200000">
            <a:off x="794595" y="7383579"/>
            <a:ext cx="2636491" cy="523220"/>
          </a:xfrm>
          <a:prstGeom prst="rect">
            <a:avLst/>
          </a:prstGeom>
        </p:spPr>
        <p:txBody>
          <a:bodyPr wrap="none">
            <a:spAutoFit/>
          </a:bodyPr>
          <a:lstStyle/>
          <a:p>
            <a:pPr algn="ctr"/>
            <a:r>
              <a:rPr lang="en-US" sz="1400" dirty="0"/>
              <a:t>Decreasing Phenotype-Genotype </a:t>
            </a:r>
          </a:p>
          <a:p>
            <a:pPr algn="ctr"/>
            <a:r>
              <a:rPr lang="en-US" sz="1400" dirty="0" smtClean="0"/>
              <a:t>Correlation and Predictability</a:t>
            </a:r>
            <a:endParaRPr lang="en-US" sz="1400" dirty="0"/>
          </a:p>
        </p:txBody>
      </p:sp>
      <p:sp>
        <p:nvSpPr>
          <p:cNvPr id="2" name="Title 1"/>
          <p:cNvSpPr>
            <a:spLocks noGrp="1"/>
          </p:cNvSpPr>
          <p:nvPr>
            <p:ph type="title"/>
          </p:nvPr>
        </p:nvSpPr>
        <p:spPr>
          <a:xfrm>
            <a:off x="1981200" y="4319103"/>
            <a:ext cx="8229600" cy="1143000"/>
          </a:xfrm>
        </p:spPr>
        <p:txBody>
          <a:bodyPr>
            <a:normAutofit/>
          </a:bodyPr>
          <a:lstStyle/>
          <a:p>
            <a:r>
              <a:rPr lang="en-US" dirty="0" smtClean="0"/>
              <a:t>Fig 2a</a:t>
            </a:r>
            <a:endParaRPr lang="en-US" dirty="0"/>
          </a:p>
        </p:txBody>
      </p:sp>
      <p:grpSp>
        <p:nvGrpSpPr>
          <p:cNvPr id="79" name="Group 78"/>
          <p:cNvGrpSpPr/>
          <p:nvPr/>
        </p:nvGrpSpPr>
        <p:grpSpPr>
          <a:xfrm>
            <a:off x="2507326" y="5939753"/>
            <a:ext cx="3777829" cy="722153"/>
            <a:chOff x="757982" y="3386608"/>
            <a:chExt cx="3777829" cy="722153"/>
          </a:xfrm>
        </p:grpSpPr>
        <p:sp>
          <p:nvSpPr>
            <p:cNvPr id="12" name="TextBox 11"/>
            <p:cNvSpPr txBox="1"/>
            <p:nvPr/>
          </p:nvSpPr>
          <p:spPr>
            <a:xfrm>
              <a:off x="757982" y="3647096"/>
              <a:ext cx="3777829" cy="461665"/>
            </a:xfrm>
            <a:prstGeom prst="rect">
              <a:avLst/>
            </a:prstGeom>
            <a:noFill/>
          </p:spPr>
          <p:txBody>
            <a:bodyPr wrap="none" rtlCol="0">
              <a:spAutoFit/>
            </a:bodyPr>
            <a:lstStyle/>
            <a:p>
              <a:pPr algn="ctr"/>
              <a:r>
                <a:rPr lang="en-US" sz="2400" dirty="0"/>
                <a:t>Phenotype 1             Variant 1</a:t>
              </a:r>
            </a:p>
          </p:txBody>
        </p:sp>
        <p:cxnSp>
          <p:nvCxnSpPr>
            <p:cNvPr id="14" name="Straight Arrow Connector 13"/>
            <p:cNvCxnSpPr/>
            <p:nvPr/>
          </p:nvCxnSpPr>
          <p:spPr>
            <a:xfrm>
              <a:off x="2511556" y="3903952"/>
              <a:ext cx="725466" cy="0"/>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Rectangle 14"/>
                <p:cNvSpPr/>
                <p:nvPr/>
              </p:nvSpPr>
              <p:spPr>
                <a:xfrm>
                  <a:off x="2623252" y="3386608"/>
                  <a:ext cx="552459"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𝜌</m:t>
                            </m:r>
                          </m:e>
                          <m:sub>
                            <m:r>
                              <a:rPr lang="en-US" sz="2400" i="1">
                                <a:latin typeface="Cambria Math" panose="02040503050406030204" pitchFamily="18" charset="0"/>
                              </a:rPr>
                              <m:t>1</m:t>
                            </m:r>
                          </m:sub>
                        </m:sSub>
                      </m:oMath>
                    </m:oMathPara>
                  </a14:m>
                  <a:endParaRPr lang="en-US" sz="2400" dirty="0"/>
                </a:p>
              </p:txBody>
            </p:sp>
          </mc:Choice>
          <mc:Fallback xmlns="">
            <p:sp>
              <p:nvSpPr>
                <p:cNvPr id="15" name="Rectangle 14"/>
                <p:cNvSpPr>
                  <a:spLocks noRot="1" noChangeAspect="1" noMove="1" noResize="1" noEditPoints="1" noAdjustHandles="1" noChangeArrowheads="1" noChangeShapeType="1" noTextEdit="1"/>
                </p:cNvSpPr>
                <p:nvPr/>
              </p:nvSpPr>
              <p:spPr>
                <a:xfrm>
                  <a:off x="2623252" y="3386608"/>
                  <a:ext cx="552459" cy="461665"/>
                </a:xfrm>
                <a:prstGeom prst="rect">
                  <a:avLst/>
                </a:prstGeom>
                <a:blipFill rotWithShape="0">
                  <a:blip r:embed="rId3"/>
                  <a:stretch>
                    <a:fillRect b="-10526"/>
                  </a:stretch>
                </a:blipFill>
              </p:spPr>
              <p:txBody>
                <a:bodyPr/>
                <a:lstStyle/>
                <a:p>
                  <a:r>
                    <a:rPr lang="en-US">
                      <a:noFill/>
                    </a:rPr>
                    <a:t> </a:t>
                  </a:r>
                </a:p>
              </p:txBody>
            </p:sp>
          </mc:Fallback>
        </mc:AlternateContent>
      </p:grpSp>
      <p:grpSp>
        <p:nvGrpSpPr>
          <p:cNvPr id="78" name="Group 77"/>
          <p:cNvGrpSpPr/>
          <p:nvPr/>
        </p:nvGrpSpPr>
        <p:grpSpPr>
          <a:xfrm>
            <a:off x="2494626" y="6576421"/>
            <a:ext cx="3777829" cy="667812"/>
            <a:chOff x="757982" y="4023282"/>
            <a:chExt cx="3777829" cy="667812"/>
          </a:xfrm>
        </p:grpSpPr>
        <p:sp>
          <p:nvSpPr>
            <p:cNvPr id="25" name="TextBox 24"/>
            <p:cNvSpPr txBox="1"/>
            <p:nvPr/>
          </p:nvSpPr>
          <p:spPr>
            <a:xfrm>
              <a:off x="757982" y="4229429"/>
              <a:ext cx="3777829" cy="461665"/>
            </a:xfrm>
            <a:prstGeom prst="rect">
              <a:avLst/>
            </a:prstGeom>
            <a:noFill/>
          </p:spPr>
          <p:txBody>
            <a:bodyPr wrap="none" rtlCol="0">
              <a:spAutoFit/>
            </a:bodyPr>
            <a:lstStyle/>
            <a:p>
              <a:pPr algn="ctr"/>
              <a:r>
                <a:rPr lang="en-US" sz="2400" dirty="0"/>
                <a:t>Phenotype 2             Variant 2</a:t>
              </a:r>
            </a:p>
          </p:txBody>
        </p:sp>
        <mc:AlternateContent xmlns:mc="http://schemas.openxmlformats.org/markup-compatibility/2006" xmlns:a14="http://schemas.microsoft.com/office/drawing/2010/main">
          <mc:Choice Requires="a14">
            <p:sp>
              <p:nvSpPr>
                <p:cNvPr id="28" name="Rectangle 27"/>
                <p:cNvSpPr/>
                <p:nvPr/>
              </p:nvSpPr>
              <p:spPr>
                <a:xfrm>
                  <a:off x="2624839" y="4023282"/>
                  <a:ext cx="559577"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𝜌</m:t>
                            </m:r>
                          </m:e>
                          <m:sub>
                            <m:r>
                              <a:rPr lang="en-US" sz="2400" i="1">
                                <a:latin typeface="Cambria Math" panose="02040503050406030204" pitchFamily="18" charset="0"/>
                                <a:ea typeface="Cambria Math" panose="02040503050406030204" pitchFamily="18" charset="0"/>
                              </a:rPr>
                              <m:t>2</m:t>
                            </m:r>
                          </m:sub>
                        </m:sSub>
                      </m:oMath>
                    </m:oMathPara>
                  </a14:m>
                  <a:endParaRPr lang="en-US" sz="2400" dirty="0"/>
                </a:p>
              </p:txBody>
            </p:sp>
          </mc:Choice>
          <mc:Fallback xmlns="">
            <p:sp>
              <p:nvSpPr>
                <p:cNvPr id="28" name="Rectangle 27"/>
                <p:cNvSpPr>
                  <a:spLocks noRot="1" noChangeAspect="1" noMove="1" noResize="1" noEditPoints="1" noAdjustHandles="1" noChangeArrowheads="1" noChangeShapeType="1" noTextEdit="1"/>
                </p:cNvSpPr>
                <p:nvPr/>
              </p:nvSpPr>
              <p:spPr>
                <a:xfrm>
                  <a:off x="2624839" y="4023282"/>
                  <a:ext cx="559577" cy="461665"/>
                </a:xfrm>
                <a:prstGeom prst="rect">
                  <a:avLst/>
                </a:prstGeom>
                <a:blipFill rotWithShape="0">
                  <a:blip r:embed="rId4"/>
                  <a:stretch>
                    <a:fillRect b="-9211"/>
                  </a:stretch>
                </a:blipFill>
              </p:spPr>
              <p:txBody>
                <a:bodyPr/>
                <a:lstStyle/>
                <a:p>
                  <a:r>
                    <a:rPr lang="en-US">
                      <a:noFill/>
                    </a:rPr>
                    <a:t> </a:t>
                  </a:r>
                </a:p>
              </p:txBody>
            </p:sp>
          </mc:Fallback>
        </mc:AlternateContent>
        <p:cxnSp>
          <p:nvCxnSpPr>
            <p:cNvPr id="33" name="Straight Arrow Connector 32"/>
            <p:cNvCxnSpPr/>
            <p:nvPr/>
          </p:nvCxnSpPr>
          <p:spPr>
            <a:xfrm>
              <a:off x="2514338" y="4493530"/>
              <a:ext cx="725466" cy="0"/>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43" name="Group 42"/>
          <p:cNvGrpSpPr/>
          <p:nvPr/>
        </p:nvGrpSpPr>
        <p:grpSpPr>
          <a:xfrm>
            <a:off x="2479409" y="8349250"/>
            <a:ext cx="3815660" cy="692376"/>
            <a:chOff x="1065794" y="5289340"/>
            <a:chExt cx="3815660" cy="692376"/>
          </a:xfrm>
        </p:grpSpPr>
        <mc:AlternateContent xmlns:mc="http://schemas.openxmlformats.org/markup-compatibility/2006" xmlns:a14="http://schemas.microsoft.com/office/drawing/2010/main">
          <mc:Choice Requires="a14">
            <p:sp>
              <p:nvSpPr>
                <p:cNvPr id="29" name="TextBox 28"/>
                <p:cNvSpPr txBox="1"/>
                <p:nvPr/>
              </p:nvSpPr>
              <p:spPr>
                <a:xfrm>
                  <a:off x="1065794" y="5520051"/>
                  <a:ext cx="3815660" cy="461665"/>
                </a:xfrm>
                <a:prstGeom prst="rect">
                  <a:avLst/>
                </a:prstGeom>
                <a:noFill/>
              </p:spPr>
              <p:txBody>
                <a:bodyPr wrap="none" rtlCol="0">
                  <a:spAutoFit/>
                </a:bodyPr>
                <a:lstStyle/>
                <a:p>
                  <a:pPr algn="ctr"/>
                  <a:r>
                    <a:rPr lang="en-US" sz="2400" dirty="0"/>
                    <a:t>Phenotype </a:t>
                  </a:r>
                  <a14:m>
                    <m:oMath xmlns:m="http://schemas.openxmlformats.org/officeDocument/2006/math">
                      <m:r>
                        <a:rPr lang="en-US" sz="2400" i="1">
                          <a:latin typeface="Cambria Math" panose="02040503050406030204" pitchFamily="18" charset="0"/>
                        </a:rPr>
                        <m:t>𝑞</m:t>
                      </m:r>
                    </m:oMath>
                  </a14:m>
                  <a:r>
                    <a:rPr lang="en-US" sz="2400" dirty="0"/>
                    <a:t>             Variant </a:t>
                  </a:r>
                  <a14:m>
                    <m:oMath xmlns:m="http://schemas.openxmlformats.org/officeDocument/2006/math">
                      <m:r>
                        <a:rPr lang="en-US" sz="2400" i="1">
                          <a:latin typeface="Cambria Math" panose="02040503050406030204" pitchFamily="18" charset="0"/>
                        </a:rPr>
                        <m:t>𝑞</m:t>
                      </m:r>
                    </m:oMath>
                  </a14:m>
                  <a:endParaRPr lang="en-US" sz="2400" dirty="0"/>
                </a:p>
              </p:txBody>
            </p:sp>
          </mc:Choice>
          <mc:Fallback xmlns="">
            <p:sp>
              <p:nvSpPr>
                <p:cNvPr id="29" name="TextBox 28"/>
                <p:cNvSpPr txBox="1">
                  <a:spLocks noRot="1" noChangeAspect="1" noMove="1" noResize="1" noEditPoints="1" noAdjustHandles="1" noChangeArrowheads="1" noChangeShapeType="1" noTextEdit="1"/>
                </p:cNvSpPr>
                <p:nvPr/>
              </p:nvSpPr>
              <p:spPr>
                <a:xfrm>
                  <a:off x="1065794" y="5520051"/>
                  <a:ext cx="3815660" cy="461665"/>
                </a:xfrm>
                <a:prstGeom prst="rect">
                  <a:avLst/>
                </a:prstGeom>
                <a:blipFill rotWithShape="0">
                  <a:blip r:embed="rId5"/>
                  <a:stretch>
                    <a:fillRect l="-2077" t="-10526" b="-28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Rectangle 31"/>
                <p:cNvSpPr/>
                <p:nvPr/>
              </p:nvSpPr>
              <p:spPr>
                <a:xfrm>
                  <a:off x="2912843" y="5289340"/>
                  <a:ext cx="568938" cy="4901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𝜌</m:t>
                            </m:r>
                          </m:e>
                          <m:sub>
                            <m:r>
                              <a:rPr lang="en-US" sz="2400" i="1">
                                <a:latin typeface="Cambria Math" panose="02040503050406030204" pitchFamily="18" charset="0"/>
                                <a:ea typeface="Cambria Math" panose="02040503050406030204" pitchFamily="18" charset="0"/>
                              </a:rPr>
                              <m:t>𝑞</m:t>
                            </m:r>
                          </m:sub>
                        </m:sSub>
                      </m:oMath>
                    </m:oMathPara>
                  </a14:m>
                  <a:endParaRPr lang="en-US" sz="2400" dirty="0"/>
                </a:p>
              </p:txBody>
            </p:sp>
          </mc:Choice>
          <mc:Fallback xmlns="">
            <p:sp>
              <p:nvSpPr>
                <p:cNvPr id="32" name="Rectangle 31"/>
                <p:cNvSpPr>
                  <a:spLocks noRot="1" noChangeAspect="1" noMove="1" noResize="1" noEditPoints="1" noAdjustHandles="1" noChangeArrowheads="1" noChangeShapeType="1" noTextEdit="1"/>
                </p:cNvSpPr>
                <p:nvPr/>
              </p:nvSpPr>
              <p:spPr>
                <a:xfrm>
                  <a:off x="2912843" y="5289340"/>
                  <a:ext cx="568938" cy="490199"/>
                </a:xfrm>
                <a:prstGeom prst="rect">
                  <a:avLst/>
                </a:prstGeom>
                <a:blipFill rotWithShape="0">
                  <a:blip r:embed="rId6"/>
                  <a:stretch>
                    <a:fillRect b="-6250"/>
                  </a:stretch>
                </a:blipFill>
              </p:spPr>
              <p:txBody>
                <a:bodyPr/>
                <a:lstStyle/>
                <a:p>
                  <a:r>
                    <a:rPr lang="en-US">
                      <a:noFill/>
                    </a:rPr>
                    <a:t> </a:t>
                  </a:r>
                </a:p>
              </p:txBody>
            </p:sp>
          </mc:Fallback>
        </mc:AlternateContent>
        <p:cxnSp>
          <p:nvCxnSpPr>
            <p:cNvPr id="34" name="Straight Arrow Connector 33"/>
            <p:cNvCxnSpPr/>
            <p:nvPr/>
          </p:nvCxnSpPr>
          <p:spPr>
            <a:xfrm>
              <a:off x="2809692" y="5779241"/>
              <a:ext cx="725466" cy="0"/>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35" name="TextBox 34"/>
          <p:cNvSpPr txBox="1"/>
          <p:nvPr/>
        </p:nvSpPr>
        <p:spPr>
          <a:xfrm rot="5400000">
            <a:off x="4477310" y="7115160"/>
            <a:ext cx="433132" cy="523220"/>
          </a:xfrm>
          <a:prstGeom prst="rect">
            <a:avLst/>
          </a:prstGeom>
          <a:noFill/>
        </p:spPr>
        <p:txBody>
          <a:bodyPr wrap="none" rtlCol="0">
            <a:spAutoFit/>
          </a:bodyPr>
          <a:lstStyle/>
          <a:p>
            <a:pPr algn="ctr"/>
            <a:r>
              <a:rPr lang="en-US" sz="2800" dirty="0"/>
              <a:t>…</a:t>
            </a:r>
          </a:p>
        </p:txBody>
      </p:sp>
      <p:grpSp>
        <p:nvGrpSpPr>
          <p:cNvPr id="42" name="Group 41"/>
          <p:cNvGrpSpPr/>
          <p:nvPr/>
        </p:nvGrpSpPr>
        <p:grpSpPr>
          <a:xfrm>
            <a:off x="2444884" y="7472874"/>
            <a:ext cx="3830023" cy="667812"/>
            <a:chOff x="5349658" y="4175682"/>
            <a:chExt cx="3830023" cy="667812"/>
          </a:xfrm>
        </p:grpSpPr>
        <mc:AlternateContent xmlns:mc="http://schemas.openxmlformats.org/markup-compatibility/2006" xmlns:a14="http://schemas.microsoft.com/office/drawing/2010/main">
          <mc:Choice Requires="a14">
            <p:sp>
              <p:nvSpPr>
                <p:cNvPr id="39" name="TextBox 38"/>
                <p:cNvSpPr txBox="1"/>
                <p:nvPr/>
              </p:nvSpPr>
              <p:spPr>
                <a:xfrm>
                  <a:off x="5349658" y="4381829"/>
                  <a:ext cx="3830023" cy="461665"/>
                </a:xfrm>
                <a:prstGeom prst="rect">
                  <a:avLst/>
                </a:prstGeom>
                <a:noFill/>
              </p:spPr>
              <p:txBody>
                <a:bodyPr wrap="none" rtlCol="0">
                  <a:spAutoFit/>
                </a:bodyPr>
                <a:lstStyle/>
                <a:p>
                  <a:pPr algn="ctr"/>
                  <a:r>
                    <a:rPr lang="en-US" sz="2400" dirty="0"/>
                    <a:t>Phenotype </a:t>
                  </a:r>
                  <a14:m>
                    <m:oMath xmlns:m="http://schemas.openxmlformats.org/officeDocument/2006/math">
                      <m:r>
                        <a:rPr lang="en-US" sz="2400" i="1">
                          <a:latin typeface="Cambria Math" panose="02040503050406030204" pitchFamily="18" charset="0"/>
                        </a:rPr>
                        <m:t>𝑛</m:t>
                      </m:r>
                    </m:oMath>
                  </a14:m>
                  <a:r>
                    <a:rPr lang="en-US" sz="2400" dirty="0"/>
                    <a:t>             Variant </a:t>
                  </a:r>
                  <a14:m>
                    <m:oMath xmlns:m="http://schemas.openxmlformats.org/officeDocument/2006/math">
                      <m:r>
                        <a:rPr lang="en-US" sz="2400" i="1">
                          <a:latin typeface="Cambria Math" panose="02040503050406030204" pitchFamily="18" charset="0"/>
                        </a:rPr>
                        <m:t>𝑛</m:t>
                      </m:r>
                    </m:oMath>
                  </a14:m>
                  <a:endParaRPr lang="en-US" sz="2400" dirty="0"/>
                </a:p>
              </p:txBody>
            </p:sp>
          </mc:Choice>
          <mc:Fallback xmlns="">
            <p:sp>
              <p:nvSpPr>
                <p:cNvPr id="39" name="TextBox 38"/>
                <p:cNvSpPr txBox="1">
                  <a:spLocks noRot="1" noChangeAspect="1" noMove="1" noResize="1" noEditPoints="1" noAdjustHandles="1" noChangeArrowheads="1" noChangeShapeType="1" noTextEdit="1"/>
                </p:cNvSpPr>
                <p:nvPr/>
              </p:nvSpPr>
              <p:spPr>
                <a:xfrm>
                  <a:off x="5349658" y="4381829"/>
                  <a:ext cx="3830023" cy="461665"/>
                </a:xfrm>
                <a:prstGeom prst="rect">
                  <a:avLst/>
                </a:prstGeom>
                <a:blipFill rotWithShape="0">
                  <a:blip r:embed="rId7"/>
                  <a:stretch>
                    <a:fillRect l="-2070" t="-10667" b="-30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0" name="Rectangle 39"/>
                <p:cNvSpPr/>
                <p:nvPr/>
              </p:nvSpPr>
              <p:spPr>
                <a:xfrm>
                  <a:off x="7242612" y="4175682"/>
                  <a:ext cx="57259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𝜌</m:t>
                            </m:r>
                          </m:e>
                          <m:sub>
                            <m:r>
                              <a:rPr lang="en-US" sz="2400" i="1">
                                <a:latin typeface="Cambria Math" panose="02040503050406030204" pitchFamily="18" charset="0"/>
                                <a:ea typeface="Cambria Math" panose="02040503050406030204" pitchFamily="18" charset="0"/>
                              </a:rPr>
                              <m:t>𝑘</m:t>
                            </m:r>
                          </m:sub>
                        </m:sSub>
                      </m:oMath>
                    </m:oMathPara>
                  </a14:m>
                  <a:endParaRPr lang="en-US" sz="2400" dirty="0"/>
                </a:p>
              </p:txBody>
            </p:sp>
          </mc:Choice>
          <mc:Fallback xmlns="">
            <p:sp>
              <p:nvSpPr>
                <p:cNvPr id="40" name="Rectangle 39"/>
                <p:cNvSpPr>
                  <a:spLocks noRot="1" noChangeAspect="1" noMove="1" noResize="1" noEditPoints="1" noAdjustHandles="1" noChangeArrowheads="1" noChangeShapeType="1" noTextEdit="1"/>
                </p:cNvSpPr>
                <p:nvPr/>
              </p:nvSpPr>
              <p:spPr>
                <a:xfrm>
                  <a:off x="7242612" y="4175682"/>
                  <a:ext cx="572593" cy="461665"/>
                </a:xfrm>
                <a:prstGeom prst="rect">
                  <a:avLst/>
                </a:prstGeom>
                <a:blipFill rotWithShape="0">
                  <a:blip r:embed="rId8"/>
                  <a:stretch>
                    <a:fillRect b="-9211"/>
                  </a:stretch>
                </a:blipFill>
              </p:spPr>
              <p:txBody>
                <a:bodyPr/>
                <a:lstStyle/>
                <a:p>
                  <a:r>
                    <a:rPr lang="en-US">
                      <a:noFill/>
                    </a:rPr>
                    <a:t> </a:t>
                  </a:r>
                </a:p>
              </p:txBody>
            </p:sp>
          </mc:Fallback>
        </mc:AlternateContent>
        <p:cxnSp>
          <p:nvCxnSpPr>
            <p:cNvPr id="41" name="Straight Arrow Connector 40"/>
            <p:cNvCxnSpPr/>
            <p:nvPr/>
          </p:nvCxnSpPr>
          <p:spPr>
            <a:xfrm>
              <a:off x="7132111" y="4645930"/>
              <a:ext cx="725466" cy="0"/>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44" name="TextBox 43"/>
          <p:cNvSpPr txBox="1"/>
          <p:nvPr/>
        </p:nvSpPr>
        <p:spPr>
          <a:xfrm rot="5400000">
            <a:off x="4461177" y="8029004"/>
            <a:ext cx="433132" cy="523220"/>
          </a:xfrm>
          <a:prstGeom prst="rect">
            <a:avLst/>
          </a:prstGeom>
          <a:noFill/>
        </p:spPr>
        <p:txBody>
          <a:bodyPr wrap="none" rtlCol="0">
            <a:spAutoFit/>
          </a:bodyPr>
          <a:lstStyle/>
          <a:p>
            <a:pPr algn="ctr"/>
            <a:r>
              <a:rPr lang="en-US" sz="2800" dirty="0"/>
              <a:t>…</a:t>
            </a:r>
          </a:p>
        </p:txBody>
      </p:sp>
      <mc:AlternateContent xmlns:mc="http://schemas.openxmlformats.org/markup-compatibility/2006" xmlns:a14="http://schemas.microsoft.com/office/drawing/2010/main">
        <mc:Choice Requires="a14">
          <p:sp>
            <p:nvSpPr>
              <p:cNvPr id="50" name="Rectangle 49"/>
              <p:cNvSpPr/>
              <p:nvPr/>
            </p:nvSpPr>
            <p:spPr>
              <a:xfrm>
                <a:off x="2822066" y="9132077"/>
                <a:ext cx="3142462" cy="4901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m:t>
                          </m:r>
                          <m:r>
                            <a:rPr lang="en-US" sz="2400" i="1">
                              <a:latin typeface="Cambria Math" panose="02040503050406030204" pitchFamily="18" charset="0"/>
                              <a:ea typeface="Cambria Math" panose="02040503050406030204" pitchFamily="18" charset="0"/>
                            </a:rPr>
                            <m:t>𝜌</m:t>
                          </m:r>
                        </m:e>
                        <m:sub>
                          <m:r>
                            <a:rPr lang="en-US" sz="2400" i="1">
                              <a:latin typeface="Cambria Math" panose="02040503050406030204" pitchFamily="18" charset="0"/>
                            </a:rPr>
                            <m:t>1</m:t>
                          </m:r>
                        </m:sub>
                      </m:sSub>
                      <m:d>
                        <m:dPr>
                          <m:begChr m:val="|"/>
                          <m:endChr m:val="|"/>
                          <m:ctrlPr>
                            <a:rPr lang="en-US" sz="2400" i="1">
                              <a:latin typeface="Cambria Math" panose="02040503050406030204" pitchFamily="18" charset="0"/>
                            </a:rPr>
                          </m:ctrlPr>
                        </m:dPr>
                        <m:e>
                          <m:r>
                            <a:rPr lang="en-US" sz="2400" i="1">
                              <a:latin typeface="Cambria Math" panose="02040503050406030204" pitchFamily="18" charset="0"/>
                            </a:rPr>
                            <m:t>&gt;</m:t>
                          </m:r>
                          <m:sSub>
                            <m:sSubPr>
                              <m:ctrlPr>
                                <a:rPr lang="en-US" sz="2400" i="1">
                                  <a:latin typeface="Cambria Math" panose="02040503050406030204" pitchFamily="18" charset="0"/>
                                </a:rPr>
                              </m:ctrlPr>
                            </m:sSubPr>
                            <m:e>
                              <m:r>
                                <a:rPr lang="en-US" sz="2400" i="1">
                                  <a:latin typeface="Cambria Math" panose="02040503050406030204" pitchFamily="18" charset="0"/>
                                </a:rPr>
                                <m:t>|</m:t>
                              </m:r>
                              <m:r>
                                <a:rPr lang="en-US" sz="2400" i="1">
                                  <a:latin typeface="Cambria Math" panose="02040503050406030204" pitchFamily="18" charset="0"/>
                                  <a:ea typeface="Cambria Math" panose="02040503050406030204" pitchFamily="18" charset="0"/>
                                </a:rPr>
                                <m:t>𝜌</m:t>
                              </m:r>
                            </m:e>
                            <m:sub>
                              <m:r>
                                <a:rPr lang="en-US" sz="2400" i="1">
                                  <a:latin typeface="Cambria Math" panose="02040503050406030204" pitchFamily="18" charset="0"/>
                                  <a:ea typeface="Cambria Math" panose="02040503050406030204" pitchFamily="18" charset="0"/>
                                </a:rPr>
                                <m:t>2</m:t>
                              </m:r>
                            </m:sub>
                          </m:sSub>
                        </m:e>
                      </m:d>
                      <m:r>
                        <a:rPr lang="en-US" sz="2400" i="1">
                          <a:latin typeface="Cambria Math" panose="02040503050406030204" pitchFamily="18" charset="0"/>
                        </a:rPr>
                        <m:t>&gt;…&gt;</m:t>
                      </m:r>
                      <m:sSub>
                        <m:sSubPr>
                          <m:ctrlPr>
                            <a:rPr lang="en-US" sz="2400" i="1">
                              <a:latin typeface="Cambria Math" panose="02040503050406030204" pitchFamily="18" charset="0"/>
                            </a:rPr>
                          </m:ctrlPr>
                        </m:sSubPr>
                        <m:e>
                          <m:r>
                            <a:rPr lang="en-US" sz="2400" i="1">
                              <a:latin typeface="Cambria Math" panose="02040503050406030204" pitchFamily="18" charset="0"/>
                            </a:rPr>
                            <m:t>|</m:t>
                          </m:r>
                          <m:r>
                            <a:rPr lang="en-US" sz="2400" i="1">
                              <a:latin typeface="Cambria Math" panose="02040503050406030204" pitchFamily="18" charset="0"/>
                              <a:ea typeface="Cambria Math" panose="02040503050406030204" pitchFamily="18" charset="0"/>
                            </a:rPr>
                            <m:t>𝜌</m:t>
                          </m:r>
                        </m:e>
                        <m:sub>
                          <m:r>
                            <a:rPr lang="en-US" sz="2400" i="1">
                              <a:latin typeface="Cambria Math" panose="02040503050406030204" pitchFamily="18" charset="0"/>
                              <a:ea typeface="Cambria Math" panose="02040503050406030204" pitchFamily="18" charset="0"/>
                            </a:rPr>
                            <m:t>𝑞</m:t>
                          </m:r>
                        </m:sub>
                      </m:sSub>
                      <m:r>
                        <a:rPr lang="en-US" sz="2400" i="1">
                          <a:latin typeface="Cambria Math" panose="02040503050406030204" pitchFamily="18" charset="0"/>
                        </a:rPr>
                        <m:t>|</m:t>
                      </m:r>
                    </m:oMath>
                  </m:oMathPara>
                </a14:m>
                <a:endParaRPr lang="en-US" sz="2400" dirty="0"/>
              </a:p>
            </p:txBody>
          </p:sp>
        </mc:Choice>
        <mc:Fallback xmlns="">
          <p:sp>
            <p:nvSpPr>
              <p:cNvPr id="50" name="Rectangle 49"/>
              <p:cNvSpPr>
                <a:spLocks noRot="1" noChangeAspect="1" noMove="1" noResize="1" noEditPoints="1" noAdjustHandles="1" noChangeArrowheads="1" noChangeShapeType="1" noTextEdit="1"/>
              </p:cNvSpPr>
              <p:nvPr/>
            </p:nvSpPr>
            <p:spPr>
              <a:xfrm>
                <a:off x="2822066" y="9132077"/>
                <a:ext cx="3142462" cy="490199"/>
              </a:xfrm>
              <a:prstGeom prst="rect">
                <a:avLst/>
              </a:prstGeom>
              <a:blipFill rotWithShape="0">
                <a:blip r:embed="rId9"/>
                <a:stretch>
                  <a:fillRect l="-194" b="-12500"/>
                </a:stretch>
              </a:blipFill>
            </p:spPr>
            <p:txBody>
              <a:bodyPr/>
              <a:lstStyle/>
              <a:p>
                <a:r>
                  <a:rPr lang="en-US">
                    <a:noFill/>
                  </a:rPr>
                  <a:t> </a:t>
                </a:r>
              </a:p>
            </p:txBody>
          </p:sp>
        </mc:Fallback>
      </mc:AlternateContent>
      <p:sp>
        <p:nvSpPr>
          <p:cNvPr id="31" name="Right Triangle 30"/>
          <p:cNvSpPr/>
          <p:nvPr/>
        </p:nvSpPr>
        <p:spPr>
          <a:xfrm>
            <a:off x="7327985" y="6212344"/>
            <a:ext cx="500610" cy="2731771"/>
          </a:xfrm>
          <a:prstGeom prst="rtTriangle">
            <a:avLst/>
          </a:prstGeom>
          <a:gradFill>
            <a:gsLst>
              <a:gs pos="0">
                <a:schemeClr val="accent1">
                  <a:lumMod val="5000"/>
                  <a:lumOff val="95000"/>
                </a:schemeClr>
              </a:gs>
              <a:gs pos="93000">
                <a:schemeClr val="accent1">
                  <a:lumMod val="45000"/>
                  <a:lumOff val="55000"/>
                </a:schemeClr>
              </a:gs>
              <a:gs pos="85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7556889" y="6141673"/>
            <a:ext cx="90385" cy="90428"/>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Connector 51"/>
          <p:cNvCxnSpPr>
            <a:stCxn id="48" idx="4"/>
          </p:cNvCxnSpPr>
          <p:nvPr/>
        </p:nvCxnSpPr>
        <p:spPr>
          <a:xfrm flipH="1">
            <a:off x="7601114" y="6232101"/>
            <a:ext cx="962" cy="126600"/>
          </a:xfrm>
          <a:prstGeom prst="line">
            <a:avLst/>
          </a:prstGeom>
          <a:solidFill>
            <a:srgbClr val="FF0000"/>
          </a:solidFill>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7540967" y="6358158"/>
            <a:ext cx="59616" cy="148302"/>
          </a:xfrm>
          <a:prstGeom prst="line">
            <a:avLst/>
          </a:prstGeom>
          <a:solidFill>
            <a:srgbClr val="FF0000"/>
          </a:solidFill>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7602224" y="6358152"/>
            <a:ext cx="69193" cy="147139"/>
          </a:xfrm>
          <a:prstGeom prst="line">
            <a:avLst/>
          </a:prstGeom>
          <a:solidFill>
            <a:srgbClr val="FF0000"/>
          </a:solidFill>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a:off x="7541598" y="6253693"/>
            <a:ext cx="59616" cy="148302"/>
          </a:xfrm>
          <a:prstGeom prst="line">
            <a:avLst/>
          </a:prstGeom>
          <a:solidFill>
            <a:srgbClr val="FF0000"/>
          </a:solidFill>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7600803" y="6255674"/>
            <a:ext cx="68562" cy="146327"/>
          </a:xfrm>
          <a:prstGeom prst="line">
            <a:avLst/>
          </a:prstGeom>
          <a:solidFill>
            <a:srgbClr val="FF0000"/>
          </a:solidFill>
          <a:ln w="31750">
            <a:solidFill>
              <a:srgbClr val="92D050"/>
            </a:solidFill>
          </a:ln>
        </p:spPr>
        <p:style>
          <a:lnRef idx="1">
            <a:schemeClr val="accent1"/>
          </a:lnRef>
          <a:fillRef idx="0">
            <a:schemeClr val="accent1"/>
          </a:fillRef>
          <a:effectRef idx="0">
            <a:schemeClr val="accent1"/>
          </a:effectRef>
          <a:fontRef idx="minor">
            <a:schemeClr val="tx1"/>
          </a:fontRef>
        </p:style>
      </p:cxnSp>
      <p:grpSp>
        <p:nvGrpSpPr>
          <p:cNvPr id="125" name="Group 124"/>
          <p:cNvGrpSpPr/>
          <p:nvPr/>
        </p:nvGrpSpPr>
        <p:grpSpPr>
          <a:xfrm>
            <a:off x="8254277" y="7690817"/>
            <a:ext cx="152433" cy="398469"/>
            <a:chOff x="255220" y="3705408"/>
            <a:chExt cx="310121" cy="922170"/>
          </a:xfrm>
          <a:solidFill>
            <a:srgbClr val="92D050"/>
          </a:solidFill>
        </p:grpSpPr>
        <p:sp>
          <p:nvSpPr>
            <p:cNvPr id="126" name="Oval 125"/>
            <p:cNvSpPr/>
            <p:nvPr/>
          </p:nvSpPr>
          <p:spPr>
            <a:xfrm>
              <a:off x="293058" y="3705408"/>
              <a:ext cx="214884" cy="228600"/>
            </a:xfrm>
            <a:prstGeom prst="ellipse">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7" name="Straight Connector 126"/>
            <p:cNvCxnSpPr>
              <a:stCxn id="126" idx="4"/>
            </p:cNvCxnSpPr>
            <p:nvPr/>
          </p:nvCxnSpPr>
          <p:spPr>
            <a:xfrm flipH="1">
              <a:off x="398214" y="3934008"/>
              <a:ext cx="2286" cy="320040"/>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H="1">
              <a:off x="255220" y="4252674"/>
              <a:ext cx="141732" cy="374904"/>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400840" y="4252644"/>
              <a:ext cx="164501" cy="371962"/>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flipH="1">
              <a:off x="256720" y="3988590"/>
              <a:ext cx="141732" cy="374904"/>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397476" y="3993584"/>
              <a:ext cx="163001" cy="369910"/>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grpSp>
      <p:grpSp>
        <p:nvGrpSpPr>
          <p:cNvPr id="132" name="Group 131"/>
          <p:cNvGrpSpPr/>
          <p:nvPr/>
        </p:nvGrpSpPr>
        <p:grpSpPr>
          <a:xfrm>
            <a:off x="7780818" y="7687103"/>
            <a:ext cx="152433" cy="398469"/>
            <a:chOff x="255220" y="3705408"/>
            <a:chExt cx="310121" cy="922170"/>
          </a:xfrm>
          <a:solidFill>
            <a:srgbClr val="FF0000"/>
          </a:solidFill>
        </p:grpSpPr>
        <p:sp>
          <p:nvSpPr>
            <p:cNvPr id="133" name="Oval 132"/>
            <p:cNvSpPr/>
            <p:nvPr/>
          </p:nvSpPr>
          <p:spPr>
            <a:xfrm>
              <a:off x="293058" y="3705408"/>
              <a:ext cx="214884" cy="228600"/>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4" name="Straight Connector 133"/>
            <p:cNvCxnSpPr>
              <a:stCxn id="133" idx="4"/>
            </p:cNvCxnSpPr>
            <p:nvPr/>
          </p:nvCxnSpPr>
          <p:spPr>
            <a:xfrm flipH="1">
              <a:off x="398214" y="3934008"/>
              <a:ext cx="2286" cy="320040"/>
            </a:xfrm>
            <a:prstGeom prst="line">
              <a:avLst/>
            </a:prstGeom>
            <a:grpFill/>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H="1">
              <a:off x="255220" y="4252674"/>
              <a:ext cx="141732" cy="374904"/>
            </a:xfrm>
            <a:prstGeom prst="line">
              <a:avLst/>
            </a:prstGeom>
            <a:grpFill/>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400840" y="4252644"/>
              <a:ext cx="164501" cy="371962"/>
            </a:xfrm>
            <a:prstGeom prst="line">
              <a:avLst/>
            </a:prstGeom>
            <a:grpFill/>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H="1">
              <a:off x="256720" y="3988590"/>
              <a:ext cx="141732" cy="374904"/>
            </a:xfrm>
            <a:prstGeom prst="line">
              <a:avLst/>
            </a:prstGeom>
            <a:grpFill/>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397476" y="3993584"/>
              <a:ext cx="163001" cy="369910"/>
            </a:xfrm>
            <a:prstGeom prst="line">
              <a:avLst/>
            </a:prstGeom>
            <a:grpFill/>
            <a:ln w="317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39" name="Group 138"/>
          <p:cNvGrpSpPr/>
          <p:nvPr/>
        </p:nvGrpSpPr>
        <p:grpSpPr>
          <a:xfrm>
            <a:off x="8028406" y="7687101"/>
            <a:ext cx="152433" cy="398469"/>
            <a:chOff x="255220" y="3705408"/>
            <a:chExt cx="310121" cy="922170"/>
          </a:xfrm>
          <a:solidFill>
            <a:srgbClr val="92D050"/>
          </a:solidFill>
        </p:grpSpPr>
        <p:sp>
          <p:nvSpPr>
            <p:cNvPr id="140" name="Oval 139"/>
            <p:cNvSpPr/>
            <p:nvPr/>
          </p:nvSpPr>
          <p:spPr>
            <a:xfrm>
              <a:off x="293058" y="3705408"/>
              <a:ext cx="214884" cy="228600"/>
            </a:xfrm>
            <a:prstGeom prst="ellipse">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1" name="Straight Connector 140"/>
            <p:cNvCxnSpPr>
              <a:stCxn id="140" idx="4"/>
            </p:cNvCxnSpPr>
            <p:nvPr/>
          </p:nvCxnSpPr>
          <p:spPr>
            <a:xfrm flipH="1">
              <a:off x="398214" y="3934008"/>
              <a:ext cx="2286" cy="320040"/>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flipH="1">
              <a:off x="255220" y="4252674"/>
              <a:ext cx="141732" cy="374904"/>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a:off x="400840" y="4252644"/>
              <a:ext cx="164501" cy="371962"/>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flipH="1">
              <a:off x="256720" y="3988590"/>
              <a:ext cx="141732" cy="374904"/>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a:off x="397476" y="3993584"/>
              <a:ext cx="163001" cy="369910"/>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51" name="Rectangle 50"/>
          <p:cNvSpPr/>
          <p:nvPr/>
        </p:nvSpPr>
        <p:spPr>
          <a:xfrm rot="16200000">
            <a:off x="5245310" y="7283241"/>
            <a:ext cx="2609018" cy="492443"/>
          </a:xfrm>
          <a:prstGeom prst="rect">
            <a:avLst/>
          </a:prstGeom>
        </p:spPr>
        <p:txBody>
          <a:bodyPr wrap="square">
            <a:spAutoFit/>
          </a:bodyPr>
          <a:lstStyle/>
          <a:p>
            <a:r>
              <a:rPr lang="en-US" sz="1300" dirty="0"/>
              <a:t>Increasing Fraction </a:t>
            </a:r>
            <a:r>
              <a:rPr lang="en-US" sz="1300" dirty="0" smtClean="0"/>
              <a:t>of Individuals </a:t>
            </a:r>
            <a:r>
              <a:rPr lang="en-US" sz="1300" dirty="0"/>
              <a:t>with M</a:t>
            </a:r>
            <a:r>
              <a:rPr lang="en-US" sz="1300" dirty="0" smtClean="0"/>
              <a:t>ispredicted Genotypes</a:t>
            </a:r>
            <a:endParaRPr lang="en-US" sz="1300" dirty="0"/>
          </a:p>
        </p:txBody>
      </p:sp>
      <p:sp>
        <p:nvSpPr>
          <p:cNvPr id="118" name="Rectangle 117"/>
          <p:cNvSpPr/>
          <p:nvPr/>
        </p:nvSpPr>
        <p:spPr>
          <a:xfrm rot="16200000">
            <a:off x="5774105" y="7285967"/>
            <a:ext cx="2614471" cy="492443"/>
          </a:xfrm>
          <a:prstGeom prst="rect">
            <a:avLst/>
          </a:prstGeom>
        </p:spPr>
        <p:txBody>
          <a:bodyPr wrap="square">
            <a:spAutoFit/>
          </a:bodyPr>
          <a:lstStyle/>
          <a:p>
            <a:r>
              <a:rPr lang="en-US" sz="1300" dirty="0"/>
              <a:t>Increasing Number of Potentially</a:t>
            </a:r>
          </a:p>
          <a:p>
            <a:r>
              <a:rPr lang="en-US" sz="1300" dirty="0" smtClean="0"/>
              <a:t>Characterizeable </a:t>
            </a:r>
            <a:r>
              <a:rPr lang="en-US" sz="1300" dirty="0"/>
              <a:t>Individuals</a:t>
            </a:r>
          </a:p>
        </p:txBody>
      </p:sp>
      <p:sp>
        <p:nvSpPr>
          <p:cNvPr id="176" name="Right Triangle 175"/>
          <p:cNvSpPr/>
          <p:nvPr/>
        </p:nvSpPr>
        <p:spPr>
          <a:xfrm flipH="1" flipV="1">
            <a:off x="1495197" y="6331077"/>
            <a:ext cx="418660" cy="2738617"/>
          </a:xfrm>
          <a:prstGeom prst="rtTriangle">
            <a:avLst/>
          </a:prstGeom>
          <a:gradFill>
            <a:gsLst>
              <a:gs pos="0">
                <a:schemeClr val="accent1">
                  <a:lumMod val="5000"/>
                  <a:lumOff val="95000"/>
                </a:schemeClr>
              </a:gs>
              <a:gs pos="93000">
                <a:schemeClr val="accent1">
                  <a:lumMod val="45000"/>
                  <a:lumOff val="55000"/>
                </a:schemeClr>
              </a:gs>
              <a:gs pos="85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7" name="Group 176"/>
          <p:cNvGrpSpPr/>
          <p:nvPr/>
        </p:nvGrpSpPr>
        <p:grpSpPr>
          <a:xfrm>
            <a:off x="8379396" y="8954241"/>
            <a:ext cx="140661" cy="387738"/>
            <a:chOff x="255220" y="3678212"/>
            <a:chExt cx="310121" cy="949366"/>
          </a:xfrm>
          <a:solidFill>
            <a:srgbClr val="FF0000"/>
          </a:solidFill>
        </p:grpSpPr>
        <p:sp>
          <p:nvSpPr>
            <p:cNvPr id="227" name="Oval 226"/>
            <p:cNvSpPr/>
            <p:nvPr/>
          </p:nvSpPr>
          <p:spPr>
            <a:xfrm>
              <a:off x="293059" y="3678212"/>
              <a:ext cx="214884" cy="228599"/>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8" name="Straight Connector 227"/>
            <p:cNvCxnSpPr>
              <a:stCxn id="227" idx="4"/>
            </p:cNvCxnSpPr>
            <p:nvPr/>
          </p:nvCxnSpPr>
          <p:spPr>
            <a:xfrm flipH="1">
              <a:off x="398215" y="3906811"/>
              <a:ext cx="2287" cy="320041"/>
            </a:xfrm>
            <a:prstGeom prst="line">
              <a:avLst/>
            </a:prstGeom>
            <a:grpFill/>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flipH="1">
              <a:off x="255220" y="4252674"/>
              <a:ext cx="141732" cy="374904"/>
            </a:xfrm>
            <a:prstGeom prst="line">
              <a:avLst/>
            </a:prstGeom>
            <a:grpFill/>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a:off x="400840" y="4252644"/>
              <a:ext cx="164501" cy="371962"/>
            </a:xfrm>
            <a:prstGeom prst="line">
              <a:avLst/>
            </a:prstGeom>
            <a:grpFill/>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flipH="1">
              <a:off x="256720" y="3988590"/>
              <a:ext cx="141732" cy="374904"/>
            </a:xfrm>
            <a:prstGeom prst="line">
              <a:avLst/>
            </a:prstGeom>
            <a:grpFill/>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a:off x="397476" y="3993584"/>
              <a:ext cx="163001" cy="369910"/>
            </a:xfrm>
            <a:prstGeom prst="line">
              <a:avLst/>
            </a:prstGeom>
            <a:grpFill/>
            <a:ln w="317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78" name="Group 177"/>
          <p:cNvGrpSpPr/>
          <p:nvPr/>
        </p:nvGrpSpPr>
        <p:grpSpPr>
          <a:xfrm>
            <a:off x="8162952" y="8555855"/>
            <a:ext cx="140661" cy="376631"/>
            <a:chOff x="255220" y="3705408"/>
            <a:chExt cx="310121" cy="922170"/>
          </a:xfrm>
          <a:solidFill>
            <a:srgbClr val="FF0000"/>
          </a:solidFill>
        </p:grpSpPr>
        <p:sp>
          <p:nvSpPr>
            <p:cNvPr id="221" name="Oval 220"/>
            <p:cNvSpPr/>
            <p:nvPr/>
          </p:nvSpPr>
          <p:spPr>
            <a:xfrm>
              <a:off x="293058" y="3705408"/>
              <a:ext cx="214884" cy="228600"/>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2" name="Straight Connector 221"/>
            <p:cNvCxnSpPr>
              <a:stCxn id="221" idx="4"/>
            </p:cNvCxnSpPr>
            <p:nvPr/>
          </p:nvCxnSpPr>
          <p:spPr>
            <a:xfrm flipH="1">
              <a:off x="398214" y="3934008"/>
              <a:ext cx="2286" cy="320040"/>
            </a:xfrm>
            <a:prstGeom prst="line">
              <a:avLst/>
            </a:prstGeom>
            <a:grpFill/>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flipH="1">
              <a:off x="255220" y="4252674"/>
              <a:ext cx="141732" cy="374904"/>
            </a:xfrm>
            <a:prstGeom prst="line">
              <a:avLst/>
            </a:prstGeom>
            <a:grpFill/>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a:off x="400840" y="4252644"/>
              <a:ext cx="164501" cy="371962"/>
            </a:xfrm>
            <a:prstGeom prst="line">
              <a:avLst/>
            </a:prstGeom>
            <a:grpFill/>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flipH="1">
              <a:off x="256720" y="3988590"/>
              <a:ext cx="141732" cy="374904"/>
            </a:xfrm>
            <a:prstGeom prst="line">
              <a:avLst/>
            </a:prstGeom>
            <a:grpFill/>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a:off x="397476" y="3993584"/>
              <a:ext cx="163001" cy="369910"/>
            </a:xfrm>
            <a:prstGeom prst="line">
              <a:avLst/>
            </a:prstGeom>
            <a:grpFill/>
            <a:ln w="317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p:nvGrpSpPr>
        <p:grpSpPr>
          <a:xfrm>
            <a:off x="8134893" y="8970476"/>
            <a:ext cx="140661" cy="376631"/>
            <a:chOff x="255220" y="3705408"/>
            <a:chExt cx="310121" cy="922170"/>
          </a:xfrm>
          <a:solidFill>
            <a:srgbClr val="92D050"/>
          </a:solidFill>
        </p:grpSpPr>
        <p:sp>
          <p:nvSpPr>
            <p:cNvPr id="215" name="Oval 214"/>
            <p:cNvSpPr/>
            <p:nvPr/>
          </p:nvSpPr>
          <p:spPr>
            <a:xfrm>
              <a:off x="293058" y="3705408"/>
              <a:ext cx="214884" cy="228600"/>
            </a:xfrm>
            <a:prstGeom prst="ellipse">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6" name="Straight Connector 215"/>
            <p:cNvCxnSpPr>
              <a:stCxn id="215" idx="4"/>
            </p:cNvCxnSpPr>
            <p:nvPr/>
          </p:nvCxnSpPr>
          <p:spPr>
            <a:xfrm flipH="1">
              <a:off x="398214" y="3934008"/>
              <a:ext cx="2286" cy="320040"/>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flipH="1">
              <a:off x="255220" y="4252674"/>
              <a:ext cx="141732" cy="374904"/>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a:off x="400840" y="4252644"/>
              <a:ext cx="164501" cy="371962"/>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flipH="1">
              <a:off x="256720" y="3988590"/>
              <a:ext cx="141732" cy="374904"/>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a:off x="397476" y="3993584"/>
              <a:ext cx="163001" cy="369910"/>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grpSp>
      <p:grpSp>
        <p:nvGrpSpPr>
          <p:cNvPr id="180" name="Group 179"/>
          <p:cNvGrpSpPr/>
          <p:nvPr/>
        </p:nvGrpSpPr>
        <p:grpSpPr>
          <a:xfrm>
            <a:off x="7918449" y="8562488"/>
            <a:ext cx="140661" cy="376631"/>
            <a:chOff x="255220" y="3705408"/>
            <a:chExt cx="310121" cy="922170"/>
          </a:xfrm>
          <a:solidFill>
            <a:srgbClr val="92D050"/>
          </a:solidFill>
        </p:grpSpPr>
        <p:sp>
          <p:nvSpPr>
            <p:cNvPr id="209" name="Oval 208"/>
            <p:cNvSpPr/>
            <p:nvPr/>
          </p:nvSpPr>
          <p:spPr>
            <a:xfrm>
              <a:off x="293058" y="3705408"/>
              <a:ext cx="214884" cy="228600"/>
            </a:xfrm>
            <a:prstGeom prst="ellipse">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0" name="Straight Connector 209"/>
            <p:cNvCxnSpPr>
              <a:stCxn id="209" idx="4"/>
            </p:cNvCxnSpPr>
            <p:nvPr/>
          </p:nvCxnSpPr>
          <p:spPr>
            <a:xfrm flipH="1">
              <a:off x="398214" y="3934008"/>
              <a:ext cx="2286" cy="320040"/>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flipH="1">
              <a:off x="255220" y="4252674"/>
              <a:ext cx="141732" cy="374904"/>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a:off x="400840" y="4252644"/>
              <a:ext cx="164501" cy="371962"/>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flipH="1">
              <a:off x="256720" y="3988590"/>
              <a:ext cx="141732" cy="374904"/>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a:off x="397476" y="3993584"/>
              <a:ext cx="163001" cy="369910"/>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grpSp>
      <p:grpSp>
        <p:nvGrpSpPr>
          <p:cNvPr id="181" name="Group 180"/>
          <p:cNvGrpSpPr/>
          <p:nvPr/>
        </p:nvGrpSpPr>
        <p:grpSpPr>
          <a:xfrm>
            <a:off x="7906425" y="8970476"/>
            <a:ext cx="140661" cy="376631"/>
            <a:chOff x="255220" y="3705408"/>
            <a:chExt cx="310121" cy="922170"/>
          </a:xfrm>
          <a:solidFill>
            <a:srgbClr val="FF0000"/>
          </a:solidFill>
        </p:grpSpPr>
        <p:sp>
          <p:nvSpPr>
            <p:cNvPr id="203" name="Oval 202"/>
            <p:cNvSpPr/>
            <p:nvPr/>
          </p:nvSpPr>
          <p:spPr>
            <a:xfrm>
              <a:off x="293058" y="3705408"/>
              <a:ext cx="214884" cy="228600"/>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4" name="Straight Connector 203"/>
            <p:cNvCxnSpPr>
              <a:stCxn id="203" idx="4"/>
            </p:cNvCxnSpPr>
            <p:nvPr/>
          </p:nvCxnSpPr>
          <p:spPr>
            <a:xfrm flipH="1">
              <a:off x="398214" y="3934008"/>
              <a:ext cx="2286" cy="320040"/>
            </a:xfrm>
            <a:prstGeom prst="line">
              <a:avLst/>
            </a:prstGeom>
            <a:grpFill/>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flipH="1">
              <a:off x="255220" y="4252674"/>
              <a:ext cx="141732" cy="374904"/>
            </a:xfrm>
            <a:prstGeom prst="line">
              <a:avLst/>
            </a:prstGeom>
            <a:grpFill/>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a:xfrm>
              <a:off x="400840" y="4252644"/>
              <a:ext cx="164501" cy="371962"/>
            </a:xfrm>
            <a:prstGeom prst="line">
              <a:avLst/>
            </a:prstGeom>
            <a:grpFill/>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a:xfrm flipH="1">
              <a:off x="256720" y="3988590"/>
              <a:ext cx="141732" cy="374904"/>
            </a:xfrm>
            <a:prstGeom prst="line">
              <a:avLst/>
            </a:prstGeom>
            <a:grpFill/>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a:off x="397476" y="3993584"/>
              <a:ext cx="163001" cy="369910"/>
            </a:xfrm>
            <a:prstGeom prst="line">
              <a:avLst/>
            </a:prstGeom>
            <a:grpFill/>
            <a:ln w="317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82" name="Group 181"/>
          <p:cNvGrpSpPr/>
          <p:nvPr/>
        </p:nvGrpSpPr>
        <p:grpSpPr>
          <a:xfrm>
            <a:off x="8375389" y="8552537"/>
            <a:ext cx="140661" cy="376631"/>
            <a:chOff x="255220" y="3705408"/>
            <a:chExt cx="310121" cy="922170"/>
          </a:xfrm>
          <a:solidFill>
            <a:srgbClr val="92D050"/>
          </a:solidFill>
        </p:grpSpPr>
        <p:sp>
          <p:nvSpPr>
            <p:cNvPr id="197" name="Oval 196"/>
            <p:cNvSpPr/>
            <p:nvPr/>
          </p:nvSpPr>
          <p:spPr>
            <a:xfrm>
              <a:off x="293058" y="3705408"/>
              <a:ext cx="214884" cy="228600"/>
            </a:xfrm>
            <a:prstGeom prst="ellipse">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8" name="Straight Connector 197"/>
            <p:cNvCxnSpPr>
              <a:stCxn id="197" idx="4"/>
            </p:cNvCxnSpPr>
            <p:nvPr/>
          </p:nvCxnSpPr>
          <p:spPr>
            <a:xfrm flipH="1">
              <a:off x="398214" y="3934008"/>
              <a:ext cx="2286" cy="320040"/>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flipH="1">
              <a:off x="255220" y="4252674"/>
              <a:ext cx="141732" cy="374904"/>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400840" y="4252644"/>
              <a:ext cx="164501" cy="371962"/>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flipH="1">
              <a:off x="256720" y="3988590"/>
              <a:ext cx="141732" cy="374904"/>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a:off x="397476" y="3993584"/>
              <a:ext cx="163001" cy="369910"/>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grpSp>
      <p:grpSp>
        <p:nvGrpSpPr>
          <p:cNvPr id="183" name="Group 182"/>
          <p:cNvGrpSpPr/>
          <p:nvPr/>
        </p:nvGrpSpPr>
        <p:grpSpPr>
          <a:xfrm>
            <a:off x="8623896" y="8967161"/>
            <a:ext cx="140661" cy="376631"/>
            <a:chOff x="255220" y="3705408"/>
            <a:chExt cx="310121" cy="922170"/>
          </a:xfrm>
          <a:solidFill>
            <a:srgbClr val="FF0000"/>
          </a:solidFill>
        </p:grpSpPr>
        <p:sp>
          <p:nvSpPr>
            <p:cNvPr id="191" name="Oval 190"/>
            <p:cNvSpPr/>
            <p:nvPr/>
          </p:nvSpPr>
          <p:spPr>
            <a:xfrm>
              <a:off x="293058" y="3705408"/>
              <a:ext cx="214884" cy="228600"/>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2" name="Straight Connector 191"/>
            <p:cNvCxnSpPr>
              <a:stCxn id="191" idx="4"/>
            </p:cNvCxnSpPr>
            <p:nvPr/>
          </p:nvCxnSpPr>
          <p:spPr>
            <a:xfrm flipH="1">
              <a:off x="398214" y="3934008"/>
              <a:ext cx="2286" cy="320040"/>
            </a:xfrm>
            <a:prstGeom prst="line">
              <a:avLst/>
            </a:prstGeom>
            <a:grpFill/>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flipH="1">
              <a:off x="255220" y="4252674"/>
              <a:ext cx="141732" cy="374904"/>
            </a:xfrm>
            <a:prstGeom prst="line">
              <a:avLst/>
            </a:prstGeom>
            <a:grpFill/>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400840" y="4252644"/>
              <a:ext cx="164501" cy="371962"/>
            </a:xfrm>
            <a:prstGeom prst="line">
              <a:avLst/>
            </a:prstGeom>
            <a:grpFill/>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flipH="1">
              <a:off x="256720" y="3988590"/>
              <a:ext cx="141732" cy="374904"/>
            </a:xfrm>
            <a:prstGeom prst="line">
              <a:avLst/>
            </a:prstGeom>
            <a:grpFill/>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a:off x="397476" y="3993584"/>
              <a:ext cx="163001" cy="369910"/>
            </a:xfrm>
            <a:prstGeom prst="line">
              <a:avLst/>
            </a:prstGeom>
            <a:grpFill/>
            <a:ln w="317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84" name="Group 183"/>
          <p:cNvGrpSpPr/>
          <p:nvPr/>
        </p:nvGrpSpPr>
        <p:grpSpPr>
          <a:xfrm>
            <a:off x="8597026" y="8545905"/>
            <a:ext cx="140661" cy="376631"/>
            <a:chOff x="255220" y="3705408"/>
            <a:chExt cx="310121" cy="922170"/>
          </a:xfrm>
          <a:solidFill>
            <a:srgbClr val="92D050"/>
          </a:solidFill>
        </p:grpSpPr>
        <p:sp>
          <p:nvSpPr>
            <p:cNvPr id="185" name="Oval 184"/>
            <p:cNvSpPr/>
            <p:nvPr/>
          </p:nvSpPr>
          <p:spPr>
            <a:xfrm>
              <a:off x="293058" y="3705408"/>
              <a:ext cx="214884" cy="228600"/>
            </a:xfrm>
            <a:prstGeom prst="ellipse">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6" name="Straight Connector 185"/>
            <p:cNvCxnSpPr>
              <a:stCxn id="185" idx="4"/>
            </p:cNvCxnSpPr>
            <p:nvPr/>
          </p:nvCxnSpPr>
          <p:spPr>
            <a:xfrm flipH="1">
              <a:off x="398214" y="3934008"/>
              <a:ext cx="2286" cy="320040"/>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flipH="1">
              <a:off x="255220" y="4252674"/>
              <a:ext cx="141732" cy="374904"/>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a:off x="400840" y="4252644"/>
              <a:ext cx="164501" cy="371962"/>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flipH="1">
              <a:off x="256720" y="3988590"/>
              <a:ext cx="141732" cy="374904"/>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397476" y="3993584"/>
              <a:ext cx="163001" cy="369910"/>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grpSp>
      <p:grpSp>
        <p:nvGrpSpPr>
          <p:cNvPr id="390" name="Group 389"/>
          <p:cNvGrpSpPr/>
          <p:nvPr/>
        </p:nvGrpSpPr>
        <p:grpSpPr>
          <a:xfrm>
            <a:off x="8561444" y="6546815"/>
            <a:ext cx="130444" cy="364787"/>
            <a:chOff x="255220" y="3705408"/>
            <a:chExt cx="310121" cy="922170"/>
          </a:xfrm>
          <a:solidFill>
            <a:srgbClr val="FF0000"/>
          </a:solidFill>
        </p:grpSpPr>
        <p:sp>
          <p:nvSpPr>
            <p:cNvPr id="391" name="Oval 390"/>
            <p:cNvSpPr/>
            <p:nvPr/>
          </p:nvSpPr>
          <p:spPr>
            <a:xfrm>
              <a:off x="293058" y="3705408"/>
              <a:ext cx="214884" cy="228600"/>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2" name="Straight Connector 391"/>
            <p:cNvCxnSpPr>
              <a:stCxn id="391" idx="4"/>
            </p:cNvCxnSpPr>
            <p:nvPr/>
          </p:nvCxnSpPr>
          <p:spPr>
            <a:xfrm flipH="1">
              <a:off x="398214" y="3934008"/>
              <a:ext cx="2286" cy="320040"/>
            </a:xfrm>
            <a:prstGeom prst="line">
              <a:avLst/>
            </a:prstGeom>
            <a:grpFill/>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3" name="Straight Connector 392"/>
            <p:cNvCxnSpPr/>
            <p:nvPr/>
          </p:nvCxnSpPr>
          <p:spPr>
            <a:xfrm flipH="1">
              <a:off x="255220" y="4252674"/>
              <a:ext cx="141732" cy="374904"/>
            </a:xfrm>
            <a:prstGeom prst="line">
              <a:avLst/>
            </a:prstGeom>
            <a:grpFill/>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4" name="Straight Connector 393"/>
            <p:cNvCxnSpPr/>
            <p:nvPr/>
          </p:nvCxnSpPr>
          <p:spPr>
            <a:xfrm>
              <a:off x="400840" y="4252644"/>
              <a:ext cx="164501" cy="371962"/>
            </a:xfrm>
            <a:prstGeom prst="line">
              <a:avLst/>
            </a:prstGeom>
            <a:grpFill/>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5" name="Straight Connector 394"/>
            <p:cNvCxnSpPr/>
            <p:nvPr/>
          </p:nvCxnSpPr>
          <p:spPr>
            <a:xfrm flipH="1">
              <a:off x="256720" y="3988590"/>
              <a:ext cx="141732" cy="374904"/>
            </a:xfrm>
            <a:prstGeom prst="line">
              <a:avLst/>
            </a:prstGeom>
            <a:grpFill/>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6" name="Straight Connector 395"/>
            <p:cNvCxnSpPr/>
            <p:nvPr/>
          </p:nvCxnSpPr>
          <p:spPr>
            <a:xfrm>
              <a:off x="397476" y="3993584"/>
              <a:ext cx="163001" cy="369910"/>
            </a:xfrm>
            <a:prstGeom prst="line">
              <a:avLst/>
            </a:prstGeom>
            <a:grpFill/>
            <a:ln w="317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397" name="Group 396"/>
          <p:cNvGrpSpPr/>
          <p:nvPr/>
        </p:nvGrpSpPr>
        <p:grpSpPr>
          <a:xfrm>
            <a:off x="8565511" y="6094536"/>
            <a:ext cx="130444" cy="364787"/>
            <a:chOff x="255220" y="3705408"/>
            <a:chExt cx="310121" cy="922170"/>
          </a:xfrm>
          <a:solidFill>
            <a:srgbClr val="92D050"/>
          </a:solidFill>
        </p:grpSpPr>
        <p:sp>
          <p:nvSpPr>
            <p:cNvPr id="398" name="Oval 397"/>
            <p:cNvSpPr/>
            <p:nvPr/>
          </p:nvSpPr>
          <p:spPr>
            <a:xfrm>
              <a:off x="293058" y="3705408"/>
              <a:ext cx="214884" cy="228600"/>
            </a:xfrm>
            <a:prstGeom prst="ellipse">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9" name="Straight Connector 398"/>
            <p:cNvCxnSpPr>
              <a:stCxn id="398" idx="4"/>
            </p:cNvCxnSpPr>
            <p:nvPr/>
          </p:nvCxnSpPr>
          <p:spPr>
            <a:xfrm flipH="1">
              <a:off x="398214" y="3934008"/>
              <a:ext cx="2286" cy="320040"/>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400" name="Straight Connector 399"/>
            <p:cNvCxnSpPr/>
            <p:nvPr/>
          </p:nvCxnSpPr>
          <p:spPr>
            <a:xfrm flipH="1">
              <a:off x="255220" y="4252674"/>
              <a:ext cx="141732" cy="374904"/>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401" name="Straight Connector 400"/>
            <p:cNvCxnSpPr/>
            <p:nvPr/>
          </p:nvCxnSpPr>
          <p:spPr>
            <a:xfrm>
              <a:off x="400840" y="4252644"/>
              <a:ext cx="164501" cy="371962"/>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402" name="Straight Connector 401"/>
            <p:cNvCxnSpPr/>
            <p:nvPr/>
          </p:nvCxnSpPr>
          <p:spPr>
            <a:xfrm flipH="1">
              <a:off x="256720" y="3988590"/>
              <a:ext cx="141732" cy="374904"/>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403" name="Straight Connector 402"/>
            <p:cNvCxnSpPr/>
            <p:nvPr/>
          </p:nvCxnSpPr>
          <p:spPr>
            <a:xfrm>
              <a:off x="397476" y="3993584"/>
              <a:ext cx="163001" cy="369910"/>
            </a:xfrm>
            <a:prstGeom prst="line">
              <a:avLst/>
            </a:prstGeom>
            <a:grpFill/>
            <a:ln w="31750">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404" name="Rectangle 403"/>
          <p:cNvSpPr/>
          <p:nvPr/>
        </p:nvSpPr>
        <p:spPr>
          <a:xfrm>
            <a:off x="8703048" y="6103476"/>
            <a:ext cx="1836721" cy="323165"/>
          </a:xfrm>
          <a:prstGeom prst="rect">
            <a:avLst/>
          </a:prstGeom>
        </p:spPr>
        <p:txBody>
          <a:bodyPr wrap="none">
            <a:spAutoFit/>
          </a:bodyPr>
          <a:lstStyle/>
          <a:p>
            <a:r>
              <a:rPr lang="en-US" sz="1500" dirty="0"/>
              <a:t>Vulnerable Individual</a:t>
            </a:r>
          </a:p>
        </p:txBody>
      </p:sp>
      <p:sp>
        <p:nvSpPr>
          <p:cNvPr id="405" name="Rectangle 404"/>
          <p:cNvSpPr/>
          <p:nvPr/>
        </p:nvSpPr>
        <p:spPr>
          <a:xfrm>
            <a:off x="8695422" y="6541626"/>
            <a:ext cx="2203680" cy="323165"/>
          </a:xfrm>
          <a:prstGeom prst="rect">
            <a:avLst/>
          </a:prstGeom>
        </p:spPr>
        <p:txBody>
          <a:bodyPr wrap="none">
            <a:spAutoFit/>
          </a:bodyPr>
          <a:lstStyle/>
          <a:p>
            <a:r>
              <a:rPr lang="en-US" sz="1500" dirty="0"/>
              <a:t>Non-vulnerable Individual</a:t>
            </a:r>
          </a:p>
        </p:txBody>
      </p:sp>
      <p:sp>
        <p:nvSpPr>
          <p:cNvPr id="8" name="Rounded Rectangle 7"/>
          <p:cNvSpPr/>
          <p:nvPr/>
        </p:nvSpPr>
        <p:spPr>
          <a:xfrm>
            <a:off x="8406224" y="6028623"/>
            <a:ext cx="2423160" cy="94869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2497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6670" y="5799550"/>
            <a:ext cx="9135256" cy="7127310"/>
          </a:xfrm>
          <a:prstGeom prst="rect">
            <a:avLst/>
          </a:prstGeom>
        </p:spPr>
      </p:pic>
      <p:sp>
        <p:nvSpPr>
          <p:cNvPr id="2" name="Title 1"/>
          <p:cNvSpPr>
            <a:spLocks noGrp="1"/>
          </p:cNvSpPr>
          <p:nvPr>
            <p:ph type="title"/>
          </p:nvPr>
        </p:nvSpPr>
        <p:spPr>
          <a:xfrm>
            <a:off x="443345" y="430502"/>
            <a:ext cx="9976461" cy="2451243"/>
          </a:xfrm>
        </p:spPr>
        <p:txBody>
          <a:bodyPr>
            <a:normAutofit/>
          </a:bodyPr>
          <a:lstStyle/>
          <a:p>
            <a:r>
              <a:rPr lang="en-US" sz="4000" dirty="0" smtClean="0"/>
              <a:t>Fig 2c: Predictability vs Information leakage: Multiple </a:t>
            </a:r>
            <a:r>
              <a:rPr lang="en-US" sz="4000" dirty="0" err="1" smtClean="0"/>
              <a:t>eQTLs</a:t>
            </a:r>
            <a:endParaRPr lang="en-US" sz="4000" dirty="0"/>
          </a:p>
        </p:txBody>
      </p:sp>
      <p:sp>
        <p:nvSpPr>
          <p:cNvPr id="5" name="TextBox 4"/>
          <p:cNvSpPr txBox="1"/>
          <p:nvPr/>
        </p:nvSpPr>
        <p:spPr>
          <a:xfrm>
            <a:off x="8121371" y="11052464"/>
            <a:ext cx="393056" cy="584775"/>
          </a:xfrm>
          <a:prstGeom prst="rect">
            <a:avLst/>
          </a:prstGeom>
          <a:noFill/>
        </p:spPr>
        <p:txBody>
          <a:bodyPr wrap="none" rtlCol="0">
            <a:spAutoFit/>
          </a:bodyPr>
          <a:lstStyle/>
          <a:p>
            <a:r>
              <a:rPr lang="en-US" sz="3200" dirty="0" smtClean="0"/>
              <a:t>1</a:t>
            </a:r>
            <a:endParaRPr lang="en-US" sz="3200" dirty="0"/>
          </a:p>
        </p:txBody>
      </p:sp>
      <p:sp>
        <p:nvSpPr>
          <p:cNvPr id="8" name="TextBox 7"/>
          <p:cNvSpPr txBox="1"/>
          <p:nvPr/>
        </p:nvSpPr>
        <p:spPr>
          <a:xfrm>
            <a:off x="6481506" y="10603804"/>
            <a:ext cx="393056" cy="584775"/>
          </a:xfrm>
          <a:prstGeom prst="rect">
            <a:avLst/>
          </a:prstGeom>
          <a:noFill/>
        </p:spPr>
        <p:txBody>
          <a:bodyPr wrap="none" rtlCol="0">
            <a:spAutoFit/>
          </a:bodyPr>
          <a:lstStyle/>
          <a:p>
            <a:r>
              <a:rPr lang="en-US" sz="3200" dirty="0" smtClean="0"/>
              <a:t>2</a:t>
            </a:r>
            <a:endParaRPr lang="en-US" sz="3200" dirty="0"/>
          </a:p>
        </p:txBody>
      </p:sp>
      <p:sp>
        <p:nvSpPr>
          <p:cNvPr id="9" name="TextBox 8"/>
          <p:cNvSpPr txBox="1"/>
          <p:nvPr/>
        </p:nvSpPr>
        <p:spPr>
          <a:xfrm>
            <a:off x="5199676" y="10171252"/>
            <a:ext cx="393056" cy="584775"/>
          </a:xfrm>
          <a:prstGeom prst="rect">
            <a:avLst/>
          </a:prstGeom>
          <a:noFill/>
        </p:spPr>
        <p:txBody>
          <a:bodyPr wrap="none" rtlCol="0">
            <a:spAutoFit/>
          </a:bodyPr>
          <a:lstStyle/>
          <a:p>
            <a:r>
              <a:rPr lang="en-US" sz="3200" dirty="0" smtClean="0"/>
              <a:t>3</a:t>
            </a:r>
            <a:endParaRPr lang="en-US" sz="3200" dirty="0"/>
          </a:p>
        </p:txBody>
      </p:sp>
      <p:sp>
        <p:nvSpPr>
          <p:cNvPr id="10" name="TextBox 9"/>
          <p:cNvSpPr txBox="1"/>
          <p:nvPr/>
        </p:nvSpPr>
        <p:spPr>
          <a:xfrm>
            <a:off x="4697734" y="9695406"/>
            <a:ext cx="393056" cy="584775"/>
          </a:xfrm>
          <a:prstGeom prst="rect">
            <a:avLst/>
          </a:prstGeom>
          <a:noFill/>
        </p:spPr>
        <p:txBody>
          <a:bodyPr wrap="none" rtlCol="0">
            <a:spAutoFit/>
          </a:bodyPr>
          <a:lstStyle/>
          <a:p>
            <a:r>
              <a:rPr lang="en-US" sz="3200" dirty="0" smtClean="0"/>
              <a:t>4</a:t>
            </a:r>
            <a:endParaRPr lang="en-US" sz="3200" dirty="0"/>
          </a:p>
        </p:txBody>
      </p:sp>
      <p:sp>
        <p:nvSpPr>
          <p:cNvPr id="11" name="TextBox 10"/>
          <p:cNvSpPr txBox="1"/>
          <p:nvPr/>
        </p:nvSpPr>
        <p:spPr>
          <a:xfrm>
            <a:off x="3894290" y="9251254"/>
            <a:ext cx="393056" cy="584775"/>
          </a:xfrm>
          <a:prstGeom prst="rect">
            <a:avLst/>
          </a:prstGeom>
          <a:noFill/>
        </p:spPr>
        <p:txBody>
          <a:bodyPr wrap="none" rtlCol="0">
            <a:spAutoFit/>
          </a:bodyPr>
          <a:lstStyle/>
          <a:p>
            <a:r>
              <a:rPr lang="en-US" sz="3200" dirty="0" smtClean="0"/>
              <a:t>5</a:t>
            </a:r>
            <a:endParaRPr lang="en-US" sz="3200" dirty="0"/>
          </a:p>
        </p:txBody>
      </p:sp>
      <p:sp>
        <p:nvSpPr>
          <p:cNvPr id="12" name="TextBox 11"/>
          <p:cNvSpPr txBox="1"/>
          <p:nvPr/>
        </p:nvSpPr>
        <p:spPr>
          <a:xfrm>
            <a:off x="3213448" y="8761956"/>
            <a:ext cx="393056" cy="584775"/>
          </a:xfrm>
          <a:prstGeom prst="rect">
            <a:avLst/>
          </a:prstGeom>
          <a:noFill/>
        </p:spPr>
        <p:txBody>
          <a:bodyPr wrap="none" rtlCol="0">
            <a:spAutoFit/>
          </a:bodyPr>
          <a:lstStyle/>
          <a:p>
            <a:r>
              <a:rPr lang="en-US" sz="3200" dirty="0" smtClean="0"/>
              <a:t>6</a:t>
            </a:r>
            <a:endParaRPr lang="en-US" sz="3200" dirty="0"/>
          </a:p>
        </p:txBody>
      </p:sp>
      <p:sp>
        <p:nvSpPr>
          <p:cNvPr id="13" name="TextBox 12"/>
          <p:cNvSpPr txBox="1"/>
          <p:nvPr/>
        </p:nvSpPr>
        <p:spPr>
          <a:xfrm>
            <a:off x="2858022" y="8335810"/>
            <a:ext cx="393056" cy="584775"/>
          </a:xfrm>
          <a:prstGeom prst="rect">
            <a:avLst/>
          </a:prstGeom>
          <a:noFill/>
        </p:spPr>
        <p:txBody>
          <a:bodyPr wrap="none" rtlCol="0">
            <a:spAutoFit/>
          </a:bodyPr>
          <a:lstStyle/>
          <a:p>
            <a:r>
              <a:rPr lang="en-US" sz="3200" dirty="0" smtClean="0"/>
              <a:t>7</a:t>
            </a:r>
            <a:endParaRPr lang="en-US" sz="3200" dirty="0"/>
          </a:p>
        </p:txBody>
      </p:sp>
      <p:sp>
        <p:nvSpPr>
          <p:cNvPr id="14" name="TextBox 13"/>
          <p:cNvSpPr txBox="1"/>
          <p:nvPr/>
        </p:nvSpPr>
        <p:spPr>
          <a:xfrm>
            <a:off x="2641948" y="7916188"/>
            <a:ext cx="393056" cy="584775"/>
          </a:xfrm>
          <a:prstGeom prst="rect">
            <a:avLst/>
          </a:prstGeom>
          <a:noFill/>
        </p:spPr>
        <p:txBody>
          <a:bodyPr wrap="none" rtlCol="0">
            <a:spAutoFit/>
          </a:bodyPr>
          <a:lstStyle/>
          <a:p>
            <a:r>
              <a:rPr lang="en-US" sz="3200" dirty="0" smtClean="0"/>
              <a:t>8</a:t>
            </a:r>
            <a:endParaRPr lang="en-US" sz="3200" dirty="0"/>
          </a:p>
        </p:txBody>
      </p:sp>
      <p:sp>
        <p:nvSpPr>
          <p:cNvPr id="15" name="TextBox 14"/>
          <p:cNvSpPr txBox="1"/>
          <p:nvPr/>
        </p:nvSpPr>
        <p:spPr>
          <a:xfrm>
            <a:off x="2503118" y="7439938"/>
            <a:ext cx="393056" cy="584775"/>
          </a:xfrm>
          <a:prstGeom prst="rect">
            <a:avLst/>
          </a:prstGeom>
          <a:noFill/>
        </p:spPr>
        <p:txBody>
          <a:bodyPr wrap="none" rtlCol="0">
            <a:spAutoFit/>
          </a:bodyPr>
          <a:lstStyle/>
          <a:p>
            <a:r>
              <a:rPr lang="en-US" sz="3200" dirty="0" smtClean="0"/>
              <a:t>9</a:t>
            </a:r>
            <a:endParaRPr lang="en-US" sz="3200" dirty="0"/>
          </a:p>
        </p:txBody>
      </p:sp>
      <p:sp>
        <p:nvSpPr>
          <p:cNvPr id="16" name="TextBox 15"/>
          <p:cNvSpPr txBox="1"/>
          <p:nvPr/>
        </p:nvSpPr>
        <p:spPr>
          <a:xfrm>
            <a:off x="2400822" y="7001266"/>
            <a:ext cx="601447" cy="584775"/>
          </a:xfrm>
          <a:prstGeom prst="rect">
            <a:avLst/>
          </a:prstGeom>
          <a:noFill/>
        </p:spPr>
        <p:txBody>
          <a:bodyPr wrap="none" rtlCol="0">
            <a:spAutoFit/>
          </a:bodyPr>
          <a:lstStyle/>
          <a:p>
            <a:r>
              <a:rPr lang="en-US" sz="3200" dirty="0" smtClean="0"/>
              <a:t>10</a:t>
            </a:r>
          </a:p>
        </p:txBody>
      </p:sp>
    </p:spTree>
    <p:extLst>
      <p:ext uri="{BB962C8B-B14F-4D97-AF65-F5344CB8AC3E}">
        <p14:creationId xmlns:p14="http://schemas.microsoft.com/office/powerpoint/2010/main" val="848188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Down Arrow 32"/>
          <p:cNvSpPr/>
          <p:nvPr/>
        </p:nvSpPr>
        <p:spPr>
          <a:xfrm>
            <a:off x="3591183" y="7409952"/>
            <a:ext cx="256918" cy="991217"/>
          </a:xfrm>
          <a:prstGeom prst="downArrow">
            <a:avLst>
              <a:gd name="adj1" fmla="val 50000"/>
              <a:gd name="adj2" fmla="val 6770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4" name="Down Arrow 33"/>
          <p:cNvSpPr/>
          <p:nvPr/>
        </p:nvSpPr>
        <p:spPr>
          <a:xfrm>
            <a:off x="9191882" y="7424360"/>
            <a:ext cx="244218" cy="983659"/>
          </a:xfrm>
          <a:prstGeom prst="downArrow">
            <a:avLst>
              <a:gd name="adj1" fmla="val 50000"/>
              <a:gd name="adj2" fmla="val 6770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5" name="Rounded Rectangle 34"/>
          <p:cNvSpPr/>
          <p:nvPr/>
        </p:nvSpPr>
        <p:spPr>
          <a:xfrm>
            <a:off x="8004853" y="5811212"/>
            <a:ext cx="2404533" cy="5181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2573867" y="5825067"/>
            <a:ext cx="2404533" cy="5181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5300134" y="5786579"/>
            <a:ext cx="2404533" cy="5181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590800" y="797400"/>
            <a:ext cx="8229600" cy="1143000"/>
          </a:xfrm>
        </p:spPr>
        <p:txBody>
          <a:bodyPr>
            <a:normAutofit/>
          </a:bodyPr>
          <a:lstStyle/>
          <a:p>
            <a:r>
              <a:rPr lang="en-US" sz="4000" dirty="0" smtClean="0"/>
              <a:t>Fig 3: 3 Steps of Linking Attack</a:t>
            </a:r>
            <a:endParaRPr lang="en-US" sz="4000" dirty="0"/>
          </a:p>
        </p:txBody>
      </p:sp>
      <p:sp>
        <p:nvSpPr>
          <p:cNvPr id="4" name="Rectangle 3"/>
          <p:cNvSpPr/>
          <p:nvPr/>
        </p:nvSpPr>
        <p:spPr>
          <a:xfrm>
            <a:off x="2886568" y="8429758"/>
            <a:ext cx="1719469" cy="993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Phenotype and Genotype Selection</a:t>
            </a:r>
          </a:p>
        </p:txBody>
      </p:sp>
      <p:sp>
        <p:nvSpPr>
          <p:cNvPr id="5" name="Rectangle 4"/>
          <p:cNvSpPr/>
          <p:nvPr/>
        </p:nvSpPr>
        <p:spPr>
          <a:xfrm>
            <a:off x="5721176" y="8386355"/>
            <a:ext cx="1719469" cy="10608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Genotype Prediction</a:t>
            </a:r>
          </a:p>
        </p:txBody>
      </p:sp>
      <p:sp>
        <p:nvSpPr>
          <p:cNvPr id="6" name="Rectangle 5"/>
          <p:cNvSpPr/>
          <p:nvPr/>
        </p:nvSpPr>
        <p:spPr>
          <a:xfrm>
            <a:off x="8434352" y="8425226"/>
            <a:ext cx="1719469" cy="993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Linking</a:t>
            </a:r>
          </a:p>
        </p:txBody>
      </p:sp>
      <p:sp>
        <p:nvSpPr>
          <p:cNvPr id="20" name="TextBox 19"/>
          <p:cNvSpPr txBox="1"/>
          <p:nvPr/>
        </p:nvSpPr>
        <p:spPr>
          <a:xfrm>
            <a:off x="2770414" y="9563849"/>
            <a:ext cx="2255520" cy="646331"/>
          </a:xfrm>
          <a:prstGeom prst="rect">
            <a:avLst/>
          </a:prstGeom>
          <a:noFill/>
        </p:spPr>
        <p:txBody>
          <a:bodyPr wrap="square" rtlCol="0">
            <a:spAutoFit/>
          </a:bodyPr>
          <a:lstStyle/>
          <a:p>
            <a:pPr marL="285750" indent="-285750">
              <a:buFont typeface="Arial" pitchFamily="34" charset="0"/>
              <a:buChar char="•"/>
            </a:pPr>
            <a:r>
              <a:rPr lang="en-US" b="1" i="1" dirty="0"/>
              <a:t>Absolute Value of Correlation</a:t>
            </a:r>
          </a:p>
        </p:txBody>
      </p:sp>
      <p:sp>
        <p:nvSpPr>
          <p:cNvPr id="21" name="TextBox 20"/>
          <p:cNvSpPr txBox="1"/>
          <p:nvPr/>
        </p:nvSpPr>
        <p:spPr>
          <a:xfrm>
            <a:off x="5503818" y="9525380"/>
            <a:ext cx="2255520" cy="923330"/>
          </a:xfrm>
          <a:prstGeom prst="rect">
            <a:avLst/>
          </a:prstGeom>
          <a:noFill/>
        </p:spPr>
        <p:txBody>
          <a:bodyPr wrap="square" rtlCol="0">
            <a:spAutoFit/>
          </a:bodyPr>
          <a:lstStyle/>
          <a:p>
            <a:pPr marL="285750" indent="-285750">
              <a:buFont typeface="Arial" pitchFamily="34" charset="0"/>
              <a:buChar char="•"/>
            </a:pPr>
            <a:r>
              <a:rPr lang="en-US" b="1" i="1" dirty="0"/>
              <a:t>Maximum a Posteriori Genotype</a:t>
            </a:r>
          </a:p>
        </p:txBody>
      </p:sp>
      <p:sp>
        <p:nvSpPr>
          <p:cNvPr id="22" name="TextBox 21"/>
          <p:cNvSpPr txBox="1"/>
          <p:nvPr/>
        </p:nvSpPr>
        <p:spPr>
          <a:xfrm>
            <a:off x="8032376" y="9479666"/>
            <a:ext cx="2513704" cy="1200329"/>
          </a:xfrm>
          <a:prstGeom prst="rect">
            <a:avLst/>
          </a:prstGeom>
          <a:noFill/>
        </p:spPr>
        <p:txBody>
          <a:bodyPr wrap="square" rtlCol="0">
            <a:spAutoFit/>
          </a:bodyPr>
          <a:lstStyle/>
          <a:p>
            <a:pPr marL="285750" indent="-285750">
              <a:buFont typeface="Arial" pitchFamily="34" charset="0"/>
              <a:buChar char="•"/>
            </a:pPr>
            <a:r>
              <a:rPr lang="en-US" b="1" i="1" dirty="0"/>
              <a:t>Minimum Distance between Predicted and Individual Genotypes</a:t>
            </a:r>
          </a:p>
        </p:txBody>
      </p:sp>
      <p:sp>
        <p:nvSpPr>
          <p:cNvPr id="26" name="Oval 25"/>
          <p:cNvSpPr/>
          <p:nvPr/>
        </p:nvSpPr>
        <p:spPr>
          <a:xfrm>
            <a:off x="1817058" y="8493670"/>
            <a:ext cx="214884" cy="228600"/>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a:stCxn id="26" idx="4"/>
          </p:cNvCxnSpPr>
          <p:nvPr/>
        </p:nvCxnSpPr>
        <p:spPr>
          <a:xfrm flipH="1">
            <a:off x="1922214" y="8722270"/>
            <a:ext cx="2286" cy="32004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1779220" y="9040936"/>
            <a:ext cx="141732" cy="374904"/>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924846" y="9040906"/>
            <a:ext cx="164501" cy="371962"/>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a:off x="1780720" y="8776852"/>
            <a:ext cx="141732" cy="374904"/>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921482" y="8781846"/>
            <a:ext cx="163001" cy="36991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8429997" y="6516721"/>
            <a:ext cx="1719469" cy="993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Auxiliary Information</a:t>
            </a:r>
          </a:p>
        </p:txBody>
      </p:sp>
      <p:sp>
        <p:nvSpPr>
          <p:cNvPr id="27" name="TextBox 26"/>
          <p:cNvSpPr txBox="1"/>
          <p:nvPr/>
        </p:nvSpPr>
        <p:spPr>
          <a:xfrm>
            <a:off x="8221855" y="5831359"/>
            <a:ext cx="2255520" cy="646331"/>
          </a:xfrm>
          <a:prstGeom prst="rect">
            <a:avLst/>
          </a:prstGeom>
          <a:noFill/>
        </p:spPr>
        <p:txBody>
          <a:bodyPr wrap="square" rtlCol="0">
            <a:spAutoFit/>
          </a:bodyPr>
          <a:lstStyle/>
          <a:p>
            <a:pPr marL="285750" indent="-285750">
              <a:buFont typeface="Arial" pitchFamily="34" charset="0"/>
              <a:buChar char="•"/>
            </a:pPr>
            <a:r>
              <a:rPr lang="en-US" b="1" i="1" dirty="0"/>
              <a:t>Gender, Population, Age</a:t>
            </a:r>
          </a:p>
        </p:txBody>
      </p:sp>
      <p:sp>
        <p:nvSpPr>
          <p:cNvPr id="30" name="Rectangle 29"/>
          <p:cNvSpPr/>
          <p:nvPr/>
        </p:nvSpPr>
        <p:spPr>
          <a:xfrm>
            <a:off x="2869210" y="6407381"/>
            <a:ext cx="1719469" cy="993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G-P</a:t>
            </a:r>
          </a:p>
          <a:p>
            <a:pPr algn="ctr"/>
            <a:r>
              <a:rPr lang="en-US" dirty="0" smtClean="0"/>
              <a:t>Correlation</a:t>
            </a:r>
            <a:endParaRPr lang="en-US" dirty="0"/>
          </a:p>
          <a:p>
            <a:pPr algn="ctr"/>
            <a:r>
              <a:rPr lang="en-US" dirty="0"/>
              <a:t>Dataset</a:t>
            </a:r>
          </a:p>
        </p:txBody>
      </p:sp>
      <p:sp>
        <p:nvSpPr>
          <p:cNvPr id="25" name="Right Arrow 24"/>
          <p:cNvSpPr/>
          <p:nvPr/>
        </p:nvSpPr>
        <p:spPr>
          <a:xfrm>
            <a:off x="4623777" y="8799508"/>
            <a:ext cx="1104900" cy="249017"/>
          </a:xfrm>
          <a:prstGeom prst="rightArrow">
            <a:avLst>
              <a:gd name="adj1" fmla="val 50000"/>
              <a:gd name="adj2" fmla="val 641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8" name="Right Arrow 27"/>
          <p:cNvSpPr/>
          <p:nvPr/>
        </p:nvSpPr>
        <p:spPr>
          <a:xfrm>
            <a:off x="7455878" y="8801462"/>
            <a:ext cx="965200" cy="234363"/>
          </a:xfrm>
          <a:prstGeom prst="rightArrow">
            <a:avLst>
              <a:gd name="adj1" fmla="val 50000"/>
              <a:gd name="adj2" fmla="val 641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9" name="Right Arrow 28"/>
          <p:cNvSpPr/>
          <p:nvPr/>
        </p:nvSpPr>
        <p:spPr>
          <a:xfrm>
            <a:off x="2230357" y="8828817"/>
            <a:ext cx="646723" cy="234363"/>
          </a:xfrm>
          <a:prstGeom prst="rightArrow">
            <a:avLst>
              <a:gd name="adj1" fmla="val 50000"/>
              <a:gd name="adj2" fmla="val 641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TextBox 6"/>
          <p:cNvSpPr txBox="1"/>
          <p:nvPr/>
        </p:nvSpPr>
        <p:spPr>
          <a:xfrm>
            <a:off x="3408221" y="5389418"/>
            <a:ext cx="779765" cy="369332"/>
          </a:xfrm>
          <a:prstGeom prst="rect">
            <a:avLst/>
          </a:prstGeom>
          <a:noFill/>
        </p:spPr>
        <p:txBody>
          <a:bodyPr wrap="none" rtlCol="0">
            <a:spAutoFit/>
          </a:bodyPr>
          <a:lstStyle/>
          <a:p>
            <a:r>
              <a:rPr lang="en-US" b="1" i="1" dirty="0" smtClean="0"/>
              <a:t>Step 1</a:t>
            </a:r>
            <a:endParaRPr lang="en-US" b="1" i="1" dirty="0"/>
          </a:p>
        </p:txBody>
      </p:sp>
      <p:sp>
        <p:nvSpPr>
          <p:cNvPr id="39" name="TextBox 38"/>
          <p:cNvSpPr txBox="1"/>
          <p:nvPr/>
        </p:nvSpPr>
        <p:spPr>
          <a:xfrm>
            <a:off x="6206839" y="5444836"/>
            <a:ext cx="775725" cy="369332"/>
          </a:xfrm>
          <a:prstGeom prst="rect">
            <a:avLst/>
          </a:prstGeom>
          <a:noFill/>
        </p:spPr>
        <p:txBody>
          <a:bodyPr wrap="none" rtlCol="0">
            <a:spAutoFit/>
          </a:bodyPr>
          <a:lstStyle/>
          <a:p>
            <a:r>
              <a:rPr lang="en-US" b="1" i="1" dirty="0" smtClean="0"/>
              <a:t>Step 2</a:t>
            </a:r>
            <a:endParaRPr lang="en-US" b="1" i="1" dirty="0"/>
          </a:p>
        </p:txBody>
      </p:sp>
      <p:sp>
        <p:nvSpPr>
          <p:cNvPr id="40" name="TextBox 39"/>
          <p:cNvSpPr txBox="1"/>
          <p:nvPr/>
        </p:nvSpPr>
        <p:spPr>
          <a:xfrm>
            <a:off x="8756080" y="5403272"/>
            <a:ext cx="775725" cy="369332"/>
          </a:xfrm>
          <a:prstGeom prst="rect">
            <a:avLst/>
          </a:prstGeom>
          <a:noFill/>
        </p:spPr>
        <p:txBody>
          <a:bodyPr wrap="none" rtlCol="0">
            <a:spAutoFit/>
          </a:bodyPr>
          <a:lstStyle/>
          <a:p>
            <a:r>
              <a:rPr lang="en-US" b="1" i="1" dirty="0" smtClean="0"/>
              <a:t>Step 3</a:t>
            </a:r>
            <a:endParaRPr lang="en-US" b="1" i="1" dirty="0"/>
          </a:p>
        </p:txBody>
      </p:sp>
      <p:sp>
        <p:nvSpPr>
          <p:cNvPr id="38" name="Rectangle 37"/>
          <p:cNvSpPr/>
          <p:nvPr/>
        </p:nvSpPr>
        <p:spPr>
          <a:xfrm>
            <a:off x="5695506" y="6355612"/>
            <a:ext cx="1719469" cy="993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Prediction</a:t>
            </a:r>
          </a:p>
          <a:p>
            <a:pPr algn="ctr"/>
            <a:r>
              <a:rPr lang="en-US" dirty="0" smtClean="0"/>
              <a:t>Methodology</a:t>
            </a:r>
            <a:endParaRPr lang="en-US" dirty="0"/>
          </a:p>
        </p:txBody>
      </p:sp>
      <p:sp>
        <p:nvSpPr>
          <p:cNvPr id="41" name="Down Arrow 40"/>
          <p:cNvSpPr/>
          <p:nvPr/>
        </p:nvSpPr>
        <p:spPr>
          <a:xfrm>
            <a:off x="6457386" y="7367753"/>
            <a:ext cx="217734" cy="1005538"/>
          </a:xfrm>
          <a:prstGeom prst="downArrow">
            <a:avLst>
              <a:gd name="adj1" fmla="val 50000"/>
              <a:gd name="adj2" fmla="val 6770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2017462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3219" y="1272535"/>
            <a:ext cx="8229600" cy="1550595"/>
          </a:xfrm>
        </p:spPr>
        <p:txBody>
          <a:bodyPr>
            <a:normAutofit/>
          </a:bodyPr>
          <a:lstStyle/>
          <a:p>
            <a:r>
              <a:rPr lang="en-US" sz="4000" dirty="0" smtClean="0"/>
              <a:t>Figure 4a: MAP Genotype Prediction Accuracy</a:t>
            </a:r>
            <a:endParaRPr lang="en-US" sz="40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8036" y="3249930"/>
            <a:ext cx="8498799" cy="6606422"/>
          </a:xfrm>
          <a:prstGeom prst="rect">
            <a:avLst/>
          </a:prstGeom>
        </p:spPr>
      </p:pic>
    </p:spTree>
    <p:extLst>
      <p:ext uri="{BB962C8B-B14F-4D97-AF65-F5344CB8AC3E}">
        <p14:creationId xmlns:p14="http://schemas.microsoft.com/office/powerpoint/2010/main" val="29155328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0389" y="2435253"/>
            <a:ext cx="8229600" cy="1143000"/>
          </a:xfrm>
        </p:spPr>
        <p:txBody>
          <a:bodyPr>
            <a:normAutofit fontScale="90000"/>
          </a:bodyPr>
          <a:lstStyle/>
          <a:p>
            <a:r>
              <a:rPr lang="en-US" dirty="0" smtClean="0"/>
              <a:t>Fig 4b: Fraction of Vulnerable Individuals</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4831312"/>
            <a:ext cx="8199125" cy="6358841"/>
          </a:xfrm>
          <a:prstGeom prst="rect">
            <a:avLst/>
          </a:prstGeom>
        </p:spPr>
      </p:pic>
      <p:cxnSp>
        <p:nvCxnSpPr>
          <p:cNvPr id="5" name="Straight Connector 4"/>
          <p:cNvCxnSpPr/>
          <p:nvPr/>
        </p:nvCxnSpPr>
        <p:spPr>
          <a:xfrm flipV="1">
            <a:off x="5162550" y="5086350"/>
            <a:ext cx="0" cy="3695700"/>
          </a:xfrm>
          <a:prstGeom prst="line">
            <a:avLst/>
          </a:prstGeom>
          <a:ln w="44450">
            <a:solidFill>
              <a:srgbClr val="FFC000"/>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5155035" y="5365625"/>
            <a:ext cx="0" cy="916952"/>
          </a:xfrm>
          <a:prstGeom prst="straightConnector1">
            <a:avLst/>
          </a:prstGeom>
          <a:ln w="44450">
            <a:solidFill>
              <a:srgbClr val="FFC00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95870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495800"/>
            <a:ext cx="8229600" cy="1143000"/>
          </a:xfrm>
        </p:spPr>
        <p:txBody>
          <a:bodyPr>
            <a:normAutofit fontScale="90000"/>
          </a:bodyPr>
          <a:lstStyle/>
          <a:p>
            <a:r>
              <a:rPr lang="en-US" dirty="0"/>
              <a:t>Fig </a:t>
            </a:r>
            <a:r>
              <a:rPr lang="en-US" dirty="0" smtClean="0"/>
              <a:t>5a: Extremity based genotype prediction</a:t>
            </a:r>
            <a:endParaRPr lang="en-US" dirty="0"/>
          </a:p>
        </p:txBody>
      </p:sp>
      <p:cxnSp>
        <p:nvCxnSpPr>
          <p:cNvPr id="10" name="Straight Arrow Connector 9"/>
          <p:cNvCxnSpPr/>
          <p:nvPr/>
        </p:nvCxnSpPr>
        <p:spPr>
          <a:xfrm flipV="1">
            <a:off x="6456536" y="6943618"/>
            <a:ext cx="0" cy="205740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456536" y="9001018"/>
            <a:ext cx="4038600"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13" name="Right Brace 12"/>
          <p:cNvSpPr/>
          <p:nvPr/>
        </p:nvSpPr>
        <p:spPr>
          <a:xfrm rot="5400000">
            <a:off x="7260241" y="8197312"/>
            <a:ext cx="304800" cy="1912212"/>
          </a:xfrm>
          <a:prstGeom prst="rightBrace">
            <a:avLst/>
          </a:pr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p:cNvSpPr txBox="1"/>
          <p:nvPr/>
        </p:nvSpPr>
        <p:spPr>
          <a:xfrm>
            <a:off x="8560735" y="9269093"/>
            <a:ext cx="1540550" cy="738664"/>
          </a:xfrm>
          <a:prstGeom prst="rect">
            <a:avLst/>
          </a:prstGeom>
          <a:noFill/>
        </p:spPr>
        <p:txBody>
          <a:bodyPr wrap="none" rtlCol="0">
            <a:spAutoFit/>
          </a:bodyPr>
          <a:lstStyle/>
          <a:p>
            <a:pPr algn="ctr"/>
            <a:r>
              <a:rPr lang="en-US" sz="1400" dirty="0"/>
              <a:t>Higher expression</a:t>
            </a:r>
            <a:r>
              <a:rPr lang="en-US" sz="1400" dirty="0" smtClean="0"/>
              <a:t>:</a:t>
            </a:r>
          </a:p>
          <a:p>
            <a:pPr algn="ctr"/>
            <a:r>
              <a:rPr lang="en-US" sz="1400" dirty="0" smtClean="0"/>
              <a:t>Positive Extremity</a:t>
            </a:r>
            <a:endParaRPr lang="en-US" sz="1400" dirty="0"/>
          </a:p>
          <a:p>
            <a:pPr algn="ctr"/>
            <a:r>
              <a:rPr lang="en-US" sz="1400" dirty="0"/>
              <a:t>Most likely CC</a:t>
            </a:r>
          </a:p>
        </p:txBody>
      </p:sp>
      <p:sp>
        <p:nvSpPr>
          <p:cNvPr id="18" name="TextBox 17"/>
          <p:cNvSpPr txBox="1"/>
          <p:nvPr/>
        </p:nvSpPr>
        <p:spPr>
          <a:xfrm>
            <a:off x="10244689" y="8992039"/>
            <a:ext cx="1186735" cy="369332"/>
          </a:xfrm>
          <a:prstGeom prst="rect">
            <a:avLst/>
          </a:prstGeom>
          <a:noFill/>
        </p:spPr>
        <p:txBody>
          <a:bodyPr wrap="none" rtlCol="0">
            <a:spAutoFit/>
          </a:bodyPr>
          <a:lstStyle/>
          <a:p>
            <a:r>
              <a:rPr lang="en-US" dirty="0"/>
              <a:t>Expression</a:t>
            </a:r>
          </a:p>
        </p:txBody>
      </p:sp>
      <p:sp>
        <p:nvSpPr>
          <p:cNvPr id="19" name="TextBox 18"/>
          <p:cNvSpPr txBox="1"/>
          <p:nvPr/>
        </p:nvSpPr>
        <p:spPr>
          <a:xfrm>
            <a:off x="6673679" y="9234648"/>
            <a:ext cx="1573893" cy="738664"/>
          </a:xfrm>
          <a:prstGeom prst="rect">
            <a:avLst/>
          </a:prstGeom>
          <a:noFill/>
        </p:spPr>
        <p:txBody>
          <a:bodyPr wrap="none" rtlCol="0">
            <a:spAutoFit/>
          </a:bodyPr>
          <a:lstStyle/>
          <a:p>
            <a:pPr algn="ctr"/>
            <a:r>
              <a:rPr lang="en-US" sz="1400" dirty="0"/>
              <a:t>Lower expression</a:t>
            </a:r>
            <a:r>
              <a:rPr lang="en-US" sz="1400" dirty="0" smtClean="0"/>
              <a:t>:</a:t>
            </a:r>
          </a:p>
          <a:p>
            <a:pPr algn="ctr"/>
            <a:r>
              <a:rPr lang="en-US" sz="1400" dirty="0" smtClean="0"/>
              <a:t>Negative Extremity</a:t>
            </a:r>
            <a:endParaRPr lang="en-US" sz="1400" dirty="0"/>
          </a:p>
          <a:p>
            <a:pPr algn="ctr"/>
            <a:r>
              <a:rPr lang="en-US" sz="1400" dirty="0"/>
              <a:t>Most likely TT</a:t>
            </a:r>
          </a:p>
        </p:txBody>
      </p:sp>
      <p:sp>
        <p:nvSpPr>
          <p:cNvPr id="20" name="TextBox 19"/>
          <p:cNvSpPr txBox="1"/>
          <p:nvPr/>
        </p:nvSpPr>
        <p:spPr>
          <a:xfrm rot="16200000">
            <a:off x="5621524" y="7789668"/>
            <a:ext cx="1165897" cy="369332"/>
          </a:xfrm>
          <a:prstGeom prst="rect">
            <a:avLst/>
          </a:prstGeom>
          <a:noFill/>
        </p:spPr>
        <p:txBody>
          <a:bodyPr wrap="none" rtlCol="0">
            <a:spAutoFit/>
          </a:bodyPr>
          <a:lstStyle/>
          <a:p>
            <a:r>
              <a:rPr lang="en-US" dirty="0"/>
              <a:t>Frequency</a:t>
            </a:r>
          </a:p>
        </p:txBody>
      </p:sp>
      <p:cxnSp>
        <p:nvCxnSpPr>
          <p:cNvPr id="6" name="Straight Arrow Connector 5"/>
          <p:cNvCxnSpPr/>
          <p:nvPr/>
        </p:nvCxnSpPr>
        <p:spPr>
          <a:xfrm>
            <a:off x="5411244" y="8141432"/>
            <a:ext cx="583526" cy="0"/>
          </a:xfrm>
          <a:prstGeom prst="straightConnector1">
            <a:avLst/>
          </a:prstGeom>
          <a:ln w="3492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906" y="6675125"/>
            <a:ext cx="3877381" cy="2849169"/>
          </a:xfrm>
          <a:prstGeom prst="rect">
            <a:avLst/>
          </a:prstGeom>
        </p:spPr>
      </p:pic>
      <p:cxnSp>
        <p:nvCxnSpPr>
          <p:cNvPr id="5" name="Straight Connector 4"/>
          <p:cNvCxnSpPr/>
          <p:nvPr/>
        </p:nvCxnSpPr>
        <p:spPr>
          <a:xfrm>
            <a:off x="8365985" y="6807200"/>
            <a:ext cx="0" cy="2159000"/>
          </a:xfrm>
          <a:prstGeom prst="line">
            <a:avLst/>
          </a:prstGeom>
          <a:ln w="28575">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8401722" y="6954819"/>
            <a:ext cx="1535748" cy="4781"/>
          </a:xfrm>
          <a:prstGeom prst="straightConnector1">
            <a:avLst/>
          </a:prstGeom>
          <a:ln w="3175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6781800" y="6959600"/>
            <a:ext cx="1560755" cy="598"/>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8452657" y="6683642"/>
            <a:ext cx="1307024" cy="276999"/>
          </a:xfrm>
          <a:prstGeom prst="rect">
            <a:avLst/>
          </a:prstGeom>
          <a:noFill/>
        </p:spPr>
        <p:txBody>
          <a:bodyPr wrap="none" rtlCol="0">
            <a:spAutoFit/>
          </a:bodyPr>
          <a:lstStyle/>
          <a:p>
            <a:r>
              <a:rPr lang="en-US" sz="1200" dirty="0"/>
              <a:t>Positive Extremity</a:t>
            </a:r>
          </a:p>
        </p:txBody>
      </p:sp>
      <p:sp>
        <p:nvSpPr>
          <p:cNvPr id="23" name="TextBox 22"/>
          <p:cNvSpPr txBox="1"/>
          <p:nvPr/>
        </p:nvSpPr>
        <p:spPr>
          <a:xfrm>
            <a:off x="6920354" y="6680205"/>
            <a:ext cx="1369927" cy="276999"/>
          </a:xfrm>
          <a:prstGeom prst="rect">
            <a:avLst/>
          </a:prstGeom>
          <a:noFill/>
        </p:spPr>
        <p:txBody>
          <a:bodyPr wrap="none" rtlCol="0">
            <a:spAutoFit/>
          </a:bodyPr>
          <a:lstStyle/>
          <a:p>
            <a:r>
              <a:rPr lang="en-US" sz="1200" dirty="0"/>
              <a:t>Negative Extremity</a:t>
            </a:r>
          </a:p>
        </p:txBody>
      </p:sp>
      <p:sp>
        <p:nvSpPr>
          <p:cNvPr id="26" name="Oval 25"/>
          <p:cNvSpPr/>
          <p:nvPr/>
        </p:nvSpPr>
        <p:spPr>
          <a:xfrm>
            <a:off x="4273462" y="6686822"/>
            <a:ext cx="1002083" cy="1274421"/>
          </a:xfrm>
          <a:prstGeom prst="ellipse">
            <a:avLst/>
          </a:prstGeom>
          <a:noFill/>
          <a:ln>
            <a:solidFill>
              <a:srgbClr val="92D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5205003" y="6190870"/>
            <a:ext cx="3729134" cy="809537"/>
          </a:xfrm>
          <a:custGeom>
            <a:avLst/>
            <a:gdLst>
              <a:gd name="connsiteX0" fmla="*/ 0 w 3670126"/>
              <a:gd name="connsiteY0" fmla="*/ 658402 h 658402"/>
              <a:gd name="connsiteX1" fmla="*/ 2141951 w 3670126"/>
              <a:gd name="connsiteY1" fmla="*/ 7049 h 658402"/>
              <a:gd name="connsiteX2" fmla="*/ 3670126 w 3670126"/>
              <a:gd name="connsiteY2" fmla="*/ 370303 h 658402"/>
            </a:gdLst>
            <a:ahLst/>
            <a:cxnLst>
              <a:cxn ang="0">
                <a:pos x="connsiteX0" y="connsiteY0"/>
              </a:cxn>
              <a:cxn ang="0">
                <a:pos x="connsiteX1" y="connsiteY1"/>
              </a:cxn>
              <a:cxn ang="0">
                <a:pos x="connsiteX2" y="connsiteY2"/>
              </a:cxn>
            </a:cxnLst>
            <a:rect l="l" t="t" r="r" b="b"/>
            <a:pathLst>
              <a:path w="3670126" h="658402">
                <a:moveTo>
                  <a:pt x="0" y="658402"/>
                </a:moveTo>
                <a:cubicBezTo>
                  <a:pt x="765131" y="356733"/>
                  <a:pt x="1530263" y="55065"/>
                  <a:pt x="2141951" y="7049"/>
                </a:cubicBezTo>
                <a:cubicBezTo>
                  <a:pt x="2753639" y="-40968"/>
                  <a:pt x="3211882" y="164667"/>
                  <a:pt x="3670126" y="370303"/>
                </a:cubicBezTo>
              </a:path>
            </a:pathLst>
          </a:custGeom>
          <a:noFill/>
          <a:ln w="34925">
            <a:solidFill>
              <a:srgbClr val="92D05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2029216" y="8001000"/>
            <a:ext cx="1002083" cy="1243209"/>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2793130" y="9168704"/>
            <a:ext cx="3795386" cy="838896"/>
          </a:xfrm>
          <a:custGeom>
            <a:avLst/>
            <a:gdLst>
              <a:gd name="connsiteX0" fmla="*/ 0 w 3795386"/>
              <a:gd name="connsiteY0" fmla="*/ 0 h 1171078"/>
              <a:gd name="connsiteX1" fmla="*/ 1553228 w 3795386"/>
              <a:gd name="connsiteY1" fmla="*/ 1164921 h 1171078"/>
              <a:gd name="connsiteX2" fmla="*/ 3795386 w 3795386"/>
              <a:gd name="connsiteY2" fmla="*/ 375781 h 1171078"/>
            </a:gdLst>
            <a:ahLst/>
            <a:cxnLst>
              <a:cxn ang="0">
                <a:pos x="connsiteX0" y="connsiteY0"/>
              </a:cxn>
              <a:cxn ang="0">
                <a:pos x="connsiteX1" y="connsiteY1"/>
              </a:cxn>
              <a:cxn ang="0">
                <a:pos x="connsiteX2" y="connsiteY2"/>
              </a:cxn>
            </a:cxnLst>
            <a:rect l="l" t="t" r="r" b="b"/>
            <a:pathLst>
              <a:path w="3795386" h="1171078">
                <a:moveTo>
                  <a:pt x="0" y="0"/>
                </a:moveTo>
                <a:cubicBezTo>
                  <a:pt x="460332" y="551145"/>
                  <a:pt x="920664" y="1102291"/>
                  <a:pt x="1553228" y="1164921"/>
                </a:cubicBezTo>
                <a:cubicBezTo>
                  <a:pt x="2185792" y="1227551"/>
                  <a:pt x="2990589" y="801666"/>
                  <a:pt x="3795386" y="375781"/>
                </a:cubicBezTo>
              </a:path>
            </a:pathLst>
          </a:custGeom>
          <a:noFill/>
          <a:ln w="34925">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188368" y="6677526"/>
            <a:ext cx="926432" cy="2550695"/>
          </a:xfrm>
          <a:prstGeom prst="rect">
            <a:avLst/>
          </a:prstGeom>
          <a:solidFill>
            <a:schemeClr val="bg1">
              <a:lumMod val="6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p:cNvCxnSpPr/>
          <p:nvPr/>
        </p:nvCxnSpPr>
        <p:spPr>
          <a:xfrm flipH="1">
            <a:off x="1925053" y="7960564"/>
            <a:ext cx="3438234" cy="9574"/>
          </a:xfrm>
          <a:prstGeom prst="line">
            <a:avLst/>
          </a:prstGeom>
          <a:ln w="28575">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30" name="Right Brace 29"/>
          <p:cNvSpPr/>
          <p:nvPr/>
        </p:nvSpPr>
        <p:spPr>
          <a:xfrm rot="5400000">
            <a:off x="9171866" y="8196227"/>
            <a:ext cx="304800" cy="1912212"/>
          </a:xfrm>
          <a:prstGeom prst="rightBrace">
            <a:avLst/>
          </a:pr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5" name="Straight Connector 14"/>
          <p:cNvCxnSpPr/>
          <p:nvPr/>
        </p:nvCxnSpPr>
        <p:spPr>
          <a:xfrm flipV="1">
            <a:off x="10278932" y="7132320"/>
            <a:ext cx="0" cy="182880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grpSp>
        <p:nvGrpSpPr>
          <p:cNvPr id="37" name="Group 36"/>
          <p:cNvGrpSpPr/>
          <p:nvPr/>
        </p:nvGrpSpPr>
        <p:grpSpPr>
          <a:xfrm>
            <a:off x="6452454" y="7107523"/>
            <a:ext cx="1866452" cy="85458"/>
            <a:chOff x="6481482" y="7093009"/>
            <a:chExt cx="1866452" cy="85458"/>
          </a:xfrm>
        </p:grpSpPr>
        <p:cxnSp>
          <p:nvCxnSpPr>
            <p:cNvPr id="9" name="Straight Connector 8"/>
            <p:cNvCxnSpPr/>
            <p:nvPr/>
          </p:nvCxnSpPr>
          <p:spPr>
            <a:xfrm>
              <a:off x="6481482" y="7132320"/>
              <a:ext cx="1866452" cy="0"/>
            </a:xfrm>
            <a:prstGeom prst="line">
              <a:avLst/>
            </a:prstGeom>
            <a:ln w="15875">
              <a:prstDash val="dash"/>
              <a:headEnd type="stealth" w="med" len="med"/>
              <a:tailEnd type="stealth"/>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7417751" y="7093009"/>
              <a:ext cx="94003" cy="8545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p:cNvGrpSpPr/>
          <p:nvPr/>
        </p:nvGrpSpPr>
        <p:grpSpPr>
          <a:xfrm>
            <a:off x="8379801" y="7100131"/>
            <a:ext cx="1866452" cy="85458"/>
            <a:chOff x="6481482" y="7093009"/>
            <a:chExt cx="1866452" cy="85458"/>
          </a:xfrm>
        </p:grpSpPr>
        <p:cxnSp>
          <p:nvCxnSpPr>
            <p:cNvPr id="39" name="Straight Connector 38"/>
            <p:cNvCxnSpPr/>
            <p:nvPr/>
          </p:nvCxnSpPr>
          <p:spPr>
            <a:xfrm>
              <a:off x="6481482" y="7132320"/>
              <a:ext cx="1866452" cy="0"/>
            </a:xfrm>
            <a:prstGeom prst="line">
              <a:avLst/>
            </a:prstGeom>
            <a:ln w="15875">
              <a:prstDash val="dash"/>
              <a:headEnd type="stealth" w="med" len="med"/>
              <a:tailEnd type="stealth"/>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7417751" y="7093009"/>
              <a:ext cx="94003" cy="8545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8998799" y="7636257"/>
            <a:ext cx="1260769" cy="1351514"/>
          </a:xfrm>
          <a:custGeom>
            <a:avLst/>
            <a:gdLst>
              <a:gd name="connsiteX0" fmla="*/ 0 w 6604000"/>
              <a:gd name="connsiteY0" fmla="*/ 1651474 h 1893352"/>
              <a:gd name="connsiteX1" fmla="*/ 1054100 w 6604000"/>
              <a:gd name="connsiteY1" fmla="*/ 1194274 h 1893352"/>
              <a:gd name="connsiteX2" fmla="*/ 1727200 w 6604000"/>
              <a:gd name="connsiteY2" fmla="*/ 432274 h 1893352"/>
              <a:gd name="connsiteX3" fmla="*/ 2273300 w 6604000"/>
              <a:gd name="connsiteY3" fmla="*/ 25874 h 1893352"/>
              <a:gd name="connsiteX4" fmla="*/ 3365500 w 6604000"/>
              <a:gd name="connsiteY4" fmla="*/ 152874 h 1893352"/>
              <a:gd name="connsiteX5" fmla="*/ 3911600 w 6604000"/>
              <a:gd name="connsiteY5" fmla="*/ 1054574 h 1893352"/>
              <a:gd name="connsiteX6" fmla="*/ 4178300 w 6604000"/>
              <a:gd name="connsiteY6" fmla="*/ 1562574 h 1893352"/>
              <a:gd name="connsiteX7" fmla="*/ 4889500 w 6604000"/>
              <a:gd name="connsiteY7" fmla="*/ 1689574 h 1893352"/>
              <a:gd name="connsiteX8" fmla="*/ 5194300 w 6604000"/>
              <a:gd name="connsiteY8" fmla="*/ 1664174 h 1893352"/>
              <a:gd name="connsiteX9" fmla="*/ 5473700 w 6604000"/>
              <a:gd name="connsiteY9" fmla="*/ 1676874 h 1893352"/>
              <a:gd name="connsiteX10" fmla="*/ 5905500 w 6604000"/>
              <a:gd name="connsiteY10" fmla="*/ 1664174 h 1893352"/>
              <a:gd name="connsiteX11" fmla="*/ 5016500 w 6604000"/>
              <a:gd name="connsiteY11" fmla="*/ 1892774 h 1893352"/>
              <a:gd name="connsiteX12" fmla="*/ 6235700 w 6604000"/>
              <a:gd name="connsiteY12" fmla="*/ 1727674 h 1893352"/>
              <a:gd name="connsiteX13" fmla="*/ 6604000 w 6604000"/>
              <a:gd name="connsiteY13" fmla="*/ 1664174 h 1893352"/>
              <a:gd name="connsiteX0" fmla="*/ 0 w 6604000"/>
              <a:gd name="connsiteY0" fmla="*/ 1651474 h 1893352"/>
              <a:gd name="connsiteX1" fmla="*/ 1054100 w 6604000"/>
              <a:gd name="connsiteY1" fmla="*/ 1194274 h 1893352"/>
              <a:gd name="connsiteX2" fmla="*/ 1727200 w 6604000"/>
              <a:gd name="connsiteY2" fmla="*/ 432274 h 1893352"/>
              <a:gd name="connsiteX3" fmla="*/ 2273300 w 6604000"/>
              <a:gd name="connsiteY3" fmla="*/ 25874 h 1893352"/>
              <a:gd name="connsiteX4" fmla="*/ 3365500 w 6604000"/>
              <a:gd name="connsiteY4" fmla="*/ 152874 h 1893352"/>
              <a:gd name="connsiteX5" fmla="*/ 3911600 w 6604000"/>
              <a:gd name="connsiteY5" fmla="*/ 1054574 h 1893352"/>
              <a:gd name="connsiteX6" fmla="*/ 4178300 w 6604000"/>
              <a:gd name="connsiteY6" fmla="*/ 1562574 h 1893352"/>
              <a:gd name="connsiteX7" fmla="*/ 4889500 w 6604000"/>
              <a:gd name="connsiteY7" fmla="*/ 1689574 h 1893352"/>
              <a:gd name="connsiteX8" fmla="*/ 5194300 w 6604000"/>
              <a:gd name="connsiteY8" fmla="*/ 1664174 h 1893352"/>
              <a:gd name="connsiteX9" fmla="*/ 5473700 w 6604000"/>
              <a:gd name="connsiteY9" fmla="*/ 1676874 h 1893352"/>
              <a:gd name="connsiteX10" fmla="*/ 5905500 w 6604000"/>
              <a:gd name="connsiteY10" fmla="*/ 1664174 h 1893352"/>
              <a:gd name="connsiteX11" fmla="*/ 5016500 w 6604000"/>
              <a:gd name="connsiteY11" fmla="*/ 1892774 h 1893352"/>
              <a:gd name="connsiteX12" fmla="*/ 6235700 w 6604000"/>
              <a:gd name="connsiteY12" fmla="*/ 1727674 h 1893352"/>
              <a:gd name="connsiteX13" fmla="*/ 6604000 w 6604000"/>
              <a:gd name="connsiteY13" fmla="*/ 1664174 h 1893352"/>
              <a:gd name="connsiteX0" fmla="*/ 0 w 6540500"/>
              <a:gd name="connsiteY0" fmla="*/ 1651474 h 1893255"/>
              <a:gd name="connsiteX1" fmla="*/ 1054100 w 6540500"/>
              <a:gd name="connsiteY1" fmla="*/ 1194274 h 1893255"/>
              <a:gd name="connsiteX2" fmla="*/ 1727200 w 6540500"/>
              <a:gd name="connsiteY2" fmla="*/ 432274 h 1893255"/>
              <a:gd name="connsiteX3" fmla="*/ 2273300 w 6540500"/>
              <a:gd name="connsiteY3" fmla="*/ 25874 h 1893255"/>
              <a:gd name="connsiteX4" fmla="*/ 3365500 w 6540500"/>
              <a:gd name="connsiteY4" fmla="*/ 152874 h 1893255"/>
              <a:gd name="connsiteX5" fmla="*/ 3911600 w 6540500"/>
              <a:gd name="connsiteY5" fmla="*/ 1054574 h 1893255"/>
              <a:gd name="connsiteX6" fmla="*/ 4178300 w 6540500"/>
              <a:gd name="connsiteY6" fmla="*/ 1562574 h 1893255"/>
              <a:gd name="connsiteX7" fmla="*/ 4889500 w 6540500"/>
              <a:gd name="connsiteY7" fmla="*/ 1689574 h 1893255"/>
              <a:gd name="connsiteX8" fmla="*/ 5194300 w 6540500"/>
              <a:gd name="connsiteY8" fmla="*/ 1664174 h 1893255"/>
              <a:gd name="connsiteX9" fmla="*/ 5473700 w 6540500"/>
              <a:gd name="connsiteY9" fmla="*/ 1676874 h 1893255"/>
              <a:gd name="connsiteX10" fmla="*/ 5905500 w 6540500"/>
              <a:gd name="connsiteY10" fmla="*/ 1664174 h 1893255"/>
              <a:gd name="connsiteX11" fmla="*/ 5016500 w 6540500"/>
              <a:gd name="connsiteY11" fmla="*/ 1892774 h 1893255"/>
              <a:gd name="connsiteX12" fmla="*/ 6235700 w 6540500"/>
              <a:gd name="connsiteY12" fmla="*/ 1727674 h 1893255"/>
              <a:gd name="connsiteX13" fmla="*/ 6540500 w 6540500"/>
              <a:gd name="connsiteY13" fmla="*/ 1841974 h 1893255"/>
              <a:gd name="connsiteX0" fmla="*/ 0 w 6540500"/>
              <a:gd name="connsiteY0" fmla="*/ 1651474 h 1893387"/>
              <a:gd name="connsiteX1" fmla="*/ 1054100 w 6540500"/>
              <a:gd name="connsiteY1" fmla="*/ 1194274 h 1893387"/>
              <a:gd name="connsiteX2" fmla="*/ 1727200 w 6540500"/>
              <a:gd name="connsiteY2" fmla="*/ 432274 h 1893387"/>
              <a:gd name="connsiteX3" fmla="*/ 2273300 w 6540500"/>
              <a:gd name="connsiteY3" fmla="*/ 25874 h 1893387"/>
              <a:gd name="connsiteX4" fmla="*/ 3365500 w 6540500"/>
              <a:gd name="connsiteY4" fmla="*/ 152874 h 1893387"/>
              <a:gd name="connsiteX5" fmla="*/ 3911600 w 6540500"/>
              <a:gd name="connsiteY5" fmla="*/ 1054574 h 1893387"/>
              <a:gd name="connsiteX6" fmla="*/ 4178300 w 6540500"/>
              <a:gd name="connsiteY6" fmla="*/ 1562574 h 1893387"/>
              <a:gd name="connsiteX7" fmla="*/ 4889500 w 6540500"/>
              <a:gd name="connsiteY7" fmla="*/ 1689574 h 1893387"/>
              <a:gd name="connsiteX8" fmla="*/ 5194300 w 6540500"/>
              <a:gd name="connsiteY8" fmla="*/ 1664174 h 1893387"/>
              <a:gd name="connsiteX9" fmla="*/ 5473700 w 6540500"/>
              <a:gd name="connsiteY9" fmla="*/ 1676874 h 1893387"/>
              <a:gd name="connsiteX10" fmla="*/ 5905500 w 6540500"/>
              <a:gd name="connsiteY10" fmla="*/ 1664174 h 1893387"/>
              <a:gd name="connsiteX11" fmla="*/ 5016500 w 6540500"/>
              <a:gd name="connsiteY11" fmla="*/ 1892774 h 1893387"/>
              <a:gd name="connsiteX12" fmla="*/ 6235700 w 6540500"/>
              <a:gd name="connsiteY12" fmla="*/ 1727674 h 1893387"/>
              <a:gd name="connsiteX13" fmla="*/ 6540500 w 6540500"/>
              <a:gd name="connsiteY13" fmla="*/ 1841974 h 1893387"/>
              <a:gd name="connsiteX0" fmla="*/ 0 w 6540500"/>
              <a:gd name="connsiteY0" fmla="*/ 1636081 h 1877994"/>
              <a:gd name="connsiteX1" fmla="*/ 1054100 w 6540500"/>
              <a:gd name="connsiteY1" fmla="*/ 1178881 h 1877994"/>
              <a:gd name="connsiteX2" fmla="*/ 1727200 w 6540500"/>
              <a:gd name="connsiteY2" fmla="*/ 416881 h 1877994"/>
              <a:gd name="connsiteX3" fmla="*/ 2273300 w 6540500"/>
              <a:gd name="connsiteY3" fmla="*/ 10481 h 1877994"/>
              <a:gd name="connsiteX4" fmla="*/ 3276600 w 6540500"/>
              <a:gd name="connsiteY4" fmla="*/ 200981 h 1877994"/>
              <a:gd name="connsiteX5" fmla="*/ 3911600 w 6540500"/>
              <a:gd name="connsiteY5" fmla="*/ 1039181 h 1877994"/>
              <a:gd name="connsiteX6" fmla="*/ 4178300 w 6540500"/>
              <a:gd name="connsiteY6" fmla="*/ 1547181 h 1877994"/>
              <a:gd name="connsiteX7" fmla="*/ 4889500 w 6540500"/>
              <a:gd name="connsiteY7" fmla="*/ 1674181 h 1877994"/>
              <a:gd name="connsiteX8" fmla="*/ 5194300 w 6540500"/>
              <a:gd name="connsiteY8" fmla="*/ 1648781 h 1877994"/>
              <a:gd name="connsiteX9" fmla="*/ 5473700 w 6540500"/>
              <a:gd name="connsiteY9" fmla="*/ 1661481 h 1877994"/>
              <a:gd name="connsiteX10" fmla="*/ 5905500 w 6540500"/>
              <a:gd name="connsiteY10" fmla="*/ 1648781 h 1877994"/>
              <a:gd name="connsiteX11" fmla="*/ 5016500 w 6540500"/>
              <a:gd name="connsiteY11" fmla="*/ 1877381 h 1877994"/>
              <a:gd name="connsiteX12" fmla="*/ 6235700 w 6540500"/>
              <a:gd name="connsiteY12" fmla="*/ 1712281 h 1877994"/>
              <a:gd name="connsiteX13" fmla="*/ 6540500 w 6540500"/>
              <a:gd name="connsiteY13" fmla="*/ 1826581 h 1877994"/>
              <a:gd name="connsiteX0" fmla="*/ 0 w 6540500"/>
              <a:gd name="connsiteY0" fmla="*/ 1580992 h 1822905"/>
              <a:gd name="connsiteX1" fmla="*/ 1054100 w 6540500"/>
              <a:gd name="connsiteY1" fmla="*/ 1123792 h 1822905"/>
              <a:gd name="connsiteX2" fmla="*/ 1727200 w 6540500"/>
              <a:gd name="connsiteY2" fmla="*/ 361792 h 1822905"/>
              <a:gd name="connsiteX3" fmla="*/ 2298700 w 6540500"/>
              <a:gd name="connsiteY3" fmla="*/ 18892 h 1822905"/>
              <a:gd name="connsiteX4" fmla="*/ 3276600 w 6540500"/>
              <a:gd name="connsiteY4" fmla="*/ 145892 h 1822905"/>
              <a:gd name="connsiteX5" fmla="*/ 3911600 w 6540500"/>
              <a:gd name="connsiteY5" fmla="*/ 984092 h 1822905"/>
              <a:gd name="connsiteX6" fmla="*/ 4178300 w 6540500"/>
              <a:gd name="connsiteY6" fmla="*/ 1492092 h 1822905"/>
              <a:gd name="connsiteX7" fmla="*/ 4889500 w 6540500"/>
              <a:gd name="connsiteY7" fmla="*/ 1619092 h 1822905"/>
              <a:gd name="connsiteX8" fmla="*/ 5194300 w 6540500"/>
              <a:gd name="connsiteY8" fmla="*/ 1593692 h 1822905"/>
              <a:gd name="connsiteX9" fmla="*/ 5473700 w 6540500"/>
              <a:gd name="connsiteY9" fmla="*/ 1606392 h 1822905"/>
              <a:gd name="connsiteX10" fmla="*/ 5905500 w 6540500"/>
              <a:gd name="connsiteY10" fmla="*/ 1593692 h 1822905"/>
              <a:gd name="connsiteX11" fmla="*/ 5016500 w 6540500"/>
              <a:gd name="connsiteY11" fmla="*/ 1822292 h 1822905"/>
              <a:gd name="connsiteX12" fmla="*/ 6235700 w 6540500"/>
              <a:gd name="connsiteY12" fmla="*/ 1657192 h 1822905"/>
              <a:gd name="connsiteX13" fmla="*/ 6540500 w 6540500"/>
              <a:gd name="connsiteY13" fmla="*/ 1771492 h 1822905"/>
              <a:gd name="connsiteX0" fmla="*/ 0 w 6540500"/>
              <a:gd name="connsiteY0" fmla="*/ 1580992 h 1822905"/>
              <a:gd name="connsiteX1" fmla="*/ 1231900 w 6540500"/>
              <a:gd name="connsiteY1" fmla="*/ 1225392 h 1822905"/>
              <a:gd name="connsiteX2" fmla="*/ 1727200 w 6540500"/>
              <a:gd name="connsiteY2" fmla="*/ 361792 h 1822905"/>
              <a:gd name="connsiteX3" fmla="*/ 2298700 w 6540500"/>
              <a:gd name="connsiteY3" fmla="*/ 18892 h 1822905"/>
              <a:gd name="connsiteX4" fmla="*/ 3276600 w 6540500"/>
              <a:gd name="connsiteY4" fmla="*/ 145892 h 1822905"/>
              <a:gd name="connsiteX5" fmla="*/ 3911600 w 6540500"/>
              <a:gd name="connsiteY5" fmla="*/ 984092 h 1822905"/>
              <a:gd name="connsiteX6" fmla="*/ 4178300 w 6540500"/>
              <a:gd name="connsiteY6" fmla="*/ 1492092 h 1822905"/>
              <a:gd name="connsiteX7" fmla="*/ 4889500 w 6540500"/>
              <a:gd name="connsiteY7" fmla="*/ 1619092 h 1822905"/>
              <a:gd name="connsiteX8" fmla="*/ 5194300 w 6540500"/>
              <a:gd name="connsiteY8" fmla="*/ 1593692 h 1822905"/>
              <a:gd name="connsiteX9" fmla="*/ 5473700 w 6540500"/>
              <a:gd name="connsiteY9" fmla="*/ 1606392 h 1822905"/>
              <a:gd name="connsiteX10" fmla="*/ 5905500 w 6540500"/>
              <a:gd name="connsiteY10" fmla="*/ 1593692 h 1822905"/>
              <a:gd name="connsiteX11" fmla="*/ 5016500 w 6540500"/>
              <a:gd name="connsiteY11" fmla="*/ 1822292 h 1822905"/>
              <a:gd name="connsiteX12" fmla="*/ 6235700 w 6540500"/>
              <a:gd name="connsiteY12" fmla="*/ 1657192 h 1822905"/>
              <a:gd name="connsiteX13" fmla="*/ 6540500 w 6540500"/>
              <a:gd name="connsiteY13" fmla="*/ 1771492 h 1822905"/>
              <a:gd name="connsiteX0" fmla="*/ 0 w 6540500"/>
              <a:gd name="connsiteY0" fmla="*/ 1584747 h 1826660"/>
              <a:gd name="connsiteX1" fmla="*/ 1231900 w 6540500"/>
              <a:gd name="connsiteY1" fmla="*/ 1229147 h 1826660"/>
              <a:gd name="connsiteX2" fmla="*/ 1752600 w 6540500"/>
              <a:gd name="connsiteY2" fmla="*/ 416347 h 1826660"/>
              <a:gd name="connsiteX3" fmla="*/ 2298700 w 6540500"/>
              <a:gd name="connsiteY3" fmla="*/ 22647 h 1826660"/>
              <a:gd name="connsiteX4" fmla="*/ 3276600 w 6540500"/>
              <a:gd name="connsiteY4" fmla="*/ 149647 h 1826660"/>
              <a:gd name="connsiteX5" fmla="*/ 3911600 w 6540500"/>
              <a:gd name="connsiteY5" fmla="*/ 987847 h 1826660"/>
              <a:gd name="connsiteX6" fmla="*/ 4178300 w 6540500"/>
              <a:gd name="connsiteY6" fmla="*/ 1495847 h 1826660"/>
              <a:gd name="connsiteX7" fmla="*/ 4889500 w 6540500"/>
              <a:gd name="connsiteY7" fmla="*/ 1622847 h 1826660"/>
              <a:gd name="connsiteX8" fmla="*/ 5194300 w 6540500"/>
              <a:gd name="connsiteY8" fmla="*/ 1597447 h 1826660"/>
              <a:gd name="connsiteX9" fmla="*/ 5473700 w 6540500"/>
              <a:gd name="connsiteY9" fmla="*/ 1610147 h 1826660"/>
              <a:gd name="connsiteX10" fmla="*/ 5905500 w 6540500"/>
              <a:gd name="connsiteY10" fmla="*/ 1597447 h 1826660"/>
              <a:gd name="connsiteX11" fmla="*/ 5016500 w 6540500"/>
              <a:gd name="connsiteY11" fmla="*/ 1826047 h 1826660"/>
              <a:gd name="connsiteX12" fmla="*/ 6235700 w 6540500"/>
              <a:gd name="connsiteY12" fmla="*/ 1660947 h 1826660"/>
              <a:gd name="connsiteX13" fmla="*/ 6540500 w 6540500"/>
              <a:gd name="connsiteY13" fmla="*/ 1775247 h 1826660"/>
              <a:gd name="connsiteX0" fmla="*/ 0 w 6540500"/>
              <a:gd name="connsiteY0" fmla="*/ 1565068 h 1806981"/>
              <a:gd name="connsiteX1" fmla="*/ 1231900 w 6540500"/>
              <a:gd name="connsiteY1" fmla="*/ 1209468 h 1806981"/>
              <a:gd name="connsiteX2" fmla="*/ 1752600 w 6540500"/>
              <a:gd name="connsiteY2" fmla="*/ 396668 h 1806981"/>
              <a:gd name="connsiteX3" fmla="*/ 2298700 w 6540500"/>
              <a:gd name="connsiteY3" fmla="*/ 2968 h 1806981"/>
              <a:gd name="connsiteX4" fmla="*/ 2717800 w 6540500"/>
              <a:gd name="connsiteY4" fmla="*/ 256968 h 1806981"/>
              <a:gd name="connsiteX5" fmla="*/ 3911600 w 6540500"/>
              <a:gd name="connsiteY5" fmla="*/ 968168 h 1806981"/>
              <a:gd name="connsiteX6" fmla="*/ 4178300 w 6540500"/>
              <a:gd name="connsiteY6" fmla="*/ 1476168 h 1806981"/>
              <a:gd name="connsiteX7" fmla="*/ 4889500 w 6540500"/>
              <a:gd name="connsiteY7" fmla="*/ 1603168 h 1806981"/>
              <a:gd name="connsiteX8" fmla="*/ 5194300 w 6540500"/>
              <a:gd name="connsiteY8" fmla="*/ 1577768 h 1806981"/>
              <a:gd name="connsiteX9" fmla="*/ 5473700 w 6540500"/>
              <a:gd name="connsiteY9" fmla="*/ 1590468 h 1806981"/>
              <a:gd name="connsiteX10" fmla="*/ 5905500 w 6540500"/>
              <a:gd name="connsiteY10" fmla="*/ 1577768 h 1806981"/>
              <a:gd name="connsiteX11" fmla="*/ 5016500 w 6540500"/>
              <a:gd name="connsiteY11" fmla="*/ 1806368 h 1806981"/>
              <a:gd name="connsiteX12" fmla="*/ 6235700 w 6540500"/>
              <a:gd name="connsiteY12" fmla="*/ 1641268 h 1806981"/>
              <a:gd name="connsiteX13" fmla="*/ 6540500 w 6540500"/>
              <a:gd name="connsiteY13" fmla="*/ 1755568 h 1806981"/>
              <a:gd name="connsiteX0" fmla="*/ 0 w 6540500"/>
              <a:gd name="connsiteY0" fmla="*/ 1565068 h 1806981"/>
              <a:gd name="connsiteX1" fmla="*/ 1231900 w 6540500"/>
              <a:gd name="connsiteY1" fmla="*/ 1209468 h 1806981"/>
              <a:gd name="connsiteX2" fmla="*/ 1752600 w 6540500"/>
              <a:gd name="connsiteY2" fmla="*/ 396668 h 1806981"/>
              <a:gd name="connsiteX3" fmla="*/ 2298700 w 6540500"/>
              <a:gd name="connsiteY3" fmla="*/ 2968 h 1806981"/>
              <a:gd name="connsiteX4" fmla="*/ 2844800 w 6540500"/>
              <a:gd name="connsiteY4" fmla="*/ 256968 h 1806981"/>
              <a:gd name="connsiteX5" fmla="*/ 3911600 w 6540500"/>
              <a:gd name="connsiteY5" fmla="*/ 968168 h 1806981"/>
              <a:gd name="connsiteX6" fmla="*/ 4178300 w 6540500"/>
              <a:gd name="connsiteY6" fmla="*/ 1476168 h 1806981"/>
              <a:gd name="connsiteX7" fmla="*/ 4889500 w 6540500"/>
              <a:gd name="connsiteY7" fmla="*/ 1603168 h 1806981"/>
              <a:gd name="connsiteX8" fmla="*/ 5194300 w 6540500"/>
              <a:gd name="connsiteY8" fmla="*/ 1577768 h 1806981"/>
              <a:gd name="connsiteX9" fmla="*/ 5473700 w 6540500"/>
              <a:gd name="connsiteY9" fmla="*/ 1590468 h 1806981"/>
              <a:gd name="connsiteX10" fmla="*/ 5905500 w 6540500"/>
              <a:gd name="connsiteY10" fmla="*/ 1577768 h 1806981"/>
              <a:gd name="connsiteX11" fmla="*/ 5016500 w 6540500"/>
              <a:gd name="connsiteY11" fmla="*/ 1806368 h 1806981"/>
              <a:gd name="connsiteX12" fmla="*/ 6235700 w 6540500"/>
              <a:gd name="connsiteY12" fmla="*/ 1641268 h 1806981"/>
              <a:gd name="connsiteX13" fmla="*/ 6540500 w 6540500"/>
              <a:gd name="connsiteY13" fmla="*/ 1755568 h 1806981"/>
              <a:gd name="connsiteX0" fmla="*/ 0 w 6540500"/>
              <a:gd name="connsiteY0" fmla="*/ 1569309 h 1811222"/>
              <a:gd name="connsiteX1" fmla="*/ 1231900 w 6540500"/>
              <a:gd name="connsiteY1" fmla="*/ 1213709 h 1811222"/>
              <a:gd name="connsiteX2" fmla="*/ 1752600 w 6540500"/>
              <a:gd name="connsiteY2" fmla="*/ 400909 h 1811222"/>
              <a:gd name="connsiteX3" fmla="*/ 2298700 w 6540500"/>
              <a:gd name="connsiteY3" fmla="*/ 7209 h 1811222"/>
              <a:gd name="connsiteX4" fmla="*/ 2882900 w 6540500"/>
              <a:gd name="connsiteY4" fmla="*/ 210409 h 1811222"/>
              <a:gd name="connsiteX5" fmla="*/ 3911600 w 6540500"/>
              <a:gd name="connsiteY5" fmla="*/ 972409 h 1811222"/>
              <a:gd name="connsiteX6" fmla="*/ 4178300 w 6540500"/>
              <a:gd name="connsiteY6" fmla="*/ 1480409 h 1811222"/>
              <a:gd name="connsiteX7" fmla="*/ 4889500 w 6540500"/>
              <a:gd name="connsiteY7" fmla="*/ 1607409 h 1811222"/>
              <a:gd name="connsiteX8" fmla="*/ 5194300 w 6540500"/>
              <a:gd name="connsiteY8" fmla="*/ 1582009 h 1811222"/>
              <a:gd name="connsiteX9" fmla="*/ 5473700 w 6540500"/>
              <a:gd name="connsiteY9" fmla="*/ 1594709 h 1811222"/>
              <a:gd name="connsiteX10" fmla="*/ 5905500 w 6540500"/>
              <a:gd name="connsiteY10" fmla="*/ 1582009 h 1811222"/>
              <a:gd name="connsiteX11" fmla="*/ 5016500 w 6540500"/>
              <a:gd name="connsiteY11" fmla="*/ 1810609 h 1811222"/>
              <a:gd name="connsiteX12" fmla="*/ 6235700 w 6540500"/>
              <a:gd name="connsiteY12" fmla="*/ 1645509 h 1811222"/>
              <a:gd name="connsiteX13" fmla="*/ 6540500 w 6540500"/>
              <a:gd name="connsiteY13" fmla="*/ 1759809 h 1811222"/>
              <a:gd name="connsiteX0" fmla="*/ 0 w 6540500"/>
              <a:gd name="connsiteY0" fmla="*/ 1566755 h 1808668"/>
              <a:gd name="connsiteX1" fmla="*/ 1231900 w 6540500"/>
              <a:gd name="connsiteY1" fmla="*/ 1211155 h 1808668"/>
              <a:gd name="connsiteX2" fmla="*/ 1752600 w 6540500"/>
              <a:gd name="connsiteY2" fmla="*/ 398355 h 1808668"/>
              <a:gd name="connsiteX3" fmla="*/ 2298700 w 6540500"/>
              <a:gd name="connsiteY3" fmla="*/ 4655 h 1808668"/>
              <a:gd name="connsiteX4" fmla="*/ 2882900 w 6540500"/>
              <a:gd name="connsiteY4" fmla="*/ 207855 h 1808668"/>
              <a:gd name="connsiteX5" fmla="*/ 3911600 w 6540500"/>
              <a:gd name="connsiteY5" fmla="*/ 969855 h 1808668"/>
              <a:gd name="connsiteX6" fmla="*/ 4178300 w 6540500"/>
              <a:gd name="connsiteY6" fmla="*/ 1477855 h 1808668"/>
              <a:gd name="connsiteX7" fmla="*/ 4889500 w 6540500"/>
              <a:gd name="connsiteY7" fmla="*/ 1604855 h 1808668"/>
              <a:gd name="connsiteX8" fmla="*/ 5194300 w 6540500"/>
              <a:gd name="connsiteY8" fmla="*/ 1579455 h 1808668"/>
              <a:gd name="connsiteX9" fmla="*/ 5473700 w 6540500"/>
              <a:gd name="connsiteY9" fmla="*/ 1592155 h 1808668"/>
              <a:gd name="connsiteX10" fmla="*/ 5905500 w 6540500"/>
              <a:gd name="connsiteY10" fmla="*/ 1579455 h 1808668"/>
              <a:gd name="connsiteX11" fmla="*/ 5016500 w 6540500"/>
              <a:gd name="connsiteY11" fmla="*/ 1808055 h 1808668"/>
              <a:gd name="connsiteX12" fmla="*/ 6235700 w 6540500"/>
              <a:gd name="connsiteY12" fmla="*/ 1642955 h 1808668"/>
              <a:gd name="connsiteX13" fmla="*/ 6540500 w 6540500"/>
              <a:gd name="connsiteY13" fmla="*/ 1757255 h 1808668"/>
              <a:gd name="connsiteX0" fmla="*/ 0 w 6540500"/>
              <a:gd name="connsiteY0" fmla="*/ 1571100 h 1813013"/>
              <a:gd name="connsiteX1" fmla="*/ 1231900 w 6540500"/>
              <a:gd name="connsiteY1" fmla="*/ 1215500 h 1813013"/>
              <a:gd name="connsiteX2" fmla="*/ 1752600 w 6540500"/>
              <a:gd name="connsiteY2" fmla="*/ 402700 h 1813013"/>
              <a:gd name="connsiteX3" fmla="*/ 2298700 w 6540500"/>
              <a:gd name="connsiteY3" fmla="*/ 9000 h 1813013"/>
              <a:gd name="connsiteX4" fmla="*/ 2882900 w 6540500"/>
              <a:gd name="connsiteY4" fmla="*/ 212200 h 1813013"/>
              <a:gd name="connsiteX5" fmla="*/ 3911600 w 6540500"/>
              <a:gd name="connsiteY5" fmla="*/ 974200 h 1813013"/>
              <a:gd name="connsiteX6" fmla="*/ 4178300 w 6540500"/>
              <a:gd name="connsiteY6" fmla="*/ 1482200 h 1813013"/>
              <a:gd name="connsiteX7" fmla="*/ 4889500 w 6540500"/>
              <a:gd name="connsiteY7" fmla="*/ 1609200 h 1813013"/>
              <a:gd name="connsiteX8" fmla="*/ 5194300 w 6540500"/>
              <a:gd name="connsiteY8" fmla="*/ 1583800 h 1813013"/>
              <a:gd name="connsiteX9" fmla="*/ 5473700 w 6540500"/>
              <a:gd name="connsiteY9" fmla="*/ 1596500 h 1813013"/>
              <a:gd name="connsiteX10" fmla="*/ 5905500 w 6540500"/>
              <a:gd name="connsiteY10" fmla="*/ 1583800 h 1813013"/>
              <a:gd name="connsiteX11" fmla="*/ 5016500 w 6540500"/>
              <a:gd name="connsiteY11" fmla="*/ 1812400 h 1813013"/>
              <a:gd name="connsiteX12" fmla="*/ 6235700 w 6540500"/>
              <a:gd name="connsiteY12" fmla="*/ 1647300 h 1813013"/>
              <a:gd name="connsiteX13" fmla="*/ 6540500 w 6540500"/>
              <a:gd name="connsiteY13" fmla="*/ 1761600 h 1813013"/>
              <a:gd name="connsiteX0" fmla="*/ 0 w 6540500"/>
              <a:gd name="connsiteY0" fmla="*/ 1582122 h 1824035"/>
              <a:gd name="connsiteX1" fmla="*/ 1231900 w 6540500"/>
              <a:gd name="connsiteY1" fmla="*/ 1226522 h 1824035"/>
              <a:gd name="connsiteX2" fmla="*/ 1752600 w 6540500"/>
              <a:gd name="connsiteY2" fmla="*/ 413722 h 1824035"/>
              <a:gd name="connsiteX3" fmla="*/ 2298700 w 6540500"/>
              <a:gd name="connsiteY3" fmla="*/ 20022 h 1824035"/>
              <a:gd name="connsiteX4" fmla="*/ 3022600 w 6540500"/>
              <a:gd name="connsiteY4" fmla="*/ 172422 h 1824035"/>
              <a:gd name="connsiteX5" fmla="*/ 3911600 w 6540500"/>
              <a:gd name="connsiteY5" fmla="*/ 985222 h 1824035"/>
              <a:gd name="connsiteX6" fmla="*/ 4178300 w 6540500"/>
              <a:gd name="connsiteY6" fmla="*/ 1493222 h 1824035"/>
              <a:gd name="connsiteX7" fmla="*/ 4889500 w 6540500"/>
              <a:gd name="connsiteY7" fmla="*/ 1620222 h 1824035"/>
              <a:gd name="connsiteX8" fmla="*/ 5194300 w 6540500"/>
              <a:gd name="connsiteY8" fmla="*/ 1594822 h 1824035"/>
              <a:gd name="connsiteX9" fmla="*/ 5473700 w 6540500"/>
              <a:gd name="connsiteY9" fmla="*/ 1607522 h 1824035"/>
              <a:gd name="connsiteX10" fmla="*/ 5905500 w 6540500"/>
              <a:gd name="connsiteY10" fmla="*/ 1594822 h 1824035"/>
              <a:gd name="connsiteX11" fmla="*/ 5016500 w 6540500"/>
              <a:gd name="connsiteY11" fmla="*/ 1823422 h 1824035"/>
              <a:gd name="connsiteX12" fmla="*/ 6235700 w 6540500"/>
              <a:gd name="connsiteY12" fmla="*/ 1658322 h 1824035"/>
              <a:gd name="connsiteX13" fmla="*/ 6540500 w 6540500"/>
              <a:gd name="connsiteY13" fmla="*/ 1772622 h 1824035"/>
              <a:gd name="connsiteX0" fmla="*/ 0 w 6540500"/>
              <a:gd name="connsiteY0" fmla="*/ 1613838 h 1855751"/>
              <a:gd name="connsiteX1" fmla="*/ 1231900 w 6540500"/>
              <a:gd name="connsiteY1" fmla="*/ 1258238 h 1855751"/>
              <a:gd name="connsiteX2" fmla="*/ 1752600 w 6540500"/>
              <a:gd name="connsiteY2" fmla="*/ 445438 h 1855751"/>
              <a:gd name="connsiteX3" fmla="*/ 2298700 w 6540500"/>
              <a:gd name="connsiteY3" fmla="*/ 51738 h 1855751"/>
              <a:gd name="connsiteX4" fmla="*/ 3035300 w 6540500"/>
              <a:gd name="connsiteY4" fmla="*/ 127938 h 1855751"/>
              <a:gd name="connsiteX5" fmla="*/ 3911600 w 6540500"/>
              <a:gd name="connsiteY5" fmla="*/ 1016938 h 1855751"/>
              <a:gd name="connsiteX6" fmla="*/ 4178300 w 6540500"/>
              <a:gd name="connsiteY6" fmla="*/ 1524938 h 1855751"/>
              <a:gd name="connsiteX7" fmla="*/ 4889500 w 6540500"/>
              <a:gd name="connsiteY7" fmla="*/ 1651938 h 1855751"/>
              <a:gd name="connsiteX8" fmla="*/ 5194300 w 6540500"/>
              <a:gd name="connsiteY8" fmla="*/ 1626538 h 1855751"/>
              <a:gd name="connsiteX9" fmla="*/ 5473700 w 6540500"/>
              <a:gd name="connsiteY9" fmla="*/ 1639238 h 1855751"/>
              <a:gd name="connsiteX10" fmla="*/ 5905500 w 6540500"/>
              <a:gd name="connsiteY10" fmla="*/ 1626538 h 1855751"/>
              <a:gd name="connsiteX11" fmla="*/ 5016500 w 6540500"/>
              <a:gd name="connsiteY11" fmla="*/ 1855138 h 1855751"/>
              <a:gd name="connsiteX12" fmla="*/ 6235700 w 6540500"/>
              <a:gd name="connsiteY12" fmla="*/ 1690038 h 1855751"/>
              <a:gd name="connsiteX13" fmla="*/ 6540500 w 6540500"/>
              <a:gd name="connsiteY13" fmla="*/ 1804338 h 1855751"/>
              <a:gd name="connsiteX0" fmla="*/ 0 w 6540500"/>
              <a:gd name="connsiteY0" fmla="*/ 1583471 h 1825384"/>
              <a:gd name="connsiteX1" fmla="*/ 1231900 w 6540500"/>
              <a:gd name="connsiteY1" fmla="*/ 1227871 h 1825384"/>
              <a:gd name="connsiteX2" fmla="*/ 1752600 w 6540500"/>
              <a:gd name="connsiteY2" fmla="*/ 415071 h 1825384"/>
              <a:gd name="connsiteX3" fmla="*/ 2298700 w 6540500"/>
              <a:gd name="connsiteY3" fmla="*/ 21371 h 1825384"/>
              <a:gd name="connsiteX4" fmla="*/ 3035300 w 6540500"/>
              <a:gd name="connsiteY4" fmla="*/ 97571 h 1825384"/>
              <a:gd name="connsiteX5" fmla="*/ 3594100 w 6540500"/>
              <a:gd name="connsiteY5" fmla="*/ 478571 h 1825384"/>
              <a:gd name="connsiteX6" fmla="*/ 4178300 w 6540500"/>
              <a:gd name="connsiteY6" fmla="*/ 1494571 h 1825384"/>
              <a:gd name="connsiteX7" fmla="*/ 4889500 w 6540500"/>
              <a:gd name="connsiteY7" fmla="*/ 1621571 h 1825384"/>
              <a:gd name="connsiteX8" fmla="*/ 5194300 w 6540500"/>
              <a:gd name="connsiteY8" fmla="*/ 1596171 h 1825384"/>
              <a:gd name="connsiteX9" fmla="*/ 5473700 w 6540500"/>
              <a:gd name="connsiteY9" fmla="*/ 1608871 h 1825384"/>
              <a:gd name="connsiteX10" fmla="*/ 5905500 w 6540500"/>
              <a:gd name="connsiteY10" fmla="*/ 1596171 h 1825384"/>
              <a:gd name="connsiteX11" fmla="*/ 5016500 w 6540500"/>
              <a:gd name="connsiteY11" fmla="*/ 1824771 h 1825384"/>
              <a:gd name="connsiteX12" fmla="*/ 6235700 w 6540500"/>
              <a:gd name="connsiteY12" fmla="*/ 1659671 h 1825384"/>
              <a:gd name="connsiteX13" fmla="*/ 6540500 w 6540500"/>
              <a:gd name="connsiteY13" fmla="*/ 1773971 h 1825384"/>
              <a:gd name="connsiteX0" fmla="*/ 0 w 6540500"/>
              <a:gd name="connsiteY0" fmla="*/ 1650095 h 1892008"/>
              <a:gd name="connsiteX1" fmla="*/ 1231900 w 6540500"/>
              <a:gd name="connsiteY1" fmla="*/ 1294495 h 1892008"/>
              <a:gd name="connsiteX2" fmla="*/ 1752600 w 6540500"/>
              <a:gd name="connsiteY2" fmla="*/ 481695 h 1892008"/>
              <a:gd name="connsiteX3" fmla="*/ 2298700 w 6540500"/>
              <a:gd name="connsiteY3" fmla="*/ 87995 h 1892008"/>
              <a:gd name="connsiteX4" fmla="*/ 2984500 w 6540500"/>
              <a:gd name="connsiteY4" fmla="*/ 37195 h 1892008"/>
              <a:gd name="connsiteX5" fmla="*/ 3594100 w 6540500"/>
              <a:gd name="connsiteY5" fmla="*/ 545195 h 1892008"/>
              <a:gd name="connsiteX6" fmla="*/ 4178300 w 6540500"/>
              <a:gd name="connsiteY6" fmla="*/ 1561195 h 1892008"/>
              <a:gd name="connsiteX7" fmla="*/ 4889500 w 6540500"/>
              <a:gd name="connsiteY7" fmla="*/ 1688195 h 1892008"/>
              <a:gd name="connsiteX8" fmla="*/ 5194300 w 6540500"/>
              <a:gd name="connsiteY8" fmla="*/ 1662795 h 1892008"/>
              <a:gd name="connsiteX9" fmla="*/ 5473700 w 6540500"/>
              <a:gd name="connsiteY9" fmla="*/ 1675495 h 1892008"/>
              <a:gd name="connsiteX10" fmla="*/ 5905500 w 6540500"/>
              <a:gd name="connsiteY10" fmla="*/ 1662795 h 1892008"/>
              <a:gd name="connsiteX11" fmla="*/ 5016500 w 6540500"/>
              <a:gd name="connsiteY11" fmla="*/ 1891395 h 1892008"/>
              <a:gd name="connsiteX12" fmla="*/ 6235700 w 6540500"/>
              <a:gd name="connsiteY12" fmla="*/ 1726295 h 1892008"/>
              <a:gd name="connsiteX13" fmla="*/ 6540500 w 6540500"/>
              <a:gd name="connsiteY13" fmla="*/ 1840595 h 1892008"/>
              <a:gd name="connsiteX0" fmla="*/ 0 w 5829300"/>
              <a:gd name="connsiteY0" fmla="*/ 1611995 h 1892008"/>
              <a:gd name="connsiteX1" fmla="*/ 520700 w 5829300"/>
              <a:gd name="connsiteY1" fmla="*/ 12944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67100 w 5829300"/>
              <a:gd name="connsiteY6" fmla="*/ 15611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67100 w 5829300"/>
              <a:gd name="connsiteY6" fmla="*/ 15611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276600 w 5829300"/>
              <a:gd name="connsiteY6" fmla="*/ 12436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54400 w 5829300"/>
              <a:gd name="connsiteY6" fmla="*/ 12944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54400 w 5829300"/>
              <a:gd name="connsiteY6" fmla="*/ 1294495 h 1892008"/>
              <a:gd name="connsiteX7" fmla="*/ 4216400 w 5829300"/>
              <a:gd name="connsiteY7" fmla="*/ 16246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216400 w 5829300"/>
              <a:gd name="connsiteY7" fmla="*/ 1626738 h 1894051"/>
              <a:gd name="connsiteX8" fmla="*/ 4483100 w 5829300"/>
              <a:gd name="connsiteY8" fmla="*/ 1664838 h 1894051"/>
              <a:gd name="connsiteX9" fmla="*/ 4762500 w 5829300"/>
              <a:gd name="connsiteY9" fmla="*/ 1677538 h 1894051"/>
              <a:gd name="connsiteX10" fmla="*/ 5194300 w 5829300"/>
              <a:gd name="connsiteY10" fmla="*/ 1664838 h 1894051"/>
              <a:gd name="connsiteX11" fmla="*/ 4305300 w 5829300"/>
              <a:gd name="connsiteY11" fmla="*/ 1893438 h 1894051"/>
              <a:gd name="connsiteX12" fmla="*/ 5524500 w 5829300"/>
              <a:gd name="connsiteY12" fmla="*/ 1728338 h 1894051"/>
              <a:gd name="connsiteX13" fmla="*/ 5829300 w 5829300"/>
              <a:gd name="connsiteY13" fmla="*/ 1842638 h 1894051"/>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114800 w 5829300"/>
              <a:gd name="connsiteY7" fmla="*/ 1626738 h 1894051"/>
              <a:gd name="connsiteX8" fmla="*/ 4483100 w 5829300"/>
              <a:gd name="connsiteY8" fmla="*/ 1664838 h 1894051"/>
              <a:gd name="connsiteX9" fmla="*/ 4762500 w 5829300"/>
              <a:gd name="connsiteY9" fmla="*/ 1677538 h 1894051"/>
              <a:gd name="connsiteX10" fmla="*/ 5194300 w 5829300"/>
              <a:gd name="connsiteY10" fmla="*/ 1664838 h 1894051"/>
              <a:gd name="connsiteX11" fmla="*/ 4305300 w 5829300"/>
              <a:gd name="connsiteY11" fmla="*/ 1893438 h 1894051"/>
              <a:gd name="connsiteX12" fmla="*/ 5524500 w 5829300"/>
              <a:gd name="connsiteY12" fmla="*/ 1728338 h 1894051"/>
              <a:gd name="connsiteX13" fmla="*/ 5829300 w 5829300"/>
              <a:gd name="connsiteY13" fmla="*/ 1842638 h 1894051"/>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483100 w 5829300"/>
              <a:gd name="connsiteY7" fmla="*/ 1664838 h 1894051"/>
              <a:gd name="connsiteX8" fmla="*/ 4762500 w 5829300"/>
              <a:gd name="connsiteY8" fmla="*/ 1677538 h 1894051"/>
              <a:gd name="connsiteX9" fmla="*/ 5194300 w 5829300"/>
              <a:gd name="connsiteY9" fmla="*/ 1664838 h 1894051"/>
              <a:gd name="connsiteX10" fmla="*/ 4305300 w 5829300"/>
              <a:gd name="connsiteY10" fmla="*/ 1893438 h 1894051"/>
              <a:gd name="connsiteX11" fmla="*/ 5524500 w 5829300"/>
              <a:gd name="connsiteY11" fmla="*/ 1728338 h 1894051"/>
              <a:gd name="connsiteX12" fmla="*/ 5829300 w 5829300"/>
              <a:gd name="connsiteY12" fmla="*/ 1842638 h 1894051"/>
              <a:gd name="connsiteX0" fmla="*/ 0 w 5524500"/>
              <a:gd name="connsiteY0" fmla="*/ 1614038 h 1894051"/>
              <a:gd name="connsiteX1" fmla="*/ 635000 w 5524500"/>
              <a:gd name="connsiteY1" fmla="*/ 1131438 h 1894051"/>
              <a:gd name="connsiteX2" fmla="*/ 1079500 w 5524500"/>
              <a:gd name="connsiteY2" fmla="*/ 534538 h 1894051"/>
              <a:gd name="connsiteX3" fmla="*/ 1587500 w 5524500"/>
              <a:gd name="connsiteY3" fmla="*/ 90038 h 1894051"/>
              <a:gd name="connsiteX4" fmla="*/ 2273300 w 5524500"/>
              <a:gd name="connsiteY4" fmla="*/ 39238 h 1894051"/>
              <a:gd name="connsiteX5" fmla="*/ 2882900 w 5524500"/>
              <a:gd name="connsiteY5" fmla="*/ 547238 h 1894051"/>
              <a:gd name="connsiteX6" fmla="*/ 3454400 w 5524500"/>
              <a:gd name="connsiteY6" fmla="*/ 1296538 h 1894051"/>
              <a:gd name="connsiteX7" fmla="*/ 4483100 w 5524500"/>
              <a:gd name="connsiteY7" fmla="*/ 1664838 h 1894051"/>
              <a:gd name="connsiteX8" fmla="*/ 4762500 w 5524500"/>
              <a:gd name="connsiteY8" fmla="*/ 1677538 h 1894051"/>
              <a:gd name="connsiteX9" fmla="*/ 5194300 w 5524500"/>
              <a:gd name="connsiteY9" fmla="*/ 1664838 h 1894051"/>
              <a:gd name="connsiteX10" fmla="*/ 4305300 w 5524500"/>
              <a:gd name="connsiteY10" fmla="*/ 1893438 h 1894051"/>
              <a:gd name="connsiteX11" fmla="*/ 5524500 w 5524500"/>
              <a:gd name="connsiteY11" fmla="*/ 1728338 h 1894051"/>
              <a:gd name="connsiteX0" fmla="*/ 0 w 5204100"/>
              <a:gd name="connsiteY0" fmla="*/ 1614038 h 1893438"/>
              <a:gd name="connsiteX1" fmla="*/ 635000 w 5204100"/>
              <a:gd name="connsiteY1" fmla="*/ 1131438 h 1893438"/>
              <a:gd name="connsiteX2" fmla="*/ 1079500 w 5204100"/>
              <a:gd name="connsiteY2" fmla="*/ 534538 h 1893438"/>
              <a:gd name="connsiteX3" fmla="*/ 1587500 w 5204100"/>
              <a:gd name="connsiteY3" fmla="*/ 90038 h 1893438"/>
              <a:gd name="connsiteX4" fmla="*/ 2273300 w 5204100"/>
              <a:gd name="connsiteY4" fmla="*/ 39238 h 1893438"/>
              <a:gd name="connsiteX5" fmla="*/ 2882900 w 5204100"/>
              <a:gd name="connsiteY5" fmla="*/ 547238 h 1893438"/>
              <a:gd name="connsiteX6" fmla="*/ 3454400 w 5204100"/>
              <a:gd name="connsiteY6" fmla="*/ 1296538 h 1893438"/>
              <a:gd name="connsiteX7" fmla="*/ 4483100 w 5204100"/>
              <a:gd name="connsiteY7" fmla="*/ 1664838 h 1893438"/>
              <a:gd name="connsiteX8" fmla="*/ 4762500 w 5204100"/>
              <a:gd name="connsiteY8" fmla="*/ 1677538 h 1893438"/>
              <a:gd name="connsiteX9" fmla="*/ 5194300 w 5204100"/>
              <a:gd name="connsiteY9" fmla="*/ 1664838 h 1893438"/>
              <a:gd name="connsiteX10" fmla="*/ 4305300 w 5204100"/>
              <a:gd name="connsiteY10" fmla="*/ 1893438 h 1893438"/>
              <a:gd name="connsiteX0" fmla="*/ 0 w 5204100"/>
              <a:gd name="connsiteY0" fmla="*/ 1614038 h 1696775"/>
              <a:gd name="connsiteX1" fmla="*/ 635000 w 5204100"/>
              <a:gd name="connsiteY1" fmla="*/ 1131438 h 1696775"/>
              <a:gd name="connsiteX2" fmla="*/ 1079500 w 5204100"/>
              <a:gd name="connsiteY2" fmla="*/ 534538 h 1696775"/>
              <a:gd name="connsiteX3" fmla="*/ 1587500 w 5204100"/>
              <a:gd name="connsiteY3" fmla="*/ 90038 h 1696775"/>
              <a:gd name="connsiteX4" fmla="*/ 2273300 w 5204100"/>
              <a:gd name="connsiteY4" fmla="*/ 39238 h 1696775"/>
              <a:gd name="connsiteX5" fmla="*/ 2882900 w 5204100"/>
              <a:gd name="connsiteY5" fmla="*/ 547238 h 1696775"/>
              <a:gd name="connsiteX6" fmla="*/ 3454400 w 5204100"/>
              <a:gd name="connsiteY6" fmla="*/ 1296538 h 1696775"/>
              <a:gd name="connsiteX7" fmla="*/ 4483100 w 5204100"/>
              <a:gd name="connsiteY7" fmla="*/ 1664838 h 1696775"/>
              <a:gd name="connsiteX8" fmla="*/ 4762500 w 5204100"/>
              <a:gd name="connsiteY8" fmla="*/ 1677538 h 1696775"/>
              <a:gd name="connsiteX9" fmla="*/ 5194300 w 5204100"/>
              <a:gd name="connsiteY9" fmla="*/ 1664838 h 1696775"/>
              <a:gd name="connsiteX0" fmla="*/ 0 w 4762500"/>
              <a:gd name="connsiteY0" fmla="*/ 1614038 h 1696775"/>
              <a:gd name="connsiteX1" fmla="*/ 635000 w 4762500"/>
              <a:gd name="connsiteY1" fmla="*/ 1131438 h 1696775"/>
              <a:gd name="connsiteX2" fmla="*/ 1079500 w 4762500"/>
              <a:gd name="connsiteY2" fmla="*/ 534538 h 1696775"/>
              <a:gd name="connsiteX3" fmla="*/ 1587500 w 4762500"/>
              <a:gd name="connsiteY3" fmla="*/ 90038 h 1696775"/>
              <a:gd name="connsiteX4" fmla="*/ 2273300 w 4762500"/>
              <a:gd name="connsiteY4" fmla="*/ 39238 h 1696775"/>
              <a:gd name="connsiteX5" fmla="*/ 2882900 w 4762500"/>
              <a:gd name="connsiteY5" fmla="*/ 547238 h 1696775"/>
              <a:gd name="connsiteX6" fmla="*/ 3454400 w 4762500"/>
              <a:gd name="connsiteY6" fmla="*/ 1296538 h 1696775"/>
              <a:gd name="connsiteX7" fmla="*/ 4483100 w 4762500"/>
              <a:gd name="connsiteY7" fmla="*/ 1664838 h 1696775"/>
              <a:gd name="connsiteX8" fmla="*/ 4762500 w 4762500"/>
              <a:gd name="connsiteY8" fmla="*/ 1677538 h 1696775"/>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454400 w 4762500"/>
              <a:gd name="connsiteY6" fmla="*/ 1296538 h 1677538"/>
              <a:gd name="connsiteX7" fmla="*/ 4051300 w 4762500"/>
              <a:gd name="connsiteY7" fmla="*/ 1588638 h 1677538"/>
              <a:gd name="connsiteX8" fmla="*/ 4762500 w 4762500"/>
              <a:gd name="connsiteY8" fmla="*/ 1677538 h 1677538"/>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340100 w 4762500"/>
              <a:gd name="connsiteY6" fmla="*/ 1207638 h 1677538"/>
              <a:gd name="connsiteX7" fmla="*/ 4051300 w 4762500"/>
              <a:gd name="connsiteY7" fmla="*/ 1588638 h 1677538"/>
              <a:gd name="connsiteX8" fmla="*/ 4762500 w 4762500"/>
              <a:gd name="connsiteY8" fmla="*/ 1677538 h 1677538"/>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340100 w 4762500"/>
              <a:gd name="connsiteY6" fmla="*/ 1207638 h 1677538"/>
              <a:gd name="connsiteX7" fmla="*/ 3797300 w 4762500"/>
              <a:gd name="connsiteY7" fmla="*/ 1474338 h 1677538"/>
              <a:gd name="connsiteX8" fmla="*/ 4762500 w 4762500"/>
              <a:gd name="connsiteY8" fmla="*/ 1677538 h 1677538"/>
              <a:gd name="connsiteX0" fmla="*/ 0 w 4597400"/>
              <a:gd name="connsiteY0" fmla="*/ 1614038 h 1614038"/>
              <a:gd name="connsiteX1" fmla="*/ 635000 w 4597400"/>
              <a:gd name="connsiteY1" fmla="*/ 1131438 h 1614038"/>
              <a:gd name="connsiteX2" fmla="*/ 1079500 w 4597400"/>
              <a:gd name="connsiteY2" fmla="*/ 534538 h 1614038"/>
              <a:gd name="connsiteX3" fmla="*/ 1587500 w 4597400"/>
              <a:gd name="connsiteY3" fmla="*/ 90038 h 1614038"/>
              <a:gd name="connsiteX4" fmla="*/ 2273300 w 4597400"/>
              <a:gd name="connsiteY4" fmla="*/ 39238 h 1614038"/>
              <a:gd name="connsiteX5" fmla="*/ 2882900 w 4597400"/>
              <a:gd name="connsiteY5" fmla="*/ 547238 h 1614038"/>
              <a:gd name="connsiteX6" fmla="*/ 3340100 w 4597400"/>
              <a:gd name="connsiteY6" fmla="*/ 1207638 h 1614038"/>
              <a:gd name="connsiteX7" fmla="*/ 3797300 w 4597400"/>
              <a:gd name="connsiteY7" fmla="*/ 1474338 h 1614038"/>
              <a:gd name="connsiteX8" fmla="*/ 4597400 w 4597400"/>
              <a:gd name="connsiteY8" fmla="*/ 1575938 h 1614038"/>
              <a:gd name="connsiteX0" fmla="*/ 0 w 4597400"/>
              <a:gd name="connsiteY0" fmla="*/ 1604798 h 1604798"/>
              <a:gd name="connsiteX1" fmla="*/ 635000 w 4597400"/>
              <a:gd name="connsiteY1" fmla="*/ 1122198 h 1604798"/>
              <a:gd name="connsiteX2" fmla="*/ 1079500 w 4597400"/>
              <a:gd name="connsiteY2" fmla="*/ 525298 h 1604798"/>
              <a:gd name="connsiteX3" fmla="*/ 1587500 w 4597400"/>
              <a:gd name="connsiteY3" fmla="*/ 80798 h 1604798"/>
              <a:gd name="connsiteX4" fmla="*/ 2414517 w 4597400"/>
              <a:gd name="connsiteY4" fmla="*/ 42698 h 1604798"/>
              <a:gd name="connsiteX5" fmla="*/ 2882900 w 4597400"/>
              <a:gd name="connsiteY5" fmla="*/ 537998 h 1604798"/>
              <a:gd name="connsiteX6" fmla="*/ 3340100 w 4597400"/>
              <a:gd name="connsiteY6" fmla="*/ 1198398 h 1604798"/>
              <a:gd name="connsiteX7" fmla="*/ 3797300 w 4597400"/>
              <a:gd name="connsiteY7" fmla="*/ 1465098 h 1604798"/>
              <a:gd name="connsiteX8" fmla="*/ 4597400 w 4597400"/>
              <a:gd name="connsiteY8" fmla="*/ 1566698 h 1604798"/>
              <a:gd name="connsiteX0" fmla="*/ 0 w 4597400"/>
              <a:gd name="connsiteY0" fmla="*/ 1606641 h 1606641"/>
              <a:gd name="connsiteX1" fmla="*/ 635000 w 4597400"/>
              <a:gd name="connsiteY1" fmla="*/ 1124041 h 1606641"/>
              <a:gd name="connsiteX2" fmla="*/ 1079500 w 4597400"/>
              <a:gd name="connsiteY2" fmla="*/ 527141 h 1606641"/>
              <a:gd name="connsiteX3" fmla="*/ 1587500 w 4597400"/>
              <a:gd name="connsiteY3" fmla="*/ 82641 h 1606641"/>
              <a:gd name="connsiteX4" fmla="*/ 2414517 w 4597400"/>
              <a:gd name="connsiteY4" fmla="*/ 44541 h 1606641"/>
              <a:gd name="connsiteX5" fmla="*/ 2961354 w 4597400"/>
              <a:gd name="connsiteY5" fmla="*/ 565241 h 1606641"/>
              <a:gd name="connsiteX6" fmla="*/ 3340100 w 4597400"/>
              <a:gd name="connsiteY6" fmla="*/ 1200241 h 1606641"/>
              <a:gd name="connsiteX7" fmla="*/ 3797300 w 4597400"/>
              <a:gd name="connsiteY7" fmla="*/ 1466941 h 1606641"/>
              <a:gd name="connsiteX8" fmla="*/ 4597400 w 4597400"/>
              <a:gd name="connsiteY8" fmla="*/ 1568541 h 1606641"/>
              <a:gd name="connsiteX0" fmla="*/ 0 w 4597400"/>
              <a:gd name="connsiteY0" fmla="*/ 1606641 h 1606641"/>
              <a:gd name="connsiteX1" fmla="*/ 635000 w 4597400"/>
              <a:gd name="connsiteY1" fmla="*/ 1124041 h 1606641"/>
              <a:gd name="connsiteX2" fmla="*/ 1079500 w 4597400"/>
              <a:gd name="connsiteY2" fmla="*/ 527141 h 1606641"/>
              <a:gd name="connsiteX3" fmla="*/ 1587500 w 4597400"/>
              <a:gd name="connsiteY3" fmla="*/ 82641 h 1606641"/>
              <a:gd name="connsiteX4" fmla="*/ 2414517 w 4597400"/>
              <a:gd name="connsiteY4" fmla="*/ 44541 h 1606641"/>
              <a:gd name="connsiteX5" fmla="*/ 2961354 w 4597400"/>
              <a:gd name="connsiteY5" fmla="*/ 565241 h 1606641"/>
              <a:gd name="connsiteX6" fmla="*/ 3371481 w 4597400"/>
              <a:gd name="connsiteY6" fmla="*/ 1200241 h 1606641"/>
              <a:gd name="connsiteX7" fmla="*/ 3797300 w 4597400"/>
              <a:gd name="connsiteY7" fmla="*/ 1466941 h 1606641"/>
              <a:gd name="connsiteX8" fmla="*/ 4597400 w 4597400"/>
              <a:gd name="connsiteY8" fmla="*/ 1568541 h 1606641"/>
              <a:gd name="connsiteX0" fmla="*/ 0 w 4613091"/>
              <a:gd name="connsiteY0" fmla="*/ 1606641 h 1606641"/>
              <a:gd name="connsiteX1" fmla="*/ 635000 w 4613091"/>
              <a:gd name="connsiteY1" fmla="*/ 1124041 h 1606641"/>
              <a:gd name="connsiteX2" fmla="*/ 1079500 w 4613091"/>
              <a:gd name="connsiteY2" fmla="*/ 527141 h 1606641"/>
              <a:gd name="connsiteX3" fmla="*/ 1587500 w 4613091"/>
              <a:gd name="connsiteY3" fmla="*/ 82641 h 1606641"/>
              <a:gd name="connsiteX4" fmla="*/ 2414517 w 4613091"/>
              <a:gd name="connsiteY4" fmla="*/ 44541 h 1606641"/>
              <a:gd name="connsiteX5" fmla="*/ 2961354 w 4613091"/>
              <a:gd name="connsiteY5" fmla="*/ 565241 h 1606641"/>
              <a:gd name="connsiteX6" fmla="*/ 3371481 w 4613091"/>
              <a:gd name="connsiteY6" fmla="*/ 1200241 h 1606641"/>
              <a:gd name="connsiteX7" fmla="*/ 3797300 w 4613091"/>
              <a:gd name="connsiteY7" fmla="*/ 1466941 h 1606641"/>
              <a:gd name="connsiteX8" fmla="*/ 4613091 w 4613091"/>
              <a:gd name="connsiteY8" fmla="*/ 1581241 h 1606641"/>
              <a:gd name="connsiteX0" fmla="*/ 0 w 4613091"/>
              <a:gd name="connsiteY0" fmla="*/ 1586028 h 1586028"/>
              <a:gd name="connsiteX1" fmla="*/ 635000 w 4613091"/>
              <a:gd name="connsiteY1" fmla="*/ 1103428 h 1586028"/>
              <a:gd name="connsiteX2" fmla="*/ 1079500 w 4613091"/>
              <a:gd name="connsiteY2" fmla="*/ 506528 h 1586028"/>
              <a:gd name="connsiteX3" fmla="*/ 1587500 w 4613091"/>
              <a:gd name="connsiteY3" fmla="*/ 62028 h 1586028"/>
              <a:gd name="connsiteX4" fmla="*/ 2508202 w 4613091"/>
              <a:gd name="connsiteY4" fmla="*/ 55151 h 1586028"/>
              <a:gd name="connsiteX5" fmla="*/ 2961354 w 4613091"/>
              <a:gd name="connsiteY5" fmla="*/ 544628 h 1586028"/>
              <a:gd name="connsiteX6" fmla="*/ 3371481 w 4613091"/>
              <a:gd name="connsiteY6" fmla="*/ 1179628 h 1586028"/>
              <a:gd name="connsiteX7" fmla="*/ 3797300 w 4613091"/>
              <a:gd name="connsiteY7" fmla="*/ 1446328 h 1586028"/>
              <a:gd name="connsiteX8" fmla="*/ 4613091 w 4613091"/>
              <a:gd name="connsiteY8" fmla="*/ 1560628 h 1586028"/>
              <a:gd name="connsiteX0" fmla="*/ 0 w 4613091"/>
              <a:gd name="connsiteY0" fmla="*/ 1577383 h 1577383"/>
              <a:gd name="connsiteX1" fmla="*/ 635000 w 4613091"/>
              <a:gd name="connsiteY1" fmla="*/ 1094783 h 1577383"/>
              <a:gd name="connsiteX2" fmla="*/ 1079500 w 4613091"/>
              <a:gd name="connsiteY2" fmla="*/ 497883 h 1577383"/>
              <a:gd name="connsiteX3" fmla="*/ 1642609 w 4613091"/>
              <a:gd name="connsiteY3" fmla="*/ 71225 h 1577383"/>
              <a:gd name="connsiteX4" fmla="*/ 2508202 w 4613091"/>
              <a:gd name="connsiteY4" fmla="*/ 46506 h 1577383"/>
              <a:gd name="connsiteX5" fmla="*/ 2961354 w 4613091"/>
              <a:gd name="connsiteY5" fmla="*/ 535983 h 1577383"/>
              <a:gd name="connsiteX6" fmla="*/ 3371481 w 4613091"/>
              <a:gd name="connsiteY6" fmla="*/ 1170983 h 1577383"/>
              <a:gd name="connsiteX7" fmla="*/ 3797300 w 4613091"/>
              <a:gd name="connsiteY7" fmla="*/ 1437683 h 1577383"/>
              <a:gd name="connsiteX8" fmla="*/ 4613091 w 4613091"/>
              <a:gd name="connsiteY8" fmla="*/ 1551983 h 1577383"/>
              <a:gd name="connsiteX0" fmla="*/ 0 w 4613091"/>
              <a:gd name="connsiteY0" fmla="*/ 1571523 h 1571523"/>
              <a:gd name="connsiteX1" fmla="*/ 635000 w 4613091"/>
              <a:gd name="connsiteY1" fmla="*/ 1088923 h 1571523"/>
              <a:gd name="connsiteX2" fmla="*/ 1079500 w 4613091"/>
              <a:gd name="connsiteY2" fmla="*/ 492023 h 1571523"/>
              <a:gd name="connsiteX3" fmla="*/ 1642609 w 4613091"/>
              <a:gd name="connsiteY3" fmla="*/ 65365 h 1571523"/>
              <a:gd name="connsiteX4" fmla="*/ 2469625 w 4613091"/>
              <a:gd name="connsiteY4" fmla="*/ 49567 h 1571523"/>
              <a:gd name="connsiteX5" fmla="*/ 2961354 w 4613091"/>
              <a:gd name="connsiteY5" fmla="*/ 530123 h 1571523"/>
              <a:gd name="connsiteX6" fmla="*/ 3371481 w 4613091"/>
              <a:gd name="connsiteY6" fmla="*/ 1165123 h 1571523"/>
              <a:gd name="connsiteX7" fmla="*/ 3797300 w 4613091"/>
              <a:gd name="connsiteY7" fmla="*/ 1431823 h 1571523"/>
              <a:gd name="connsiteX8" fmla="*/ 4613091 w 4613091"/>
              <a:gd name="connsiteY8" fmla="*/ 1546123 h 1571523"/>
              <a:gd name="connsiteX0" fmla="*/ 0 w 4613091"/>
              <a:gd name="connsiteY0" fmla="*/ 1577094 h 1577094"/>
              <a:gd name="connsiteX1" fmla="*/ 635000 w 4613091"/>
              <a:gd name="connsiteY1" fmla="*/ 1094494 h 1577094"/>
              <a:gd name="connsiteX2" fmla="*/ 1079500 w 4613091"/>
              <a:gd name="connsiteY2" fmla="*/ 497594 h 1577094"/>
              <a:gd name="connsiteX3" fmla="*/ 1642609 w 4613091"/>
              <a:gd name="connsiteY3" fmla="*/ 70936 h 1577094"/>
              <a:gd name="connsiteX4" fmla="*/ 2469625 w 4613091"/>
              <a:gd name="connsiteY4" fmla="*/ 55138 h 1577094"/>
              <a:gd name="connsiteX5" fmla="*/ 2961354 w 4613091"/>
              <a:gd name="connsiteY5" fmla="*/ 535694 h 1577094"/>
              <a:gd name="connsiteX6" fmla="*/ 3371481 w 4613091"/>
              <a:gd name="connsiteY6" fmla="*/ 1170694 h 1577094"/>
              <a:gd name="connsiteX7" fmla="*/ 3797300 w 4613091"/>
              <a:gd name="connsiteY7" fmla="*/ 1437394 h 1577094"/>
              <a:gd name="connsiteX8" fmla="*/ 4613091 w 4613091"/>
              <a:gd name="connsiteY8" fmla="*/ 1551694 h 1577094"/>
              <a:gd name="connsiteX0" fmla="*/ 0 w 4613091"/>
              <a:gd name="connsiteY0" fmla="*/ 1560722 h 1560722"/>
              <a:gd name="connsiteX1" fmla="*/ 635000 w 4613091"/>
              <a:gd name="connsiteY1" fmla="*/ 1078122 h 1560722"/>
              <a:gd name="connsiteX2" fmla="*/ 1079500 w 4613091"/>
              <a:gd name="connsiteY2" fmla="*/ 481222 h 1560722"/>
              <a:gd name="connsiteX3" fmla="*/ 1642609 w 4613091"/>
              <a:gd name="connsiteY3" fmla="*/ 54564 h 1560722"/>
              <a:gd name="connsiteX4" fmla="*/ 2469625 w 4613091"/>
              <a:gd name="connsiteY4" fmla="*/ 65529 h 1560722"/>
              <a:gd name="connsiteX5" fmla="*/ 2961354 w 4613091"/>
              <a:gd name="connsiteY5" fmla="*/ 519322 h 1560722"/>
              <a:gd name="connsiteX6" fmla="*/ 3371481 w 4613091"/>
              <a:gd name="connsiteY6" fmla="*/ 1154322 h 1560722"/>
              <a:gd name="connsiteX7" fmla="*/ 3797300 w 4613091"/>
              <a:gd name="connsiteY7" fmla="*/ 1421022 h 1560722"/>
              <a:gd name="connsiteX8" fmla="*/ 4613091 w 4613091"/>
              <a:gd name="connsiteY8" fmla="*/ 1535322 h 1560722"/>
              <a:gd name="connsiteX0" fmla="*/ 0 w 4613091"/>
              <a:gd name="connsiteY0" fmla="*/ 1547141 h 1547141"/>
              <a:gd name="connsiteX1" fmla="*/ 635000 w 4613091"/>
              <a:gd name="connsiteY1" fmla="*/ 1064541 h 1547141"/>
              <a:gd name="connsiteX2" fmla="*/ 1079500 w 4613091"/>
              <a:gd name="connsiteY2" fmla="*/ 467641 h 1547141"/>
              <a:gd name="connsiteX3" fmla="*/ 1642609 w 4613091"/>
              <a:gd name="connsiteY3" fmla="*/ 40983 h 1547141"/>
              <a:gd name="connsiteX4" fmla="*/ 2524734 w 4613091"/>
              <a:gd name="connsiteY4" fmla="*/ 78711 h 1547141"/>
              <a:gd name="connsiteX5" fmla="*/ 2961354 w 4613091"/>
              <a:gd name="connsiteY5" fmla="*/ 505741 h 1547141"/>
              <a:gd name="connsiteX6" fmla="*/ 3371481 w 4613091"/>
              <a:gd name="connsiteY6" fmla="*/ 1140741 h 1547141"/>
              <a:gd name="connsiteX7" fmla="*/ 3797300 w 4613091"/>
              <a:gd name="connsiteY7" fmla="*/ 1407441 h 1547141"/>
              <a:gd name="connsiteX8" fmla="*/ 4613091 w 4613091"/>
              <a:gd name="connsiteY8" fmla="*/ 1521741 h 1547141"/>
              <a:gd name="connsiteX0" fmla="*/ 0 w 4613091"/>
              <a:gd name="connsiteY0" fmla="*/ 1525725 h 1525725"/>
              <a:gd name="connsiteX1" fmla="*/ 635000 w 4613091"/>
              <a:gd name="connsiteY1" fmla="*/ 1043125 h 1525725"/>
              <a:gd name="connsiteX2" fmla="*/ 1079500 w 4613091"/>
              <a:gd name="connsiteY2" fmla="*/ 446225 h 1525725"/>
              <a:gd name="connsiteX3" fmla="*/ 1642609 w 4613091"/>
              <a:gd name="connsiteY3" fmla="*/ 46329 h 1525725"/>
              <a:gd name="connsiteX4" fmla="*/ 2524734 w 4613091"/>
              <a:gd name="connsiteY4" fmla="*/ 57295 h 1525725"/>
              <a:gd name="connsiteX5" fmla="*/ 2961354 w 4613091"/>
              <a:gd name="connsiteY5" fmla="*/ 484325 h 1525725"/>
              <a:gd name="connsiteX6" fmla="*/ 3371481 w 4613091"/>
              <a:gd name="connsiteY6" fmla="*/ 1119325 h 1525725"/>
              <a:gd name="connsiteX7" fmla="*/ 3797300 w 4613091"/>
              <a:gd name="connsiteY7" fmla="*/ 1386025 h 1525725"/>
              <a:gd name="connsiteX8" fmla="*/ 4613091 w 4613091"/>
              <a:gd name="connsiteY8" fmla="*/ 1500325 h 1525725"/>
              <a:gd name="connsiteX0" fmla="*/ 0 w 4613091"/>
              <a:gd name="connsiteY0" fmla="*/ 1521200 h 1521200"/>
              <a:gd name="connsiteX1" fmla="*/ 635000 w 4613091"/>
              <a:gd name="connsiteY1" fmla="*/ 1038600 h 1521200"/>
              <a:gd name="connsiteX2" fmla="*/ 1079500 w 4613091"/>
              <a:gd name="connsiteY2" fmla="*/ 441700 h 1521200"/>
              <a:gd name="connsiteX3" fmla="*/ 1642609 w 4613091"/>
              <a:gd name="connsiteY3" fmla="*/ 41804 h 1521200"/>
              <a:gd name="connsiteX4" fmla="*/ 2579843 w 4613091"/>
              <a:gd name="connsiteY4" fmla="*/ 61691 h 1521200"/>
              <a:gd name="connsiteX5" fmla="*/ 2961354 w 4613091"/>
              <a:gd name="connsiteY5" fmla="*/ 479800 h 1521200"/>
              <a:gd name="connsiteX6" fmla="*/ 3371481 w 4613091"/>
              <a:gd name="connsiteY6" fmla="*/ 1114800 h 1521200"/>
              <a:gd name="connsiteX7" fmla="*/ 3797300 w 4613091"/>
              <a:gd name="connsiteY7" fmla="*/ 1381500 h 1521200"/>
              <a:gd name="connsiteX8" fmla="*/ 4613091 w 4613091"/>
              <a:gd name="connsiteY8" fmla="*/ 1495800 h 1521200"/>
              <a:gd name="connsiteX0" fmla="*/ 0 w 4613091"/>
              <a:gd name="connsiteY0" fmla="*/ 1523272 h 1523272"/>
              <a:gd name="connsiteX1" fmla="*/ 635000 w 4613091"/>
              <a:gd name="connsiteY1" fmla="*/ 1040672 h 1523272"/>
              <a:gd name="connsiteX2" fmla="*/ 1079500 w 4613091"/>
              <a:gd name="connsiteY2" fmla="*/ 443772 h 1523272"/>
              <a:gd name="connsiteX3" fmla="*/ 1642609 w 4613091"/>
              <a:gd name="connsiteY3" fmla="*/ 43876 h 1523272"/>
              <a:gd name="connsiteX4" fmla="*/ 2169156 w 4613091"/>
              <a:gd name="connsiteY4" fmla="*/ 12593 h 1523272"/>
              <a:gd name="connsiteX5" fmla="*/ 2579843 w 4613091"/>
              <a:gd name="connsiteY5" fmla="*/ 63763 h 1523272"/>
              <a:gd name="connsiteX6" fmla="*/ 2961354 w 4613091"/>
              <a:gd name="connsiteY6" fmla="*/ 481872 h 1523272"/>
              <a:gd name="connsiteX7" fmla="*/ 3371481 w 4613091"/>
              <a:gd name="connsiteY7" fmla="*/ 1116872 h 1523272"/>
              <a:gd name="connsiteX8" fmla="*/ 3797300 w 4613091"/>
              <a:gd name="connsiteY8" fmla="*/ 1383572 h 1523272"/>
              <a:gd name="connsiteX9" fmla="*/ 4613091 w 4613091"/>
              <a:gd name="connsiteY9" fmla="*/ 1497872 h 1523272"/>
              <a:gd name="connsiteX0" fmla="*/ 0 w 4613091"/>
              <a:gd name="connsiteY0" fmla="*/ 1564830 h 1564830"/>
              <a:gd name="connsiteX1" fmla="*/ 635000 w 4613091"/>
              <a:gd name="connsiteY1" fmla="*/ 1082230 h 1564830"/>
              <a:gd name="connsiteX2" fmla="*/ 1079500 w 4613091"/>
              <a:gd name="connsiteY2" fmla="*/ 485330 h 1564830"/>
              <a:gd name="connsiteX3" fmla="*/ 1642609 w 4613091"/>
              <a:gd name="connsiteY3" fmla="*/ 85434 h 1564830"/>
              <a:gd name="connsiteX4" fmla="*/ 2169156 w 4613091"/>
              <a:gd name="connsiteY4" fmla="*/ 625 h 1564830"/>
              <a:gd name="connsiteX5" fmla="*/ 2579843 w 4613091"/>
              <a:gd name="connsiteY5" fmla="*/ 105321 h 1564830"/>
              <a:gd name="connsiteX6" fmla="*/ 2961354 w 4613091"/>
              <a:gd name="connsiteY6" fmla="*/ 523430 h 1564830"/>
              <a:gd name="connsiteX7" fmla="*/ 3371481 w 4613091"/>
              <a:gd name="connsiteY7" fmla="*/ 1158430 h 1564830"/>
              <a:gd name="connsiteX8" fmla="*/ 3797300 w 4613091"/>
              <a:gd name="connsiteY8" fmla="*/ 1425130 h 1564830"/>
              <a:gd name="connsiteX9" fmla="*/ 4613091 w 4613091"/>
              <a:gd name="connsiteY9" fmla="*/ 1539430 h 1564830"/>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79843 w 4613091"/>
              <a:gd name="connsiteY5" fmla="*/ 118438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79843 w 4613091"/>
              <a:gd name="connsiteY5" fmla="*/ 145201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85353 w 4613091"/>
              <a:gd name="connsiteY5" fmla="*/ 136280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85353 w 4613091"/>
              <a:gd name="connsiteY5" fmla="*/ 136280 h 1577947"/>
              <a:gd name="connsiteX6" fmla="*/ 2972376 w 4613091"/>
              <a:gd name="connsiteY6" fmla="*/ 541008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24113"/>
              <a:gd name="connsiteY0" fmla="*/ 1577947 h 1577947"/>
              <a:gd name="connsiteX1" fmla="*/ 635000 w 4624113"/>
              <a:gd name="connsiteY1" fmla="*/ 1095347 h 1577947"/>
              <a:gd name="connsiteX2" fmla="*/ 1079500 w 4624113"/>
              <a:gd name="connsiteY2" fmla="*/ 498447 h 1577947"/>
              <a:gd name="connsiteX3" fmla="*/ 1642609 w 4624113"/>
              <a:gd name="connsiteY3" fmla="*/ 98551 h 1577947"/>
              <a:gd name="connsiteX4" fmla="*/ 2180178 w 4624113"/>
              <a:gd name="connsiteY4" fmla="*/ 360 h 1577947"/>
              <a:gd name="connsiteX5" fmla="*/ 2585353 w 4624113"/>
              <a:gd name="connsiteY5" fmla="*/ 136280 h 1577947"/>
              <a:gd name="connsiteX6" fmla="*/ 2972376 w 4624113"/>
              <a:gd name="connsiteY6" fmla="*/ 541008 h 1577947"/>
              <a:gd name="connsiteX7" fmla="*/ 3371481 w 4624113"/>
              <a:gd name="connsiteY7" fmla="*/ 1171547 h 1577947"/>
              <a:gd name="connsiteX8" fmla="*/ 3797300 w 4624113"/>
              <a:gd name="connsiteY8" fmla="*/ 1438247 h 1577947"/>
              <a:gd name="connsiteX9" fmla="*/ 4624113 w 4624113"/>
              <a:gd name="connsiteY9" fmla="*/ 1565929 h 1577947"/>
              <a:gd name="connsiteX0" fmla="*/ 0 w 4624113"/>
              <a:gd name="connsiteY0" fmla="*/ 1578105 h 1578105"/>
              <a:gd name="connsiteX1" fmla="*/ 635000 w 4624113"/>
              <a:gd name="connsiteY1" fmla="*/ 1095505 h 1578105"/>
              <a:gd name="connsiteX2" fmla="*/ 1057458 w 4624113"/>
              <a:gd name="connsiteY2" fmla="*/ 547671 h 1578105"/>
              <a:gd name="connsiteX3" fmla="*/ 1642609 w 4624113"/>
              <a:gd name="connsiteY3" fmla="*/ 98709 h 1578105"/>
              <a:gd name="connsiteX4" fmla="*/ 2180178 w 4624113"/>
              <a:gd name="connsiteY4" fmla="*/ 518 h 1578105"/>
              <a:gd name="connsiteX5" fmla="*/ 2585353 w 4624113"/>
              <a:gd name="connsiteY5" fmla="*/ 136438 h 1578105"/>
              <a:gd name="connsiteX6" fmla="*/ 2972376 w 4624113"/>
              <a:gd name="connsiteY6" fmla="*/ 541166 h 1578105"/>
              <a:gd name="connsiteX7" fmla="*/ 3371481 w 4624113"/>
              <a:gd name="connsiteY7" fmla="*/ 1171705 h 1578105"/>
              <a:gd name="connsiteX8" fmla="*/ 3797300 w 4624113"/>
              <a:gd name="connsiteY8" fmla="*/ 1438405 h 1578105"/>
              <a:gd name="connsiteX9" fmla="*/ 4624113 w 4624113"/>
              <a:gd name="connsiteY9" fmla="*/ 1566087 h 1578105"/>
              <a:gd name="connsiteX0" fmla="*/ 0 w 4624113"/>
              <a:gd name="connsiteY0" fmla="*/ 1578105 h 1578105"/>
              <a:gd name="connsiteX1" fmla="*/ 635000 w 4624113"/>
              <a:gd name="connsiteY1" fmla="*/ 1095505 h 1578105"/>
              <a:gd name="connsiteX2" fmla="*/ 1057458 w 4624113"/>
              <a:gd name="connsiteY2" fmla="*/ 547671 h 1578105"/>
              <a:gd name="connsiteX3" fmla="*/ 1642609 w 4624113"/>
              <a:gd name="connsiteY3" fmla="*/ 98709 h 1578105"/>
              <a:gd name="connsiteX4" fmla="*/ 2180178 w 4624113"/>
              <a:gd name="connsiteY4" fmla="*/ 518 h 1578105"/>
              <a:gd name="connsiteX5" fmla="*/ 2585353 w 4624113"/>
              <a:gd name="connsiteY5" fmla="*/ 136438 h 1578105"/>
              <a:gd name="connsiteX6" fmla="*/ 2972376 w 4624113"/>
              <a:gd name="connsiteY6" fmla="*/ 541166 h 1578105"/>
              <a:gd name="connsiteX7" fmla="*/ 3371481 w 4624113"/>
              <a:gd name="connsiteY7" fmla="*/ 1171705 h 1578105"/>
              <a:gd name="connsiteX8" fmla="*/ 3797300 w 4624113"/>
              <a:gd name="connsiteY8" fmla="*/ 1438405 h 1578105"/>
              <a:gd name="connsiteX9" fmla="*/ 4624113 w 4624113"/>
              <a:gd name="connsiteY9" fmla="*/ 1566087 h 1578105"/>
              <a:gd name="connsiteX0" fmla="*/ 0 w 4624113"/>
              <a:gd name="connsiteY0" fmla="*/ 1578187 h 1578187"/>
              <a:gd name="connsiteX1" fmla="*/ 635000 w 4624113"/>
              <a:gd name="connsiteY1" fmla="*/ 10955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071 h 1578071"/>
              <a:gd name="connsiteX1" fmla="*/ 635000 w 4624113"/>
              <a:gd name="connsiteY1" fmla="*/ 1120871 h 1578071"/>
              <a:gd name="connsiteX2" fmla="*/ 1078380 w 4624113"/>
              <a:gd name="connsiteY2" fmla="*/ 564570 h 1578071"/>
              <a:gd name="connsiteX3" fmla="*/ 1642609 w 4624113"/>
              <a:gd name="connsiteY3" fmla="*/ 98675 h 1578071"/>
              <a:gd name="connsiteX4" fmla="*/ 2180178 w 4624113"/>
              <a:gd name="connsiteY4" fmla="*/ 484 h 1578071"/>
              <a:gd name="connsiteX5" fmla="*/ 2585353 w 4624113"/>
              <a:gd name="connsiteY5" fmla="*/ 136404 h 1578071"/>
              <a:gd name="connsiteX6" fmla="*/ 2972376 w 4624113"/>
              <a:gd name="connsiteY6" fmla="*/ 541132 h 1578071"/>
              <a:gd name="connsiteX7" fmla="*/ 3371481 w 4624113"/>
              <a:gd name="connsiteY7" fmla="*/ 1171671 h 1578071"/>
              <a:gd name="connsiteX8" fmla="*/ 3797300 w 4624113"/>
              <a:gd name="connsiteY8" fmla="*/ 1438371 h 1578071"/>
              <a:gd name="connsiteX9" fmla="*/ 4624113 w 4624113"/>
              <a:gd name="connsiteY9" fmla="*/ 1566053 h 1578071"/>
              <a:gd name="connsiteX0" fmla="*/ 0 w 4624113"/>
              <a:gd name="connsiteY0" fmla="*/ 1578071 h 1578071"/>
              <a:gd name="connsiteX1" fmla="*/ 635000 w 4624113"/>
              <a:gd name="connsiteY1" fmla="*/ 1120871 h 1578071"/>
              <a:gd name="connsiteX2" fmla="*/ 1078380 w 4624113"/>
              <a:gd name="connsiteY2" fmla="*/ 564570 h 1578071"/>
              <a:gd name="connsiteX3" fmla="*/ 1642609 w 4624113"/>
              <a:gd name="connsiteY3" fmla="*/ 98675 h 1578071"/>
              <a:gd name="connsiteX4" fmla="*/ 2180178 w 4624113"/>
              <a:gd name="connsiteY4" fmla="*/ 484 h 1578071"/>
              <a:gd name="connsiteX5" fmla="*/ 2585353 w 4624113"/>
              <a:gd name="connsiteY5" fmla="*/ 136404 h 1578071"/>
              <a:gd name="connsiteX6" fmla="*/ 2972376 w 4624113"/>
              <a:gd name="connsiteY6" fmla="*/ 541132 h 1578071"/>
              <a:gd name="connsiteX7" fmla="*/ 3371481 w 4624113"/>
              <a:gd name="connsiteY7" fmla="*/ 1171671 h 1578071"/>
              <a:gd name="connsiteX8" fmla="*/ 3797300 w 4624113"/>
              <a:gd name="connsiteY8" fmla="*/ 1438371 h 1578071"/>
              <a:gd name="connsiteX9" fmla="*/ 4624113 w 4624113"/>
              <a:gd name="connsiteY9" fmla="*/ 1566053 h 1578071"/>
              <a:gd name="connsiteX0" fmla="*/ -1 w 3989112"/>
              <a:gd name="connsiteY0" fmla="*/ 1120871 h 1566053"/>
              <a:gd name="connsiteX1" fmla="*/ 443379 w 3989112"/>
              <a:gd name="connsiteY1" fmla="*/ 564570 h 1566053"/>
              <a:gd name="connsiteX2" fmla="*/ 1007608 w 3989112"/>
              <a:gd name="connsiteY2" fmla="*/ 98675 h 1566053"/>
              <a:gd name="connsiteX3" fmla="*/ 1545177 w 3989112"/>
              <a:gd name="connsiteY3" fmla="*/ 484 h 1566053"/>
              <a:gd name="connsiteX4" fmla="*/ 1950352 w 3989112"/>
              <a:gd name="connsiteY4" fmla="*/ 136404 h 1566053"/>
              <a:gd name="connsiteX5" fmla="*/ 2337375 w 3989112"/>
              <a:gd name="connsiteY5" fmla="*/ 541132 h 1566053"/>
              <a:gd name="connsiteX6" fmla="*/ 2736480 w 3989112"/>
              <a:gd name="connsiteY6" fmla="*/ 1171671 h 1566053"/>
              <a:gd name="connsiteX7" fmla="*/ 3162299 w 3989112"/>
              <a:gd name="connsiteY7" fmla="*/ 1438371 h 1566053"/>
              <a:gd name="connsiteX8" fmla="*/ 3989112 w 3989112"/>
              <a:gd name="connsiteY8" fmla="*/ 1566053 h 1566053"/>
              <a:gd name="connsiteX0" fmla="*/ 0 w 3949330"/>
              <a:gd name="connsiteY0" fmla="*/ 1081628 h 1566053"/>
              <a:gd name="connsiteX1" fmla="*/ 403597 w 3949330"/>
              <a:gd name="connsiteY1" fmla="*/ 564570 h 1566053"/>
              <a:gd name="connsiteX2" fmla="*/ 967826 w 3949330"/>
              <a:gd name="connsiteY2" fmla="*/ 98675 h 1566053"/>
              <a:gd name="connsiteX3" fmla="*/ 1505395 w 3949330"/>
              <a:gd name="connsiteY3" fmla="*/ 484 h 1566053"/>
              <a:gd name="connsiteX4" fmla="*/ 1910570 w 3949330"/>
              <a:gd name="connsiteY4" fmla="*/ 136404 h 1566053"/>
              <a:gd name="connsiteX5" fmla="*/ 2297593 w 3949330"/>
              <a:gd name="connsiteY5" fmla="*/ 541132 h 1566053"/>
              <a:gd name="connsiteX6" fmla="*/ 2696698 w 3949330"/>
              <a:gd name="connsiteY6" fmla="*/ 1171671 h 1566053"/>
              <a:gd name="connsiteX7" fmla="*/ 3122517 w 3949330"/>
              <a:gd name="connsiteY7" fmla="*/ 1438371 h 1566053"/>
              <a:gd name="connsiteX8" fmla="*/ 3949330 w 3949330"/>
              <a:gd name="connsiteY8" fmla="*/ 1566053 h 1566053"/>
              <a:gd name="connsiteX0" fmla="*/ 0 w 3949330"/>
              <a:gd name="connsiteY0" fmla="*/ 1081628 h 1566053"/>
              <a:gd name="connsiteX1" fmla="*/ 403597 w 3949330"/>
              <a:gd name="connsiteY1" fmla="*/ 564570 h 1566053"/>
              <a:gd name="connsiteX2" fmla="*/ 967826 w 3949330"/>
              <a:gd name="connsiteY2" fmla="*/ 98675 h 1566053"/>
              <a:gd name="connsiteX3" fmla="*/ 1505395 w 3949330"/>
              <a:gd name="connsiteY3" fmla="*/ 484 h 1566053"/>
              <a:gd name="connsiteX4" fmla="*/ 1910570 w 3949330"/>
              <a:gd name="connsiteY4" fmla="*/ 136404 h 1566053"/>
              <a:gd name="connsiteX5" fmla="*/ 2297593 w 3949330"/>
              <a:gd name="connsiteY5" fmla="*/ 541132 h 1566053"/>
              <a:gd name="connsiteX6" fmla="*/ 2696698 w 3949330"/>
              <a:gd name="connsiteY6" fmla="*/ 1171671 h 1566053"/>
              <a:gd name="connsiteX7" fmla="*/ 3122517 w 3949330"/>
              <a:gd name="connsiteY7" fmla="*/ 1438371 h 1566053"/>
              <a:gd name="connsiteX8" fmla="*/ 3949330 w 3949330"/>
              <a:gd name="connsiteY8" fmla="*/ 1566053 h 1566053"/>
              <a:gd name="connsiteX0" fmla="*/ 0 w 3949330"/>
              <a:gd name="connsiteY0" fmla="*/ 1081628 h 1566053"/>
              <a:gd name="connsiteX1" fmla="*/ 403597 w 3949330"/>
              <a:gd name="connsiteY1" fmla="*/ 564570 h 1566053"/>
              <a:gd name="connsiteX2" fmla="*/ 967826 w 3949330"/>
              <a:gd name="connsiteY2" fmla="*/ 98675 h 1566053"/>
              <a:gd name="connsiteX3" fmla="*/ 1505395 w 3949330"/>
              <a:gd name="connsiteY3" fmla="*/ 484 h 1566053"/>
              <a:gd name="connsiteX4" fmla="*/ 1910570 w 3949330"/>
              <a:gd name="connsiteY4" fmla="*/ 136404 h 1566053"/>
              <a:gd name="connsiteX5" fmla="*/ 2297593 w 3949330"/>
              <a:gd name="connsiteY5" fmla="*/ 541132 h 1566053"/>
              <a:gd name="connsiteX6" fmla="*/ 2696698 w 3949330"/>
              <a:gd name="connsiteY6" fmla="*/ 1171671 h 1566053"/>
              <a:gd name="connsiteX7" fmla="*/ 3122517 w 3949330"/>
              <a:gd name="connsiteY7" fmla="*/ 1438371 h 1566053"/>
              <a:gd name="connsiteX8" fmla="*/ 3949330 w 3949330"/>
              <a:gd name="connsiteY8" fmla="*/ 1566053 h 1566053"/>
              <a:gd name="connsiteX0" fmla="*/ 0 w 3949330"/>
              <a:gd name="connsiteY0" fmla="*/ 1081628 h 1566053"/>
              <a:gd name="connsiteX1" fmla="*/ 403597 w 3949330"/>
              <a:gd name="connsiteY1" fmla="*/ 564570 h 1566053"/>
              <a:gd name="connsiteX2" fmla="*/ 967826 w 3949330"/>
              <a:gd name="connsiteY2" fmla="*/ 98675 h 1566053"/>
              <a:gd name="connsiteX3" fmla="*/ 1505395 w 3949330"/>
              <a:gd name="connsiteY3" fmla="*/ 484 h 1566053"/>
              <a:gd name="connsiteX4" fmla="*/ 1910570 w 3949330"/>
              <a:gd name="connsiteY4" fmla="*/ 136404 h 1566053"/>
              <a:gd name="connsiteX5" fmla="*/ 2297593 w 3949330"/>
              <a:gd name="connsiteY5" fmla="*/ 541132 h 1566053"/>
              <a:gd name="connsiteX6" fmla="*/ 2696698 w 3949330"/>
              <a:gd name="connsiteY6" fmla="*/ 1171671 h 1566053"/>
              <a:gd name="connsiteX7" fmla="*/ 3122517 w 3949330"/>
              <a:gd name="connsiteY7" fmla="*/ 1438371 h 1566053"/>
              <a:gd name="connsiteX8" fmla="*/ 3949330 w 3949330"/>
              <a:gd name="connsiteY8" fmla="*/ 1566053 h 1566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49330" h="1566053">
                <a:moveTo>
                  <a:pt x="0" y="1081628"/>
                </a:moveTo>
                <a:cubicBezTo>
                  <a:pt x="143580" y="875959"/>
                  <a:pt x="242293" y="728395"/>
                  <a:pt x="403597" y="564570"/>
                </a:cubicBezTo>
                <a:cubicBezTo>
                  <a:pt x="564901" y="400745"/>
                  <a:pt x="778963" y="188456"/>
                  <a:pt x="967826" y="98675"/>
                </a:cubicBezTo>
                <a:cubicBezTo>
                  <a:pt x="1156689" y="8894"/>
                  <a:pt x="1349189" y="-2830"/>
                  <a:pt x="1505395" y="484"/>
                </a:cubicBezTo>
                <a:cubicBezTo>
                  <a:pt x="1661601" y="3798"/>
                  <a:pt x="1778537" y="46296"/>
                  <a:pt x="1910570" y="136404"/>
                </a:cubicBezTo>
                <a:cubicBezTo>
                  <a:pt x="2042603" y="226512"/>
                  <a:pt x="2166572" y="368588"/>
                  <a:pt x="2297593" y="541132"/>
                </a:cubicBezTo>
                <a:cubicBezTo>
                  <a:pt x="2428614" y="713676"/>
                  <a:pt x="2559211" y="1022131"/>
                  <a:pt x="2696698" y="1171671"/>
                </a:cubicBezTo>
                <a:cubicBezTo>
                  <a:pt x="2834185" y="1321211"/>
                  <a:pt x="2913745" y="1372641"/>
                  <a:pt x="3122517" y="1438371"/>
                </a:cubicBezTo>
                <a:cubicBezTo>
                  <a:pt x="3331289" y="1504101"/>
                  <a:pt x="3830797" y="1566053"/>
                  <a:pt x="3949330" y="1566053"/>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47"/>
          <p:cNvSpPr/>
          <p:nvPr/>
        </p:nvSpPr>
        <p:spPr>
          <a:xfrm>
            <a:off x="7982087" y="7373753"/>
            <a:ext cx="1034219" cy="1263564"/>
          </a:xfrm>
          <a:custGeom>
            <a:avLst/>
            <a:gdLst>
              <a:gd name="connsiteX0" fmla="*/ 0 w 6604000"/>
              <a:gd name="connsiteY0" fmla="*/ 1651474 h 1893352"/>
              <a:gd name="connsiteX1" fmla="*/ 1054100 w 6604000"/>
              <a:gd name="connsiteY1" fmla="*/ 1194274 h 1893352"/>
              <a:gd name="connsiteX2" fmla="*/ 1727200 w 6604000"/>
              <a:gd name="connsiteY2" fmla="*/ 432274 h 1893352"/>
              <a:gd name="connsiteX3" fmla="*/ 2273300 w 6604000"/>
              <a:gd name="connsiteY3" fmla="*/ 25874 h 1893352"/>
              <a:gd name="connsiteX4" fmla="*/ 3365500 w 6604000"/>
              <a:gd name="connsiteY4" fmla="*/ 152874 h 1893352"/>
              <a:gd name="connsiteX5" fmla="*/ 3911600 w 6604000"/>
              <a:gd name="connsiteY5" fmla="*/ 1054574 h 1893352"/>
              <a:gd name="connsiteX6" fmla="*/ 4178300 w 6604000"/>
              <a:gd name="connsiteY6" fmla="*/ 1562574 h 1893352"/>
              <a:gd name="connsiteX7" fmla="*/ 4889500 w 6604000"/>
              <a:gd name="connsiteY7" fmla="*/ 1689574 h 1893352"/>
              <a:gd name="connsiteX8" fmla="*/ 5194300 w 6604000"/>
              <a:gd name="connsiteY8" fmla="*/ 1664174 h 1893352"/>
              <a:gd name="connsiteX9" fmla="*/ 5473700 w 6604000"/>
              <a:gd name="connsiteY9" fmla="*/ 1676874 h 1893352"/>
              <a:gd name="connsiteX10" fmla="*/ 5905500 w 6604000"/>
              <a:gd name="connsiteY10" fmla="*/ 1664174 h 1893352"/>
              <a:gd name="connsiteX11" fmla="*/ 5016500 w 6604000"/>
              <a:gd name="connsiteY11" fmla="*/ 1892774 h 1893352"/>
              <a:gd name="connsiteX12" fmla="*/ 6235700 w 6604000"/>
              <a:gd name="connsiteY12" fmla="*/ 1727674 h 1893352"/>
              <a:gd name="connsiteX13" fmla="*/ 6604000 w 6604000"/>
              <a:gd name="connsiteY13" fmla="*/ 1664174 h 1893352"/>
              <a:gd name="connsiteX0" fmla="*/ 0 w 6604000"/>
              <a:gd name="connsiteY0" fmla="*/ 1651474 h 1893352"/>
              <a:gd name="connsiteX1" fmla="*/ 1054100 w 6604000"/>
              <a:gd name="connsiteY1" fmla="*/ 1194274 h 1893352"/>
              <a:gd name="connsiteX2" fmla="*/ 1727200 w 6604000"/>
              <a:gd name="connsiteY2" fmla="*/ 432274 h 1893352"/>
              <a:gd name="connsiteX3" fmla="*/ 2273300 w 6604000"/>
              <a:gd name="connsiteY3" fmla="*/ 25874 h 1893352"/>
              <a:gd name="connsiteX4" fmla="*/ 3365500 w 6604000"/>
              <a:gd name="connsiteY4" fmla="*/ 152874 h 1893352"/>
              <a:gd name="connsiteX5" fmla="*/ 3911600 w 6604000"/>
              <a:gd name="connsiteY5" fmla="*/ 1054574 h 1893352"/>
              <a:gd name="connsiteX6" fmla="*/ 4178300 w 6604000"/>
              <a:gd name="connsiteY6" fmla="*/ 1562574 h 1893352"/>
              <a:gd name="connsiteX7" fmla="*/ 4889500 w 6604000"/>
              <a:gd name="connsiteY7" fmla="*/ 1689574 h 1893352"/>
              <a:gd name="connsiteX8" fmla="*/ 5194300 w 6604000"/>
              <a:gd name="connsiteY8" fmla="*/ 1664174 h 1893352"/>
              <a:gd name="connsiteX9" fmla="*/ 5473700 w 6604000"/>
              <a:gd name="connsiteY9" fmla="*/ 1676874 h 1893352"/>
              <a:gd name="connsiteX10" fmla="*/ 5905500 w 6604000"/>
              <a:gd name="connsiteY10" fmla="*/ 1664174 h 1893352"/>
              <a:gd name="connsiteX11" fmla="*/ 5016500 w 6604000"/>
              <a:gd name="connsiteY11" fmla="*/ 1892774 h 1893352"/>
              <a:gd name="connsiteX12" fmla="*/ 6235700 w 6604000"/>
              <a:gd name="connsiteY12" fmla="*/ 1727674 h 1893352"/>
              <a:gd name="connsiteX13" fmla="*/ 6604000 w 6604000"/>
              <a:gd name="connsiteY13" fmla="*/ 1664174 h 1893352"/>
              <a:gd name="connsiteX0" fmla="*/ 0 w 6540500"/>
              <a:gd name="connsiteY0" fmla="*/ 1651474 h 1893255"/>
              <a:gd name="connsiteX1" fmla="*/ 1054100 w 6540500"/>
              <a:gd name="connsiteY1" fmla="*/ 1194274 h 1893255"/>
              <a:gd name="connsiteX2" fmla="*/ 1727200 w 6540500"/>
              <a:gd name="connsiteY2" fmla="*/ 432274 h 1893255"/>
              <a:gd name="connsiteX3" fmla="*/ 2273300 w 6540500"/>
              <a:gd name="connsiteY3" fmla="*/ 25874 h 1893255"/>
              <a:gd name="connsiteX4" fmla="*/ 3365500 w 6540500"/>
              <a:gd name="connsiteY4" fmla="*/ 152874 h 1893255"/>
              <a:gd name="connsiteX5" fmla="*/ 3911600 w 6540500"/>
              <a:gd name="connsiteY5" fmla="*/ 1054574 h 1893255"/>
              <a:gd name="connsiteX6" fmla="*/ 4178300 w 6540500"/>
              <a:gd name="connsiteY6" fmla="*/ 1562574 h 1893255"/>
              <a:gd name="connsiteX7" fmla="*/ 4889500 w 6540500"/>
              <a:gd name="connsiteY7" fmla="*/ 1689574 h 1893255"/>
              <a:gd name="connsiteX8" fmla="*/ 5194300 w 6540500"/>
              <a:gd name="connsiteY8" fmla="*/ 1664174 h 1893255"/>
              <a:gd name="connsiteX9" fmla="*/ 5473700 w 6540500"/>
              <a:gd name="connsiteY9" fmla="*/ 1676874 h 1893255"/>
              <a:gd name="connsiteX10" fmla="*/ 5905500 w 6540500"/>
              <a:gd name="connsiteY10" fmla="*/ 1664174 h 1893255"/>
              <a:gd name="connsiteX11" fmla="*/ 5016500 w 6540500"/>
              <a:gd name="connsiteY11" fmla="*/ 1892774 h 1893255"/>
              <a:gd name="connsiteX12" fmla="*/ 6235700 w 6540500"/>
              <a:gd name="connsiteY12" fmla="*/ 1727674 h 1893255"/>
              <a:gd name="connsiteX13" fmla="*/ 6540500 w 6540500"/>
              <a:gd name="connsiteY13" fmla="*/ 1841974 h 1893255"/>
              <a:gd name="connsiteX0" fmla="*/ 0 w 6540500"/>
              <a:gd name="connsiteY0" fmla="*/ 1651474 h 1893387"/>
              <a:gd name="connsiteX1" fmla="*/ 1054100 w 6540500"/>
              <a:gd name="connsiteY1" fmla="*/ 1194274 h 1893387"/>
              <a:gd name="connsiteX2" fmla="*/ 1727200 w 6540500"/>
              <a:gd name="connsiteY2" fmla="*/ 432274 h 1893387"/>
              <a:gd name="connsiteX3" fmla="*/ 2273300 w 6540500"/>
              <a:gd name="connsiteY3" fmla="*/ 25874 h 1893387"/>
              <a:gd name="connsiteX4" fmla="*/ 3365500 w 6540500"/>
              <a:gd name="connsiteY4" fmla="*/ 152874 h 1893387"/>
              <a:gd name="connsiteX5" fmla="*/ 3911600 w 6540500"/>
              <a:gd name="connsiteY5" fmla="*/ 1054574 h 1893387"/>
              <a:gd name="connsiteX6" fmla="*/ 4178300 w 6540500"/>
              <a:gd name="connsiteY6" fmla="*/ 1562574 h 1893387"/>
              <a:gd name="connsiteX7" fmla="*/ 4889500 w 6540500"/>
              <a:gd name="connsiteY7" fmla="*/ 1689574 h 1893387"/>
              <a:gd name="connsiteX8" fmla="*/ 5194300 w 6540500"/>
              <a:gd name="connsiteY8" fmla="*/ 1664174 h 1893387"/>
              <a:gd name="connsiteX9" fmla="*/ 5473700 w 6540500"/>
              <a:gd name="connsiteY9" fmla="*/ 1676874 h 1893387"/>
              <a:gd name="connsiteX10" fmla="*/ 5905500 w 6540500"/>
              <a:gd name="connsiteY10" fmla="*/ 1664174 h 1893387"/>
              <a:gd name="connsiteX11" fmla="*/ 5016500 w 6540500"/>
              <a:gd name="connsiteY11" fmla="*/ 1892774 h 1893387"/>
              <a:gd name="connsiteX12" fmla="*/ 6235700 w 6540500"/>
              <a:gd name="connsiteY12" fmla="*/ 1727674 h 1893387"/>
              <a:gd name="connsiteX13" fmla="*/ 6540500 w 6540500"/>
              <a:gd name="connsiteY13" fmla="*/ 1841974 h 1893387"/>
              <a:gd name="connsiteX0" fmla="*/ 0 w 6540500"/>
              <a:gd name="connsiteY0" fmla="*/ 1636081 h 1877994"/>
              <a:gd name="connsiteX1" fmla="*/ 1054100 w 6540500"/>
              <a:gd name="connsiteY1" fmla="*/ 1178881 h 1877994"/>
              <a:gd name="connsiteX2" fmla="*/ 1727200 w 6540500"/>
              <a:gd name="connsiteY2" fmla="*/ 416881 h 1877994"/>
              <a:gd name="connsiteX3" fmla="*/ 2273300 w 6540500"/>
              <a:gd name="connsiteY3" fmla="*/ 10481 h 1877994"/>
              <a:gd name="connsiteX4" fmla="*/ 3276600 w 6540500"/>
              <a:gd name="connsiteY4" fmla="*/ 200981 h 1877994"/>
              <a:gd name="connsiteX5" fmla="*/ 3911600 w 6540500"/>
              <a:gd name="connsiteY5" fmla="*/ 1039181 h 1877994"/>
              <a:gd name="connsiteX6" fmla="*/ 4178300 w 6540500"/>
              <a:gd name="connsiteY6" fmla="*/ 1547181 h 1877994"/>
              <a:gd name="connsiteX7" fmla="*/ 4889500 w 6540500"/>
              <a:gd name="connsiteY7" fmla="*/ 1674181 h 1877994"/>
              <a:gd name="connsiteX8" fmla="*/ 5194300 w 6540500"/>
              <a:gd name="connsiteY8" fmla="*/ 1648781 h 1877994"/>
              <a:gd name="connsiteX9" fmla="*/ 5473700 w 6540500"/>
              <a:gd name="connsiteY9" fmla="*/ 1661481 h 1877994"/>
              <a:gd name="connsiteX10" fmla="*/ 5905500 w 6540500"/>
              <a:gd name="connsiteY10" fmla="*/ 1648781 h 1877994"/>
              <a:gd name="connsiteX11" fmla="*/ 5016500 w 6540500"/>
              <a:gd name="connsiteY11" fmla="*/ 1877381 h 1877994"/>
              <a:gd name="connsiteX12" fmla="*/ 6235700 w 6540500"/>
              <a:gd name="connsiteY12" fmla="*/ 1712281 h 1877994"/>
              <a:gd name="connsiteX13" fmla="*/ 6540500 w 6540500"/>
              <a:gd name="connsiteY13" fmla="*/ 1826581 h 1877994"/>
              <a:gd name="connsiteX0" fmla="*/ 0 w 6540500"/>
              <a:gd name="connsiteY0" fmla="*/ 1580992 h 1822905"/>
              <a:gd name="connsiteX1" fmla="*/ 1054100 w 6540500"/>
              <a:gd name="connsiteY1" fmla="*/ 1123792 h 1822905"/>
              <a:gd name="connsiteX2" fmla="*/ 1727200 w 6540500"/>
              <a:gd name="connsiteY2" fmla="*/ 361792 h 1822905"/>
              <a:gd name="connsiteX3" fmla="*/ 2298700 w 6540500"/>
              <a:gd name="connsiteY3" fmla="*/ 18892 h 1822905"/>
              <a:gd name="connsiteX4" fmla="*/ 3276600 w 6540500"/>
              <a:gd name="connsiteY4" fmla="*/ 145892 h 1822905"/>
              <a:gd name="connsiteX5" fmla="*/ 3911600 w 6540500"/>
              <a:gd name="connsiteY5" fmla="*/ 984092 h 1822905"/>
              <a:gd name="connsiteX6" fmla="*/ 4178300 w 6540500"/>
              <a:gd name="connsiteY6" fmla="*/ 1492092 h 1822905"/>
              <a:gd name="connsiteX7" fmla="*/ 4889500 w 6540500"/>
              <a:gd name="connsiteY7" fmla="*/ 1619092 h 1822905"/>
              <a:gd name="connsiteX8" fmla="*/ 5194300 w 6540500"/>
              <a:gd name="connsiteY8" fmla="*/ 1593692 h 1822905"/>
              <a:gd name="connsiteX9" fmla="*/ 5473700 w 6540500"/>
              <a:gd name="connsiteY9" fmla="*/ 1606392 h 1822905"/>
              <a:gd name="connsiteX10" fmla="*/ 5905500 w 6540500"/>
              <a:gd name="connsiteY10" fmla="*/ 1593692 h 1822905"/>
              <a:gd name="connsiteX11" fmla="*/ 5016500 w 6540500"/>
              <a:gd name="connsiteY11" fmla="*/ 1822292 h 1822905"/>
              <a:gd name="connsiteX12" fmla="*/ 6235700 w 6540500"/>
              <a:gd name="connsiteY12" fmla="*/ 1657192 h 1822905"/>
              <a:gd name="connsiteX13" fmla="*/ 6540500 w 6540500"/>
              <a:gd name="connsiteY13" fmla="*/ 1771492 h 1822905"/>
              <a:gd name="connsiteX0" fmla="*/ 0 w 6540500"/>
              <a:gd name="connsiteY0" fmla="*/ 1580992 h 1822905"/>
              <a:gd name="connsiteX1" fmla="*/ 1231900 w 6540500"/>
              <a:gd name="connsiteY1" fmla="*/ 1225392 h 1822905"/>
              <a:gd name="connsiteX2" fmla="*/ 1727200 w 6540500"/>
              <a:gd name="connsiteY2" fmla="*/ 361792 h 1822905"/>
              <a:gd name="connsiteX3" fmla="*/ 2298700 w 6540500"/>
              <a:gd name="connsiteY3" fmla="*/ 18892 h 1822905"/>
              <a:gd name="connsiteX4" fmla="*/ 3276600 w 6540500"/>
              <a:gd name="connsiteY4" fmla="*/ 145892 h 1822905"/>
              <a:gd name="connsiteX5" fmla="*/ 3911600 w 6540500"/>
              <a:gd name="connsiteY5" fmla="*/ 984092 h 1822905"/>
              <a:gd name="connsiteX6" fmla="*/ 4178300 w 6540500"/>
              <a:gd name="connsiteY6" fmla="*/ 1492092 h 1822905"/>
              <a:gd name="connsiteX7" fmla="*/ 4889500 w 6540500"/>
              <a:gd name="connsiteY7" fmla="*/ 1619092 h 1822905"/>
              <a:gd name="connsiteX8" fmla="*/ 5194300 w 6540500"/>
              <a:gd name="connsiteY8" fmla="*/ 1593692 h 1822905"/>
              <a:gd name="connsiteX9" fmla="*/ 5473700 w 6540500"/>
              <a:gd name="connsiteY9" fmla="*/ 1606392 h 1822905"/>
              <a:gd name="connsiteX10" fmla="*/ 5905500 w 6540500"/>
              <a:gd name="connsiteY10" fmla="*/ 1593692 h 1822905"/>
              <a:gd name="connsiteX11" fmla="*/ 5016500 w 6540500"/>
              <a:gd name="connsiteY11" fmla="*/ 1822292 h 1822905"/>
              <a:gd name="connsiteX12" fmla="*/ 6235700 w 6540500"/>
              <a:gd name="connsiteY12" fmla="*/ 1657192 h 1822905"/>
              <a:gd name="connsiteX13" fmla="*/ 6540500 w 6540500"/>
              <a:gd name="connsiteY13" fmla="*/ 1771492 h 1822905"/>
              <a:gd name="connsiteX0" fmla="*/ 0 w 6540500"/>
              <a:gd name="connsiteY0" fmla="*/ 1584747 h 1826660"/>
              <a:gd name="connsiteX1" fmla="*/ 1231900 w 6540500"/>
              <a:gd name="connsiteY1" fmla="*/ 1229147 h 1826660"/>
              <a:gd name="connsiteX2" fmla="*/ 1752600 w 6540500"/>
              <a:gd name="connsiteY2" fmla="*/ 416347 h 1826660"/>
              <a:gd name="connsiteX3" fmla="*/ 2298700 w 6540500"/>
              <a:gd name="connsiteY3" fmla="*/ 22647 h 1826660"/>
              <a:gd name="connsiteX4" fmla="*/ 3276600 w 6540500"/>
              <a:gd name="connsiteY4" fmla="*/ 149647 h 1826660"/>
              <a:gd name="connsiteX5" fmla="*/ 3911600 w 6540500"/>
              <a:gd name="connsiteY5" fmla="*/ 987847 h 1826660"/>
              <a:gd name="connsiteX6" fmla="*/ 4178300 w 6540500"/>
              <a:gd name="connsiteY6" fmla="*/ 1495847 h 1826660"/>
              <a:gd name="connsiteX7" fmla="*/ 4889500 w 6540500"/>
              <a:gd name="connsiteY7" fmla="*/ 1622847 h 1826660"/>
              <a:gd name="connsiteX8" fmla="*/ 5194300 w 6540500"/>
              <a:gd name="connsiteY8" fmla="*/ 1597447 h 1826660"/>
              <a:gd name="connsiteX9" fmla="*/ 5473700 w 6540500"/>
              <a:gd name="connsiteY9" fmla="*/ 1610147 h 1826660"/>
              <a:gd name="connsiteX10" fmla="*/ 5905500 w 6540500"/>
              <a:gd name="connsiteY10" fmla="*/ 1597447 h 1826660"/>
              <a:gd name="connsiteX11" fmla="*/ 5016500 w 6540500"/>
              <a:gd name="connsiteY11" fmla="*/ 1826047 h 1826660"/>
              <a:gd name="connsiteX12" fmla="*/ 6235700 w 6540500"/>
              <a:gd name="connsiteY12" fmla="*/ 1660947 h 1826660"/>
              <a:gd name="connsiteX13" fmla="*/ 6540500 w 6540500"/>
              <a:gd name="connsiteY13" fmla="*/ 1775247 h 1826660"/>
              <a:gd name="connsiteX0" fmla="*/ 0 w 6540500"/>
              <a:gd name="connsiteY0" fmla="*/ 1565068 h 1806981"/>
              <a:gd name="connsiteX1" fmla="*/ 1231900 w 6540500"/>
              <a:gd name="connsiteY1" fmla="*/ 1209468 h 1806981"/>
              <a:gd name="connsiteX2" fmla="*/ 1752600 w 6540500"/>
              <a:gd name="connsiteY2" fmla="*/ 396668 h 1806981"/>
              <a:gd name="connsiteX3" fmla="*/ 2298700 w 6540500"/>
              <a:gd name="connsiteY3" fmla="*/ 2968 h 1806981"/>
              <a:gd name="connsiteX4" fmla="*/ 2717800 w 6540500"/>
              <a:gd name="connsiteY4" fmla="*/ 256968 h 1806981"/>
              <a:gd name="connsiteX5" fmla="*/ 3911600 w 6540500"/>
              <a:gd name="connsiteY5" fmla="*/ 968168 h 1806981"/>
              <a:gd name="connsiteX6" fmla="*/ 4178300 w 6540500"/>
              <a:gd name="connsiteY6" fmla="*/ 1476168 h 1806981"/>
              <a:gd name="connsiteX7" fmla="*/ 4889500 w 6540500"/>
              <a:gd name="connsiteY7" fmla="*/ 1603168 h 1806981"/>
              <a:gd name="connsiteX8" fmla="*/ 5194300 w 6540500"/>
              <a:gd name="connsiteY8" fmla="*/ 1577768 h 1806981"/>
              <a:gd name="connsiteX9" fmla="*/ 5473700 w 6540500"/>
              <a:gd name="connsiteY9" fmla="*/ 1590468 h 1806981"/>
              <a:gd name="connsiteX10" fmla="*/ 5905500 w 6540500"/>
              <a:gd name="connsiteY10" fmla="*/ 1577768 h 1806981"/>
              <a:gd name="connsiteX11" fmla="*/ 5016500 w 6540500"/>
              <a:gd name="connsiteY11" fmla="*/ 1806368 h 1806981"/>
              <a:gd name="connsiteX12" fmla="*/ 6235700 w 6540500"/>
              <a:gd name="connsiteY12" fmla="*/ 1641268 h 1806981"/>
              <a:gd name="connsiteX13" fmla="*/ 6540500 w 6540500"/>
              <a:gd name="connsiteY13" fmla="*/ 1755568 h 1806981"/>
              <a:gd name="connsiteX0" fmla="*/ 0 w 6540500"/>
              <a:gd name="connsiteY0" fmla="*/ 1565068 h 1806981"/>
              <a:gd name="connsiteX1" fmla="*/ 1231900 w 6540500"/>
              <a:gd name="connsiteY1" fmla="*/ 1209468 h 1806981"/>
              <a:gd name="connsiteX2" fmla="*/ 1752600 w 6540500"/>
              <a:gd name="connsiteY2" fmla="*/ 396668 h 1806981"/>
              <a:gd name="connsiteX3" fmla="*/ 2298700 w 6540500"/>
              <a:gd name="connsiteY3" fmla="*/ 2968 h 1806981"/>
              <a:gd name="connsiteX4" fmla="*/ 2844800 w 6540500"/>
              <a:gd name="connsiteY4" fmla="*/ 256968 h 1806981"/>
              <a:gd name="connsiteX5" fmla="*/ 3911600 w 6540500"/>
              <a:gd name="connsiteY5" fmla="*/ 968168 h 1806981"/>
              <a:gd name="connsiteX6" fmla="*/ 4178300 w 6540500"/>
              <a:gd name="connsiteY6" fmla="*/ 1476168 h 1806981"/>
              <a:gd name="connsiteX7" fmla="*/ 4889500 w 6540500"/>
              <a:gd name="connsiteY7" fmla="*/ 1603168 h 1806981"/>
              <a:gd name="connsiteX8" fmla="*/ 5194300 w 6540500"/>
              <a:gd name="connsiteY8" fmla="*/ 1577768 h 1806981"/>
              <a:gd name="connsiteX9" fmla="*/ 5473700 w 6540500"/>
              <a:gd name="connsiteY9" fmla="*/ 1590468 h 1806981"/>
              <a:gd name="connsiteX10" fmla="*/ 5905500 w 6540500"/>
              <a:gd name="connsiteY10" fmla="*/ 1577768 h 1806981"/>
              <a:gd name="connsiteX11" fmla="*/ 5016500 w 6540500"/>
              <a:gd name="connsiteY11" fmla="*/ 1806368 h 1806981"/>
              <a:gd name="connsiteX12" fmla="*/ 6235700 w 6540500"/>
              <a:gd name="connsiteY12" fmla="*/ 1641268 h 1806981"/>
              <a:gd name="connsiteX13" fmla="*/ 6540500 w 6540500"/>
              <a:gd name="connsiteY13" fmla="*/ 1755568 h 1806981"/>
              <a:gd name="connsiteX0" fmla="*/ 0 w 6540500"/>
              <a:gd name="connsiteY0" fmla="*/ 1569309 h 1811222"/>
              <a:gd name="connsiteX1" fmla="*/ 1231900 w 6540500"/>
              <a:gd name="connsiteY1" fmla="*/ 1213709 h 1811222"/>
              <a:gd name="connsiteX2" fmla="*/ 1752600 w 6540500"/>
              <a:gd name="connsiteY2" fmla="*/ 400909 h 1811222"/>
              <a:gd name="connsiteX3" fmla="*/ 2298700 w 6540500"/>
              <a:gd name="connsiteY3" fmla="*/ 7209 h 1811222"/>
              <a:gd name="connsiteX4" fmla="*/ 2882900 w 6540500"/>
              <a:gd name="connsiteY4" fmla="*/ 210409 h 1811222"/>
              <a:gd name="connsiteX5" fmla="*/ 3911600 w 6540500"/>
              <a:gd name="connsiteY5" fmla="*/ 972409 h 1811222"/>
              <a:gd name="connsiteX6" fmla="*/ 4178300 w 6540500"/>
              <a:gd name="connsiteY6" fmla="*/ 1480409 h 1811222"/>
              <a:gd name="connsiteX7" fmla="*/ 4889500 w 6540500"/>
              <a:gd name="connsiteY7" fmla="*/ 1607409 h 1811222"/>
              <a:gd name="connsiteX8" fmla="*/ 5194300 w 6540500"/>
              <a:gd name="connsiteY8" fmla="*/ 1582009 h 1811222"/>
              <a:gd name="connsiteX9" fmla="*/ 5473700 w 6540500"/>
              <a:gd name="connsiteY9" fmla="*/ 1594709 h 1811222"/>
              <a:gd name="connsiteX10" fmla="*/ 5905500 w 6540500"/>
              <a:gd name="connsiteY10" fmla="*/ 1582009 h 1811222"/>
              <a:gd name="connsiteX11" fmla="*/ 5016500 w 6540500"/>
              <a:gd name="connsiteY11" fmla="*/ 1810609 h 1811222"/>
              <a:gd name="connsiteX12" fmla="*/ 6235700 w 6540500"/>
              <a:gd name="connsiteY12" fmla="*/ 1645509 h 1811222"/>
              <a:gd name="connsiteX13" fmla="*/ 6540500 w 6540500"/>
              <a:gd name="connsiteY13" fmla="*/ 1759809 h 1811222"/>
              <a:gd name="connsiteX0" fmla="*/ 0 w 6540500"/>
              <a:gd name="connsiteY0" fmla="*/ 1566755 h 1808668"/>
              <a:gd name="connsiteX1" fmla="*/ 1231900 w 6540500"/>
              <a:gd name="connsiteY1" fmla="*/ 1211155 h 1808668"/>
              <a:gd name="connsiteX2" fmla="*/ 1752600 w 6540500"/>
              <a:gd name="connsiteY2" fmla="*/ 398355 h 1808668"/>
              <a:gd name="connsiteX3" fmla="*/ 2298700 w 6540500"/>
              <a:gd name="connsiteY3" fmla="*/ 4655 h 1808668"/>
              <a:gd name="connsiteX4" fmla="*/ 2882900 w 6540500"/>
              <a:gd name="connsiteY4" fmla="*/ 207855 h 1808668"/>
              <a:gd name="connsiteX5" fmla="*/ 3911600 w 6540500"/>
              <a:gd name="connsiteY5" fmla="*/ 969855 h 1808668"/>
              <a:gd name="connsiteX6" fmla="*/ 4178300 w 6540500"/>
              <a:gd name="connsiteY6" fmla="*/ 1477855 h 1808668"/>
              <a:gd name="connsiteX7" fmla="*/ 4889500 w 6540500"/>
              <a:gd name="connsiteY7" fmla="*/ 1604855 h 1808668"/>
              <a:gd name="connsiteX8" fmla="*/ 5194300 w 6540500"/>
              <a:gd name="connsiteY8" fmla="*/ 1579455 h 1808668"/>
              <a:gd name="connsiteX9" fmla="*/ 5473700 w 6540500"/>
              <a:gd name="connsiteY9" fmla="*/ 1592155 h 1808668"/>
              <a:gd name="connsiteX10" fmla="*/ 5905500 w 6540500"/>
              <a:gd name="connsiteY10" fmla="*/ 1579455 h 1808668"/>
              <a:gd name="connsiteX11" fmla="*/ 5016500 w 6540500"/>
              <a:gd name="connsiteY11" fmla="*/ 1808055 h 1808668"/>
              <a:gd name="connsiteX12" fmla="*/ 6235700 w 6540500"/>
              <a:gd name="connsiteY12" fmla="*/ 1642955 h 1808668"/>
              <a:gd name="connsiteX13" fmla="*/ 6540500 w 6540500"/>
              <a:gd name="connsiteY13" fmla="*/ 1757255 h 1808668"/>
              <a:gd name="connsiteX0" fmla="*/ 0 w 6540500"/>
              <a:gd name="connsiteY0" fmla="*/ 1571100 h 1813013"/>
              <a:gd name="connsiteX1" fmla="*/ 1231900 w 6540500"/>
              <a:gd name="connsiteY1" fmla="*/ 1215500 h 1813013"/>
              <a:gd name="connsiteX2" fmla="*/ 1752600 w 6540500"/>
              <a:gd name="connsiteY2" fmla="*/ 402700 h 1813013"/>
              <a:gd name="connsiteX3" fmla="*/ 2298700 w 6540500"/>
              <a:gd name="connsiteY3" fmla="*/ 9000 h 1813013"/>
              <a:gd name="connsiteX4" fmla="*/ 2882900 w 6540500"/>
              <a:gd name="connsiteY4" fmla="*/ 212200 h 1813013"/>
              <a:gd name="connsiteX5" fmla="*/ 3911600 w 6540500"/>
              <a:gd name="connsiteY5" fmla="*/ 974200 h 1813013"/>
              <a:gd name="connsiteX6" fmla="*/ 4178300 w 6540500"/>
              <a:gd name="connsiteY6" fmla="*/ 1482200 h 1813013"/>
              <a:gd name="connsiteX7" fmla="*/ 4889500 w 6540500"/>
              <a:gd name="connsiteY7" fmla="*/ 1609200 h 1813013"/>
              <a:gd name="connsiteX8" fmla="*/ 5194300 w 6540500"/>
              <a:gd name="connsiteY8" fmla="*/ 1583800 h 1813013"/>
              <a:gd name="connsiteX9" fmla="*/ 5473700 w 6540500"/>
              <a:gd name="connsiteY9" fmla="*/ 1596500 h 1813013"/>
              <a:gd name="connsiteX10" fmla="*/ 5905500 w 6540500"/>
              <a:gd name="connsiteY10" fmla="*/ 1583800 h 1813013"/>
              <a:gd name="connsiteX11" fmla="*/ 5016500 w 6540500"/>
              <a:gd name="connsiteY11" fmla="*/ 1812400 h 1813013"/>
              <a:gd name="connsiteX12" fmla="*/ 6235700 w 6540500"/>
              <a:gd name="connsiteY12" fmla="*/ 1647300 h 1813013"/>
              <a:gd name="connsiteX13" fmla="*/ 6540500 w 6540500"/>
              <a:gd name="connsiteY13" fmla="*/ 1761600 h 1813013"/>
              <a:gd name="connsiteX0" fmla="*/ 0 w 6540500"/>
              <a:gd name="connsiteY0" fmla="*/ 1582122 h 1824035"/>
              <a:gd name="connsiteX1" fmla="*/ 1231900 w 6540500"/>
              <a:gd name="connsiteY1" fmla="*/ 1226522 h 1824035"/>
              <a:gd name="connsiteX2" fmla="*/ 1752600 w 6540500"/>
              <a:gd name="connsiteY2" fmla="*/ 413722 h 1824035"/>
              <a:gd name="connsiteX3" fmla="*/ 2298700 w 6540500"/>
              <a:gd name="connsiteY3" fmla="*/ 20022 h 1824035"/>
              <a:gd name="connsiteX4" fmla="*/ 3022600 w 6540500"/>
              <a:gd name="connsiteY4" fmla="*/ 172422 h 1824035"/>
              <a:gd name="connsiteX5" fmla="*/ 3911600 w 6540500"/>
              <a:gd name="connsiteY5" fmla="*/ 985222 h 1824035"/>
              <a:gd name="connsiteX6" fmla="*/ 4178300 w 6540500"/>
              <a:gd name="connsiteY6" fmla="*/ 1493222 h 1824035"/>
              <a:gd name="connsiteX7" fmla="*/ 4889500 w 6540500"/>
              <a:gd name="connsiteY7" fmla="*/ 1620222 h 1824035"/>
              <a:gd name="connsiteX8" fmla="*/ 5194300 w 6540500"/>
              <a:gd name="connsiteY8" fmla="*/ 1594822 h 1824035"/>
              <a:gd name="connsiteX9" fmla="*/ 5473700 w 6540500"/>
              <a:gd name="connsiteY9" fmla="*/ 1607522 h 1824035"/>
              <a:gd name="connsiteX10" fmla="*/ 5905500 w 6540500"/>
              <a:gd name="connsiteY10" fmla="*/ 1594822 h 1824035"/>
              <a:gd name="connsiteX11" fmla="*/ 5016500 w 6540500"/>
              <a:gd name="connsiteY11" fmla="*/ 1823422 h 1824035"/>
              <a:gd name="connsiteX12" fmla="*/ 6235700 w 6540500"/>
              <a:gd name="connsiteY12" fmla="*/ 1658322 h 1824035"/>
              <a:gd name="connsiteX13" fmla="*/ 6540500 w 6540500"/>
              <a:gd name="connsiteY13" fmla="*/ 1772622 h 1824035"/>
              <a:gd name="connsiteX0" fmla="*/ 0 w 6540500"/>
              <a:gd name="connsiteY0" fmla="*/ 1613838 h 1855751"/>
              <a:gd name="connsiteX1" fmla="*/ 1231900 w 6540500"/>
              <a:gd name="connsiteY1" fmla="*/ 1258238 h 1855751"/>
              <a:gd name="connsiteX2" fmla="*/ 1752600 w 6540500"/>
              <a:gd name="connsiteY2" fmla="*/ 445438 h 1855751"/>
              <a:gd name="connsiteX3" fmla="*/ 2298700 w 6540500"/>
              <a:gd name="connsiteY3" fmla="*/ 51738 h 1855751"/>
              <a:gd name="connsiteX4" fmla="*/ 3035300 w 6540500"/>
              <a:gd name="connsiteY4" fmla="*/ 127938 h 1855751"/>
              <a:gd name="connsiteX5" fmla="*/ 3911600 w 6540500"/>
              <a:gd name="connsiteY5" fmla="*/ 1016938 h 1855751"/>
              <a:gd name="connsiteX6" fmla="*/ 4178300 w 6540500"/>
              <a:gd name="connsiteY6" fmla="*/ 1524938 h 1855751"/>
              <a:gd name="connsiteX7" fmla="*/ 4889500 w 6540500"/>
              <a:gd name="connsiteY7" fmla="*/ 1651938 h 1855751"/>
              <a:gd name="connsiteX8" fmla="*/ 5194300 w 6540500"/>
              <a:gd name="connsiteY8" fmla="*/ 1626538 h 1855751"/>
              <a:gd name="connsiteX9" fmla="*/ 5473700 w 6540500"/>
              <a:gd name="connsiteY9" fmla="*/ 1639238 h 1855751"/>
              <a:gd name="connsiteX10" fmla="*/ 5905500 w 6540500"/>
              <a:gd name="connsiteY10" fmla="*/ 1626538 h 1855751"/>
              <a:gd name="connsiteX11" fmla="*/ 5016500 w 6540500"/>
              <a:gd name="connsiteY11" fmla="*/ 1855138 h 1855751"/>
              <a:gd name="connsiteX12" fmla="*/ 6235700 w 6540500"/>
              <a:gd name="connsiteY12" fmla="*/ 1690038 h 1855751"/>
              <a:gd name="connsiteX13" fmla="*/ 6540500 w 6540500"/>
              <a:gd name="connsiteY13" fmla="*/ 1804338 h 1855751"/>
              <a:gd name="connsiteX0" fmla="*/ 0 w 6540500"/>
              <a:gd name="connsiteY0" fmla="*/ 1583471 h 1825384"/>
              <a:gd name="connsiteX1" fmla="*/ 1231900 w 6540500"/>
              <a:gd name="connsiteY1" fmla="*/ 1227871 h 1825384"/>
              <a:gd name="connsiteX2" fmla="*/ 1752600 w 6540500"/>
              <a:gd name="connsiteY2" fmla="*/ 415071 h 1825384"/>
              <a:gd name="connsiteX3" fmla="*/ 2298700 w 6540500"/>
              <a:gd name="connsiteY3" fmla="*/ 21371 h 1825384"/>
              <a:gd name="connsiteX4" fmla="*/ 3035300 w 6540500"/>
              <a:gd name="connsiteY4" fmla="*/ 97571 h 1825384"/>
              <a:gd name="connsiteX5" fmla="*/ 3594100 w 6540500"/>
              <a:gd name="connsiteY5" fmla="*/ 478571 h 1825384"/>
              <a:gd name="connsiteX6" fmla="*/ 4178300 w 6540500"/>
              <a:gd name="connsiteY6" fmla="*/ 1494571 h 1825384"/>
              <a:gd name="connsiteX7" fmla="*/ 4889500 w 6540500"/>
              <a:gd name="connsiteY7" fmla="*/ 1621571 h 1825384"/>
              <a:gd name="connsiteX8" fmla="*/ 5194300 w 6540500"/>
              <a:gd name="connsiteY8" fmla="*/ 1596171 h 1825384"/>
              <a:gd name="connsiteX9" fmla="*/ 5473700 w 6540500"/>
              <a:gd name="connsiteY9" fmla="*/ 1608871 h 1825384"/>
              <a:gd name="connsiteX10" fmla="*/ 5905500 w 6540500"/>
              <a:gd name="connsiteY10" fmla="*/ 1596171 h 1825384"/>
              <a:gd name="connsiteX11" fmla="*/ 5016500 w 6540500"/>
              <a:gd name="connsiteY11" fmla="*/ 1824771 h 1825384"/>
              <a:gd name="connsiteX12" fmla="*/ 6235700 w 6540500"/>
              <a:gd name="connsiteY12" fmla="*/ 1659671 h 1825384"/>
              <a:gd name="connsiteX13" fmla="*/ 6540500 w 6540500"/>
              <a:gd name="connsiteY13" fmla="*/ 1773971 h 1825384"/>
              <a:gd name="connsiteX0" fmla="*/ 0 w 6540500"/>
              <a:gd name="connsiteY0" fmla="*/ 1650095 h 1892008"/>
              <a:gd name="connsiteX1" fmla="*/ 1231900 w 6540500"/>
              <a:gd name="connsiteY1" fmla="*/ 1294495 h 1892008"/>
              <a:gd name="connsiteX2" fmla="*/ 1752600 w 6540500"/>
              <a:gd name="connsiteY2" fmla="*/ 481695 h 1892008"/>
              <a:gd name="connsiteX3" fmla="*/ 2298700 w 6540500"/>
              <a:gd name="connsiteY3" fmla="*/ 87995 h 1892008"/>
              <a:gd name="connsiteX4" fmla="*/ 2984500 w 6540500"/>
              <a:gd name="connsiteY4" fmla="*/ 37195 h 1892008"/>
              <a:gd name="connsiteX5" fmla="*/ 3594100 w 6540500"/>
              <a:gd name="connsiteY5" fmla="*/ 545195 h 1892008"/>
              <a:gd name="connsiteX6" fmla="*/ 4178300 w 6540500"/>
              <a:gd name="connsiteY6" fmla="*/ 1561195 h 1892008"/>
              <a:gd name="connsiteX7" fmla="*/ 4889500 w 6540500"/>
              <a:gd name="connsiteY7" fmla="*/ 1688195 h 1892008"/>
              <a:gd name="connsiteX8" fmla="*/ 5194300 w 6540500"/>
              <a:gd name="connsiteY8" fmla="*/ 1662795 h 1892008"/>
              <a:gd name="connsiteX9" fmla="*/ 5473700 w 6540500"/>
              <a:gd name="connsiteY9" fmla="*/ 1675495 h 1892008"/>
              <a:gd name="connsiteX10" fmla="*/ 5905500 w 6540500"/>
              <a:gd name="connsiteY10" fmla="*/ 1662795 h 1892008"/>
              <a:gd name="connsiteX11" fmla="*/ 5016500 w 6540500"/>
              <a:gd name="connsiteY11" fmla="*/ 1891395 h 1892008"/>
              <a:gd name="connsiteX12" fmla="*/ 6235700 w 6540500"/>
              <a:gd name="connsiteY12" fmla="*/ 1726295 h 1892008"/>
              <a:gd name="connsiteX13" fmla="*/ 6540500 w 6540500"/>
              <a:gd name="connsiteY13" fmla="*/ 1840595 h 1892008"/>
              <a:gd name="connsiteX0" fmla="*/ 0 w 5829300"/>
              <a:gd name="connsiteY0" fmla="*/ 1611995 h 1892008"/>
              <a:gd name="connsiteX1" fmla="*/ 520700 w 5829300"/>
              <a:gd name="connsiteY1" fmla="*/ 12944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67100 w 5829300"/>
              <a:gd name="connsiteY6" fmla="*/ 15611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67100 w 5829300"/>
              <a:gd name="connsiteY6" fmla="*/ 15611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276600 w 5829300"/>
              <a:gd name="connsiteY6" fmla="*/ 12436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54400 w 5829300"/>
              <a:gd name="connsiteY6" fmla="*/ 12944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54400 w 5829300"/>
              <a:gd name="connsiteY6" fmla="*/ 1294495 h 1892008"/>
              <a:gd name="connsiteX7" fmla="*/ 4216400 w 5829300"/>
              <a:gd name="connsiteY7" fmla="*/ 16246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216400 w 5829300"/>
              <a:gd name="connsiteY7" fmla="*/ 1626738 h 1894051"/>
              <a:gd name="connsiteX8" fmla="*/ 4483100 w 5829300"/>
              <a:gd name="connsiteY8" fmla="*/ 1664838 h 1894051"/>
              <a:gd name="connsiteX9" fmla="*/ 4762500 w 5829300"/>
              <a:gd name="connsiteY9" fmla="*/ 1677538 h 1894051"/>
              <a:gd name="connsiteX10" fmla="*/ 5194300 w 5829300"/>
              <a:gd name="connsiteY10" fmla="*/ 1664838 h 1894051"/>
              <a:gd name="connsiteX11" fmla="*/ 4305300 w 5829300"/>
              <a:gd name="connsiteY11" fmla="*/ 1893438 h 1894051"/>
              <a:gd name="connsiteX12" fmla="*/ 5524500 w 5829300"/>
              <a:gd name="connsiteY12" fmla="*/ 1728338 h 1894051"/>
              <a:gd name="connsiteX13" fmla="*/ 5829300 w 5829300"/>
              <a:gd name="connsiteY13" fmla="*/ 1842638 h 1894051"/>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114800 w 5829300"/>
              <a:gd name="connsiteY7" fmla="*/ 1626738 h 1894051"/>
              <a:gd name="connsiteX8" fmla="*/ 4483100 w 5829300"/>
              <a:gd name="connsiteY8" fmla="*/ 1664838 h 1894051"/>
              <a:gd name="connsiteX9" fmla="*/ 4762500 w 5829300"/>
              <a:gd name="connsiteY9" fmla="*/ 1677538 h 1894051"/>
              <a:gd name="connsiteX10" fmla="*/ 5194300 w 5829300"/>
              <a:gd name="connsiteY10" fmla="*/ 1664838 h 1894051"/>
              <a:gd name="connsiteX11" fmla="*/ 4305300 w 5829300"/>
              <a:gd name="connsiteY11" fmla="*/ 1893438 h 1894051"/>
              <a:gd name="connsiteX12" fmla="*/ 5524500 w 5829300"/>
              <a:gd name="connsiteY12" fmla="*/ 1728338 h 1894051"/>
              <a:gd name="connsiteX13" fmla="*/ 5829300 w 5829300"/>
              <a:gd name="connsiteY13" fmla="*/ 1842638 h 1894051"/>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483100 w 5829300"/>
              <a:gd name="connsiteY7" fmla="*/ 1664838 h 1894051"/>
              <a:gd name="connsiteX8" fmla="*/ 4762500 w 5829300"/>
              <a:gd name="connsiteY8" fmla="*/ 1677538 h 1894051"/>
              <a:gd name="connsiteX9" fmla="*/ 5194300 w 5829300"/>
              <a:gd name="connsiteY9" fmla="*/ 1664838 h 1894051"/>
              <a:gd name="connsiteX10" fmla="*/ 4305300 w 5829300"/>
              <a:gd name="connsiteY10" fmla="*/ 1893438 h 1894051"/>
              <a:gd name="connsiteX11" fmla="*/ 5524500 w 5829300"/>
              <a:gd name="connsiteY11" fmla="*/ 1728338 h 1894051"/>
              <a:gd name="connsiteX12" fmla="*/ 5829300 w 5829300"/>
              <a:gd name="connsiteY12" fmla="*/ 1842638 h 1894051"/>
              <a:gd name="connsiteX0" fmla="*/ 0 w 5524500"/>
              <a:gd name="connsiteY0" fmla="*/ 1614038 h 1894051"/>
              <a:gd name="connsiteX1" fmla="*/ 635000 w 5524500"/>
              <a:gd name="connsiteY1" fmla="*/ 1131438 h 1894051"/>
              <a:gd name="connsiteX2" fmla="*/ 1079500 w 5524500"/>
              <a:gd name="connsiteY2" fmla="*/ 534538 h 1894051"/>
              <a:gd name="connsiteX3" fmla="*/ 1587500 w 5524500"/>
              <a:gd name="connsiteY3" fmla="*/ 90038 h 1894051"/>
              <a:gd name="connsiteX4" fmla="*/ 2273300 w 5524500"/>
              <a:gd name="connsiteY4" fmla="*/ 39238 h 1894051"/>
              <a:gd name="connsiteX5" fmla="*/ 2882900 w 5524500"/>
              <a:gd name="connsiteY5" fmla="*/ 547238 h 1894051"/>
              <a:gd name="connsiteX6" fmla="*/ 3454400 w 5524500"/>
              <a:gd name="connsiteY6" fmla="*/ 1296538 h 1894051"/>
              <a:gd name="connsiteX7" fmla="*/ 4483100 w 5524500"/>
              <a:gd name="connsiteY7" fmla="*/ 1664838 h 1894051"/>
              <a:gd name="connsiteX8" fmla="*/ 4762500 w 5524500"/>
              <a:gd name="connsiteY8" fmla="*/ 1677538 h 1894051"/>
              <a:gd name="connsiteX9" fmla="*/ 5194300 w 5524500"/>
              <a:gd name="connsiteY9" fmla="*/ 1664838 h 1894051"/>
              <a:gd name="connsiteX10" fmla="*/ 4305300 w 5524500"/>
              <a:gd name="connsiteY10" fmla="*/ 1893438 h 1894051"/>
              <a:gd name="connsiteX11" fmla="*/ 5524500 w 5524500"/>
              <a:gd name="connsiteY11" fmla="*/ 1728338 h 1894051"/>
              <a:gd name="connsiteX0" fmla="*/ 0 w 5204100"/>
              <a:gd name="connsiteY0" fmla="*/ 1614038 h 1893438"/>
              <a:gd name="connsiteX1" fmla="*/ 635000 w 5204100"/>
              <a:gd name="connsiteY1" fmla="*/ 1131438 h 1893438"/>
              <a:gd name="connsiteX2" fmla="*/ 1079500 w 5204100"/>
              <a:gd name="connsiteY2" fmla="*/ 534538 h 1893438"/>
              <a:gd name="connsiteX3" fmla="*/ 1587500 w 5204100"/>
              <a:gd name="connsiteY3" fmla="*/ 90038 h 1893438"/>
              <a:gd name="connsiteX4" fmla="*/ 2273300 w 5204100"/>
              <a:gd name="connsiteY4" fmla="*/ 39238 h 1893438"/>
              <a:gd name="connsiteX5" fmla="*/ 2882900 w 5204100"/>
              <a:gd name="connsiteY5" fmla="*/ 547238 h 1893438"/>
              <a:gd name="connsiteX6" fmla="*/ 3454400 w 5204100"/>
              <a:gd name="connsiteY6" fmla="*/ 1296538 h 1893438"/>
              <a:gd name="connsiteX7" fmla="*/ 4483100 w 5204100"/>
              <a:gd name="connsiteY7" fmla="*/ 1664838 h 1893438"/>
              <a:gd name="connsiteX8" fmla="*/ 4762500 w 5204100"/>
              <a:gd name="connsiteY8" fmla="*/ 1677538 h 1893438"/>
              <a:gd name="connsiteX9" fmla="*/ 5194300 w 5204100"/>
              <a:gd name="connsiteY9" fmla="*/ 1664838 h 1893438"/>
              <a:gd name="connsiteX10" fmla="*/ 4305300 w 5204100"/>
              <a:gd name="connsiteY10" fmla="*/ 1893438 h 1893438"/>
              <a:gd name="connsiteX0" fmla="*/ 0 w 5204100"/>
              <a:gd name="connsiteY0" fmla="*/ 1614038 h 1696775"/>
              <a:gd name="connsiteX1" fmla="*/ 635000 w 5204100"/>
              <a:gd name="connsiteY1" fmla="*/ 1131438 h 1696775"/>
              <a:gd name="connsiteX2" fmla="*/ 1079500 w 5204100"/>
              <a:gd name="connsiteY2" fmla="*/ 534538 h 1696775"/>
              <a:gd name="connsiteX3" fmla="*/ 1587500 w 5204100"/>
              <a:gd name="connsiteY3" fmla="*/ 90038 h 1696775"/>
              <a:gd name="connsiteX4" fmla="*/ 2273300 w 5204100"/>
              <a:gd name="connsiteY4" fmla="*/ 39238 h 1696775"/>
              <a:gd name="connsiteX5" fmla="*/ 2882900 w 5204100"/>
              <a:gd name="connsiteY5" fmla="*/ 547238 h 1696775"/>
              <a:gd name="connsiteX6" fmla="*/ 3454400 w 5204100"/>
              <a:gd name="connsiteY6" fmla="*/ 1296538 h 1696775"/>
              <a:gd name="connsiteX7" fmla="*/ 4483100 w 5204100"/>
              <a:gd name="connsiteY7" fmla="*/ 1664838 h 1696775"/>
              <a:gd name="connsiteX8" fmla="*/ 4762500 w 5204100"/>
              <a:gd name="connsiteY8" fmla="*/ 1677538 h 1696775"/>
              <a:gd name="connsiteX9" fmla="*/ 5194300 w 5204100"/>
              <a:gd name="connsiteY9" fmla="*/ 1664838 h 1696775"/>
              <a:gd name="connsiteX0" fmla="*/ 0 w 4762500"/>
              <a:gd name="connsiteY0" fmla="*/ 1614038 h 1696775"/>
              <a:gd name="connsiteX1" fmla="*/ 635000 w 4762500"/>
              <a:gd name="connsiteY1" fmla="*/ 1131438 h 1696775"/>
              <a:gd name="connsiteX2" fmla="*/ 1079500 w 4762500"/>
              <a:gd name="connsiteY2" fmla="*/ 534538 h 1696775"/>
              <a:gd name="connsiteX3" fmla="*/ 1587500 w 4762500"/>
              <a:gd name="connsiteY3" fmla="*/ 90038 h 1696775"/>
              <a:gd name="connsiteX4" fmla="*/ 2273300 w 4762500"/>
              <a:gd name="connsiteY4" fmla="*/ 39238 h 1696775"/>
              <a:gd name="connsiteX5" fmla="*/ 2882900 w 4762500"/>
              <a:gd name="connsiteY5" fmla="*/ 547238 h 1696775"/>
              <a:gd name="connsiteX6" fmla="*/ 3454400 w 4762500"/>
              <a:gd name="connsiteY6" fmla="*/ 1296538 h 1696775"/>
              <a:gd name="connsiteX7" fmla="*/ 4483100 w 4762500"/>
              <a:gd name="connsiteY7" fmla="*/ 1664838 h 1696775"/>
              <a:gd name="connsiteX8" fmla="*/ 4762500 w 4762500"/>
              <a:gd name="connsiteY8" fmla="*/ 1677538 h 1696775"/>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454400 w 4762500"/>
              <a:gd name="connsiteY6" fmla="*/ 1296538 h 1677538"/>
              <a:gd name="connsiteX7" fmla="*/ 4051300 w 4762500"/>
              <a:gd name="connsiteY7" fmla="*/ 1588638 h 1677538"/>
              <a:gd name="connsiteX8" fmla="*/ 4762500 w 4762500"/>
              <a:gd name="connsiteY8" fmla="*/ 1677538 h 1677538"/>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340100 w 4762500"/>
              <a:gd name="connsiteY6" fmla="*/ 1207638 h 1677538"/>
              <a:gd name="connsiteX7" fmla="*/ 4051300 w 4762500"/>
              <a:gd name="connsiteY7" fmla="*/ 1588638 h 1677538"/>
              <a:gd name="connsiteX8" fmla="*/ 4762500 w 4762500"/>
              <a:gd name="connsiteY8" fmla="*/ 1677538 h 1677538"/>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340100 w 4762500"/>
              <a:gd name="connsiteY6" fmla="*/ 1207638 h 1677538"/>
              <a:gd name="connsiteX7" fmla="*/ 3797300 w 4762500"/>
              <a:gd name="connsiteY7" fmla="*/ 1474338 h 1677538"/>
              <a:gd name="connsiteX8" fmla="*/ 4762500 w 4762500"/>
              <a:gd name="connsiteY8" fmla="*/ 1677538 h 1677538"/>
              <a:gd name="connsiteX0" fmla="*/ 0 w 4597400"/>
              <a:gd name="connsiteY0" fmla="*/ 1614038 h 1614038"/>
              <a:gd name="connsiteX1" fmla="*/ 635000 w 4597400"/>
              <a:gd name="connsiteY1" fmla="*/ 1131438 h 1614038"/>
              <a:gd name="connsiteX2" fmla="*/ 1079500 w 4597400"/>
              <a:gd name="connsiteY2" fmla="*/ 534538 h 1614038"/>
              <a:gd name="connsiteX3" fmla="*/ 1587500 w 4597400"/>
              <a:gd name="connsiteY3" fmla="*/ 90038 h 1614038"/>
              <a:gd name="connsiteX4" fmla="*/ 2273300 w 4597400"/>
              <a:gd name="connsiteY4" fmla="*/ 39238 h 1614038"/>
              <a:gd name="connsiteX5" fmla="*/ 2882900 w 4597400"/>
              <a:gd name="connsiteY5" fmla="*/ 547238 h 1614038"/>
              <a:gd name="connsiteX6" fmla="*/ 3340100 w 4597400"/>
              <a:gd name="connsiteY6" fmla="*/ 1207638 h 1614038"/>
              <a:gd name="connsiteX7" fmla="*/ 3797300 w 4597400"/>
              <a:gd name="connsiteY7" fmla="*/ 1474338 h 1614038"/>
              <a:gd name="connsiteX8" fmla="*/ 4597400 w 4597400"/>
              <a:gd name="connsiteY8" fmla="*/ 1575938 h 1614038"/>
              <a:gd name="connsiteX0" fmla="*/ 0 w 4597400"/>
              <a:gd name="connsiteY0" fmla="*/ 1604798 h 1604798"/>
              <a:gd name="connsiteX1" fmla="*/ 635000 w 4597400"/>
              <a:gd name="connsiteY1" fmla="*/ 1122198 h 1604798"/>
              <a:gd name="connsiteX2" fmla="*/ 1079500 w 4597400"/>
              <a:gd name="connsiteY2" fmla="*/ 525298 h 1604798"/>
              <a:gd name="connsiteX3" fmla="*/ 1587500 w 4597400"/>
              <a:gd name="connsiteY3" fmla="*/ 80798 h 1604798"/>
              <a:gd name="connsiteX4" fmla="*/ 2414517 w 4597400"/>
              <a:gd name="connsiteY4" fmla="*/ 42698 h 1604798"/>
              <a:gd name="connsiteX5" fmla="*/ 2882900 w 4597400"/>
              <a:gd name="connsiteY5" fmla="*/ 537998 h 1604798"/>
              <a:gd name="connsiteX6" fmla="*/ 3340100 w 4597400"/>
              <a:gd name="connsiteY6" fmla="*/ 1198398 h 1604798"/>
              <a:gd name="connsiteX7" fmla="*/ 3797300 w 4597400"/>
              <a:gd name="connsiteY7" fmla="*/ 1465098 h 1604798"/>
              <a:gd name="connsiteX8" fmla="*/ 4597400 w 4597400"/>
              <a:gd name="connsiteY8" fmla="*/ 1566698 h 1604798"/>
              <a:gd name="connsiteX0" fmla="*/ 0 w 4597400"/>
              <a:gd name="connsiteY0" fmla="*/ 1606641 h 1606641"/>
              <a:gd name="connsiteX1" fmla="*/ 635000 w 4597400"/>
              <a:gd name="connsiteY1" fmla="*/ 1124041 h 1606641"/>
              <a:gd name="connsiteX2" fmla="*/ 1079500 w 4597400"/>
              <a:gd name="connsiteY2" fmla="*/ 527141 h 1606641"/>
              <a:gd name="connsiteX3" fmla="*/ 1587500 w 4597400"/>
              <a:gd name="connsiteY3" fmla="*/ 82641 h 1606641"/>
              <a:gd name="connsiteX4" fmla="*/ 2414517 w 4597400"/>
              <a:gd name="connsiteY4" fmla="*/ 44541 h 1606641"/>
              <a:gd name="connsiteX5" fmla="*/ 2961354 w 4597400"/>
              <a:gd name="connsiteY5" fmla="*/ 565241 h 1606641"/>
              <a:gd name="connsiteX6" fmla="*/ 3340100 w 4597400"/>
              <a:gd name="connsiteY6" fmla="*/ 1200241 h 1606641"/>
              <a:gd name="connsiteX7" fmla="*/ 3797300 w 4597400"/>
              <a:gd name="connsiteY7" fmla="*/ 1466941 h 1606641"/>
              <a:gd name="connsiteX8" fmla="*/ 4597400 w 4597400"/>
              <a:gd name="connsiteY8" fmla="*/ 1568541 h 1606641"/>
              <a:gd name="connsiteX0" fmla="*/ 0 w 4597400"/>
              <a:gd name="connsiteY0" fmla="*/ 1606641 h 1606641"/>
              <a:gd name="connsiteX1" fmla="*/ 635000 w 4597400"/>
              <a:gd name="connsiteY1" fmla="*/ 1124041 h 1606641"/>
              <a:gd name="connsiteX2" fmla="*/ 1079500 w 4597400"/>
              <a:gd name="connsiteY2" fmla="*/ 527141 h 1606641"/>
              <a:gd name="connsiteX3" fmla="*/ 1587500 w 4597400"/>
              <a:gd name="connsiteY3" fmla="*/ 82641 h 1606641"/>
              <a:gd name="connsiteX4" fmla="*/ 2414517 w 4597400"/>
              <a:gd name="connsiteY4" fmla="*/ 44541 h 1606641"/>
              <a:gd name="connsiteX5" fmla="*/ 2961354 w 4597400"/>
              <a:gd name="connsiteY5" fmla="*/ 565241 h 1606641"/>
              <a:gd name="connsiteX6" fmla="*/ 3371481 w 4597400"/>
              <a:gd name="connsiteY6" fmla="*/ 1200241 h 1606641"/>
              <a:gd name="connsiteX7" fmla="*/ 3797300 w 4597400"/>
              <a:gd name="connsiteY7" fmla="*/ 1466941 h 1606641"/>
              <a:gd name="connsiteX8" fmla="*/ 4597400 w 4597400"/>
              <a:gd name="connsiteY8" fmla="*/ 1568541 h 1606641"/>
              <a:gd name="connsiteX0" fmla="*/ 0 w 4613091"/>
              <a:gd name="connsiteY0" fmla="*/ 1606641 h 1606641"/>
              <a:gd name="connsiteX1" fmla="*/ 635000 w 4613091"/>
              <a:gd name="connsiteY1" fmla="*/ 1124041 h 1606641"/>
              <a:gd name="connsiteX2" fmla="*/ 1079500 w 4613091"/>
              <a:gd name="connsiteY2" fmla="*/ 527141 h 1606641"/>
              <a:gd name="connsiteX3" fmla="*/ 1587500 w 4613091"/>
              <a:gd name="connsiteY3" fmla="*/ 82641 h 1606641"/>
              <a:gd name="connsiteX4" fmla="*/ 2414517 w 4613091"/>
              <a:gd name="connsiteY4" fmla="*/ 44541 h 1606641"/>
              <a:gd name="connsiteX5" fmla="*/ 2961354 w 4613091"/>
              <a:gd name="connsiteY5" fmla="*/ 565241 h 1606641"/>
              <a:gd name="connsiteX6" fmla="*/ 3371481 w 4613091"/>
              <a:gd name="connsiteY6" fmla="*/ 1200241 h 1606641"/>
              <a:gd name="connsiteX7" fmla="*/ 3797300 w 4613091"/>
              <a:gd name="connsiteY7" fmla="*/ 1466941 h 1606641"/>
              <a:gd name="connsiteX8" fmla="*/ 4613091 w 4613091"/>
              <a:gd name="connsiteY8" fmla="*/ 1581241 h 1606641"/>
              <a:gd name="connsiteX0" fmla="*/ 0 w 4613091"/>
              <a:gd name="connsiteY0" fmla="*/ 1586028 h 1586028"/>
              <a:gd name="connsiteX1" fmla="*/ 635000 w 4613091"/>
              <a:gd name="connsiteY1" fmla="*/ 1103428 h 1586028"/>
              <a:gd name="connsiteX2" fmla="*/ 1079500 w 4613091"/>
              <a:gd name="connsiteY2" fmla="*/ 506528 h 1586028"/>
              <a:gd name="connsiteX3" fmla="*/ 1587500 w 4613091"/>
              <a:gd name="connsiteY3" fmla="*/ 62028 h 1586028"/>
              <a:gd name="connsiteX4" fmla="*/ 2508202 w 4613091"/>
              <a:gd name="connsiteY4" fmla="*/ 55151 h 1586028"/>
              <a:gd name="connsiteX5" fmla="*/ 2961354 w 4613091"/>
              <a:gd name="connsiteY5" fmla="*/ 544628 h 1586028"/>
              <a:gd name="connsiteX6" fmla="*/ 3371481 w 4613091"/>
              <a:gd name="connsiteY6" fmla="*/ 1179628 h 1586028"/>
              <a:gd name="connsiteX7" fmla="*/ 3797300 w 4613091"/>
              <a:gd name="connsiteY7" fmla="*/ 1446328 h 1586028"/>
              <a:gd name="connsiteX8" fmla="*/ 4613091 w 4613091"/>
              <a:gd name="connsiteY8" fmla="*/ 1560628 h 1586028"/>
              <a:gd name="connsiteX0" fmla="*/ 0 w 4613091"/>
              <a:gd name="connsiteY0" fmla="*/ 1577383 h 1577383"/>
              <a:gd name="connsiteX1" fmla="*/ 635000 w 4613091"/>
              <a:gd name="connsiteY1" fmla="*/ 1094783 h 1577383"/>
              <a:gd name="connsiteX2" fmla="*/ 1079500 w 4613091"/>
              <a:gd name="connsiteY2" fmla="*/ 497883 h 1577383"/>
              <a:gd name="connsiteX3" fmla="*/ 1642609 w 4613091"/>
              <a:gd name="connsiteY3" fmla="*/ 71225 h 1577383"/>
              <a:gd name="connsiteX4" fmla="*/ 2508202 w 4613091"/>
              <a:gd name="connsiteY4" fmla="*/ 46506 h 1577383"/>
              <a:gd name="connsiteX5" fmla="*/ 2961354 w 4613091"/>
              <a:gd name="connsiteY5" fmla="*/ 535983 h 1577383"/>
              <a:gd name="connsiteX6" fmla="*/ 3371481 w 4613091"/>
              <a:gd name="connsiteY6" fmla="*/ 1170983 h 1577383"/>
              <a:gd name="connsiteX7" fmla="*/ 3797300 w 4613091"/>
              <a:gd name="connsiteY7" fmla="*/ 1437683 h 1577383"/>
              <a:gd name="connsiteX8" fmla="*/ 4613091 w 4613091"/>
              <a:gd name="connsiteY8" fmla="*/ 1551983 h 1577383"/>
              <a:gd name="connsiteX0" fmla="*/ 0 w 4613091"/>
              <a:gd name="connsiteY0" fmla="*/ 1571523 h 1571523"/>
              <a:gd name="connsiteX1" fmla="*/ 635000 w 4613091"/>
              <a:gd name="connsiteY1" fmla="*/ 1088923 h 1571523"/>
              <a:gd name="connsiteX2" fmla="*/ 1079500 w 4613091"/>
              <a:gd name="connsiteY2" fmla="*/ 492023 h 1571523"/>
              <a:gd name="connsiteX3" fmla="*/ 1642609 w 4613091"/>
              <a:gd name="connsiteY3" fmla="*/ 65365 h 1571523"/>
              <a:gd name="connsiteX4" fmla="*/ 2469625 w 4613091"/>
              <a:gd name="connsiteY4" fmla="*/ 49567 h 1571523"/>
              <a:gd name="connsiteX5" fmla="*/ 2961354 w 4613091"/>
              <a:gd name="connsiteY5" fmla="*/ 530123 h 1571523"/>
              <a:gd name="connsiteX6" fmla="*/ 3371481 w 4613091"/>
              <a:gd name="connsiteY6" fmla="*/ 1165123 h 1571523"/>
              <a:gd name="connsiteX7" fmla="*/ 3797300 w 4613091"/>
              <a:gd name="connsiteY7" fmla="*/ 1431823 h 1571523"/>
              <a:gd name="connsiteX8" fmla="*/ 4613091 w 4613091"/>
              <a:gd name="connsiteY8" fmla="*/ 1546123 h 1571523"/>
              <a:gd name="connsiteX0" fmla="*/ 0 w 4613091"/>
              <a:gd name="connsiteY0" fmla="*/ 1577094 h 1577094"/>
              <a:gd name="connsiteX1" fmla="*/ 635000 w 4613091"/>
              <a:gd name="connsiteY1" fmla="*/ 1094494 h 1577094"/>
              <a:gd name="connsiteX2" fmla="*/ 1079500 w 4613091"/>
              <a:gd name="connsiteY2" fmla="*/ 497594 h 1577094"/>
              <a:gd name="connsiteX3" fmla="*/ 1642609 w 4613091"/>
              <a:gd name="connsiteY3" fmla="*/ 70936 h 1577094"/>
              <a:gd name="connsiteX4" fmla="*/ 2469625 w 4613091"/>
              <a:gd name="connsiteY4" fmla="*/ 55138 h 1577094"/>
              <a:gd name="connsiteX5" fmla="*/ 2961354 w 4613091"/>
              <a:gd name="connsiteY5" fmla="*/ 535694 h 1577094"/>
              <a:gd name="connsiteX6" fmla="*/ 3371481 w 4613091"/>
              <a:gd name="connsiteY6" fmla="*/ 1170694 h 1577094"/>
              <a:gd name="connsiteX7" fmla="*/ 3797300 w 4613091"/>
              <a:gd name="connsiteY7" fmla="*/ 1437394 h 1577094"/>
              <a:gd name="connsiteX8" fmla="*/ 4613091 w 4613091"/>
              <a:gd name="connsiteY8" fmla="*/ 1551694 h 1577094"/>
              <a:gd name="connsiteX0" fmla="*/ 0 w 4613091"/>
              <a:gd name="connsiteY0" fmla="*/ 1560722 h 1560722"/>
              <a:gd name="connsiteX1" fmla="*/ 635000 w 4613091"/>
              <a:gd name="connsiteY1" fmla="*/ 1078122 h 1560722"/>
              <a:gd name="connsiteX2" fmla="*/ 1079500 w 4613091"/>
              <a:gd name="connsiteY2" fmla="*/ 481222 h 1560722"/>
              <a:gd name="connsiteX3" fmla="*/ 1642609 w 4613091"/>
              <a:gd name="connsiteY3" fmla="*/ 54564 h 1560722"/>
              <a:gd name="connsiteX4" fmla="*/ 2469625 w 4613091"/>
              <a:gd name="connsiteY4" fmla="*/ 65529 h 1560722"/>
              <a:gd name="connsiteX5" fmla="*/ 2961354 w 4613091"/>
              <a:gd name="connsiteY5" fmla="*/ 519322 h 1560722"/>
              <a:gd name="connsiteX6" fmla="*/ 3371481 w 4613091"/>
              <a:gd name="connsiteY6" fmla="*/ 1154322 h 1560722"/>
              <a:gd name="connsiteX7" fmla="*/ 3797300 w 4613091"/>
              <a:gd name="connsiteY7" fmla="*/ 1421022 h 1560722"/>
              <a:gd name="connsiteX8" fmla="*/ 4613091 w 4613091"/>
              <a:gd name="connsiteY8" fmla="*/ 1535322 h 1560722"/>
              <a:gd name="connsiteX0" fmla="*/ 0 w 4613091"/>
              <a:gd name="connsiteY0" fmla="*/ 1547141 h 1547141"/>
              <a:gd name="connsiteX1" fmla="*/ 635000 w 4613091"/>
              <a:gd name="connsiteY1" fmla="*/ 1064541 h 1547141"/>
              <a:gd name="connsiteX2" fmla="*/ 1079500 w 4613091"/>
              <a:gd name="connsiteY2" fmla="*/ 467641 h 1547141"/>
              <a:gd name="connsiteX3" fmla="*/ 1642609 w 4613091"/>
              <a:gd name="connsiteY3" fmla="*/ 40983 h 1547141"/>
              <a:gd name="connsiteX4" fmla="*/ 2524734 w 4613091"/>
              <a:gd name="connsiteY4" fmla="*/ 78711 h 1547141"/>
              <a:gd name="connsiteX5" fmla="*/ 2961354 w 4613091"/>
              <a:gd name="connsiteY5" fmla="*/ 505741 h 1547141"/>
              <a:gd name="connsiteX6" fmla="*/ 3371481 w 4613091"/>
              <a:gd name="connsiteY6" fmla="*/ 1140741 h 1547141"/>
              <a:gd name="connsiteX7" fmla="*/ 3797300 w 4613091"/>
              <a:gd name="connsiteY7" fmla="*/ 1407441 h 1547141"/>
              <a:gd name="connsiteX8" fmla="*/ 4613091 w 4613091"/>
              <a:gd name="connsiteY8" fmla="*/ 1521741 h 1547141"/>
              <a:gd name="connsiteX0" fmla="*/ 0 w 4613091"/>
              <a:gd name="connsiteY0" fmla="*/ 1525725 h 1525725"/>
              <a:gd name="connsiteX1" fmla="*/ 635000 w 4613091"/>
              <a:gd name="connsiteY1" fmla="*/ 1043125 h 1525725"/>
              <a:gd name="connsiteX2" fmla="*/ 1079500 w 4613091"/>
              <a:gd name="connsiteY2" fmla="*/ 446225 h 1525725"/>
              <a:gd name="connsiteX3" fmla="*/ 1642609 w 4613091"/>
              <a:gd name="connsiteY3" fmla="*/ 46329 h 1525725"/>
              <a:gd name="connsiteX4" fmla="*/ 2524734 w 4613091"/>
              <a:gd name="connsiteY4" fmla="*/ 57295 h 1525725"/>
              <a:gd name="connsiteX5" fmla="*/ 2961354 w 4613091"/>
              <a:gd name="connsiteY5" fmla="*/ 484325 h 1525725"/>
              <a:gd name="connsiteX6" fmla="*/ 3371481 w 4613091"/>
              <a:gd name="connsiteY6" fmla="*/ 1119325 h 1525725"/>
              <a:gd name="connsiteX7" fmla="*/ 3797300 w 4613091"/>
              <a:gd name="connsiteY7" fmla="*/ 1386025 h 1525725"/>
              <a:gd name="connsiteX8" fmla="*/ 4613091 w 4613091"/>
              <a:gd name="connsiteY8" fmla="*/ 1500325 h 1525725"/>
              <a:gd name="connsiteX0" fmla="*/ 0 w 4613091"/>
              <a:gd name="connsiteY0" fmla="*/ 1521200 h 1521200"/>
              <a:gd name="connsiteX1" fmla="*/ 635000 w 4613091"/>
              <a:gd name="connsiteY1" fmla="*/ 1038600 h 1521200"/>
              <a:gd name="connsiteX2" fmla="*/ 1079500 w 4613091"/>
              <a:gd name="connsiteY2" fmla="*/ 441700 h 1521200"/>
              <a:gd name="connsiteX3" fmla="*/ 1642609 w 4613091"/>
              <a:gd name="connsiteY3" fmla="*/ 41804 h 1521200"/>
              <a:gd name="connsiteX4" fmla="*/ 2579843 w 4613091"/>
              <a:gd name="connsiteY4" fmla="*/ 61691 h 1521200"/>
              <a:gd name="connsiteX5" fmla="*/ 2961354 w 4613091"/>
              <a:gd name="connsiteY5" fmla="*/ 479800 h 1521200"/>
              <a:gd name="connsiteX6" fmla="*/ 3371481 w 4613091"/>
              <a:gd name="connsiteY6" fmla="*/ 1114800 h 1521200"/>
              <a:gd name="connsiteX7" fmla="*/ 3797300 w 4613091"/>
              <a:gd name="connsiteY7" fmla="*/ 1381500 h 1521200"/>
              <a:gd name="connsiteX8" fmla="*/ 4613091 w 4613091"/>
              <a:gd name="connsiteY8" fmla="*/ 1495800 h 1521200"/>
              <a:gd name="connsiteX0" fmla="*/ 0 w 4613091"/>
              <a:gd name="connsiteY0" fmla="*/ 1523272 h 1523272"/>
              <a:gd name="connsiteX1" fmla="*/ 635000 w 4613091"/>
              <a:gd name="connsiteY1" fmla="*/ 1040672 h 1523272"/>
              <a:gd name="connsiteX2" fmla="*/ 1079500 w 4613091"/>
              <a:gd name="connsiteY2" fmla="*/ 443772 h 1523272"/>
              <a:gd name="connsiteX3" fmla="*/ 1642609 w 4613091"/>
              <a:gd name="connsiteY3" fmla="*/ 43876 h 1523272"/>
              <a:gd name="connsiteX4" fmla="*/ 2169156 w 4613091"/>
              <a:gd name="connsiteY4" fmla="*/ 12593 h 1523272"/>
              <a:gd name="connsiteX5" fmla="*/ 2579843 w 4613091"/>
              <a:gd name="connsiteY5" fmla="*/ 63763 h 1523272"/>
              <a:gd name="connsiteX6" fmla="*/ 2961354 w 4613091"/>
              <a:gd name="connsiteY6" fmla="*/ 481872 h 1523272"/>
              <a:gd name="connsiteX7" fmla="*/ 3371481 w 4613091"/>
              <a:gd name="connsiteY7" fmla="*/ 1116872 h 1523272"/>
              <a:gd name="connsiteX8" fmla="*/ 3797300 w 4613091"/>
              <a:gd name="connsiteY8" fmla="*/ 1383572 h 1523272"/>
              <a:gd name="connsiteX9" fmla="*/ 4613091 w 4613091"/>
              <a:gd name="connsiteY9" fmla="*/ 1497872 h 1523272"/>
              <a:gd name="connsiteX0" fmla="*/ 0 w 4613091"/>
              <a:gd name="connsiteY0" fmla="*/ 1564830 h 1564830"/>
              <a:gd name="connsiteX1" fmla="*/ 635000 w 4613091"/>
              <a:gd name="connsiteY1" fmla="*/ 1082230 h 1564830"/>
              <a:gd name="connsiteX2" fmla="*/ 1079500 w 4613091"/>
              <a:gd name="connsiteY2" fmla="*/ 485330 h 1564830"/>
              <a:gd name="connsiteX3" fmla="*/ 1642609 w 4613091"/>
              <a:gd name="connsiteY3" fmla="*/ 85434 h 1564830"/>
              <a:gd name="connsiteX4" fmla="*/ 2169156 w 4613091"/>
              <a:gd name="connsiteY4" fmla="*/ 625 h 1564830"/>
              <a:gd name="connsiteX5" fmla="*/ 2579843 w 4613091"/>
              <a:gd name="connsiteY5" fmla="*/ 105321 h 1564830"/>
              <a:gd name="connsiteX6" fmla="*/ 2961354 w 4613091"/>
              <a:gd name="connsiteY6" fmla="*/ 523430 h 1564830"/>
              <a:gd name="connsiteX7" fmla="*/ 3371481 w 4613091"/>
              <a:gd name="connsiteY7" fmla="*/ 1158430 h 1564830"/>
              <a:gd name="connsiteX8" fmla="*/ 3797300 w 4613091"/>
              <a:gd name="connsiteY8" fmla="*/ 1425130 h 1564830"/>
              <a:gd name="connsiteX9" fmla="*/ 4613091 w 4613091"/>
              <a:gd name="connsiteY9" fmla="*/ 1539430 h 1564830"/>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79843 w 4613091"/>
              <a:gd name="connsiteY5" fmla="*/ 118438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79843 w 4613091"/>
              <a:gd name="connsiteY5" fmla="*/ 145201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85353 w 4613091"/>
              <a:gd name="connsiteY5" fmla="*/ 136280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85353 w 4613091"/>
              <a:gd name="connsiteY5" fmla="*/ 136280 h 1577947"/>
              <a:gd name="connsiteX6" fmla="*/ 2972376 w 4613091"/>
              <a:gd name="connsiteY6" fmla="*/ 541008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24113"/>
              <a:gd name="connsiteY0" fmla="*/ 1577947 h 1577947"/>
              <a:gd name="connsiteX1" fmla="*/ 635000 w 4624113"/>
              <a:gd name="connsiteY1" fmla="*/ 1095347 h 1577947"/>
              <a:gd name="connsiteX2" fmla="*/ 1079500 w 4624113"/>
              <a:gd name="connsiteY2" fmla="*/ 498447 h 1577947"/>
              <a:gd name="connsiteX3" fmla="*/ 1642609 w 4624113"/>
              <a:gd name="connsiteY3" fmla="*/ 98551 h 1577947"/>
              <a:gd name="connsiteX4" fmla="*/ 2180178 w 4624113"/>
              <a:gd name="connsiteY4" fmla="*/ 360 h 1577947"/>
              <a:gd name="connsiteX5" fmla="*/ 2585353 w 4624113"/>
              <a:gd name="connsiteY5" fmla="*/ 136280 h 1577947"/>
              <a:gd name="connsiteX6" fmla="*/ 2972376 w 4624113"/>
              <a:gd name="connsiteY6" fmla="*/ 541008 h 1577947"/>
              <a:gd name="connsiteX7" fmla="*/ 3371481 w 4624113"/>
              <a:gd name="connsiteY7" fmla="*/ 1171547 h 1577947"/>
              <a:gd name="connsiteX8" fmla="*/ 3797300 w 4624113"/>
              <a:gd name="connsiteY8" fmla="*/ 1438247 h 1577947"/>
              <a:gd name="connsiteX9" fmla="*/ 4624113 w 4624113"/>
              <a:gd name="connsiteY9" fmla="*/ 1565929 h 1577947"/>
              <a:gd name="connsiteX0" fmla="*/ 0 w 4624113"/>
              <a:gd name="connsiteY0" fmla="*/ 1578105 h 1578105"/>
              <a:gd name="connsiteX1" fmla="*/ 635000 w 4624113"/>
              <a:gd name="connsiteY1" fmla="*/ 1095505 h 1578105"/>
              <a:gd name="connsiteX2" fmla="*/ 1057458 w 4624113"/>
              <a:gd name="connsiteY2" fmla="*/ 547671 h 1578105"/>
              <a:gd name="connsiteX3" fmla="*/ 1642609 w 4624113"/>
              <a:gd name="connsiteY3" fmla="*/ 98709 h 1578105"/>
              <a:gd name="connsiteX4" fmla="*/ 2180178 w 4624113"/>
              <a:gd name="connsiteY4" fmla="*/ 518 h 1578105"/>
              <a:gd name="connsiteX5" fmla="*/ 2585353 w 4624113"/>
              <a:gd name="connsiteY5" fmla="*/ 136438 h 1578105"/>
              <a:gd name="connsiteX6" fmla="*/ 2972376 w 4624113"/>
              <a:gd name="connsiteY6" fmla="*/ 541166 h 1578105"/>
              <a:gd name="connsiteX7" fmla="*/ 3371481 w 4624113"/>
              <a:gd name="connsiteY7" fmla="*/ 1171705 h 1578105"/>
              <a:gd name="connsiteX8" fmla="*/ 3797300 w 4624113"/>
              <a:gd name="connsiteY8" fmla="*/ 1438405 h 1578105"/>
              <a:gd name="connsiteX9" fmla="*/ 4624113 w 4624113"/>
              <a:gd name="connsiteY9" fmla="*/ 1566087 h 1578105"/>
              <a:gd name="connsiteX0" fmla="*/ 0 w 4624113"/>
              <a:gd name="connsiteY0" fmla="*/ 1578105 h 1578105"/>
              <a:gd name="connsiteX1" fmla="*/ 635000 w 4624113"/>
              <a:gd name="connsiteY1" fmla="*/ 1095505 h 1578105"/>
              <a:gd name="connsiteX2" fmla="*/ 1057458 w 4624113"/>
              <a:gd name="connsiteY2" fmla="*/ 547671 h 1578105"/>
              <a:gd name="connsiteX3" fmla="*/ 1642609 w 4624113"/>
              <a:gd name="connsiteY3" fmla="*/ 98709 h 1578105"/>
              <a:gd name="connsiteX4" fmla="*/ 2180178 w 4624113"/>
              <a:gd name="connsiteY4" fmla="*/ 518 h 1578105"/>
              <a:gd name="connsiteX5" fmla="*/ 2585353 w 4624113"/>
              <a:gd name="connsiteY5" fmla="*/ 136438 h 1578105"/>
              <a:gd name="connsiteX6" fmla="*/ 2972376 w 4624113"/>
              <a:gd name="connsiteY6" fmla="*/ 541166 h 1578105"/>
              <a:gd name="connsiteX7" fmla="*/ 3371481 w 4624113"/>
              <a:gd name="connsiteY7" fmla="*/ 1171705 h 1578105"/>
              <a:gd name="connsiteX8" fmla="*/ 3797300 w 4624113"/>
              <a:gd name="connsiteY8" fmla="*/ 1438405 h 1578105"/>
              <a:gd name="connsiteX9" fmla="*/ 4624113 w 4624113"/>
              <a:gd name="connsiteY9" fmla="*/ 1566087 h 1578105"/>
              <a:gd name="connsiteX0" fmla="*/ 0 w 4624113"/>
              <a:gd name="connsiteY0" fmla="*/ 1578187 h 1578187"/>
              <a:gd name="connsiteX1" fmla="*/ 635000 w 4624113"/>
              <a:gd name="connsiteY1" fmla="*/ 10955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071 h 1578071"/>
              <a:gd name="connsiteX1" fmla="*/ 635000 w 4624113"/>
              <a:gd name="connsiteY1" fmla="*/ 1120871 h 1578071"/>
              <a:gd name="connsiteX2" fmla="*/ 1078380 w 4624113"/>
              <a:gd name="connsiteY2" fmla="*/ 564570 h 1578071"/>
              <a:gd name="connsiteX3" fmla="*/ 1642609 w 4624113"/>
              <a:gd name="connsiteY3" fmla="*/ 98675 h 1578071"/>
              <a:gd name="connsiteX4" fmla="*/ 2180178 w 4624113"/>
              <a:gd name="connsiteY4" fmla="*/ 484 h 1578071"/>
              <a:gd name="connsiteX5" fmla="*/ 2585353 w 4624113"/>
              <a:gd name="connsiteY5" fmla="*/ 136404 h 1578071"/>
              <a:gd name="connsiteX6" fmla="*/ 2972376 w 4624113"/>
              <a:gd name="connsiteY6" fmla="*/ 541132 h 1578071"/>
              <a:gd name="connsiteX7" fmla="*/ 3371481 w 4624113"/>
              <a:gd name="connsiteY7" fmla="*/ 1171671 h 1578071"/>
              <a:gd name="connsiteX8" fmla="*/ 3797300 w 4624113"/>
              <a:gd name="connsiteY8" fmla="*/ 1438371 h 1578071"/>
              <a:gd name="connsiteX9" fmla="*/ 4624113 w 4624113"/>
              <a:gd name="connsiteY9" fmla="*/ 1566053 h 1578071"/>
              <a:gd name="connsiteX0" fmla="*/ 0 w 4624113"/>
              <a:gd name="connsiteY0" fmla="*/ 1578071 h 1578071"/>
              <a:gd name="connsiteX1" fmla="*/ 635000 w 4624113"/>
              <a:gd name="connsiteY1" fmla="*/ 1120871 h 1578071"/>
              <a:gd name="connsiteX2" fmla="*/ 1078380 w 4624113"/>
              <a:gd name="connsiteY2" fmla="*/ 564570 h 1578071"/>
              <a:gd name="connsiteX3" fmla="*/ 1642609 w 4624113"/>
              <a:gd name="connsiteY3" fmla="*/ 98675 h 1578071"/>
              <a:gd name="connsiteX4" fmla="*/ 2180178 w 4624113"/>
              <a:gd name="connsiteY4" fmla="*/ 484 h 1578071"/>
              <a:gd name="connsiteX5" fmla="*/ 2585353 w 4624113"/>
              <a:gd name="connsiteY5" fmla="*/ 136404 h 1578071"/>
              <a:gd name="connsiteX6" fmla="*/ 2972376 w 4624113"/>
              <a:gd name="connsiteY6" fmla="*/ 541132 h 1578071"/>
              <a:gd name="connsiteX7" fmla="*/ 3371481 w 4624113"/>
              <a:gd name="connsiteY7" fmla="*/ 1171671 h 1578071"/>
              <a:gd name="connsiteX8" fmla="*/ 3797300 w 4624113"/>
              <a:gd name="connsiteY8" fmla="*/ 1438371 h 1578071"/>
              <a:gd name="connsiteX9" fmla="*/ 4624113 w 4624113"/>
              <a:gd name="connsiteY9" fmla="*/ 1566053 h 1578071"/>
              <a:gd name="connsiteX0" fmla="*/ 2 w 3989115"/>
              <a:gd name="connsiteY0" fmla="*/ 1120871 h 1566053"/>
              <a:gd name="connsiteX1" fmla="*/ 443382 w 3989115"/>
              <a:gd name="connsiteY1" fmla="*/ 564570 h 1566053"/>
              <a:gd name="connsiteX2" fmla="*/ 1007611 w 3989115"/>
              <a:gd name="connsiteY2" fmla="*/ 98675 h 1566053"/>
              <a:gd name="connsiteX3" fmla="*/ 1545180 w 3989115"/>
              <a:gd name="connsiteY3" fmla="*/ 484 h 1566053"/>
              <a:gd name="connsiteX4" fmla="*/ 1950355 w 3989115"/>
              <a:gd name="connsiteY4" fmla="*/ 136404 h 1566053"/>
              <a:gd name="connsiteX5" fmla="*/ 2337378 w 3989115"/>
              <a:gd name="connsiteY5" fmla="*/ 541132 h 1566053"/>
              <a:gd name="connsiteX6" fmla="*/ 2736483 w 3989115"/>
              <a:gd name="connsiteY6" fmla="*/ 1171671 h 1566053"/>
              <a:gd name="connsiteX7" fmla="*/ 3162302 w 3989115"/>
              <a:gd name="connsiteY7" fmla="*/ 1438371 h 1566053"/>
              <a:gd name="connsiteX8" fmla="*/ 3989115 w 3989115"/>
              <a:gd name="connsiteY8" fmla="*/ 1566053 h 1566053"/>
              <a:gd name="connsiteX0" fmla="*/ 0 w 3847393"/>
              <a:gd name="connsiteY0" fmla="*/ 946060 h 1566053"/>
              <a:gd name="connsiteX1" fmla="*/ 301660 w 3847393"/>
              <a:gd name="connsiteY1" fmla="*/ 564570 h 1566053"/>
              <a:gd name="connsiteX2" fmla="*/ 865889 w 3847393"/>
              <a:gd name="connsiteY2" fmla="*/ 98675 h 1566053"/>
              <a:gd name="connsiteX3" fmla="*/ 1403458 w 3847393"/>
              <a:gd name="connsiteY3" fmla="*/ 484 h 1566053"/>
              <a:gd name="connsiteX4" fmla="*/ 1808633 w 3847393"/>
              <a:gd name="connsiteY4" fmla="*/ 136404 h 1566053"/>
              <a:gd name="connsiteX5" fmla="*/ 2195656 w 3847393"/>
              <a:gd name="connsiteY5" fmla="*/ 541132 h 1566053"/>
              <a:gd name="connsiteX6" fmla="*/ 2594761 w 3847393"/>
              <a:gd name="connsiteY6" fmla="*/ 1171671 h 1566053"/>
              <a:gd name="connsiteX7" fmla="*/ 3020580 w 3847393"/>
              <a:gd name="connsiteY7" fmla="*/ 1438371 h 1566053"/>
              <a:gd name="connsiteX8" fmla="*/ 3847393 w 3847393"/>
              <a:gd name="connsiteY8" fmla="*/ 1566053 h 1566053"/>
              <a:gd name="connsiteX0" fmla="*/ -1 w 3545732"/>
              <a:gd name="connsiteY0" fmla="*/ 564570 h 1566053"/>
              <a:gd name="connsiteX1" fmla="*/ 564228 w 3545732"/>
              <a:gd name="connsiteY1" fmla="*/ 98675 h 1566053"/>
              <a:gd name="connsiteX2" fmla="*/ 1101797 w 3545732"/>
              <a:gd name="connsiteY2" fmla="*/ 484 h 1566053"/>
              <a:gd name="connsiteX3" fmla="*/ 1506972 w 3545732"/>
              <a:gd name="connsiteY3" fmla="*/ 136404 h 1566053"/>
              <a:gd name="connsiteX4" fmla="*/ 1893995 w 3545732"/>
              <a:gd name="connsiteY4" fmla="*/ 541132 h 1566053"/>
              <a:gd name="connsiteX5" fmla="*/ 2293100 w 3545732"/>
              <a:gd name="connsiteY5" fmla="*/ 1171671 h 1566053"/>
              <a:gd name="connsiteX6" fmla="*/ 2718919 w 3545732"/>
              <a:gd name="connsiteY6" fmla="*/ 1438371 h 1566053"/>
              <a:gd name="connsiteX7" fmla="*/ 3545732 w 3545732"/>
              <a:gd name="connsiteY7" fmla="*/ 1566053 h 1566053"/>
              <a:gd name="connsiteX0" fmla="*/ -1 w 2718918"/>
              <a:gd name="connsiteY0" fmla="*/ 564570 h 1438371"/>
              <a:gd name="connsiteX1" fmla="*/ 564228 w 2718918"/>
              <a:gd name="connsiteY1" fmla="*/ 98675 h 1438371"/>
              <a:gd name="connsiteX2" fmla="*/ 1101797 w 2718918"/>
              <a:gd name="connsiteY2" fmla="*/ 484 h 1438371"/>
              <a:gd name="connsiteX3" fmla="*/ 1506972 w 2718918"/>
              <a:gd name="connsiteY3" fmla="*/ 136404 h 1438371"/>
              <a:gd name="connsiteX4" fmla="*/ 1893995 w 2718918"/>
              <a:gd name="connsiteY4" fmla="*/ 541132 h 1438371"/>
              <a:gd name="connsiteX5" fmla="*/ 2293100 w 2718918"/>
              <a:gd name="connsiteY5" fmla="*/ 1171671 h 1438371"/>
              <a:gd name="connsiteX6" fmla="*/ 2718919 w 2718918"/>
              <a:gd name="connsiteY6" fmla="*/ 1438371 h 1438371"/>
              <a:gd name="connsiteX0" fmla="*/ -1 w 2676928"/>
              <a:gd name="connsiteY0" fmla="*/ 564570 h 1199318"/>
              <a:gd name="connsiteX1" fmla="*/ 564228 w 2676928"/>
              <a:gd name="connsiteY1" fmla="*/ 98675 h 1199318"/>
              <a:gd name="connsiteX2" fmla="*/ 1101797 w 2676928"/>
              <a:gd name="connsiteY2" fmla="*/ 484 h 1199318"/>
              <a:gd name="connsiteX3" fmla="*/ 1506972 w 2676928"/>
              <a:gd name="connsiteY3" fmla="*/ 136404 h 1199318"/>
              <a:gd name="connsiteX4" fmla="*/ 1893995 w 2676928"/>
              <a:gd name="connsiteY4" fmla="*/ 541132 h 1199318"/>
              <a:gd name="connsiteX5" fmla="*/ 2293100 w 2676928"/>
              <a:gd name="connsiteY5" fmla="*/ 1171671 h 1199318"/>
              <a:gd name="connsiteX6" fmla="*/ 2676928 w 2676928"/>
              <a:gd name="connsiteY6" fmla="*/ 1133571 h 1199318"/>
              <a:gd name="connsiteX0" fmla="*/ -1 w 2676928"/>
              <a:gd name="connsiteY0" fmla="*/ 564570 h 1256894"/>
              <a:gd name="connsiteX1" fmla="*/ 564228 w 2676928"/>
              <a:gd name="connsiteY1" fmla="*/ 98675 h 1256894"/>
              <a:gd name="connsiteX2" fmla="*/ 1101797 w 2676928"/>
              <a:gd name="connsiteY2" fmla="*/ 484 h 1256894"/>
              <a:gd name="connsiteX3" fmla="*/ 1506972 w 2676928"/>
              <a:gd name="connsiteY3" fmla="*/ 136404 h 1256894"/>
              <a:gd name="connsiteX4" fmla="*/ 1893995 w 2676928"/>
              <a:gd name="connsiteY4" fmla="*/ 541132 h 1256894"/>
              <a:gd name="connsiteX5" fmla="*/ 2293100 w 2676928"/>
              <a:gd name="connsiteY5" fmla="*/ 1171671 h 1256894"/>
              <a:gd name="connsiteX6" fmla="*/ 2676928 w 2676928"/>
              <a:gd name="connsiteY6" fmla="*/ 1133571 h 1256894"/>
              <a:gd name="connsiteX0" fmla="*/ -1 w 2676928"/>
              <a:gd name="connsiteY0" fmla="*/ 564570 h 1266097"/>
              <a:gd name="connsiteX1" fmla="*/ 564228 w 2676928"/>
              <a:gd name="connsiteY1" fmla="*/ 98675 h 1266097"/>
              <a:gd name="connsiteX2" fmla="*/ 1101797 w 2676928"/>
              <a:gd name="connsiteY2" fmla="*/ 484 h 1266097"/>
              <a:gd name="connsiteX3" fmla="*/ 1506972 w 2676928"/>
              <a:gd name="connsiteY3" fmla="*/ 136404 h 1266097"/>
              <a:gd name="connsiteX4" fmla="*/ 1893995 w 2676928"/>
              <a:gd name="connsiteY4" fmla="*/ 541132 h 1266097"/>
              <a:gd name="connsiteX5" fmla="*/ 2293100 w 2676928"/>
              <a:gd name="connsiteY5" fmla="*/ 1171671 h 1266097"/>
              <a:gd name="connsiteX6" fmla="*/ 2676928 w 2676928"/>
              <a:gd name="connsiteY6" fmla="*/ 1133571 h 1266097"/>
              <a:gd name="connsiteX0" fmla="*/ -1 w 2666016"/>
              <a:gd name="connsiteY0" fmla="*/ 564570 h 1258716"/>
              <a:gd name="connsiteX1" fmla="*/ 564228 w 2666016"/>
              <a:gd name="connsiteY1" fmla="*/ 98675 h 1258716"/>
              <a:gd name="connsiteX2" fmla="*/ 1101797 w 2666016"/>
              <a:gd name="connsiteY2" fmla="*/ 484 h 1258716"/>
              <a:gd name="connsiteX3" fmla="*/ 1506972 w 2666016"/>
              <a:gd name="connsiteY3" fmla="*/ 136404 h 1258716"/>
              <a:gd name="connsiteX4" fmla="*/ 1893995 w 2666016"/>
              <a:gd name="connsiteY4" fmla="*/ 541132 h 1258716"/>
              <a:gd name="connsiteX5" fmla="*/ 2293100 w 2666016"/>
              <a:gd name="connsiteY5" fmla="*/ 1171671 h 1258716"/>
              <a:gd name="connsiteX6" fmla="*/ 2666016 w 2666016"/>
              <a:gd name="connsiteY6" fmla="*/ 1120871 h 1258716"/>
              <a:gd name="connsiteX0" fmla="*/ -1 w 2666016"/>
              <a:gd name="connsiteY0" fmla="*/ 564570 h 1260322"/>
              <a:gd name="connsiteX1" fmla="*/ 564228 w 2666016"/>
              <a:gd name="connsiteY1" fmla="*/ 98675 h 1260322"/>
              <a:gd name="connsiteX2" fmla="*/ 1101797 w 2666016"/>
              <a:gd name="connsiteY2" fmla="*/ 484 h 1260322"/>
              <a:gd name="connsiteX3" fmla="*/ 1506972 w 2666016"/>
              <a:gd name="connsiteY3" fmla="*/ 136404 h 1260322"/>
              <a:gd name="connsiteX4" fmla="*/ 1893995 w 2666016"/>
              <a:gd name="connsiteY4" fmla="*/ 541132 h 1260322"/>
              <a:gd name="connsiteX5" fmla="*/ 2293100 w 2666016"/>
              <a:gd name="connsiteY5" fmla="*/ 1171671 h 1260322"/>
              <a:gd name="connsiteX6" fmla="*/ 2666016 w 2666016"/>
              <a:gd name="connsiteY6" fmla="*/ 1120871 h 1260322"/>
              <a:gd name="connsiteX0" fmla="*/ -1 w 2666016"/>
              <a:gd name="connsiteY0" fmla="*/ 564570 h 1263564"/>
              <a:gd name="connsiteX1" fmla="*/ 564228 w 2666016"/>
              <a:gd name="connsiteY1" fmla="*/ 98675 h 1263564"/>
              <a:gd name="connsiteX2" fmla="*/ 1101797 w 2666016"/>
              <a:gd name="connsiteY2" fmla="*/ 484 h 1263564"/>
              <a:gd name="connsiteX3" fmla="*/ 1506972 w 2666016"/>
              <a:gd name="connsiteY3" fmla="*/ 136404 h 1263564"/>
              <a:gd name="connsiteX4" fmla="*/ 1893995 w 2666016"/>
              <a:gd name="connsiteY4" fmla="*/ 541132 h 1263564"/>
              <a:gd name="connsiteX5" fmla="*/ 2293100 w 2666016"/>
              <a:gd name="connsiteY5" fmla="*/ 1171671 h 1263564"/>
              <a:gd name="connsiteX6" fmla="*/ 2666016 w 2666016"/>
              <a:gd name="connsiteY6" fmla="*/ 1120871 h 1263564"/>
              <a:gd name="connsiteX0" fmla="*/ -1 w 2666016"/>
              <a:gd name="connsiteY0" fmla="*/ 564570 h 1263564"/>
              <a:gd name="connsiteX1" fmla="*/ 564228 w 2666016"/>
              <a:gd name="connsiteY1" fmla="*/ 98675 h 1263564"/>
              <a:gd name="connsiteX2" fmla="*/ 1101797 w 2666016"/>
              <a:gd name="connsiteY2" fmla="*/ 484 h 1263564"/>
              <a:gd name="connsiteX3" fmla="*/ 1506972 w 2666016"/>
              <a:gd name="connsiteY3" fmla="*/ 136404 h 1263564"/>
              <a:gd name="connsiteX4" fmla="*/ 1893995 w 2666016"/>
              <a:gd name="connsiteY4" fmla="*/ 541132 h 1263564"/>
              <a:gd name="connsiteX5" fmla="*/ 2293100 w 2666016"/>
              <a:gd name="connsiteY5" fmla="*/ 1171671 h 1263564"/>
              <a:gd name="connsiteX6" fmla="*/ 2666016 w 2666016"/>
              <a:gd name="connsiteY6" fmla="*/ 1120871 h 1263564"/>
              <a:gd name="connsiteX0" fmla="*/ -1 w 2666016"/>
              <a:gd name="connsiteY0" fmla="*/ 564570 h 1263564"/>
              <a:gd name="connsiteX1" fmla="*/ 564228 w 2666016"/>
              <a:gd name="connsiteY1" fmla="*/ 98675 h 1263564"/>
              <a:gd name="connsiteX2" fmla="*/ 1101797 w 2666016"/>
              <a:gd name="connsiteY2" fmla="*/ 484 h 1263564"/>
              <a:gd name="connsiteX3" fmla="*/ 1506972 w 2666016"/>
              <a:gd name="connsiteY3" fmla="*/ 136404 h 1263564"/>
              <a:gd name="connsiteX4" fmla="*/ 1893995 w 2666016"/>
              <a:gd name="connsiteY4" fmla="*/ 541132 h 1263564"/>
              <a:gd name="connsiteX5" fmla="*/ 2293100 w 2666016"/>
              <a:gd name="connsiteY5" fmla="*/ 1171671 h 1263564"/>
              <a:gd name="connsiteX6" fmla="*/ 2666016 w 2666016"/>
              <a:gd name="connsiteY6" fmla="*/ 1120871 h 1263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66016" h="1263564">
                <a:moveTo>
                  <a:pt x="-1" y="564570"/>
                </a:moveTo>
                <a:cubicBezTo>
                  <a:pt x="144314" y="423339"/>
                  <a:pt x="375365" y="188456"/>
                  <a:pt x="564228" y="98675"/>
                </a:cubicBezTo>
                <a:cubicBezTo>
                  <a:pt x="753091" y="8894"/>
                  <a:pt x="945591" y="-2830"/>
                  <a:pt x="1101797" y="484"/>
                </a:cubicBezTo>
                <a:cubicBezTo>
                  <a:pt x="1258003" y="3798"/>
                  <a:pt x="1374939" y="46296"/>
                  <a:pt x="1506972" y="136404"/>
                </a:cubicBezTo>
                <a:cubicBezTo>
                  <a:pt x="1639005" y="226512"/>
                  <a:pt x="1762974" y="368588"/>
                  <a:pt x="1893995" y="541132"/>
                </a:cubicBezTo>
                <a:cubicBezTo>
                  <a:pt x="2025016" y="713676"/>
                  <a:pt x="2164430" y="1075048"/>
                  <a:pt x="2293100" y="1171671"/>
                </a:cubicBezTo>
                <a:cubicBezTo>
                  <a:pt x="2421770" y="1268294"/>
                  <a:pt x="2529369" y="1336781"/>
                  <a:pt x="2666016" y="1120871"/>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48"/>
          <p:cNvSpPr/>
          <p:nvPr/>
        </p:nvSpPr>
        <p:spPr>
          <a:xfrm>
            <a:off x="6484923" y="7577987"/>
            <a:ext cx="1496628" cy="1426383"/>
          </a:xfrm>
          <a:custGeom>
            <a:avLst/>
            <a:gdLst>
              <a:gd name="connsiteX0" fmla="*/ 0 w 6604000"/>
              <a:gd name="connsiteY0" fmla="*/ 1651474 h 1893352"/>
              <a:gd name="connsiteX1" fmla="*/ 1054100 w 6604000"/>
              <a:gd name="connsiteY1" fmla="*/ 1194274 h 1893352"/>
              <a:gd name="connsiteX2" fmla="*/ 1727200 w 6604000"/>
              <a:gd name="connsiteY2" fmla="*/ 432274 h 1893352"/>
              <a:gd name="connsiteX3" fmla="*/ 2273300 w 6604000"/>
              <a:gd name="connsiteY3" fmla="*/ 25874 h 1893352"/>
              <a:gd name="connsiteX4" fmla="*/ 3365500 w 6604000"/>
              <a:gd name="connsiteY4" fmla="*/ 152874 h 1893352"/>
              <a:gd name="connsiteX5" fmla="*/ 3911600 w 6604000"/>
              <a:gd name="connsiteY5" fmla="*/ 1054574 h 1893352"/>
              <a:gd name="connsiteX6" fmla="*/ 4178300 w 6604000"/>
              <a:gd name="connsiteY6" fmla="*/ 1562574 h 1893352"/>
              <a:gd name="connsiteX7" fmla="*/ 4889500 w 6604000"/>
              <a:gd name="connsiteY7" fmla="*/ 1689574 h 1893352"/>
              <a:gd name="connsiteX8" fmla="*/ 5194300 w 6604000"/>
              <a:gd name="connsiteY8" fmla="*/ 1664174 h 1893352"/>
              <a:gd name="connsiteX9" fmla="*/ 5473700 w 6604000"/>
              <a:gd name="connsiteY9" fmla="*/ 1676874 h 1893352"/>
              <a:gd name="connsiteX10" fmla="*/ 5905500 w 6604000"/>
              <a:gd name="connsiteY10" fmla="*/ 1664174 h 1893352"/>
              <a:gd name="connsiteX11" fmla="*/ 5016500 w 6604000"/>
              <a:gd name="connsiteY11" fmla="*/ 1892774 h 1893352"/>
              <a:gd name="connsiteX12" fmla="*/ 6235700 w 6604000"/>
              <a:gd name="connsiteY12" fmla="*/ 1727674 h 1893352"/>
              <a:gd name="connsiteX13" fmla="*/ 6604000 w 6604000"/>
              <a:gd name="connsiteY13" fmla="*/ 1664174 h 1893352"/>
              <a:gd name="connsiteX0" fmla="*/ 0 w 6604000"/>
              <a:gd name="connsiteY0" fmla="*/ 1651474 h 1893352"/>
              <a:gd name="connsiteX1" fmla="*/ 1054100 w 6604000"/>
              <a:gd name="connsiteY1" fmla="*/ 1194274 h 1893352"/>
              <a:gd name="connsiteX2" fmla="*/ 1727200 w 6604000"/>
              <a:gd name="connsiteY2" fmla="*/ 432274 h 1893352"/>
              <a:gd name="connsiteX3" fmla="*/ 2273300 w 6604000"/>
              <a:gd name="connsiteY3" fmla="*/ 25874 h 1893352"/>
              <a:gd name="connsiteX4" fmla="*/ 3365500 w 6604000"/>
              <a:gd name="connsiteY4" fmla="*/ 152874 h 1893352"/>
              <a:gd name="connsiteX5" fmla="*/ 3911600 w 6604000"/>
              <a:gd name="connsiteY5" fmla="*/ 1054574 h 1893352"/>
              <a:gd name="connsiteX6" fmla="*/ 4178300 w 6604000"/>
              <a:gd name="connsiteY6" fmla="*/ 1562574 h 1893352"/>
              <a:gd name="connsiteX7" fmla="*/ 4889500 w 6604000"/>
              <a:gd name="connsiteY7" fmla="*/ 1689574 h 1893352"/>
              <a:gd name="connsiteX8" fmla="*/ 5194300 w 6604000"/>
              <a:gd name="connsiteY8" fmla="*/ 1664174 h 1893352"/>
              <a:gd name="connsiteX9" fmla="*/ 5473700 w 6604000"/>
              <a:gd name="connsiteY9" fmla="*/ 1676874 h 1893352"/>
              <a:gd name="connsiteX10" fmla="*/ 5905500 w 6604000"/>
              <a:gd name="connsiteY10" fmla="*/ 1664174 h 1893352"/>
              <a:gd name="connsiteX11" fmla="*/ 5016500 w 6604000"/>
              <a:gd name="connsiteY11" fmla="*/ 1892774 h 1893352"/>
              <a:gd name="connsiteX12" fmla="*/ 6235700 w 6604000"/>
              <a:gd name="connsiteY12" fmla="*/ 1727674 h 1893352"/>
              <a:gd name="connsiteX13" fmla="*/ 6604000 w 6604000"/>
              <a:gd name="connsiteY13" fmla="*/ 1664174 h 1893352"/>
              <a:gd name="connsiteX0" fmla="*/ 0 w 6540500"/>
              <a:gd name="connsiteY0" fmla="*/ 1651474 h 1893255"/>
              <a:gd name="connsiteX1" fmla="*/ 1054100 w 6540500"/>
              <a:gd name="connsiteY1" fmla="*/ 1194274 h 1893255"/>
              <a:gd name="connsiteX2" fmla="*/ 1727200 w 6540500"/>
              <a:gd name="connsiteY2" fmla="*/ 432274 h 1893255"/>
              <a:gd name="connsiteX3" fmla="*/ 2273300 w 6540500"/>
              <a:gd name="connsiteY3" fmla="*/ 25874 h 1893255"/>
              <a:gd name="connsiteX4" fmla="*/ 3365500 w 6540500"/>
              <a:gd name="connsiteY4" fmla="*/ 152874 h 1893255"/>
              <a:gd name="connsiteX5" fmla="*/ 3911600 w 6540500"/>
              <a:gd name="connsiteY5" fmla="*/ 1054574 h 1893255"/>
              <a:gd name="connsiteX6" fmla="*/ 4178300 w 6540500"/>
              <a:gd name="connsiteY6" fmla="*/ 1562574 h 1893255"/>
              <a:gd name="connsiteX7" fmla="*/ 4889500 w 6540500"/>
              <a:gd name="connsiteY7" fmla="*/ 1689574 h 1893255"/>
              <a:gd name="connsiteX8" fmla="*/ 5194300 w 6540500"/>
              <a:gd name="connsiteY8" fmla="*/ 1664174 h 1893255"/>
              <a:gd name="connsiteX9" fmla="*/ 5473700 w 6540500"/>
              <a:gd name="connsiteY9" fmla="*/ 1676874 h 1893255"/>
              <a:gd name="connsiteX10" fmla="*/ 5905500 w 6540500"/>
              <a:gd name="connsiteY10" fmla="*/ 1664174 h 1893255"/>
              <a:gd name="connsiteX11" fmla="*/ 5016500 w 6540500"/>
              <a:gd name="connsiteY11" fmla="*/ 1892774 h 1893255"/>
              <a:gd name="connsiteX12" fmla="*/ 6235700 w 6540500"/>
              <a:gd name="connsiteY12" fmla="*/ 1727674 h 1893255"/>
              <a:gd name="connsiteX13" fmla="*/ 6540500 w 6540500"/>
              <a:gd name="connsiteY13" fmla="*/ 1841974 h 1893255"/>
              <a:gd name="connsiteX0" fmla="*/ 0 w 6540500"/>
              <a:gd name="connsiteY0" fmla="*/ 1651474 h 1893387"/>
              <a:gd name="connsiteX1" fmla="*/ 1054100 w 6540500"/>
              <a:gd name="connsiteY1" fmla="*/ 1194274 h 1893387"/>
              <a:gd name="connsiteX2" fmla="*/ 1727200 w 6540500"/>
              <a:gd name="connsiteY2" fmla="*/ 432274 h 1893387"/>
              <a:gd name="connsiteX3" fmla="*/ 2273300 w 6540500"/>
              <a:gd name="connsiteY3" fmla="*/ 25874 h 1893387"/>
              <a:gd name="connsiteX4" fmla="*/ 3365500 w 6540500"/>
              <a:gd name="connsiteY4" fmla="*/ 152874 h 1893387"/>
              <a:gd name="connsiteX5" fmla="*/ 3911600 w 6540500"/>
              <a:gd name="connsiteY5" fmla="*/ 1054574 h 1893387"/>
              <a:gd name="connsiteX6" fmla="*/ 4178300 w 6540500"/>
              <a:gd name="connsiteY6" fmla="*/ 1562574 h 1893387"/>
              <a:gd name="connsiteX7" fmla="*/ 4889500 w 6540500"/>
              <a:gd name="connsiteY7" fmla="*/ 1689574 h 1893387"/>
              <a:gd name="connsiteX8" fmla="*/ 5194300 w 6540500"/>
              <a:gd name="connsiteY8" fmla="*/ 1664174 h 1893387"/>
              <a:gd name="connsiteX9" fmla="*/ 5473700 w 6540500"/>
              <a:gd name="connsiteY9" fmla="*/ 1676874 h 1893387"/>
              <a:gd name="connsiteX10" fmla="*/ 5905500 w 6540500"/>
              <a:gd name="connsiteY10" fmla="*/ 1664174 h 1893387"/>
              <a:gd name="connsiteX11" fmla="*/ 5016500 w 6540500"/>
              <a:gd name="connsiteY11" fmla="*/ 1892774 h 1893387"/>
              <a:gd name="connsiteX12" fmla="*/ 6235700 w 6540500"/>
              <a:gd name="connsiteY12" fmla="*/ 1727674 h 1893387"/>
              <a:gd name="connsiteX13" fmla="*/ 6540500 w 6540500"/>
              <a:gd name="connsiteY13" fmla="*/ 1841974 h 1893387"/>
              <a:gd name="connsiteX0" fmla="*/ 0 w 6540500"/>
              <a:gd name="connsiteY0" fmla="*/ 1636081 h 1877994"/>
              <a:gd name="connsiteX1" fmla="*/ 1054100 w 6540500"/>
              <a:gd name="connsiteY1" fmla="*/ 1178881 h 1877994"/>
              <a:gd name="connsiteX2" fmla="*/ 1727200 w 6540500"/>
              <a:gd name="connsiteY2" fmla="*/ 416881 h 1877994"/>
              <a:gd name="connsiteX3" fmla="*/ 2273300 w 6540500"/>
              <a:gd name="connsiteY3" fmla="*/ 10481 h 1877994"/>
              <a:gd name="connsiteX4" fmla="*/ 3276600 w 6540500"/>
              <a:gd name="connsiteY4" fmla="*/ 200981 h 1877994"/>
              <a:gd name="connsiteX5" fmla="*/ 3911600 w 6540500"/>
              <a:gd name="connsiteY5" fmla="*/ 1039181 h 1877994"/>
              <a:gd name="connsiteX6" fmla="*/ 4178300 w 6540500"/>
              <a:gd name="connsiteY6" fmla="*/ 1547181 h 1877994"/>
              <a:gd name="connsiteX7" fmla="*/ 4889500 w 6540500"/>
              <a:gd name="connsiteY7" fmla="*/ 1674181 h 1877994"/>
              <a:gd name="connsiteX8" fmla="*/ 5194300 w 6540500"/>
              <a:gd name="connsiteY8" fmla="*/ 1648781 h 1877994"/>
              <a:gd name="connsiteX9" fmla="*/ 5473700 w 6540500"/>
              <a:gd name="connsiteY9" fmla="*/ 1661481 h 1877994"/>
              <a:gd name="connsiteX10" fmla="*/ 5905500 w 6540500"/>
              <a:gd name="connsiteY10" fmla="*/ 1648781 h 1877994"/>
              <a:gd name="connsiteX11" fmla="*/ 5016500 w 6540500"/>
              <a:gd name="connsiteY11" fmla="*/ 1877381 h 1877994"/>
              <a:gd name="connsiteX12" fmla="*/ 6235700 w 6540500"/>
              <a:gd name="connsiteY12" fmla="*/ 1712281 h 1877994"/>
              <a:gd name="connsiteX13" fmla="*/ 6540500 w 6540500"/>
              <a:gd name="connsiteY13" fmla="*/ 1826581 h 1877994"/>
              <a:gd name="connsiteX0" fmla="*/ 0 w 6540500"/>
              <a:gd name="connsiteY0" fmla="*/ 1580992 h 1822905"/>
              <a:gd name="connsiteX1" fmla="*/ 1054100 w 6540500"/>
              <a:gd name="connsiteY1" fmla="*/ 1123792 h 1822905"/>
              <a:gd name="connsiteX2" fmla="*/ 1727200 w 6540500"/>
              <a:gd name="connsiteY2" fmla="*/ 361792 h 1822905"/>
              <a:gd name="connsiteX3" fmla="*/ 2298700 w 6540500"/>
              <a:gd name="connsiteY3" fmla="*/ 18892 h 1822905"/>
              <a:gd name="connsiteX4" fmla="*/ 3276600 w 6540500"/>
              <a:gd name="connsiteY4" fmla="*/ 145892 h 1822905"/>
              <a:gd name="connsiteX5" fmla="*/ 3911600 w 6540500"/>
              <a:gd name="connsiteY5" fmla="*/ 984092 h 1822905"/>
              <a:gd name="connsiteX6" fmla="*/ 4178300 w 6540500"/>
              <a:gd name="connsiteY6" fmla="*/ 1492092 h 1822905"/>
              <a:gd name="connsiteX7" fmla="*/ 4889500 w 6540500"/>
              <a:gd name="connsiteY7" fmla="*/ 1619092 h 1822905"/>
              <a:gd name="connsiteX8" fmla="*/ 5194300 w 6540500"/>
              <a:gd name="connsiteY8" fmla="*/ 1593692 h 1822905"/>
              <a:gd name="connsiteX9" fmla="*/ 5473700 w 6540500"/>
              <a:gd name="connsiteY9" fmla="*/ 1606392 h 1822905"/>
              <a:gd name="connsiteX10" fmla="*/ 5905500 w 6540500"/>
              <a:gd name="connsiteY10" fmla="*/ 1593692 h 1822905"/>
              <a:gd name="connsiteX11" fmla="*/ 5016500 w 6540500"/>
              <a:gd name="connsiteY11" fmla="*/ 1822292 h 1822905"/>
              <a:gd name="connsiteX12" fmla="*/ 6235700 w 6540500"/>
              <a:gd name="connsiteY12" fmla="*/ 1657192 h 1822905"/>
              <a:gd name="connsiteX13" fmla="*/ 6540500 w 6540500"/>
              <a:gd name="connsiteY13" fmla="*/ 1771492 h 1822905"/>
              <a:gd name="connsiteX0" fmla="*/ 0 w 6540500"/>
              <a:gd name="connsiteY0" fmla="*/ 1580992 h 1822905"/>
              <a:gd name="connsiteX1" fmla="*/ 1231900 w 6540500"/>
              <a:gd name="connsiteY1" fmla="*/ 1225392 h 1822905"/>
              <a:gd name="connsiteX2" fmla="*/ 1727200 w 6540500"/>
              <a:gd name="connsiteY2" fmla="*/ 361792 h 1822905"/>
              <a:gd name="connsiteX3" fmla="*/ 2298700 w 6540500"/>
              <a:gd name="connsiteY3" fmla="*/ 18892 h 1822905"/>
              <a:gd name="connsiteX4" fmla="*/ 3276600 w 6540500"/>
              <a:gd name="connsiteY4" fmla="*/ 145892 h 1822905"/>
              <a:gd name="connsiteX5" fmla="*/ 3911600 w 6540500"/>
              <a:gd name="connsiteY5" fmla="*/ 984092 h 1822905"/>
              <a:gd name="connsiteX6" fmla="*/ 4178300 w 6540500"/>
              <a:gd name="connsiteY6" fmla="*/ 1492092 h 1822905"/>
              <a:gd name="connsiteX7" fmla="*/ 4889500 w 6540500"/>
              <a:gd name="connsiteY7" fmla="*/ 1619092 h 1822905"/>
              <a:gd name="connsiteX8" fmla="*/ 5194300 w 6540500"/>
              <a:gd name="connsiteY8" fmla="*/ 1593692 h 1822905"/>
              <a:gd name="connsiteX9" fmla="*/ 5473700 w 6540500"/>
              <a:gd name="connsiteY9" fmla="*/ 1606392 h 1822905"/>
              <a:gd name="connsiteX10" fmla="*/ 5905500 w 6540500"/>
              <a:gd name="connsiteY10" fmla="*/ 1593692 h 1822905"/>
              <a:gd name="connsiteX11" fmla="*/ 5016500 w 6540500"/>
              <a:gd name="connsiteY11" fmla="*/ 1822292 h 1822905"/>
              <a:gd name="connsiteX12" fmla="*/ 6235700 w 6540500"/>
              <a:gd name="connsiteY12" fmla="*/ 1657192 h 1822905"/>
              <a:gd name="connsiteX13" fmla="*/ 6540500 w 6540500"/>
              <a:gd name="connsiteY13" fmla="*/ 1771492 h 1822905"/>
              <a:gd name="connsiteX0" fmla="*/ 0 w 6540500"/>
              <a:gd name="connsiteY0" fmla="*/ 1584747 h 1826660"/>
              <a:gd name="connsiteX1" fmla="*/ 1231900 w 6540500"/>
              <a:gd name="connsiteY1" fmla="*/ 1229147 h 1826660"/>
              <a:gd name="connsiteX2" fmla="*/ 1752600 w 6540500"/>
              <a:gd name="connsiteY2" fmla="*/ 416347 h 1826660"/>
              <a:gd name="connsiteX3" fmla="*/ 2298700 w 6540500"/>
              <a:gd name="connsiteY3" fmla="*/ 22647 h 1826660"/>
              <a:gd name="connsiteX4" fmla="*/ 3276600 w 6540500"/>
              <a:gd name="connsiteY4" fmla="*/ 149647 h 1826660"/>
              <a:gd name="connsiteX5" fmla="*/ 3911600 w 6540500"/>
              <a:gd name="connsiteY5" fmla="*/ 987847 h 1826660"/>
              <a:gd name="connsiteX6" fmla="*/ 4178300 w 6540500"/>
              <a:gd name="connsiteY6" fmla="*/ 1495847 h 1826660"/>
              <a:gd name="connsiteX7" fmla="*/ 4889500 w 6540500"/>
              <a:gd name="connsiteY7" fmla="*/ 1622847 h 1826660"/>
              <a:gd name="connsiteX8" fmla="*/ 5194300 w 6540500"/>
              <a:gd name="connsiteY8" fmla="*/ 1597447 h 1826660"/>
              <a:gd name="connsiteX9" fmla="*/ 5473700 w 6540500"/>
              <a:gd name="connsiteY9" fmla="*/ 1610147 h 1826660"/>
              <a:gd name="connsiteX10" fmla="*/ 5905500 w 6540500"/>
              <a:gd name="connsiteY10" fmla="*/ 1597447 h 1826660"/>
              <a:gd name="connsiteX11" fmla="*/ 5016500 w 6540500"/>
              <a:gd name="connsiteY11" fmla="*/ 1826047 h 1826660"/>
              <a:gd name="connsiteX12" fmla="*/ 6235700 w 6540500"/>
              <a:gd name="connsiteY12" fmla="*/ 1660947 h 1826660"/>
              <a:gd name="connsiteX13" fmla="*/ 6540500 w 6540500"/>
              <a:gd name="connsiteY13" fmla="*/ 1775247 h 1826660"/>
              <a:gd name="connsiteX0" fmla="*/ 0 w 6540500"/>
              <a:gd name="connsiteY0" fmla="*/ 1565068 h 1806981"/>
              <a:gd name="connsiteX1" fmla="*/ 1231900 w 6540500"/>
              <a:gd name="connsiteY1" fmla="*/ 1209468 h 1806981"/>
              <a:gd name="connsiteX2" fmla="*/ 1752600 w 6540500"/>
              <a:gd name="connsiteY2" fmla="*/ 396668 h 1806981"/>
              <a:gd name="connsiteX3" fmla="*/ 2298700 w 6540500"/>
              <a:gd name="connsiteY3" fmla="*/ 2968 h 1806981"/>
              <a:gd name="connsiteX4" fmla="*/ 2717800 w 6540500"/>
              <a:gd name="connsiteY4" fmla="*/ 256968 h 1806981"/>
              <a:gd name="connsiteX5" fmla="*/ 3911600 w 6540500"/>
              <a:gd name="connsiteY5" fmla="*/ 968168 h 1806981"/>
              <a:gd name="connsiteX6" fmla="*/ 4178300 w 6540500"/>
              <a:gd name="connsiteY6" fmla="*/ 1476168 h 1806981"/>
              <a:gd name="connsiteX7" fmla="*/ 4889500 w 6540500"/>
              <a:gd name="connsiteY7" fmla="*/ 1603168 h 1806981"/>
              <a:gd name="connsiteX8" fmla="*/ 5194300 w 6540500"/>
              <a:gd name="connsiteY8" fmla="*/ 1577768 h 1806981"/>
              <a:gd name="connsiteX9" fmla="*/ 5473700 w 6540500"/>
              <a:gd name="connsiteY9" fmla="*/ 1590468 h 1806981"/>
              <a:gd name="connsiteX10" fmla="*/ 5905500 w 6540500"/>
              <a:gd name="connsiteY10" fmla="*/ 1577768 h 1806981"/>
              <a:gd name="connsiteX11" fmla="*/ 5016500 w 6540500"/>
              <a:gd name="connsiteY11" fmla="*/ 1806368 h 1806981"/>
              <a:gd name="connsiteX12" fmla="*/ 6235700 w 6540500"/>
              <a:gd name="connsiteY12" fmla="*/ 1641268 h 1806981"/>
              <a:gd name="connsiteX13" fmla="*/ 6540500 w 6540500"/>
              <a:gd name="connsiteY13" fmla="*/ 1755568 h 1806981"/>
              <a:gd name="connsiteX0" fmla="*/ 0 w 6540500"/>
              <a:gd name="connsiteY0" fmla="*/ 1565068 h 1806981"/>
              <a:gd name="connsiteX1" fmla="*/ 1231900 w 6540500"/>
              <a:gd name="connsiteY1" fmla="*/ 1209468 h 1806981"/>
              <a:gd name="connsiteX2" fmla="*/ 1752600 w 6540500"/>
              <a:gd name="connsiteY2" fmla="*/ 396668 h 1806981"/>
              <a:gd name="connsiteX3" fmla="*/ 2298700 w 6540500"/>
              <a:gd name="connsiteY3" fmla="*/ 2968 h 1806981"/>
              <a:gd name="connsiteX4" fmla="*/ 2844800 w 6540500"/>
              <a:gd name="connsiteY4" fmla="*/ 256968 h 1806981"/>
              <a:gd name="connsiteX5" fmla="*/ 3911600 w 6540500"/>
              <a:gd name="connsiteY5" fmla="*/ 968168 h 1806981"/>
              <a:gd name="connsiteX6" fmla="*/ 4178300 w 6540500"/>
              <a:gd name="connsiteY6" fmla="*/ 1476168 h 1806981"/>
              <a:gd name="connsiteX7" fmla="*/ 4889500 w 6540500"/>
              <a:gd name="connsiteY7" fmla="*/ 1603168 h 1806981"/>
              <a:gd name="connsiteX8" fmla="*/ 5194300 w 6540500"/>
              <a:gd name="connsiteY8" fmla="*/ 1577768 h 1806981"/>
              <a:gd name="connsiteX9" fmla="*/ 5473700 w 6540500"/>
              <a:gd name="connsiteY9" fmla="*/ 1590468 h 1806981"/>
              <a:gd name="connsiteX10" fmla="*/ 5905500 w 6540500"/>
              <a:gd name="connsiteY10" fmla="*/ 1577768 h 1806981"/>
              <a:gd name="connsiteX11" fmla="*/ 5016500 w 6540500"/>
              <a:gd name="connsiteY11" fmla="*/ 1806368 h 1806981"/>
              <a:gd name="connsiteX12" fmla="*/ 6235700 w 6540500"/>
              <a:gd name="connsiteY12" fmla="*/ 1641268 h 1806981"/>
              <a:gd name="connsiteX13" fmla="*/ 6540500 w 6540500"/>
              <a:gd name="connsiteY13" fmla="*/ 1755568 h 1806981"/>
              <a:gd name="connsiteX0" fmla="*/ 0 w 6540500"/>
              <a:gd name="connsiteY0" fmla="*/ 1569309 h 1811222"/>
              <a:gd name="connsiteX1" fmla="*/ 1231900 w 6540500"/>
              <a:gd name="connsiteY1" fmla="*/ 1213709 h 1811222"/>
              <a:gd name="connsiteX2" fmla="*/ 1752600 w 6540500"/>
              <a:gd name="connsiteY2" fmla="*/ 400909 h 1811222"/>
              <a:gd name="connsiteX3" fmla="*/ 2298700 w 6540500"/>
              <a:gd name="connsiteY3" fmla="*/ 7209 h 1811222"/>
              <a:gd name="connsiteX4" fmla="*/ 2882900 w 6540500"/>
              <a:gd name="connsiteY4" fmla="*/ 210409 h 1811222"/>
              <a:gd name="connsiteX5" fmla="*/ 3911600 w 6540500"/>
              <a:gd name="connsiteY5" fmla="*/ 972409 h 1811222"/>
              <a:gd name="connsiteX6" fmla="*/ 4178300 w 6540500"/>
              <a:gd name="connsiteY6" fmla="*/ 1480409 h 1811222"/>
              <a:gd name="connsiteX7" fmla="*/ 4889500 w 6540500"/>
              <a:gd name="connsiteY7" fmla="*/ 1607409 h 1811222"/>
              <a:gd name="connsiteX8" fmla="*/ 5194300 w 6540500"/>
              <a:gd name="connsiteY8" fmla="*/ 1582009 h 1811222"/>
              <a:gd name="connsiteX9" fmla="*/ 5473700 w 6540500"/>
              <a:gd name="connsiteY9" fmla="*/ 1594709 h 1811222"/>
              <a:gd name="connsiteX10" fmla="*/ 5905500 w 6540500"/>
              <a:gd name="connsiteY10" fmla="*/ 1582009 h 1811222"/>
              <a:gd name="connsiteX11" fmla="*/ 5016500 w 6540500"/>
              <a:gd name="connsiteY11" fmla="*/ 1810609 h 1811222"/>
              <a:gd name="connsiteX12" fmla="*/ 6235700 w 6540500"/>
              <a:gd name="connsiteY12" fmla="*/ 1645509 h 1811222"/>
              <a:gd name="connsiteX13" fmla="*/ 6540500 w 6540500"/>
              <a:gd name="connsiteY13" fmla="*/ 1759809 h 1811222"/>
              <a:gd name="connsiteX0" fmla="*/ 0 w 6540500"/>
              <a:gd name="connsiteY0" fmla="*/ 1566755 h 1808668"/>
              <a:gd name="connsiteX1" fmla="*/ 1231900 w 6540500"/>
              <a:gd name="connsiteY1" fmla="*/ 1211155 h 1808668"/>
              <a:gd name="connsiteX2" fmla="*/ 1752600 w 6540500"/>
              <a:gd name="connsiteY2" fmla="*/ 398355 h 1808668"/>
              <a:gd name="connsiteX3" fmla="*/ 2298700 w 6540500"/>
              <a:gd name="connsiteY3" fmla="*/ 4655 h 1808668"/>
              <a:gd name="connsiteX4" fmla="*/ 2882900 w 6540500"/>
              <a:gd name="connsiteY4" fmla="*/ 207855 h 1808668"/>
              <a:gd name="connsiteX5" fmla="*/ 3911600 w 6540500"/>
              <a:gd name="connsiteY5" fmla="*/ 969855 h 1808668"/>
              <a:gd name="connsiteX6" fmla="*/ 4178300 w 6540500"/>
              <a:gd name="connsiteY6" fmla="*/ 1477855 h 1808668"/>
              <a:gd name="connsiteX7" fmla="*/ 4889500 w 6540500"/>
              <a:gd name="connsiteY7" fmla="*/ 1604855 h 1808668"/>
              <a:gd name="connsiteX8" fmla="*/ 5194300 w 6540500"/>
              <a:gd name="connsiteY8" fmla="*/ 1579455 h 1808668"/>
              <a:gd name="connsiteX9" fmla="*/ 5473700 w 6540500"/>
              <a:gd name="connsiteY9" fmla="*/ 1592155 h 1808668"/>
              <a:gd name="connsiteX10" fmla="*/ 5905500 w 6540500"/>
              <a:gd name="connsiteY10" fmla="*/ 1579455 h 1808668"/>
              <a:gd name="connsiteX11" fmla="*/ 5016500 w 6540500"/>
              <a:gd name="connsiteY11" fmla="*/ 1808055 h 1808668"/>
              <a:gd name="connsiteX12" fmla="*/ 6235700 w 6540500"/>
              <a:gd name="connsiteY12" fmla="*/ 1642955 h 1808668"/>
              <a:gd name="connsiteX13" fmla="*/ 6540500 w 6540500"/>
              <a:gd name="connsiteY13" fmla="*/ 1757255 h 1808668"/>
              <a:gd name="connsiteX0" fmla="*/ 0 w 6540500"/>
              <a:gd name="connsiteY0" fmla="*/ 1571100 h 1813013"/>
              <a:gd name="connsiteX1" fmla="*/ 1231900 w 6540500"/>
              <a:gd name="connsiteY1" fmla="*/ 1215500 h 1813013"/>
              <a:gd name="connsiteX2" fmla="*/ 1752600 w 6540500"/>
              <a:gd name="connsiteY2" fmla="*/ 402700 h 1813013"/>
              <a:gd name="connsiteX3" fmla="*/ 2298700 w 6540500"/>
              <a:gd name="connsiteY3" fmla="*/ 9000 h 1813013"/>
              <a:gd name="connsiteX4" fmla="*/ 2882900 w 6540500"/>
              <a:gd name="connsiteY4" fmla="*/ 212200 h 1813013"/>
              <a:gd name="connsiteX5" fmla="*/ 3911600 w 6540500"/>
              <a:gd name="connsiteY5" fmla="*/ 974200 h 1813013"/>
              <a:gd name="connsiteX6" fmla="*/ 4178300 w 6540500"/>
              <a:gd name="connsiteY6" fmla="*/ 1482200 h 1813013"/>
              <a:gd name="connsiteX7" fmla="*/ 4889500 w 6540500"/>
              <a:gd name="connsiteY7" fmla="*/ 1609200 h 1813013"/>
              <a:gd name="connsiteX8" fmla="*/ 5194300 w 6540500"/>
              <a:gd name="connsiteY8" fmla="*/ 1583800 h 1813013"/>
              <a:gd name="connsiteX9" fmla="*/ 5473700 w 6540500"/>
              <a:gd name="connsiteY9" fmla="*/ 1596500 h 1813013"/>
              <a:gd name="connsiteX10" fmla="*/ 5905500 w 6540500"/>
              <a:gd name="connsiteY10" fmla="*/ 1583800 h 1813013"/>
              <a:gd name="connsiteX11" fmla="*/ 5016500 w 6540500"/>
              <a:gd name="connsiteY11" fmla="*/ 1812400 h 1813013"/>
              <a:gd name="connsiteX12" fmla="*/ 6235700 w 6540500"/>
              <a:gd name="connsiteY12" fmla="*/ 1647300 h 1813013"/>
              <a:gd name="connsiteX13" fmla="*/ 6540500 w 6540500"/>
              <a:gd name="connsiteY13" fmla="*/ 1761600 h 1813013"/>
              <a:gd name="connsiteX0" fmla="*/ 0 w 6540500"/>
              <a:gd name="connsiteY0" fmla="*/ 1582122 h 1824035"/>
              <a:gd name="connsiteX1" fmla="*/ 1231900 w 6540500"/>
              <a:gd name="connsiteY1" fmla="*/ 1226522 h 1824035"/>
              <a:gd name="connsiteX2" fmla="*/ 1752600 w 6540500"/>
              <a:gd name="connsiteY2" fmla="*/ 413722 h 1824035"/>
              <a:gd name="connsiteX3" fmla="*/ 2298700 w 6540500"/>
              <a:gd name="connsiteY3" fmla="*/ 20022 h 1824035"/>
              <a:gd name="connsiteX4" fmla="*/ 3022600 w 6540500"/>
              <a:gd name="connsiteY4" fmla="*/ 172422 h 1824035"/>
              <a:gd name="connsiteX5" fmla="*/ 3911600 w 6540500"/>
              <a:gd name="connsiteY5" fmla="*/ 985222 h 1824035"/>
              <a:gd name="connsiteX6" fmla="*/ 4178300 w 6540500"/>
              <a:gd name="connsiteY6" fmla="*/ 1493222 h 1824035"/>
              <a:gd name="connsiteX7" fmla="*/ 4889500 w 6540500"/>
              <a:gd name="connsiteY7" fmla="*/ 1620222 h 1824035"/>
              <a:gd name="connsiteX8" fmla="*/ 5194300 w 6540500"/>
              <a:gd name="connsiteY8" fmla="*/ 1594822 h 1824035"/>
              <a:gd name="connsiteX9" fmla="*/ 5473700 w 6540500"/>
              <a:gd name="connsiteY9" fmla="*/ 1607522 h 1824035"/>
              <a:gd name="connsiteX10" fmla="*/ 5905500 w 6540500"/>
              <a:gd name="connsiteY10" fmla="*/ 1594822 h 1824035"/>
              <a:gd name="connsiteX11" fmla="*/ 5016500 w 6540500"/>
              <a:gd name="connsiteY11" fmla="*/ 1823422 h 1824035"/>
              <a:gd name="connsiteX12" fmla="*/ 6235700 w 6540500"/>
              <a:gd name="connsiteY12" fmla="*/ 1658322 h 1824035"/>
              <a:gd name="connsiteX13" fmla="*/ 6540500 w 6540500"/>
              <a:gd name="connsiteY13" fmla="*/ 1772622 h 1824035"/>
              <a:gd name="connsiteX0" fmla="*/ 0 w 6540500"/>
              <a:gd name="connsiteY0" fmla="*/ 1613838 h 1855751"/>
              <a:gd name="connsiteX1" fmla="*/ 1231900 w 6540500"/>
              <a:gd name="connsiteY1" fmla="*/ 1258238 h 1855751"/>
              <a:gd name="connsiteX2" fmla="*/ 1752600 w 6540500"/>
              <a:gd name="connsiteY2" fmla="*/ 445438 h 1855751"/>
              <a:gd name="connsiteX3" fmla="*/ 2298700 w 6540500"/>
              <a:gd name="connsiteY3" fmla="*/ 51738 h 1855751"/>
              <a:gd name="connsiteX4" fmla="*/ 3035300 w 6540500"/>
              <a:gd name="connsiteY4" fmla="*/ 127938 h 1855751"/>
              <a:gd name="connsiteX5" fmla="*/ 3911600 w 6540500"/>
              <a:gd name="connsiteY5" fmla="*/ 1016938 h 1855751"/>
              <a:gd name="connsiteX6" fmla="*/ 4178300 w 6540500"/>
              <a:gd name="connsiteY6" fmla="*/ 1524938 h 1855751"/>
              <a:gd name="connsiteX7" fmla="*/ 4889500 w 6540500"/>
              <a:gd name="connsiteY7" fmla="*/ 1651938 h 1855751"/>
              <a:gd name="connsiteX8" fmla="*/ 5194300 w 6540500"/>
              <a:gd name="connsiteY8" fmla="*/ 1626538 h 1855751"/>
              <a:gd name="connsiteX9" fmla="*/ 5473700 w 6540500"/>
              <a:gd name="connsiteY9" fmla="*/ 1639238 h 1855751"/>
              <a:gd name="connsiteX10" fmla="*/ 5905500 w 6540500"/>
              <a:gd name="connsiteY10" fmla="*/ 1626538 h 1855751"/>
              <a:gd name="connsiteX11" fmla="*/ 5016500 w 6540500"/>
              <a:gd name="connsiteY11" fmla="*/ 1855138 h 1855751"/>
              <a:gd name="connsiteX12" fmla="*/ 6235700 w 6540500"/>
              <a:gd name="connsiteY12" fmla="*/ 1690038 h 1855751"/>
              <a:gd name="connsiteX13" fmla="*/ 6540500 w 6540500"/>
              <a:gd name="connsiteY13" fmla="*/ 1804338 h 1855751"/>
              <a:gd name="connsiteX0" fmla="*/ 0 w 6540500"/>
              <a:gd name="connsiteY0" fmla="*/ 1583471 h 1825384"/>
              <a:gd name="connsiteX1" fmla="*/ 1231900 w 6540500"/>
              <a:gd name="connsiteY1" fmla="*/ 1227871 h 1825384"/>
              <a:gd name="connsiteX2" fmla="*/ 1752600 w 6540500"/>
              <a:gd name="connsiteY2" fmla="*/ 415071 h 1825384"/>
              <a:gd name="connsiteX3" fmla="*/ 2298700 w 6540500"/>
              <a:gd name="connsiteY3" fmla="*/ 21371 h 1825384"/>
              <a:gd name="connsiteX4" fmla="*/ 3035300 w 6540500"/>
              <a:gd name="connsiteY4" fmla="*/ 97571 h 1825384"/>
              <a:gd name="connsiteX5" fmla="*/ 3594100 w 6540500"/>
              <a:gd name="connsiteY5" fmla="*/ 478571 h 1825384"/>
              <a:gd name="connsiteX6" fmla="*/ 4178300 w 6540500"/>
              <a:gd name="connsiteY6" fmla="*/ 1494571 h 1825384"/>
              <a:gd name="connsiteX7" fmla="*/ 4889500 w 6540500"/>
              <a:gd name="connsiteY7" fmla="*/ 1621571 h 1825384"/>
              <a:gd name="connsiteX8" fmla="*/ 5194300 w 6540500"/>
              <a:gd name="connsiteY8" fmla="*/ 1596171 h 1825384"/>
              <a:gd name="connsiteX9" fmla="*/ 5473700 w 6540500"/>
              <a:gd name="connsiteY9" fmla="*/ 1608871 h 1825384"/>
              <a:gd name="connsiteX10" fmla="*/ 5905500 w 6540500"/>
              <a:gd name="connsiteY10" fmla="*/ 1596171 h 1825384"/>
              <a:gd name="connsiteX11" fmla="*/ 5016500 w 6540500"/>
              <a:gd name="connsiteY11" fmla="*/ 1824771 h 1825384"/>
              <a:gd name="connsiteX12" fmla="*/ 6235700 w 6540500"/>
              <a:gd name="connsiteY12" fmla="*/ 1659671 h 1825384"/>
              <a:gd name="connsiteX13" fmla="*/ 6540500 w 6540500"/>
              <a:gd name="connsiteY13" fmla="*/ 1773971 h 1825384"/>
              <a:gd name="connsiteX0" fmla="*/ 0 w 6540500"/>
              <a:gd name="connsiteY0" fmla="*/ 1650095 h 1892008"/>
              <a:gd name="connsiteX1" fmla="*/ 1231900 w 6540500"/>
              <a:gd name="connsiteY1" fmla="*/ 1294495 h 1892008"/>
              <a:gd name="connsiteX2" fmla="*/ 1752600 w 6540500"/>
              <a:gd name="connsiteY2" fmla="*/ 481695 h 1892008"/>
              <a:gd name="connsiteX3" fmla="*/ 2298700 w 6540500"/>
              <a:gd name="connsiteY3" fmla="*/ 87995 h 1892008"/>
              <a:gd name="connsiteX4" fmla="*/ 2984500 w 6540500"/>
              <a:gd name="connsiteY4" fmla="*/ 37195 h 1892008"/>
              <a:gd name="connsiteX5" fmla="*/ 3594100 w 6540500"/>
              <a:gd name="connsiteY5" fmla="*/ 545195 h 1892008"/>
              <a:gd name="connsiteX6" fmla="*/ 4178300 w 6540500"/>
              <a:gd name="connsiteY6" fmla="*/ 1561195 h 1892008"/>
              <a:gd name="connsiteX7" fmla="*/ 4889500 w 6540500"/>
              <a:gd name="connsiteY7" fmla="*/ 1688195 h 1892008"/>
              <a:gd name="connsiteX8" fmla="*/ 5194300 w 6540500"/>
              <a:gd name="connsiteY8" fmla="*/ 1662795 h 1892008"/>
              <a:gd name="connsiteX9" fmla="*/ 5473700 w 6540500"/>
              <a:gd name="connsiteY9" fmla="*/ 1675495 h 1892008"/>
              <a:gd name="connsiteX10" fmla="*/ 5905500 w 6540500"/>
              <a:gd name="connsiteY10" fmla="*/ 1662795 h 1892008"/>
              <a:gd name="connsiteX11" fmla="*/ 5016500 w 6540500"/>
              <a:gd name="connsiteY11" fmla="*/ 1891395 h 1892008"/>
              <a:gd name="connsiteX12" fmla="*/ 6235700 w 6540500"/>
              <a:gd name="connsiteY12" fmla="*/ 1726295 h 1892008"/>
              <a:gd name="connsiteX13" fmla="*/ 6540500 w 6540500"/>
              <a:gd name="connsiteY13" fmla="*/ 1840595 h 1892008"/>
              <a:gd name="connsiteX0" fmla="*/ 0 w 5829300"/>
              <a:gd name="connsiteY0" fmla="*/ 1611995 h 1892008"/>
              <a:gd name="connsiteX1" fmla="*/ 520700 w 5829300"/>
              <a:gd name="connsiteY1" fmla="*/ 12944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67100 w 5829300"/>
              <a:gd name="connsiteY6" fmla="*/ 15611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67100 w 5829300"/>
              <a:gd name="connsiteY6" fmla="*/ 15611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276600 w 5829300"/>
              <a:gd name="connsiteY6" fmla="*/ 12436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54400 w 5829300"/>
              <a:gd name="connsiteY6" fmla="*/ 1294495 h 1892008"/>
              <a:gd name="connsiteX7" fmla="*/ 4178300 w 5829300"/>
              <a:gd name="connsiteY7" fmla="*/ 16881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1995 h 1892008"/>
              <a:gd name="connsiteX1" fmla="*/ 635000 w 5829300"/>
              <a:gd name="connsiteY1" fmla="*/ 1129395 h 1892008"/>
              <a:gd name="connsiteX2" fmla="*/ 1041400 w 5829300"/>
              <a:gd name="connsiteY2" fmla="*/ 481695 h 1892008"/>
              <a:gd name="connsiteX3" fmla="*/ 1587500 w 5829300"/>
              <a:gd name="connsiteY3" fmla="*/ 87995 h 1892008"/>
              <a:gd name="connsiteX4" fmla="*/ 2273300 w 5829300"/>
              <a:gd name="connsiteY4" fmla="*/ 37195 h 1892008"/>
              <a:gd name="connsiteX5" fmla="*/ 2882900 w 5829300"/>
              <a:gd name="connsiteY5" fmla="*/ 545195 h 1892008"/>
              <a:gd name="connsiteX6" fmla="*/ 3454400 w 5829300"/>
              <a:gd name="connsiteY6" fmla="*/ 1294495 h 1892008"/>
              <a:gd name="connsiteX7" fmla="*/ 4216400 w 5829300"/>
              <a:gd name="connsiteY7" fmla="*/ 1624695 h 1892008"/>
              <a:gd name="connsiteX8" fmla="*/ 4483100 w 5829300"/>
              <a:gd name="connsiteY8" fmla="*/ 1662795 h 1892008"/>
              <a:gd name="connsiteX9" fmla="*/ 4762500 w 5829300"/>
              <a:gd name="connsiteY9" fmla="*/ 1675495 h 1892008"/>
              <a:gd name="connsiteX10" fmla="*/ 5194300 w 5829300"/>
              <a:gd name="connsiteY10" fmla="*/ 1662795 h 1892008"/>
              <a:gd name="connsiteX11" fmla="*/ 4305300 w 5829300"/>
              <a:gd name="connsiteY11" fmla="*/ 1891395 h 1892008"/>
              <a:gd name="connsiteX12" fmla="*/ 5524500 w 5829300"/>
              <a:gd name="connsiteY12" fmla="*/ 1726295 h 1892008"/>
              <a:gd name="connsiteX13" fmla="*/ 5829300 w 5829300"/>
              <a:gd name="connsiteY13" fmla="*/ 1840595 h 1892008"/>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216400 w 5829300"/>
              <a:gd name="connsiteY7" fmla="*/ 1626738 h 1894051"/>
              <a:gd name="connsiteX8" fmla="*/ 4483100 w 5829300"/>
              <a:gd name="connsiteY8" fmla="*/ 1664838 h 1894051"/>
              <a:gd name="connsiteX9" fmla="*/ 4762500 w 5829300"/>
              <a:gd name="connsiteY9" fmla="*/ 1677538 h 1894051"/>
              <a:gd name="connsiteX10" fmla="*/ 5194300 w 5829300"/>
              <a:gd name="connsiteY10" fmla="*/ 1664838 h 1894051"/>
              <a:gd name="connsiteX11" fmla="*/ 4305300 w 5829300"/>
              <a:gd name="connsiteY11" fmla="*/ 1893438 h 1894051"/>
              <a:gd name="connsiteX12" fmla="*/ 5524500 w 5829300"/>
              <a:gd name="connsiteY12" fmla="*/ 1728338 h 1894051"/>
              <a:gd name="connsiteX13" fmla="*/ 5829300 w 5829300"/>
              <a:gd name="connsiteY13" fmla="*/ 1842638 h 1894051"/>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114800 w 5829300"/>
              <a:gd name="connsiteY7" fmla="*/ 1626738 h 1894051"/>
              <a:gd name="connsiteX8" fmla="*/ 4483100 w 5829300"/>
              <a:gd name="connsiteY8" fmla="*/ 1664838 h 1894051"/>
              <a:gd name="connsiteX9" fmla="*/ 4762500 w 5829300"/>
              <a:gd name="connsiteY9" fmla="*/ 1677538 h 1894051"/>
              <a:gd name="connsiteX10" fmla="*/ 5194300 w 5829300"/>
              <a:gd name="connsiteY10" fmla="*/ 1664838 h 1894051"/>
              <a:gd name="connsiteX11" fmla="*/ 4305300 w 5829300"/>
              <a:gd name="connsiteY11" fmla="*/ 1893438 h 1894051"/>
              <a:gd name="connsiteX12" fmla="*/ 5524500 w 5829300"/>
              <a:gd name="connsiteY12" fmla="*/ 1728338 h 1894051"/>
              <a:gd name="connsiteX13" fmla="*/ 5829300 w 5829300"/>
              <a:gd name="connsiteY13" fmla="*/ 1842638 h 1894051"/>
              <a:gd name="connsiteX0" fmla="*/ 0 w 5829300"/>
              <a:gd name="connsiteY0" fmla="*/ 1614038 h 1894051"/>
              <a:gd name="connsiteX1" fmla="*/ 635000 w 5829300"/>
              <a:gd name="connsiteY1" fmla="*/ 1131438 h 1894051"/>
              <a:gd name="connsiteX2" fmla="*/ 1079500 w 5829300"/>
              <a:gd name="connsiteY2" fmla="*/ 534538 h 1894051"/>
              <a:gd name="connsiteX3" fmla="*/ 1587500 w 5829300"/>
              <a:gd name="connsiteY3" fmla="*/ 90038 h 1894051"/>
              <a:gd name="connsiteX4" fmla="*/ 2273300 w 5829300"/>
              <a:gd name="connsiteY4" fmla="*/ 39238 h 1894051"/>
              <a:gd name="connsiteX5" fmla="*/ 2882900 w 5829300"/>
              <a:gd name="connsiteY5" fmla="*/ 547238 h 1894051"/>
              <a:gd name="connsiteX6" fmla="*/ 3454400 w 5829300"/>
              <a:gd name="connsiteY6" fmla="*/ 1296538 h 1894051"/>
              <a:gd name="connsiteX7" fmla="*/ 4483100 w 5829300"/>
              <a:gd name="connsiteY7" fmla="*/ 1664838 h 1894051"/>
              <a:gd name="connsiteX8" fmla="*/ 4762500 w 5829300"/>
              <a:gd name="connsiteY8" fmla="*/ 1677538 h 1894051"/>
              <a:gd name="connsiteX9" fmla="*/ 5194300 w 5829300"/>
              <a:gd name="connsiteY9" fmla="*/ 1664838 h 1894051"/>
              <a:gd name="connsiteX10" fmla="*/ 4305300 w 5829300"/>
              <a:gd name="connsiteY10" fmla="*/ 1893438 h 1894051"/>
              <a:gd name="connsiteX11" fmla="*/ 5524500 w 5829300"/>
              <a:gd name="connsiteY11" fmla="*/ 1728338 h 1894051"/>
              <a:gd name="connsiteX12" fmla="*/ 5829300 w 5829300"/>
              <a:gd name="connsiteY12" fmla="*/ 1842638 h 1894051"/>
              <a:gd name="connsiteX0" fmla="*/ 0 w 5524500"/>
              <a:gd name="connsiteY0" fmla="*/ 1614038 h 1894051"/>
              <a:gd name="connsiteX1" fmla="*/ 635000 w 5524500"/>
              <a:gd name="connsiteY1" fmla="*/ 1131438 h 1894051"/>
              <a:gd name="connsiteX2" fmla="*/ 1079500 w 5524500"/>
              <a:gd name="connsiteY2" fmla="*/ 534538 h 1894051"/>
              <a:gd name="connsiteX3" fmla="*/ 1587500 w 5524500"/>
              <a:gd name="connsiteY3" fmla="*/ 90038 h 1894051"/>
              <a:gd name="connsiteX4" fmla="*/ 2273300 w 5524500"/>
              <a:gd name="connsiteY4" fmla="*/ 39238 h 1894051"/>
              <a:gd name="connsiteX5" fmla="*/ 2882900 w 5524500"/>
              <a:gd name="connsiteY5" fmla="*/ 547238 h 1894051"/>
              <a:gd name="connsiteX6" fmla="*/ 3454400 w 5524500"/>
              <a:gd name="connsiteY6" fmla="*/ 1296538 h 1894051"/>
              <a:gd name="connsiteX7" fmla="*/ 4483100 w 5524500"/>
              <a:gd name="connsiteY7" fmla="*/ 1664838 h 1894051"/>
              <a:gd name="connsiteX8" fmla="*/ 4762500 w 5524500"/>
              <a:gd name="connsiteY8" fmla="*/ 1677538 h 1894051"/>
              <a:gd name="connsiteX9" fmla="*/ 5194300 w 5524500"/>
              <a:gd name="connsiteY9" fmla="*/ 1664838 h 1894051"/>
              <a:gd name="connsiteX10" fmla="*/ 4305300 w 5524500"/>
              <a:gd name="connsiteY10" fmla="*/ 1893438 h 1894051"/>
              <a:gd name="connsiteX11" fmla="*/ 5524500 w 5524500"/>
              <a:gd name="connsiteY11" fmla="*/ 1728338 h 1894051"/>
              <a:gd name="connsiteX0" fmla="*/ 0 w 5204100"/>
              <a:gd name="connsiteY0" fmla="*/ 1614038 h 1893438"/>
              <a:gd name="connsiteX1" fmla="*/ 635000 w 5204100"/>
              <a:gd name="connsiteY1" fmla="*/ 1131438 h 1893438"/>
              <a:gd name="connsiteX2" fmla="*/ 1079500 w 5204100"/>
              <a:gd name="connsiteY2" fmla="*/ 534538 h 1893438"/>
              <a:gd name="connsiteX3" fmla="*/ 1587500 w 5204100"/>
              <a:gd name="connsiteY3" fmla="*/ 90038 h 1893438"/>
              <a:gd name="connsiteX4" fmla="*/ 2273300 w 5204100"/>
              <a:gd name="connsiteY4" fmla="*/ 39238 h 1893438"/>
              <a:gd name="connsiteX5" fmla="*/ 2882900 w 5204100"/>
              <a:gd name="connsiteY5" fmla="*/ 547238 h 1893438"/>
              <a:gd name="connsiteX6" fmla="*/ 3454400 w 5204100"/>
              <a:gd name="connsiteY6" fmla="*/ 1296538 h 1893438"/>
              <a:gd name="connsiteX7" fmla="*/ 4483100 w 5204100"/>
              <a:gd name="connsiteY7" fmla="*/ 1664838 h 1893438"/>
              <a:gd name="connsiteX8" fmla="*/ 4762500 w 5204100"/>
              <a:gd name="connsiteY8" fmla="*/ 1677538 h 1893438"/>
              <a:gd name="connsiteX9" fmla="*/ 5194300 w 5204100"/>
              <a:gd name="connsiteY9" fmla="*/ 1664838 h 1893438"/>
              <a:gd name="connsiteX10" fmla="*/ 4305300 w 5204100"/>
              <a:gd name="connsiteY10" fmla="*/ 1893438 h 1893438"/>
              <a:gd name="connsiteX0" fmla="*/ 0 w 5204100"/>
              <a:gd name="connsiteY0" fmla="*/ 1614038 h 1696775"/>
              <a:gd name="connsiteX1" fmla="*/ 635000 w 5204100"/>
              <a:gd name="connsiteY1" fmla="*/ 1131438 h 1696775"/>
              <a:gd name="connsiteX2" fmla="*/ 1079500 w 5204100"/>
              <a:gd name="connsiteY2" fmla="*/ 534538 h 1696775"/>
              <a:gd name="connsiteX3" fmla="*/ 1587500 w 5204100"/>
              <a:gd name="connsiteY3" fmla="*/ 90038 h 1696775"/>
              <a:gd name="connsiteX4" fmla="*/ 2273300 w 5204100"/>
              <a:gd name="connsiteY4" fmla="*/ 39238 h 1696775"/>
              <a:gd name="connsiteX5" fmla="*/ 2882900 w 5204100"/>
              <a:gd name="connsiteY5" fmla="*/ 547238 h 1696775"/>
              <a:gd name="connsiteX6" fmla="*/ 3454400 w 5204100"/>
              <a:gd name="connsiteY6" fmla="*/ 1296538 h 1696775"/>
              <a:gd name="connsiteX7" fmla="*/ 4483100 w 5204100"/>
              <a:gd name="connsiteY7" fmla="*/ 1664838 h 1696775"/>
              <a:gd name="connsiteX8" fmla="*/ 4762500 w 5204100"/>
              <a:gd name="connsiteY8" fmla="*/ 1677538 h 1696775"/>
              <a:gd name="connsiteX9" fmla="*/ 5194300 w 5204100"/>
              <a:gd name="connsiteY9" fmla="*/ 1664838 h 1696775"/>
              <a:gd name="connsiteX0" fmla="*/ 0 w 4762500"/>
              <a:gd name="connsiteY0" fmla="*/ 1614038 h 1696775"/>
              <a:gd name="connsiteX1" fmla="*/ 635000 w 4762500"/>
              <a:gd name="connsiteY1" fmla="*/ 1131438 h 1696775"/>
              <a:gd name="connsiteX2" fmla="*/ 1079500 w 4762500"/>
              <a:gd name="connsiteY2" fmla="*/ 534538 h 1696775"/>
              <a:gd name="connsiteX3" fmla="*/ 1587500 w 4762500"/>
              <a:gd name="connsiteY3" fmla="*/ 90038 h 1696775"/>
              <a:gd name="connsiteX4" fmla="*/ 2273300 w 4762500"/>
              <a:gd name="connsiteY4" fmla="*/ 39238 h 1696775"/>
              <a:gd name="connsiteX5" fmla="*/ 2882900 w 4762500"/>
              <a:gd name="connsiteY5" fmla="*/ 547238 h 1696775"/>
              <a:gd name="connsiteX6" fmla="*/ 3454400 w 4762500"/>
              <a:gd name="connsiteY6" fmla="*/ 1296538 h 1696775"/>
              <a:gd name="connsiteX7" fmla="*/ 4483100 w 4762500"/>
              <a:gd name="connsiteY7" fmla="*/ 1664838 h 1696775"/>
              <a:gd name="connsiteX8" fmla="*/ 4762500 w 4762500"/>
              <a:gd name="connsiteY8" fmla="*/ 1677538 h 1696775"/>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454400 w 4762500"/>
              <a:gd name="connsiteY6" fmla="*/ 1296538 h 1677538"/>
              <a:gd name="connsiteX7" fmla="*/ 4051300 w 4762500"/>
              <a:gd name="connsiteY7" fmla="*/ 1588638 h 1677538"/>
              <a:gd name="connsiteX8" fmla="*/ 4762500 w 4762500"/>
              <a:gd name="connsiteY8" fmla="*/ 1677538 h 1677538"/>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340100 w 4762500"/>
              <a:gd name="connsiteY6" fmla="*/ 1207638 h 1677538"/>
              <a:gd name="connsiteX7" fmla="*/ 4051300 w 4762500"/>
              <a:gd name="connsiteY7" fmla="*/ 1588638 h 1677538"/>
              <a:gd name="connsiteX8" fmla="*/ 4762500 w 4762500"/>
              <a:gd name="connsiteY8" fmla="*/ 1677538 h 1677538"/>
              <a:gd name="connsiteX0" fmla="*/ 0 w 4762500"/>
              <a:gd name="connsiteY0" fmla="*/ 1614038 h 1677538"/>
              <a:gd name="connsiteX1" fmla="*/ 635000 w 4762500"/>
              <a:gd name="connsiteY1" fmla="*/ 1131438 h 1677538"/>
              <a:gd name="connsiteX2" fmla="*/ 1079500 w 4762500"/>
              <a:gd name="connsiteY2" fmla="*/ 534538 h 1677538"/>
              <a:gd name="connsiteX3" fmla="*/ 1587500 w 4762500"/>
              <a:gd name="connsiteY3" fmla="*/ 90038 h 1677538"/>
              <a:gd name="connsiteX4" fmla="*/ 2273300 w 4762500"/>
              <a:gd name="connsiteY4" fmla="*/ 39238 h 1677538"/>
              <a:gd name="connsiteX5" fmla="*/ 2882900 w 4762500"/>
              <a:gd name="connsiteY5" fmla="*/ 547238 h 1677538"/>
              <a:gd name="connsiteX6" fmla="*/ 3340100 w 4762500"/>
              <a:gd name="connsiteY6" fmla="*/ 1207638 h 1677538"/>
              <a:gd name="connsiteX7" fmla="*/ 3797300 w 4762500"/>
              <a:gd name="connsiteY7" fmla="*/ 1474338 h 1677538"/>
              <a:gd name="connsiteX8" fmla="*/ 4762500 w 4762500"/>
              <a:gd name="connsiteY8" fmla="*/ 1677538 h 1677538"/>
              <a:gd name="connsiteX0" fmla="*/ 0 w 4597400"/>
              <a:gd name="connsiteY0" fmla="*/ 1614038 h 1614038"/>
              <a:gd name="connsiteX1" fmla="*/ 635000 w 4597400"/>
              <a:gd name="connsiteY1" fmla="*/ 1131438 h 1614038"/>
              <a:gd name="connsiteX2" fmla="*/ 1079500 w 4597400"/>
              <a:gd name="connsiteY2" fmla="*/ 534538 h 1614038"/>
              <a:gd name="connsiteX3" fmla="*/ 1587500 w 4597400"/>
              <a:gd name="connsiteY3" fmla="*/ 90038 h 1614038"/>
              <a:gd name="connsiteX4" fmla="*/ 2273300 w 4597400"/>
              <a:gd name="connsiteY4" fmla="*/ 39238 h 1614038"/>
              <a:gd name="connsiteX5" fmla="*/ 2882900 w 4597400"/>
              <a:gd name="connsiteY5" fmla="*/ 547238 h 1614038"/>
              <a:gd name="connsiteX6" fmla="*/ 3340100 w 4597400"/>
              <a:gd name="connsiteY6" fmla="*/ 1207638 h 1614038"/>
              <a:gd name="connsiteX7" fmla="*/ 3797300 w 4597400"/>
              <a:gd name="connsiteY7" fmla="*/ 1474338 h 1614038"/>
              <a:gd name="connsiteX8" fmla="*/ 4597400 w 4597400"/>
              <a:gd name="connsiteY8" fmla="*/ 1575938 h 1614038"/>
              <a:gd name="connsiteX0" fmla="*/ 0 w 4597400"/>
              <a:gd name="connsiteY0" fmla="*/ 1604798 h 1604798"/>
              <a:gd name="connsiteX1" fmla="*/ 635000 w 4597400"/>
              <a:gd name="connsiteY1" fmla="*/ 1122198 h 1604798"/>
              <a:gd name="connsiteX2" fmla="*/ 1079500 w 4597400"/>
              <a:gd name="connsiteY2" fmla="*/ 525298 h 1604798"/>
              <a:gd name="connsiteX3" fmla="*/ 1587500 w 4597400"/>
              <a:gd name="connsiteY3" fmla="*/ 80798 h 1604798"/>
              <a:gd name="connsiteX4" fmla="*/ 2414517 w 4597400"/>
              <a:gd name="connsiteY4" fmla="*/ 42698 h 1604798"/>
              <a:gd name="connsiteX5" fmla="*/ 2882900 w 4597400"/>
              <a:gd name="connsiteY5" fmla="*/ 537998 h 1604798"/>
              <a:gd name="connsiteX6" fmla="*/ 3340100 w 4597400"/>
              <a:gd name="connsiteY6" fmla="*/ 1198398 h 1604798"/>
              <a:gd name="connsiteX7" fmla="*/ 3797300 w 4597400"/>
              <a:gd name="connsiteY7" fmla="*/ 1465098 h 1604798"/>
              <a:gd name="connsiteX8" fmla="*/ 4597400 w 4597400"/>
              <a:gd name="connsiteY8" fmla="*/ 1566698 h 1604798"/>
              <a:gd name="connsiteX0" fmla="*/ 0 w 4597400"/>
              <a:gd name="connsiteY0" fmla="*/ 1606641 h 1606641"/>
              <a:gd name="connsiteX1" fmla="*/ 635000 w 4597400"/>
              <a:gd name="connsiteY1" fmla="*/ 1124041 h 1606641"/>
              <a:gd name="connsiteX2" fmla="*/ 1079500 w 4597400"/>
              <a:gd name="connsiteY2" fmla="*/ 527141 h 1606641"/>
              <a:gd name="connsiteX3" fmla="*/ 1587500 w 4597400"/>
              <a:gd name="connsiteY3" fmla="*/ 82641 h 1606641"/>
              <a:gd name="connsiteX4" fmla="*/ 2414517 w 4597400"/>
              <a:gd name="connsiteY4" fmla="*/ 44541 h 1606641"/>
              <a:gd name="connsiteX5" fmla="*/ 2961354 w 4597400"/>
              <a:gd name="connsiteY5" fmla="*/ 565241 h 1606641"/>
              <a:gd name="connsiteX6" fmla="*/ 3340100 w 4597400"/>
              <a:gd name="connsiteY6" fmla="*/ 1200241 h 1606641"/>
              <a:gd name="connsiteX7" fmla="*/ 3797300 w 4597400"/>
              <a:gd name="connsiteY7" fmla="*/ 1466941 h 1606641"/>
              <a:gd name="connsiteX8" fmla="*/ 4597400 w 4597400"/>
              <a:gd name="connsiteY8" fmla="*/ 1568541 h 1606641"/>
              <a:gd name="connsiteX0" fmla="*/ 0 w 4597400"/>
              <a:gd name="connsiteY0" fmla="*/ 1606641 h 1606641"/>
              <a:gd name="connsiteX1" fmla="*/ 635000 w 4597400"/>
              <a:gd name="connsiteY1" fmla="*/ 1124041 h 1606641"/>
              <a:gd name="connsiteX2" fmla="*/ 1079500 w 4597400"/>
              <a:gd name="connsiteY2" fmla="*/ 527141 h 1606641"/>
              <a:gd name="connsiteX3" fmla="*/ 1587500 w 4597400"/>
              <a:gd name="connsiteY3" fmla="*/ 82641 h 1606641"/>
              <a:gd name="connsiteX4" fmla="*/ 2414517 w 4597400"/>
              <a:gd name="connsiteY4" fmla="*/ 44541 h 1606641"/>
              <a:gd name="connsiteX5" fmla="*/ 2961354 w 4597400"/>
              <a:gd name="connsiteY5" fmla="*/ 565241 h 1606641"/>
              <a:gd name="connsiteX6" fmla="*/ 3371481 w 4597400"/>
              <a:gd name="connsiteY6" fmla="*/ 1200241 h 1606641"/>
              <a:gd name="connsiteX7" fmla="*/ 3797300 w 4597400"/>
              <a:gd name="connsiteY7" fmla="*/ 1466941 h 1606641"/>
              <a:gd name="connsiteX8" fmla="*/ 4597400 w 4597400"/>
              <a:gd name="connsiteY8" fmla="*/ 1568541 h 1606641"/>
              <a:gd name="connsiteX0" fmla="*/ 0 w 4613091"/>
              <a:gd name="connsiteY0" fmla="*/ 1606641 h 1606641"/>
              <a:gd name="connsiteX1" fmla="*/ 635000 w 4613091"/>
              <a:gd name="connsiteY1" fmla="*/ 1124041 h 1606641"/>
              <a:gd name="connsiteX2" fmla="*/ 1079500 w 4613091"/>
              <a:gd name="connsiteY2" fmla="*/ 527141 h 1606641"/>
              <a:gd name="connsiteX3" fmla="*/ 1587500 w 4613091"/>
              <a:gd name="connsiteY3" fmla="*/ 82641 h 1606641"/>
              <a:gd name="connsiteX4" fmla="*/ 2414517 w 4613091"/>
              <a:gd name="connsiteY4" fmla="*/ 44541 h 1606641"/>
              <a:gd name="connsiteX5" fmla="*/ 2961354 w 4613091"/>
              <a:gd name="connsiteY5" fmla="*/ 565241 h 1606641"/>
              <a:gd name="connsiteX6" fmla="*/ 3371481 w 4613091"/>
              <a:gd name="connsiteY6" fmla="*/ 1200241 h 1606641"/>
              <a:gd name="connsiteX7" fmla="*/ 3797300 w 4613091"/>
              <a:gd name="connsiteY7" fmla="*/ 1466941 h 1606641"/>
              <a:gd name="connsiteX8" fmla="*/ 4613091 w 4613091"/>
              <a:gd name="connsiteY8" fmla="*/ 1581241 h 1606641"/>
              <a:gd name="connsiteX0" fmla="*/ 0 w 4613091"/>
              <a:gd name="connsiteY0" fmla="*/ 1586028 h 1586028"/>
              <a:gd name="connsiteX1" fmla="*/ 635000 w 4613091"/>
              <a:gd name="connsiteY1" fmla="*/ 1103428 h 1586028"/>
              <a:gd name="connsiteX2" fmla="*/ 1079500 w 4613091"/>
              <a:gd name="connsiteY2" fmla="*/ 506528 h 1586028"/>
              <a:gd name="connsiteX3" fmla="*/ 1587500 w 4613091"/>
              <a:gd name="connsiteY3" fmla="*/ 62028 h 1586028"/>
              <a:gd name="connsiteX4" fmla="*/ 2508202 w 4613091"/>
              <a:gd name="connsiteY4" fmla="*/ 55151 h 1586028"/>
              <a:gd name="connsiteX5" fmla="*/ 2961354 w 4613091"/>
              <a:gd name="connsiteY5" fmla="*/ 544628 h 1586028"/>
              <a:gd name="connsiteX6" fmla="*/ 3371481 w 4613091"/>
              <a:gd name="connsiteY6" fmla="*/ 1179628 h 1586028"/>
              <a:gd name="connsiteX7" fmla="*/ 3797300 w 4613091"/>
              <a:gd name="connsiteY7" fmla="*/ 1446328 h 1586028"/>
              <a:gd name="connsiteX8" fmla="*/ 4613091 w 4613091"/>
              <a:gd name="connsiteY8" fmla="*/ 1560628 h 1586028"/>
              <a:gd name="connsiteX0" fmla="*/ 0 w 4613091"/>
              <a:gd name="connsiteY0" fmla="*/ 1577383 h 1577383"/>
              <a:gd name="connsiteX1" fmla="*/ 635000 w 4613091"/>
              <a:gd name="connsiteY1" fmla="*/ 1094783 h 1577383"/>
              <a:gd name="connsiteX2" fmla="*/ 1079500 w 4613091"/>
              <a:gd name="connsiteY2" fmla="*/ 497883 h 1577383"/>
              <a:gd name="connsiteX3" fmla="*/ 1642609 w 4613091"/>
              <a:gd name="connsiteY3" fmla="*/ 71225 h 1577383"/>
              <a:gd name="connsiteX4" fmla="*/ 2508202 w 4613091"/>
              <a:gd name="connsiteY4" fmla="*/ 46506 h 1577383"/>
              <a:gd name="connsiteX5" fmla="*/ 2961354 w 4613091"/>
              <a:gd name="connsiteY5" fmla="*/ 535983 h 1577383"/>
              <a:gd name="connsiteX6" fmla="*/ 3371481 w 4613091"/>
              <a:gd name="connsiteY6" fmla="*/ 1170983 h 1577383"/>
              <a:gd name="connsiteX7" fmla="*/ 3797300 w 4613091"/>
              <a:gd name="connsiteY7" fmla="*/ 1437683 h 1577383"/>
              <a:gd name="connsiteX8" fmla="*/ 4613091 w 4613091"/>
              <a:gd name="connsiteY8" fmla="*/ 1551983 h 1577383"/>
              <a:gd name="connsiteX0" fmla="*/ 0 w 4613091"/>
              <a:gd name="connsiteY0" fmla="*/ 1571523 h 1571523"/>
              <a:gd name="connsiteX1" fmla="*/ 635000 w 4613091"/>
              <a:gd name="connsiteY1" fmla="*/ 1088923 h 1571523"/>
              <a:gd name="connsiteX2" fmla="*/ 1079500 w 4613091"/>
              <a:gd name="connsiteY2" fmla="*/ 492023 h 1571523"/>
              <a:gd name="connsiteX3" fmla="*/ 1642609 w 4613091"/>
              <a:gd name="connsiteY3" fmla="*/ 65365 h 1571523"/>
              <a:gd name="connsiteX4" fmla="*/ 2469625 w 4613091"/>
              <a:gd name="connsiteY4" fmla="*/ 49567 h 1571523"/>
              <a:gd name="connsiteX5" fmla="*/ 2961354 w 4613091"/>
              <a:gd name="connsiteY5" fmla="*/ 530123 h 1571523"/>
              <a:gd name="connsiteX6" fmla="*/ 3371481 w 4613091"/>
              <a:gd name="connsiteY6" fmla="*/ 1165123 h 1571523"/>
              <a:gd name="connsiteX7" fmla="*/ 3797300 w 4613091"/>
              <a:gd name="connsiteY7" fmla="*/ 1431823 h 1571523"/>
              <a:gd name="connsiteX8" fmla="*/ 4613091 w 4613091"/>
              <a:gd name="connsiteY8" fmla="*/ 1546123 h 1571523"/>
              <a:gd name="connsiteX0" fmla="*/ 0 w 4613091"/>
              <a:gd name="connsiteY0" fmla="*/ 1577094 h 1577094"/>
              <a:gd name="connsiteX1" fmla="*/ 635000 w 4613091"/>
              <a:gd name="connsiteY1" fmla="*/ 1094494 h 1577094"/>
              <a:gd name="connsiteX2" fmla="*/ 1079500 w 4613091"/>
              <a:gd name="connsiteY2" fmla="*/ 497594 h 1577094"/>
              <a:gd name="connsiteX3" fmla="*/ 1642609 w 4613091"/>
              <a:gd name="connsiteY3" fmla="*/ 70936 h 1577094"/>
              <a:gd name="connsiteX4" fmla="*/ 2469625 w 4613091"/>
              <a:gd name="connsiteY4" fmla="*/ 55138 h 1577094"/>
              <a:gd name="connsiteX5" fmla="*/ 2961354 w 4613091"/>
              <a:gd name="connsiteY5" fmla="*/ 535694 h 1577094"/>
              <a:gd name="connsiteX6" fmla="*/ 3371481 w 4613091"/>
              <a:gd name="connsiteY6" fmla="*/ 1170694 h 1577094"/>
              <a:gd name="connsiteX7" fmla="*/ 3797300 w 4613091"/>
              <a:gd name="connsiteY7" fmla="*/ 1437394 h 1577094"/>
              <a:gd name="connsiteX8" fmla="*/ 4613091 w 4613091"/>
              <a:gd name="connsiteY8" fmla="*/ 1551694 h 1577094"/>
              <a:gd name="connsiteX0" fmla="*/ 0 w 4613091"/>
              <a:gd name="connsiteY0" fmla="*/ 1560722 h 1560722"/>
              <a:gd name="connsiteX1" fmla="*/ 635000 w 4613091"/>
              <a:gd name="connsiteY1" fmla="*/ 1078122 h 1560722"/>
              <a:gd name="connsiteX2" fmla="*/ 1079500 w 4613091"/>
              <a:gd name="connsiteY2" fmla="*/ 481222 h 1560722"/>
              <a:gd name="connsiteX3" fmla="*/ 1642609 w 4613091"/>
              <a:gd name="connsiteY3" fmla="*/ 54564 h 1560722"/>
              <a:gd name="connsiteX4" fmla="*/ 2469625 w 4613091"/>
              <a:gd name="connsiteY4" fmla="*/ 65529 h 1560722"/>
              <a:gd name="connsiteX5" fmla="*/ 2961354 w 4613091"/>
              <a:gd name="connsiteY5" fmla="*/ 519322 h 1560722"/>
              <a:gd name="connsiteX6" fmla="*/ 3371481 w 4613091"/>
              <a:gd name="connsiteY6" fmla="*/ 1154322 h 1560722"/>
              <a:gd name="connsiteX7" fmla="*/ 3797300 w 4613091"/>
              <a:gd name="connsiteY7" fmla="*/ 1421022 h 1560722"/>
              <a:gd name="connsiteX8" fmla="*/ 4613091 w 4613091"/>
              <a:gd name="connsiteY8" fmla="*/ 1535322 h 1560722"/>
              <a:gd name="connsiteX0" fmla="*/ 0 w 4613091"/>
              <a:gd name="connsiteY0" fmla="*/ 1547141 h 1547141"/>
              <a:gd name="connsiteX1" fmla="*/ 635000 w 4613091"/>
              <a:gd name="connsiteY1" fmla="*/ 1064541 h 1547141"/>
              <a:gd name="connsiteX2" fmla="*/ 1079500 w 4613091"/>
              <a:gd name="connsiteY2" fmla="*/ 467641 h 1547141"/>
              <a:gd name="connsiteX3" fmla="*/ 1642609 w 4613091"/>
              <a:gd name="connsiteY3" fmla="*/ 40983 h 1547141"/>
              <a:gd name="connsiteX4" fmla="*/ 2524734 w 4613091"/>
              <a:gd name="connsiteY4" fmla="*/ 78711 h 1547141"/>
              <a:gd name="connsiteX5" fmla="*/ 2961354 w 4613091"/>
              <a:gd name="connsiteY5" fmla="*/ 505741 h 1547141"/>
              <a:gd name="connsiteX6" fmla="*/ 3371481 w 4613091"/>
              <a:gd name="connsiteY6" fmla="*/ 1140741 h 1547141"/>
              <a:gd name="connsiteX7" fmla="*/ 3797300 w 4613091"/>
              <a:gd name="connsiteY7" fmla="*/ 1407441 h 1547141"/>
              <a:gd name="connsiteX8" fmla="*/ 4613091 w 4613091"/>
              <a:gd name="connsiteY8" fmla="*/ 1521741 h 1547141"/>
              <a:gd name="connsiteX0" fmla="*/ 0 w 4613091"/>
              <a:gd name="connsiteY0" fmla="*/ 1525725 h 1525725"/>
              <a:gd name="connsiteX1" fmla="*/ 635000 w 4613091"/>
              <a:gd name="connsiteY1" fmla="*/ 1043125 h 1525725"/>
              <a:gd name="connsiteX2" fmla="*/ 1079500 w 4613091"/>
              <a:gd name="connsiteY2" fmla="*/ 446225 h 1525725"/>
              <a:gd name="connsiteX3" fmla="*/ 1642609 w 4613091"/>
              <a:gd name="connsiteY3" fmla="*/ 46329 h 1525725"/>
              <a:gd name="connsiteX4" fmla="*/ 2524734 w 4613091"/>
              <a:gd name="connsiteY4" fmla="*/ 57295 h 1525725"/>
              <a:gd name="connsiteX5" fmla="*/ 2961354 w 4613091"/>
              <a:gd name="connsiteY5" fmla="*/ 484325 h 1525725"/>
              <a:gd name="connsiteX6" fmla="*/ 3371481 w 4613091"/>
              <a:gd name="connsiteY6" fmla="*/ 1119325 h 1525725"/>
              <a:gd name="connsiteX7" fmla="*/ 3797300 w 4613091"/>
              <a:gd name="connsiteY7" fmla="*/ 1386025 h 1525725"/>
              <a:gd name="connsiteX8" fmla="*/ 4613091 w 4613091"/>
              <a:gd name="connsiteY8" fmla="*/ 1500325 h 1525725"/>
              <a:gd name="connsiteX0" fmla="*/ 0 w 4613091"/>
              <a:gd name="connsiteY0" fmla="*/ 1521200 h 1521200"/>
              <a:gd name="connsiteX1" fmla="*/ 635000 w 4613091"/>
              <a:gd name="connsiteY1" fmla="*/ 1038600 h 1521200"/>
              <a:gd name="connsiteX2" fmla="*/ 1079500 w 4613091"/>
              <a:gd name="connsiteY2" fmla="*/ 441700 h 1521200"/>
              <a:gd name="connsiteX3" fmla="*/ 1642609 w 4613091"/>
              <a:gd name="connsiteY3" fmla="*/ 41804 h 1521200"/>
              <a:gd name="connsiteX4" fmla="*/ 2579843 w 4613091"/>
              <a:gd name="connsiteY4" fmla="*/ 61691 h 1521200"/>
              <a:gd name="connsiteX5" fmla="*/ 2961354 w 4613091"/>
              <a:gd name="connsiteY5" fmla="*/ 479800 h 1521200"/>
              <a:gd name="connsiteX6" fmla="*/ 3371481 w 4613091"/>
              <a:gd name="connsiteY6" fmla="*/ 1114800 h 1521200"/>
              <a:gd name="connsiteX7" fmla="*/ 3797300 w 4613091"/>
              <a:gd name="connsiteY7" fmla="*/ 1381500 h 1521200"/>
              <a:gd name="connsiteX8" fmla="*/ 4613091 w 4613091"/>
              <a:gd name="connsiteY8" fmla="*/ 1495800 h 1521200"/>
              <a:gd name="connsiteX0" fmla="*/ 0 w 4613091"/>
              <a:gd name="connsiteY0" fmla="*/ 1523272 h 1523272"/>
              <a:gd name="connsiteX1" fmla="*/ 635000 w 4613091"/>
              <a:gd name="connsiteY1" fmla="*/ 1040672 h 1523272"/>
              <a:gd name="connsiteX2" fmla="*/ 1079500 w 4613091"/>
              <a:gd name="connsiteY2" fmla="*/ 443772 h 1523272"/>
              <a:gd name="connsiteX3" fmla="*/ 1642609 w 4613091"/>
              <a:gd name="connsiteY3" fmla="*/ 43876 h 1523272"/>
              <a:gd name="connsiteX4" fmla="*/ 2169156 w 4613091"/>
              <a:gd name="connsiteY4" fmla="*/ 12593 h 1523272"/>
              <a:gd name="connsiteX5" fmla="*/ 2579843 w 4613091"/>
              <a:gd name="connsiteY5" fmla="*/ 63763 h 1523272"/>
              <a:gd name="connsiteX6" fmla="*/ 2961354 w 4613091"/>
              <a:gd name="connsiteY6" fmla="*/ 481872 h 1523272"/>
              <a:gd name="connsiteX7" fmla="*/ 3371481 w 4613091"/>
              <a:gd name="connsiteY7" fmla="*/ 1116872 h 1523272"/>
              <a:gd name="connsiteX8" fmla="*/ 3797300 w 4613091"/>
              <a:gd name="connsiteY8" fmla="*/ 1383572 h 1523272"/>
              <a:gd name="connsiteX9" fmla="*/ 4613091 w 4613091"/>
              <a:gd name="connsiteY9" fmla="*/ 1497872 h 1523272"/>
              <a:gd name="connsiteX0" fmla="*/ 0 w 4613091"/>
              <a:gd name="connsiteY0" fmla="*/ 1564830 h 1564830"/>
              <a:gd name="connsiteX1" fmla="*/ 635000 w 4613091"/>
              <a:gd name="connsiteY1" fmla="*/ 1082230 h 1564830"/>
              <a:gd name="connsiteX2" fmla="*/ 1079500 w 4613091"/>
              <a:gd name="connsiteY2" fmla="*/ 485330 h 1564830"/>
              <a:gd name="connsiteX3" fmla="*/ 1642609 w 4613091"/>
              <a:gd name="connsiteY3" fmla="*/ 85434 h 1564830"/>
              <a:gd name="connsiteX4" fmla="*/ 2169156 w 4613091"/>
              <a:gd name="connsiteY4" fmla="*/ 625 h 1564830"/>
              <a:gd name="connsiteX5" fmla="*/ 2579843 w 4613091"/>
              <a:gd name="connsiteY5" fmla="*/ 105321 h 1564830"/>
              <a:gd name="connsiteX6" fmla="*/ 2961354 w 4613091"/>
              <a:gd name="connsiteY6" fmla="*/ 523430 h 1564830"/>
              <a:gd name="connsiteX7" fmla="*/ 3371481 w 4613091"/>
              <a:gd name="connsiteY7" fmla="*/ 1158430 h 1564830"/>
              <a:gd name="connsiteX8" fmla="*/ 3797300 w 4613091"/>
              <a:gd name="connsiteY8" fmla="*/ 1425130 h 1564830"/>
              <a:gd name="connsiteX9" fmla="*/ 4613091 w 4613091"/>
              <a:gd name="connsiteY9" fmla="*/ 1539430 h 1564830"/>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79843 w 4613091"/>
              <a:gd name="connsiteY5" fmla="*/ 118438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79843 w 4613091"/>
              <a:gd name="connsiteY5" fmla="*/ 145201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85353 w 4613091"/>
              <a:gd name="connsiteY5" fmla="*/ 136280 h 1577947"/>
              <a:gd name="connsiteX6" fmla="*/ 2961354 w 4613091"/>
              <a:gd name="connsiteY6" fmla="*/ 536547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13091"/>
              <a:gd name="connsiteY0" fmla="*/ 1577947 h 1577947"/>
              <a:gd name="connsiteX1" fmla="*/ 635000 w 4613091"/>
              <a:gd name="connsiteY1" fmla="*/ 1095347 h 1577947"/>
              <a:gd name="connsiteX2" fmla="*/ 1079500 w 4613091"/>
              <a:gd name="connsiteY2" fmla="*/ 498447 h 1577947"/>
              <a:gd name="connsiteX3" fmla="*/ 1642609 w 4613091"/>
              <a:gd name="connsiteY3" fmla="*/ 98551 h 1577947"/>
              <a:gd name="connsiteX4" fmla="*/ 2180178 w 4613091"/>
              <a:gd name="connsiteY4" fmla="*/ 360 h 1577947"/>
              <a:gd name="connsiteX5" fmla="*/ 2585353 w 4613091"/>
              <a:gd name="connsiteY5" fmla="*/ 136280 h 1577947"/>
              <a:gd name="connsiteX6" fmla="*/ 2972376 w 4613091"/>
              <a:gd name="connsiteY6" fmla="*/ 541008 h 1577947"/>
              <a:gd name="connsiteX7" fmla="*/ 3371481 w 4613091"/>
              <a:gd name="connsiteY7" fmla="*/ 1171547 h 1577947"/>
              <a:gd name="connsiteX8" fmla="*/ 3797300 w 4613091"/>
              <a:gd name="connsiteY8" fmla="*/ 1438247 h 1577947"/>
              <a:gd name="connsiteX9" fmla="*/ 4613091 w 4613091"/>
              <a:gd name="connsiteY9" fmla="*/ 1552547 h 1577947"/>
              <a:gd name="connsiteX0" fmla="*/ 0 w 4624113"/>
              <a:gd name="connsiteY0" fmla="*/ 1577947 h 1577947"/>
              <a:gd name="connsiteX1" fmla="*/ 635000 w 4624113"/>
              <a:gd name="connsiteY1" fmla="*/ 1095347 h 1577947"/>
              <a:gd name="connsiteX2" fmla="*/ 1079500 w 4624113"/>
              <a:gd name="connsiteY2" fmla="*/ 498447 h 1577947"/>
              <a:gd name="connsiteX3" fmla="*/ 1642609 w 4624113"/>
              <a:gd name="connsiteY3" fmla="*/ 98551 h 1577947"/>
              <a:gd name="connsiteX4" fmla="*/ 2180178 w 4624113"/>
              <a:gd name="connsiteY4" fmla="*/ 360 h 1577947"/>
              <a:gd name="connsiteX5" fmla="*/ 2585353 w 4624113"/>
              <a:gd name="connsiteY5" fmla="*/ 136280 h 1577947"/>
              <a:gd name="connsiteX6" fmla="*/ 2972376 w 4624113"/>
              <a:gd name="connsiteY6" fmla="*/ 541008 h 1577947"/>
              <a:gd name="connsiteX7" fmla="*/ 3371481 w 4624113"/>
              <a:gd name="connsiteY7" fmla="*/ 1171547 h 1577947"/>
              <a:gd name="connsiteX8" fmla="*/ 3797300 w 4624113"/>
              <a:gd name="connsiteY8" fmla="*/ 1438247 h 1577947"/>
              <a:gd name="connsiteX9" fmla="*/ 4624113 w 4624113"/>
              <a:gd name="connsiteY9" fmla="*/ 1565929 h 1577947"/>
              <a:gd name="connsiteX0" fmla="*/ 0 w 4624113"/>
              <a:gd name="connsiteY0" fmla="*/ 1578105 h 1578105"/>
              <a:gd name="connsiteX1" fmla="*/ 635000 w 4624113"/>
              <a:gd name="connsiteY1" fmla="*/ 1095505 h 1578105"/>
              <a:gd name="connsiteX2" fmla="*/ 1057458 w 4624113"/>
              <a:gd name="connsiteY2" fmla="*/ 547671 h 1578105"/>
              <a:gd name="connsiteX3" fmla="*/ 1642609 w 4624113"/>
              <a:gd name="connsiteY3" fmla="*/ 98709 h 1578105"/>
              <a:gd name="connsiteX4" fmla="*/ 2180178 w 4624113"/>
              <a:gd name="connsiteY4" fmla="*/ 518 h 1578105"/>
              <a:gd name="connsiteX5" fmla="*/ 2585353 w 4624113"/>
              <a:gd name="connsiteY5" fmla="*/ 136438 h 1578105"/>
              <a:gd name="connsiteX6" fmla="*/ 2972376 w 4624113"/>
              <a:gd name="connsiteY6" fmla="*/ 541166 h 1578105"/>
              <a:gd name="connsiteX7" fmla="*/ 3371481 w 4624113"/>
              <a:gd name="connsiteY7" fmla="*/ 1171705 h 1578105"/>
              <a:gd name="connsiteX8" fmla="*/ 3797300 w 4624113"/>
              <a:gd name="connsiteY8" fmla="*/ 1438405 h 1578105"/>
              <a:gd name="connsiteX9" fmla="*/ 4624113 w 4624113"/>
              <a:gd name="connsiteY9" fmla="*/ 1566087 h 1578105"/>
              <a:gd name="connsiteX0" fmla="*/ 0 w 4624113"/>
              <a:gd name="connsiteY0" fmla="*/ 1578105 h 1578105"/>
              <a:gd name="connsiteX1" fmla="*/ 635000 w 4624113"/>
              <a:gd name="connsiteY1" fmla="*/ 1095505 h 1578105"/>
              <a:gd name="connsiteX2" fmla="*/ 1057458 w 4624113"/>
              <a:gd name="connsiteY2" fmla="*/ 547671 h 1578105"/>
              <a:gd name="connsiteX3" fmla="*/ 1642609 w 4624113"/>
              <a:gd name="connsiteY3" fmla="*/ 98709 h 1578105"/>
              <a:gd name="connsiteX4" fmla="*/ 2180178 w 4624113"/>
              <a:gd name="connsiteY4" fmla="*/ 518 h 1578105"/>
              <a:gd name="connsiteX5" fmla="*/ 2585353 w 4624113"/>
              <a:gd name="connsiteY5" fmla="*/ 136438 h 1578105"/>
              <a:gd name="connsiteX6" fmla="*/ 2972376 w 4624113"/>
              <a:gd name="connsiteY6" fmla="*/ 541166 h 1578105"/>
              <a:gd name="connsiteX7" fmla="*/ 3371481 w 4624113"/>
              <a:gd name="connsiteY7" fmla="*/ 1171705 h 1578105"/>
              <a:gd name="connsiteX8" fmla="*/ 3797300 w 4624113"/>
              <a:gd name="connsiteY8" fmla="*/ 1438405 h 1578105"/>
              <a:gd name="connsiteX9" fmla="*/ 4624113 w 4624113"/>
              <a:gd name="connsiteY9" fmla="*/ 1566087 h 1578105"/>
              <a:gd name="connsiteX0" fmla="*/ 0 w 4624113"/>
              <a:gd name="connsiteY0" fmla="*/ 1578187 h 1578187"/>
              <a:gd name="connsiteX1" fmla="*/ 635000 w 4624113"/>
              <a:gd name="connsiteY1" fmla="*/ 10955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187 h 1578187"/>
              <a:gd name="connsiteX1" fmla="*/ 635000 w 4624113"/>
              <a:gd name="connsiteY1" fmla="*/ 1120987 h 1578187"/>
              <a:gd name="connsiteX2" fmla="*/ 1078380 w 4624113"/>
              <a:gd name="connsiteY2" fmla="*/ 564686 h 1578187"/>
              <a:gd name="connsiteX3" fmla="*/ 1642609 w 4624113"/>
              <a:gd name="connsiteY3" fmla="*/ 98791 h 1578187"/>
              <a:gd name="connsiteX4" fmla="*/ 2180178 w 4624113"/>
              <a:gd name="connsiteY4" fmla="*/ 600 h 1578187"/>
              <a:gd name="connsiteX5" fmla="*/ 2585353 w 4624113"/>
              <a:gd name="connsiteY5" fmla="*/ 136520 h 1578187"/>
              <a:gd name="connsiteX6" fmla="*/ 2972376 w 4624113"/>
              <a:gd name="connsiteY6" fmla="*/ 541248 h 1578187"/>
              <a:gd name="connsiteX7" fmla="*/ 3371481 w 4624113"/>
              <a:gd name="connsiteY7" fmla="*/ 1171787 h 1578187"/>
              <a:gd name="connsiteX8" fmla="*/ 3797300 w 4624113"/>
              <a:gd name="connsiteY8" fmla="*/ 1438487 h 1578187"/>
              <a:gd name="connsiteX9" fmla="*/ 4624113 w 4624113"/>
              <a:gd name="connsiteY9" fmla="*/ 1566169 h 1578187"/>
              <a:gd name="connsiteX0" fmla="*/ 0 w 4624113"/>
              <a:gd name="connsiteY0" fmla="*/ 1578071 h 1578071"/>
              <a:gd name="connsiteX1" fmla="*/ 635000 w 4624113"/>
              <a:gd name="connsiteY1" fmla="*/ 1120871 h 1578071"/>
              <a:gd name="connsiteX2" fmla="*/ 1078380 w 4624113"/>
              <a:gd name="connsiteY2" fmla="*/ 564570 h 1578071"/>
              <a:gd name="connsiteX3" fmla="*/ 1642609 w 4624113"/>
              <a:gd name="connsiteY3" fmla="*/ 98675 h 1578071"/>
              <a:gd name="connsiteX4" fmla="*/ 2180178 w 4624113"/>
              <a:gd name="connsiteY4" fmla="*/ 484 h 1578071"/>
              <a:gd name="connsiteX5" fmla="*/ 2585353 w 4624113"/>
              <a:gd name="connsiteY5" fmla="*/ 136404 h 1578071"/>
              <a:gd name="connsiteX6" fmla="*/ 2972376 w 4624113"/>
              <a:gd name="connsiteY6" fmla="*/ 541132 h 1578071"/>
              <a:gd name="connsiteX7" fmla="*/ 3371481 w 4624113"/>
              <a:gd name="connsiteY7" fmla="*/ 1171671 h 1578071"/>
              <a:gd name="connsiteX8" fmla="*/ 3797300 w 4624113"/>
              <a:gd name="connsiteY8" fmla="*/ 1438371 h 1578071"/>
              <a:gd name="connsiteX9" fmla="*/ 4624113 w 4624113"/>
              <a:gd name="connsiteY9" fmla="*/ 1566053 h 1578071"/>
              <a:gd name="connsiteX0" fmla="*/ 0 w 4624113"/>
              <a:gd name="connsiteY0" fmla="*/ 1578071 h 1578071"/>
              <a:gd name="connsiteX1" fmla="*/ 635000 w 4624113"/>
              <a:gd name="connsiteY1" fmla="*/ 1120871 h 1578071"/>
              <a:gd name="connsiteX2" fmla="*/ 1078380 w 4624113"/>
              <a:gd name="connsiteY2" fmla="*/ 564570 h 1578071"/>
              <a:gd name="connsiteX3" fmla="*/ 1642609 w 4624113"/>
              <a:gd name="connsiteY3" fmla="*/ 98675 h 1578071"/>
              <a:gd name="connsiteX4" fmla="*/ 2180178 w 4624113"/>
              <a:gd name="connsiteY4" fmla="*/ 484 h 1578071"/>
              <a:gd name="connsiteX5" fmla="*/ 2585353 w 4624113"/>
              <a:gd name="connsiteY5" fmla="*/ 136404 h 1578071"/>
              <a:gd name="connsiteX6" fmla="*/ 2972376 w 4624113"/>
              <a:gd name="connsiteY6" fmla="*/ 541132 h 1578071"/>
              <a:gd name="connsiteX7" fmla="*/ 3371481 w 4624113"/>
              <a:gd name="connsiteY7" fmla="*/ 1171671 h 1578071"/>
              <a:gd name="connsiteX8" fmla="*/ 3797300 w 4624113"/>
              <a:gd name="connsiteY8" fmla="*/ 1438371 h 1578071"/>
              <a:gd name="connsiteX9" fmla="*/ 4624113 w 4624113"/>
              <a:gd name="connsiteY9" fmla="*/ 1566053 h 1578071"/>
              <a:gd name="connsiteX0" fmla="*/ 0 w 3797300"/>
              <a:gd name="connsiteY0" fmla="*/ 1578071 h 1578071"/>
              <a:gd name="connsiteX1" fmla="*/ 635000 w 3797300"/>
              <a:gd name="connsiteY1" fmla="*/ 1120871 h 1578071"/>
              <a:gd name="connsiteX2" fmla="*/ 1078380 w 3797300"/>
              <a:gd name="connsiteY2" fmla="*/ 564570 h 1578071"/>
              <a:gd name="connsiteX3" fmla="*/ 1642609 w 3797300"/>
              <a:gd name="connsiteY3" fmla="*/ 98675 h 1578071"/>
              <a:gd name="connsiteX4" fmla="*/ 2180178 w 3797300"/>
              <a:gd name="connsiteY4" fmla="*/ 484 h 1578071"/>
              <a:gd name="connsiteX5" fmla="*/ 2585353 w 3797300"/>
              <a:gd name="connsiteY5" fmla="*/ 136404 h 1578071"/>
              <a:gd name="connsiteX6" fmla="*/ 2972376 w 3797300"/>
              <a:gd name="connsiteY6" fmla="*/ 541132 h 1578071"/>
              <a:gd name="connsiteX7" fmla="*/ 3371481 w 3797300"/>
              <a:gd name="connsiteY7" fmla="*/ 1171671 h 1578071"/>
              <a:gd name="connsiteX8" fmla="*/ 3797300 w 3797300"/>
              <a:gd name="connsiteY8" fmla="*/ 1438371 h 1578071"/>
              <a:gd name="connsiteX0" fmla="*/ 0 w 3371480"/>
              <a:gd name="connsiteY0" fmla="*/ 1578071 h 1578071"/>
              <a:gd name="connsiteX1" fmla="*/ 635000 w 3371480"/>
              <a:gd name="connsiteY1" fmla="*/ 1120871 h 1578071"/>
              <a:gd name="connsiteX2" fmla="*/ 1078380 w 3371480"/>
              <a:gd name="connsiteY2" fmla="*/ 564570 h 1578071"/>
              <a:gd name="connsiteX3" fmla="*/ 1642609 w 3371480"/>
              <a:gd name="connsiteY3" fmla="*/ 98675 h 1578071"/>
              <a:gd name="connsiteX4" fmla="*/ 2180178 w 3371480"/>
              <a:gd name="connsiteY4" fmla="*/ 484 h 1578071"/>
              <a:gd name="connsiteX5" fmla="*/ 2585353 w 3371480"/>
              <a:gd name="connsiteY5" fmla="*/ 136404 h 1578071"/>
              <a:gd name="connsiteX6" fmla="*/ 2972376 w 3371480"/>
              <a:gd name="connsiteY6" fmla="*/ 541132 h 1578071"/>
              <a:gd name="connsiteX7" fmla="*/ 3371481 w 3371480"/>
              <a:gd name="connsiteY7" fmla="*/ 1171671 h 1578071"/>
              <a:gd name="connsiteX0" fmla="*/ 0 w 3371480"/>
              <a:gd name="connsiteY0" fmla="*/ 1578071 h 1578071"/>
              <a:gd name="connsiteX1" fmla="*/ 635000 w 3371480"/>
              <a:gd name="connsiteY1" fmla="*/ 1120871 h 1578071"/>
              <a:gd name="connsiteX2" fmla="*/ 1078380 w 3371480"/>
              <a:gd name="connsiteY2" fmla="*/ 564570 h 1578071"/>
              <a:gd name="connsiteX3" fmla="*/ 1642609 w 3371480"/>
              <a:gd name="connsiteY3" fmla="*/ 98675 h 1578071"/>
              <a:gd name="connsiteX4" fmla="*/ 2180178 w 3371480"/>
              <a:gd name="connsiteY4" fmla="*/ 484 h 1578071"/>
              <a:gd name="connsiteX5" fmla="*/ 2585353 w 3371480"/>
              <a:gd name="connsiteY5" fmla="*/ 136404 h 1578071"/>
              <a:gd name="connsiteX6" fmla="*/ 2972376 w 3371480"/>
              <a:gd name="connsiteY6" fmla="*/ 541132 h 1578071"/>
              <a:gd name="connsiteX7" fmla="*/ 3371480 w 3371480"/>
              <a:gd name="connsiteY7" fmla="*/ 906888 h 1578071"/>
              <a:gd name="connsiteX0" fmla="*/ 0 w 3215391"/>
              <a:gd name="connsiteY0" fmla="*/ 1578071 h 1578071"/>
              <a:gd name="connsiteX1" fmla="*/ 635000 w 3215391"/>
              <a:gd name="connsiteY1" fmla="*/ 1120871 h 1578071"/>
              <a:gd name="connsiteX2" fmla="*/ 1078380 w 3215391"/>
              <a:gd name="connsiteY2" fmla="*/ 564570 h 1578071"/>
              <a:gd name="connsiteX3" fmla="*/ 1642609 w 3215391"/>
              <a:gd name="connsiteY3" fmla="*/ 98675 h 1578071"/>
              <a:gd name="connsiteX4" fmla="*/ 2180178 w 3215391"/>
              <a:gd name="connsiteY4" fmla="*/ 484 h 1578071"/>
              <a:gd name="connsiteX5" fmla="*/ 2585353 w 3215391"/>
              <a:gd name="connsiteY5" fmla="*/ 136404 h 1578071"/>
              <a:gd name="connsiteX6" fmla="*/ 2972376 w 3215391"/>
              <a:gd name="connsiteY6" fmla="*/ 541132 h 1578071"/>
              <a:gd name="connsiteX7" fmla="*/ 3215391 w 3215391"/>
              <a:gd name="connsiteY7" fmla="*/ 769593 h 1578071"/>
              <a:gd name="connsiteX0" fmla="*/ 0 w 3215391"/>
              <a:gd name="connsiteY0" fmla="*/ 1578071 h 1578071"/>
              <a:gd name="connsiteX1" fmla="*/ 635000 w 3215391"/>
              <a:gd name="connsiteY1" fmla="*/ 1120871 h 1578071"/>
              <a:gd name="connsiteX2" fmla="*/ 1078380 w 3215391"/>
              <a:gd name="connsiteY2" fmla="*/ 564570 h 1578071"/>
              <a:gd name="connsiteX3" fmla="*/ 1642609 w 3215391"/>
              <a:gd name="connsiteY3" fmla="*/ 98675 h 1578071"/>
              <a:gd name="connsiteX4" fmla="*/ 2180178 w 3215391"/>
              <a:gd name="connsiteY4" fmla="*/ 484 h 1578071"/>
              <a:gd name="connsiteX5" fmla="*/ 2585353 w 3215391"/>
              <a:gd name="connsiteY5" fmla="*/ 136404 h 1578071"/>
              <a:gd name="connsiteX6" fmla="*/ 2972376 w 3215391"/>
              <a:gd name="connsiteY6" fmla="*/ 541132 h 1578071"/>
              <a:gd name="connsiteX7" fmla="*/ 3215391 w 3215391"/>
              <a:gd name="connsiteY7" fmla="*/ 769593 h 1578071"/>
              <a:gd name="connsiteX0" fmla="*/ 0 w 3410502"/>
              <a:gd name="connsiteY0" fmla="*/ 1578071 h 1578071"/>
              <a:gd name="connsiteX1" fmla="*/ 635000 w 3410502"/>
              <a:gd name="connsiteY1" fmla="*/ 1120871 h 1578071"/>
              <a:gd name="connsiteX2" fmla="*/ 1078380 w 3410502"/>
              <a:gd name="connsiteY2" fmla="*/ 564570 h 1578071"/>
              <a:gd name="connsiteX3" fmla="*/ 1642609 w 3410502"/>
              <a:gd name="connsiteY3" fmla="*/ 98675 h 1578071"/>
              <a:gd name="connsiteX4" fmla="*/ 2180178 w 3410502"/>
              <a:gd name="connsiteY4" fmla="*/ 484 h 1578071"/>
              <a:gd name="connsiteX5" fmla="*/ 2585353 w 3410502"/>
              <a:gd name="connsiteY5" fmla="*/ 136404 h 1578071"/>
              <a:gd name="connsiteX6" fmla="*/ 2972376 w 3410502"/>
              <a:gd name="connsiteY6" fmla="*/ 541132 h 1578071"/>
              <a:gd name="connsiteX7" fmla="*/ 3410502 w 3410502"/>
              <a:gd name="connsiteY7" fmla="*/ 678063 h 1578071"/>
              <a:gd name="connsiteX0" fmla="*/ 0 w 3410502"/>
              <a:gd name="connsiteY0" fmla="*/ 1578071 h 1578071"/>
              <a:gd name="connsiteX1" fmla="*/ 635000 w 3410502"/>
              <a:gd name="connsiteY1" fmla="*/ 1120871 h 1578071"/>
              <a:gd name="connsiteX2" fmla="*/ 1078380 w 3410502"/>
              <a:gd name="connsiteY2" fmla="*/ 564570 h 1578071"/>
              <a:gd name="connsiteX3" fmla="*/ 1642609 w 3410502"/>
              <a:gd name="connsiteY3" fmla="*/ 98675 h 1578071"/>
              <a:gd name="connsiteX4" fmla="*/ 2180178 w 3410502"/>
              <a:gd name="connsiteY4" fmla="*/ 484 h 1578071"/>
              <a:gd name="connsiteX5" fmla="*/ 2585353 w 3410502"/>
              <a:gd name="connsiteY5" fmla="*/ 136404 h 1578071"/>
              <a:gd name="connsiteX6" fmla="*/ 2972376 w 3410502"/>
              <a:gd name="connsiteY6" fmla="*/ 541132 h 1578071"/>
              <a:gd name="connsiteX7" fmla="*/ 3410502 w 3410502"/>
              <a:gd name="connsiteY7" fmla="*/ 678063 h 1578071"/>
              <a:gd name="connsiteX0" fmla="*/ 0 w 3586101"/>
              <a:gd name="connsiteY0" fmla="*/ 1578071 h 1578071"/>
              <a:gd name="connsiteX1" fmla="*/ 635000 w 3586101"/>
              <a:gd name="connsiteY1" fmla="*/ 1120871 h 1578071"/>
              <a:gd name="connsiteX2" fmla="*/ 1078380 w 3586101"/>
              <a:gd name="connsiteY2" fmla="*/ 564570 h 1578071"/>
              <a:gd name="connsiteX3" fmla="*/ 1642609 w 3586101"/>
              <a:gd name="connsiteY3" fmla="*/ 98675 h 1578071"/>
              <a:gd name="connsiteX4" fmla="*/ 2180178 w 3586101"/>
              <a:gd name="connsiteY4" fmla="*/ 484 h 1578071"/>
              <a:gd name="connsiteX5" fmla="*/ 2585353 w 3586101"/>
              <a:gd name="connsiteY5" fmla="*/ 136404 h 1578071"/>
              <a:gd name="connsiteX6" fmla="*/ 2972376 w 3586101"/>
              <a:gd name="connsiteY6" fmla="*/ 541132 h 1578071"/>
              <a:gd name="connsiteX7" fmla="*/ 3586101 w 3586101"/>
              <a:gd name="connsiteY7" fmla="*/ 619222 h 1578071"/>
              <a:gd name="connsiteX0" fmla="*/ 0 w 3469034"/>
              <a:gd name="connsiteY0" fmla="*/ 1578071 h 1578071"/>
              <a:gd name="connsiteX1" fmla="*/ 635000 w 3469034"/>
              <a:gd name="connsiteY1" fmla="*/ 1120871 h 1578071"/>
              <a:gd name="connsiteX2" fmla="*/ 1078380 w 3469034"/>
              <a:gd name="connsiteY2" fmla="*/ 564570 h 1578071"/>
              <a:gd name="connsiteX3" fmla="*/ 1642609 w 3469034"/>
              <a:gd name="connsiteY3" fmla="*/ 98675 h 1578071"/>
              <a:gd name="connsiteX4" fmla="*/ 2180178 w 3469034"/>
              <a:gd name="connsiteY4" fmla="*/ 484 h 1578071"/>
              <a:gd name="connsiteX5" fmla="*/ 2585353 w 3469034"/>
              <a:gd name="connsiteY5" fmla="*/ 136404 h 1578071"/>
              <a:gd name="connsiteX6" fmla="*/ 2972376 w 3469034"/>
              <a:gd name="connsiteY6" fmla="*/ 541132 h 1578071"/>
              <a:gd name="connsiteX7" fmla="*/ 3469034 w 3469034"/>
              <a:gd name="connsiteY7" fmla="*/ 390397 h 1578071"/>
              <a:gd name="connsiteX0" fmla="*/ 0 w 3498337"/>
              <a:gd name="connsiteY0" fmla="*/ 1578071 h 1578071"/>
              <a:gd name="connsiteX1" fmla="*/ 635000 w 3498337"/>
              <a:gd name="connsiteY1" fmla="*/ 1120871 h 1578071"/>
              <a:gd name="connsiteX2" fmla="*/ 1078380 w 3498337"/>
              <a:gd name="connsiteY2" fmla="*/ 564570 h 1578071"/>
              <a:gd name="connsiteX3" fmla="*/ 1642609 w 3498337"/>
              <a:gd name="connsiteY3" fmla="*/ 98675 h 1578071"/>
              <a:gd name="connsiteX4" fmla="*/ 2180178 w 3498337"/>
              <a:gd name="connsiteY4" fmla="*/ 484 h 1578071"/>
              <a:gd name="connsiteX5" fmla="*/ 2585353 w 3498337"/>
              <a:gd name="connsiteY5" fmla="*/ 136404 h 1578071"/>
              <a:gd name="connsiteX6" fmla="*/ 2972376 w 3498337"/>
              <a:gd name="connsiteY6" fmla="*/ 541132 h 1578071"/>
              <a:gd name="connsiteX7" fmla="*/ 3469034 w 3498337"/>
              <a:gd name="connsiteY7" fmla="*/ 390397 h 1578071"/>
              <a:gd name="connsiteX0" fmla="*/ 0 w 3469034"/>
              <a:gd name="connsiteY0" fmla="*/ 1578071 h 1578071"/>
              <a:gd name="connsiteX1" fmla="*/ 635000 w 3469034"/>
              <a:gd name="connsiteY1" fmla="*/ 1120871 h 1578071"/>
              <a:gd name="connsiteX2" fmla="*/ 1078380 w 3469034"/>
              <a:gd name="connsiteY2" fmla="*/ 564570 h 1578071"/>
              <a:gd name="connsiteX3" fmla="*/ 1642609 w 3469034"/>
              <a:gd name="connsiteY3" fmla="*/ 98675 h 1578071"/>
              <a:gd name="connsiteX4" fmla="*/ 2180178 w 3469034"/>
              <a:gd name="connsiteY4" fmla="*/ 484 h 1578071"/>
              <a:gd name="connsiteX5" fmla="*/ 2585353 w 3469034"/>
              <a:gd name="connsiteY5" fmla="*/ 136404 h 1578071"/>
              <a:gd name="connsiteX6" fmla="*/ 2972376 w 3469034"/>
              <a:gd name="connsiteY6" fmla="*/ 541132 h 1578071"/>
              <a:gd name="connsiteX7" fmla="*/ 3469034 w 3469034"/>
              <a:gd name="connsiteY7" fmla="*/ 390397 h 1578071"/>
              <a:gd name="connsiteX0" fmla="*/ 0 w 3585348"/>
              <a:gd name="connsiteY0" fmla="*/ 1560366 h 1560366"/>
              <a:gd name="connsiteX1" fmla="*/ 751314 w 3585348"/>
              <a:gd name="connsiteY1" fmla="*/ 1120871 h 1560366"/>
              <a:gd name="connsiteX2" fmla="*/ 1194694 w 3585348"/>
              <a:gd name="connsiteY2" fmla="*/ 564570 h 1560366"/>
              <a:gd name="connsiteX3" fmla="*/ 1758923 w 3585348"/>
              <a:gd name="connsiteY3" fmla="*/ 98675 h 1560366"/>
              <a:gd name="connsiteX4" fmla="*/ 2296492 w 3585348"/>
              <a:gd name="connsiteY4" fmla="*/ 484 h 1560366"/>
              <a:gd name="connsiteX5" fmla="*/ 2701667 w 3585348"/>
              <a:gd name="connsiteY5" fmla="*/ 136404 h 1560366"/>
              <a:gd name="connsiteX6" fmla="*/ 3088690 w 3585348"/>
              <a:gd name="connsiteY6" fmla="*/ 541132 h 1560366"/>
              <a:gd name="connsiteX7" fmla="*/ 3585348 w 3585348"/>
              <a:gd name="connsiteY7" fmla="*/ 390397 h 1560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5348" h="1560366">
                <a:moveTo>
                  <a:pt x="0" y="1560366"/>
                </a:moveTo>
                <a:cubicBezTo>
                  <a:pt x="383116" y="1433366"/>
                  <a:pt x="552198" y="1286837"/>
                  <a:pt x="751314" y="1120871"/>
                </a:cubicBezTo>
                <a:cubicBezTo>
                  <a:pt x="950430" y="954905"/>
                  <a:pt x="1031990" y="739170"/>
                  <a:pt x="1194694" y="564570"/>
                </a:cubicBezTo>
                <a:cubicBezTo>
                  <a:pt x="1357398" y="389970"/>
                  <a:pt x="1570060" y="188456"/>
                  <a:pt x="1758923" y="98675"/>
                </a:cubicBezTo>
                <a:cubicBezTo>
                  <a:pt x="1947786" y="8894"/>
                  <a:pt x="2140286" y="-2830"/>
                  <a:pt x="2296492" y="484"/>
                </a:cubicBezTo>
                <a:cubicBezTo>
                  <a:pt x="2452698" y="3798"/>
                  <a:pt x="2569634" y="46296"/>
                  <a:pt x="2701667" y="136404"/>
                </a:cubicBezTo>
                <a:cubicBezTo>
                  <a:pt x="2833700" y="226512"/>
                  <a:pt x="2941410" y="498800"/>
                  <a:pt x="3088690" y="541132"/>
                </a:cubicBezTo>
                <a:cubicBezTo>
                  <a:pt x="3235970" y="583464"/>
                  <a:pt x="3428348" y="606975"/>
                  <a:pt x="3585348" y="390397"/>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025811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29740</TotalTime>
  <Words>3139</Words>
  <Application>Microsoft Office PowerPoint</Application>
  <PresentationFormat>Custom</PresentationFormat>
  <Paragraphs>620</Paragraphs>
  <Slides>22</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Cambria Math</vt:lpstr>
      <vt:lpstr>Office Theme</vt:lpstr>
      <vt:lpstr>BD2K-PR</vt:lpstr>
      <vt:lpstr>Fig 1a: Linking Attack Scenario</vt:lpstr>
      <vt:lpstr>Fig 1b: Datasets</vt:lpstr>
      <vt:lpstr>Fig 2a</vt:lpstr>
      <vt:lpstr>Fig 2c: Predictability vs Information leakage: Multiple eQTLs</vt:lpstr>
      <vt:lpstr>Fig 3: 3 Steps of Linking Attack</vt:lpstr>
      <vt:lpstr>Figure 4a: MAP Genotype Prediction Accuracy</vt:lpstr>
      <vt:lpstr>Fig 4b: Fraction of Vulnerable Individuals</vt:lpstr>
      <vt:lpstr>Fig 5a: Extremity based genotype prediction</vt:lpstr>
      <vt:lpstr>Fig 5bcd</vt:lpstr>
      <vt:lpstr>Fig 6: Linking Accuracy on Testing Dataset</vt:lpstr>
      <vt:lpstr>Fig 7: Simulated 100k testing dataset accuracy</vt:lpstr>
      <vt:lpstr>Fig 8: Distribution of ranks for relatives in linking</vt:lpstr>
      <vt:lpstr>Supplementary Figures</vt:lpstr>
      <vt:lpstr>Table S1ab: Per population and per tissue stratification</vt:lpstr>
      <vt:lpstr>Fig S2a: Computation of Cumulative ICI and Predictabilities</vt:lpstr>
      <vt:lpstr>Fig S2b: Illustration of a priori, a posteriori distributions</vt:lpstr>
      <vt:lpstr>Fig S4ab</vt:lpstr>
      <vt:lpstr>Fig S5: Illustration of linking for the j^th  Individual</vt:lpstr>
      <vt:lpstr>Fig S7: Extremity Based Linking Attack</vt:lpstr>
      <vt:lpstr>Fig S8: Generalized Risk Assessment Procedure</vt:lpstr>
      <vt:lpstr>Fig S9: Modeling of Joint Genotype-Expression Distribution</vt:lpstr>
    </vt:vector>
  </TitlesOfParts>
  <Company>Yale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Arif</dc:creator>
  <cp:lastModifiedBy>Arif</cp:lastModifiedBy>
  <cp:revision>959</cp:revision>
  <cp:lastPrinted>2015-08-27T18:32:14Z</cp:lastPrinted>
  <dcterms:created xsi:type="dcterms:W3CDTF">2015-01-26T16:39:33Z</dcterms:created>
  <dcterms:modified xsi:type="dcterms:W3CDTF">2015-09-07T19:31:14Z</dcterms:modified>
</cp:coreProperties>
</file>