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notesSlides/notesSlide2.xml" ContentType="application/vnd.openxmlformats-officedocument.presentationml.notesSlide+xml"/>
  <Override PartName="/ppt/embeddings/oleObject5.bin" ContentType="application/vnd.openxmlformats-officedocument.oleObject"/>
  <Override PartName="/ppt/embeddings/Microsoft_Equation2.bin" ContentType="application/vnd.openxmlformats-officedocument.oleObject"/>
  <Override PartName="/ppt/embeddings/oleObject6.bin" ContentType="application/vnd.openxmlformats-officedocument.oleObject"/>
  <Override PartName="/ppt/embeddings/Microsoft_Equation3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B03D9-F18F-E046-996E-C3F2DDCE9BAB}" type="datetimeFigureOut">
              <a:rPr lang="en-US" smtClean="0"/>
              <a:t>9/3/15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908A8-12AF-1342-BD41-5244A5B53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6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81442-A719-DE49-BBE8-A2FE42AB1B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6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516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Ribosomal related genes: coefficients over conserved (</a:t>
            </a:r>
            <a:r>
              <a:rPr lang="en-US" sz="1200" dirty="0" err="1" smtClean="0"/>
              <a:t>iPDP</a:t>
            </a:r>
            <a:r>
              <a:rPr lang="en-US" sz="1200" dirty="0" smtClean="0"/>
              <a:t>) and specific (</a:t>
            </a:r>
            <a:r>
              <a:rPr lang="en-US" sz="1200" dirty="0" err="1" smtClean="0"/>
              <a:t>ePDP</a:t>
            </a:r>
            <a:r>
              <a:rPr lang="en-US" sz="1200" dirty="0" smtClean="0"/>
              <a:t>) meta-patterns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A1820-021E-034E-958A-39B4E302AB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9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4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7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9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4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19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B713-2099-074A-819E-294D16D89F04}" type="datetimeFigureOut">
              <a:rPr lang="en-US" smtClean="0"/>
              <a:t>9/3/15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A38B-4018-2C4D-9EBF-37F382566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6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emf"/><Relationship Id="rId12" Type="http://schemas.openxmlformats.org/officeDocument/2006/relationships/oleObject" Target="../embeddings/Microsoft_Equation1.bin"/><Relationship Id="rId13" Type="http://schemas.openxmlformats.org/officeDocument/2006/relationships/image" Target="../media/image5.emf"/><Relationship Id="rId14" Type="http://schemas.openxmlformats.org/officeDocument/2006/relationships/image" Target="../media/image6.png"/><Relationship Id="rId15" Type="http://schemas.openxmlformats.org/officeDocument/2006/relationships/image" Target="../media/image7.png"/><Relationship Id="rId16" Type="http://schemas.openxmlformats.org/officeDocument/2006/relationships/image" Target="../media/image8.png"/><Relationship Id="rId1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3.emf"/><Relationship Id="rId10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8" Type="http://schemas.openxmlformats.org/officeDocument/2006/relationships/oleObject" Target="../embeddings/oleObject6.bin"/><Relationship Id="rId9" Type="http://schemas.openxmlformats.org/officeDocument/2006/relationships/image" Target="../media/image5.emf"/><Relationship Id="rId10" Type="http://schemas.openxmlformats.org/officeDocument/2006/relationships/oleObject" Target="../embeddings/Microsoft_Equation3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 rot="16200000">
            <a:off x="7210454" y="153919"/>
            <a:ext cx="1160882" cy="2483376"/>
            <a:chOff x="7755700" y="590365"/>
            <a:chExt cx="1160882" cy="2483376"/>
          </a:xfrm>
        </p:grpSpPr>
        <p:cxnSp>
          <p:nvCxnSpPr>
            <p:cNvPr id="5" name="Curved Connector 4"/>
            <p:cNvCxnSpPr>
              <a:stCxn id="69" idx="1"/>
              <a:endCxn id="75" idx="3"/>
            </p:cNvCxnSpPr>
            <p:nvPr/>
          </p:nvCxnSpPr>
          <p:spPr bwMode="auto">
            <a:xfrm rot="16200000" flipV="1">
              <a:off x="7535209" y="2114673"/>
              <a:ext cx="1217532" cy="7626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Curved Connector 5"/>
            <p:cNvCxnSpPr>
              <a:stCxn id="68" idx="1"/>
              <a:endCxn id="75" idx="5"/>
            </p:cNvCxnSpPr>
            <p:nvPr/>
          </p:nvCxnSpPr>
          <p:spPr bwMode="auto">
            <a:xfrm rot="16200000" flipV="1">
              <a:off x="8059811" y="1755595"/>
              <a:ext cx="951280" cy="528163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Curved Connector 6"/>
            <p:cNvCxnSpPr>
              <a:stCxn id="71" idx="1"/>
              <a:endCxn id="75" idx="5"/>
            </p:cNvCxnSpPr>
            <p:nvPr/>
          </p:nvCxnSpPr>
          <p:spPr bwMode="auto">
            <a:xfrm rot="16200000" flipV="1">
              <a:off x="7785518" y="2029888"/>
              <a:ext cx="1295618" cy="323916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Curved Connector 7"/>
            <p:cNvCxnSpPr>
              <a:stCxn id="70" idx="1"/>
              <a:endCxn id="75" idx="3"/>
            </p:cNvCxnSpPr>
            <p:nvPr/>
          </p:nvCxnSpPr>
          <p:spPr bwMode="auto">
            <a:xfrm rot="5400000" flipH="1" flipV="1">
              <a:off x="7539244" y="1877537"/>
              <a:ext cx="900101" cy="233102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Curved Connector 8"/>
            <p:cNvCxnSpPr>
              <a:stCxn id="72" idx="1"/>
              <a:endCxn id="75" idx="4"/>
            </p:cNvCxnSpPr>
            <p:nvPr/>
          </p:nvCxnSpPr>
          <p:spPr bwMode="auto">
            <a:xfrm rot="16200000" flipV="1">
              <a:off x="7803593" y="1963336"/>
              <a:ext cx="917014" cy="146979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2" name="Group 21"/>
            <p:cNvGrpSpPr/>
            <p:nvPr/>
          </p:nvGrpSpPr>
          <p:grpSpPr>
            <a:xfrm>
              <a:off x="7866948" y="590365"/>
              <a:ext cx="984906" cy="987953"/>
              <a:chOff x="27532129" y="9360190"/>
              <a:chExt cx="1923644" cy="1929596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27532129" y="9660711"/>
                <a:ext cx="457201" cy="457199"/>
              </a:xfrm>
              <a:prstGeom prst="ellipse">
                <a:avLst/>
              </a:prstGeom>
              <a:solidFill>
                <a:srgbClr val="005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27931773" y="10832586"/>
                <a:ext cx="457200" cy="457200"/>
              </a:xfrm>
              <a:prstGeom prst="ellipse">
                <a:avLst/>
              </a:prstGeom>
              <a:solidFill>
                <a:srgbClr val="005C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" name="Oval 75"/>
              <p:cNvSpPr/>
              <p:nvPr/>
            </p:nvSpPr>
            <p:spPr bwMode="auto">
              <a:xfrm>
                <a:off x="28998573" y="10781952"/>
                <a:ext cx="457200" cy="457200"/>
              </a:xfrm>
              <a:prstGeom prst="ellipse">
                <a:avLst/>
              </a:prstGeom>
              <a:solidFill>
                <a:srgbClr val="005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 bwMode="auto">
              <a:xfrm>
                <a:off x="28842367" y="9869555"/>
                <a:ext cx="457199" cy="457199"/>
              </a:xfrm>
              <a:prstGeom prst="ellipse">
                <a:avLst/>
              </a:prstGeom>
              <a:solidFill>
                <a:srgbClr val="005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8109573" y="9360190"/>
                <a:ext cx="457200" cy="457200"/>
              </a:xfrm>
              <a:prstGeom prst="ellipse">
                <a:avLst/>
              </a:prstGeom>
              <a:solidFill>
                <a:srgbClr val="005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80" name="Straight Arrow Connector 79"/>
              <p:cNvCxnSpPr>
                <a:stCxn id="76" idx="2"/>
                <a:endCxn id="75" idx="5"/>
              </p:cNvCxnSpPr>
              <p:nvPr/>
            </p:nvCxnSpPr>
            <p:spPr bwMode="auto">
              <a:xfrm flipH="1">
                <a:off x="28322018" y="11010552"/>
                <a:ext cx="676555" cy="212279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1" name="Straight Arrow Connector 80"/>
              <p:cNvCxnSpPr>
                <a:stCxn id="77" idx="3"/>
                <a:endCxn id="75" idx="7"/>
              </p:cNvCxnSpPr>
              <p:nvPr/>
            </p:nvCxnSpPr>
            <p:spPr bwMode="auto">
              <a:xfrm rot="5400000">
                <a:off x="28295798" y="10286019"/>
                <a:ext cx="639744" cy="58730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2" name="Straight Arrow Connector 81"/>
              <p:cNvCxnSpPr>
                <a:stCxn id="74" idx="5"/>
                <a:endCxn id="75" idx="0"/>
              </p:cNvCxnSpPr>
              <p:nvPr/>
            </p:nvCxnSpPr>
            <p:spPr bwMode="auto">
              <a:xfrm rot="5400000" flipV="1">
                <a:off x="27650559" y="10322771"/>
                <a:ext cx="781629" cy="2380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4" name="Straight Arrow Connector 83"/>
              <p:cNvCxnSpPr>
                <a:stCxn id="78" idx="4"/>
                <a:endCxn id="75" idx="0"/>
              </p:cNvCxnSpPr>
              <p:nvPr/>
            </p:nvCxnSpPr>
            <p:spPr bwMode="auto">
              <a:xfrm flipH="1">
                <a:off x="28160373" y="9817390"/>
                <a:ext cx="177800" cy="101519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 rot="5400000">
              <a:off x="8021343" y="2178502"/>
              <a:ext cx="629596" cy="1160882"/>
              <a:chOff x="31483960" y="9392532"/>
              <a:chExt cx="1229679" cy="2267352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31583934" y="9392532"/>
                <a:ext cx="457199" cy="4572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32103958" y="10598440"/>
                <a:ext cx="457200" cy="4572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31483960" y="11202684"/>
                <a:ext cx="457199" cy="4572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32256440" y="9791466"/>
                <a:ext cx="457199" cy="4572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31583935" y="10298688"/>
                <a:ext cx="457201" cy="45720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3247199" y="1057439"/>
            <a:ext cx="272973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B</a:t>
            </a:r>
            <a:r>
              <a:rPr lang="en-US" sz="1600" dirty="0" smtClean="0">
                <a:latin typeface="Helvetica"/>
                <a:cs typeface="Helvetica"/>
              </a:rPr>
              <a:t>. Dimensionality Reduction</a:t>
            </a:r>
            <a:endParaRPr lang="en-US" sz="1600" dirty="0">
              <a:latin typeface="Helvetica"/>
              <a:cs typeface="Helvetica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402292" y="1465953"/>
            <a:ext cx="2409028" cy="1792884"/>
            <a:chOff x="14593669" y="16422881"/>
            <a:chExt cx="4705128" cy="3501728"/>
          </a:xfrm>
        </p:grpSpPr>
        <p:grpSp>
          <p:nvGrpSpPr>
            <p:cNvPr id="51" name="Group 50"/>
            <p:cNvGrpSpPr/>
            <p:nvPr/>
          </p:nvGrpSpPr>
          <p:grpSpPr>
            <a:xfrm>
              <a:off x="14593669" y="16422881"/>
              <a:ext cx="1983481" cy="3501728"/>
              <a:chOff x="235521" y="2156808"/>
              <a:chExt cx="1983481" cy="3501728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836022" y="2156808"/>
                <a:ext cx="1061107" cy="3051494"/>
              </a:xfrm>
              <a:prstGeom prst="rect">
                <a:avLst/>
              </a:prstGeom>
              <a:solidFill>
                <a:srgbClr val="9BBB58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919153" y="5117522"/>
                <a:ext cx="1299849" cy="54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time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 rot="16200000">
                <a:off x="-566278" y="3160155"/>
                <a:ext cx="2144612" cy="54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 dirty="0">
                    <a:solidFill>
                      <a:sysClr val="windowText" lastClr="000000"/>
                    </a:solidFill>
                    <a:latin typeface="Helvetica"/>
                    <a:cs typeface="Helvetica"/>
                  </a:rPr>
                  <a:t>G</a:t>
                </a: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enes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of </a:t>
                </a:r>
                <a:r>
                  <a:rPr kumimoji="0" lang="en-US" sz="12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X</a:t>
                </a:r>
                <a:endPara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52" name="Straight Arrow Connector 51"/>
            <p:cNvCxnSpPr/>
            <p:nvPr/>
          </p:nvCxnSpPr>
          <p:spPr>
            <a:xfrm>
              <a:off x="16267411" y="16422881"/>
              <a:ext cx="1499138" cy="115464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sp>
          <p:nvSpPr>
            <p:cNvPr id="53" name="Rectangle 52"/>
            <p:cNvSpPr/>
            <p:nvPr/>
          </p:nvSpPr>
          <p:spPr>
            <a:xfrm>
              <a:off x="17766549" y="17577524"/>
              <a:ext cx="1061106" cy="972538"/>
            </a:xfrm>
            <a:prstGeom prst="rect">
              <a:avLst/>
            </a:prstGeom>
            <a:solidFill>
              <a:srgbClr val="035C00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16254830" y="18550063"/>
              <a:ext cx="1511719" cy="92431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graphicFrame>
          <p:nvGraphicFramePr>
            <p:cNvPr id="55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0512446"/>
                </p:ext>
              </p:extLst>
            </p:nvPr>
          </p:nvGraphicFramePr>
          <p:xfrm>
            <a:off x="15246345" y="17421017"/>
            <a:ext cx="1021066" cy="1020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Equation" r:id="rId4" imgW="155160" imgH="136800" progId="Equation.3">
                    <p:embed/>
                  </p:oleObj>
                </mc:Choice>
                <mc:Fallback>
                  <p:oleObj name="Equation" r:id="rId4" imgW="155160" imgH="136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6345" y="17421017"/>
                          <a:ext cx="1021066" cy="10203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6751914"/>
                </p:ext>
              </p:extLst>
            </p:nvPr>
          </p:nvGraphicFramePr>
          <p:xfrm>
            <a:off x="17959436" y="17582983"/>
            <a:ext cx="675290" cy="84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6" imgW="155160" imgH="182520" progId="Equation.3">
                    <p:embed/>
                  </p:oleObj>
                </mc:Choice>
                <mc:Fallback>
                  <p:oleObj name="Equation" r:id="rId6" imgW="155160" imgH="1825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9436" y="17582983"/>
                          <a:ext cx="675290" cy="842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" name="TextBox 58"/>
            <p:cNvSpPr txBox="1"/>
            <p:nvPr/>
          </p:nvSpPr>
          <p:spPr>
            <a:xfrm rot="16200000">
              <a:off x="17741241" y="17713808"/>
              <a:ext cx="2574099" cy="541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rPr>
                <a:t>Meta-genes </a:t>
              </a:r>
              <a:r>
                <a:rPr lang="en-US" sz="1200" kern="0" dirty="0" smtClean="0">
                  <a:solidFill>
                    <a:sysClr val="windowText" lastClr="000000"/>
                  </a:solidFill>
                  <a:latin typeface="Helvetica"/>
                  <a:cs typeface="Helvetica"/>
                </a:rPr>
                <a:t>of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rPr>
                <a:t>X</a:t>
              </a:r>
              <a:endPara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91692" y="3258836"/>
            <a:ext cx="2409801" cy="1666350"/>
            <a:chOff x="4200580" y="1641161"/>
            <a:chExt cx="4706647" cy="3254597"/>
          </a:xfrm>
        </p:grpSpPr>
        <p:grpSp>
          <p:nvGrpSpPr>
            <p:cNvPr id="34" name="Group 33"/>
            <p:cNvGrpSpPr/>
            <p:nvPr/>
          </p:nvGrpSpPr>
          <p:grpSpPr>
            <a:xfrm>
              <a:off x="4200580" y="1726946"/>
              <a:ext cx="2004188" cy="3168812"/>
              <a:chOff x="223217" y="2156810"/>
              <a:chExt cx="2004188" cy="3168812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44397" y="2156810"/>
                <a:ext cx="1052730" cy="2740531"/>
              </a:xfrm>
              <a:prstGeom prst="rect">
                <a:avLst/>
              </a:prstGeom>
              <a:solidFill>
                <a:srgbClr val="F69546"/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96599" y="4784607"/>
                <a:ext cx="1330806" cy="54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time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16200000">
                <a:off x="-439883" y="3152995"/>
                <a:ext cx="1867214" cy="541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Genes</a:t>
                </a:r>
                <a:r>
                  <a:rPr kumimoji="0" lang="en-US" sz="12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of </a:t>
                </a:r>
                <a:r>
                  <a:rPr lang="en-US" sz="1200" i="1" kern="0" dirty="0" smtClean="0">
                    <a:solidFill>
                      <a:sysClr val="windowText" lastClr="000000"/>
                    </a:solidFill>
                    <a:latin typeface="Helvetica"/>
                    <a:cs typeface="Helvetica"/>
                  </a:rPr>
                  <a:t>U</a:t>
                </a:r>
                <a:endParaRPr kumimoji="0" lang="en-US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>
              <a:off x="5886627" y="1726944"/>
              <a:ext cx="1499136" cy="84992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sp>
          <p:nvSpPr>
            <p:cNvPr id="36" name="Rectangle 35"/>
            <p:cNvSpPr/>
            <p:nvPr/>
          </p:nvSpPr>
          <p:spPr>
            <a:xfrm>
              <a:off x="7385763" y="2600455"/>
              <a:ext cx="1061105" cy="972539"/>
            </a:xfrm>
            <a:prstGeom prst="rect">
              <a:avLst/>
            </a:prstGeom>
            <a:solidFill>
              <a:srgbClr val="984805"/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5846283" y="3572994"/>
              <a:ext cx="1539480" cy="89448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1274967"/>
                </p:ext>
              </p:extLst>
            </p:nvPr>
          </p:nvGraphicFramePr>
          <p:xfrm>
            <a:off x="4904896" y="2681788"/>
            <a:ext cx="941387" cy="1106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" name="Equation" r:id="rId8" imgW="136800" imgH="155160" progId="Equation.3">
                    <p:embed/>
                  </p:oleObj>
                </mc:Choice>
                <mc:Fallback>
                  <p:oleObj name="Equation" r:id="rId8" imgW="136800" imgH="1551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04896" y="2681788"/>
                          <a:ext cx="941387" cy="1106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1174659"/>
                </p:ext>
              </p:extLst>
            </p:nvPr>
          </p:nvGraphicFramePr>
          <p:xfrm>
            <a:off x="7603646" y="2576869"/>
            <a:ext cx="625474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name="Equation" r:id="rId10" imgW="136800" imgH="191880" progId="Equation.3">
                    <p:embed/>
                  </p:oleObj>
                </mc:Choice>
                <mc:Fallback>
                  <p:oleObj name="Equation" r:id="rId10" imgW="136800" imgH="191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03646" y="2576869"/>
                          <a:ext cx="625474" cy="9001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7464101" y="3511701"/>
              <a:ext cx="940488" cy="54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rPr>
                <a:t>time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7353641" y="2653733"/>
              <a:ext cx="2566157" cy="541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rPr>
                <a:t>Meta-genes of </a:t>
              </a:r>
              <a:r>
                <a:rPr kumimoji="0" lang="en-US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rPr>
                <a:t>U</a:t>
              </a:r>
              <a:endPara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3811499" y="5645453"/>
            <a:ext cx="5012338" cy="1137198"/>
            <a:chOff x="3742963" y="4335732"/>
            <a:chExt cx="5012338" cy="1137198"/>
          </a:xfrm>
        </p:grpSpPr>
        <p:sp>
          <p:nvSpPr>
            <p:cNvPr id="151" name="TextBox 150"/>
            <p:cNvSpPr txBox="1"/>
            <p:nvPr/>
          </p:nvSpPr>
          <p:spPr>
            <a:xfrm>
              <a:off x="4135088" y="5163938"/>
              <a:ext cx="2138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</a:rPr>
                <a:t>Genes/Meta-genes in Group </a:t>
              </a:r>
              <a:r>
                <a:rPr lang="en-US" sz="1200" i="1" dirty="0" smtClean="0">
                  <a:latin typeface="Times New Roman"/>
                </a:rPr>
                <a:t>X</a:t>
              </a:r>
              <a:endParaRPr lang="en-US" sz="1200" i="1" dirty="0">
                <a:latin typeface="Times New Roman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570307" y="5136834"/>
              <a:ext cx="21849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</a:rPr>
                <a:t>Genes/Meta-genes in Group </a:t>
              </a:r>
              <a:r>
                <a:rPr lang="en-US" sz="1200" i="1" dirty="0" smtClean="0">
                  <a:latin typeface="Times New Roman"/>
                </a:rPr>
                <a:t>U</a:t>
              </a:r>
              <a:endParaRPr lang="en-US" sz="1200" i="1" dirty="0">
                <a:latin typeface="Times New Roman"/>
              </a:endParaRPr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3742963" y="5102336"/>
              <a:ext cx="404203" cy="369332"/>
              <a:chOff x="4372157" y="5248596"/>
              <a:chExt cx="404203" cy="369332"/>
            </a:xfrm>
          </p:grpSpPr>
          <p:sp>
            <p:nvSpPr>
              <p:cNvPr id="150" name="Oval 149"/>
              <p:cNvSpPr/>
              <p:nvPr/>
            </p:nvSpPr>
            <p:spPr bwMode="auto">
              <a:xfrm>
                <a:off x="4372157" y="5405608"/>
                <a:ext cx="114300" cy="1143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u="none" strike="noStrike" cap="none" normalizeH="0" baseline="0" smtClean="0">
                  <a:ln>
                    <a:noFill/>
                  </a:ln>
                  <a:effectLst/>
                  <a:latin typeface="Times New Roman"/>
                </a:endParaRPr>
              </a:p>
            </p:txBody>
          </p:sp>
          <p:sp>
            <p:nvSpPr>
              <p:cNvPr id="155" name="Oval 154"/>
              <p:cNvSpPr/>
              <p:nvPr/>
            </p:nvSpPr>
            <p:spPr bwMode="auto">
              <a:xfrm>
                <a:off x="4542274" y="5342758"/>
                <a:ext cx="234086" cy="234086"/>
              </a:xfrm>
              <a:prstGeom prst="ellipse">
                <a:avLst/>
              </a:prstGeom>
              <a:solidFill>
                <a:srgbClr val="005C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rgbClr val="005C00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379600" y="5248596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6161500" y="5103598"/>
              <a:ext cx="447763" cy="369332"/>
              <a:chOff x="4372157" y="5884943"/>
              <a:chExt cx="447763" cy="369332"/>
            </a:xfrm>
          </p:grpSpPr>
          <p:sp>
            <p:nvSpPr>
              <p:cNvPr id="153" name="Rectangle 152"/>
              <p:cNvSpPr/>
              <p:nvPr/>
            </p:nvSpPr>
            <p:spPr bwMode="auto">
              <a:xfrm>
                <a:off x="4372157" y="6044139"/>
                <a:ext cx="114300" cy="114300"/>
              </a:xfrm>
              <a:prstGeom prst="rect">
                <a:avLst/>
              </a:prstGeom>
              <a:solidFill>
                <a:srgbClr val="F7964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u="none" strike="noStrike" cap="none" normalizeH="0" baseline="0" smtClean="0">
                  <a:ln>
                    <a:noFill/>
                  </a:ln>
                  <a:effectLst/>
                  <a:latin typeface="Times New Roman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 rot="5400000">
                <a:off x="4585834" y="5958620"/>
                <a:ext cx="234086" cy="234086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395936" y="5884943"/>
                <a:ext cx="274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/</a:t>
                </a:r>
              </a:p>
            </p:txBody>
          </p:sp>
        </p:grpSp>
        <p:grpSp>
          <p:nvGrpSpPr>
            <p:cNvPr id="167" name="Group 166"/>
            <p:cNvGrpSpPr/>
            <p:nvPr/>
          </p:nvGrpSpPr>
          <p:grpSpPr>
            <a:xfrm>
              <a:off x="3757406" y="4335732"/>
              <a:ext cx="4916694" cy="369332"/>
              <a:chOff x="3757406" y="4335732"/>
              <a:chExt cx="4916694" cy="369332"/>
            </a:xfrm>
          </p:grpSpPr>
          <p:sp>
            <p:nvSpPr>
              <p:cNvPr id="147" name="TextBox 146"/>
              <p:cNvSpPr txBox="1"/>
              <p:nvPr/>
            </p:nvSpPr>
            <p:spPr>
              <a:xfrm>
                <a:off x="4642483" y="4377265"/>
                <a:ext cx="40316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/>
                  </a:rPr>
                  <a:t>I</a:t>
                </a:r>
                <a:r>
                  <a:rPr lang="en-US" sz="1200" dirty="0" smtClean="0">
                    <a:latin typeface="Times New Roman"/>
                  </a:rPr>
                  <a:t>nternal regulation among genes/meta-genes Group </a:t>
                </a:r>
                <a:r>
                  <a:rPr lang="en-US" sz="1200" i="1" dirty="0" smtClean="0">
                    <a:latin typeface="Times New Roman"/>
                  </a:rPr>
                  <a:t>X</a:t>
                </a:r>
                <a:r>
                  <a:rPr lang="en-US" sz="1200" dirty="0" smtClean="0">
                    <a:latin typeface="Times New Roman"/>
                  </a:rPr>
                  <a:t> by </a:t>
                </a:r>
                <a:r>
                  <a:rPr lang="en-US" sz="1200" i="1" dirty="0" smtClean="0">
                    <a:latin typeface="Times New Roman"/>
                  </a:rPr>
                  <a:t>A/</a:t>
                </a:r>
                <a:r>
                  <a:rPr lang="en-US" sz="1200" i="1" dirty="0" err="1" smtClean="0">
                    <a:latin typeface="Times New Roman"/>
                  </a:rPr>
                  <a:t>Ã</a:t>
                </a:r>
                <a:endParaRPr lang="en-US" sz="1200" i="1" dirty="0">
                  <a:latin typeface="Times New Roman"/>
                </a:endParaRP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3757406" y="4335732"/>
                <a:ext cx="897726" cy="369332"/>
                <a:chOff x="2326389" y="4421246"/>
                <a:chExt cx="897726" cy="369332"/>
              </a:xfrm>
            </p:grpSpPr>
            <p:cxnSp>
              <p:nvCxnSpPr>
                <p:cNvPr id="146" name="Straight Arrow Connector 145"/>
                <p:cNvCxnSpPr/>
                <p:nvPr/>
              </p:nvCxnSpPr>
              <p:spPr bwMode="auto">
                <a:xfrm flipH="1">
                  <a:off x="2326389" y="4622191"/>
                  <a:ext cx="414477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161" name="Straight Arrow Connector 160"/>
                <p:cNvCxnSpPr/>
                <p:nvPr/>
              </p:nvCxnSpPr>
              <p:spPr bwMode="auto">
                <a:xfrm flipH="1">
                  <a:off x="2809638" y="4622190"/>
                  <a:ext cx="414477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62" name="TextBox 161"/>
                <p:cNvSpPr txBox="1"/>
                <p:nvPr/>
              </p:nvSpPr>
              <p:spPr>
                <a:xfrm>
                  <a:off x="2650775" y="4421246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/</a:t>
                  </a:r>
                </a:p>
              </p:txBody>
            </p:sp>
          </p:grpSp>
        </p:grpSp>
        <p:grpSp>
          <p:nvGrpSpPr>
            <p:cNvPr id="168" name="Group 167"/>
            <p:cNvGrpSpPr/>
            <p:nvPr/>
          </p:nvGrpSpPr>
          <p:grpSpPr>
            <a:xfrm>
              <a:off x="3745679" y="4654264"/>
              <a:ext cx="4916694" cy="503198"/>
              <a:chOff x="3757406" y="4335732"/>
              <a:chExt cx="4916694" cy="503198"/>
            </a:xfrm>
          </p:grpSpPr>
          <p:sp>
            <p:nvSpPr>
              <p:cNvPr id="169" name="TextBox 168"/>
              <p:cNvSpPr txBox="1"/>
              <p:nvPr/>
            </p:nvSpPr>
            <p:spPr>
              <a:xfrm>
                <a:off x="4642483" y="4377265"/>
                <a:ext cx="4031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Times New Roman"/>
                  </a:rPr>
                  <a:t>External regulation from genes/meta-genes in Group </a:t>
                </a:r>
                <a:r>
                  <a:rPr lang="en-US" sz="1200" i="1" dirty="0">
                    <a:latin typeface="Times New Roman"/>
                  </a:rPr>
                  <a:t>U</a:t>
                </a:r>
                <a:endParaRPr lang="en-US" sz="1200" i="1" dirty="0" smtClean="0">
                  <a:latin typeface="Times New Roman"/>
                </a:endParaRPr>
              </a:p>
              <a:p>
                <a:r>
                  <a:rPr lang="en-US" sz="1200" dirty="0" smtClean="0">
                    <a:latin typeface="Times New Roman"/>
                  </a:rPr>
                  <a:t>to genes/meta-genes in Group </a:t>
                </a:r>
                <a:r>
                  <a:rPr lang="en-US" sz="1200" i="1" dirty="0">
                    <a:latin typeface="Times New Roman"/>
                  </a:rPr>
                  <a:t>X</a:t>
                </a:r>
                <a:r>
                  <a:rPr lang="en-US" sz="1200" dirty="0" smtClean="0">
                    <a:latin typeface="Times New Roman"/>
                  </a:rPr>
                  <a:t> by </a:t>
                </a:r>
                <a:r>
                  <a:rPr lang="en-US" sz="1200" i="1" dirty="0">
                    <a:latin typeface="Times New Roman"/>
                  </a:rPr>
                  <a:t>B</a:t>
                </a:r>
                <a:r>
                  <a:rPr lang="en-US" sz="1200" i="1" dirty="0" smtClean="0">
                    <a:latin typeface="Times New Roman"/>
                  </a:rPr>
                  <a:t>/</a:t>
                </a:r>
                <a:endParaRPr lang="en-US" sz="1200" i="1" dirty="0">
                  <a:latin typeface="Times New Roman"/>
                </a:endParaRPr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3757406" y="4335732"/>
                <a:ext cx="897726" cy="369332"/>
                <a:chOff x="2326389" y="4421246"/>
                <a:chExt cx="897726" cy="369332"/>
              </a:xfrm>
            </p:grpSpPr>
            <p:cxnSp>
              <p:nvCxnSpPr>
                <p:cNvPr id="172" name="Straight Arrow Connector 171"/>
                <p:cNvCxnSpPr/>
                <p:nvPr/>
              </p:nvCxnSpPr>
              <p:spPr bwMode="auto">
                <a:xfrm flipH="1">
                  <a:off x="2326389" y="4622191"/>
                  <a:ext cx="414477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</p:spPr>
            </p:cxnSp>
            <p:cxnSp>
              <p:nvCxnSpPr>
                <p:cNvPr id="173" name="Straight Arrow Connector 172"/>
                <p:cNvCxnSpPr/>
                <p:nvPr/>
              </p:nvCxnSpPr>
              <p:spPr bwMode="auto">
                <a:xfrm flipH="1">
                  <a:off x="2809638" y="4622190"/>
                  <a:ext cx="414477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74" name="TextBox 173"/>
                <p:cNvSpPr txBox="1"/>
                <p:nvPr/>
              </p:nvSpPr>
              <p:spPr>
                <a:xfrm>
                  <a:off x="2650775" y="4421246"/>
                  <a:ext cx="274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/</a:t>
                  </a:r>
                </a:p>
              </p:txBody>
            </p:sp>
          </p:grpSp>
          <p:graphicFrame>
            <p:nvGraphicFramePr>
              <p:cNvPr id="171" name="Object 17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245835"/>
                  </p:ext>
                </p:extLst>
              </p:nvPr>
            </p:nvGraphicFramePr>
            <p:xfrm>
              <a:off x="7046772" y="4587589"/>
              <a:ext cx="152400" cy="190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9" name="Equation" r:id="rId12" imgW="136800" imgH="182520" progId="Equation.3">
                      <p:embed/>
                    </p:oleObj>
                  </mc:Choice>
                  <mc:Fallback>
                    <p:oleObj name="Equation" r:id="rId12" imgW="136800" imgH="1825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6772" y="4587589"/>
                            <a:ext cx="152400" cy="1905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78" name="Rectangle 177"/>
          <p:cNvSpPr/>
          <p:nvPr/>
        </p:nvSpPr>
        <p:spPr>
          <a:xfrm>
            <a:off x="82993" y="381525"/>
            <a:ext cx="27139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100"/>
                </a:solidFill>
                <a:latin typeface="Helvetica"/>
                <a:cs typeface="Helvetica"/>
              </a:rPr>
              <a:t>A</a:t>
            </a:r>
            <a:r>
              <a:rPr lang="en-US" sz="1600" dirty="0" smtClean="0">
                <a:solidFill>
                  <a:srgbClr val="000100"/>
                </a:solidFill>
                <a:latin typeface="Helvetica"/>
                <a:cs typeface="Helvetica"/>
              </a:rPr>
              <a:t>. Gene state-space </a:t>
            </a:r>
            <a:r>
              <a:rPr lang="en-US" sz="1600" dirty="0">
                <a:solidFill>
                  <a:srgbClr val="000100"/>
                </a:solidFill>
                <a:latin typeface="Helvetica"/>
                <a:cs typeface="Helvetica"/>
              </a:rPr>
              <a:t>model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6071631" y="373409"/>
            <a:ext cx="32458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100"/>
                </a:solidFill>
                <a:latin typeface="Helvetica"/>
                <a:cs typeface="Helvetica"/>
              </a:rPr>
              <a:t>C</a:t>
            </a:r>
            <a:r>
              <a:rPr lang="en-US" sz="1600" dirty="0" smtClean="0">
                <a:solidFill>
                  <a:srgbClr val="000100"/>
                </a:solidFill>
                <a:latin typeface="Helvetica"/>
                <a:cs typeface="Helvetica"/>
              </a:rPr>
              <a:t>. Meta-gene state-space </a:t>
            </a:r>
            <a:r>
              <a:rPr lang="en-US" sz="1600" dirty="0">
                <a:solidFill>
                  <a:srgbClr val="000100"/>
                </a:solidFill>
                <a:latin typeface="Helvetica"/>
                <a:cs typeface="Helvetica"/>
              </a:rPr>
              <a:t>model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192" name="Rounded Rectangle 214"/>
          <p:cNvSpPr/>
          <p:nvPr/>
        </p:nvSpPr>
        <p:spPr bwMode="auto">
          <a:xfrm rot="5400000">
            <a:off x="2885400" y="1908215"/>
            <a:ext cx="3533865" cy="2500085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90" name="Group 189"/>
          <p:cNvGrpSpPr/>
          <p:nvPr/>
        </p:nvGrpSpPr>
        <p:grpSpPr>
          <a:xfrm rot="16200000">
            <a:off x="818894" y="71477"/>
            <a:ext cx="1262498" cy="2709121"/>
            <a:chOff x="5671935" y="752559"/>
            <a:chExt cx="2524995" cy="5418242"/>
          </a:xfrm>
        </p:grpSpPr>
        <p:grpSp>
          <p:nvGrpSpPr>
            <p:cNvPr id="193" name="Group 43"/>
            <p:cNvGrpSpPr/>
            <p:nvPr/>
          </p:nvGrpSpPr>
          <p:grpSpPr>
            <a:xfrm>
              <a:off x="5671935" y="752559"/>
              <a:ext cx="2446855" cy="2591141"/>
              <a:chOff x="2027513" y="13736778"/>
              <a:chExt cx="2446855" cy="2591141"/>
            </a:xfrm>
          </p:grpSpPr>
          <p:sp>
            <p:nvSpPr>
              <p:cNvPr id="242" name="Oval 82"/>
              <p:cNvSpPr/>
              <p:nvPr/>
            </p:nvSpPr>
            <p:spPr bwMode="auto">
              <a:xfrm>
                <a:off x="2027513" y="15045219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43" name="Oval 83"/>
              <p:cNvSpPr/>
              <p:nvPr/>
            </p:nvSpPr>
            <p:spPr bwMode="auto">
              <a:xfrm>
                <a:off x="2561945" y="14930919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44" name="Oval 84"/>
              <p:cNvSpPr/>
              <p:nvPr/>
            </p:nvSpPr>
            <p:spPr bwMode="auto">
              <a:xfrm>
                <a:off x="2590800" y="14346378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45" name="Oval 85"/>
              <p:cNvSpPr/>
              <p:nvPr/>
            </p:nvSpPr>
            <p:spPr bwMode="auto">
              <a:xfrm>
                <a:off x="2155545" y="14173200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0" name="Oval 101"/>
              <p:cNvSpPr/>
              <p:nvPr/>
            </p:nvSpPr>
            <p:spPr bwMode="auto">
              <a:xfrm>
                <a:off x="2476500" y="13851078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1" name="Oval 102"/>
              <p:cNvSpPr/>
              <p:nvPr/>
            </p:nvSpPr>
            <p:spPr bwMode="auto">
              <a:xfrm>
                <a:off x="3108325" y="14964397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2" name="Oval 103"/>
              <p:cNvSpPr/>
              <p:nvPr/>
            </p:nvSpPr>
            <p:spPr bwMode="auto">
              <a:xfrm>
                <a:off x="4037767" y="15045219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3" name="Oval 104"/>
              <p:cNvSpPr/>
              <p:nvPr/>
            </p:nvSpPr>
            <p:spPr bwMode="auto">
              <a:xfrm>
                <a:off x="3798611" y="13736778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54" name="Oval 106"/>
              <p:cNvSpPr/>
              <p:nvPr/>
            </p:nvSpPr>
            <p:spPr bwMode="auto">
              <a:xfrm>
                <a:off x="3218002" y="14097000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cxnSp>
            <p:nvCxnSpPr>
              <p:cNvPr id="256" name="Straight Arrow Connector 115"/>
              <p:cNvCxnSpPr>
                <a:stCxn id="253" idx="3"/>
                <a:endCxn id="260" idx="6"/>
              </p:cNvCxnSpPr>
              <p:nvPr/>
            </p:nvCxnSpPr>
            <p:spPr bwMode="auto">
              <a:xfrm flipH="1">
                <a:off x="3377169" y="13931901"/>
                <a:ext cx="454920" cy="2281718"/>
              </a:xfrm>
              <a:prstGeom prst="straightConnector1">
                <a:avLst/>
              </a:prstGeom>
              <a:solidFill>
                <a:srgbClr val="C6531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sp>
            <p:nvSpPr>
              <p:cNvPr id="259" name="Oval 119"/>
              <p:cNvSpPr/>
              <p:nvPr/>
            </p:nvSpPr>
            <p:spPr bwMode="auto">
              <a:xfrm>
                <a:off x="2107168" y="15595600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0" name="Oval 120"/>
              <p:cNvSpPr/>
              <p:nvPr/>
            </p:nvSpPr>
            <p:spPr bwMode="auto">
              <a:xfrm>
                <a:off x="3148568" y="16099319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1" name="Oval 121"/>
              <p:cNvSpPr/>
              <p:nvPr/>
            </p:nvSpPr>
            <p:spPr bwMode="auto">
              <a:xfrm>
                <a:off x="3683000" y="15985019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2" name="Oval 122"/>
              <p:cNvSpPr/>
              <p:nvPr/>
            </p:nvSpPr>
            <p:spPr bwMode="auto">
              <a:xfrm>
                <a:off x="3711855" y="15400478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3" name="Oval 124"/>
              <p:cNvSpPr/>
              <p:nvPr/>
            </p:nvSpPr>
            <p:spPr bwMode="auto">
              <a:xfrm>
                <a:off x="2814913" y="15345397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cxnSp>
            <p:nvCxnSpPr>
              <p:cNvPr id="264" name="Straight Arrow Connector 125"/>
              <p:cNvCxnSpPr>
                <a:stCxn id="251" idx="4"/>
                <a:endCxn id="260" idx="7"/>
              </p:cNvCxnSpPr>
              <p:nvPr/>
            </p:nvCxnSpPr>
            <p:spPr bwMode="auto">
              <a:xfrm>
                <a:off x="3222625" y="15192997"/>
                <a:ext cx="121066" cy="939800"/>
              </a:xfrm>
              <a:prstGeom prst="straightConnector1">
                <a:avLst/>
              </a:prstGeom>
              <a:solidFill>
                <a:srgbClr val="C6531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65" name="Straight Arrow Connector 126"/>
              <p:cNvCxnSpPr>
                <a:stCxn id="262" idx="3"/>
                <a:endCxn id="260" idx="6"/>
              </p:cNvCxnSpPr>
              <p:nvPr/>
            </p:nvCxnSpPr>
            <p:spPr bwMode="auto">
              <a:xfrm flipH="1">
                <a:off x="3377168" y="15595600"/>
                <a:ext cx="368165" cy="618019"/>
              </a:xfrm>
              <a:prstGeom prst="straightConnector1">
                <a:avLst/>
              </a:prstGeom>
              <a:solidFill>
                <a:srgbClr val="C6531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66" name="Straight Arrow Connector 265"/>
              <p:cNvCxnSpPr>
                <a:stCxn id="259" idx="5"/>
                <a:endCxn id="260" idx="1"/>
              </p:cNvCxnSpPr>
              <p:nvPr/>
            </p:nvCxnSpPr>
            <p:spPr bwMode="auto">
              <a:xfrm>
                <a:off x="2302290" y="15790722"/>
                <a:ext cx="879756" cy="342075"/>
              </a:xfrm>
              <a:prstGeom prst="straightConnector1">
                <a:avLst/>
              </a:prstGeom>
              <a:solidFill>
                <a:srgbClr val="C6531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67" name="Straight Arrow Connector 266"/>
              <p:cNvCxnSpPr>
                <a:stCxn id="263" idx="4"/>
                <a:endCxn id="260" idx="7"/>
              </p:cNvCxnSpPr>
              <p:nvPr/>
            </p:nvCxnSpPr>
            <p:spPr bwMode="auto">
              <a:xfrm>
                <a:off x="2929213" y="15573997"/>
                <a:ext cx="414478" cy="558800"/>
              </a:xfrm>
              <a:prstGeom prst="straightConnector1">
                <a:avLst/>
              </a:prstGeom>
              <a:solidFill>
                <a:srgbClr val="C6531F"/>
              </a:solidFill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sp>
            <p:nvSpPr>
              <p:cNvPr id="268" name="Oval 267"/>
              <p:cNvSpPr/>
              <p:nvPr/>
            </p:nvSpPr>
            <p:spPr bwMode="auto">
              <a:xfrm>
                <a:off x="4027211" y="14342922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69" name="Oval 132"/>
              <p:cNvSpPr/>
              <p:nvPr/>
            </p:nvSpPr>
            <p:spPr bwMode="auto">
              <a:xfrm>
                <a:off x="4056220" y="15395195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70" name="Oval 134"/>
              <p:cNvSpPr/>
              <p:nvPr/>
            </p:nvSpPr>
            <p:spPr bwMode="auto">
              <a:xfrm>
                <a:off x="3093538" y="14506406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71" name="Oval 137"/>
              <p:cNvSpPr/>
              <p:nvPr/>
            </p:nvSpPr>
            <p:spPr bwMode="auto">
              <a:xfrm>
                <a:off x="3972000" y="14646557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72" name="Oval 138"/>
              <p:cNvSpPr/>
              <p:nvPr/>
            </p:nvSpPr>
            <p:spPr bwMode="auto">
              <a:xfrm>
                <a:off x="4245768" y="13898422"/>
                <a:ext cx="228600" cy="228600"/>
              </a:xfrm>
              <a:prstGeom prst="ellipse">
                <a:avLst/>
              </a:prstGeom>
              <a:solidFill>
                <a:srgbClr val="9BBB5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5193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6159384" y="3310222"/>
              <a:ext cx="2037546" cy="2860579"/>
              <a:chOff x="6159384" y="3310222"/>
              <a:chExt cx="2037546" cy="2860579"/>
            </a:xfrm>
          </p:grpSpPr>
          <p:cxnSp>
            <p:nvCxnSpPr>
              <p:cNvPr id="196" name="Curved Connector 159"/>
              <p:cNvCxnSpPr>
                <a:stCxn id="219" idx="1"/>
                <a:endCxn id="260" idx="4"/>
              </p:cNvCxnSpPr>
              <p:nvPr/>
            </p:nvCxnSpPr>
            <p:spPr bwMode="auto">
              <a:xfrm rot="16200000" flipV="1">
                <a:off x="6035271" y="4215720"/>
                <a:ext cx="1950723" cy="206682"/>
              </a:xfrm>
              <a:prstGeom prst="curvedConnector3">
                <a:avLst>
                  <a:gd name="adj1" fmla="val 50000"/>
                </a:avLst>
              </a:prstGeom>
              <a:solidFill>
                <a:srgbClr val="C6531F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06" name="Curved Connector 165"/>
              <p:cNvCxnSpPr>
                <a:stCxn id="228" idx="1"/>
                <a:endCxn id="260" idx="4"/>
              </p:cNvCxnSpPr>
              <p:nvPr/>
            </p:nvCxnSpPr>
            <p:spPr bwMode="auto">
              <a:xfrm rot="16200000">
                <a:off x="5836345" y="3781038"/>
                <a:ext cx="1508279" cy="633606"/>
              </a:xfrm>
              <a:prstGeom prst="curvedConnector3">
                <a:avLst>
                  <a:gd name="adj1" fmla="val 50000"/>
                </a:avLst>
              </a:prstGeom>
              <a:solidFill>
                <a:srgbClr val="C6531F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grpSp>
            <p:nvGrpSpPr>
              <p:cNvPr id="209" name="Group 42"/>
              <p:cNvGrpSpPr/>
              <p:nvPr/>
            </p:nvGrpSpPr>
            <p:grpSpPr>
              <a:xfrm rot="5400000">
                <a:off x="6449514" y="4423386"/>
                <a:ext cx="1457285" cy="2037546"/>
                <a:chOff x="5902325" y="13784122"/>
                <a:chExt cx="1457285" cy="2037546"/>
              </a:xfrm>
              <a:solidFill>
                <a:srgbClr val="F79646"/>
              </a:solidFill>
            </p:grpSpPr>
            <p:sp>
              <p:nvSpPr>
                <p:cNvPr id="217" name="Rectangle 154"/>
                <p:cNvSpPr/>
                <p:nvPr/>
              </p:nvSpPr>
              <p:spPr bwMode="auto">
                <a:xfrm>
                  <a:off x="5909276" y="14454530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18" name="Rectangle 155"/>
                <p:cNvSpPr/>
                <p:nvPr/>
              </p:nvSpPr>
              <p:spPr bwMode="auto">
                <a:xfrm>
                  <a:off x="6359525" y="14397178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19" name="Rectangle 156"/>
                <p:cNvSpPr/>
                <p:nvPr/>
              </p:nvSpPr>
              <p:spPr bwMode="auto">
                <a:xfrm>
                  <a:off x="6483233" y="14752777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20" name="Rectangle 157"/>
                <p:cNvSpPr/>
                <p:nvPr/>
              </p:nvSpPr>
              <p:spPr bwMode="auto">
                <a:xfrm>
                  <a:off x="5902325" y="14097000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28" name="Rectangle 158"/>
                <p:cNvSpPr/>
                <p:nvPr/>
              </p:nvSpPr>
              <p:spPr bwMode="auto">
                <a:xfrm>
                  <a:off x="6040788" y="15593068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0" name="Rectangle 180"/>
                <p:cNvSpPr/>
                <p:nvPr/>
              </p:nvSpPr>
              <p:spPr bwMode="auto">
                <a:xfrm>
                  <a:off x="7131010" y="14419406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1" name="Rectangle 181"/>
                <p:cNvSpPr/>
                <p:nvPr/>
              </p:nvSpPr>
              <p:spPr bwMode="auto">
                <a:xfrm>
                  <a:off x="6937217" y="14066978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2" name="Rectangle 182"/>
                <p:cNvSpPr/>
                <p:nvPr/>
              </p:nvSpPr>
              <p:spPr bwMode="auto">
                <a:xfrm>
                  <a:off x="7051518" y="14694904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5" name="Rectangle 185"/>
                <p:cNvSpPr/>
                <p:nvPr/>
              </p:nvSpPr>
              <p:spPr bwMode="auto">
                <a:xfrm>
                  <a:off x="6068530" y="15003872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7" name="Rectangle 187"/>
                <p:cNvSpPr/>
                <p:nvPr/>
              </p:nvSpPr>
              <p:spPr bwMode="auto">
                <a:xfrm>
                  <a:off x="6381633" y="13784122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8" name="Rectangle 188"/>
                <p:cNvSpPr/>
                <p:nvPr/>
              </p:nvSpPr>
              <p:spPr bwMode="auto">
                <a:xfrm>
                  <a:off x="6473434" y="15329740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239" name="Rectangle 189"/>
                <p:cNvSpPr/>
                <p:nvPr/>
              </p:nvSpPr>
              <p:spPr bwMode="auto">
                <a:xfrm>
                  <a:off x="7115117" y="15296556"/>
                  <a:ext cx="228600" cy="22860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5193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210" name="Curved Connector 190"/>
              <p:cNvCxnSpPr>
                <a:stCxn id="237" idx="1"/>
                <a:endCxn id="260" idx="5"/>
              </p:cNvCxnSpPr>
              <p:nvPr/>
            </p:nvCxnSpPr>
            <p:spPr bwMode="auto">
              <a:xfrm rot="16200000" flipV="1">
                <a:off x="6594073" y="3704264"/>
                <a:ext cx="1882602" cy="1094518"/>
              </a:xfrm>
              <a:prstGeom prst="curvedConnector3">
                <a:avLst>
                  <a:gd name="adj1" fmla="val 50000"/>
                </a:avLst>
              </a:prstGeom>
              <a:solidFill>
                <a:srgbClr val="C6531F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1" name="Curved Connector 198"/>
              <p:cNvCxnSpPr>
                <a:stCxn id="238" idx="1"/>
                <a:endCxn id="260" idx="4"/>
              </p:cNvCxnSpPr>
              <p:nvPr/>
            </p:nvCxnSpPr>
            <p:spPr bwMode="auto">
              <a:xfrm rot="16200000">
                <a:off x="5751686" y="4129025"/>
                <a:ext cx="1940923" cy="370278"/>
              </a:xfrm>
              <a:prstGeom prst="curvedConnector3">
                <a:avLst>
                  <a:gd name="adj1" fmla="val 50000"/>
                </a:avLst>
              </a:prstGeom>
              <a:solidFill>
                <a:srgbClr val="C6531F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  <p:cxnSp>
            <p:nvCxnSpPr>
              <p:cNvPr id="213" name="Curved Connector 202"/>
              <p:cNvCxnSpPr>
                <a:stCxn id="235" idx="1"/>
                <a:endCxn id="260" idx="4"/>
              </p:cNvCxnSpPr>
              <p:nvPr/>
            </p:nvCxnSpPr>
            <p:spPr bwMode="auto">
              <a:xfrm rot="16200000">
                <a:off x="6117072" y="4089507"/>
                <a:ext cx="1536019" cy="44410"/>
              </a:xfrm>
              <a:prstGeom prst="curvedConnector3">
                <a:avLst>
                  <a:gd name="adj1" fmla="val 50000"/>
                </a:avLst>
              </a:prstGeom>
              <a:solidFill>
                <a:srgbClr val="C6531F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</p:spPr>
          </p:cxnSp>
        </p:grpSp>
      </p:grpSp>
      <p:sp>
        <p:nvSpPr>
          <p:cNvPr id="16" name="TextBox 15"/>
          <p:cNvSpPr txBox="1"/>
          <p:nvPr/>
        </p:nvSpPr>
        <p:spPr>
          <a:xfrm>
            <a:off x="1182474" y="189758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9BBB58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smtClean="0">
                <a:latin typeface="Times New Roman"/>
                <a:cs typeface="Times New Roman"/>
              </a:rPr>
              <a:t>t+1</a:t>
            </a:r>
            <a:r>
              <a:rPr lang="en-US" i="1" dirty="0" smtClean="0">
                <a:latin typeface="Times New Roman"/>
                <a:cs typeface="Times New Roman"/>
              </a:rPr>
              <a:t>=</a:t>
            </a:r>
            <a:r>
              <a:rPr lang="en-US" i="1" dirty="0" err="1" smtClean="0">
                <a:solidFill>
                  <a:srgbClr val="C0504D"/>
                </a:solidFill>
                <a:latin typeface="Times New Roman"/>
                <a:cs typeface="Times New Roman"/>
              </a:rPr>
              <a:t>A</a:t>
            </a:r>
            <a:r>
              <a:rPr lang="en-US" i="1" dirty="0" err="1" smtClean="0">
                <a:solidFill>
                  <a:srgbClr val="9BBB58"/>
                </a:solidFill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t</a:t>
            </a:r>
            <a:r>
              <a:rPr lang="en-US" i="1" dirty="0" err="1" smtClean="0">
                <a:latin typeface="Times New Roman"/>
                <a:cs typeface="Times New Roman"/>
              </a:rPr>
              <a:t>+</a:t>
            </a:r>
            <a:r>
              <a:rPr lang="en-US" i="1" dirty="0" err="1" smtClean="0">
                <a:solidFill>
                  <a:srgbClr val="4F81BD"/>
                </a:solidFill>
                <a:latin typeface="Times New Roman"/>
                <a:cs typeface="Times New Roman"/>
              </a:rPr>
              <a:t>B</a:t>
            </a:r>
            <a:r>
              <a:rPr lang="en-US" i="1" dirty="0" err="1" smtClean="0">
                <a:solidFill>
                  <a:srgbClr val="F69546"/>
                </a:solidFill>
                <a:latin typeface="Times New Roman"/>
                <a:cs typeface="Times New Roman"/>
              </a:rPr>
              <a:t>U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t</a:t>
            </a:r>
            <a:endParaRPr lang="en-US" i="1" baseline="-25000" dirty="0">
              <a:latin typeface="Times New Roman"/>
              <a:cs typeface="Times New Roman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5063431" y="2492398"/>
            <a:ext cx="50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/>
                <a:cs typeface="Helvetica"/>
              </a:rPr>
              <a:t>time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87" name="Rounded Rectangle 214"/>
          <p:cNvSpPr/>
          <p:nvPr/>
        </p:nvSpPr>
        <p:spPr bwMode="auto">
          <a:xfrm rot="5400000">
            <a:off x="624399" y="150147"/>
            <a:ext cx="1621907" cy="278849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9" name="Rounded Rectangle 214"/>
          <p:cNvSpPr/>
          <p:nvPr/>
        </p:nvSpPr>
        <p:spPr bwMode="auto">
          <a:xfrm rot="5400000">
            <a:off x="6966784" y="244259"/>
            <a:ext cx="1622991" cy="255840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8" name="Down Arrow 297"/>
          <p:cNvSpPr/>
          <p:nvPr/>
        </p:nvSpPr>
        <p:spPr bwMode="auto">
          <a:xfrm rot="5400000">
            <a:off x="2824425" y="4179009"/>
            <a:ext cx="588484" cy="479339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6406478" y="2819394"/>
            <a:ext cx="28371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Helvetica"/>
                <a:cs typeface="Helvetica"/>
              </a:rPr>
              <a:t>D. </a:t>
            </a:r>
            <a:r>
              <a:rPr lang="en-US" sz="1600" dirty="0" smtClean="0">
                <a:solidFill>
                  <a:srgbClr val="FF0000"/>
                </a:solidFill>
                <a:latin typeface="Helvetica"/>
                <a:cs typeface="Helvetica"/>
              </a:rPr>
              <a:t>Internal</a:t>
            </a:r>
            <a:r>
              <a:rPr lang="en-US" sz="1600" dirty="0" smtClean="0">
                <a:latin typeface="Helvetica"/>
                <a:cs typeface="Helvetica"/>
              </a:rPr>
              <a:t>/</a:t>
            </a:r>
            <a:r>
              <a:rPr lang="en-US" sz="1600" dirty="0" smtClean="0">
                <a:solidFill>
                  <a:srgbClr val="254061"/>
                </a:solidFill>
                <a:latin typeface="Helvetica"/>
                <a:cs typeface="Helvetica"/>
              </a:rPr>
              <a:t>External </a:t>
            </a:r>
            <a:r>
              <a:rPr lang="en-US" sz="1600" dirty="0" smtClean="0">
                <a:latin typeface="Helvetica"/>
                <a:cs typeface="Helvetica"/>
              </a:rPr>
              <a:t>Principal Dynamic Patterns (PDPs)</a:t>
            </a:r>
            <a:endParaRPr lang="en-US" sz="1600" dirty="0">
              <a:latin typeface="Helvetica"/>
              <a:cs typeface="Helvetica"/>
            </a:endParaRPr>
          </a:p>
        </p:txBody>
      </p:sp>
      <p:sp>
        <p:nvSpPr>
          <p:cNvPr id="307" name="Rounded Rectangle 214"/>
          <p:cNvSpPr/>
          <p:nvPr/>
        </p:nvSpPr>
        <p:spPr bwMode="auto">
          <a:xfrm rot="5400000">
            <a:off x="6628375" y="3246601"/>
            <a:ext cx="2243265" cy="255840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6457460" y="3559536"/>
            <a:ext cx="2607381" cy="1995581"/>
            <a:chOff x="1666654" y="4612307"/>
            <a:chExt cx="2607381" cy="1995581"/>
          </a:xfrm>
        </p:grpSpPr>
        <p:pic>
          <p:nvPicPr>
            <p:cNvPr id="299" name="Picture 3"/>
            <p:cNvPicPr>
              <a:picLocks noChangeAspect="1" noChangeArrowheads="1"/>
            </p:cNvPicPr>
            <p:nvPr/>
          </p:nvPicPr>
          <p:blipFill rotWithShape="1">
            <a:blip r:embed="rId14"/>
            <a:srcRect l="80091" t="40691" b="42760"/>
            <a:stretch/>
          </p:blipFill>
          <p:spPr bwMode="auto">
            <a:xfrm>
              <a:off x="2003747" y="5195224"/>
              <a:ext cx="759298" cy="646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1" name="Picture 5"/>
            <p:cNvPicPr>
              <a:picLocks noChangeAspect="1" noChangeArrowheads="1"/>
            </p:cNvPicPr>
            <p:nvPr/>
          </p:nvPicPr>
          <p:blipFill rotWithShape="1">
            <a:blip r:embed="rId15"/>
            <a:srcRect l="5112" t="42483" r="81674" b="44539"/>
            <a:stretch/>
          </p:blipFill>
          <p:spPr bwMode="auto">
            <a:xfrm>
              <a:off x="3410495" y="5106151"/>
              <a:ext cx="713715" cy="71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2" name="Picture 5"/>
            <p:cNvPicPr>
              <a:picLocks noChangeAspect="1" noChangeArrowheads="1"/>
            </p:cNvPicPr>
            <p:nvPr/>
          </p:nvPicPr>
          <p:blipFill rotWithShape="1">
            <a:blip r:embed="rId15"/>
            <a:srcRect l="24841" t="42483" r="61461" b="44539"/>
            <a:stretch/>
          </p:blipFill>
          <p:spPr bwMode="auto">
            <a:xfrm>
              <a:off x="2707807" y="5126033"/>
              <a:ext cx="739868" cy="71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3" name="Picture 5"/>
            <p:cNvPicPr>
              <a:picLocks noChangeAspect="1" noChangeArrowheads="1"/>
            </p:cNvPicPr>
            <p:nvPr/>
          </p:nvPicPr>
          <p:blipFill rotWithShape="1">
            <a:blip r:embed="rId15"/>
            <a:srcRect l="64191" t="42483" r="21888" b="44539"/>
            <a:stretch/>
          </p:blipFill>
          <p:spPr bwMode="auto">
            <a:xfrm>
              <a:off x="2727235" y="5850929"/>
              <a:ext cx="751895" cy="71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4" name="Picture 3"/>
            <p:cNvPicPr>
              <a:picLocks noChangeAspect="1" noChangeArrowheads="1"/>
            </p:cNvPicPr>
            <p:nvPr/>
          </p:nvPicPr>
          <p:blipFill rotWithShape="1">
            <a:blip r:embed="rId14"/>
            <a:srcRect l="54857" t="40691" r="26642" b="41339"/>
            <a:stretch/>
          </p:blipFill>
          <p:spPr bwMode="auto">
            <a:xfrm>
              <a:off x="1980129" y="5913645"/>
              <a:ext cx="697309" cy="694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6" name="TextBox 305"/>
            <p:cNvSpPr txBox="1"/>
            <p:nvPr/>
          </p:nvSpPr>
          <p:spPr>
            <a:xfrm rot="10800000">
              <a:off x="3556418" y="5977957"/>
              <a:ext cx="47661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…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1666654" y="4612307"/>
              <a:ext cx="26073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/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[</a:t>
              </a:r>
              <a:r>
                <a:rPr lang="en-US" sz="14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</a:t>
              </a:r>
              <a:r>
                <a:rPr lang="en-US" sz="1400" i="1" baseline="30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400" i="1" dirty="0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1400" i="1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</a:t>
              </a:r>
              <a:r>
                <a:rPr lang="en-US" sz="1400" i="1" baseline="30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 …, </a:t>
              </a:r>
              <a:r>
                <a:rPr lang="en-US" sz="1400" i="1" dirty="0" err="1" smtClean="0">
                  <a:solidFill>
                    <a:srgbClr val="FF0000"/>
                  </a:solidFill>
                  <a:latin typeface="Times New Roman"/>
                  <a:cs typeface="Times New Roman"/>
                </a:rPr>
                <a:t>λ</a:t>
              </a:r>
              <a:r>
                <a:rPr lang="en-US" sz="1400" i="1" baseline="-250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p</a:t>
              </a:r>
              <a:r>
                <a:rPr lang="en-US" sz="1400" i="1" baseline="30000" dirty="0" err="1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]</a:t>
              </a:r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  [</a:t>
              </a:r>
              <a:r>
                <a:rPr lang="en-US" sz="1400" i="1" dirty="0">
                  <a:solidFill>
                    <a:srgbClr val="4F81BD"/>
                  </a:solidFill>
                  <a:latin typeface="Times New Roman"/>
                  <a:cs typeface="Times New Roman"/>
                </a:rPr>
                <a:t>σ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1400" i="1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1</a:t>
              </a:r>
              <a:r>
                <a:rPr lang="en-US" sz="1400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</a:t>
              </a:r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400" i="1" dirty="0">
                  <a:solidFill>
                    <a:srgbClr val="4F81BD"/>
                  </a:solidFill>
                  <a:latin typeface="Times New Roman"/>
                  <a:cs typeface="Times New Roman"/>
                </a:rPr>
                <a:t>σ</a:t>
              </a:r>
              <a:r>
                <a:rPr lang="en-US" sz="1400" i="1" baseline="-25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1400" i="1" baseline="300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2</a:t>
              </a:r>
              <a:r>
                <a:rPr lang="en-US" sz="1400" i="1" dirty="0">
                  <a:solidFill>
                    <a:srgbClr val="000000"/>
                  </a:solidFill>
                  <a:latin typeface="Times New Roman"/>
                  <a:cs typeface="Times New Roman"/>
                </a:rPr>
                <a:t>, …, </a:t>
              </a:r>
              <a:r>
                <a:rPr lang="en-US" sz="1400" i="1" dirty="0" err="1">
                  <a:solidFill>
                    <a:srgbClr val="4F81BD"/>
                  </a:solidFill>
                  <a:latin typeface="Times New Roman"/>
                  <a:cs typeface="Times New Roman"/>
                </a:rPr>
                <a:t>σ</a:t>
              </a:r>
              <a:r>
                <a:rPr lang="en-US" sz="1400" i="1" baseline="-25000" dirty="0" err="1">
                  <a:solidFill>
                    <a:srgbClr val="000000"/>
                  </a:solidFill>
                  <a:latin typeface="Times New Roman"/>
                  <a:cs typeface="Times New Roman"/>
                </a:rPr>
                <a:t>q</a:t>
              </a:r>
              <a:r>
                <a:rPr lang="en-US" sz="1400" i="1" baseline="30000" dirty="0" err="1">
                  <a:solidFill>
                    <a:srgbClr val="000000"/>
                  </a:solidFill>
                  <a:latin typeface="Times New Roman"/>
                  <a:cs typeface="Times New Roman"/>
                </a:rPr>
                <a:t>T</a:t>
              </a:r>
              <a:r>
                <a:rPr lang="en-US" sz="1400" dirty="0">
                  <a:solidFill>
                    <a:srgbClr val="000000"/>
                  </a:solidFill>
                  <a:latin typeface="Times New Roman"/>
                  <a:cs typeface="Times New Roman"/>
                </a:rPr>
                <a:t>]</a:t>
              </a:r>
            </a:p>
          </p:txBody>
        </p:sp>
      </p:grpSp>
      <p:sp>
        <p:nvSpPr>
          <p:cNvPr id="309" name="Down Arrow 308"/>
          <p:cNvSpPr/>
          <p:nvPr/>
        </p:nvSpPr>
        <p:spPr bwMode="auto">
          <a:xfrm rot="10800000" flipV="1">
            <a:off x="7482681" y="2392158"/>
            <a:ext cx="588484" cy="48635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2" name="Down Arrow 311"/>
          <p:cNvSpPr/>
          <p:nvPr/>
        </p:nvSpPr>
        <p:spPr bwMode="auto">
          <a:xfrm rot="16200000" flipH="1">
            <a:off x="5922365" y="1570937"/>
            <a:ext cx="588484" cy="479339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3" name="Down Arrow 312"/>
          <p:cNvSpPr/>
          <p:nvPr/>
        </p:nvSpPr>
        <p:spPr bwMode="auto">
          <a:xfrm rot="16200000" flipH="1">
            <a:off x="2817522" y="1576013"/>
            <a:ext cx="588484" cy="479339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4" name="Down Arrow 313"/>
          <p:cNvSpPr/>
          <p:nvPr/>
        </p:nvSpPr>
        <p:spPr bwMode="auto">
          <a:xfrm rot="5400000">
            <a:off x="5872566" y="4197026"/>
            <a:ext cx="588484" cy="479339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456277" y="4068906"/>
            <a:ext cx="2572933" cy="0"/>
          </a:xfrm>
          <a:prstGeom prst="line">
            <a:avLst/>
          </a:prstGeom>
          <a:ln w="12700" cmpd="sng">
            <a:solidFill>
              <a:srgbClr val="0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749622" y="3404170"/>
            <a:ext cx="0" cy="682981"/>
          </a:xfrm>
          <a:prstGeom prst="line">
            <a:avLst/>
          </a:prstGeom>
          <a:ln w="12700" cmpd="sng">
            <a:solidFill>
              <a:srgbClr val="00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60265" y="5244866"/>
            <a:ext cx="2613481" cy="1536060"/>
            <a:chOff x="243857" y="5300081"/>
            <a:chExt cx="2613481" cy="1536060"/>
          </a:xfrm>
        </p:grpSpPr>
        <p:sp>
          <p:nvSpPr>
            <p:cNvPr id="181" name="TextBox 180"/>
            <p:cNvSpPr txBox="1"/>
            <p:nvPr/>
          </p:nvSpPr>
          <p:spPr>
            <a:xfrm>
              <a:off x="243857" y="5455933"/>
              <a:ext cx="24465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9BBB58"/>
                  </a:solidFill>
                  <a:latin typeface="Times New Roman"/>
                  <a:cs typeface="Times New Roman"/>
                </a:rPr>
                <a:t>x</a:t>
              </a:r>
              <a:r>
                <a:rPr lang="en-US" baseline="30000" dirty="0" err="1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EXT</a:t>
              </a:r>
              <a:r>
                <a:rPr lang="en-US" i="1" dirty="0" smtClean="0">
                  <a:latin typeface="Times New Roman"/>
                  <a:cs typeface="Times New Roman"/>
                </a:rPr>
                <a:t>=</a:t>
              </a:r>
              <a:r>
                <a:rPr lang="en-US" i="1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d</a:t>
              </a:r>
              <a:r>
                <a:rPr lang="en-US" i="1" baseline="-25000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1      </a:t>
              </a:r>
              <a:r>
                <a:rPr lang="en-US" i="1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 </a:t>
              </a:r>
              <a:r>
                <a:rPr lang="en-US" i="1" dirty="0" smtClean="0">
                  <a:solidFill>
                    <a:srgbClr val="C0504D"/>
                  </a:solidFill>
                  <a:latin typeface="Times New Roman"/>
                  <a:cs typeface="Times New Roman"/>
                </a:rPr>
                <a:t>        </a:t>
              </a:r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+</a:t>
              </a:r>
              <a:r>
                <a:rPr lang="en-US" i="1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d</a:t>
              </a:r>
              <a:r>
                <a:rPr lang="en-US" i="1" baseline="-25000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2</a:t>
              </a:r>
              <a:r>
                <a:rPr lang="en-US" i="1" baseline="-25000" dirty="0" smtClean="0">
                  <a:solidFill>
                    <a:srgbClr val="F69546"/>
                  </a:solidFill>
                  <a:latin typeface="Times New Roman"/>
                  <a:cs typeface="Times New Roman"/>
                </a:rPr>
                <a:t> </a:t>
              </a:r>
              <a:r>
                <a:rPr lang="en-US" i="1" baseline="-25000" dirty="0" smtClean="0">
                  <a:solidFill>
                    <a:srgbClr val="C0504D"/>
                  </a:solidFill>
                  <a:latin typeface="Times New Roman"/>
                  <a:cs typeface="Times New Roman"/>
                </a:rPr>
                <a:t>                 </a:t>
              </a:r>
            </a:p>
            <a:p>
              <a:endParaRPr lang="en-US" i="1" baseline="-25000" dirty="0">
                <a:solidFill>
                  <a:srgbClr val="C0504D"/>
                </a:solidFill>
                <a:latin typeface="Times New Roman"/>
                <a:cs typeface="Times New Roman"/>
              </a:endParaRPr>
            </a:p>
            <a:p>
              <a:endParaRPr lang="en-US" i="1" baseline="-25000" dirty="0" smtClean="0">
                <a:solidFill>
                  <a:srgbClr val="C0504D"/>
                </a:solidFill>
                <a:latin typeface="Times New Roman"/>
                <a:cs typeface="Times New Roman"/>
              </a:endParaRPr>
            </a:p>
            <a:p>
              <a:endParaRPr lang="en-US" i="1" baseline="-25000" dirty="0" smtClean="0">
                <a:solidFill>
                  <a:srgbClr val="C0504D"/>
                </a:solidFill>
                <a:latin typeface="Times New Roman"/>
                <a:cs typeface="Times New Roman"/>
              </a:endParaRPr>
            </a:p>
            <a:p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+</a:t>
              </a:r>
              <a:r>
                <a:rPr lang="en-US" i="1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d</a:t>
              </a:r>
              <a:r>
                <a:rPr lang="en-US" i="1" baseline="-25000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3</a:t>
              </a:r>
              <a:r>
                <a:rPr lang="en-US" i="1" dirty="0" smtClean="0">
                  <a:solidFill>
                    <a:srgbClr val="C0504D"/>
                  </a:solidFill>
                  <a:latin typeface="Times New Roman"/>
                  <a:cs typeface="Times New Roman"/>
                </a:rPr>
                <a:t>            </a:t>
              </a:r>
              <a:r>
                <a:rPr lang="en-US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+</a:t>
              </a:r>
              <a:r>
                <a:rPr lang="en-US" i="1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d</a:t>
              </a:r>
              <a:r>
                <a:rPr lang="en-US" i="1" baseline="-25000" dirty="0" smtClean="0">
                  <a:solidFill>
                    <a:srgbClr val="4F81BD"/>
                  </a:solidFill>
                  <a:latin typeface="Times New Roman"/>
                  <a:cs typeface="Times New Roman"/>
                </a:rPr>
                <a:t>4</a:t>
              </a:r>
              <a:r>
                <a:rPr lang="en-US" i="1" dirty="0" smtClean="0">
                  <a:solidFill>
                    <a:srgbClr val="C0504D"/>
                  </a:solidFill>
                  <a:latin typeface="Times New Roman"/>
                  <a:cs typeface="Times New Roman"/>
                </a:rPr>
                <a:t>            </a:t>
              </a:r>
              <a:endParaRPr lang="en-US" i="1" baseline="30000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186" name="Picture 5"/>
            <p:cNvPicPr>
              <a:picLocks noChangeAspect="1" noChangeArrowheads="1"/>
            </p:cNvPicPr>
            <p:nvPr/>
          </p:nvPicPr>
          <p:blipFill rotWithShape="1">
            <a:blip r:embed="rId15"/>
            <a:srcRect l="24841" t="42483" r="61461" b="44539"/>
            <a:stretch/>
          </p:blipFill>
          <p:spPr bwMode="auto">
            <a:xfrm>
              <a:off x="1091418" y="5300081"/>
              <a:ext cx="739868" cy="71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7" name="Picture 3"/>
            <p:cNvPicPr>
              <a:picLocks noChangeAspect="1" noChangeArrowheads="1"/>
            </p:cNvPicPr>
            <p:nvPr/>
          </p:nvPicPr>
          <p:blipFill rotWithShape="1">
            <a:blip r:embed="rId16"/>
            <a:srcRect l="80211" t="40419" r="2188" b="41454"/>
            <a:stretch/>
          </p:blipFill>
          <p:spPr bwMode="auto">
            <a:xfrm>
              <a:off x="2170616" y="5300436"/>
              <a:ext cx="686722" cy="724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8" name="Picture 3"/>
            <p:cNvPicPr>
              <a:picLocks noChangeAspect="1" noChangeArrowheads="1"/>
            </p:cNvPicPr>
            <p:nvPr/>
          </p:nvPicPr>
          <p:blipFill rotWithShape="1">
            <a:blip r:embed="rId16"/>
            <a:srcRect l="29484" t="40419" r="52665" b="41454"/>
            <a:stretch/>
          </p:blipFill>
          <p:spPr bwMode="auto">
            <a:xfrm>
              <a:off x="664772" y="6111187"/>
              <a:ext cx="696465" cy="724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" name="Picture 5"/>
            <p:cNvPicPr>
              <a:picLocks noChangeAspect="1" noChangeArrowheads="1"/>
            </p:cNvPicPr>
            <p:nvPr/>
          </p:nvPicPr>
          <p:blipFill rotWithShape="1">
            <a:blip r:embed="rId15"/>
            <a:srcRect l="64918" t="42483" r="21888" b="44539"/>
            <a:stretch/>
          </p:blipFill>
          <p:spPr bwMode="auto">
            <a:xfrm>
              <a:off x="1718166" y="6064085"/>
              <a:ext cx="712613" cy="71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8" name="Rounded Rectangle 214"/>
          <p:cNvSpPr/>
          <p:nvPr/>
        </p:nvSpPr>
        <p:spPr bwMode="auto">
          <a:xfrm rot="5400000">
            <a:off x="-155986" y="3763310"/>
            <a:ext cx="3284887" cy="2750344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2323" y="2677318"/>
            <a:ext cx="3349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Helvetica"/>
                <a:cs typeface="Helvetica"/>
              </a:rPr>
              <a:t>E</a:t>
            </a:r>
            <a:r>
              <a:rPr lang="en-US" sz="1600" b="1" dirty="0" smtClean="0">
                <a:latin typeface="Helvetica"/>
                <a:cs typeface="Helvetica"/>
              </a:rPr>
              <a:t>. </a:t>
            </a:r>
            <a:r>
              <a:rPr lang="en-US" sz="1600" dirty="0" smtClean="0">
                <a:latin typeface="Helvetica"/>
                <a:cs typeface="Helvetica"/>
              </a:rPr>
              <a:t>Gene’s </a:t>
            </a:r>
            <a:r>
              <a:rPr lang="en-US" sz="1600" dirty="0" smtClean="0">
                <a:solidFill>
                  <a:srgbClr val="9B4240"/>
                </a:solidFill>
                <a:latin typeface="Helvetica"/>
                <a:cs typeface="Helvetica"/>
              </a:rPr>
              <a:t>internal (INT) </a:t>
            </a:r>
            <a:r>
              <a:rPr lang="en-US" sz="1600" dirty="0" smtClean="0">
                <a:latin typeface="Helvetica"/>
                <a:cs typeface="Helvetica"/>
              </a:rPr>
              <a:t>and </a:t>
            </a:r>
            <a:r>
              <a:rPr lang="en-US" sz="1600" dirty="0" smtClean="0">
                <a:solidFill>
                  <a:srgbClr val="4F81BD"/>
                </a:solidFill>
                <a:latin typeface="Helvetica"/>
                <a:cs typeface="Helvetica"/>
              </a:rPr>
              <a:t>external (EXT)</a:t>
            </a:r>
            <a:r>
              <a:rPr lang="en-US" sz="1600" dirty="0" smtClean="0">
                <a:latin typeface="Helvetica"/>
                <a:cs typeface="Helvetica"/>
              </a:rPr>
              <a:t> driven expression dynamics composed of PDPs</a:t>
            </a:r>
            <a:endParaRPr lang="en-US" sz="1600" dirty="0">
              <a:latin typeface="Helvetica"/>
              <a:cs typeface="Helvetica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9323" y="3603055"/>
            <a:ext cx="2581173" cy="1520246"/>
            <a:chOff x="333363" y="3603055"/>
            <a:chExt cx="2581173" cy="1520246"/>
          </a:xfrm>
        </p:grpSpPr>
        <p:grpSp>
          <p:nvGrpSpPr>
            <p:cNvPr id="13" name="Group 12"/>
            <p:cNvGrpSpPr/>
            <p:nvPr/>
          </p:nvGrpSpPr>
          <p:grpSpPr>
            <a:xfrm>
              <a:off x="333363" y="3614585"/>
              <a:ext cx="2581173" cy="1508716"/>
              <a:chOff x="-80031" y="5045637"/>
              <a:chExt cx="2581173" cy="1508716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-80031" y="5186371"/>
                <a:ext cx="25456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9BBB58"/>
                    </a:solidFill>
                    <a:latin typeface="Times New Roman"/>
                    <a:cs typeface="Times New Roman"/>
                  </a:rPr>
                  <a:t>x</a:t>
                </a:r>
                <a:r>
                  <a:rPr lang="en-US" baseline="30000" dirty="0" err="1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INT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=</a:t>
                </a:r>
                <a:r>
                  <a:rPr lang="en-US" i="1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lang="en-US" i="1" baseline="-25000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1      </a:t>
                </a:r>
                <a:r>
                  <a:rPr lang="en-US" i="1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       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+</a:t>
                </a:r>
                <a:r>
                  <a:rPr lang="en-US" i="1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lang="en-US" i="1" baseline="-25000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2                  </a:t>
                </a:r>
              </a:p>
              <a:p>
                <a:endParaRPr lang="en-US" i="1" baseline="-25000" dirty="0">
                  <a:solidFill>
                    <a:srgbClr val="C0504D"/>
                  </a:solidFill>
                  <a:latin typeface="Times New Roman"/>
                  <a:cs typeface="Times New Roman"/>
                </a:endParaRPr>
              </a:p>
              <a:p>
                <a:endParaRPr lang="en-US" i="1" baseline="-25000" dirty="0" smtClean="0">
                  <a:solidFill>
                    <a:srgbClr val="C0504D"/>
                  </a:solidFill>
                  <a:latin typeface="Times New Roman"/>
                  <a:cs typeface="Times New Roman"/>
                </a:endParaRPr>
              </a:p>
              <a:p>
                <a:endParaRPr lang="en-US" i="1" baseline="-25000" dirty="0" smtClean="0">
                  <a:solidFill>
                    <a:srgbClr val="C0504D"/>
                  </a:solidFill>
                  <a:latin typeface="Times New Roman"/>
                  <a:cs typeface="Times New Roman"/>
                </a:endParaRPr>
              </a:p>
              <a:p>
                <a:r>
                  <a:rPr lang="en-US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+</a:t>
                </a:r>
                <a:r>
                  <a:rPr lang="en-US" i="1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lang="en-US" i="1" baseline="-25000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3</a:t>
                </a:r>
                <a:r>
                  <a:rPr lang="en-US" i="1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           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+</a:t>
                </a:r>
                <a:r>
                  <a:rPr lang="en-US" i="1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c</a:t>
                </a:r>
                <a:r>
                  <a:rPr lang="en-US" i="1" baseline="-25000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4</a:t>
                </a:r>
                <a:r>
                  <a:rPr lang="en-US" i="1" dirty="0" smtClean="0">
                    <a:solidFill>
                      <a:srgbClr val="C0504D"/>
                    </a:solidFill>
                    <a:latin typeface="Times New Roman"/>
                    <a:cs typeface="Times New Roman"/>
                  </a:rPr>
                  <a:t>            </a:t>
                </a:r>
                <a:endParaRPr lang="en-US" i="1" baseline="30000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pic>
            <p:nvPicPr>
              <p:cNvPr id="166" name="Picture 3"/>
              <p:cNvPicPr>
                <a:picLocks noChangeAspect="1" noChangeArrowheads="1"/>
              </p:cNvPicPr>
              <p:nvPr/>
            </p:nvPicPr>
            <p:blipFill rotWithShape="1">
              <a:blip r:embed="rId14"/>
              <a:srcRect l="80091" t="40691" b="42760"/>
              <a:stretch/>
            </p:blipFill>
            <p:spPr bwMode="auto">
              <a:xfrm>
                <a:off x="1741844" y="5045637"/>
                <a:ext cx="759298" cy="646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7" name="Picture 5"/>
              <p:cNvPicPr>
                <a:picLocks noChangeAspect="1" noChangeArrowheads="1"/>
              </p:cNvPicPr>
              <p:nvPr/>
            </p:nvPicPr>
            <p:blipFill rotWithShape="1">
              <a:blip r:embed="rId15"/>
              <a:srcRect l="64918" t="42483" r="21888" b="44539"/>
              <a:stretch/>
            </p:blipFill>
            <p:spPr bwMode="auto">
              <a:xfrm>
                <a:off x="342695" y="5814158"/>
                <a:ext cx="712613" cy="7185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9" name="Picture 3"/>
              <p:cNvPicPr>
                <a:picLocks noChangeAspect="1" noChangeArrowheads="1"/>
              </p:cNvPicPr>
              <p:nvPr/>
            </p:nvPicPr>
            <p:blipFill rotWithShape="1">
              <a:blip r:embed="rId14"/>
              <a:srcRect l="54857" t="40691" r="26642" b="41339"/>
              <a:stretch/>
            </p:blipFill>
            <p:spPr bwMode="auto">
              <a:xfrm>
                <a:off x="1391153" y="5860110"/>
                <a:ext cx="697309" cy="694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6" name="Picture 3"/>
            <p:cNvPicPr>
              <a:picLocks noChangeAspect="1" noChangeArrowheads="1"/>
            </p:cNvPicPr>
            <p:nvPr/>
          </p:nvPicPr>
          <p:blipFill rotWithShape="1">
            <a:blip r:embed="rId14"/>
            <a:srcRect l="4743" t="40196" r="76990" b="41903"/>
            <a:stretch/>
          </p:blipFill>
          <p:spPr bwMode="auto">
            <a:xfrm>
              <a:off x="1104300" y="3603055"/>
              <a:ext cx="726382" cy="729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76" name="Straight Arrow Connector 175"/>
          <p:cNvCxnSpPr>
            <a:stCxn id="260" idx="2"/>
            <a:endCxn id="260" idx="3"/>
          </p:cNvCxnSpPr>
          <p:nvPr/>
        </p:nvCxnSpPr>
        <p:spPr bwMode="auto">
          <a:xfrm rot="5400000" flipH="1" flipV="1">
            <a:off x="1345838" y="1468184"/>
            <a:ext cx="16739" cy="40411"/>
          </a:xfrm>
          <a:prstGeom prst="curvedConnector4">
            <a:avLst>
              <a:gd name="adj1" fmla="val -1365673"/>
              <a:gd name="adj2" fmla="val 707109"/>
            </a:avLst>
          </a:prstGeom>
          <a:solidFill>
            <a:srgbClr val="C6531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82" name="Straight Arrow Connector 181"/>
          <p:cNvCxnSpPr>
            <a:stCxn id="242" idx="5"/>
            <a:endCxn id="260" idx="1"/>
          </p:cNvCxnSpPr>
          <p:nvPr/>
        </p:nvCxnSpPr>
        <p:spPr bwMode="auto">
          <a:xfrm flipV="1">
            <a:off x="847364" y="1480020"/>
            <a:ext cx="446228" cy="479705"/>
          </a:xfrm>
          <a:prstGeom prst="straightConnector1">
            <a:avLst/>
          </a:prstGeom>
          <a:solidFill>
            <a:srgbClr val="C6531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184" name="Straight Arrow Connector 183"/>
          <p:cNvCxnSpPr>
            <a:stCxn id="75" idx="1"/>
            <a:endCxn id="75" idx="2"/>
          </p:cNvCxnSpPr>
          <p:nvPr/>
        </p:nvCxnSpPr>
        <p:spPr bwMode="auto">
          <a:xfrm rot="10800000" flipH="1" flipV="1">
            <a:off x="7337356" y="1625896"/>
            <a:ext cx="82762" cy="34281"/>
          </a:xfrm>
          <a:prstGeom prst="curvedConnector4">
            <a:avLst>
              <a:gd name="adj1" fmla="val -317636"/>
              <a:gd name="adj2" fmla="val 766839"/>
            </a:avLst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" name="Picture 1" descr="eigen_state_space.pd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653" y="1972048"/>
            <a:ext cx="1500372" cy="3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5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3641" y="983243"/>
            <a:ext cx="8323159" cy="2971030"/>
            <a:chOff x="127130" y="2114786"/>
            <a:chExt cx="8323159" cy="2971030"/>
          </a:xfrm>
        </p:grpSpPr>
        <p:grpSp>
          <p:nvGrpSpPr>
            <p:cNvPr id="34" name="Group 33"/>
            <p:cNvGrpSpPr/>
            <p:nvPr/>
          </p:nvGrpSpPr>
          <p:grpSpPr>
            <a:xfrm>
              <a:off x="127130" y="2114786"/>
              <a:ext cx="6375943" cy="2520846"/>
              <a:chOff x="-2290" y="519269"/>
              <a:chExt cx="6375943" cy="2520846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027153" y="522871"/>
                <a:ext cx="2494483" cy="24948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68079" y="522871"/>
                <a:ext cx="328689" cy="24948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5C00"/>
                  </a:solidFill>
                </a:endParaRPr>
              </a:p>
            </p:txBody>
          </p:sp>
          <p:sp>
            <p:nvSpPr>
              <p:cNvPr id="36" name="Equal 35"/>
              <p:cNvSpPr/>
              <p:nvPr/>
            </p:nvSpPr>
            <p:spPr>
              <a:xfrm>
                <a:off x="496768" y="1311788"/>
                <a:ext cx="522914" cy="388418"/>
              </a:xfrm>
              <a:prstGeom prst="mathEqual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700748" y="545278"/>
                <a:ext cx="328689" cy="24948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5C00"/>
                  </a:solidFill>
                </a:endParaRPr>
              </a:p>
            </p:txBody>
          </p:sp>
          <p:sp>
            <p:nvSpPr>
              <p:cNvPr id="38" name="Plus 37"/>
              <p:cNvSpPr/>
              <p:nvPr/>
            </p:nvSpPr>
            <p:spPr>
              <a:xfrm>
                <a:off x="4029437" y="1207214"/>
                <a:ext cx="493034" cy="492992"/>
              </a:xfrm>
              <a:prstGeom prst="mathPlus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-2290" y="1176201"/>
                <a:ext cx="6909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Times New Roman"/>
                    <a:cs typeface="Times New Roman"/>
                  </a:rPr>
                  <a:t>X</a:t>
                </a:r>
                <a:r>
                  <a:rPr lang="en-US" sz="2400" i="1" baseline="-25000" dirty="0" smtClean="0">
                    <a:latin typeface="Times New Roman"/>
                    <a:cs typeface="Times New Roman"/>
                  </a:rPr>
                  <a:t>t</a:t>
                </a:r>
                <a:r>
                  <a:rPr lang="en-US" sz="2400" baseline="-25000" dirty="0" smtClean="0">
                    <a:latin typeface="Times New Roman"/>
                    <a:cs typeface="Times New Roman"/>
                  </a:rPr>
                  <a:t>+1</a:t>
                </a:r>
                <a:endParaRPr lang="en-US" sz="2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664514" y="1191148"/>
                <a:ext cx="4670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 smtClean="0">
                    <a:latin typeface="Times New Roman"/>
                    <a:cs typeface="Times New Roman"/>
                  </a:rPr>
                  <a:t>X</a:t>
                </a:r>
                <a:r>
                  <a:rPr lang="en-US" sz="2400" i="1" baseline="-25000" dirty="0" err="1" smtClean="0">
                    <a:latin typeface="Times New Roman"/>
                    <a:cs typeface="Times New Roman"/>
                  </a:rPr>
                  <a:t>t</a:t>
                </a:r>
                <a:endParaRPr lang="en-US" sz="2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69047" y="1179802"/>
                <a:ext cx="4111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/>
                    <a:cs typeface="Times New Roman"/>
                  </a:rPr>
                  <a:t>A</a:t>
                </a:r>
                <a:endParaRPr lang="en-US" sz="2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948541" y="519269"/>
                <a:ext cx="328689" cy="124741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5C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541887" y="522871"/>
                <a:ext cx="1247524" cy="24948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872310" y="1171441"/>
                <a:ext cx="5013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err="1" smtClean="0">
                    <a:latin typeface="Times New Roman"/>
                    <a:cs typeface="Times New Roman"/>
                  </a:rPr>
                  <a:t>U</a:t>
                </a:r>
                <a:r>
                  <a:rPr lang="en-US" sz="2400" i="1" baseline="-25000" dirty="0" err="1" smtClean="0">
                    <a:latin typeface="Times New Roman"/>
                    <a:cs typeface="Times New Roman"/>
                  </a:rPr>
                  <a:t>t</a:t>
                </a:r>
                <a:endParaRPr lang="en-US" sz="2400" baseline="-250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985424" y="1172474"/>
                <a:ext cx="3951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/>
                    <a:cs typeface="Times New Roman"/>
                  </a:rPr>
                  <a:t>B</a:t>
                </a:r>
                <a:endParaRPr lang="en-US" sz="2400" baseline="-25000" dirty="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47" name="Rectangle 46"/>
            <p:cNvSpPr/>
            <p:nvPr/>
          </p:nvSpPr>
          <p:spPr>
            <a:xfrm>
              <a:off x="7544419" y="3928503"/>
              <a:ext cx="219456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C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20324" y="4626099"/>
              <a:ext cx="219456" cy="2194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C00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139780" y="3263698"/>
              <a:ext cx="219456" cy="2194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C00"/>
                </a:solidFill>
              </a:endParaRPr>
            </a:p>
          </p:txBody>
        </p:sp>
        <p:cxnSp>
          <p:nvCxnSpPr>
            <p:cNvPr id="51" name="Straight Arrow Connector 50"/>
            <p:cNvCxnSpPr>
              <a:stCxn id="48" idx="0"/>
              <a:endCxn id="47" idx="2"/>
            </p:cNvCxnSpPr>
            <p:nvPr/>
          </p:nvCxnSpPr>
          <p:spPr>
            <a:xfrm flipV="1">
              <a:off x="7030052" y="4147959"/>
              <a:ext cx="624095" cy="47814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9" idx="2"/>
              <a:endCxn id="47" idx="0"/>
            </p:cNvCxnSpPr>
            <p:nvPr/>
          </p:nvCxnSpPr>
          <p:spPr>
            <a:xfrm>
              <a:off x="7249508" y="3483154"/>
              <a:ext cx="404639" cy="44534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2762360">
              <a:off x="6935340" y="3545000"/>
              <a:ext cx="722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B</a:t>
              </a:r>
              <a:r>
                <a:rPr lang="en-US" dirty="0" smtClean="0">
                  <a:latin typeface="Times New Roman"/>
                  <a:cs typeface="Times New Roman"/>
                </a:rPr>
                <a:t>[</a:t>
              </a:r>
              <a:r>
                <a:rPr lang="en-US" i="1" dirty="0" err="1" smtClean="0">
                  <a:latin typeface="Times New Roman"/>
                  <a:cs typeface="Times New Roman"/>
                </a:rPr>
                <a:t>i,k</a:t>
              </a:r>
              <a:r>
                <a:rPr lang="en-US" dirty="0" smtClean="0">
                  <a:latin typeface="Times New Roman"/>
                  <a:cs typeface="Times New Roman"/>
                </a:rPr>
                <a:t>]</a:t>
              </a:r>
              <a:endParaRPr lang="en-US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9254190">
              <a:off x="6778601" y="4140391"/>
              <a:ext cx="691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A</a:t>
              </a:r>
              <a:r>
                <a:rPr lang="en-US" dirty="0" smtClean="0">
                  <a:latin typeface="Times New Roman"/>
                  <a:cs typeface="Times New Roman"/>
                </a:rPr>
                <a:t>[</a:t>
              </a:r>
              <a:r>
                <a:rPr lang="en-US" i="1" dirty="0" err="1" smtClean="0">
                  <a:latin typeface="Times New Roman"/>
                  <a:cs typeface="Times New Roman"/>
                </a:rPr>
                <a:t>i,j</a:t>
              </a:r>
              <a:r>
                <a:rPr lang="en-US" dirty="0">
                  <a:latin typeface="Times New Roman"/>
                  <a:cs typeface="Times New Roman"/>
                </a:rPr>
                <a:t>]</a:t>
              </a:r>
              <a:endParaRPr lang="en-US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93702" y="3815361"/>
              <a:ext cx="7565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smtClean="0">
                  <a:latin typeface="Times New Roman"/>
                  <a:cs typeface="Times New Roman"/>
                </a:rPr>
                <a:t>t+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dirty="0" smtClean="0">
                  <a:latin typeface="Times New Roman"/>
                  <a:cs typeface="Times New Roman"/>
                </a:rPr>
                <a:t>[</a:t>
              </a:r>
              <a:r>
                <a:rPr lang="en-US" i="1" dirty="0" err="1" smtClean="0">
                  <a:latin typeface="Times New Roman"/>
                  <a:cs typeface="Times New Roman"/>
                </a:rPr>
                <a:t>i</a:t>
              </a:r>
              <a:r>
                <a:rPr lang="en-US" dirty="0" smtClean="0">
                  <a:latin typeface="Times New Roman"/>
                  <a:cs typeface="Times New Roman"/>
                </a:rPr>
                <a:t>]</a:t>
              </a:r>
              <a:endParaRPr lang="en-US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34770" y="453181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x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t</a:t>
              </a:r>
              <a:r>
                <a:rPr lang="en-US" dirty="0" smtClean="0">
                  <a:latin typeface="Times New Roman"/>
                  <a:cs typeface="Times New Roman"/>
                </a:rPr>
                <a:t>[</a:t>
              </a:r>
              <a:r>
                <a:rPr lang="en-US" i="1" dirty="0">
                  <a:latin typeface="Times New Roman"/>
                  <a:cs typeface="Times New Roman"/>
                </a:rPr>
                <a:t>j</a:t>
              </a:r>
              <a:r>
                <a:rPr lang="en-US" dirty="0" smtClean="0">
                  <a:latin typeface="Times New Roman"/>
                  <a:cs typeface="Times New Roman"/>
                </a:rPr>
                <a:t>]</a:t>
              </a:r>
              <a:endParaRPr lang="en-US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35967" y="2926391"/>
              <a:ext cx="627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latin typeface="Times New Roman"/>
                  <a:cs typeface="Times New Roman"/>
                </a:rPr>
                <a:t>u</a:t>
              </a:r>
              <a:r>
                <a:rPr lang="en-US" i="1" baseline="-25000" dirty="0" err="1" smtClean="0">
                  <a:latin typeface="Times New Roman"/>
                  <a:cs typeface="Times New Roman"/>
                </a:rPr>
                <a:t>t</a:t>
              </a:r>
              <a:r>
                <a:rPr lang="en-US" dirty="0" smtClean="0">
                  <a:latin typeface="Times New Roman"/>
                  <a:cs typeface="Times New Roman"/>
                </a:rPr>
                <a:t>[</a:t>
              </a:r>
              <a:r>
                <a:rPr lang="en-US" i="1" dirty="0">
                  <a:latin typeface="Times New Roman"/>
                  <a:cs typeface="Times New Roman"/>
                </a:rPr>
                <a:t>k</a:t>
              </a:r>
              <a:r>
                <a:rPr lang="en-US" dirty="0" smtClean="0">
                  <a:latin typeface="Times New Roman"/>
                  <a:cs typeface="Times New Roman"/>
                </a:rPr>
                <a:t>]</a:t>
              </a:r>
              <a:endParaRPr lang="en-US" baseline="-25000" dirty="0">
                <a:latin typeface="Times New Roman"/>
                <a:cs typeface="Times New Roman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04050" y="3868022"/>
              <a:ext cx="328689" cy="2194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C0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68567" y="2315598"/>
              <a:ext cx="338084" cy="2194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C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4780374" y="3835889"/>
              <a:ext cx="219456" cy="2194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C0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533051" y="3868022"/>
              <a:ext cx="219456" cy="2194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C00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830168" y="3462744"/>
              <a:ext cx="328689" cy="219456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5C00"/>
                </a:solidFill>
              </a:endParaRPr>
            </a:p>
          </p:txBody>
        </p:sp>
        <p:cxnSp>
          <p:nvCxnSpPr>
            <p:cNvPr id="81" name="Curved Connector 80"/>
            <p:cNvCxnSpPr>
              <a:stCxn id="68" idx="2"/>
              <a:endCxn id="60" idx="2"/>
            </p:cNvCxnSpPr>
            <p:nvPr/>
          </p:nvCxnSpPr>
          <p:spPr>
            <a:xfrm rot="16200000" flipH="1">
              <a:off x="4221588" y="334284"/>
              <a:ext cx="97215" cy="7603601"/>
            </a:xfrm>
            <a:prstGeom prst="curvedConnector3">
              <a:avLst>
                <a:gd name="adj1" fmla="val 1351282"/>
              </a:avLst>
            </a:prstGeom>
            <a:ln w="952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urved Connector 82"/>
            <p:cNvCxnSpPr>
              <a:stCxn id="71" idx="3"/>
            </p:cNvCxnSpPr>
            <p:nvPr/>
          </p:nvCxnSpPr>
          <p:spPr>
            <a:xfrm>
              <a:off x="2752507" y="3977750"/>
              <a:ext cx="4133179" cy="445176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urved Connector 85"/>
            <p:cNvCxnSpPr>
              <a:stCxn id="69" idx="3"/>
              <a:endCxn id="62" idx="0"/>
            </p:cNvCxnSpPr>
            <p:nvPr/>
          </p:nvCxnSpPr>
          <p:spPr>
            <a:xfrm>
              <a:off x="6406651" y="2425326"/>
              <a:ext cx="842857" cy="501065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>
              <a:stCxn id="75" idx="2"/>
              <a:endCxn id="61" idx="1"/>
            </p:cNvCxnSpPr>
            <p:nvPr/>
          </p:nvCxnSpPr>
          <p:spPr>
            <a:xfrm rot="16200000" flipH="1">
              <a:off x="4697499" y="2979213"/>
              <a:ext cx="1034284" cy="2440257"/>
            </a:xfrm>
            <a:prstGeom prst="curvedConnector2">
              <a:avLst/>
            </a:prstGeom>
            <a:ln w="952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urved Connector 93"/>
            <p:cNvCxnSpPr>
              <a:stCxn id="70" idx="3"/>
              <a:endCxn id="58" idx="2"/>
            </p:cNvCxnSpPr>
            <p:nvPr/>
          </p:nvCxnSpPr>
          <p:spPr>
            <a:xfrm flipV="1">
              <a:off x="4999830" y="3857855"/>
              <a:ext cx="2163785" cy="87762"/>
            </a:xfrm>
            <a:prstGeom prst="curved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007065" y="4716484"/>
              <a:ext cx="52003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prstClr val="black"/>
                  </a:solidFill>
                  <a:latin typeface="Times New Roman"/>
                  <a:cs typeface="Times New Roman"/>
                </a:rPr>
                <a:t>A</a:t>
              </a:r>
              <a:r>
                <a:rPr lang="en-US" dirty="0">
                  <a:solidFill>
                    <a:prstClr val="black"/>
                  </a:solidFill>
                  <a:latin typeface="Times New Roman"/>
                  <a:cs typeface="Times New Roman"/>
                </a:rPr>
                <a:t>[</a:t>
              </a:r>
              <a:r>
                <a:rPr lang="en-US" i="1" dirty="0" err="1">
                  <a:solidFill>
                    <a:prstClr val="black"/>
                  </a:solidFill>
                  <a:latin typeface="Times New Roman"/>
                  <a:cs typeface="Times New Roman"/>
                </a:rPr>
                <a:t>i,j</a:t>
              </a:r>
              <a:r>
                <a:rPr lang="en-US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], </a:t>
              </a:r>
              <a:r>
                <a:rPr lang="en-US" i="1" dirty="0">
                  <a:latin typeface="Times New Roman"/>
                  <a:cs typeface="Times New Roman"/>
                </a:rPr>
                <a:t>B</a:t>
              </a:r>
              <a:r>
                <a:rPr lang="en-US" dirty="0">
                  <a:latin typeface="Times New Roman"/>
                  <a:cs typeface="Times New Roman"/>
                </a:rPr>
                <a:t>[</a:t>
              </a:r>
              <a:r>
                <a:rPr lang="en-US" i="1" dirty="0" err="1">
                  <a:latin typeface="Times New Roman"/>
                  <a:cs typeface="Times New Roman"/>
                </a:rPr>
                <a:t>i,k</a:t>
              </a:r>
              <a:r>
                <a:rPr lang="en-US" dirty="0" smtClean="0">
                  <a:latin typeface="Times New Roman"/>
                  <a:cs typeface="Times New Roman"/>
                </a:rPr>
                <a:t>]</a:t>
              </a:r>
              <a:r>
                <a:rPr lang="en-US" dirty="0" smtClean="0">
                  <a:solidFill>
                    <a:prstClr val="black"/>
                  </a:solidFill>
                  <a:latin typeface="Times New Roman"/>
                  <a:cs typeface="Times New Roman"/>
                </a:rPr>
                <a:t>: temporal </a:t>
              </a:r>
              <a:r>
                <a:rPr lang="en-US" dirty="0" smtClean="0">
                  <a:latin typeface="Times New Roman"/>
                  <a:cs typeface="Times New Roman"/>
                </a:rPr>
                <a:t>causal influence</a:t>
              </a:r>
              <a:endParaRPr lang="en-US" dirty="0">
                <a:latin typeface="Times New Roman"/>
                <a:cs typeface="Times New Roman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16563"/>
            <a:ext cx="8229600" cy="6771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/>
                <a:cs typeface="Helvetica"/>
              </a:rPr>
              <a:t>No enough time samples</a:t>
            </a:r>
            <a:endParaRPr lang="en-US" dirty="0">
              <a:latin typeface="Helvetica"/>
              <a:cs typeface="Helvetic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407531"/>
              </p:ext>
            </p:extLst>
          </p:nvPr>
        </p:nvGraphicFramePr>
        <p:xfrm>
          <a:off x="56725" y="4494101"/>
          <a:ext cx="8816835" cy="198119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84467"/>
                <a:gridCol w="1109764"/>
                <a:gridCol w="1625570"/>
                <a:gridCol w="1642013"/>
                <a:gridCol w="1802932"/>
                <a:gridCol w="1552089"/>
              </a:tblGrid>
              <a:tr h="1524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Dataset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Group X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Group U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Developmental </a:t>
                      </a:r>
                      <a:r>
                        <a:rPr lang="en-US" sz="140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stages</a:t>
                      </a:r>
                      <a:endParaRPr lang="en-US" sz="1400" b="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 of unknown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parameters in </a:t>
                      </a:r>
                      <a:r>
                        <a:rPr lang="en-US" sz="1400" b="0" i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lang="en-US" sz="1400" b="0" i="0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and </a:t>
                      </a:r>
                      <a:r>
                        <a:rPr lang="en-US" sz="1400" b="0" i="1" baseline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endParaRPr lang="en-US" sz="1400" b="0" i="1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# of available time samples</a:t>
                      </a:r>
                      <a:endParaRPr lang="en-US" sz="1400" b="0" i="0" dirty="0" smtClean="0">
                        <a:solidFill>
                          <a:srgbClr val="FFFF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worm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C. </a:t>
                      </a:r>
                      <a:r>
                        <a:rPr kumimoji="0" lang="en-US" sz="14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elegans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)</a:t>
                      </a:r>
                    </a:p>
                    <a:p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400" baseline="-250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=3147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worm-fly </a:t>
                      </a:r>
                      <a:r>
                        <a:rPr lang="en-US" sz="1400" baseline="0" dirty="0" err="1" smtClean="0">
                          <a:latin typeface="Times New Roman"/>
                          <a:cs typeface="Times New Roman"/>
                        </a:rPr>
                        <a:t>orthologs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(incl. </a:t>
                      </a:r>
                      <a:r>
                        <a:rPr lang="en-US" sz="1400" baseline="0" dirty="0" err="1" smtClean="0">
                          <a:latin typeface="Times New Roman"/>
                          <a:cs typeface="Times New Roman"/>
                        </a:rPr>
                        <a:t>ortholog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TFs)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4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=509 worm-specific transcription factors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T=25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time points: 0, 0.5, 1, …, 12 hours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3147*3147+3147*509=11.5M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3147*25+509*25=91400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fly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kumimoji="0" lang="en-US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D. </a:t>
                      </a:r>
                      <a:r>
                        <a:rPr kumimoji="0" lang="en-US" sz="1400" i="1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mel</a:t>
                      </a:r>
                      <a:r>
                        <a:rPr kumimoji="0" lang="en-US" sz="1400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kumimoji="0" lang="en-US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/>
                          <a:cs typeface="Times New Roman"/>
                        </a:rPr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lang="en-US" sz="1400" baseline="-250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=442 fly-specific transcription factors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T=12 time points:</a:t>
                      </a:r>
                      <a:r>
                        <a:rPr lang="en-US" sz="1400" baseline="0" dirty="0" smtClean="0">
                          <a:latin typeface="Times New Roman"/>
                          <a:cs typeface="Times New Roman"/>
                        </a:rPr>
                        <a:t> 0, 2, 4, 6, 8,…, 20, 22 hours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3147*3147+3147*442=11.3M</a:t>
                      </a:r>
                    </a:p>
                    <a:p>
                      <a:pPr algn="ctr"/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3147*25+442*25=89725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2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Effective state space model for meta-genes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77" y="1219200"/>
            <a:ext cx="4826023" cy="4660614"/>
          </a:xfrm>
          <a:prstGeom prst="rect">
            <a:avLst/>
          </a:prstGeom>
        </p:spPr>
      </p:pic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19556"/>
              </p:ext>
            </p:extLst>
          </p:nvPr>
        </p:nvGraphicFramePr>
        <p:xfrm>
          <a:off x="1447800" y="5181600"/>
          <a:ext cx="249405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Equation" r:id="rId5" imgW="1028700" imgH="241300" progId="Equation.3">
                  <p:embed/>
                </p:oleObj>
              </mc:Choice>
              <mc:Fallback>
                <p:oleObj name="Equation" r:id="rId5" imgW="1028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2494051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0" y="47244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dirty="0">
                <a:solidFill>
                  <a:srgbClr val="000000"/>
                </a:solidFill>
                <a:latin typeface="Georgia"/>
              </a:rPr>
              <a:t>Effective state space model for meta-genes</a:t>
            </a:r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590648"/>
              </p:ext>
            </p:extLst>
          </p:nvPr>
        </p:nvGraphicFramePr>
        <p:xfrm>
          <a:off x="1295400" y="2133600"/>
          <a:ext cx="2590800" cy="536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7" imgW="1104556" imgH="228738" progId="Equation.3">
                  <p:embed/>
                </p:oleObj>
              </mc:Choice>
              <mc:Fallback>
                <p:oleObj name="Equation" r:id="rId7" imgW="1104556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133600"/>
                        <a:ext cx="2590800" cy="53605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Box 106"/>
          <p:cNvSpPr txBox="1"/>
          <p:nvPr/>
        </p:nvSpPr>
        <p:spPr>
          <a:xfrm>
            <a:off x="533400" y="14478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000" dirty="0">
                <a:solidFill>
                  <a:srgbClr val="000000"/>
                </a:solidFill>
                <a:latin typeface="Georgia"/>
              </a:rPr>
              <a:t>Not enough data to estimate state space model for genes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000" dirty="0">
                <a:solidFill>
                  <a:srgbClr val="000000"/>
                </a:solidFill>
                <a:latin typeface="Georgia"/>
              </a:rPr>
              <a:t>Dimensionality reduction from genes to meta-genes (e.g., singular value decomposition)</a:t>
            </a:r>
          </a:p>
        </p:txBody>
      </p:sp>
      <p:sp>
        <p:nvSpPr>
          <p:cNvPr id="9" name="Right Arrow 8"/>
          <p:cNvSpPr/>
          <p:nvPr/>
        </p:nvSpPr>
        <p:spPr>
          <a:xfrm rot="5400000">
            <a:off x="2353400" y="2828200"/>
            <a:ext cx="381000" cy="668200"/>
          </a:xfrm>
          <a:prstGeom prst="rightArrow">
            <a:avLst/>
          </a:prstGeom>
          <a:solidFill>
            <a:srgbClr val="3366FF"/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2353400" y="4276000"/>
            <a:ext cx="381000" cy="668200"/>
          </a:xfrm>
          <a:prstGeom prst="rightArrow">
            <a:avLst/>
          </a:prstGeom>
          <a:solidFill>
            <a:srgbClr val="3366FF"/>
          </a:solidFill>
          <a:ln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71263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93" y="5833976"/>
            <a:ext cx="2320061" cy="42648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97" y="1263334"/>
            <a:ext cx="2320061" cy="426481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5174470" y="3642638"/>
            <a:ext cx="3112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  <a:latin typeface="Helvetica"/>
                <a:cs typeface="Helvetica"/>
              </a:rPr>
              <a:t>Different </a:t>
            </a:r>
            <a:r>
              <a:rPr lang="en-US" sz="1400" dirty="0" err="1" smtClean="0">
                <a:solidFill>
                  <a:srgbClr val="000090"/>
                </a:solidFill>
                <a:latin typeface="Helvetica"/>
                <a:cs typeface="Helvetica"/>
              </a:rPr>
              <a:t>ePDP</a:t>
            </a:r>
            <a:r>
              <a:rPr lang="en-US" sz="1400" dirty="0" smtClean="0">
                <a:solidFill>
                  <a:srgbClr val="000090"/>
                </a:solidFill>
                <a:latin typeface="Helvetica"/>
                <a:cs typeface="Helvetica"/>
              </a:rPr>
              <a:t> canonical trajectories</a:t>
            </a:r>
            <a:endParaRPr lang="en-US" sz="1400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782964" y="3928959"/>
            <a:ext cx="3869001" cy="1225206"/>
            <a:chOff x="4586501" y="1570557"/>
            <a:chExt cx="3869001" cy="1225206"/>
          </a:xfrm>
        </p:grpSpPr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4"/>
            <a:srcRect t="37842" b="34533"/>
            <a:stretch>
              <a:fillRect/>
            </a:stretch>
          </p:blipFill>
          <p:spPr bwMode="auto">
            <a:xfrm>
              <a:off x="4777740" y="1754327"/>
              <a:ext cx="3677762" cy="1041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4870445" y="1622907"/>
              <a:ext cx="8297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1</a:t>
              </a:r>
              <a:r>
                <a:rPr lang="en-US" sz="1200" baseline="30000" dirty="0" smtClean="0">
                  <a:latin typeface="Helvetica"/>
                  <a:cs typeface="Helvetica"/>
                </a:rPr>
                <a:t>st</a:t>
              </a:r>
              <a:r>
                <a:rPr lang="en-US" sz="1200" dirty="0" smtClean="0">
                  <a:latin typeface="Helvetica"/>
                  <a:cs typeface="Helvetica"/>
                </a:rPr>
                <a:t> </a:t>
              </a:r>
              <a:r>
                <a:rPr lang="en-US" sz="1200" dirty="0" err="1">
                  <a:latin typeface="Helvetica"/>
                  <a:cs typeface="Helvetica"/>
                </a:rPr>
                <a:t>e</a:t>
              </a:r>
              <a:r>
                <a:rPr lang="en-US" sz="1200" dirty="0" err="1" smtClean="0">
                  <a:latin typeface="Helvetica"/>
                  <a:cs typeface="Helvetica"/>
                </a:rPr>
                <a:t>PDP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831273" y="1619815"/>
              <a:ext cx="8297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2</a:t>
              </a:r>
              <a:r>
                <a:rPr lang="en-US" sz="1200" baseline="30000" dirty="0" smtClean="0">
                  <a:latin typeface="Helvetica"/>
                  <a:cs typeface="Helvetica"/>
                </a:rPr>
                <a:t>nd</a:t>
              </a:r>
              <a:r>
                <a:rPr lang="en-US" sz="1200" dirty="0" smtClean="0">
                  <a:latin typeface="Helvetica"/>
                  <a:cs typeface="Helvetica"/>
                </a:rPr>
                <a:t> </a:t>
              </a:r>
              <a:r>
                <a:rPr lang="en-US" sz="1200" dirty="0" err="1">
                  <a:latin typeface="Helvetica"/>
                  <a:cs typeface="Helvetica"/>
                </a:rPr>
                <a:t>e</a:t>
              </a:r>
              <a:r>
                <a:rPr lang="en-US" sz="1200" dirty="0" err="1" smtClean="0">
                  <a:latin typeface="Helvetica"/>
                  <a:cs typeface="Helvetica"/>
                </a:rPr>
                <a:t>PDP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07613" y="1601031"/>
              <a:ext cx="8297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3</a:t>
              </a:r>
              <a:r>
                <a:rPr lang="en-US" sz="1200" baseline="30000" dirty="0" smtClean="0">
                  <a:latin typeface="Helvetica"/>
                  <a:cs typeface="Helvetica"/>
                </a:rPr>
                <a:t>rd</a:t>
              </a:r>
              <a:r>
                <a:rPr lang="en-US" sz="1200" dirty="0" smtClean="0">
                  <a:latin typeface="Helvetica"/>
                  <a:cs typeface="Helvetica"/>
                </a:rPr>
                <a:t> </a:t>
              </a:r>
              <a:r>
                <a:rPr lang="en-US" sz="1200" dirty="0" err="1">
                  <a:latin typeface="Helvetica"/>
                  <a:cs typeface="Helvetica"/>
                </a:rPr>
                <a:t>e</a:t>
              </a:r>
              <a:r>
                <a:rPr lang="en-US" sz="1200" dirty="0" err="1" smtClean="0">
                  <a:latin typeface="Helvetica"/>
                  <a:cs typeface="Helvetica"/>
                </a:rPr>
                <a:t>PDP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15236" y="1615826"/>
              <a:ext cx="8297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/>
                  <a:cs typeface="Helvetica"/>
                </a:rPr>
                <a:t>4</a:t>
              </a:r>
              <a:r>
                <a:rPr lang="en-US" sz="1200" baseline="30000" dirty="0" smtClean="0">
                  <a:latin typeface="Helvetica"/>
                  <a:cs typeface="Helvetica"/>
                </a:rPr>
                <a:t>th</a:t>
              </a:r>
              <a:r>
                <a:rPr lang="en-US" sz="1200" dirty="0" smtClean="0">
                  <a:latin typeface="Helvetica"/>
                  <a:cs typeface="Helvetica"/>
                </a:rPr>
                <a:t> </a:t>
              </a:r>
              <a:r>
                <a:rPr lang="en-US" sz="1200" dirty="0" err="1">
                  <a:latin typeface="Helvetica"/>
                  <a:cs typeface="Helvetica"/>
                </a:rPr>
                <a:t>e</a:t>
              </a:r>
              <a:r>
                <a:rPr lang="en-US" sz="1200" dirty="0" err="1" smtClean="0">
                  <a:latin typeface="Helvetica"/>
                  <a:cs typeface="Helvetica"/>
                </a:rPr>
                <a:t>PDP</a:t>
              </a:r>
              <a:endParaRPr lang="en-US" sz="1200" dirty="0">
                <a:latin typeface="Helvetica"/>
                <a:cs typeface="Helvetica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700178" y="1596355"/>
              <a:ext cx="112053" cy="1108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610206" y="1570557"/>
              <a:ext cx="112053" cy="1108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532160" y="1601031"/>
              <a:ext cx="112053" cy="1108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>
            <a:xfrm rot="16200000">
              <a:off x="4227892" y="1992456"/>
              <a:ext cx="97882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Helvetica"/>
                  <a:cs typeface="Helvetica"/>
                </a:rPr>
                <a:t>Expression</a:t>
              </a:r>
              <a:endParaRPr lang="en-US" sz="1050" dirty="0">
                <a:latin typeface="Helvetica"/>
                <a:cs typeface="Helvetica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49333" y="2343915"/>
            <a:ext cx="3961770" cy="1440944"/>
            <a:chOff x="663960" y="4768004"/>
            <a:chExt cx="3961770" cy="1440944"/>
          </a:xfrm>
        </p:grpSpPr>
        <p:grpSp>
          <p:nvGrpSpPr>
            <p:cNvPr id="62" name="Group 61"/>
            <p:cNvGrpSpPr/>
            <p:nvPr/>
          </p:nvGrpSpPr>
          <p:grpSpPr>
            <a:xfrm>
              <a:off x="663960" y="4768004"/>
              <a:ext cx="3961770" cy="1440944"/>
              <a:chOff x="-2354" y="2180139"/>
              <a:chExt cx="3461266" cy="1258905"/>
            </a:xfrm>
          </p:grpSpPr>
          <p:pic>
            <p:nvPicPr>
              <p:cNvPr id="63" name="Picture 5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 t="40028" r="20605" b="42553"/>
              <a:stretch/>
            </p:blipFill>
            <p:spPr bwMode="auto">
              <a:xfrm>
                <a:off x="167489" y="2469508"/>
                <a:ext cx="3206469" cy="7211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185375" y="2331008"/>
                <a:ext cx="8297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Helvetica"/>
                    <a:cs typeface="Helvetica"/>
                  </a:rPr>
                  <a:t>1</a:t>
                </a:r>
                <a:r>
                  <a:rPr lang="en-US" sz="1200" baseline="30000" dirty="0" smtClean="0">
                    <a:latin typeface="Helvetica"/>
                    <a:cs typeface="Helvetica"/>
                  </a:rPr>
                  <a:t>st</a:t>
                </a:r>
                <a:r>
                  <a:rPr lang="en-US" sz="1200" dirty="0" smtClean="0">
                    <a:latin typeface="Helvetica"/>
                    <a:cs typeface="Helvetica"/>
                  </a:rPr>
                  <a:t> </a:t>
                </a:r>
                <a:r>
                  <a:rPr lang="en-US" sz="1200" dirty="0" err="1">
                    <a:latin typeface="Helvetica"/>
                    <a:cs typeface="Helvetica"/>
                  </a:rPr>
                  <a:t>e</a:t>
                </a:r>
                <a:r>
                  <a:rPr lang="en-US" sz="1200" dirty="0" err="1" smtClean="0">
                    <a:latin typeface="Helvetica"/>
                    <a:cs typeface="Helvetica"/>
                  </a:rPr>
                  <a:t>PDP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 rot="16200000">
                <a:off x="-360963" y="2552531"/>
                <a:ext cx="97882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latin typeface="Helvetica"/>
                    <a:cs typeface="Helvetica"/>
                  </a:rPr>
                  <a:t>Expression</a:t>
                </a:r>
                <a:endParaRPr lang="en-US" sz="1050" dirty="0">
                  <a:latin typeface="Helvetica"/>
                  <a:cs typeface="Helvetica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10738" y="2327916"/>
                <a:ext cx="8297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Helvetica"/>
                    <a:cs typeface="Helvetica"/>
                  </a:rPr>
                  <a:t>2</a:t>
                </a:r>
                <a:r>
                  <a:rPr lang="en-US" sz="1200" baseline="30000" dirty="0" smtClean="0">
                    <a:latin typeface="Helvetica"/>
                    <a:cs typeface="Helvetica"/>
                  </a:rPr>
                  <a:t>nd</a:t>
                </a:r>
                <a:r>
                  <a:rPr lang="en-US" sz="1200" dirty="0" smtClean="0">
                    <a:latin typeface="Helvetica"/>
                    <a:cs typeface="Helvetica"/>
                  </a:rPr>
                  <a:t> </a:t>
                </a:r>
                <a:r>
                  <a:rPr lang="en-US" sz="1200" dirty="0" err="1">
                    <a:latin typeface="Helvetica"/>
                    <a:cs typeface="Helvetica"/>
                  </a:rPr>
                  <a:t>e</a:t>
                </a:r>
                <a:r>
                  <a:rPr lang="en-US" sz="1200" dirty="0" err="1" smtClean="0">
                    <a:latin typeface="Helvetica"/>
                    <a:cs typeface="Helvetica"/>
                  </a:rPr>
                  <a:t>PDP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835218" y="2309132"/>
                <a:ext cx="8297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Helvetica"/>
                    <a:cs typeface="Helvetica"/>
                  </a:rPr>
                  <a:t>3</a:t>
                </a:r>
                <a:r>
                  <a:rPr lang="en-US" sz="1200" baseline="30000" dirty="0" smtClean="0">
                    <a:latin typeface="Helvetica"/>
                    <a:cs typeface="Helvetica"/>
                  </a:rPr>
                  <a:t>rd</a:t>
                </a:r>
                <a:r>
                  <a:rPr lang="en-US" sz="1200" dirty="0" smtClean="0">
                    <a:latin typeface="Helvetica"/>
                    <a:cs typeface="Helvetica"/>
                  </a:rPr>
                  <a:t> </a:t>
                </a:r>
                <a:r>
                  <a:rPr lang="en-US" sz="1200" dirty="0" err="1">
                    <a:latin typeface="Helvetica"/>
                    <a:cs typeface="Helvetica"/>
                  </a:rPr>
                  <a:t>e</a:t>
                </a:r>
                <a:r>
                  <a:rPr lang="en-US" sz="1200" dirty="0" err="1" smtClean="0">
                    <a:latin typeface="Helvetica"/>
                    <a:cs typeface="Helvetica"/>
                  </a:rPr>
                  <a:t>PDP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629179" y="2323927"/>
                <a:ext cx="8297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Helvetica"/>
                    <a:cs typeface="Helvetica"/>
                  </a:rPr>
                  <a:t>4</a:t>
                </a:r>
                <a:r>
                  <a:rPr lang="en-US" sz="1200" baseline="30000" dirty="0" smtClean="0">
                    <a:latin typeface="Helvetica"/>
                    <a:cs typeface="Helvetica"/>
                  </a:rPr>
                  <a:t>th</a:t>
                </a:r>
                <a:r>
                  <a:rPr lang="en-US" sz="1200" dirty="0" smtClean="0">
                    <a:latin typeface="Helvetica"/>
                    <a:cs typeface="Helvetica"/>
                  </a:rPr>
                  <a:t> </a:t>
                </a:r>
                <a:r>
                  <a:rPr lang="en-US" sz="1200" dirty="0" err="1">
                    <a:latin typeface="Helvetica"/>
                    <a:cs typeface="Helvetica"/>
                  </a:rPr>
                  <a:t>e</a:t>
                </a:r>
                <a:r>
                  <a:rPr lang="en-US" sz="1200" dirty="0" err="1" smtClean="0">
                    <a:latin typeface="Helvetica"/>
                    <a:cs typeface="Helvetica"/>
                  </a:rPr>
                  <a:t>PDP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938827" y="2331008"/>
                <a:ext cx="112053" cy="1108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781560" y="2240334"/>
                <a:ext cx="112053" cy="1108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2552898" y="2305083"/>
                <a:ext cx="112053" cy="1108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345109" y="2180139"/>
                <a:ext cx="112053" cy="1108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663960" y="4844204"/>
              <a:ext cx="3831511" cy="1219200"/>
            </a:xfrm>
            <a:prstGeom prst="rect">
              <a:avLst/>
            </a:prstGeom>
            <a:noFill/>
            <a:ln w="12700" cmpd="sng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5112" y="3928959"/>
            <a:ext cx="4097784" cy="1283133"/>
            <a:chOff x="-2588593" y="2201794"/>
            <a:chExt cx="4097784" cy="1283133"/>
          </a:xfrm>
        </p:grpSpPr>
        <p:grpSp>
          <p:nvGrpSpPr>
            <p:cNvPr id="14" name="Group 13"/>
            <p:cNvGrpSpPr/>
            <p:nvPr/>
          </p:nvGrpSpPr>
          <p:grpSpPr>
            <a:xfrm>
              <a:off x="-2509391" y="2214283"/>
              <a:ext cx="4018582" cy="1270644"/>
              <a:chOff x="4808307" y="1539503"/>
              <a:chExt cx="4018582" cy="1270644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 t="37048" b="36666"/>
              <a:stretch>
                <a:fillRect/>
              </a:stretch>
            </p:blipFill>
            <p:spPr bwMode="auto">
              <a:xfrm>
                <a:off x="4988837" y="1664763"/>
                <a:ext cx="3795862" cy="1022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094828" y="1539503"/>
                <a:ext cx="7535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Helvetica"/>
                    <a:cs typeface="Helvetica"/>
                  </a:rPr>
                  <a:t>1</a:t>
                </a:r>
                <a:r>
                  <a:rPr lang="en-US" sz="1200" baseline="30000" dirty="0" smtClean="0">
                    <a:latin typeface="Helvetica"/>
                    <a:cs typeface="Helvetica"/>
                  </a:rPr>
                  <a:t>st</a:t>
                </a:r>
                <a:r>
                  <a:rPr lang="en-US" sz="1200" dirty="0" smtClean="0">
                    <a:latin typeface="Helvetica"/>
                    <a:cs typeface="Helvetica"/>
                  </a:rPr>
                  <a:t> </a:t>
                </a:r>
                <a:r>
                  <a:rPr lang="en-US" sz="1200" dirty="0" err="1" smtClean="0">
                    <a:latin typeface="Helvetica"/>
                    <a:cs typeface="Helvetica"/>
                  </a:rPr>
                  <a:t>iPDP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93895" y="1550872"/>
                <a:ext cx="8297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Helvetica"/>
                    <a:cs typeface="Helvetica"/>
                  </a:rPr>
                  <a:t>2</a:t>
                </a:r>
                <a:r>
                  <a:rPr lang="en-US" sz="1200" baseline="30000" dirty="0" smtClean="0">
                    <a:latin typeface="Helvetica"/>
                    <a:cs typeface="Helvetica"/>
                  </a:rPr>
                  <a:t>nd</a:t>
                </a:r>
                <a:r>
                  <a:rPr lang="en-US" sz="1200" dirty="0" smtClean="0">
                    <a:latin typeface="Helvetica"/>
                    <a:cs typeface="Helvetica"/>
                  </a:rPr>
                  <a:t> </a:t>
                </a:r>
                <a:r>
                  <a:rPr lang="en-US" sz="1200" dirty="0" err="1" smtClean="0">
                    <a:latin typeface="Helvetica"/>
                    <a:cs typeface="Helvetica"/>
                  </a:rPr>
                  <a:t>iPDP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3380" y="1563611"/>
                <a:ext cx="8297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Helvetica"/>
                    <a:cs typeface="Helvetica"/>
                  </a:rPr>
                  <a:t>3</a:t>
                </a:r>
                <a:r>
                  <a:rPr lang="en-US" sz="1200" baseline="30000" dirty="0" smtClean="0">
                    <a:latin typeface="Helvetica"/>
                    <a:cs typeface="Helvetica"/>
                  </a:rPr>
                  <a:t>rd</a:t>
                </a:r>
                <a:r>
                  <a:rPr lang="en-US" sz="1200" dirty="0" smtClean="0">
                    <a:latin typeface="Helvetica"/>
                    <a:cs typeface="Helvetica"/>
                  </a:rPr>
                  <a:t> </a:t>
                </a:r>
                <a:r>
                  <a:rPr lang="en-US" sz="1200" dirty="0" err="1" smtClean="0">
                    <a:latin typeface="Helvetica"/>
                    <a:cs typeface="Helvetica"/>
                  </a:rPr>
                  <a:t>iPDP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997156" y="1563611"/>
                <a:ext cx="82973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Helvetica"/>
                    <a:cs typeface="Helvetica"/>
                  </a:rPr>
                  <a:t>4</a:t>
                </a:r>
                <a:r>
                  <a:rPr lang="en-US" sz="1200" baseline="30000" dirty="0" smtClean="0">
                    <a:latin typeface="Helvetica"/>
                    <a:cs typeface="Helvetica"/>
                  </a:rPr>
                  <a:t>th</a:t>
                </a:r>
                <a:r>
                  <a:rPr lang="en-US" sz="1200" dirty="0" smtClean="0">
                    <a:latin typeface="Helvetica"/>
                    <a:cs typeface="Helvetica"/>
                  </a:rPr>
                  <a:t> </a:t>
                </a:r>
                <a:r>
                  <a:rPr lang="en-US" sz="1200" dirty="0" err="1" smtClean="0">
                    <a:latin typeface="Helvetica"/>
                    <a:cs typeface="Helvetica"/>
                  </a:rPr>
                  <a:t>iPDP</a:t>
                </a:r>
                <a:endParaRPr lang="en-US" sz="1200" dirty="0">
                  <a:latin typeface="Helvetica"/>
                  <a:cs typeface="Helvetic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885713" y="1702111"/>
                <a:ext cx="112053" cy="1108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869634" y="1763051"/>
                <a:ext cx="100788" cy="8719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820262" y="1710784"/>
                <a:ext cx="112053" cy="9242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4449698" y="1956340"/>
                <a:ext cx="97882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latin typeface="Helvetica"/>
                    <a:cs typeface="Helvetica"/>
                  </a:rPr>
                  <a:t>Expression</a:t>
                </a:r>
                <a:endParaRPr lang="en-US" sz="1050" dirty="0">
                  <a:latin typeface="Helvetica"/>
                  <a:cs typeface="Helvetica"/>
                </a:endParaRPr>
              </a:p>
            </p:txBody>
          </p:sp>
        </p:grpSp>
        <p:sp>
          <p:nvSpPr>
            <p:cNvPr id="89" name="Rectangle 88"/>
            <p:cNvSpPr/>
            <p:nvPr/>
          </p:nvSpPr>
          <p:spPr>
            <a:xfrm>
              <a:off x="-2588593" y="2201794"/>
              <a:ext cx="4055594" cy="1160520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777" y="2420115"/>
            <a:ext cx="3927880" cy="1307620"/>
            <a:chOff x="679912" y="1817148"/>
            <a:chExt cx="3927880" cy="1307620"/>
          </a:xfrm>
        </p:grpSpPr>
        <p:grpSp>
          <p:nvGrpSpPr>
            <p:cNvPr id="4" name="Group 3"/>
            <p:cNvGrpSpPr/>
            <p:nvPr/>
          </p:nvGrpSpPr>
          <p:grpSpPr>
            <a:xfrm>
              <a:off x="679912" y="1865548"/>
              <a:ext cx="3927880" cy="1259220"/>
              <a:chOff x="225698" y="1652079"/>
              <a:chExt cx="3927880" cy="1259220"/>
            </a:xfrm>
          </p:grpSpPr>
          <p:pic>
            <p:nvPicPr>
              <p:cNvPr id="5" name="Picture 3"/>
              <p:cNvPicPr>
                <a:picLocks noChangeAspect="1" noChangeArrowheads="1"/>
              </p:cNvPicPr>
              <p:nvPr/>
            </p:nvPicPr>
            <p:blipFill rotWithShape="1">
              <a:blip r:embed="rId7"/>
              <a:srcRect l="1879" t="37429" b="36666"/>
              <a:stretch/>
            </p:blipFill>
            <p:spPr bwMode="auto">
              <a:xfrm>
                <a:off x="450173" y="1807996"/>
                <a:ext cx="3644765" cy="9863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18845" y="1664763"/>
                <a:ext cx="753533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1</a:t>
                </a:r>
                <a:r>
                  <a:rPr kumimoji="0" lang="en-US" sz="1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st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iPDP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17912" y="1652079"/>
                <a:ext cx="829733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2</a:t>
                </a:r>
                <a:r>
                  <a:rPr kumimoji="0" lang="en-US" sz="1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nd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iPDP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00045" y="1652079"/>
                <a:ext cx="829733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3</a:t>
                </a:r>
                <a:r>
                  <a:rPr kumimoji="0" lang="en-US" sz="1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rd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iPDP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323845" y="1663850"/>
                <a:ext cx="829733" cy="276999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4</a:t>
                </a:r>
                <a:r>
                  <a:rPr kumimoji="0" lang="en-US" sz="1200" b="0" i="0" u="none" strike="noStrike" kern="0" cap="none" spc="0" normalizeH="0" baseline="3000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th</a:t>
                </a:r>
                <a:r>
                  <a: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 </a:t>
                </a:r>
                <a:r>
                  <a:rPr kumimoji="0" lang="en-US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iPDP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-132911" y="2069539"/>
                <a:ext cx="978828" cy="261610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"/>
                    <a:cs typeface="Helvetica"/>
                  </a:rPr>
                  <a:t>Expression</a:t>
                </a:r>
                <a:endPara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"/>
                  <a:cs typeface="Helvetic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72442" y="1686316"/>
                <a:ext cx="112053" cy="1108036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07296" y="1738457"/>
                <a:ext cx="112053" cy="1108036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46963" y="1803263"/>
                <a:ext cx="112053" cy="1108036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679912" y="1817148"/>
              <a:ext cx="3869240" cy="1219200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Arrow Connector 92"/>
          <p:cNvCxnSpPr/>
          <p:nvPr/>
        </p:nvCxnSpPr>
        <p:spPr>
          <a:xfrm flipH="1" flipV="1">
            <a:off x="113234" y="5089481"/>
            <a:ext cx="3774828" cy="7444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332758" y="1154563"/>
            <a:ext cx="3023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Worm’s effective state space model</a:t>
            </a:r>
            <a:endParaRPr lang="en-US" sz="1400" dirty="0">
              <a:latin typeface="Helvetica"/>
              <a:cs typeface="Helvetica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8190" y="3612174"/>
            <a:ext cx="2925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Helvetica"/>
                <a:cs typeface="Helvetica"/>
              </a:rPr>
              <a:t>Similar </a:t>
            </a:r>
            <a:r>
              <a:rPr lang="en-US" sz="1400" dirty="0" err="1" smtClean="0">
                <a:solidFill>
                  <a:srgbClr val="FF0000"/>
                </a:solidFill>
                <a:latin typeface="Helvetica"/>
                <a:cs typeface="Helvetica"/>
              </a:rPr>
              <a:t>iPDP</a:t>
            </a:r>
            <a:r>
              <a:rPr lang="en-US" sz="1400" dirty="0" smtClean="0">
                <a:solidFill>
                  <a:srgbClr val="FF0000"/>
                </a:solidFill>
                <a:latin typeface="Helvetica"/>
                <a:cs typeface="Helvetica"/>
              </a:rPr>
              <a:t> canonical trajectories</a:t>
            </a:r>
            <a:endParaRPr lang="en-US" sz="14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744864" y="3928959"/>
            <a:ext cx="3896568" cy="1159915"/>
          </a:xfrm>
          <a:prstGeom prst="rect">
            <a:avLst/>
          </a:prstGeom>
          <a:noFill/>
          <a:ln w="127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5334000" y="5067469"/>
            <a:ext cx="3307432" cy="766508"/>
          </a:xfrm>
          <a:prstGeom prst="straightConnector1">
            <a:avLst/>
          </a:prstGeom>
          <a:ln>
            <a:solidFill>
              <a:srgbClr val="24406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5334000" y="1689815"/>
            <a:ext cx="3246844" cy="722999"/>
          </a:xfrm>
          <a:prstGeom prst="straightConnector1">
            <a:avLst/>
          </a:prstGeom>
          <a:ln>
            <a:solidFill>
              <a:srgbClr val="24406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92"/>
          <p:cNvCxnSpPr/>
          <p:nvPr/>
        </p:nvCxnSpPr>
        <p:spPr>
          <a:xfrm flipH="1">
            <a:off x="244040" y="1689815"/>
            <a:ext cx="3644022" cy="7229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78044" y="5745076"/>
            <a:ext cx="291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/>
                <a:cs typeface="Helvetica"/>
              </a:rPr>
              <a:t>Fly’s effective state space model</a:t>
            </a:r>
            <a:endParaRPr lang="en-US" sz="1400" dirty="0">
              <a:latin typeface="Helvetica"/>
              <a:cs typeface="Helvetica"/>
            </a:endParaRPr>
          </a:p>
        </p:txBody>
      </p:sp>
      <p:cxnSp>
        <p:nvCxnSpPr>
          <p:cNvPr id="86" name="Straight Arrow Connector 92"/>
          <p:cNvCxnSpPr/>
          <p:nvPr/>
        </p:nvCxnSpPr>
        <p:spPr>
          <a:xfrm flipH="1">
            <a:off x="4132017" y="1689815"/>
            <a:ext cx="143650" cy="778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20890" y="1975251"/>
            <a:ext cx="20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Helvetica"/>
                <a:cs typeface="Helvetica"/>
              </a:rPr>
              <a:t>iPDPs</a:t>
            </a:r>
            <a:r>
              <a:rPr lang="en-US" sz="1200" dirty="0" smtClean="0">
                <a:latin typeface="Helvetica"/>
                <a:cs typeface="Helvetica"/>
              </a:rPr>
              <a:t>: time exponentials of </a:t>
            </a:r>
            <a:r>
              <a:rPr lang="en-US" sz="1200" i="1" dirty="0" err="1" smtClean="0">
                <a:latin typeface="Times New Roman"/>
              </a:rPr>
              <a:t>Ã</a:t>
            </a:r>
            <a:r>
              <a:rPr lang="en-US" sz="1200" i="1" dirty="0" smtClean="0">
                <a:latin typeface="Times New Roman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eigenvalues in worm</a:t>
            </a:r>
            <a:endParaRPr lang="en-US" sz="1200" dirty="0">
              <a:latin typeface="Helvetica"/>
              <a:cs typeface="Helvetica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H="1">
            <a:off x="4749333" y="1689815"/>
            <a:ext cx="194403" cy="730300"/>
          </a:xfrm>
          <a:prstGeom prst="straightConnector1">
            <a:avLst/>
          </a:prstGeom>
          <a:ln>
            <a:solidFill>
              <a:srgbClr val="24406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823334" y="1951149"/>
            <a:ext cx="20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Helvetica"/>
                <a:cs typeface="Helvetica"/>
              </a:rPr>
              <a:t>e</a:t>
            </a:r>
            <a:r>
              <a:rPr lang="en-US" sz="1200" dirty="0" err="1" smtClean="0">
                <a:latin typeface="Helvetica"/>
                <a:cs typeface="Helvetica"/>
              </a:rPr>
              <a:t>PDPs</a:t>
            </a:r>
            <a:r>
              <a:rPr lang="en-US" sz="1200" dirty="0" smtClean="0">
                <a:latin typeface="Helvetica"/>
                <a:cs typeface="Helvetica"/>
              </a:rPr>
              <a:t>: time exponentials of </a:t>
            </a:r>
            <a:r>
              <a:rPr lang="en-US" sz="1200" i="1" dirty="0" smtClean="0">
                <a:latin typeface="Times New Roman"/>
              </a:rPr>
              <a:t>   </a:t>
            </a:r>
            <a:r>
              <a:rPr lang="en-US" sz="1200" dirty="0" smtClean="0">
                <a:latin typeface="Helvetica"/>
                <a:cs typeface="Helvetica"/>
              </a:rPr>
              <a:t>eigenvalues in worm</a:t>
            </a:r>
            <a:endParaRPr lang="en-US" sz="1200" dirty="0">
              <a:latin typeface="Helvetica"/>
              <a:cs typeface="Helvetica"/>
            </a:endParaRPr>
          </a:p>
        </p:txBody>
      </p:sp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160377"/>
              </p:ext>
            </p:extLst>
          </p:nvPr>
        </p:nvGraphicFramePr>
        <p:xfrm>
          <a:off x="5044689" y="2181957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Equation" r:id="rId8" imgW="136800" imgH="182520" progId="Equation.3">
                  <p:embed/>
                </p:oleObj>
              </mc:Choice>
              <mc:Fallback>
                <p:oleObj name="Equation" r:id="rId8" imgW="136800" imgH="18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4689" y="2181957"/>
                        <a:ext cx="152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2" name="Straight Arrow Connector 111"/>
          <p:cNvCxnSpPr/>
          <p:nvPr/>
        </p:nvCxnSpPr>
        <p:spPr>
          <a:xfrm flipH="1" flipV="1">
            <a:off x="4749333" y="5036995"/>
            <a:ext cx="214875" cy="796982"/>
          </a:xfrm>
          <a:prstGeom prst="straightConnector1">
            <a:avLst/>
          </a:prstGeom>
          <a:ln>
            <a:solidFill>
              <a:srgbClr val="24406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4850918" y="5069726"/>
            <a:ext cx="20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Helvetica"/>
                <a:cs typeface="Helvetica"/>
              </a:rPr>
              <a:t>e</a:t>
            </a:r>
            <a:r>
              <a:rPr lang="en-US" sz="1200" dirty="0" err="1" smtClean="0">
                <a:latin typeface="Helvetica"/>
                <a:cs typeface="Helvetica"/>
              </a:rPr>
              <a:t>PDPs</a:t>
            </a:r>
            <a:r>
              <a:rPr lang="en-US" sz="1200" dirty="0" smtClean="0">
                <a:latin typeface="Helvetica"/>
                <a:cs typeface="Helvetica"/>
              </a:rPr>
              <a:t>: time exponentials of </a:t>
            </a:r>
            <a:r>
              <a:rPr lang="en-US" sz="1200" i="1" dirty="0" smtClean="0">
                <a:latin typeface="Times New Roman"/>
              </a:rPr>
              <a:t>   </a:t>
            </a:r>
            <a:r>
              <a:rPr lang="en-US" sz="1200" dirty="0" smtClean="0">
                <a:latin typeface="Helvetica"/>
                <a:cs typeface="Helvetica"/>
              </a:rPr>
              <a:t>eigenvalues in fly</a:t>
            </a:r>
            <a:endParaRPr lang="en-US" sz="1200" dirty="0">
              <a:latin typeface="Helvetica"/>
              <a:cs typeface="Helvetica"/>
            </a:endParaRPr>
          </a:p>
        </p:txBody>
      </p:sp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88290"/>
              </p:ext>
            </p:extLst>
          </p:nvPr>
        </p:nvGraphicFramePr>
        <p:xfrm>
          <a:off x="5072870" y="5300559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10" imgW="136800" imgH="182520" progId="Equation.3">
                  <p:embed/>
                </p:oleObj>
              </mc:Choice>
              <mc:Fallback>
                <p:oleObj name="Equation" r:id="rId10" imgW="136800" imgH="18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870" y="5300559"/>
                        <a:ext cx="152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6" name="Straight Arrow Connector 115"/>
          <p:cNvCxnSpPr/>
          <p:nvPr/>
        </p:nvCxnSpPr>
        <p:spPr>
          <a:xfrm flipH="1" flipV="1">
            <a:off x="4170707" y="5036995"/>
            <a:ext cx="104960" cy="7969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333703" y="5115870"/>
            <a:ext cx="200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Helvetica"/>
                <a:cs typeface="Helvetica"/>
              </a:rPr>
              <a:t>iPDPs</a:t>
            </a:r>
            <a:r>
              <a:rPr lang="en-US" sz="1200" dirty="0" smtClean="0">
                <a:latin typeface="Helvetica"/>
                <a:cs typeface="Helvetica"/>
              </a:rPr>
              <a:t>: time exponentials of </a:t>
            </a:r>
            <a:r>
              <a:rPr lang="en-US" sz="1200" i="1" dirty="0" err="1" smtClean="0">
                <a:latin typeface="Times New Roman"/>
              </a:rPr>
              <a:t>Ã</a:t>
            </a:r>
            <a:r>
              <a:rPr lang="en-US" sz="1200" i="1" dirty="0" smtClean="0">
                <a:latin typeface="Times New Roman"/>
              </a:rPr>
              <a:t> </a:t>
            </a:r>
            <a:r>
              <a:rPr lang="en-US" sz="1200" dirty="0" smtClean="0">
                <a:latin typeface="Helvetica"/>
                <a:cs typeface="Helvetica"/>
              </a:rPr>
              <a:t>eigenvalues in fly</a:t>
            </a:r>
            <a:endParaRPr lang="en-US" sz="1200" dirty="0">
              <a:latin typeface="Helvetica"/>
              <a:cs typeface="Helvetica"/>
            </a:endParaRPr>
          </a:p>
        </p:txBody>
      </p:sp>
      <p:pic>
        <p:nvPicPr>
          <p:cNvPr id="119" name="Picture 118" descr="eigen_state_space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42" y="5967597"/>
            <a:ext cx="1500372" cy="351939"/>
          </a:xfrm>
          <a:prstGeom prst="rect">
            <a:avLst/>
          </a:prstGeom>
        </p:spPr>
      </p:pic>
      <p:pic>
        <p:nvPicPr>
          <p:cNvPr id="121" name="Picture 120" descr="eigen_state_space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11" y="1363713"/>
            <a:ext cx="1500372" cy="351939"/>
          </a:xfrm>
          <a:prstGeom prst="rect">
            <a:avLst/>
          </a:prstGeom>
        </p:spPr>
      </p:pic>
      <p:sp>
        <p:nvSpPr>
          <p:cNvPr id="122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300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Helvetica"/>
                <a:cs typeface="Helvetica"/>
              </a:rPr>
              <a:t>Orthologs</a:t>
            </a:r>
            <a:r>
              <a:rPr lang="en-US" sz="2800" dirty="0" smtClean="0">
                <a:latin typeface="Helvetica"/>
                <a:cs typeface="Helvetica"/>
              </a:rPr>
              <a:t> have </a:t>
            </a:r>
            <a:r>
              <a:rPr lang="en-US" sz="2800" dirty="0" smtClean="0">
                <a:latin typeface="Helvetica"/>
                <a:cs typeface="Helvetica"/>
              </a:rPr>
              <a:t>similar internal but different external dynamic patterns during embryonic development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300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9"/>
          <p:cNvGrpSpPr/>
          <p:nvPr/>
        </p:nvGrpSpPr>
        <p:grpSpPr>
          <a:xfrm>
            <a:off x="1307623" y="1101737"/>
            <a:ext cx="6787219" cy="5617101"/>
            <a:chOff x="28645139" y="18875434"/>
            <a:chExt cx="9696028" cy="8024430"/>
          </a:xfrm>
        </p:grpSpPr>
        <p:grpSp>
          <p:nvGrpSpPr>
            <p:cNvPr id="26" name="Group 35"/>
            <p:cNvGrpSpPr/>
            <p:nvPr/>
          </p:nvGrpSpPr>
          <p:grpSpPr>
            <a:xfrm>
              <a:off x="33317187" y="19218620"/>
              <a:ext cx="3807441" cy="3490417"/>
              <a:chOff x="34614135" y="18630898"/>
              <a:chExt cx="3807441" cy="3490417"/>
            </a:xfrm>
          </p:grpSpPr>
          <p:pic>
            <p:nvPicPr>
              <p:cNvPr id="44" name="Picture 32" descr="scatterplot_5_5_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3" t="8484" b="5483"/>
              <a:stretch/>
            </p:blipFill>
            <p:spPr>
              <a:xfrm>
                <a:off x="34614135" y="18630898"/>
                <a:ext cx="3807441" cy="3490417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35906985" y="20761608"/>
                <a:ext cx="1528783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100"/>
                    </a:solidFill>
                    <a:effectLst/>
                    <a:uLnTx/>
                    <a:uFillTx/>
                  </a:rPr>
                  <a:t>r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100"/>
                    </a:solidFill>
                    <a:effectLst/>
                    <a:uLnTx/>
                    <a:uFillTx/>
                  </a:rPr>
                  <a:t>=+0.66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245"/>
            <p:cNvGrpSpPr/>
            <p:nvPr/>
          </p:nvGrpSpPr>
          <p:grpSpPr>
            <a:xfrm>
              <a:off x="29563603" y="19165505"/>
              <a:ext cx="3591050" cy="3591319"/>
              <a:chOff x="34411317" y="18500211"/>
              <a:chExt cx="3591050" cy="3591319"/>
            </a:xfrm>
          </p:grpSpPr>
          <p:pic>
            <p:nvPicPr>
              <p:cNvPr id="42" name="Picture 24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816" t="14618" r="19000" b="12260"/>
              <a:stretch/>
            </p:blipFill>
            <p:spPr>
              <a:xfrm>
                <a:off x="34411317" y="18500211"/>
                <a:ext cx="3591050" cy="3591319"/>
              </a:xfrm>
              <a:prstGeom prst="rect">
                <a:avLst/>
              </a:prstGeom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35505650" y="19922244"/>
                <a:ext cx="2235200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100"/>
                    </a:solidFill>
                    <a:effectLst/>
                    <a:uLnTx/>
                    <a:uFillTx/>
                  </a:rPr>
                  <a:t>r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100"/>
                    </a:solidFill>
                    <a:effectLst/>
                    <a:uLnTx/>
                    <a:uFillTx/>
                  </a:rPr>
                  <a:t>=+0.33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248"/>
            <p:cNvGrpSpPr/>
            <p:nvPr/>
          </p:nvGrpSpPr>
          <p:grpSpPr>
            <a:xfrm>
              <a:off x="29754614" y="23086572"/>
              <a:ext cx="3434326" cy="3311379"/>
              <a:chOff x="34626992" y="19003648"/>
              <a:chExt cx="3434326" cy="3311379"/>
            </a:xfrm>
          </p:grpSpPr>
          <p:pic>
            <p:nvPicPr>
              <p:cNvPr id="40" name="Picture 2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26992" y="19003648"/>
                <a:ext cx="3434326" cy="3311379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35046379" y="19586822"/>
                <a:ext cx="1300142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100"/>
                    </a:solidFill>
                    <a:effectLst/>
                    <a:uLnTx/>
                    <a:uFillTx/>
                  </a:rPr>
                  <a:t>r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100"/>
                    </a:solidFill>
                    <a:effectLst/>
                    <a:uLnTx/>
                    <a:uFillTx/>
                  </a:rPr>
                  <a:t>=+0.67</a:t>
                </a: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9" name="Group 251"/>
            <p:cNvGrpSpPr/>
            <p:nvPr/>
          </p:nvGrpSpPr>
          <p:grpSpPr>
            <a:xfrm>
              <a:off x="33314629" y="23088928"/>
              <a:ext cx="3809997" cy="3256966"/>
              <a:chOff x="34626992" y="19006004"/>
              <a:chExt cx="3809997" cy="3256966"/>
            </a:xfrm>
          </p:grpSpPr>
          <p:pic>
            <p:nvPicPr>
              <p:cNvPr id="38" name="Picture 25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26992" y="19006004"/>
                <a:ext cx="3434326" cy="3256966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36838188" y="21517044"/>
                <a:ext cx="1598801" cy="527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100"/>
                    </a:solidFill>
                    <a:effectLst/>
                    <a:uLnTx/>
                    <a:uFillTx/>
                  </a:rPr>
                  <a:t>r</a:t>
                </a:r>
                <a:r>
                  <a: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100"/>
                    </a:solidFill>
                    <a:effectLst/>
                    <a:uLnTx/>
                    <a:uFillTx/>
                  </a:rPr>
                  <a:t>=+0.73</a:t>
                </a:r>
                <a:endParaRPr kumimoji="0" lang="en-US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8645139" y="26328278"/>
              <a:ext cx="9696028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Coefficients of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orthologs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 on worm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iPDPs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6200000">
              <a:off x="25455246" y="22455233"/>
              <a:ext cx="7557186" cy="571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Coefficients of </a:t>
              </a: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orthologs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 on 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fly </a:t>
              </a:r>
              <a:r>
                <a:rPr kumimoji="0" lang="en-US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iPDPs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10098" y="18875435"/>
              <a:ext cx="1328087" cy="48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1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st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iPDP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55591" y="22709037"/>
              <a:ext cx="1349843" cy="48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3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rd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iPDP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276563" y="18875434"/>
              <a:ext cx="1393449" cy="48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2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nd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iPDP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465462" y="22709037"/>
              <a:ext cx="1339060" cy="483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4</a:t>
              </a:r>
              <a:r>
                <a:rPr kumimoji="0" lang="en-US" sz="16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th</a:t>
              </a: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 </a:t>
              </a:r>
              <a:r>
                <a:rPr kumimoji="0" lang="en-US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Helvetica"/>
                  <a:cs typeface="Helvetica"/>
                </a:rPr>
                <a:t>iPDP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Helvetica"/>
                <a:cs typeface="Helvetica"/>
              </a:endParaRPr>
            </a:p>
          </p:txBody>
        </p:sp>
      </p:grpSp>
      <p:sp>
        <p:nvSpPr>
          <p:cNvPr id="50" name="灯片编号占位符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C64D1-A3EC-BC41-84A8-62FA8AA696D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elvetica"/>
                <a:cs typeface="Helvetica"/>
              </a:rPr>
              <a:t>Orthologs</a:t>
            </a:r>
            <a:r>
              <a:rPr lang="en-US" sz="3600" dirty="0" smtClean="0">
                <a:latin typeface="Helvetica"/>
                <a:cs typeface="Helvetica"/>
              </a:rPr>
              <a:t> have correlated </a:t>
            </a:r>
            <a:r>
              <a:rPr lang="en-US" sz="3600" dirty="0" err="1" smtClean="0">
                <a:latin typeface="Helvetica"/>
                <a:cs typeface="Helvetica"/>
              </a:rPr>
              <a:t>iPDP</a:t>
            </a:r>
            <a:r>
              <a:rPr lang="en-US" sz="3600" dirty="0" smtClean="0">
                <a:latin typeface="Helvetica"/>
                <a:cs typeface="Helvetica"/>
              </a:rPr>
              <a:t> coefficients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953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r="22424"/>
          <a:stretch/>
        </p:blipFill>
        <p:spPr>
          <a:xfrm>
            <a:off x="2678012" y="999515"/>
            <a:ext cx="2724494" cy="3340588"/>
          </a:xfrm>
        </p:spPr>
      </p:pic>
      <p:sp>
        <p:nvSpPr>
          <p:cNvPr id="5" name="TextBox 4"/>
          <p:cNvSpPr txBox="1"/>
          <p:nvPr/>
        </p:nvSpPr>
        <p:spPr>
          <a:xfrm>
            <a:off x="3897148" y="1634028"/>
            <a:ext cx="1281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&lt;0.001</a:t>
            </a:r>
            <a:endParaRPr lang="en-US" dirty="0"/>
          </a:p>
        </p:txBody>
      </p:sp>
      <p:pic>
        <p:nvPicPr>
          <p:cNvPr id="7" name="Picture 6" descr="boxplot_fly_ribosome_coeff_cons_vs_spec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r="20100"/>
          <a:stretch/>
        </p:blipFill>
        <p:spPr>
          <a:xfrm>
            <a:off x="6174300" y="993080"/>
            <a:ext cx="2560753" cy="3347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6164" y="1702940"/>
            <a:ext cx="1345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&lt;2.2e</a:t>
            </a:r>
            <a:r>
              <a:rPr lang="en-US" baseline="30000" dirty="0" smtClean="0"/>
              <a:t>-16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142317" y="2159125"/>
            <a:ext cx="29655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Coefficients of </a:t>
            </a:r>
            <a:r>
              <a:rPr lang="en-US" b="1" dirty="0" smtClean="0"/>
              <a:t>ribosomal</a:t>
            </a:r>
            <a:r>
              <a:rPr lang="en-US" dirty="0" smtClean="0"/>
              <a:t> related genes (absolute)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36788" y="4587236"/>
            <a:ext cx="1936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iPDPs</a:t>
            </a:r>
            <a:r>
              <a:rPr lang="en-US" dirty="0" smtClean="0"/>
              <a:t>                </a:t>
            </a:r>
            <a:r>
              <a:rPr lang="en-US" dirty="0" err="1" smtClean="0"/>
              <a:t>ePDPs</a:t>
            </a:r>
            <a:endParaRPr lang="en-US" dirty="0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9" b="21220"/>
          <a:stretch/>
        </p:blipFill>
        <p:spPr>
          <a:xfrm>
            <a:off x="2573972" y="3674539"/>
            <a:ext cx="6345139" cy="27957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97148" y="3962786"/>
            <a:ext cx="85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&lt;7e-4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108845" y="3965067"/>
            <a:ext cx="85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&lt;6e-4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183581" y="4878135"/>
            <a:ext cx="28700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Coefficients of </a:t>
            </a:r>
            <a:r>
              <a:rPr lang="en-US" b="1" dirty="0" smtClean="0"/>
              <a:t>signaling</a:t>
            </a:r>
            <a:r>
              <a:rPr lang="en-US" dirty="0" smtClean="0"/>
              <a:t> genes (absolute)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17705" y="6470309"/>
            <a:ext cx="21553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iPDPs</a:t>
            </a:r>
            <a:r>
              <a:rPr lang="en-US" dirty="0" smtClean="0"/>
              <a:t>          </a:t>
            </a:r>
            <a:r>
              <a:rPr lang="en-US" dirty="0" err="1" smtClean="0"/>
              <a:t>ePDPs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435829" y="6458664"/>
            <a:ext cx="21553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dirty="0" err="1" smtClean="0"/>
              <a:t>iPDPs</a:t>
            </a:r>
            <a:r>
              <a:rPr lang="en-US" dirty="0" smtClean="0"/>
              <a:t>          </a:t>
            </a:r>
            <a:r>
              <a:rPr lang="en-US" dirty="0" err="1" smtClean="0"/>
              <a:t>ePDPs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425" y="21468"/>
            <a:ext cx="8679610" cy="97161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Helvetica"/>
                <a:cs typeface="Helvetica"/>
              </a:rPr>
              <a:t>Evolutionarily conserved and younger </a:t>
            </a:r>
            <a:r>
              <a:rPr lang="en-US" sz="2800" dirty="0">
                <a:latin typeface="Helvetica"/>
                <a:cs typeface="Helvetica"/>
              </a:rPr>
              <a:t>genes exhibit the opposite </a:t>
            </a:r>
            <a:r>
              <a:rPr lang="en-US" sz="2800" dirty="0" smtClean="0">
                <a:latin typeface="Helvetica"/>
                <a:cs typeface="Helvetica"/>
              </a:rPr>
              <a:t>internal and external PDP coefficients</a:t>
            </a: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425" y="6531864"/>
            <a:ext cx="1871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i="1" dirty="0" smtClean="0"/>
              <a:t>p</a:t>
            </a:r>
            <a:r>
              <a:rPr lang="en-US" sz="1400" dirty="0" smtClean="0"/>
              <a:t>-values from KS-test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0" y="2735204"/>
            <a:ext cx="23019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/>
                <a:cs typeface="Helvetica"/>
              </a:rPr>
              <a:t>Ribosomal genes have significantly larger coefficients for the internal than external </a:t>
            </a:r>
            <a:r>
              <a:rPr lang="en-US" sz="1600" dirty="0" smtClean="0">
                <a:latin typeface="Helvetica"/>
                <a:cs typeface="Helvetica"/>
              </a:rPr>
              <a:t>PDPs, </a:t>
            </a:r>
            <a:r>
              <a:rPr lang="en-US" sz="1600" dirty="0">
                <a:latin typeface="Helvetica"/>
                <a:cs typeface="Helvetica"/>
              </a:rPr>
              <a:t>but signaling genes exhibit the opposite </a:t>
            </a:r>
            <a:r>
              <a:rPr lang="en-US" sz="1600" dirty="0" smtClean="0">
                <a:latin typeface="Helvetica"/>
                <a:cs typeface="Helvetica"/>
              </a:rPr>
              <a:t>trend</a:t>
            </a:r>
            <a:endParaRPr lang="en-US" sz="1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994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Macintosh PowerPoint</Application>
  <PresentationFormat>On-screen Show (4:3)</PresentationFormat>
  <Paragraphs>128</Paragraphs>
  <Slides>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Microsoft Equation</vt:lpstr>
      <vt:lpstr>Equation</vt:lpstr>
      <vt:lpstr>PowerPoint Presentation</vt:lpstr>
      <vt:lpstr>No enough time samples</vt:lpstr>
      <vt:lpstr>Effective state space model for meta-genes</vt:lpstr>
      <vt:lpstr>Orthologs have similar internal but different external dynamic patterns during embryonic development</vt:lpstr>
      <vt:lpstr>Orthologs have correlated iPDP coefficients</vt:lpstr>
      <vt:lpstr>Evolutionarily conserved and younger genes exhibit the opposite internal and external PDP coefficients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Daifeng Wang</dc:creator>
  <cp:lastModifiedBy>Daifeng Wang</cp:lastModifiedBy>
  <cp:revision>1</cp:revision>
  <dcterms:created xsi:type="dcterms:W3CDTF">2015-09-03T23:29:12Z</dcterms:created>
  <dcterms:modified xsi:type="dcterms:W3CDTF">2015-09-03T23:30:04Z</dcterms:modified>
</cp:coreProperties>
</file>