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55" r:id="rId3"/>
    <p:sldId id="357" r:id="rId4"/>
    <p:sldId id="356" r:id="rId5"/>
    <p:sldId id="337" r:id="rId6"/>
    <p:sldId id="353" r:id="rId7"/>
    <p:sldId id="358" r:id="rId8"/>
    <p:sldId id="332" r:id="rId9"/>
    <p:sldId id="303" r:id="rId10"/>
    <p:sldId id="290" r:id="rId11"/>
    <p:sldId id="267" r:id="rId12"/>
    <p:sldId id="271" r:id="rId13"/>
    <p:sldId id="359" r:id="rId14"/>
    <p:sldId id="309" r:id="rId15"/>
    <p:sldId id="340" r:id="rId16"/>
    <p:sldId id="341" r:id="rId17"/>
    <p:sldId id="342" r:id="rId18"/>
    <p:sldId id="315" r:id="rId19"/>
    <p:sldId id="349" r:id="rId20"/>
    <p:sldId id="348" r:id="rId21"/>
    <p:sldId id="331" r:id="rId22"/>
    <p:sldId id="334" r:id="rId23"/>
    <p:sldId id="312" r:id="rId24"/>
    <p:sldId id="314" r:id="rId25"/>
    <p:sldId id="294" r:id="rId26"/>
    <p:sldId id="346" r:id="rId27"/>
    <p:sldId id="344" r:id="rId28"/>
    <p:sldId id="352" r:id="rId29"/>
    <p:sldId id="347" r:id="rId30"/>
    <p:sldId id="354" r:id="rId31"/>
  </p:sldIdLst>
  <p:sldSz cx="12192000" cy="16002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6" autoAdjust="0"/>
    <p:restoredTop sz="90844" autoAdjust="0"/>
  </p:normalViewPr>
  <p:slideViewPr>
    <p:cSldViewPr snapToGrid="0">
      <p:cViewPr>
        <p:scale>
          <a:sx n="75" d="100"/>
          <a:sy n="75" d="100"/>
        </p:scale>
        <p:origin x="588" y="-2118"/>
      </p:cViewPr>
      <p:guideLst>
        <p:guide orient="horz" pos="5040"/>
        <p:guide pos="384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268E67FC-4D81-49D7-9D9A-DCC804FE5FB2}" type="datetimeFigureOut">
              <a:rPr lang="en-US" smtClean="0"/>
              <a:t>8/28/2015</a:t>
            </a:fld>
            <a:endParaRPr lang="en-US"/>
          </a:p>
        </p:txBody>
      </p:sp>
      <p:sp>
        <p:nvSpPr>
          <p:cNvPr id="4" name="Slide Image Placeholder 3"/>
          <p:cNvSpPr>
            <a:spLocks noGrp="1" noRot="1" noChangeAspect="1"/>
          </p:cNvSpPr>
          <p:nvPr>
            <p:ph type="sldImg" idx="2"/>
          </p:nvPr>
        </p:nvSpPr>
        <p:spPr>
          <a:xfrm>
            <a:off x="1981200" y="744538"/>
            <a:ext cx="283527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BDE4DE76-C776-4722-8DC8-B9042748B06C}" type="slidenum">
              <a:rPr lang="en-US" smtClean="0"/>
              <a:t>‹#›</a:t>
            </a:fld>
            <a:endParaRPr lang="en-US"/>
          </a:p>
        </p:txBody>
      </p:sp>
    </p:spTree>
    <p:extLst>
      <p:ext uri="{BB962C8B-B14F-4D97-AF65-F5344CB8AC3E}">
        <p14:creationId xmlns:p14="http://schemas.microsoft.com/office/powerpoint/2010/main" val="97008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dirty="0" smtClean="0"/>
              <a:t> Illustration of Linking attack. (a) Phenotype dataset contains</a:t>
            </a:r>
            <a:r>
              <a:rPr lang="en-US" baseline="0" dirty="0" smtClean="0"/>
              <a:t> q different phenotype measurements and the HIV Status for </a:t>
            </a:r>
            <a:r>
              <a:rPr lang="en-US" i="1" baseline="0" dirty="0" smtClean="0"/>
              <a:t>n </a:t>
            </a:r>
            <a:r>
              <a:rPr lang="en-US" baseline="0" dirty="0" smtClean="0"/>
              <a:t>individuals. Genotype dataset contains the variant genotypes for </a:t>
            </a:r>
            <a:r>
              <a:rPr lang="en-US" i="1" baseline="0" dirty="0" smtClean="0"/>
              <a:t>m</a:t>
            </a:r>
            <a:r>
              <a:rPr lang="en-US" baseline="0" dirty="0" smtClean="0"/>
              <a:t> individuals. Phenotype-Genotype correlation datasets contains </a:t>
            </a:r>
            <a:r>
              <a:rPr lang="en-US" i="1" baseline="0" dirty="0" smtClean="0"/>
              <a:t>q</a:t>
            </a:r>
            <a:r>
              <a:rPr lang="en-US" baseline="0" dirty="0" smtClean="0"/>
              <a:t> phenotypes, variants, and their correlations. The attacker predicts the variant genotypes and build the predicted genotypes matrix. The attacker then links the phenotype dataset to the genotype dataset by matching the predicted genotypes to the genotype dataset. The linking reveals the HIV status for the subjects in the genotypes dataset. The phenotype, genotype IDs and HIV Status are colored to illustrate how the linking combines the entries in the two datasets. Some of the genotype IDs are not linked to any phenotype. These are indicated with pattern filled rows.</a:t>
            </a:r>
          </a:p>
        </p:txBody>
      </p:sp>
      <p:sp>
        <p:nvSpPr>
          <p:cNvPr id="4" name="Slide Number Placeholder 3"/>
          <p:cNvSpPr>
            <a:spLocks noGrp="1"/>
          </p:cNvSpPr>
          <p:nvPr>
            <p:ph type="sldNum" sz="quarter" idx="10"/>
          </p:nvPr>
        </p:nvSpPr>
        <p:spPr/>
        <p:txBody>
          <a:bodyPr/>
          <a:lstStyle/>
          <a:p>
            <a:fld id="{A1DDCFAF-D8D4-4D7E-9B01-27021C5A71C0}" type="slidenum">
              <a:rPr lang="en-US" smtClean="0"/>
              <a:t>2</a:t>
            </a:fld>
            <a:endParaRPr lang="en-US"/>
          </a:p>
        </p:txBody>
      </p:sp>
    </p:spTree>
    <p:extLst>
      <p:ext uri="{BB962C8B-B14F-4D97-AF65-F5344CB8AC3E}">
        <p14:creationId xmlns:p14="http://schemas.microsoft.com/office/powerpoint/2010/main" val="684086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0" dirty="0" smtClean="0"/>
              <a:t> MAP genotype</a:t>
            </a:r>
            <a:r>
              <a:rPr lang="en-US" b="0" i="0" baseline="0" dirty="0" smtClean="0"/>
              <a:t> prediction accuracy and vulnerable fraction. </a:t>
            </a:r>
            <a:r>
              <a:rPr lang="en-US" b="0" i="0" dirty="0" smtClean="0"/>
              <a:t>(a) The number of </a:t>
            </a:r>
            <a:r>
              <a:rPr lang="en-US" b="0" i="0" dirty="0" err="1" smtClean="0"/>
              <a:t>eQTLs</a:t>
            </a:r>
            <a:r>
              <a:rPr lang="en-US" b="0" i="0" baseline="0" dirty="0" smtClean="0"/>
              <a:t> selected (blue) and the number of correctly predicted </a:t>
            </a:r>
            <a:r>
              <a:rPr lang="en-US" b="0" i="0" baseline="0" dirty="0" err="1" smtClean="0"/>
              <a:t>eQTL</a:t>
            </a:r>
            <a:r>
              <a:rPr lang="en-US" b="0" i="0" baseline="0" dirty="0" smtClean="0"/>
              <a:t> genotypes (red). At each absolute correlation threshold, the number of </a:t>
            </a:r>
            <a:r>
              <a:rPr lang="en-US" b="0" i="0" baseline="0" dirty="0" err="1" smtClean="0"/>
              <a:t>eQTLs</a:t>
            </a:r>
            <a:r>
              <a:rPr lang="en-US" b="0" i="0" baseline="0" dirty="0" smtClean="0"/>
              <a:t> passing the threshold are shown and the number of correctly predicted genotypes using MAP prediction are shown. The error bars show the distribution of accuracy over all the samples.</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11</a:t>
            </a:fld>
            <a:endParaRPr lang="en-US"/>
          </a:p>
        </p:txBody>
      </p:sp>
    </p:spTree>
    <p:extLst>
      <p:ext uri="{BB962C8B-B14F-4D97-AF65-F5344CB8AC3E}">
        <p14:creationId xmlns:p14="http://schemas.microsoft.com/office/powerpoint/2010/main" val="1507636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0" dirty="0" smtClean="0"/>
              <a:t> The fraction of vulnerable individuals with MAP genotype prediction. X-axis</a:t>
            </a:r>
            <a:r>
              <a:rPr lang="en-US" b="0" i="0" baseline="0" dirty="0" smtClean="0"/>
              <a:t> shows the absolute correlation threshold used to select </a:t>
            </a:r>
            <a:r>
              <a:rPr lang="en-US" b="0" i="0" baseline="0" dirty="0" err="1" smtClean="0"/>
              <a:t>eQTLs</a:t>
            </a:r>
            <a:r>
              <a:rPr lang="en-US" b="0" i="0" baseline="0" dirty="0" smtClean="0"/>
              <a:t>. Y-axis shows the fraction of vulnerable individuals. At correlation threshold of 0.35, the fraction is maximized, as indicated by the dashed yellow line. The red, green, and cyan lines show the fraction of vulnerable individuals when gender, population, and gender and population information, respectively, are available as auxiliary information.</a:t>
            </a:r>
            <a:endParaRPr lang="en-US" b="1" i="1" dirty="0" smtClean="0"/>
          </a:p>
          <a:p>
            <a:endParaRPr lang="en-US" b="1" i="1"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12</a:t>
            </a:fld>
            <a:endParaRPr lang="en-US"/>
          </a:p>
        </p:txBody>
      </p:sp>
    </p:spTree>
    <p:extLst>
      <p:ext uri="{BB962C8B-B14F-4D97-AF65-F5344CB8AC3E}">
        <p14:creationId xmlns:p14="http://schemas.microsoft.com/office/powerpoint/2010/main" val="102198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1" dirty="0" smtClean="0"/>
              <a:t> </a:t>
            </a:r>
            <a:r>
              <a:rPr lang="en-US" b="0" i="0" dirty="0" smtClean="0"/>
              <a:t>Extremity</a:t>
            </a:r>
            <a:r>
              <a:rPr lang="en-US" b="0" i="0" baseline="0" dirty="0" smtClean="0"/>
              <a:t> based genotype prediction and extremity based linking attack </a:t>
            </a:r>
            <a:r>
              <a:rPr lang="en-US" b="0" i="0" dirty="0" smtClean="0"/>
              <a:t>(a) F</a:t>
            </a:r>
            <a:r>
              <a:rPr lang="en-US" b="0" i="0" baseline="0" dirty="0" smtClean="0"/>
              <a:t>igure illustrates the extremity based genotype prediction. The joint distribution of expression levels and genotypes is shown on left. Given the relation between expression and genotypes, the lower expression levels (Labelled with “Negative Extremity” shown in red ellipse on left) are assigned the genotype “TT” and higher expression levels (Labelled with “Positive Extremity” shown in green ellipse on left) are assigned the genotype “CC”. The extremity value 0 is indicated with the dashed grey line which is the midpoint between the highest and lowest expression levels. The heterozygous genotype (TC) is shaded with grey to indicate that it is not used in the genotype prediction.</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13</a:t>
            </a:fld>
            <a:endParaRPr lang="en-US"/>
          </a:p>
        </p:txBody>
      </p:sp>
    </p:spTree>
    <p:extLst>
      <p:ext uri="{BB962C8B-B14F-4D97-AF65-F5344CB8AC3E}">
        <p14:creationId xmlns:p14="http://schemas.microsoft.com/office/powerpoint/2010/main" val="3287732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(b) The extremity based genotype prediction accuracy versus the absolute correlation threshold used to select the </a:t>
            </a:r>
            <a:r>
              <a:rPr lang="en-US" b="0" i="0" dirty="0" err="1" smtClean="0"/>
              <a:t>eQTLs</a:t>
            </a:r>
            <a:r>
              <a:rPr lang="en-US" b="0" i="0" dirty="0" smtClean="0"/>
              <a:t>.</a:t>
            </a:r>
            <a:r>
              <a:rPr lang="en-US" b="0" i="0" baseline="0" dirty="0" smtClean="0"/>
              <a:t> (c) The fraction of vulnerable individuals versus the correlation threshold in blue. The red, green, and cyan plots show the vulnerable fraction when gender, population, and gender + population are available, respectively, as auxiliary information. </a:t>
            </a:r>
            <a:r>
              <a:rPr lang="en-US" dirty="0" smtClean="0"/>
              <a:t>(d) The genotype accuracy when homozygous only matching is used.</a:t>
            </a:r>
            <a:r>
              <a:rPr lang="en-US" baseline="0" dirty="0" smtClean="0"/>
              <a:t>  (e) The vulnerable individual fraction with homozygous only matching.</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Change gradient to correlation</a:t>
            </a:r>
          </a:p>
          <a:p>
            <a:r>
              <a:rPr lang="en-US" dirty="0" smtClean="0"/>
              <a:t>Make the label more obvious</a:t>
            </a:r>
          </a:p>
          <a:p>
            <a:r>
              <a:rPr lang="en-US" dirty="0" smtClean="0"/>
              <a:t>Can we add auxiliary information to the genotype accuracy?</a:t>
            </a:r>
            <a:endParaRPr lang="en-US" dirty="0"/>
          </a:p>
        </p:txBody>
      </p:sp>
      <p:sp>
        <p:nvSpPr>
          <p:cNvPr id="4" name="Slide Number Placeholder 3"/>
          <p:cNvSpPr>
            <a:spLocks noGrp="1"/>
          </p:cNvSpPr>
          <p:nvPr>
            <p:ph type="sldNum" sz="quarter" idx="10"/>
          </p:nvPr>
        </p:nvSpPr>
        <p:spPr/>
        <p:txBody>
          <a:bodyPr/>
          <a:lstStyle/>
          <a:p>
            <a:fld id="{54160ACF-716C-4EB9-9CB7-15D64056788E}" type="slidenum">
              <a:rPr lang="en-US" smtClean="0"/>
              <a:t>14</a:t>
            </a:fld>
            <a:endParaRPr lang="en-US"/>
          </a:p>
        </p:txBody>
      </p:sp>
    </p:spTree>
    <p:extLst>
      <p:ext uri="{BB962C8B-B14F-4D97-AF65-F5344CB8AC3E}">
        <p14:creationId xmlns:p14="http://schemas.microsoft.com/office/powerpoint/2010/main" val="306483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Caption:</a:t>
            </a:r>
            <a:r>
              <a:rPr lang="en-US" b="0" i="0" dirty="0" smtClean="0"/>
              <a:t> The accuracy of linking on the testing dataset. (a)</a:t>
            </a:r>
            <a:r>
              <a:rPr lang="en-US" b="0" i="0" baseline="0" dirty="0" smtClean="0"/>
              <a:t> The fraction of vulnerable individuals on the testing dataset. (b) The sensitivity versus positive predictive value (PPV) of linking with changing d_{1,2} threshold. The plot is generated with </a:t>
            </a:r>
            <a:r>
              <a:rPr lang="en-US" b="0" i="0" baseline="0" dirty="0" err="1" smtClean="0"/>
              <a:t>eQTLs</a:t>
            </a:r>
            <a:r>
              <a:rPr lang="en-US" b="0" i="0" baseline="0" dirty="0" smtClean="0"/>
              <a:t> with higher than 11.3 association (indicated with yellow dashed lines) strength. Blue line shows the ranking with d_{1,2} and cyan lines shows PPV and sensitivity with random ranking for comparison. The grey lines indicate 95% PPV, at which approximately 80% sensitivity is achieved.</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15</a:t>
            </a:fld>
            <a:endParaRPr lang="en-US"/>
          </a:p>
        </p:txBody>
      </p:sp>
    </p:spTree>
    <p:extLst>
      <p:ext uri="{BB962C8B-B14F-4D97-AF65-F5344CB8AC3E}">
        <p14:creationId xmlns:p14="http://schemas.microsoft.com/office/powerpoint/2010/main" val="14468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Caption:</a:t>
            </a:r>
            <a:r>
              <a:rPr lang="en-US" b="0" i="0" dirty="0" smtClean="0"/>
              <a:t> The vulnerable individual fraction</a:t>
            </a:r>
            <a:r>
              <a:rPr lang="en-US" b="0" i="0" baseline="0" dirty="0" smtClean="0"/>
              <a:t> statistics for simulated genotypes dataset. (7a) The fraction of vulnerable individuals. (7b) The sensitivity versus positive predictive value. The plot is for the </a:t>
            </a:r>
            <a:r>
              <a:rPr lang="en-US" b="0" i="0" baseline="0" dirty="0" err="1" smtClean="0"/>
              <a:t>eQTL</a:t>
            </a:r>
            <a:r>
              <a:rPr lang="en-US" b="0" i="0" baseline="0" dirty="0" smtClean="0"/>
              <a:t> selection at association strength 9.9, as indicated by the yellow dashed line in (a), where the vulnerable fraction is around 70%. The dashed grey line show the 95% PPV level, where the sensitivity is around 52%. The cyan plots show the sensitivity-PPV plot for 10 randomized rankings of the data for comparison.</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16</a:t>
            </a:fld>
            <a:endParaRPr lang="en-US"/>
          </a:p>
        </p:txBody>
      </p:sp>
    </p:spTree>
    <p:extLst>
      <p:ext uri="{BB962C8B-B14F-4D97-AF65-F5344CB8AC3E}">
        <p14:creationId xmlns:p14="http://schemas.microsoft.com/office/powerpoint/2010/main" val="1228200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Caption:</a:t>
            </a:r>
            <a:r>
              <a:rPr lang="en-US" b="0" i="0" dirty="0" smtClean="0"/>
              <a:t> The distribution of linking ranks</a:t>
            </a:r>
            <a:r>
              <a:rPr lang="en-US" b="0" i="0" baseline="0" dirty="0" smtClean="0"/>
              <a:t> (in genotype comparison) of close relatives on 30 trios from HAPMAP project. The blue plot shows the distribution of ranks assigned to close relatives (child-mother or child-father relations) excluding the self ranks of the individual being linked. Red plot shows, as a control, the same distribution for randomly selected individuals for each individual being linked. The ranks for close relatives are much smaller, indicating that they are scored much higher than random individuals.</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17</a:t>
            </a:fld>
            <a:endParaRPr lang="en-US"/>
          </a:p>
        </p:txBody>
      </p:sp>
    </p:spTree>
    <p:extLst>
      <p:ext uri="{BB962C8B-B14F-4D97-AF65-F5344CB8AC3E}">
        <p14:creationId xmlns:p14="http://schemas.microsoft.com/office/powerpoint/2010/main" val="596182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Caption: </a:t>
            </a:r>
            <a:r>
              <a:rPr lang="en-US" b="0" i="0" dirty="0" smtClean="0"/>
              <a:t>Linking</a:t>
            </a:r>
            <a:r>
              <a:rPr lang="en-US" b="0" i="0" baseline="0" dirty="0" smtClean="0"/>
              <a:t> accuracy of extremity based linking attack using the </a:t>
            </a:r>
            <a:r>
              <a:rPr lang="en-US" b="0" i="0" baseline="0" dirty="0" err="1" smtClean="0"/>
              <a:t>eQTLs</a:t>
            </a:r>
            <a:r>
              <a:rPr lang="en-US" b="0" i="0" baseline="0" dirty="0" smtClean="0"/>
              <a:t> are identified in different populations and different tissues. (a) The table shows the linking accuracies (for populations shown in the rows) when the </a:t>
            </a:r>
            <a:r>
              <a:rPr lang="en-US" b="0" i="0" baseline="0" dirty="0" err="1" smtClean="0"/>
              <a:t>eQTLs</a:t>
            </a:r>
            <a:r>
              <a:rPr lang="en-US" b="0" i="0" baseline="0" dirty="0" smtClean="0"/>
              <a:t> that are identified using data (indicated in each column) from different populations. (b) The linking accuracy of individuals in GEUVADIS project when </a:t>
            </a:r>
            <a:r>
              <a:rPr lang="en-US" b="0" i="0" baseline="0" dirty="0" err="1" smtClean="0"/>
              <a:t>eQTLs</a:t>
            </a:r>
            <a:r>
              <a:rPr lang="en-US" b="0" i="0" baseline="0" dirty="0" smtClean="0"/>
              <a:t> identified from different tissues are used in linking.</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19</a:t>
            </a:fld>
            <a:endParaRPr lang="en-US"/>
          </a:p>
        </p:txBody>
      </p:sp>
    </p:spTree>
    <p:extLst>
      <p:ext uri="{BB962C8B-B14F-4D97-AF65-F5344CB8AC3E}">
        <p14:creationId xmlns:p14="http://schemas.microsoft.com/office/powerpoint/2010/main" val="2687070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E4DE76-C776-4722-8DC8-B9042748B06C}" type="slidenum">
              <a:rPr lang="en-US" smtClean="0"/>
              <a:t>20</a:t>
            </a:fld>
            <a:endParaRPr lang="en-US"/>
          </a:p>
        </p:txBody>
      </p:sp>
    </p:spTree>
    <p:extLst>
      <p:ext uri="{BB962C8B-B14F-4D97-AF65-F5344CB8AC3E}">
        <p14:creationId xmlns:p14="http://schemas.microsoft.com/office/powerpoint/2010/main" val="2977835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The figure shows different properties of the </a:t>
            </a:r>
            <a:r>
              <a:rPr lang="en-US" b="0" i="0" dirty="0" err="1" smtClean="0"/>
              <a:t>eQTLs</a:t>
            </a:r>
            <a:r>
              <a:rPr lang="en-US" b="0" i="0" smtClean="0"/>
              <a:t>. </a:t>
            </a:r>
            <a:r>
              <a:rPr lang="en-US" b="0" i="0" baseline="0" smtClean="0"/>
              <a:t>The </a:t>
            </a:r>
            <a:r>
              <a:rPr lang="en-US" b="0" i="0" baseline="0" dirty="0" smtClean="0"/>
              <a:t>average ICI leakage versus the genotype predictability is shown for real (red) and shuffled (blue) </a:t>
            </a:r>
            <a:r>
              <a:rPr lang="en-US" b="0" i="0" baseline="0" dirty="0" err="1" smtClean="0"/>
              <a:t>eQTL</a:t>
            </a:r>
            <a:r>
              <a:rPr lang="en-US" b="0" i="0" baseline="0" dirty="0" smtClean="0"/>
              <a:t> dataset is shown in bottom left. Finally, the absolute correlation versus predictability is shown in bottom right.</a:t>
            </a:r>
            <a:endParaRPr lang="en-US" b="1" i="1" dirty="0" smtClean="0"/>
          </a:p>
        </p:txBody>
      </p:sp>
      <p:sp>
        <p:nvSpPr>
          <p:cNvPr id="4" name="Slide Number Placeholder 3"/>
          <p:cNvSpPr>
            <a:spLocks noGrp="1"/>
          </p:cNvSpPr>
          <p:nvPr>
            <p:ph type="sldNum" sz="quarter" idx="10"/>
          </p:nvPr>
        </p:nvSpPr>
        <p:spPr/>
        <p:txBody>
          <a:bodyPr/>
          <a:lstStyle/>
          <a:p>
            <a:fld id="{54160ACF-716C-4EB9-9CB7-15D64056788E}" type="slidenum">
              <a:rPr lang="en-US" smtClean="0"/>
              <a:t>21</a:t>
            </a:fld>
            <a:endParaRPr lang="en-US"/>
          </a:p>
        </p:txBody>
      </p:sp>
    </p:spTree>
    <p:extLst>
      <p:ext uri="{BB962C8B-B14F-4D97-AF65-F5344CB8AC3E}">
        <p14:creationId xmlns:p14="http://schemas.microsoft.com/office/powerpoint/2010/main" val="23833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dirty="0" smtClean="0"/>
              <a:t> Illustration of Linking attack. (a) Phenotype dataset contains</a:t>
            </a:r>
            <a:r>
              <a:rPr lang="en-US" baseline="0" dirty="0" smtClean="0"/>
              <a:t> q different phenotype measurements and the HIV Status for </a:t>
            </a:r>
            <a:r>
              <a:rPr lang="en-US" i="1" baseline="0" dirty="0" smtClean="0"/>
              <a:t>n </a:t>
            </a:r>
            <a:r>
              <a:rPr lang="en-US" baseline="0" dirty="0" smtClean="0"/>
              <a:t>individuals. Genotype dataset contains the variant genotypes for </a:t>
            </a:r>
            <a:r>
              <a:rPr lang="en-US" i="1" baseline="0" dirty="0" smtClean="0"/>
              <a:t>m</a:t>
            </a:r>
            <a:r>
              <a:rPr lang="en-US" baseline="0" dirty="0" smtClean="0"/>
              <a:t> individuals. Phenotype-Genotype correlation datasets contains </a:t>
            </a:r>
            <a:r>
              <a:rPr lang="en-US" i="1" baseline="0" dirty="0" smtClean="0"/>
              <a:t>q</a:t>
            </a:r>
            <a:r>
              <a:rPr lang="en-US" baseline="0" dirty="0" smtClean="0"/>
              <a:t> phenotypes, variants, and their correlations. The attacker predicts the variant genotypes and build the predicted genotypes matrix. The attacker then links the phenotype dataset to the genotype dataset by matching the predicted genotypes to the genotype dataset. The linking reveals the HIV status for the subjects in the genotypes dataset. The phenotype, genotype IDs and HIV Status are colored to illustrate how the linking combines the entries in the two datasets. Some of the genotype IDs are not linked to any phenotype. These are indicated with pattern filled rows.</a:t>
            </a:r>
          </a:p>
        </p:txBody>
      </p:sp>
      <p:sp>
        <p:nvSpPr>
          <p:cNvPr id="4" name="Slide Number Placeholder 3"/>
          <p:cNvSpPr>
            <a:spLocks noGrp="1"/>
          </p:cNvSpPr>
          <p:nvPr>
            <p:ph type="sldNum" sz="quarter" idx="10"/>
          </p:nvPr>
        </p:nvSpPr>
        <p:spPr/>
        <p:txBody>
          <a:bodyPr/>
          <a:lstStyle/>
          <a:p>
            <a:fld id="{A1DDCFAF-D8D4-4D7E-9B01-27021C5A71C0}" type="slidenum">
              <a:rPr lang="en-US" smtClean="0"/>
              <a:t>3</a:t>
            </a:fld>
            <a:endParaRPr lang="en-US"/>
          </a:p>
        </p:txBody>
      </p:sp>
    </p:spTree>
    <p:extLst>
      <p:ext uri="{BB962C8B-B14F-4D97-AF65-F5344CB8AC3E}">
        <p14:creationId xmlns:p14="http://schemas.microsoft.com/office/powerpoint/2010/main" val="4050802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Figure shows the attacker’s presumed strategy</a:t>
            </a:r>
            <a:r>
              <a:rPr lang="en-US" b="0" i="0" baseline="0" dirty="0" smtClean="0"/>
              <a:t> for linking attack. The phenotype and variant pairs are sorted with respect to decreasing absolute correlations values. For the top n pairs, joint predictability and ICI are computed.</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BDE4DE76-C776-4722-8DC8-B9042748B06C}" type="slidenum">
              <a:rPr lang="en-US" smtClean="0"/>
              <a:t>22</a:t>
            </a:fld>
            <a:endParaRPr lang="en-US"/>
          </a:p>
        </p:txBody>
      </p:sp>
    </p:spTree>
    <p:extLst>
      <p:ext uri="{BB962C8B-B14F-4D97-AF65-F5344CB8AC3E}">
        <p14:creationId xmlns:p14="http://schemas.microsoft.com/office/powerpoint/2010/main" val="1619151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0" baseline="0" dirty="0" smtClean="0"/>
              <a:t> Illustration of prior, joint, and posterior distribution of genotypes and expression levels. Leftmost figure shows the distribution of genotypes over the sample set, which is labelled as the prior distribution. Middle figure shows the joint distribution of genotypes and expression levels. Notice that</a:t>
            </a:r>
            <a:r>
              <a:rPr lang="en-US" b="1" i="1" baseline="0" dirty="0"/>
              <a:t> </a:t>
            </a:r>
            <a:r>
              <a:rPr lang="en-US" b="0" i="0" baseline="0" dirty="0" smtClean="0"/>
              <a:t>there is a significant negative correlation between genotype values and the expression levels. Rightmost figure shows the posterior distribution of genotypes given that the gene expression level is 10. The posterior distribution has a maximum at genotype 2, which is indicated by a star. </a:t>
            </a:r>
          </a:p>
        </p:txBody>
      </p:sp>
      <p:sp>
        <p:nvSpPr>
          <p:cNvPr id="4" name="Slide Number Placeholder 3"/>
          <p:cNvSpPr>
            <a:spLocks noGrp="1"/>
          </p:cNvSpPr>
          <p:nvPr>
            <p:ph type="sldNum" sz="quarter" idx="10"/>
          </p:nvPr>
        </p:nvSpPr>
        <p:spPr/>
        <p:txBody>
          <a:bodyPr/>
          <a:lstStyle/>
          <a:p>
            <a:fld id="{BDE4DE76-C776-4722-8DC8-B9042748B06C}" type="slidenum">
              <a:rPr lang="en-US" smtClean="0"/>
              <a:t>23</a:t>
            </a:fld>
            <a:endParaRPr lang="en-US"/>
          </a:p>
        </p:txBody>
      </p:sp>
    </p:spTree>
    <p:extLst>
      <p:ext uri="{BB962C8B-B14F-4D97-AF65-F5344CB8AC3E}">
        <p14:creationId xmlns:p14="http://schemas.microsoft.com/office/powerpoint/2010/main" val="1772054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The distribution of self ranks of</a:t>
            </a:r>
            <a:r>
              <a:rPr lang="en-US" b="0" i="0" baseline="0" dirty="0" smtClean="0"/>
              <a:t> the individuals in the linking step. At each gradient threshold, the box plots show, for each individual, their ranks in the genotype comparison in the 3</a:t>
            </a:r>
            <a:r>
              <a:rPr lang="en-US" b="0" i="0" baseline="30000" dirty="0" smtClean="0"/>
              <a:t>rd</a:t>
            </a:r>
            <a:r>
              <a:rPr lang="en-US" b="0" i="0" baseline="0" dirty="0" smtClean="0"/>
              <a:t> step of linking attack with MAP genotype prediction. Notice that at around 0.35 correlation threshold, the assigned ranks are minimized, i.e., most of the individual are linked correctly.</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BDE4DE76-C776-4722-8DC8-B9042748B06C}" type="slidenum">
              <a:rPr lang="en-US" smtClean="0"/>
              <a:t>24</a:t>
            </a:fld>
            <a:endParaRPr lang="en-US"/>
          </a:p>
        </p:txBody>
      </p:sp>
    </p:spTree>
    <p:extLst>
      <p:ext uri="{BB962C8B-B14F-4D97-AF65-F5344CB8AC3E}">
        <p14:creationId xmlns:p14="http://schemas.microsoft.com/office/powerpoint/2010/main" val="2523697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The</a:t>
            </a:r>
            <a:r>
              <a:rPr lang="en-US" b="0" i="0" baseline="0" dirty="0" smtClean="0"/>
              <a:t> median absolute gene expression extremity statistics over 462 individuals in GEUVADIS dataset. (a) For each individual, the extremity is computed over all the genes (23,662 genes) reported in the expression dataset. The median of the absolute value of the extremity is plotted. X-axis shows the sample index and y-axis shows the extremity. The absolute median extremity fluctuates around 0.25, which is exactly the mid point between minimum and maximum values of absolute extremity. (b) For each individual, we count the number of genes above the extremity threshold. The plot shows the extremity threshold versus the median number of genes (over 462 individuals) above the extremity threshold. Around half of the genes (indicated by dashed yellow lines) have higher than almost 0.3 extremity on average over the individuals. Also, around median number of 1000 genes over the samples have higher than 0.45 extremity (indicated </a:t>
            </a:r>
            <a:r>
              <a:rPr lang="en-US" b="0" i="0" baseline="0" smtClean="0"/>
              <a:t>by dashed red lines).</a:t>
            </a:r>
            <a:endParaRPr lang="en-US" b="1" i="1" dirty="0" smtClean="0"/>
          </a:p>
        </p:txBody>
      </p:sp>
      <p:sp>
        <p:nvSpPr>
          <p:cNvPr id="4" name="Slide Number Placeholder 3"/>
          <p:cNvSpPr>
            <a:spLocks noGrp="1"/>
          </p:cNvSpPr>
          <p:nvPr>
            <p:ph type="sldNum" sz="quarter" idx="10"/>
          </p:nvPr>
        </p:nvSpPr>
        <p:spPr/>
        <p:txBody>
          <a:bodyPr/>
          <a:lstStyle/>
          <a:p>
            <a:fld id="{54160ACF-716C-4EB9-9CB7-15D64056788E}" type="slidenum">
              <a:rPr lang="en-US" smtClean="0"/>
              <a:t>25</a:t>
            </a:fld>
            <a:endParaRPr lang="en-US"/>
          </a:p>
        </p:txBody>
      </p:sp>
    </p:spTree>
    <p:extLst>
      <p:ext uri="{BB962C8B-B14F-4D97-AF65-F5344CB8AC3E}">
        <p14:creationId xmlns:p14="http://schemas.microsoft.com/office/powerpoint/2010/main" val="22326750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Illustration of linking for </a:t>
                </a:r>
                <a14:m>
                  <m:oMath xmlns:m="http://schemas.openxmlformats.org/officeDocument/2006/math">
                    <m:sSup>
                      <m:sSupPr>
                        <m:ctrlPr>
                          <a:rPr lang="en-US" sz="1200" b="0" i="1" smtClean="0">
                            <a:latin typeface="Cambria Math" panose="02040503050406030204" pitchFamily="18" charset="0"/>
                          </a:rPr>
                        </m:ctrlPr>
                      </m:sSupPr>
                      <m:e>
                        <m:r>
                          <a:rPr lang="en-US" sz="1200" i="1" smtClean="0">
                            <a:latin typeface="Cambria Math" panose="02040503050406030204" pitchFamily="18" charset="0"/>
                          </a:rPr>
                          <m:t>𝑗</m:t>
                        </m:r>
                      </m:e>
                      <m:sup>
                        <m:r>
                          <a:rPr lang="en-US" sz="1200" b="0" i="1" smtClean="0">
                            <a:latin typeface="Cambria Math" panose="02040503050406030204" pitchFamily="18" charset="0"/>
                          </a:rPr>
                          <m:t>𝑡h</m:t>
                        </m:r>
                      </m:sup>
                    </m:sSup>
                  </m:oMath>
                </a14:m>
                <a:r>
                  <a:rPr lang="en-US" sz="1200" dirty="0" smtClean="0"/>
                  <a:t> individual.</a:t>
                </a:r>
                <a:r>
                  <a:rPr lang="en-US" sz="1200" baseline="0" dirty="0" smtClean="0"/>
                  <a:t> The attacker first predicts the genotypes (</a:t>
                </a:r>
                <a14:m>
                  <m:oMath xmlns:m="http://schemas.openxmlformats.org/officeDocument/2006/math">
                    <m:sSub>
                      <m:sSubPr>
                        <m:ctrlPr>
                          <a:rPr lang="en-US" sz="1200" i="1" smtClean="0">
                            <a:latin typeface="Cambria Math" panose="02040503050406030204" pitchFamily="18" charset="0"/>
                          </a:rPr>
                        </m:ctrlPr>
                      </m:sSubPr>
                      <m:e>
                        <m:acc>
                          <m:accPr>
                            <m:chr m:val="̃"/>
                            <m:ctrlPr>
                              <a:rPr lang="en-US" sz="1200" i="1">
                                <a:latin typeface="Cambria Math" panose="02040503050406030204" pitchFamily="18" charset="0"/>
                              </a:rPr>
                            </m:ctrlPr>
                          </m:accPr>
                          <m:e>
                            <m:r>
                              <a:rPr lang="en-US" sz="1200" b="1" i="1">
                                <a:latin typeface="Cambria Math" panose="02040503050406030204" pitchFamily="18" charset="0"/>
                              </a:rPr>
                              <m:t>𝒗</m:t>
                            </m:r>
                          </m:e>
                        </m:acc>
                      </m:e>
                      <m:sub>
                        <m:r>
                          <a:rPr lang="en-US" sz="1200">
                            <a:latin typeface="Cambria Math" panose="02040503050406030204" pitchFamily="18" charset="0"/>
                          </a:rPr>
                          <m:t>∙,</m:t>
                        </m:r>
                        <m:r>
                          <a:rPr lang="en-US" sz="1200" b="1" i="1">
                            <a:latin typeface="Cambria Math" panose="02040503050406030204" pitchFamily="18" charset="0"/>
                          </a:rPr>
                          <m:t>𝒋</m:t>
                        </m:r>
                      </m:sub>
                    </m:sSub>
                  </m:oMath>
                </a14:m>
                <a:r>
                  <a:rPr lang="en-US" sz="1200" dirty="0" smtClean="0"/>
                  <a:t>) which are then used to compute the distance to all the individuals in the genotype</a:t>
                </a:r>
                <a:r>
                  <a:rPr lang="en-US" sz="1200" baseline="0" dirty="0" smtClean="0"/>
                  <a:t> dataset. The computed distances are then sorted in decreasing. The top matching individual (in the example, individual </a:t>
                </a:r>
                <a:r>
                  <a:rPr lang="en-US" sz="1200" i="1" dirty="0" smtClean="0"/>
                  <a:t>a</a:t>
                </a:r>
                <a:r>
                  <a:rPr lang="en-US" sz="1200" baseline="0" dirty="0" smtClean="0"/>
                  <a:t>) is assigned as the linked individual. The first distance gap,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𝑑</m:t>
                        </m:r>
                      </m:e>
                      <m:sub>
                        <m:r>
                          <a:rPr lang="en-US" sz="1200" b="0" i="0" smtClean="0">
                            <a:latin typeface="Cambria Math" panose="02040503050406030204" pitchFamily="18" charset="0"/>
                          </a:rPr>
                          <m:t>2</m:t>
                        </m:r>
                        <m:r>
                          <a:rPr lang="en-US" sz="1200" i="0">
                            <a:latin typeface="Cambria Math" panose="02040503050406030204" pitchFamily="18" charset="0"/>
                          </a:rPr>
                          <m:t>,</m:t>
                        </m:r>
                        <m:r>
                          <a:rPr lang="en-US" sz="1200" b="0" i="1" smtClean="0">
                            <a:latin typeface="Cambria Math" panose="02040503050406030204" pitchFamily="18" charset="0"/>
                          </a:rPr>
                          <m:t>1</m:t>
                        </m:r>
                      </m:sub>
                    </m:sSub>
                  </m:oMath>
                </a14:m>
                <a:r>
                  <a:rPr lang="en-US" sz="1200" baseline="0" dirty="0" smtClean="0"/>
                  <a:t>, is computed as the difference between the second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𝑗</m:t>
                        </m:r>
                        <m:r>
                          <a:rPr lang="en-US" sz="1200" i="1">
                            <a:latin typeface="Cambria Math" panose="02040503050406030204" pitchFamily="18" charset="0"/>
                          </a:rPr>
                          <m:t>,</m:t>
                        </m:r>
                        <m:d>
                          <m:dPr>
                            <m:ctrlPr>
                              <a:rPr lang="en-US" sz="1200" i="1">
                                <a:latin typeface="Cambria Math" panose="02040503050406030204" pitchFamily="18" charset="0"/>
                              </a:rPr>
                            </m:ctrlPr>
                          </m:dPr>
                          <m:e>
                            <m:r>
                              <a:rPr lang="en-US" sz="1200" i="1">
                                <a:latin typeface="Cambria Math" panose="02040503050406030204" pitchFamily="18" charset="0"/>
                              </a:rPr>
                              <m:t>2</m:t>
                            </m:r>
                          </m:e>
                        </m:d>
                      </m:sub>
                    </m:sSub>
                  </m:oMath>
                </a14:m>
                <a:r>
                  <a:rPr lang="en-US" sz="1200" baseline="0" dirty="0" smtClean="0"/>
                  <a:t>) and the first (</a:t>
                </a:r>
                <a14:m>
                  <m:oMath xmlns:m="http://schemas.openxmlformats.org/officeDocument/2006/math">
                    <m:sSub>
                      <m:sSubPr>
                        <m:ctrlPr>
                          <a:rPr lang="en-US" sz="1200" i="1" smtClean="0">
                            <a:latin typeface="Cambria Math" panose="02040503050406030204" pitchFamily="18" charset="0"/>
                          </a:rPr>
                        </m:ctrlPr>
                      </m:sSubPr>
                      <m:e>
                        <m:r>
                          <a:rPr lang="en-US" sz="1200" i="1">
                            <a:latin typeface="Cambria Math" panose="02040503050406030204" pitchFamily="18" charset="0"/>
                          </a:rPr>
                          <m:t>𝑑</m:t>
                        </m:r>
                      </m:e>
                      <m:sub>
                        <m:r>
                          <a:rPr lang="en-US" sz="1200" i="1">
                            <a:latin typeface="Cambria Math" panose="02040503050406030204" pitchFamily="18" charset="0"/>
                          </a:rPr>
                          <m:t>𝑗</m:t>
                        </m:r>
                        <m:r>
                          <a:rPr lang="en-US" sz="1200" i="1">
                            <a:latin typeface="Cambria Math" panose="02040503050406030204" pitchFamily="18" charset="0"/>
                          </a:rPr>
                          <m:t>,</m:t>
                        </m:r>
                        <m:d>
                          <m:dPr>
                            <m:ctrlPr>
                              <a:rPr lang="en-US" sz="1200" i="1">
                                <a:latin typeface="Cambria Math" panose="02040503050406030204" pitchFamily="18" charset="0"/>
                              </a:rPr>
                            </m:ctrlPr>
                          </m:dPr>
                          <m:e>
                            <m:r>
                              <a:rPr lang="en-US" sz="1200" b="0" i="1" smtClean="0">
                                <a:latin typeface="Cambria Math" panose="02040503050406030204" pitchFamily="18" charset="0"/>
                              </a:rPr>
                              <m:t>1</m:t>
                            </m:r>
                          </m:e>
                        </m:d>
                      </m:sub>
                    </m:sSub>
                  </m:oMath>
                </a14:m>
                <a:r>
                  <a:rPr lang="en-US" sz="1200" baseline="0" dirty="0" smtClean="0"/>
                  <a:t>) distances in the sorted list.</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1" i="1"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Illustration of linking for </a:t>
                </a:r>
                <a:r>
                  <a:rPr lang="en-US" sz="1200" i="0" smtClean="0">
                    <a:latin typeface="Cambria Math" panose="02040503050406030204" pitchFamily="18" charset="0"/>
                  </a:rPr>
                  <a:t>𝑗</a:t>
                </a:r>
                <a:r>
                  <a:rPr lang="en-US" sz="1200" b="0" i="0" smtClean="0">
                    <a:latin typeface="Cambria Math" panose="02040503050406030204" pitchFamily="18" charset="0"/>
                  </a:rPr>
                  <a:t>^𝑡ℎ</a:t>
                </a:r>
                <a:r>
                  <a:rPr lang="en-US" sz="1200" dirty="0" smtClean="0"/>
                  <a:t> individual.</a:t>
                </a:r>
                <a:r>
                  <a:rPr lang="en-US" sz="1200" baseline="0" dirty="0" smtClean="0"/>
                  <a:t> The attacker first predicts the genotypes (</a:t>
                </a:r>
                <a:r>
                  <a:rPr lang="en-US" sz="1200" b="1" i="0">
                    <a:latin typeface="Cambria Math" panose="02040503050406030204" pitchFamily="18" charset="0"/>
                  </a:rPr>
                  <a:t>𝒗 ̃</a:t>
                </a:r>
                <a:r>
                  <a:rPr lang="en-US" sz="1200" b="1" i="0" smtClean="0">
                    <a:latin typeface="Cambria Math" panose="02040503050406030204" pitchFamily="18" charset="0"/>
                  </a:rPr>
                  <a:t>_(</a:t>
                </a:r>
                <a:r>
                  <a:rPr lang="en-US" sz="1200" i="0">
                    <a:latin typeface="Cambria Math" panose="02040503050406030204" pitchFamily="18" charset="0"/>
                  </a:rPr>
                  <a:t>∙,</a:t>
                </a:r>
                <a:r>
                  <a:rPr lang="en-US" sz="1200" b="1" i="0">
                    <a:latin typeface="Cambria Math" panose="02040503050406030204" pitchFamily="18" charset="0"/>
                  </a:rPr>
                  <a:t>𝒋</a:t>
                </a:r>
                <a:r>
                  <a:rPr lang="en-US" sz="1200" b="1" i="0" smtClean="0">
                    <a:latin typeface="Cambria Math" panose="02040503050406030204" pitchFamily="18" charset="0"/>
                  </a:rPr>
                  <a:t>)</a:t>
                </a:r>
                <a:r>
                  <a:rPr lang="en-US" sz="1200" dirty="0" smtClean="0"/>
                  <a:t>) which are then used to compute the distance to all the individuals in the genotype</a:t>
                </a:r>
                <a:r>
                  <a:rPr lang="en-US" sz="1200" baseline="0" dirty="0" smtClean="0"/>
                  <a:t> dataset. The computed distances are then sorted in decreasing. The top matching individual (in the example, individual </a:t>
                </a:r>
                <a:r>
                  <a:rPr lang="en-US" sz="1200" i="1" dirty="0" smtClean="0"/>
                  <a:t>a</a:t>
                </a:r>
                <a:r>
                  <a:rPr lang="en-US" sz="1200" baseline="0" dirty="0" smtClean="0"/>
                  <a:t>) is assigned as the linked individual. The first distance gap is computed as the difference between the second (</a:t>
                </a:r>
                <a:r>
                  <a:rPr lang="en-US" sz="1200" i="0">
                    <a:latin typeface="Cambria Math" panose="02040503050406030204" pitchFamily="18" charset="0"/>
                  </a:rPr>
                  <a:t>𝑑</a:t>
                </a:r>
                <a:r>
                  <a:rPr lang="en-US" sz="1200" i="0" smtClean="0">
                    <a:latin typeface="Cambria Math" panose="02040503050406030204" pitchFamily="18" charset="0"/>
                  </a:rPr>
                  <a:t>_(</a:t>
                </a:r>
                <a:r>
                  <a:rPr lang="en-US" sz="1200" i="0">
                    <a:latin typeface="Cambria Math" panose="02040503050406030204" pitchFamily="18" charset="0"/>
                  </a:rPr>
                  <a:t>𝑗,(2) </a:t>
                </a:r>
                <a:r>
                  <a:rPr lang="en-US" sz="1200" i="0" smtClean="0">
                    <a:latin typeface="Cambria Math" panose="02040503050406030204" pitchFamily="18" charset="0"/>
                  </a:rPr>
                  <a:t>)</a:t>
                </a:r>
                <a:r>
                  <a:rPr lang="en-US" sz="1200" baseline="0" dirty="0" smtClean="0"/>
                  <a:t>) and the first (</a:t>
                </a:r>
                <a:r>
                  <a:rPr lang="en-US" sz="1200" i="0">
                    <a:latin typeface="Cambria Math" panose="02040503050406030204" pitchFamily="18" charset="0"/>
                  </a:rPr>
                  <a:t>𝑑</a:t>
                </a:r>
                <a:r>
                  <a:rPr lang="en-US" sz="1200" i="0" smtClean="0">
                    <a:latin typeface="Cambria Math" panose="02040503050406030204" pitchFamily="18" charset="0"/>
                  </a:rPr>
                  <a:t>_(</a:t>
                </a:r>
                <a:r>
                  <a:rPr lang="en-US" sz="1200" i="0">
                    <a:latin typeface="Cambria Math" panose="02040503050406030204" pitchFamily="18" charset="0"/>
                  </a:rPr>
                  <a:t>𝑗,(</a:t>
                </a:r>
                <a:r>
                  <a:rPr lang="en-US" sz="1200" b="0" i="0" smtClean="0">
                    <a:latin typeface="Cambria Math" panose="02040503050406030204" pitchFamily="18" charset="0"/>
                  </a:rPr>
                  <a:t>1</a:t>
                </a:r>
                <a:r>
                  <a:rPr lang="en-US" sz="1200" b="0" i="0">
                    <a:latin typeface="Cambria Math" panose="02040503050406030204" pitchFamily="18" charset="0"/>
                  </a:rPr>
                  <a:t>) </a:t>
                </a:r>
                <a:r>
                  <a:rPr lang="en-US" sz="1200" b="0" i="0" smtClean="0">
                    <a:latin typeface="Cambria Math" panose="02040503050406030204" pitchFamily="18" charset="0"/>
                  </a:rPr>
                  <a:t>)</a:t>
                </a:r>
                <a:r>
                  <a:rPr lang="en-US" sz="1200" baseline="0" dirty="0" smtClean="0"/>
                  <a:t>) distances in the </a:t>
                </a:r>
                <a:r>
                  <a:rPr lang="en-US" sz="1200" baseline="0" smtClean="0"/>
                  <a:t>sorted list.</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26</a:t>
            </a:fld>
            <a:endParaRPr lang="en-US"/>
          </a:p>
        </p:txBody>
      </p:sp>
    </p:spTree>
    <p:extLst>
      <p:ext uri="{BB962C8B-B14F-4D97-AF65-F5344CB8AC3E}">
        <p14:creationId xmlns:p14="http://schemas.microsoft.com/office/powerpoint/2010/main" val="946656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Caption:</a:t>
            </a:r>
            <a:r>
              <a:rPr lang="en-US" baseline="0" dirty="0" smtClean="0"/>
              <a:t> Schematic comparison of Linking attacks (Left) and detection of a genome in a mixture attacks (Right). Each box in the figure represents a dataset in the form of a matrix. Multiple boxes next to each other correspond to concatenation of matrices. Linking attacks aim at linking genotype and phenotype datasets. The phenotype datasets contain both “predicting” phenotypes and other phenotypes, some of which can be sensitive. The attacker first predict genotypes for each of the predicting phenotype. The predicted genotypes are then compared with the genotypes in the genotype dataset. After the linking, all the datasets are concatenated where the identifiers can be matched to the sensitive phenotypes. Different colors indicate how the linking merges different information. The detection of a genome in a mixture attacks start with a genotype dataset. The attacker gets access to the statistics of a GWAS or genotyping dataset (for example, correlation coefficients or allele frequencies). Then the attacker generates a statistic and tests it against that of a reference population. The testing result can be converted into the study membership indicator (attended/not attended) which shows whether the tested individual was in the study cohort or not.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E4DE76-C776-4722-8DC8-B9042748B06C}" type="slidenum">
              <a:rPr lang="en-US" smtClean="0"/>
              <a:t>27</a:t>
            </a:fld>
            <a:endParaRPr lang="en-US"/>
          </a:p>
        </p:txBody>
      </p:sp>
    </p:spTree>
    <p:extLst>
      <p:ext uri="{BB962C8B-B14F-4D97-AF65-F5344CB8AC3E}">
        <p14:creationId xmlns:p14="http://schemas.microsoft.com/office/powerpoint/2010/main" val="13770395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A</a:t>
            </a:r>
            <a:r>
              <a:rPr lang="en-US" b="0" i="0" baseline="0" dirty="0" smtClean="0"/>
              <a:t> representative example of extremity based linking. The phenotype dataset (Consisting of gene expression levels for 6 genes) are shown above. Each phenotype measurement is represented by green (negative extreme), red (positive extreme), or grey (non-extreme) dots. Based on the extremity of phenotypes, the attacker performs prediction of genotypes, which are shown below. He/she uses the </a:t>
            </a:r>
            <a:r>
              <a:rPr lang="en-US" b="0" i="0" baseline="0" dirty="0" err="1" smtClean="0"/>
              <a:t>eQTL</a:t>
            </a:r>
            <a:r>
              <a:rPr lang="en-US" b="0" i="0" baseline="0" dirty="0" smtClean="0"/>
              <a:t> dataset (with genes and SNPs). Green and red dots correspond to correct genotype predictions corresponding, respectively, to negative and to positive extreme. The grey crosses correspond to the incorrect or unavailable genotype predictions. The attacker finally performs linking of the individuals to the genotype dataset. The attacker links the predicted genotypes to the genotype datasets, where 3 individuals (Bob, Alice, and John) are highlighted. The attacker can link Bob and John by matching them to their genotypes. The correct prediction of </a:t>
            </a:r>
            <a:r>
              <a:rPr lang="en-US" sz="1200" dirty="0" smtClean="0"/>
              <a:t>rs7274244 (in yellow dashed rectangle)</a:t>
            </a:r>
            <a:r>
              <a:rPr lang="en-US" b="0" i="0" baseline="0" dirty="0" smtClean="0"/>
              <a:t> enables the attacker to distinguish between correct entries and reveal both of their disease status as positive. For Alice, the predicted genotypes are equally matching at two entries; PID-b and PID-k (with negative and positive disease status) thus the attacker cannot exactly reveal Alice’s disease status. </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28</a:t>
            </a:fld>
            <a:endParaRPr lang="en-US"/>
          </a:p>
        </p:txBody>
      </p:sp>
    </p:spTree>
    <p:extLst>
      <p:ext uri="{BB962C8B-B14F-4D97-AF65-F5344CB8AC3E}">
        <p14:creationId xmlns:p14="http://schemas.microsoft.com/office/powerpoint/2010/main" val="4114716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i="1" dirty="0" smtClean="0"/>
                  <a:t>Caption:</a:t>
                </a:r>
                <a:r>
                  <a:rPr lang="en-US" b="0" i="0" dirty="0" smtClean="0"/>
                  <a:t> Illustration of</a:t>
                </a:r>
                <a:r>
                  <a:rPr lang="en-US" b="0" i="0" baseline="0" dirty="0" smtClean="0"/>
                  <a:t> risk assessment procedure for joint genotyping/</a:t>
                </a:r>
                <a:r>
                  <a:rPr lang="en-US" b="0" i="0" baseline="0" dirty="0" err="1" smtClean="0"/>
                  <a:t>phenotyping</a:t>
                </a:r>
                <a:r>
                  <a:rPr lang="en-US" b="0" i="0" baseline="0" dirty="0" smtClean="0"/>
                  <a:t> data generation. There are two paths of risk assessment to be performed. The first path evaluates the risks associated with release of the QTL datasets. The genotype and phenotype data (on the left) is first used for quantitative trait loci identification (QTL identification box). This generates the significant QTLs. These are then utilized, in addition to the list of external QTL databases, in quantification of leakage versus predictability (ICI versus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b="0" i="0" baseline="0" dirty="0" smtClean="0"/>
                  <a:t> plots), as presented in Section 2.2. These results are then relayed to the risk assessment procedures. The second risk assessment procedure evaluates the release of genotype and phenotype datasets. For this, the datasets are input to application of the 3-step linking attacks with different QTL and </a:t>
                </a:r>
                <a:r>
                  <a:rPr lang="en-US" b="0" i="0" baseline="0" smtClean="0"/>
                  <a:t>linking methodologies (Presented </a:t>
                </a:r>
                <a:r>
                  <a:rPr lang="en-US" b="0" i="0" baseline="0" dirty="0" smtClean="0"/>
                  <a:t>in Sections 2.3, and 2.4, and other linking attacks in the literature) for evaluation of characterization risks. The results are then relayed  to risk assessment procedures.</a:t>
                </a:r>
                <a:endParaRPr lang="en-US" b="1" i="1" dirty="0"/>
              </a:p>
            </p:txBody>
          </p:sp>
        </mc:Choice>
        <mc:Fallback xmlns="">
          <p:sp>
            <p:nvSpPr>
              <p:cNvPr id="3" name="Notes Placeholder 2"/>
              <p:cNvSpPr>
                <a:spLocks noGrp="1"/>
              </p:cNvSpPr>
              <p:nvPr>
                <p:ph type="body" idx="1"/>
              </p:nvPr>
            </p:nvSpPr>
            <p:spPr/>
            <p:txBody>
              <a:bodyPr/>
              <a:lstStyle/>
              <a:p>
                <a:r>
                  <a:rPr lang="en-US" b="1" i="1" dirty="0" smtClean="0"/>
                  <a:t>Caption:</a:t>
                </a:r>
                <a:r>
                  <a:rPr lang="en-US" b="0" i="0" dirty="0" smtClean="0"/>
                  <a:t> Illustration of</a:t>
                </a:r>
                <a:r>
                  <a:rPr lang="en-US" b="0" i="0" baseline="0" dirty="0" smtClean="0"/>
                  <a:t> risk assessment procedure for joint genotyping/</a:t>
                </a:r>
                <a:r>
                  <a:rPr lang="en-US" b="0" i="0" baseline="0" dirty="0" err="1" smtClean="0"/>
                  <a:t>phenotyping</a:t>
                </a:r>
                <a:r>
                  <a:rPr lang="en-US" b="0" i="0" baseline="0" dirty="0" smtClean="0"/>
                  <a:t> data generation. There are two paths of risk assessment to be performed. The first path evaluates the risks associated with release of the QTL datasets. The genotype and phenotype data (on the left) is first used for quantitative trait loci identification (QTL identification box). This generates the significant QTLs. These are then utilized, in addition to the list of external QTL databases, in quantification of leakage versus </a:t>
                </a:r>
                <a:r>
                  <a:rPr lang="en-US" b="0" i="0" baseline="0" dirty="0" smtClean="0"/>
                  <a:t>predictability (ICI versus </a:t>
                </a:r>
                <a:r>
                  <a:rPr lang="en-US" i="0" smtClean="0">
                    <a:latin typeface="Cambria Math" panose="02040503050406030204" pitchFamily="18" charset="0"/>
                    <a:ea typeface="Cambria Math" panose="02040503050406030204" pitchFamily="18" charset="0"/>
                  </a:rPr>
                  <a:t>𝜋</a:t>
                </a:r>
                <a:r>
                  <a:rPr lang="en-US" b="0" i="0" baseline="0" dirty="0" smtClean="0"/>
                  <a:t> plots), </a:t>
                </a:r>
                <a:r>
                  <a:rPr lang="en-US" b="0" i="0" baseline="0" dirty="0" smtClean="0"/>
                  <a:t>as presented in Section 2.2. These results are then relayed to the risk assessment procedures. The second risk assessment procedure evaluates the release of genotype and phenotype datasets. For this, the datasets are input to application </a:t>
                </a:r>
                <a:r>
                  <a:rPr lang="en-US" b="0" i="0" baseline="0" dirty="0" smtClean="0"/>
                  <a:t>of the 3-step </a:t>
                </a:r>
                <a:r>
                  <a:rPr lang="en-US" b="0" i="0" baseline="0" dirty="0" smtClean="0"/>
                  <a:t>linking attacks </a:t>
                </a:r>
                <a:r>
                  <a:rPr lang="en-US" b="0" i="0" baseline="0" dirty="0" smtClean="0"/>
                  <a:t>with different QTL and </a:t>
                </a:r>
                <a:r>
                  <a:rPr lang="en-US" b="0" i="0" baseline="0" smtClean="0"/>
                  <a:t>linking methodologies (Presented </a:t>
                </a:r>
                <a:r>
                  <a:rPr lang="en-US" b="0" i="0" baseline="0" dirty="0" smtClean="0"/>
                  <a:t>in Sections 2.3, and 2.4, and other linking attacks in the literature) for evaluation of characterization risks. The results are then relayed  to risk assessment procedures.</a:t>
                </a:r>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29</a:t>
            </a:fld>
            <a:endParaRPr lang="en-US"/>
          </a:p>
        </p:txBody>
      </p:sp>
    </p:spTree>
    <p:extLst>
      <p:ext uri="{BB962C8B-B14F-4D97-AF65-F5344CB8AC3E}">
        <p14:creationId xmlns:p14="http://schemas.microsoft.com/office/powerpoint/2010/main" val="347298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i="1" dirty="0" smtClean="0"/>
                  <a:t>Caption:</a:t>
                </a:r>
                <a:r>
                  <a:rPr lang="en-US" b="0" i="0" dirty="0" smtClean="0"/>
                  <a:t> Examples of </a:t>
                </a:r>
                <a:r>
                  <a:rPr lang="en-US" b="0" i="0" baseline="0" dirty="0" smtClean="0"/>
                  <a:t>models of genotype-expression joint distribution with varying numbers of parameters for a positively correlated </a:t>
                </a:r>
                <a:r>
                  <a:rPr lang="en-US" b="0" i="0" baseline="0" dirty="0" err="1" smtClean="0"/>
                  <a:t>eQTL</a:t>
                </a:r>
                <a:r>
                  <a:rPr lang="en-US" b="0" i="0" baseline="0" dirty="0" smtClean="0"/>
                  <a:t>. (a) shows the true distribution where grey boxes represent the expression distributions with different genotypes. Red line show the gradient of correlation between genotype and expression. First simplification of the model is shown in (b). The expression distribution can be modeled with Gaussians with different means and variances with total of 6 parameters. The variances can be assumed same for different genotypes (c), where 4 parameters are required. (d) illustrates a representation of the distribution with 4 parameters on expression levels for each genotype. The conditional distribution of expression is uniform (cross shaded rectangles) over the ranges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1</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2</m:t>
                        </m:r>
                      </m:sub>
                    </m:sSub>
                  </m:oMath>
                </a14:m>
                <a:r>
                  <a:rPr lang="en-US" b="0" i="0" baseline="0" dirty="0" smtClean="0"/>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2</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3</m:t>
                        </m:r>
                      </m:sub>
                    </m:sSub>
                  </m:oMath>
                </a14:m>
                <a:r>
                  <a:rPr lang="en-US" b="0" i="0" baseline="0" dirty="0" smtClean="0"/>
                  <a:t>), and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3</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4</m:t>
                        </m:r>
                      </m:sub>
                    </m:sSub>
                  </m:oMath>
                </a14:m>
                <a:r>
                  <a:rPr lang="en-US" b="0" i="0" baseline="0" dirty="0" smtClean="0"/>
                  <a:t>) given genotypes 0, 1, and 2, respectively. The transparent grey rectangles shows the original distributions. (e) is a simplification of (d) where no conditional probability of expression is assigned given genotype is 1. In this model, only 1 parameter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is necessary. The conditional probability of expression given genotypes 0 and 2 are uniform for expression levels below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and above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respectively (shown with cross shaded rectangles). The original distribution is included with grey rectangles for comparison. Extremity based prediction is an instantiation of the model in (e).</a:t>
                </a:r>
                <a:endParaRPr lang="en-US" b="1" i="1" dirty="0"/>
              </a:p>
            </p:txBody>
          </p:sp>
        </mc:Choice>
        <mc:Fallback xmlns="">
          <p:sp>
            <p:nvSpPr>
              <p:cNvPr id="3" name="Notes Placeholder 2"/>
              <p:cNvSpPr>
                <a:spLocks noGrp="1"/>
              </p:cNvSpPr>
              <p:nvPr>
                <p:ph type="body" idx="1"/>
              </p:nvPr>
            </p:nvSpPr>
            <p:spPr/>
            <p:txBody>
              <a:bodyPr/>
              <a:lstStyle/>
              <a:p>
                <a:r>
                  <a:rPr lang="en-US" b="1" i="1" dirty="0" smtClean="0"/>
                  <a:t>Caption:</a:t>
                </a:r>
                <a:r>
                  <a:rPr lang="en-US" b="0" i="0" dirty="0" smtClean="0"/>
                  <a:t> Examples of </a:t>
                </a:r>
                <a:r>
                  <a:rPr lang="en-US" b="0" i="0" baseline="0" dirty="0" smtClean="0"/>
                  <a:t>models of genotype-expression joint distribution with varying numbers of parameters for a positively correlated </a:t>
                </a:r>
                <a:r>
                  <a:rPr lang="en-US" b="0" i="0" baseline="0" dirty="0" err="1" smtClean="0"/>
                  <a:t>eQTL</a:t>
                </a:r>
                <a:r>
                  <a:rPr lang="en-US" b="0" i="0" baseline="0" dirty="0" smtClean="0"/>
                  <a:t>. (a) shows the true distribution where grey boxes represent the expression distributions with different genotypes. Red line show the gradient of correlation between genotype and expression. First simplification of the model is shown in (b). The expression distribution can be modeled with Gaussians with different means and variances with total of 6 parameters. The variances can be assumed same for different genotypes (c), where 4 parameters are required. (d) illustrates a representation of the distribution with 4 parameters on expression levels for each genotype. </a:t>
                </a:r>
                <a:r>
                  <a:rPr lang="en-US" b="0" i="0" baseline="0" dirty="0" smtClean="0"/>
                  <a:t>The conditional distribution of expression is uniform (cross shaded rectangles) over the ranges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_1</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2</a:t>
                </a:r>
                <a:r>
                  <a:rPr lang="en-US" b="0" i="0" baseline="0" dirty="0" smtClean="0"/>
                  <a:t>),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2</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3</a:t>
                </a:r>
                <a:r>
                  <a:rPr lang="en-US" b="0" i="0" baseline="0" dirty="0" smtClean="0"/>
                  <a:t>), and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_3</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4</a:t>
                </a:r>
                <a:r>
                  <a:rPr lang="en-US" b="0" i="0" baseline="0" dirty="0" smtClean="0"/>
                  <a:t>) given genotypes 0, 1, and 2, respectively. The transparent grey rectangles shows the original distributions. (e</a:t>
                </a:r>
                <a:r>
                  <a:rPr lang="en-US" b="0" i="0" baseline="0" dirty="0" smtClean="0"/>
                  <a:t>) is a simplification of (d) where </a:t>
                </a:r>
                <a:r>
                  <a:rPr lang="en-US" b="0" i="0" baseline="0" dirty="0" smtClean="0"/>
                  <a:t>no conditional probability of expression is assigned given genotype is 1. In this model, only </a:t>
                </a:r>
                <a:r>
                  <a:rPr lang="en-US" b="0" i="0" baseline="0" dirty="0" smtClean="0"/>
                  <a:t>1 </a:t>
                </a:r>
                <a:r>
                  <a:rPr lang="en-US" b="0" i="0" baseline="0" dirty="0" smtClean="0"/>
                  <a:t>parameter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is necessary. The conditional probability of expression given genotypes 0 and 2 are uniform for expression levels below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and above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respectively (shown with cross shaded rectangles). The original distribution is included with grey rectangles for comparison. Extremity </a:t>
                </a:r>
                <a:r>
                  <a:rPr lang="en-US" b="0" i="0" baseline="0" dirty="0" smtClean="0"/>
                  <a:t>based prediction is an instantiation of the model in (e).</a:t>
                </a:r>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30</a:t>
            </a:fld>
            <a:endParaRPr lang="en-US"/>
          </a:p>
        </p:txBody>
      </p:sp>
    </p:spTree>
    <p:extLst>
      <p:ext uri="{BB962C8B-B14F-4D97-AF65-F5344CB8AC3E}">
        <p14:creationId xmlns:p14="http://schemas.microsoft.com/office/powerpoint/2010/main" val="206202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dirty="0" smtClean="0"/>
              <a:t> Illustration of Linking attack. (a) Phenotype dataset contains</a:t>
            </a:r>
            <a:r>
              <a:rPr lang="en-US" baseline="0" dirty="0" smtClean="0"/>
              <a:t> q different phenotype measurements and the HIV Status for </a:t>
            </a:r>
            <a:r>
              <a:rPr lang="en-US" i="1" baseline="0" dirty="0" smtClean="0"/>
              <a:t>n </a:t>
            </a:r>
            <a:r>
              <a:rPr lang="en-US" baseline="0" dirty="0" smtClean="0"/>
              <a:t>individuals. Genotype dataset contains the variant genotypes for </a:t>
            </a:r>
            <a:r>
              <a:rPr lang="en-US" i="1" baseline="0" dirty="0" smtClean="0"/>
              <a:t>m</a:t>
            </a:r>
            <a:r>
              <a:rPr lang="en-US" baseline="0" dirty="0" smtClean="0"/>
              <a:t> individuals. Phenotype-Genotype correlation datasets contains </a:t>
            </a:r>
            <a:r>
              <a:rPr lang="en-US" i="1" baseline="0" dirty="0" smtClean="0"/>
              <a:t>q</a:t>
            </a:r>
            <a:r>
              <a:rPr lang="en-US" baseline="0" dirty="0" smtClean="0"/>
              <a:t> phenotypes, variants, and their correlations. The attacker predicts the variant genotypes and build the predicted genotypes matrix. The attacker then links the phenotype dataset to the genotype dataset by matching the predicted genotypes to the genotype dataset. The linking reveals the HIV status for the subjects in the genotypes dataset. The phenotype, genotype IDs and HIV Status are colored to illustrate how the linking combines the entries in the two datasets. Some of the genotype IDs are not linked to any phenotype. These are indicated with pattern filled rows.</a:t>
            </a:r>
          </a:p>
        </p:txBody>
      </p:sp>
      <p:sp>
        <p:nvSpPr>
          <p:cNvPr id="4" name="Slide Number Placeholder 3"/>
          <p:cNvSpPr>
            <a:spLocks noGrp="1"/>
          </p:cNvSpPr>
          <p:nvPr>
            <p:ph type="sldNum" sz="quarter" idx="10"/>
          </p:nvPr>
        </p:nvSpPr>
        <p:spPr/>
        <p:txBody>
          <a:bodyPr/>
          <a:lstStyle/>
          <a:p>
            <a:fld id="{A1DDCFAF-D8D4-4D7E-9B01-27021C5A71C0}" type="slidenum">
              <a:rPr lang="en-US" smtClean="0"/>
              <a:t>4</a:t>
            </a:fld>
            <a:endParaRPr lang="en-US"/>
          </a:p>
        </p:txBody>
      </p:sp>
    </p:spTree>
    <p:extLst>
      <p:ext uri="{BB962C8B-B14F-4D97-AF65-F5344CB8AC3E}">
        <p14:creationId xmlns:p14="http://schemas.microsoft.com/office/powerpoint/2010/main" val="112014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0" dirty="0" smtClean="0"/>
              <a:t> (b) Illustration of the expression and genotype datasets. Variant genotype</a:t>
            </a:r>
            <a:r>
              <a:rPr lang="en-US" b="0" i="0" baseline="0" dirty="0" smtClean="0"/>
              <a:t> dataset contains the genotypes for q </a:t>
            </a:r>
            <a:r>
              <a:rPr lang="en-US" b="0" i="0" baseline="0" dirty="0" err="1" smtClean="0"/>
              <a:t>eQTL</a:t>
            </a:r>
            <a:r>
              <a:rPr lang="en-US" b="0" i="0" baseline="0" dirty="0" smtClean="0"/>
              <a:t> variants for </a:t>
            </a:r>
            <a:r>
              <a:rPr lang="en-US" b="0" i="0" baseline="0" dirty="0" err="1" smtClean="0"/>
              <a:t>n_v</a:t>
            </a:r>
            <a:r>
              <a:rPr lang="en-US" b="0" i="0" baseline="0" dirty="0" smtClean="0"/>
              <a:t> individuals. </a:t>
            </a:r>
            <a:r>
              <a:rPr lang="en-US" b="0" i="0" baseline="0" dirty="0" err="1" smtClean="0"/>
              <a:t>J^th</a:t>
            </a:r>
            <a:r>
              <a:rPr lang="en-US" b="0" i="0" baseline="0" dirty="0" smtClean="0"/>
              <a:t> entry for </a:t>
            </a:r>
            <a:r>
              <a:rPr lang="en-US" b="0" i="0" baseline="0" dirty="0" err="1" smtClean="0"/>
              <a:t>k^th</a:t>
            </a:r>
            <a:r>
              <a:rPr lang="en-US" b="0" i="0" baseline="0" dirty="0" smtClean="0"/>
              <a:t> </a:t>
            </a:r>
            <a:r>
              <a:rPr lang="en-US" b="0" i="0" baseline="0" dirty="0" err="1" smtClean="0"/>
              <a:t>eQTL</a:t>
            </a:r>
            <a:r>
              <a:rPr lang="en-US" b="0" i="0" baseline="0" dirty="0" smtClean="0"/>
              <a:t> is denoted by </a:t>
            </a:r>
            <a:r>
              <a:rPr lang="en-US" b="0" i="0" baseline="0" dirty="0" err="1" smtClean="0"/>
              <a:t>v_k,j</a:t>
            </a:r>
            <a:r>
              <a:rPr lang="en-US" b="0" i="0" baseline="0" dirty="0" smtClean="0"/>
              <a:t>. Similarly, the expression dataset contains the expression levels for q genes. The </a:t>
            </a:r>
            <a:r>
              <a:rPr lang="en-US" b="0" i="0" baseline="0" dirty="0" err="1" smtClean="0"/>
              <a:t>k^th</a:t>
            </a:r>
            <a:r>
              <a:rPr lang="en-US" b="0" i="0" baseline="0" dirty="0" smtClean="0"/>
              <a:t> expression level for </a:t>
            </a:r>
            <a:r>
              <a:rPr lang="en-US" b="0" i="0" baseline="0" dirty="0" err="1" smtClean="0"/>
              <a:t>j^th</a:t>
            </a:r>
            <a:r>
              <a:rPr lang="en-US" b="0" i="0" baseline="0" dirty="0" smtClean="0"/>
              <a:t> individual is denoted by </a:t>
            </a:r>
            <a:r>
              <a:rPr lang="en-US" b="0" i="0" baseline="0" dirty="0" err="1" smtClean="0"/>
              <a:t>e_k,j</a:t>
            </a:r>
            <a:r>
              <a:rPr lang="en-US" b="0" i="0" baseline="0" dirty="0" smtClean="0"/>
              <a:t>. The variant genotypes for </a:t>
            </a:r>
            <a:r>
              <a:rPr lang="en-US" b="0" i="0" baseline="0" dirty="0" err="1" smtClean="0"/>
              <a:t>k^th</a:t>
            </a:r>
            <a:r>
              <a:rPr lang="en-US" b="0" i="0" baseline="0" dirty="0" smtClean="0"/>
              <a:t> variant is distributed over samples with distribution specified by the random variable </a:t>
            </a:r>
            <a:r>
              <a:rPr lang="en-US" b="0" i="0" baseline="0" dirty="0" err="1" smtClean="0"/>
              <a:t>V_k</a:t>
            </a:r>
            <a:r>
              <a:rPr lang="en-US" b="0" i="0" baseline="0" dirty="0" smtClean="0"/>
              <a:t>. Likewise, the expression levels for </a:t>
            </a:r>
            <a:r>
              <a:rPr lang="en-US" b="0" i="0" baseline="0" dirty="0" err="1" smtClean="0"/>
              <a:t>k^th</a:t>
            </a:r>
            <a:r>
              <a:rPr lang="en-US" b="0" i="0" baseline="0" dirty="0" smtClean="0"/>
              <a:t>  gene is distributed per random variable </a:t>
            </a:r>
            <a:r>
              <a:rPr lang="en-US" b="0" i="0" baseline="0" dirty="0" err="1" smtClean="0"/>
              <a:t>E_k</a:t>
            </a:r>
            <a:r>
              <a:rPr lang="en-US" b="0" i="0" baseline="0" dirty="0" smtClean="0"/>
              <a:t>. These random variables are correlated with each other with correlation coefficient, denoted by \rho(</a:t>
            </a:r>
            <a:r>
              <a:rPr lang="en-US" b="0" i="0" baseline="0" dirty="0" err="1" smtClean="0"/>
              <a:t>E_k</a:t>
            </a:r>
            <a:r>
              <a:rPr lang="en-US" b="0" i="0" baseline="0" dirty="0" smtClean="0"/>
              <a:t>, </a:t>
            </a:r>
            <a:r>
              <a:rPr lang="en-US" b="0" i="0" baseline="0" dirty="0" err="1" smtClean="0"/>
              <a:t>V_k</a:t>
            </a:r>
            <a:r>
              <a:rPr lang="en-US" b="0" i="0" baseline="0" dirty="0" smtClean="0"/>
              <a:t>) (bottom).</a:t>
            </a:r>
          </a:p>
        </p:txBody>
      </p:sp>
      <p:sp>
        <p:nvSpPr>
          <p:cNvPr id="4" name="Slide Number Placeholder 3"/>
          <p:cNvSpPr>
            <a:spLocks noGrp="1"/>
          </p:cNvSpPr>
          <p:nvPr>
            <p:ph type="sldNum" sz="quarter" idx="10"/>
          </p:nvPr>
        </p:nvSpPr>
        <p:spPr/>
        <p:txBody>
          <a:bodyPr/>
          <a:lstStyle/>
          <a:p>
            <a:fld id="{BDE4DE76-C776-4722-8DC8-B9042748B06C}" type="slidenum">
              <a:rPr lang="en-US" smtClean="0"/>
              <a:t>5</a:t>
            </a:fld>
            <a:endParaRPr lang="en-US"/>
          </a:p>
        </p:txBody>
      </p:sp>
    </p:spTree>
    <p:extLst>
      <p:ext uri="{BB962C8B-B14F-4D97-AF65-F5344CB8AC3E}">
        <p14:creationId xmlns:p14="http://schemas.microsoft.com/office/powerpoint/2010/main" val="1484650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0" dirty="0" smtClean="0"/>
              <a:t> Quantification of ICI and correct genotype</a:t>
            </a:r>
            <a:r>
              <a:rPr lang="en-US" b="0" i="0" baseline="0" dirty="0" smtClean="0"/>
              <a:t> predictability </a:t>
            </a:r>
            <a:r>
              <a:rPr lang="en-US" b="0" i="0" dirty="0" smtClean="0"/>
              <a:t>(a) A</a:t>
            </a:r>
            <a:r>
              <a:rPr lang="en-US" b="0" i="0" baseline="0" dirty="0" smtClean="0"/>
              <a:t>dversary’s genotype prediction strategy. The phenotype-genotype correlations \rho_1, \rho_2,… are sorted with respect to decreasing absolute correlation, as shown on each line. For a selected set of </a:t>
            </a:r>
            <a:r>
              <a:rPr lang="en-US" b="0" i="1" baseline="0" dirty="0" smtClean="0"/>
              <a:t>n</a:t>
            </a:r>
            <a:r>
              <a:rPr lang="en-US" b="0" i="0" baseline="0" dirty="0" smtClean="0"/>
              <a:t> variants, the genotypes are predicted using the phenotypes. As </a:t>
            </a:r>
            <a:r>
              <a:rPr lang="en-US" b="0" i="1" baseline="0" dirty="0" smtClean="0"/>
              <a:t>n</a:t>
            </a:r>
            <a:r>
              <a:rPr lang="en-US" b="0" i="0" baseline="0" dirty="0" smtClean="0"/>
              <a:t> increases (traversing down the list) the number of potentially </a:t>
            </a:r>
            <a:r>
              <a:rPr lang="en-US" b="0" i="0" baseline="0" dirty="0" err="1" smtClean="0"/>
              <a:t>characterizable</a:t>
            </a:r>
            <a:r>
              <a:rPr lang="en-US" b="0" i="0" baseline="0" dirty="0" smtClean="0"/>
              <a:t> individuals (represented with red) increase. The fraction of </a:t>
            </a:r>
            <a:r>
              <a:rPr lang="en-US" b="0" i="0" baseline="0" dirty="0" err="1" smtClean="0"/>
              <a:t>characterizable</a:t>
            </a:r>
            <a:r>
              <a:rPr lang="en-US" b="0" i="0" baseline="0" dirty="0" smtClean="0"/>
              <a:t> individuals, however, decrease. The green and  red individuals on the right represent the vulnerable and non-vulnerable individuals, respectively.</a:t>
            </a:r>
          </a:p>
          <a:p>
            <a:endParaRPr lang="en-US" b="0" i="0" baseline="0"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6</a:t>
            </a:fld>
            <a:endParaRPr lang="en-US"/>
          </a:p>
        </p:txBody>
      </p:sp>
    </p:spTree>
    <p:extLst>
      <p:ext uri="{BB962C8B-B14F-4D97-AF65-F5344CB8AC3E}">
        <p14:creationId xmlns:p14="http://schemas.microsoft.com/office/powerpoint/2010/main" val="25392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0" dirty="0" smtClean="0"/>
              <a:t> Quantification of ICI and correct genotype</a:t>
            </a:r>
            <a:r>
              <a:rPr lang="en-US" b="0" i="0" baseline="0" dirty="0" smtClean="0"/>
              <a:t> predictability </a:t>
            </a:r>
            <a:r>
              <a:rPr lang="en-US" b="0" i="0" dirty="0" smtClean="0"/>
              <a:t>(a) A</a:t>
            </a:r>
            <a:r>
              <a:rPr lang="en-US" b="0" i="0" baseline="0" dirty="0" smtClean="0"/>
              <a:t>dversary’s genotype prediction strategy. The phenotype-genotype correlations \rho_1, \rho_2,… are sorted with respect to decreasing absolute correlation, as shown on each line. For a selected set of </a:t>
            </a:r>
            <a:r>
              <a:rPr lang="en-US" b="0" i="1" baseline="0" dirty="0" smtClean="0"/>
              <a:t>n</a:t>
            </a:r>
            <a:r>
              <a:rPr lang="en-US" b="0" i="0" baseline="0" dirty="0" smtClean="0"/>
              <a:t> variants, the genotypes are predicted using the phenotypes. As </a:t>
            </a:r>
            <a:r>
              <a:rPr lang="en-US" b="0" i="1" baseline="0" dirty="0" smtClean="0"/>
              <a:t>n</a:t>
            </a:r>
            <a:r>
              <a:rPr lang="en-US" b="0" i="0" baseline="0" dirty="0" smtClean="0"/>
              <a:t> increases (traversing down the list) the number of potentially </a:t>
            </a:r>
            <a:r>
              <a:rPr lang="en-US" b="0" i="0" baseline="0" dirty="0" err="1" smtClean="0"/>
              <a:t>characterizable</a:t>
            </a:r>
            <a:r>
              <a:rPr lang="en-US" b="0" i="0" baseline="0" dirty="0" smtClean="0"/>
              <a:t> individuals (represented with red) increase. The fraction of </a:t>
            </a:r>
            <a:r>
              <a:rPr lang="en-US" b="0" i="0" baseline="0" dirty="0" err="1" smtClean="0"/>
              <a:t>characterizable</a:t>
            </a:r>
            <a:r>
              <a:rPr lang="en-US" b="0" i="0" baseline="0" dirty="0" smtClean="0"/>
              <a:t> individuals, however, decrease. The green and  red individuals on the right represent the vulnerable and non-vulnerable individuals, respectively.</a:t>
            </a:r>
          </a:p>
          <a:p>
            <a:endParaRPr lang="en-US" b="0" i="0" baseline="0"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7</a:t>
            </a:fld>
            <a:endParaRPr lang="en-US"/>
          </a:p>
        </p:txBody>
      </p:sp>
    </p:spTree>
    <p:extLst>
      <p:ext uri="{BB962C8B-B14F-4D97-AF65-F5344CB8AC3E}">
        <p14:creationId xmlns:p14="http://schemas.microsoft.com/office/powerpoint/2010/main" val="350047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baseline="0" dirty="0" smtClean="0"/>
              <a:t> (b) Plots show, for each, </a:t>
            </a:r>
            <a:r>
              <a:rPr lang="en-US" b="0" i="0" baseline="0" dirty="0" err="1" smtClean="0"/>
              <a:t>eQTL</a:t>
            </a:r>
            <a:r>
              <a:rPr lang="en-US" b="0" i="0" baseline="0" dirty="0" smtClean="0"/>
              <a:t> the information leakage (x-axis) versus correct genotype predictability (y-axis). For each </a:t>
            </a:r>
            <a:r>
              <a:rPr lang="en-US" b="0" i="0" baseline="0" dirty="0" err="1" smtClean="0"/>
              <a:t>eQTL</a:t>
            </a:r>
            <a:r>
              <a:rPr lang="en-US" b="0" i="0" baseline="0" dirty="0" smtClean="0"/>
              <a:t>, the estimated ICI leakage and genotype predictability are plotted. Each </a:t>
            </a:r>
            <a:r>
              <a:rPr lang="en-US" b="0" i="0" baseline="0" dirty="0" err="1" smtClean="0"/>
              <a:t>eQTL’s</a:t>
            </a:r>
            <a:r>
              <a:rPr lang="en-US" b="0" i="0" baseline="0" dirty="0" smtClean="0"/>
              <a:t> point is colored with respect to the major allele frequency (left) and with respect to absolute correlation of the </a:t>
            </a:r>
            <a:r>
              <a:rPr lang="en-US" b="0" i="0" baseline="0" dirty="0" err="1" smtClean="0"/>
              <a:t>eQTL</a:t>
            </a:r>
            <a:r>
              <a:rPr lang="en-US" b="0" i="0" baseline="0" dirty="0" smtClean="0"/>
              <a:t> (right). </a:t>
            </a:r>
            <a:endParaRPr lang="en-US" b="1" i="1" dirty="0" smtClean="0"/>
          </a:p>
          <a:p>
            <a:endParaRPr lang="en-US"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8</a:t>
            </a:fld>
            <a:endParaRPr lang="en-US"/>
          </a:p>
        </p:txBody>
      </p:sp>
    </p:spTree>
    <p:extLst>
      <p:ext uri="{BB962C8B-B14F-4D97-AF65-F5344CB8AC3E}">
        <p14:creationId xmlns:p14="http://schemas.microsoft.com/office/powerpoint/2010/main" val="616492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r>
              <a:rPr lang="en-US" b="1" i="1" dirty="0" smtClean="0"/>
              <a:t>Caption:</a:t>
            </a:r>
            <a:r>
              <a:rPr lang="en-US" b="0" i="0" dirty="0" smtClean="0"/>
              <a:t> (c) Average predictability versus</a:t>
            </a:r>
            <a:r>
              <a:rPr lang="en-US" b="0" i="0" baseline="0" dirty="0" smtClean="0"/>
              <a:t> cumulative average individual characterizing information leakage. For the top 20 </a:t>
            </a:r>
            <a:r>
              <a:rPr lang="en-US" b="0" i="0" baseline="0" dirty="0" err="1" smtClean="0"/>
              <a:t>eQTLs</a:t>
            </a:r>
            <a:r>
              <a:rPr lang="en-US" b="0" i="0" baseline="0" dirty="0" smtClean="0"/>
              <a:t>, the plot shows the distribution of average predictability and average ICI leakage for the top </a:t>
            </a:r>
            <a:r>
              <a:rPr lang="en-US" b="0" i="0" baseline="0" dirty="0" err="1" smtClean="0"/>
              <a:t>eQTLs</a:t>
            </a:r>
            <a:r>
              <a:rPr lang="en-US" b="0" i="0" baseline="0" dirty="0" smtClean="0"/>
              <a:t>. The number of </a:t>
            </a:r>
            <a:r>
              <a:rPr lang="en-US" b="0" i="0" baseline="0" dirty="0" err="1" smtClean="0"/>
              <a:t>eQTLs</a:t>
            </a:r>
            <a:r>
              <a:rPr lang="en-US" b="0" i="0" baseline="0" dirty="0" smtClean="0"/>
              <a:t> that are used for computing the values at each point are shown next the </a:t>
            </a:r>
            <a:r>
              <a:rPr lang="en-US" b="0" i="0" baseline="0" dirty="0" err="1" smtClean="0"/>
              <a:t>the</a:t>
            </a:r>
            <a:r>
              <a:rPr lang="en-US" b="0" i="0" baseline="0" dirty="0" smtClean="0"/>
              <a:t> point. Only 10 of them are numbered in the figure. The error bars show the standard deviations among the sample set. The cyan plot shows the same plot for shuffled gene-variant pairs. The error bars are left out for simplification. Notice the significant difference in the leakage between shuffled and real data.</a:t>
            </a:r>
            <a:endParaRPr lang="en-US" b="1" i="1"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9</a:t>
            </a:fld>
            <a:endParaRPr lang="en-US"/>
          </a:p>
        </p:txBody>
      </p:sp>
    </p:spTree>
    <p:extLst>
      <p:ext uri="{BB962C8B-B14F-4D97-AF65-F5344CB8AC3E}">
        <p14:creationId xmlns:p14="http://schemas.microsoft.com/office/powerpoint/2010/main" val="120294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1200" y="744538"/>
            <a:ext cx="2835275"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dirty="0" smtClean="0"/>
              <a:t> The figure illustrates the steps of the linking attack. The first step consists of selecting the</a:t>
            </a:r>
            <a:r>
              <a:rPr lang="en-US" b="0" i="0" baseline="0" dirty="0" smtClean="0"/>
              <a:t> phenotypes and genotype to be used in linking. The absolute value of correlation can be used as one of the selection criteria. The second step comprises the genotype prediction using the selected set of phenotypes. Maximum </a:t>
            </a:r>
            <a:r>
              <a:rPr lang="en-US" b="0" i="1" baseline="0" dirty="0" smtClean="0"/>
              <a:t>a posteriori</a:t>
            </a:r>
            <a:r>
              <a:rPr lang="en-US" b="0" i="0" baseline="0" dirty="0" smtClean="0"/>
              <a:t> genotype prediction can be used for prediction. Third step in characterization is the linking step, where the predicted genotypes are matched to the genotype dataset. The matching can be performed by comparing the distance between the predicted genotypes and individual genotypes in the dataset.</a:t>
            </a:r>
            <a:endParaRPr lang="en-US" i="1"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10</a:t>
            </a:fld>
            <a:endParaRPr lang="en-US"/>
          </a:p>
        </p:txBody>
      </p:sp>
    </p:spTree>
    <p:extLst>
      <p:ext uri="{BB962C8B-B14F-4D97-AF65-F5344CB8AC3E}">
        <p14:creationId xmlns:p14="http://schemas.microsoft.com/office/powerpoint/2010/main" val="164753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70995"/>
            <a:ext cx="10363200" cy="3430058"/>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9067800"/>
            <a:ext cx="8534400" cy="4089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75526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52825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40830"/>
            <a:ext cx="2743200" cy="136535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640830"/>
            <a:ext cx="8026400" cy="136535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154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91510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0282775"/>
            <a:ext cx="10363200" cy="3178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6782336"/>
            <a:ext cx="10363200" cy="35004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38128-5375-4380-835C-E1544B571A96}" type="datetimeFigureOut">
              <a:rPr lang="en-US" smtClean="0"/>
              <a:t>8/28/2015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54011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3733808"/>
            <a:ext cx="5384800" cy="10560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3733808"/>
            <a:ext cx="5384800" cy="10560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38128-5375-4380-835C-E1544B571A96}"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81879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3581930"/>
            <a:ext cx="5386917" cy="1492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5074708"/>
            <a:ext cx="5386917" cy="9219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3581930"/>
            <a:ext cx="5389033" cy="149277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3" y="5074708"/>
            <a:ext cx="5389033" cy="9219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38128-5375-4380-835C-E1544B571A96}" type="datetimeFigureOut">
              <a:rPr lang="en-US" smtClean="0"/>
              <a:t>8/28/2015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327345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38128-5375-4380-835C-E1544B571A96}" type="datetimeFigureOut">
              <a:rPr lang="en-US" smtClean="0"/>
              <a:t>8/28/2015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27215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38128-5375-4380-835C-E1544B571A96}" type="datetimeFigureOut">
              <a:rPr lang="en-US" smtClean="0"/>
              <a:t>8/28/2015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55942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37117"/>
            <a:ext cx="4011084" cy="2711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6" y="637122"/>
            <a:ext cx="6815667" cy="136572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3348572"/>
            <a:ext cx="4011084" cy="109458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8128-5375-4380-835C-E1544B571A96}"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72093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11201400"/>
            <a:ext cx="7315200" cy="132238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1429808"/>
            <a:ext cx="7315200" cy="9601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12523789"/>
            <a:ext cx="7315200" cy="1878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8128-5375-4380-835C-E1544B571A96}" type="datetimeFigureOut">
              <a:rPr lang="en-US" smtClean="0"/>
              <a:t>8/28/2015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75711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40822"/>
            <a:ext cx="10972800" cy="2667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3733808"/>
            <a:ext cx="10972800" cy="1056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14831489"/>
            <a:ext cx="2844800" cy="851958"/>
          </a:xfrm>
          <a:prstGeom prst="rect">
            <a:avLst/>
          </a:prstGeom>
        </p:spPr>
        <p:txBody>
          <a:bodyPr vert="horz" lIns="91440" tIns="45720" rIns="91440" bIns="45720" rtlCol="0" anchor="ctr"/>
          <a:lstStyle>
            <a:lvl1pPr algn="l">
              <a:defRPr sz="1200">
                <a:solidFill>
                  <a:schemeClr val="tx1">
                    <a:tint val="75000"/>
                  </a:schemeClr>
                </a:solidFill>
              </a:defRPr>
            </a:lvl1pPr>
          </a:lstStyle>
          <a:p>
            <a:fld id="{1CE38128-5375-4380-835C-E1544B571A96}" type="datetimeFigureOut">
              <a:rPr lang="en-US" smtClean="0"/>
              <a:t>8/28/2015</a:t>
            </a:fld>
            <a:endParaRPr lang="en-US"/>
          </a:p>
        </p:txBody>
      </p:sp>
      <p:sp>
        <p:nvSpPr>
          <p:cNvPr id="5" name="Footer Placeholder 4"/>
          <p:cNvSpPr>
            <a:spLocks noGrp="1"/>
          </p:cNvSpPr>
          <p:nvPr>
            <p:ph type="ftr" sz="quarter" idx="3"/>
          </p:nvPr>
        </p:nvSpPr>
        <p:spPr>
          <a:xfrm>
            <a:off x="4165600" y="14831489"/>
            <a:ext cx="3860800" cy="8519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14831489"/>
            <a:ext cx="2844800" cy="851958"/>
          </a:xfrm>
          <a:prstGeom prst="rect">
            <a:avLst/>
          </a:prstGeom>
        </p:spPr>
        <p:txBody>
          <a:bodyPr vert="horz" lIns="91440" tIns="45720" rIns="91440" bIns="45720" rtlCol="0" anchor="ctr"/>
          <a:lstStyle>
            <a:lvl1pPr algn="r">
              <a:defRPr sz="1200">
                <a:solidFill>
                  <a:schemeClr val="tx1">
                    <a:tint val="75000"/>
                  </a:schemeClr>
                </a:solidFill>
              </a:defRPr>
            </a:lvl1pPr>
          </a:lstStyle>
          <a:p>
            <a:fld id="{520247F9-01A8-4978-8360-05BD5E899D37}" type="slidenum">
              <a:rPr lang="en-US" smtClean="0"/>
              <a:t>‹#›</a:t>
            </a:fld>
            <a:endParaRPr lang="en-US"/>
          </a:p>
        </p:txBody>
      </p:sp>
    </p:spTree>
    <p:extLst>
      <p:ext uri="{BB962C8B-B14F-4D97-AF65-F5344CB8AC3E}">
        <p14:creationId xmlns:p14="http://schemas.microsoft.com/office/powerpoint/2010/main" val="64680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8" Type="http://schemas.openxmlformats.org/officeDocument/2006/relationships/image" Target="../media/image490.png"/><Relationship Id="rId3" Type="http://schemas.openxmlformats.org/officeDocument/2006/relationships/image" Target="../media/image440.png"/><Relationship Id="rId7" Type="http://schemas.openxmlformats.org/officeDocument/2006/relationships/image" Target="../media/image48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0.png"/><Relationship Id="rId5" Type="http://schemas.openxmlformats.org/officeDocument/2006/relationships/image" Target="../media/image460.png"/><Relationship Id="rId10" Type="http://schemas.openxmlformats.org/officeDocument/2006/relationships/image" Target="../media/image53.png"/><Relationship Id="rId4" Type="http://schemas.openxmlformats.org/officeDocument/2006/relationships/image" Target="../media/image450.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190.png"/><Relationship Id="rId7" Type="http://schemas.openxmlformats.org/officeDocument/2006/relationships/image" Target="../media/image5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1.png"/><Relationship Id="rId4" Type="http://schemas.openxmlformats.org/officeDocument/2006/relationships/image" Target="../media/image200.png"/><Relationship Id="rId9" Type="http://schemas.openxmlformats.org/officeDocument/2006/relationships/image" Target="../media/image411.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491.png"/><Relationship Id="rId3" Type="http://schemas.openxmlformats.org/officeDocument/2006/relationships/image" Target="../media/image441.png"/><Relationship Id="rId7" Type="http://schemas.openxmlformats.org/officeDocument/2006/relationships/image" Target="../media/image48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1.png"/><Relationship Id="rId11" Type="http://schemas.openxmlformats.org/officeDocument/2006/relationships/image" Target="../media/image541.png"/><Relationship Id="rId5" Type="http://schemas.openxmlformats.org/officeDocument/2006/relationships/image" Target="../media/image461.png"/><Relationship Id="rId10" Type="http://schemas.openxmlformats.org/officeDocument/2006/relationships/image" Target="../media/image520.png"/><Relationship Id="rId4" Type="http://schemas.openxmlformats.org/officeDocument/2006/relationships/image" Target="../media/image451.png"/><Relationship Id="rId9" Type="http://schemas.openxmlformats.org/officeDocument/2006/relationships/image" Target="../media/image50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1.emf"/></Relationships>
</file>

<file path=ppt/slides/_rels/slide30.xml.rels><?xml version="1.0" encoding="UTF-8" standalone="yes"?>
<Relationships xmlns="http://schemas.openxmlformats.org/package/2006/relationships"><Relationship Id="rId8" Type="http://schemas.openxmlformats.org/officeDocument/2006/relationships/image" Target="../media/image590.png"/><Relationship Id="rId13" Type="http://schemas.openxmlformats.org/officeDocument/2006/relationships/image" Target="../media/image64.png"/><Relationship Id="rId18" Type="http://schemas.openxmlformats.org/officeDocument/2006/relationships/image" Target="../media/image69.png"/><Relationship Id="rId26" Type="http://schemas.openxmlformats.org/officeDocument/2006/relationships/image" Target="../media/image77.png"/><Relationship Id="rId3" Type="http://schemas.openxmlformats.org/officeDocument/2006/relationships/image" Target="../media/image540.png"/><Relationship Id="rId21" Type="http://schemas.openxmlformats.org/officeDocument/2006/relationships/image" Target="../media/image72.png"/><Relationship Id="rId34" Type="http://schemas.openxmlformats.org/officeDocument/2006/relationships/image" Target="../media/image85.png"/><Relationship Id="rId7" Type="http://schemas.openxmlformats.org/officeDocument/2006/relationships/image" Target="../media/image580.png"/><Relationship Id="rId12" Type="http://schemas.openxmlformats.org/officeDocument/2006/relationships/image" Target="../media/image63.png"/><Relationship Id="rId17" Type="http://schemas.openxmlformats.org/officeDocument/2006/relationships/image" Target="../media/image68.png"/><Relationship Id="rId25" Type="http://schemas.openxmlformats.org/officeDocument/2006/relationships/image" Target="../media/image76.png"/><Relationship Id="rId33" Type="http://schemas.openxmlformats.org/officeDocument/2006/relationships/image" Target="../media/image84.png"/><Relationship Id="rId2" Type="http://schemas.openxmlformats.org/officeDocument/2006/relationships/notesSlide" Target="../notesSlides/notesSlide28.xml"/><Relationship Id="rId16" Type="http://schemas.openxmlformats.org/officeDocument/2006/relationships/image" Target="../media/image67.png"/><Relationship Id="rId20" Type="http://schemas.openxmlformats.org/officeDocument/2006/relationships/image" Target="../media/image71.png"/><Relationship Id="rId29"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62.png"/><Relationship Id="rId24" Type="http://schemas.openxmlformats.org/officeDocument/2006/relationships/image" Target="../media/image75.png"/><Relationship Id="rId32" Type="http://schemas.openxmlformats.org/officeDocument/2006/relationships/image" Target="../media/image83.png"/><Relationship Id="rId5" Type="http://schemas.openxmlformats.org/officeDocument/2006/relationships/image" Target="../media/image560.png"/><Relationship Id="rId15" Type="http://schemas.openxmlformats.org/officeDocument/2006/relationships/image" Target="../media/image66.png"/><Relationship Id="rId23" Type="http://schemas.openxmlformats.org/officeDocument/2006/relationships/image" Target="../media/image74.png"/><Relationship Id="rId28" Type="http://schemas.openxmlformats.org/officeDocument/2006/relationships/image" Target="../media/image79.png"/><Relationship Id="rId10" Type="http://schemas.openxmlformats.org/officeDocument/2006/relationships/image" Target="../media/image61.png"/><Relationship Id="rId19" Type="http://schemas.openxmlformats.org/officeDocument/2006/relationships/image" Target="../media/image70.png"/><Relationship Id="rId31" Type="http://schemas.openxmlformats.org/officeDocument/2006/relationships/image" Target="../media/image82.png"/><Relationship Id="rId4" Type="http://schemas.openxmlformats.org/officeDocument/2006/relationships/image" Target="../media/image550.png"/><Relationship Id="rId9" Type="http://schemas.openxmlformats.org/officeDocument/2006/relationships/image" Target="../media/image600.png"/><Relationship Id="rId14" Type="http://schemas.openxmlformats.org/officeDocument/2006/relationships/image" Target="../media/image65.png"/><Relationship Id="rId22" Type="http://schemas.openxmlformats.org/officeDocument/2006/relationships/image" Target="../media/image73.png"/><Relationship Id="rId27" Type="http://schemas.openxmlformats.org/officeDocument/2006/relationships/image" Target="../media/image78.png"/><Relationship Id="rId30" Type="http://schemas.openxmlformats.org/officeDocument/2006/relationships/image" Target="../media/image81.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emf"/></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27.png"/><Relationship Id="rId3" Type="http://schemas.openxmlformats.org/officeDocument/2006/relationships/image" Target="../media/image100.png"/><Relationship Id="rId7" Type="http://schemas.openxmlformats.org/officeDocument/2006/relationships/image" Target="../media/image30.png"/><Relationship Id="rId12" Type="http://schemas.openxmlformats.org/officeDocument/2006/relationships/image" Target="../media/image21.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120.png"/><Relationship Id="rId15" Type="http://schemas.openxmlformats.org/officeDocument/2006/relationships/image" Target="../media/image37.png"/><Relationship Id="rId10" Type="http://schemas.openxmlformats.org/officeDocument/2006/relationships/image" Target="../media/image33.png"/><Relationship Id="rId19" Type="http://schemas.openxmlformats.org/officeDocument/2006/relationships/image" Target="../media/image7.png"/><Relationship Id="rId4" Type="http://schemas.openxmlformats.org/officeDocument/2006/relationships/image" Target="../media/image110.png"/><Relationship Id="rId9" Type="http://schemas.openxmlformats.org/officeDocument/2006/relationships/image" Target="../media/image32.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6.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PrivaSeq</a:t>
            </a:r>
            <a:r>
              <a:rPr lang="en-US" smtClean="0"/>
              <a:t> Figure Pack</a:t>
            </a:r>
            <a:endParaRPr lang="en-US" dirty="0"/>
          </a:p>
        </p:txBody>
      </p:sp>
      <p:sp>
        <p:nvSpPr>
          <p:cNvPr id="3" name="Subtitle 2"/>
          <p:cNvSpPr>
            <a:spLocks noGrp="1"/>
          </p:cNvSpPr>
          <p:nvPr>
            <p:ph type="subTitle" idx="1"/>
          </p:nvPr>
        </p:nvSpPr>
        <p:spPr/>
        <p:txBody>
          <a:bodyPr/>
          <a:lstStyle/>
          <a:p>
            <a:r>
              <a:rPr lang="en-US" dirty="0" smtClean="0"/>
              <a:t>May 12, 2015</a:t>
            </a:r>
            <a:endParaRPr lang="en-US" dirty="0"/>
          </a:p>
        </p:txBody>
      </p:sp>
    </p:spTree>
    <p:extLst>
      <p:ext uri="{BB962C8B-B14F-4D97-AF65-F5344CB8AC3E}">
        <p14:creationId xmlns:p14="http://schemas.microsoft.com/office/powerpoint/2010/main" val="3905093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Down Arrow 32"/>
          <p:cNvSpPr/>
          <p:nvPr/>
        </p:nvSpPr>
        <p:spPr>
          <a:xfrm>
            <a:off x="3591183" y="7409952"/>
            <a:ext cx="256918" cy="991217"/>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Down Arrow 33"/>
          <p:cNvSpPr/>
          <p:nvPr/>
        </p:nvSpPr>
        <p:spPr>
          <a:xfrm>
            <a:off x="9191882" y="7424360"/>
            <a:ext cx="244218" cy="983659"/>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ounded Rectangle 34"/>
          <p:cNvSpPr/>
          <p:nvPr/>
        </p:nvSpPr>
        <p:spPr>
          <a:xfrm>
            <a:off x="8004853" y="5811212"/>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573867" y="5825067"/>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5300134" y="5786579"/>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90800" y="797400"/>
            <a:ext cx="8229600" cy="1143000"/>
          </a:xfrm>
        </p:spPr>
        <p:txBody>
          <a:bodyPr>
            <a:normAutofit/>
          </a:bodyPr>
          <a:lstStyle/>
          <a:p>
            <a:r>
              <a:rPr lang="en-US" sz="4000" dirty="0" smtClean="0"/>
              <a:t>Fig 3: 3 Steps of Linking Attack</a:t>
            </a:r>
            <a:endParaRPr lang="en-US" sz="4000" dirty="0"/>
          </a:p>
        </p:txBody>
      </p:sp>
      <p:sp>
        <p:nvSpPr>
          <p:cNvPr id="4" name="Rectangle 3"/>
          <p:cNvSpPr/>
          <p:nvPr/>
        </p:nvSpPr>
        <p:spPr>
          <a:xfrm>
            <a:off x="2886568" y="8429758"/>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Phenotype and Genotype Selection</a:t>
            </a:r>
          </a:p>
        </p:txBody>
      </p:sp>
      <p:sp>
        <p:nvSpPr>
          <p:cNvPr id="5" name="Rectangle 4"/>
          <p:cNvSpPr/>
          <p:nvPr/>
        </p:nvSpPr>
        <p:spPr>
          <a:xfrm>
            <a:off x="5721176" y="8386355"/>
            <a:ext cx="1719469" cy="1060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Genotype Prediction</a:t>
            </a:r>
          </a:p>
        </p:txBody>
      </p:sp>
      <p:sp>
        <p:nvSpPr>
          <p:cNvPr id="6" name="Rectangle 5"/>
          <p:cNvSpPr/>
          <p:nvPr/>
        </p:nvSpPr>
        <p:spPr>
          <a:xfrm>
            <a:off x="8434352" y="8425226"/>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Linking</a:t>
            </a:r>
          </a:p>
        </p:txBody>
      </p:sp>
      <p:sp>
        <p:nvSpPr>
          <p:cNvPr id="20" name="TextBox 19"/>
          <p:cNvSpPr txBox="1"/>
          <p:nvPr/>
        </p:nvSpPr>
        <p:spPr>
          <a:xfrm>
            <a:off x="2770414" y="9563849"/>
            <a:ext cx="2255520" cy="646331"/>
          </a:xfrm>
          <a:prstGeom prst="rect">
            <a:avLst/>
          </a:prstGeom>
          <a:noFill/>
        </p:spPr>
        <p:txBody>
          <a:bodyPr wrap="square" rtlCol="0">
            <a:spAutoFit/>
          </a:bodyPr>
          <a:lstStyle/>
          <a:p>
            <a:pPr marL="285750" indent="-285750">
              <a:buFont typeface="Arial" pitchFamily="34" charset="0"/>
              <a:buChar char="•"/>
            </a:pPr>
            <a:r>
              <a:rPr lang="en-US" b="1" i="1" dirty="0"/>
              <a:t>Absolute Value of Correlation</a:t>
            </a:r>
          </a:p>
        </p:txBody>
      </p:sp>
      <p:sp>
        <p:nvSpPr>
          <p:cNvPr id="21" name="TextBox 20"/>
          <p:cNvSpPr txBox="1"/>
          <p:nvPr/>
        </p:nvSpPr>
        <p:spPr>
          <a:xfrm>
            <a:off x="5503818" y="9525380"/>
            <a:ext cx="2255520" cy="923330"/>
          </a:xfrm>
          <a:prstGeom prst="rect">
            <a:avLst/>
          </a:prstGeom>
          <a:noFill/>
        </p:spPr>
        <p:txBody>
          <a:bodyPr wrap="square" rtlCol="0">
            <a:spAutoFit/>
          </a:bodyPr>
          <a:lstStyle/>
          <a:p>
            <a:pPr marL="285750" indent="-285750">
              <a:buFont typeface="Arial" pitchFamily="34" charset="0"/>
              <a:buChar char="•"/>
            </a:pPr>
            <a:r>
              <a:rPr lang="en-US" b="1" i="1" dirty="0"/>
              <a:t>Maximum a Posteriori Genotype</a:t>
            </a:r>
          </a:p>
        </p:txBody>
      </p:sp>
      <p:sp>
        <p:nvSpPr>
          <p:cNvPr id="22" name="TextBox 21"/>
          <p:cNvSpPr txBox="1"/>
          <p:nvPr/>
        </p:nvSpPr>
        <p:spPr>
          <a:xfrm>
            <a:off x="8032376" y="9479666"/>
            <a:ext cx="2513704" cy="1200329"/>
          </a:xfrm>
          <a:prstGeom prst="rect">
            <a:avLst/>
          </a:prstGeom>
          <a:noFill/>
        </p:spPr>
        <p:txBody>
          <a:bodyPr wrap="square" rtlCol="0">
            <a:spAutoFit/>
          </a:bodyPr>
          <a:lstStyle/>
          <a:p>
            <a:pPr marL="285750" indent="-285750">
              <a:buFont typeface="Arial" pitchFamily="34" charset="0"/>
              <a:buChar char="•"/>
            </a:pPr>
            <a:r>
              <a:rPr lang="en-US" b="1" i="1" dirty="0"/>
              <a:t>Minimum Distance between Predicted and Individual Genotypes</a:t>
            </a:r>
          </a:p>
        </p:txBody>
      </p:sp>
      <p:sp>
        <p:nvSpPr>
          <p:cNvPr id="26" name="Oval 25"/>
          <p:cNvSpPr/>
          <p:nvPr/>
        </p:nvSpPr>
        <p:spPr>
          <a:xfrm>
            <a:off x="1817058" y="8493670"/>
            <a:ext cx="214884" cy="228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a:stCxn id="26" idx="4"/>
          </p:cNvCxnSpPr>
          <p:nvPr/>
        </p:nvCxnSpPr>
        <p:spPr>
          <a:xfrm flipH="1">
            <a:off x="1922214" y="8722270"/>
            <a:ext cx="2286" cy="320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779220" y="9040936"/>
            <a:ext cx="141732" cy="37490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24846" y="9040906"/>
            <a:ext cx="164501" cy="37196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1780720" y="8776852"/>
            <a:ext cx="141732" cy="37490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21482" y="8781846"/>
            <a:ext cx="163001" cy="36991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429997" y="6516721"/>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Auxiliary Information</a:t>
            </a:r>
          </a:p>
        </p:txBody>
      </p:sp>
      <p:sp>
        <p:nvSpPr>
          <p:cNvPr id="27" name="TextBox 26"/>
          <p:cNvSpPr txBox="1"/>
          <p:nvPr/>
        </p:nvSpPr>
        <p:spPr>
          <a:xfrm>
            <a:off x="8221855" y="5831359"/>
            <a:ext cx="2255520" cy="646331"/>
          </a:xfrm>
          <a:prstGeom prst="rect">
            <a:avLst/>
          </a:prstGeom>
          <a:noFill/>
        </p:spPr>
        <p:txBody>
          <a:bodyPr wrap="square" rtlCol="0">
            <a:spAutoFit/>
          </a:bodyPr>
          <a:lstStyle/>
          <a:p>
            <a:pPr marL="285750" indent="-285750">
              <a:buFont typeface="Arial" pitchFamily="34" charset="0"/>
              <a:buChar char="•"/>
            </a:pPr>
            <a:r>
              <a:rPr lang="en-US" b="1" i="1" dirty="0"/>
              <a:t>Gender, Population, Age</a:t>
            </a:r>
          </a:p>
        </p:txBody>
      </p:sp>
      <p:sp>
        <p:nvSpPr>
          <p:cNvPr id="30" name="Rectangle 29"/>
          <p:cNvSpPr/>
          <p:nvPr/>
        </p:nvSpPr>
        <p:spPr>
          <a:xfrm>
            <a:off x="2869210" y="6407381"/>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G-P</a:t>
            </a:r>
          </a:p>
          <a:p>
            <a:pPr algn="ctr"/>
            <a:r>
              <a:rPr lang="en-US" dirty="0" smtClean="0"/>
              <a:t>Correlation</a:t>
            </a:r>
            <a:endParaRPr lang="en-US" dirty="0"/>
          </a:p>
          <a:p>
            <a:pPr algn="ctr"/>
            <a:r>
              <a:rPr lang="en-US" dirty="0"/>
              <a:t>Dataset</a:t>
            </a:r>
          </a:p>
        </p:txBody>
      </p:sp>
      <p:sp>
        <p:nvSpPr>
          <p:cNvPr id="25" name="Right Arrow 24"/>
          <p:cNvSpPr/>
          <p:nvPr/>
        </p:nvSpPr>
        <p:spPr>
          <a:xfrm>
            <a:off x="4623777" y="8799508"/>
            <a:ext cx="1104900" cy="249017"/>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ight Arrow 27"/>
          <p:cNvSpPr/>
          <p:nvPr/>
        </p:nvSpPr>
        <p:spPr>
          <a:xfrm>
            <a:off x="7455878" y="8801462"/>
            <a:ext cx="965200" cy="234363"/>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ight Arrow 28"/>
          <p:cNvSpPr/>
          <p:nvPr/>
        </p:nvSpPr>
        <p:spPr>
          <a:xfrm>
            <a:off x="2230357" y="8828817"/>
            <a:ext cx="646723" cy="234363"/>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3408221" y="5389418"/>
            <a:ext cx="779765" cy="369332"/>
          </a:xfrm>
          <a:prstGeom prst="rect">
            <a:avLst/>
          </a:prstGeom>
          <a:noFill/>
        </p:spPr>
        <p:txBody>
          <a:bodyPr wrap="none" rtlCol="0">
            <a:spAutoFit/>
          </a:bodyPr>
          <a:lstStyle/>
          <a:p>
            <a:r>
              <a:rPr lang="en-US" b="1" i="1" dirty="0" smtClean="0"/>
              <a:t>Step 1</a:t>
            </a:r>
            <a:endParaRPr lang="en-US" b="1" i="1" dirty="0"/>
          </a:p>
        </p:txBody>
      </p:sp>
      <p:sp>
        <p:nvSpPr>
          <p:cNvPr id="39" name="TextBox 38"/>
          <p:cNvSpPr txBox="1"/>
          <p:nvPr/>
        </p:nvSpPr>
        <p:spPr>
          <a:xfrm>
            <a:off x="6206839" y="5444836"/>
            <a:ext cx="775725" cy="369332"/>
          </a:xfrm>
          <a:prstGeom prst="rect">
            <a:avLst/>
          </a:prstGeom>
          <a:noFill/>
        </p:spPr>
        <p:txBody>
          <a:bodyPr wrap="none" rtlCol="0">
            <a:spAutoFit/>
          </a:bodyPr>
          <a:lstStyle/>
          <a:p>
            <a:r>
              <a:rPr lang="en-US" b="1" i="1" dirty="0" smtClean="0"/>
              <a:t>Step 2</a:t>
            </a:r>
            <a:endParaRPr lang="en-US" b="1" i="1" dirty="0"/>
          </a:p>
        </p:txBody>
      </p:sp>
      <p:sp>
        <p:nvSpPr>
          <p:cNvPr id="40" name="TextBox 39"/>
          <p:cNvSpPr txBox="1"/>
          <p:nvPr/>
        </p:nvSpPr>
        <p:spPr>
          <a:xfrm>
            <a:off x="8756080" y="5403272"/>
            <a:ext cx="775725" cy="369332"/>
          </a:xfrm>
          <a:prstGeom prst="rect">
            <a:avLst/>
          </a:prstGeom>
          <a:noFill/>
        </p:spPr>
        <p:txBody>
          <a:bodyPr wrap="none" rtlCol="0">
            <a:spAutoFit/>
          </a:bodyPr>
          <a:lstStyle/>
          <a:p>
            <a:r>
              <a:rPr lang="en-US" b="1" i="1" dirty="0" smtClean="0"/>
              <a:t>Step 3</a:t>
            </a:r>
            <a:endParaRPr lang="en-US" b="1" i="1" dirty="0"/>
          </a:p>
        </p:txBody>
      </p:sp>
      <p:sp>
        <p:nvSpPr>
          <p:cNvPr id="38" name="Rectangle 37"/>
          <p:cNvSpPr/>
          <p:nvPr/>
        </p:nvSpPr>
        <p:spPr>
          <a:xfrm>
            <a:off x="5695506" y="6355612"/>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Prediction</a:t>
            </a:r>
          </a:p>
          <a:p>
            <a:pPr algn="ctr"/>
            <a:r>
              <a:rPr lang="en-US" dirty="0" smtClean="0"/>
              <a:t>Methodology</a:t>
            </a:r>
            <a:endParaRPr lang="en-US" dirty="0"/>
          </a:p>
        </p:txBody>
      </p:sp>
      <p:sp>
        <p:nvSpPr>
          <p:cNvPr id="41" name="Down Arrow 40"/>
          <p:cNvSpPr/>
          <p:nvPr/>
        </p:nvSpPr>
        <p:spPr>
          <a:xfrm>
            <a:off x="6457386" y="7367753"/>
            <a:ext cx="217734" cy="1005538"/>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01746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219" y="1272535"/>
            <a:ext cx="8229600" cy="1550595"/>
          </a:xfrm>
        </p:spPr>
        <p:txBody>
          <a:bodyPr>
            <a:normAutofit/>
          </a:bodyPr>
          <a:lstStyle/>
          <a:p>
            <a:r>
              <a:rPr lang="en-US" sz="4000" dirty="0" smtClean="0"/>
              <a:t>Figure 4a: MAP Genotype Prediction Accuracy</a:t>
            </a:r>
            <a:endParaRPr lang="en-US" sz="4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036" y="3249930"/>
            <a:ext cx="8498799" cy="6606422"/>
          </a:xfrm>
          <a:prstGeom prst="rect">
            <a:avLst/>
          </a:prstGeom>
        </p:spPr>
      </p:pic>
    </p:spTree>
    <p:extLst>
      <p:ext uri="{BB962C8B-B14F-4D97-AF65-F5344CB8AC3E}">
        <p14:creationId xmlns:p14="http://schemas.microsoft.com/office/powerpoint/2010/main" val="2915532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389" y="2435253"/>
            <a:ext cx="8229600" cy="1143000"/>
          </a:xfrm>
        </p:spPr>
        <p:txBody>
          <a:bodyPr>
            <a:normAutofit fontScale="90000"/>
          </a:bodyPr>
          <a:lstStyle/>
          <a:p>
            <a:r>
              <a:rPr lang="en-US" dirty="0" smtClean="0"/>
              <a:t>Fig 4b: Fraction of Vulnerable Individuals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4831312"/>
            <a:ext cx="8199125" cy="6358841"/>
          </a:xfrm>
          <a:prstGeom prst="rect">
            <a:avLst/>
          </a:prstGeom>
        </p:spPr>
      </p:pic>
      <p:cxnSp>
        <p:nvCxnSpPr>
          <p:cNvPr id="5" name="Straight Connector 4"/>
          <p:cNvCxnSpPr/>
          <p:nvPr/>
        </p:nvCxnSpPr>
        <p:spPr>
          <a:xfrm flipV="1">
            <a:off x="5162550" y="5086350"/>
            <a:ext cx="0" cy="369570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5155035" y="5365625"/>
            <a:ext cx="0" cy="916952"/>
          </a:xfrm>
          <a:prstGeom prst="straightConnector1">
            <a:avLst/>
          </a:prstGeom>
          <a:ln w="44450">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9587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95800"/>
            <a:ext cx="8229600" cy="1143000"/>
          </a:xfrm>
        </p:spPr>
        <p:txBody>
          <a:bodyPr>
            <a:normAutofit fontScale="90000"/>
          </a:bodyPr>
          <a:lstStyle/>
          <a:p>
            <a:r>
              <a:rPr lang="en-US" dirty="0"/>
              <a:t>Fig </a:t>
            </a:r>
            <a:r>
              <a:rPr lang="en-US" dirty="0" smtClean="0"/>
              <a:t>5a: Extremity based genotype prediction</a:t>
            </a:r>
            <a:endParaRPr lang="en-US" dirty="0"/>
          </a:p>
        </p:txBody>
      </p:sp>
      <p:cxnSp>
        <p:nvCxnSpPr>
          <p:cNvPr id="10" name="Straight Arrow Connector 9"/>
          <p:cNvCxnSpPr/>
          <p:nvPr/>
        </p:nvCxnSpPr>
        <p:spPr>
          <a:xfrm flipV="1">
            <a:off x="6456536" y="6943618"/>
            <a:ext cx="0" cy="205740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56536" y="9001018"/>
            <a:ext cx="4038600" cy="0"/>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a:xfrm rot="5400000">
            <a:off x="7260241" y="8197312"/>
            <a:ext cx="304800" cy="1912212"/>
          </a:xfrm>
          <a:prstGeom prst="rightBrac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8560735" y="9269093"/>
            <a:ext cx="1540550" cy="738664"/>
          </a:xfrm>
          <a:prstGeom prst="rect">
            <a:avLst/>
          </a:prstGeom>
          <a:noFill/>
        </p:spPr>
        <p:txBody>
          <a:bodyPr wrap="none" rtlCol="0">
            <a:spAutoFit/>
          </a:bodyPr>
          <a:lstStyle/>
          <a:p>
            <a:pPr algn="ctr"/>
            <a:r>
              <a:rPr lang="en-US" sz="1400" dirty="0"/>
              <a:t>Higher expression</a:t>
            </a:r>
            <a:r>
              <a:rPr lang="en-US" sz="1400" dirty="0" smtClean="0"/>
              <a:t>:</a:t>
            </a:r>
          </a:p>
          <a:p>
            <a:pPr algn="ctr"/>
            <a:r>
              <a:rPr lang="en-US" sz="1400" dirty="0" smtClean="0"/>
              <a:t>Positive Extremity</a:t>
            </a:r>
            <a:endParaRPr lang="en-US" sz="1400" dirty="0"/>
          </a:p>
          <a:p>
            <a:pPr algn="ctr"/>
            <a:r>
              <a:rPr lang="en-US" sz="1400" dirty="0"/>
              <a:t>Most likely CC</a:t>
            </a:r>
          </a:p>
        </p:txBody>
      </p:sp>
      <p:sp>
        <p:nvSpPr>
          <p:cNvPr id="18" name="TextBox 17"/>
          <p:cNvSpPr txBox="1"/>
          <p:nvPr/>
        </p:nvSpPr>
        <p:spPr>
          <a:xfrm>
            <a:off x="10244689" y="8992039"/>
            <a:ext cx="1186735" cy="369332"/>
          </a:xfrm>
          <a:prstGeom prst="rect">
            <a:avLst/>
          </a:prstGeom>
          <a:noFill/>
        </p:spPr>
        <p:txBody>
          <a:bodyPr wrap="none" rtlCol="0">
            <a:spAutoFit/>
          </a:bodyPr>
          <a:lstStyle/>
          <a:p>
            <a:r>
              <a:rPr lang="en-US" dirty="0"/>
              <a:t>Expression</a:t>
            </a:r>
          </a:p>
        </p:txBody>
      </p:sp>
      <p:sp>
        <p:nvSpPr>
          <p:cNvPr id="19" name="TextBox 18"/>
          <p:cNvSpPr txBox="1"/>
          <p:nvPr/>
        </p:nvSpPr>
        <p:spPr>
          <a:xfrm>
            <a:off x="6673679" y="9234648"/>
            <a:ext cx="1573893" cy="738664"/>
          </a:xfrm>
          <a:prstGeom prst="rect">
            <a:avLst/>
          </a:prstGeom>
          <a:noFill/>
        </p:spPr>
        <p:txBody>
          <a:bodyPr wrap="none" rtlCol="0">
            <a:spAutoFit/>
          </a:bodyPr>
          <a:lstStyle/>
          <a:p>
            <a:pPr algn="ctr"/>
            <a:r>
              <a:rPr lang="en-US" sz="1400" dirty="0"/>
              <a:t>Lower expression</a:t>
            </a:r>
            <a:r>
              <a:rPr lang="en-US" sz="1400" dirty="0" smtClean="0"/>
              <a:t>:</a:t>
            </a:r>
          </a:p>
          <a:p>
            <a:pPr algn="ctr"/>
            <a:r>
              <a:rPr lang="en-US" sz="1400" dirty="0" smtClean="0"/>
              <a:t>Negative Extremity</a:t>
            </a:r>
            <a:endParaRPr lang="en-US" sz="1400" dirty="0"/>
          </a:p>
          <a:p>
            <a:pPr algn="ctr"/>
            <a:r>
              <a:rPr lang="en-US" sz="1400" dirty="0"/>
              <a:t>Most likely TT</a:t>
            </a:r>
          </a:p>
        </p:txBody>
      </p:sp>
      <p:sp>
        <p:nvSpPr>
          <p:cNvPr id="20" name="TextBox 19"/>
          <p:cNvSpPr txBox="1"/>
          <p:nvPr/>
        </p:nvSpPr>
        <p:spPr>
          <a:xfrm rot="16200000">
            <a:off x="5621524" y="7789668"/>
            <a:ext cx="1165897" cy="369332"/>
          </a:xfrm>
          <a:prstGeom prst="rect">
            <a:avLst/>
          </a:prstGeom>
          <a:noFill/>
        </p:spPr>
        <p:txBody>
          <a:bodyPr wrap="none" rtlCol="0">
            <a:spAutoFit/>
          </a:bodyPr>
          <a:lstStyle/>
          <a:p>
            <a:r>
              <a:rPr lang="en-US" dirty="0"/>
              <a:t>Frequency</a:t>
            </a:r>
          </a:p>
        </p:txBody>
      </p:sp>
      <p:cxnSp>
        <p:nvCxnSpPr>
          <p:cNvPr id="6" name="Straight Arrow Connector 5"/>
          <p:cNvCxnSpPr/>
          <p:nvPr/>
        </p:nvCxnSpPr>
        <p:spPr>
          <a:xfrm>
            <a:off x="5411244" y="8141432"/>
            <a:ext cx="583526" cy="0"/>
          </a:xfrm>
          <a:prstGeom prst="straightConnector1">
            <a:avLst/>
          </a:prstGeom>
          <a:ln w="3492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6" y="6675125"/>
            <a:ext cx="3877381" cy="2849169"/>
          </a:xfrm>
          <a:prstGeom prst="rect">
            <a:avLst/>
          </a:prstGeom>
        </p:spPr>
      </p:pic>
      <p:cxnSp>
        <p:nvCxnSpPr>
          <p:cNvPr id="5" name="Straight Connector 4"/>
          <p:cNvCxnSpPr/>
          <p:nvPr/>
        </p:nvCxnSpPr>
        <p:spPr>
          <a:xfrm>
            <a:off x="8365985" y="6807200"/>
            <a:ext cx="0" cy="215900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8401722" y="6954819"/>
            <a:ext cx="1535748" cy="4781"/>
          </a:xfrm>
          <a:prstGeom prst="straightConnector1">
            <a:avLst/>
          </a:prstGeom>
          <a:ln w="317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781800" y="6959600"/>
            <a:ext cx="1560755" cy="59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452657" y="6683642"/>
            <a:ext cx="1307024" cy="276999"/>
          </a:xfrm>
          <a:prstGeom prst="rect">
            <a:avLst/>
          </a:prstGeom>
          <a:noFill/>
        </p:spPr>
        <p:txBody>
          <a:bodyPr wrap="none" rtlCol="0">
            <a:spAutoFit/>
          </a:bodyPr>
          <a:lstStyle/>
          <a:p>
            <a:r>
              <a:rPr lang="en-US" sz="1200" dirty="0"/>
              <a:t>Positive Extremity</a:t>
            </a:r>
          </a:p>
        </p:txBody>
      </p:sp>
      <p:sp>
        <p:nvSpPr>
          <p:cNvPr id="23" name="TextBox 22"/>
          <p:cNvSpPr txBox="1"/>
          <p:nvPr/>
        </p:nvSpPr>
        <p:spPr>
          <a:xfrm>
            <a:off x="6920354" y="6680205"/>
            <a:ext cx="1369927" cy="276999"/>
          </a:xfrm>
          <a:prstGeom prst="rect">
            <a:avLst/>
          </a:prstGeom>
          <a:noFill/>
        </p:spPr>
        <p:txBody>
          <a:bodyPr wrap="none" rtlCol="0">
            <a:spAutoFit/>
          </a:bodyPr>
          <a:lstStyle/>
          <a:p>
            <a:r>
              <a:rPr lang="en-US" sz="1200" dirty="0"/>
              <a:t>Negative Extremity</a:t>
            </a:r>
          </a:p>
        </p:txBody>
      </p:sp>
      <p:sp>
        <p:nvSpPr>
          <p:cNvPr id="26" name="Oval 25"/>
          <p:cNvSpPr/>
          <p:nvPr/>
        </p:nvSpPr>
        <p:spPr>
          <a:xfrm>
            <a:off x="4273462" y="6686822"/>
            <a:ext cx="1002083" cy="1274421"/>
          </a:xfrm>
          <a:prstGeom prst="ellipse">
            <a:avLst/>
          </a:prstGeom>
          <a:noFill/>
          <a:ln>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5205003" y="6190870"/>
            <a:ext cx="3729134" cy="809537"/>
          </a:xfrm>
          <a:custGeom>
            <a:avLst/>
            <a:gdLst>
              <a:gd name="connsiteX0" fmla="*/ 0 w 3670126"/>
              <a:gd name="connsiteY0" fmla="*/ 658402 h 658402"/>
              <a:gd name="connsiteX1" fmla="*/ 2141951 w 3670126"/>
              <a:gd name="connsiteY1" fmla="*/ 7049 h 658402"/>
              <a:gd name="connsiteX2" fmla="*/ 3670126 w 3670126"/>
              <a:gd name="connsiteY2" fmla="*/ 370303 h 658402"/>
            </a:gdLst>
            <a:ahLst/>
            <a:cxnLst>
              <a:cxn ang="0">
                <a:pos x="connsiteX0" y="connsiteY0"/>
              </a:cxn>
              <a:cxn ang="0">
                <a:pos x="connsiteX1" y="connsiteY1"/>
              </a:cxn>
              <a:cxn ang="0">
                <a:pos x="connsiteX2" y="connsiteY2"/>
              </a:cxn>
            </a:cxnLst>
            <a:rect l="l" t="t" r="r" b="b"/>
            <a:pathLst>
              <a:path w="3670126" h="658402">
                <a:moveTo>
                  <a:pt x="0" y="658402"/>
                </a:moveTo>
                <a:cubicBezTo>
                  <a:pt x="765131" y="356733"/>
                  <a:pt x="1530263" y="55065"/>
                  <a:pt x="2141951" y="7049"/>
                </a:cubicBezTo>
                <a:cubicBezTo>
                  <a:pt x="2753639" y="-40968"/>
                  <a:pt x="3211882" y="164667"/>
                  <a:pt x="3670126" y="370303"/>
                </a:cubicBezTo>
              </a:path>
            </a:pathLst>
          </a:custGeom>
          <a:noFill/>
          <a:ln w="34925">
            <a:solidFill>
              <a:srgbClr val="92D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029216" y="8001000"/>
            <a:ext cx="1002083" cy="1243209"/>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2793130" y="9168704"/>
            <a:ext cx="3795386" cy="838896"/>
          </a:xfrm>
          <a:custGeom>
            <a:avLst/>
            <a:gdLst>
              <a:gd name="connsiteX0" fmla="*/ 0 w 3795386"/>
              <a:gd name="connsiteY0" fmla="*/ 0 h 1171078"/>
              <a:gd name="connsiteX1" fmla="*/ 1553228 w 3795386"/>
              <a:gd name="connsiteY1" fmla="*/ 1164921 h 1171078"/>
              <a:gd name="connsiteX2" fmla="*/ 3795386 w 3795386"/>
              <a:gd name="connsiteY2" fmla="*/ 375781 h 1171078"/>
            </a:gdLst>
            <a:ahLst/>
            <a:cxnLst>
              <a:cxn ang="0">
                <a:pos x="connsiteX0" y="connsiteY0"/>
              </a:cxn>
              <a:cxn ang="0">
                <a:pos x="connsiteX1" y="connsiteY1"/>
              </a:cxn>
              <a:cxn ang="0">
                <a:pos x="connsiteX2" y="connsiteY2"/>
              </a:cxn>
            </a:cxnLst>
            <a:rect l="l" t="t" r="r" b="b"/>
            <a:pathLst>
              <a:path w="3795386" h="1171078">
                <a:moveTo>
                  <a:pt x="0" y="0"/>
                </a:moveTo>
                <a:cubicBezTo>
                  <a:pt x="460332" y="551145"/>
                  <a:pt x="920664" y="1102291"/>
                  <a:pt x="1553228" y="1164921"/>
                </a:cubicBezTo>
                <a:cubicBezTo>
                  <a:pt x="2185792" y="1227551"/>
                  <a:pt x="2990589" y="801666"/>
                  <a:pt x="3795386" y="375781"/>
                </a:cubicBezTo>
              </a:path>
            </a:pathLst>
          </a:custGeom>
          <a:noFill/>
          <a:ln w="34925">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88368" y="6677526"/>
            <a:ext cx="926432" cy="2550695"/>
          </a:xfrm>
          <a:prstGeom prst="rect">
            <a:avLst/>
          </a:prstGeom>
          <a:solidFill>
            <a:schemeClr val="bg1">
              <a:lumMod val="6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1925053" y="7960564"/>
            <a:ext cx="3438234" cy="9574"/>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5400000">
            <a:off x="9171866" y="8196227"/>
            <a:ext cx="304800" cy="1912212"/>
          </a:xfrm>
          <a:prstGeom prst="rightBrac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Connector 14"/>
          <p:cNvCxnSpPr/>
          <p:nvPr/>
        </p:nvCxnSpPr>
        <p:spPr>
          <a:xfrm flipV="1">
            <a:off x="10278932" y="7132320"/>
            <a:ext cx="0" cy="182880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481482" y="7093009"/>
            <a:ext cx="1866452" cy="85458"/>
            <a:chOff x="6481482" y="7093009"/>
            <a:chExt cx="1866452" cy="85458"/>
          </a:xfrm>
        </p:grpSpPr>
        <p:cxnSp>
          <p:nvCxnSpPr>
            <p:cNvPr id="9" name="Straight Connector 8"/>
            <p:cNvCxnSpPr/>
            <p:nvPr/>
          </p:nvCxnSpPr>
          <p:spPr>
            <a:xfrm>
              <a:off x="6481482" y="7132320"/>
              <a:ext cx="1866452" cy="0"/>
            </a:xfrm>
            <a:prstGeom prst="line">
              <a:avLst/>
            </a:prstGeom>
            <a:ln w="15875">
              <a:prstDash val="dash"/>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7417751" y="7093009"/>
              <a:ext cx="94003" cy="854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394315" y="7100131"/>
            <a:ext cx="1866452" cy="85458"/>
            <a:chOff x="6481482" y="7093009"/>
            <a:chExt cx="1866452" cy="85458"/>
          </a:xfrm>
        </p:grpSpPr>
        <p:cxnSp>
          <p:nvCxnSpPr>
            <p:cNvPr id="39" name="Straight Connector 38"/>
            <p:cNvCxnSpPr/>
            <p:nvPr/>
          </p:nvCxnSpPr>
          <p:spPr>
            <a:xfrm>
              <a:off x="6481482" y="7132320"/>
              <a:ext cx="1866452" cy="0"/>
            </a:xfrm>
            <a:prstGeom prst="line">
              <a:avLst/>
            </a:prstGeom>
            <a:ln w="15875">
              <a:prstDash val="dash"/>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7417751" y="7093009"/>
              <a:ext cx="94003" cy="854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8998799" y="7636257"/>
            <a:ext cx="1260769" cy="135151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1 w 3989112"/>
              <a:gd name="connsiteY0" fmla="*/ 1120871 h 1566053"/>
              <a:gd name="connsiteX1" fmla="*/ 443379 w 3989112"/>
              <a:gd name="connsiteY1" fmla="*/ 564570 h 1566053"/>
              <a:gd name="connsiteX2" fmla="*/ 1007608 w 3989112"/>
              <a:gd name="connsiteY2" fmla="*/ 98675 h 1566053"/>
              <a:gd name="connsiteX3" fmla="*/ 1545177 w 3989112"/>
              <a:gd name="connsiteY3" fmla="*/ 484 h 1566053"/>
              <a:gd name="connsiteX4" fmla="*/ 1950352 w 3989112"/>
              <a:gd name="connsiteY4" fmla="*/ 136404 h 1566053"/>
              <a:gd name="connsiteX5" fmla="*/ 2337375 w 3989112"/>
              <a:gd name="connsiteY5" fmla="*/ 541132 h 1566053"/>
              <a:gd name="connsiteX6" fmla="*/ 2736480 w 3989112"/>
              <a:gd name="connsiteY6" fmla="*/ 1171671 h 1566053"/>
              <a:gd name="connsiteX7" fmla="*/ 3162299 w 3989112"/>
              <a:gd name="connsiteY7" fmla="*/ 1438371 h 1566053"/>
              <a:gd name="connsiteX8" fmla="*/ 3989112 w 3989112"/>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330" h="1566053">
                <a:moveTo>
                  <a:pt x="0" y="1081628"/>
                </a:moveTo>
                <a:cubicBezTo>
                  <a:pt x="143580" y="875959"/>
                  <a:pt x="242293" y="728395"/>
                  <a:pt x="403597" y="564570"/>
                </a:cubicBezTo>
                <a:cubicBezTo>
                  <a:pt x="564901" y="400745"/>
                  <a:pt x="778963" y="188456"/>
                  <a:pt x="967826" y="98675"/>
                </a:cubicBezTo>
                <a:cubicBezTo>
                  <a:pt x="1156689" y="8894"/>
                  <a:pt x="1349189" y="-2830"/>
                  <a:pt x="1505395" y="484"/>
                </a:cubicBezTo>
                <a:cubicBezTo>
                  <a:pt x="1661601" y="3798"/>
                  <a:pt x="1778537" y="46296"/>
                  <a:pt x="1910570" y="136404"/>
                </a:cubicBezTo>
                <a:cubicBezTo>
                  <a:pt x="2042603" y="226512"/>
                  <a:pt x="2166572" y="368588"/>
                  <a:pt x="2297593" y="541132"/>
                </a:cubicBezTo>
                <a:cubicBezTo>
                  <a:pt x="2428614" y="713676"/>
                  <a:pt x="2559211" y="1022131"/>
                  <a:pt x="2696698" y="1171671"/>
                </a:cubicBezTo>
                <a:cubicBezTo>
                  <a:pt x="2834185" y="1321211"/>
                  <a:pt x="2913745" y="1372641"/>
                  <a:pt x="3122517" y="1438371"/>
                </a:cubicBezTo>
                <a:cubicBezTo>
                  <a:pt x="3331289" y="1504101"/>
                  <a:pt x="3830797" y="1566053"/>
                  <a:pt x="3949330"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p:nvPr/>
        </p:nvSpPr>
        <p:spPr>
          <a:xfrm>
            <a:off x="7982087" y="7373753"/>
            <a:ext cx="1034219" cy="126356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2 w 3989115"/>
              <a:gd name="connsiteY0" fmla="*/ 1120871 h 1566053"/>
              <a:gd name="connsiteX1" fmla="*/ 443382 w 3989115"/>
              <a:gd name="connsiteY1" fmla="*/ 564570 h 1566053"/>
              <a:gd name="connsiteX2" fmla="*/ 1007611 w 3989115"/>
              <a:gd name="connsiteY2" fmla="*/ 98675 h 1566053"/>
              <a:gd name="connsiteX3" fmla="*/ 1545180 w 3989115"/>
              <a:gd name="connsiteY3" fmla="*/ 484 h 1566053"/>
              <a:gd name="connsiteX4" fmla="*/ 1950355 w 3989115"/>
              <a:gd name="connsiteY4" fmla="*/ 136404 h 1566053"/>
              <a:gd name="connsiteX5" fmla="*/ 2337378 w 3989115"/>
              <a:gd name="connsiteY5" fmla="*/ 541132 h 1566053"/>
              <a:gd name="connsiteX6" fmla="*/ 2736483 w 3989115"/>
              <a:gd name="connsiteY6" fmla="*/ 1171671 h 1566053"/>
              <a:gd name="connsiteX7" fmla="*/ 3162302 w 3989115"/>
              <a:gd name="connsiteY7" fmla="*/ 1438371 h 1566053"/>
              <a:gd name="connsiteX8" fmla="*/ 3989115 w 3989115"/>
              <a:gd name="connsiteY8" fmla="*/ 1566053 h 1566053"/>
              <a:gd name="connsiteX0" fmla="*/ 0 w 3847393"/>
              <a:gd name="connsiteY0" fmla="*/ 946060 h 1566053"/>
              <a:gd name="connsiteX1" fmla="*/ 301660 w 3847393"/>
              <a:gd name="connsiteY1" fmla="*/ 564570 h 1566053"/>
              <a:gd name="connsiteX2" fmla="*/ 865889 w 3847393"/>
              <a:gd name="connsiteY2" fmla="*/ 98675 h 1566053"/>
              <a:gd name="connsiteX3" fmla="*/ 1403458 w 3847393"/>
              <a:gd name="connsiteY3" fmla="*/ 484 h 1566053"/>
              <a:gd name="connsiteX4" fmla="*/ 1808633 w 3847393"/>
              <a:gd name="connsiteY4" fmla="*/ 136404 h 1566053"/>
              <a:gd name="connsiteX5" fmla="*/ 2195656 w 3847393"/>
              <a:gd name="connsiteY5" fmla="*/ 541132 h 1566053"/>
              <a:gd name="connsiteX6" fmla="*/ 2594761 w 3847393"/>
              <a:gd name="connsiteY6" fmla="*/ 1171671 h 1566053"/>
              <a:gd name="connsiteX7" fmla="*/ 3020580 w 3847393"/>
              <a:gd name="connsiteY7" fmla="*/ 1438371 h 1566053"/>
              <a:gd name="connsiteX8" fmla="*/ 3847393 w 3847393"/>
              <a:gd name="connsiteY8" fmla="*/ 1566053 h 1566053"/>
              <a:gd name="connsiteX0" fmla="*/ -1 w 3545732"/>
              <a:gd name="connsiteY0" fmla="*/ 564570 h 1566053"/>
              <a:gd name="connsiteX1" fmla="*/ 564228 w 3545732"/>
              <a:gd name="connsiteY1" fmla="*/ 98675 h 1566053"/>
              <a:gd name="connsiteX2" fmla="*/ 1101797 w 3545732"/>
              <a:gd name="connsiteY2" fmla="*/ 484 h 1566053"/>
              <a:gd name="connsiteX3" fmla="*/ 1506972 w 3545732"/>
              <a:gd name="connsiteY3" fmla="*/ 136404 h 1566053"/>
              <a:gd name="connsiteX4" fmla="*/ 1893995 w 3545732"/>
              <a:gd name="connsiteY4" fmla="*/ 541132 h 1566053"/>
              <a:gd name="connsiteX5" fmla="*/ 2293100 w 3545732"/>
              <a:gd name="connsiteY5" fmla="*/ 1171671 h 1566053"/>
              <a:gd name="connsiteX6" fmla="*/ 2718919 w 3545732"/>
              <a:gd name="connsiteY6" fmla="*/ 1438371 h 1566053"/>
              <a:gd name="connsiteX7" fmla="*/ 3545732 w 3545732"/>
              <a:gd name="connsiteY7" fmla="*/ 1566053 h 1566053"/>
              <a:gd name="connsiteX0" fmla="*/ -1 w 2718918"/>
              <a:gd name="connsiteY0" fmla="*/ 564570 h 1438371"/>
              <a:gd name="connsiteX1" fmla="*/ 564228 w 2718918"/>
              <a:gd name="connsiteY1" fmla="*/ 98675 h 1438371"/>
              <a:gd name="connsiteX2" fmla="*/ 1101797 w 2718918"/>
              <a:gd name="connsiteY2" fmla="*/ 484 h 1438371"/>
              <a:gd name="connsiteX3" fmla="*/ 1506972 w 2718918"/>
              <a:gd name="connsiteY3" fmla="*/ 136404 h 1438371"/>
              <a:gd name="connsiteX4" fmla="*/ 1893995 w 2718918"/>
              <a:gd name="connsiteY4" fmla="*/ 541132 h 1438371"/>
              <a:gd name="connsiteX5" fmla="*/ 2293100 w 2718918"/>
              <a:gd name="connsiteY5" fmla="*/ 1171671 h 1438371"/>
              <a:gd name="connsiteX6" fmla="*/ 2718919 w 2718918"/>
              <a:gd name="connsiteY6" fmla="*/ 1438371 h 1438371"/>
              <a:gd name="connsiteX0" fmla="*/ -1 w 2676928"/>
              <a:gd name="connsiteY0" fmla="*/ 564570 h 1199318"/>
              <a:gd name="connsiteX1" fmla="*/ 564228 w 2676928"/>
              <a:gd name="connsiteY1" fmla="*/ 98675 h 1199318"/>
              <a:gd name="connsiteX2" fmla="*/ 1101797 w 2676928"/>
              <a:gd name="connsiteY2" fmla="*/ 484 h 1199318"/>
              <a:gd name="connsiteX3" fmla="*/ 1506972 w 2676928"/>
              <a:gd name="connsiteY3" fmla="*/ 136404 h 1199318"/>
              <a:gd name="connsiteX4" fmla="*/ 1893995 w 2676928"/>
              <a:gd name="connsiteY4" fmla="*/ 541132 h 1199318"/>
              <a:gd name="connsiteX5" fmla="*/ 2293100 w 2676928"/>
              <a:gd name="connsiteY5" fmla="*/ 1171671 h 1199318"/>
              <a:gd name="connsiteX6" fmla="*/ 2676928 w 2676928"/>
              <a:gd name="connsiteY6" fmla="*/ 1133571 h 1199318"/>
              <a:gd name="connsiteX0" fmla="*/ -1 w 2676928"/>
              <a:gd name="connsiteY0" fmla="*/ 564570 h 1256894"/>
              <a:gd name="connsiteX1" fmla="*/ 564228 w 2676928"/>
              <a:gd name="connsiteY1" fmla="*/ 98675 h 1256894"/>
              <a:gd name="connsiteX2" fmla="*/ 1101797 w 2676928"/>
              <a:gd name="connsiteY2" fmla="*/ 484 h 1256894"/>
              <a:gd name="connsiteX3" fmla="*/ 1506972 w 2676928"/>
              <a:gd name="connsiteY3" fmla="*/ 136404 h 1256894"/>
              <a:gd name="connsiteX4" fmla="*/ 1893995 w 2676928"/>
              <a:gd name="connsiteY4" fmla="*/ 541132 h 1256894"/>
              <a:gd name="connsiteX5" fmla="*/ 2293100 w 2676928"/>
              <a:gd name="connsiteY5" fmla="*/ 1171671 h 1256894"/>
              <a:gd name="connsiteX6" fmla="*/ 2676928 w 2676928"/>
              <a:gd name="connsiteY6" fmla="*/ 1133571 h 1256894"/>
              <a:gd name="connsiteX0" fmla="*/ -1 w 2676928"/>
              <a:gd name="connsiteY0" fmla="*/ 564570 h 1266097"/>
              <a:gd name="connsiteX1" fmla="*/ 564228 w 2676928"/>
              <a:gd name="connsiteY1" fmla="*/ 98675 h 1266097"/>
              <a:gd name="connsiteX2" fmla="*/ 1101797 w 2676928"/>
              <a:gd name="connsiteY2" fmla="*/ 484 h 1266097"/>
              <a:gd name="connsiteX3" fmla="*/ 1506972 w 2676928"/>
              <a:gd name="connsiteY3" fmla="*/ 136404 h 1266097"/>
              <a:gd name="connsiteX4" fmla="*/ 1893995 w 2676928"/>
              <a:gd name="connsiteY4" fmla="*/ 541132 h 1266097"/>
              <a:gd name="connsiteX5" fmla="*/ 2293100 w 2676928"/>
              <a:gd name="connsiteY5" fmla="*/ 1171671 h 1266097"/>
              <a:gd name="connsiteX6" fmla="*/ 2676928 w 2676928"/>
              <a:gd name="connsiteY6" fmla="*/ 1133571 h 1266097"/>
              <a:gd name="connsiteX0" fmla="*/ -1 w 2666016"/>
              <a:gd name="connsiteY0" fmla="*/ 564570 h 1258716"/>
              <a:gd name="connsiteX1" fmla="*/ 564228 w 2666016"/>
              <a:gd name="connsiteY1" fmla="*/ 98675 h 1258716"/>
              <a:gd name="connsiteX2" fmla="*/ 1101797 w 2666016"/>
              <a:gd name="connsiteY2" fmla="*/ 484 h 1258716"/>
              <a:gd name="connsiteX3" fmla="*/ 1506972 w 2666016"/>
              <a:gd name="connsiteY3" fmla="*/ 136404 h 1258716"/>
              <a:gd name="connsiteX4" fmla="*/ 1893995 w 2666016"/>
              <a:gd name="connsiteY4" fmla="*/ 541132 h 1258716"/>
              <a:gd name="connsiteX5" fmla="*/ 2293100 w 2666016"/>
              <a:gd name="connsiteY5" fmla="*/ 1171671 h 1258716"/>
              <a:gd name="connsiteX6" fmla="*/ 2666016 w 2666016"/>
              <a:gd name="connsiteY6" fmla="*/ 1120871 h 1258716"/>
              <a:gd name="connsiteX0" fmla="*/ -1 w 2666016"/>
              <a:gd name="connsiteY0" fmla="*/ 564570 h 1260322"/>
              <a:gd name="connsiteX1" fmla="*/ 564228 w 2666016"/>
              <a:gd name="connsiteY1" fmla="*/ 98675 h 1260322"/>
              <a:gd name="connsiteX2" fmla="*/ 1101797 w 2666016"/>
              <a:gd name="connsiteY2" fmla="*/ 484 h 1260322"/>
              <a:gd name="connsiteX3" fmla="*/ 1506972 w 2666016"/>
              <a:gd name="connsiteY3" fmla="*/ 136404 h 1260322"/>
              <a:gd name="connsiteX4" fmla="*/ 1893995 w 2666016"/>
              <a:gd name="connsiteY4" fmla="*/ 541132 h 1260322"/>
              <a:gd name="connsiteX5" fmla="*/ 2293100 w 2666016"/>
              <a:gd name="connsiteY5" fmla="*/ 1171671 h 1260322"/>
              <a:gd name="connsiteX6" fmla="*/ 2666016 w 2666016"/>
              <a:gd name="connsiteY6" fmla="*/ 1120871 h 1260322"/>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016" h="1263564">
                <a:moveTo>
                  <a:pt x="-1" y="564570"/>
                </a:moveTo>
                <a:cubicBezTo>
                  <a:pt x="144314" y="423339"/>
                  <a:pt x="375365" y="188456"/>
                  <a:pt x="564228" y="98675"/>
                </a:cubicBezTo>
                <a:cubicBezTo>
                  <a:pt x="753091" y="8894"/>
                  <a:pt x="945591" y="-2830"/>
                  <a:pt x="1101797" y="484"/>
                </a:cubicBezTo>
                <a:cubicBezTo>
                  <a:pt x="1258003" y="3798"/>
                  <a:pt x="1374939" y="46296"/>
                  <a:pt x="1506972" y="136404"/>
                </a:cubicBezTo>
                <a:cubicBezTo>
                  <a:pt x="1639005" y="226512"/>
                  <a:pt x="1762974" y="368588"/>
                  <a:pt x="1893995" y="541132"/>
                </a:cubicBezTo>
                <a:cubicBezTo>
                  <a:pt x="2025016" y="713676"/>
                  <a:pt x="2164430" y="1075048"/>
                  <a:pt x="2293100" y="1171671"/>
                </a:cubicBezTo>
                <a:cubicBezTo>
                  <a:pt x="2421770" y="1268294"/>
                  <a:pt x="2529369" y="1336781"/>
                  <a:pt x="2666016" y="11208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a:off x="6484923" y="7577987"/>
            <a:ext cx="1496628" cy="1426383"/>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3797300"/>
              <a:gd name="connsiteY0" fmla="*/ 1578071 h 1578071"/>
              <a:gd name="connsiteX1" fmla="*/ 635000 w 3797300"/>
              <a:gd name="connsiteY1" fmla="*/ 1120871 h 1578071"/>
              <a:gd name="connsiteX2" fmla="*/ 1078380 w 3797300"/>
              <a:gd name="connsiteY2" fmla="*/ 564570 h 1578071"/>
              <a:gd name="connsiteX3" fmla="*/ 1642609 w 3797300"/>
              <a:gd name="connsiteY3" fmla="*/ 98675 h 1578071"/>
              <a:gd name="connsiteX4" fmla="*/ 2180178 w 3797300"/>
              <a:gd name="connsiteY4" fmla="*/ 484 h 1578071"/>
              <a:gd name="connsiteX5" fmla="*/ 2585353 w 3797300"/>
              <a:gd name="connsiteY5" fmla="*/ 136404 h 1578071"/>
              <a:gd name="connsiteX6" fmla="*/ 2972376 w 3797300"/>
              <a:gd name="connsiteY6" fmla="*/ 541132 h 1578071"/>
              <a:gd name="connsiteX7" fmla="*/ 3371481 w 3797300"/>
              <a:gd name="connsiteY7" fmla="*/ 1171671 h 1578071"/>
              <a:gd name="connsiteX8" fmla="*/ 3797300 w 3797300"/>
              <a:gd name="connsiteY8" fmla="*/ 14383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1 w 3371480"/>
              <a:gd name="connsiteY7" fmla="*/ 11716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0 w 3371480"/>
              <a:gd name="connsiteY7" fmla="*/ 906888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586101"/>
              <a:gd name="connsiteY0" fmla="*/ 1578071 h 1578071"/>
              <a:gd name="connsiteX1" fmla="*/ 635000 w 3586101"/>
              <a:gd name="connsiteY1" fmla="*/ 1120871 h 1578071"/>
              <a:gd name="connsiteX2" fmla="*/ 1078380 w 3586101"/>
              <a:gd name="connsiteY2" fmla="*/ 564570 h 1578071"/>
              <a:gd name="connsiteX3" fmla="*/ 1642609 w 3586101"/>
              <a:gd name="connsiteY3" fmla="*/ 98675 h 1578071"/>
              <a:gd name="connsiteX4" fmla="*/ 2180178 w 3586101"/>
              <a:gd name="connsiteY4" fmla="*/ 484 h 1578071"/>
              <a:gd name="connsiteX5" fmla="*/ 2585353 w 3586101"/>
              <a:gd name="connsiteY5" fmla="*/ 136404 h 1578071"/>
              <a:gd name="connsiteX6" fmla="*/ 2972376 w 3586101"/>
              <a:gd name="connsiteY6" fmla="*/ 541132 h 1578071"/>
              <a:gd name="connsiteX7" fmla="*/ 3586101 w 3586101"/>
              <a:gd name="connsiteY7" fmla="*/ 619222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498337"/>
              <a:gd name="connsiteY0" fmla="*/ 1578071 h 1578071"/>
              <a:gd name="connsiteX1" fmla="*/ 635000 w 3498337"/>
              <a:gd name="connsiteY1" fmla="*/ 1120871 h 1578071"/>
              <a:gd name="connsiteX2" fmla="*/ 1078380 w 3498337"/>
              <a:gd name="connsiteY2" fmla="*/ 564570 h 1578071"/>
              <a:gd name="connsiteX3" fmla="*/ 1642609 w 3498337"/>
              <a:gd name="connsiteY3" fmla="*/ 98675 h 1578071"/>
              <a:gd name="connsiteX4" fmla="*/ 2180178 w 3498337"/>
              <a:gd name="connsiteY4" fmla="*/ 484 h 1578071"/>
              <a:gd name="connsiteX5" fmla="*/ 2585353 w 3498337"/>
              <a:gd name="connsiteY5" fmla="*/ 136404 h 1578071"/>
              <a:gd name="connsiteX6" fmla="*/ 2972376 w 3498337"/>
              <a:gd name="connsiteY6" fmla="*/ 541132 h 1578071"/>
              <a:gd name="connsiteX7" fmla="*/ 3469034 w 3498337"/>
              <a:gd name="connsiteY7" fmla="*/ 390397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585348"/>
              <a:gd name="connsiteY0" fmla="*/ 1560366 h 1560366"/>
              <a:gd name="connsiteX1" fmla="*/ 751314 w 3585348"/>
              <a:gd name="connsiteY1" fmla="*/ 1120871 h 1560366"/>
              <a:gd name="connsiteX2" fmla="*/ 1194694 w 3585348"/>
              <a:gd name="connsiteY2" fmla="*/ 564570 h 1560366"/>
              <a:gd name="connsiteX3" fmla="*/ 1758923 w 3585348"/>
              <a:gd name="connsiteY3" fmla="*/ 98675 h 1560366"/>
              <a:gd name="connsiteX4" fmla="*/ 2296492 w 3585348"/>
              <a:gd name="connsiteY4" fmla="*/ 484 h 1560366"/>
              <a:gd name="connsiteX5" fmla="*/ 2701667 w 3585348"/>
              <a:gd name="connsiteY5" fmla="*/ 136404 h 1560366"/>
              <a:gd name="connsiteX6" fmla="*/ 3088690 w 3585348"/>
              <a:gd name="connsiteY6" fmla="*/ 541132 h 1560366"/>
              <a:gd name="connsiteX7" fmla="*/ 3585348 w 3585348"/>
              <a:gd name="connsiteY7" fmla="*/ 390397 h 15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348" h="1560366">
                <a:moveTo>
                  <a:pt x="0" y="1560366"/>
                </a:moveTo>
                <a:cubicBezTo>
                  <a:pt x="383116" y="1433366"/>
                  <a:pt x="552198" y="1286837"/>
                  <a:pt x="751314" y="1120871"/>
                </a:cubicBezTo>
                <a:cubicBezTo>
                  <a:pt x="950430" y="954905"/>
                  <a:pt x="1031990" y="739170"/>
                  <a:pt x="1194694" y="564570"/>
                </a:cubicBezTo>
                <a:cubicBezTo>
                  <a:pt x="1357398" y="389970"/>
                  <a:pt x="1570060" y="188456"/>
                  <a:pt x="1758923" y="98675"/>
                </a:cubicBezTo>
                <a:cubicBezTo>
                  <a:pt x="1947786" y="8894"/>
                  <a:pt x="2140286" y="-2830"/>
                  <a:pt x="2296492" y="484"/>
                </a:cubicBezTo>
                <a:cubicBezTo>
                  <a:pt x="2452698" y="3798"/>
                  <a:pt x="2569634" y="46296"/>
                  <a:pt x="2701667" y="136404"/>
                </a:cubicBezTo>
                <a:cubicBezTo>
                  <a:pt x="2833700" y="226512"/>
                  <a:pt x="2941410" y="498800"/>
                  <a:pt x="3088690" y="541132"/>
                </a:cubicBezTo>
                <a:cubicBezTo>
                  <a:pt x="3235970" y="583464"/>
                  <a:pt x="3428348" y="606975"/>
                  <a:pt x="3585348" y="3903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2581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0822"/>
            <a:ext cx="10972800" cy="2667000"/>
          </a:xfrm>
        </p:spPr>
        <p:txBody>
          <a:bodyPr>
            <a:normAutofit/>
          </a:bodyPr>
          <a:lstStyle/>
          <a:p>
            <a:r>
              <a:rPr lang="en-US" sz="4000" dirty="0" smtClean="0"/>
              <a:t>Fig </a:t>
            </a:r>
            <a:r>
              <a:rPr lang="en-US" sz="4000" dirty="0" smtClean="0"/>
              <a:t>5bcd</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387" y="3748100"/>
            <a:ext cx="5774826" cy="45069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21" y="10075602"/>
            <a:ext cx="5544279" cy="4415098"/>
          </a:xfrm>
          <a:prstGeom prst="rect">
            <a:avLst/>
          </a:prstGeom>
        </p:spPr>
      </p:pic>
      <p:sp>
        <p:nvSpPr>
          <p:cNvPr id="4" name="TextBox 3"/>
          <p:cNvSpPr txBox="1"/>
          <p:nvPr/>
        </p:nvSpPr>
        <p:spPr>
          <a:xfrm>
            <a:off x="2578100" y="2806700"/>
            <a:ext cx="1024639" cy="707886"/>
          </a:xfrm>
          <a:prstGeom prst="rect">
            <a:avLst/>
          </a:prstGeom>
          <a:noFill/>
        </p:spPr>
        <p:txBody>
          <a:bodyPr wrap="none" rtlCol="0">
            <a:spAutoFit/>
          </a:bodyPr>
          <a:lstStyle/>
          <a:p>
            <a:r>
              <a:rPr lang="en-US" sz="4000" dirty="0" smtClean="0"/>
              <a:t>(5b)</a:t>
            </a:r>
            <a:endParaRPr lang="en-US" sz="4000" dirty="0"/>
          </a:p>
        </p:txBody>
      </p:sp>
      <p:sp>
        <p:nvSpPr>
          <p:cNvPr id="7" name="TextBox 6"/>
          <p:cNvSpPr txBox="1"/>
          <p:nvPr/>
        </p:nvSpPr>
        <p:spPr>
          <a:xfrm>
            <a:off x="101600" y="9245600"/>
            <a:ext cx="971741" cy="707886"/>
          </a:xfrm>
          <a:prstGeom prst="rect">
            <a:avLst/>
          </a:prstGeom>
          <a:noFill/>
        </p:spPr>
        <p:txBody>
          <a:bodyPr wrap="none" rtlCol="0">
            <a:spAutoFit/>
          </a:bodyPr>
          <a:lstStyle/>
          <a:p>
            <a:r>
              <a:rPr lang="en-US" sz="4000" dirty="0" smtClean="0"/>
              <a:t>(5c)</a:t>
            </a:r>
            <a:endParaRPr lang="en-US" sz="4000" dirty="0"/>
          </a:p>
        </p:txBody>
      </p:sp>
      <p:sp>
        <p:nvSpPr>
          <p:cNvPr id="10" name="TextBox 9"/>
          <p:cNvSpPr txBox="1"/>
          <p:nvPr/>
        </p:nvSpPr>
        <p:spPr>
          <a:xfrm>
            <a:off x="6108663" y="9321800"/>
            <a:ext cx="1024639" cy="707886"/>
          </a:xfrm>
          <a:prstGeom prst="rect">
            <a:avLst/>
          </a:prstGeom>
          <a:noFill/>
        </p:spPr>
        <p:txBody>
          <a:bodyPr wrap="none" rtlCol="0">
            <a:spAutoFit/>
          </a:bodyPr>
          <a:lstStyle/>
          <a:p>
            <a:r>
              <a:rPr lang="en-US" sz="4000" dirty="0" smtClean="0"/>
              <a:t>(</a:t>
            </a:r>
            <a:r>
              <a:rPr lang="en-US" sz="4000" dirty="0" smtClean="0"/>
              <a:t>5d)</a:t>
            </a:r>
            <a:endParaRPr lang="en-US" sz="4000" dirty="0"/>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586" y="10050202"/>
            <a:ext cx="5289110" cy="4211898"/>
          </a:xfrm>
          <a:prstGeom prst="rect">
            <a:avLst/>
          </a:prstGeom>
        </p:spPr>
      </p:pic>
    </p:spTree>
    <p:extLst>
      <p:ext uri="{BB962C8B-B14F-4D97-AF65-F5344CB8AC3E}">
        <p14:creationId xmlns:p14="http://schemas.microsoft.com/office/powerpoint/2010/main" val="52450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4578"/>
            <a:ext cx="10972800" cy="2667000"/>
          </a:xfrm>
        </p:spPr>
        <p:txBody>
          <a:bodyPr/>
          <a:lstStyle/>
          <a:p>
            <a:r>
              <a:rPr lang="en-US" dirty="0" smtClean="0"/>
              <a:t>Fig 6: Linking Accuracy on Testing Dataset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6143" y="1841238"/>
            <a:ext cx="8219101" cy="650266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0412" y="8753212"/>
            <a:ext cx="8882388" cy="7156771"/>
          </a:xfrm>
          <a:prstGeom prst="rect">
            <a:avLst/>
          </a:prstGeom>
        </p:spPr>
      </p:pic>
      <p:cxnSp>
        <p:nvCxnSpPr>
          <p:cNvPr id="10" name="Straight Connector 9"/>
          <p:cNvCxnSpPr/>
          <p:nvPr/>
        </p:nvCxnSpPr>
        <p:spPr>
          <a:xfrm flipV="1">
            <a:off x="5111262" y="2625969"/>
            <a:ext cx="0" cy="4958862"/>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58836" y="2660073"/>
            <a:ext cx="1967345" cy="1"/>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639226" y="11831782"/>
            <a:ext cx="0" cy="3276067"/>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103418" y="11762511"/>
            <a:ext cx="7439890"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81038" y="10726925"/>
            <a:ext cx="6830290" cy="0"/>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936194" y="10716128"/>
            <a:ext cx="20740" cy="4415073"/>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81199" y="1227993"/>
            <a:ext cx="1024639" cy="707886"/>
          </a:xfrm>
          <a:prstGeom prst="rect">
            <a:avLst/>
          </a:prstGeom>
          <a:noFill/>
        </p:spPr>
        <p:txBody>
          <a:bodyPr wrap="square" rtlCol="0">
            <a:spAutoFit/>
          </a:bodyPr>
          <a:lstStyle/>
          <a:p>
            <a:r>
              <a:rPr lang="en-US" sz="4000" dirty="0" smtClean="0"/>
              <a:t>(6a)</a:t>
            </a:r>
            <a:endParaRPr lang="en-US" sz="4000" dirty="0"/>
          </a:p>
        </p:txBody>
      </p:sp>
      <p:sp>
        <p:nvSpPr>
          <p:cNvPr id="28" name="TextBox 27"/>
          <p:cNvSpPr txBox="1"/>
          <p:nvPr/>
        </p:nvSpPr>
        <p:spPr>
          <a:xfrm>
            <a:off x="1922585" y="7898427"/>
            <a:ext cx="1024639" cy="707886"/>
          </a:xfrm>
          <a:prstGeom prst="rect">
            <a:avLst/>
          </a:prstGeom>
          <a:noFill/>
        </p:spPr>
        <p:txBody>
          <a:bodyPr wrap="square" rtlCol="0">
            <a:spAutoFit/>
          </a:bodyPr>
          <a:lstStyle/>
          <a:p>
            <a:r>
              <a:rPr lang="en-US" sz="4000" dirty="0" smtClean="0"/>
              <a:t>(6b)</a:t>
            </a:r>
            <a:endParaRPr lang="en-US" sz="4000" dirty="0"/>
          </a:p>
        </p:txBody>
      </p:sp>
    </p:spTree>
    <p:extLst>
      <p:ext uri="{BB962C8B-B14F-4D97-AF65-F5344CB8AC3E}">
        <p14:creationId xmlns:p14="http://schemas.microsoft.com/office/powerpoint/2010/main" val="344072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926612"/>
            <a:ext cx="10972800" cy="2667000"/>
          </a:xfrm>
        </p:spPr>
        <p:txBody>
          <a:bodyPr/>
          <a:lstStyle/>
          <a:p>
            <a:r>
              <a:rPr lang="en-US" dirty="0" smtClean="0"/>
              <a:t>Fig 7: Simulated 100k testing dataset accuracy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9353" y="8549560"/>
            <a:ext cx="8604281" cy="676664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694" y="1310788"/>
            <a:ext cx="8544256" cy="6708442"/>
          </a:xfrm>
          <a:prstGeom prst="rect">
            <a:avLst/>
          </a:prstGeom>
        </p:spPr>
      </p:pic>
      <p:sp>
        <p:nvSpPr>
          <p:cNvPr id="6" name="TextBox 5"/>
          <p:cNvSpPr txBox="1"/>
          <p:nvPr/>
        </p:nvSpPr>
        <p:spPr>
          <a:xfrm>
            <a:off x="1123949" y="866043"/>
            <a:ext cx="1024639" cy="707886"/>
          </a:xfrm>
          <a:prstGeom prst="rect">
            <a:avLst/>
          </a:prstGeom>
          <a:noFill/>
        </p:spPr>
        <p:txBody>
          <a:bodyPr wrap="square" rtlCol="0">
            <a:spAutoFit/>
          </a:bodyPr>
          <a:lstStyle/>
          <a:p>
            <a:r>
              <a:rPr lang="en-US" sz="4000" dirty="0" smtClean="0"/>
              <a:t>(7a)</a:t>
            </a:r>
            <a:endParaRPr lang="en-US" sz="4000" dirty="0"/>
          </a:p>
        </p:txBody>
      </p:sp>
      <p:sp>
        <p:nvSpPr>
          <p:cNvPr id="7" name="TextBox 6"/>
          <p:cNvSpPr txBox="1"/>
          <p:nvPr/>
        </p:nvSpPr>
        <p:spPr>
          <a:xfrm>
            <a:off x="951035" y="7955577"/>
            <a:ext cx="1024639" cy="707886"/>
          </a:xfrm>
          <a:prstGeom prst="rect">
            <a:avLst/>
          </a:prstGeom>
          <a:noFill/>
        </p:spPr>
        <p:txBody>
          <a:bodyPr wrap="square" rtlCol="0">
            <a:spAutoFit/>
          </a:bodyPr>
          <a:lstStyle/>
          <a:p>
            <a:r>
              <a:rPr lang="en-US" sz="4000" dirty="0" smtClean="0"/>
              <a:t>(7b)</a:t>
            </a:r>
            <a:endParaRPr lang="en-US" sz="4000" dirty="0"/>
          </a:p>
        </p:txBody>
      </p:sp>
      <p:cxnSp>
        <p:nvCxnSpPr>
          <p:cNvPr id="8" name="Straight Connector 7"/>
          <p:cNvCxnSpPr/>
          <p:nvPr/>
        </p:nvCxnSpPr>
        <p:spPr>
          <a:xfrm flipV="1">
            <a:off x="4082562" y="3121269"/>
            <a:ext cx="0" cy="4098681"/>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66950" y="3136324"/>
            <a:ext cx="1830531"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247900" y="10470574"/>
            <a:ext cx="6478731"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692662" y="10455519"/>
            <a:ext cx="0" cy="4098681"/>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28850" y="9088625"/>
            <a:ext cx="5110728" cy="0"/>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359548" y="9077828"/>
            <a:ext cx="25636" cy="5457322"/>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2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 8: Distribution of ranks for relatives in linking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72" y="3624002"/>
            <a:ext cx="10963252" cy="8766118"/>
          </a:xfrm>
          <a:prstGeom prst="rect">
            <a:avLst/>
          </a:prstGeom>
        </p:spPr>
      </p:pic>
    </p:spTree>
    <p:extLst>
      <p:ext uri="{BB962C8B-B14F-4D97-AF65-F5344CB8AC3E}">
        <p14:creationId xmlns:p14="http://schemas.microsoft.com/office/powerpoint/2010/main" val="189538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150482"/>
            <a:ext cx="8229600" cy="1039091"/>
          </a:xfrm>
        </p:spPr>
        <p:txBody>
          <a:bodyPr/>
          <a:lstStyle/>
          <a:p>
            <a:r>
              <a:rPr lang="en-US" dirty="0" smtClean="0"/>
              <a:t>Supplementary Figures</a:t>
            </a:r>
            <a:endParaRPr lang="en-US" dirty="0"/>
          </a:p>
        </p:txBody>
      </p:sp>
    </p:spTree>
    <p:extLst>
      <p:ext uri="{BB962C8B-B14F-4D97-AF65-F5344CB8AC3E}">
        <p14:creationId xmlns:p14="http://schemas.microsoft.com/office/powerpoint/2010/main" val="821907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S1ab: Per population and per tissue stratification</a:t>
            </a:r>
            <a:endParaRPr lang="en-US" dirty="0"/>
          </a:p>
        </p:txBody>
      </p:sp>
      <p:sp>
        <p:nvSpPr>
          <p:cNvPr id="3" name="TextBox 2"/>
          <p:cNvSpPr txBox="1"/>
          <p:nvPr/>
        </p:nvSpPr>
        <p:spPr>
          <a:xfrm>
            <a:off x="5066272" y="3336324"/>
            <a:ext cx="2408736" cy="461665"/>
          </a:xfrm>
          <a:prstGeom prst="rect">
            <a:avLst/>
          </a:prstGeom>
          <a:noFill/>
        </p:spPr>
        <p:txBody>
          <a:bodyPr wrap="none" rtlCol="0">
            <a:spAutoFit/>
          </a:bodyPr>
          <a:lstStyle/>
          <a:p>
            <a:r>
              <a:rPr lang="en-US" sz="2400" b="1" i="1" dirty="0" err="1"/>
              <a:t>eQTLs</a:t>
            </a:r>
            <a:r>
              <a:rPr lang="en-US" sz="2400" b="1" i="1" dirty="0"/>
              <a:t> Trained </a:t>
            </a:r>
            <a:r>
              <a:rPr lang="en-US" sz="2400" b="1" i="1" dirty="0" smtClean="0"/>
              <a:t>On</a:t>
            </a:r>
            <a:endParaRPr lang="en-US" sz="2400" b="1" i="1" dirty="0"/>
          </a:p>
        </p:txBody>
      </p:sp>
      <p:sp>
        <p:nvSpPr>
          <p:cNvPr id="6" name="TextBox 5"/>
          <p:cNvSpPr txBox="1"/>
          <p:nvPr/>
        </p:nvSpPr>
        <p:spPr>
          <a:xfrm rot="16200000">
            <a:off x="605594" y="4900654"/>
            <a:ext cx="2261709" cy="461665"/>
          </a:xfrm>
          <a:prstGeom prst="rect">
            <a:avLst/>
          </a:prstGeom>
          <a:noFill/>
        </p:spPr>
        <p:txBody>
          <a:bodyPr wrap="none" rtlCol="0">
            <a:spAutoFit/>
          </a:bodyPr>
          <a:lstStyle/>
          <a:p>
            <a:r>
              <a:rPr lang="en-US" sz="2400" b="1" i="1" dirty="0" err="1"/>
              <a:t>eQTLs</a:t>
            </a:r>
            <a:r>
              <a:rPr lang="en-US" sz="2400" b="1" i="1" dirty="0"/>
              <a:t> </a:t>
            </a:r>
            <a:r>
              <a:rPr lang="en-US" sz="2400" b="1" i="1" dirty="0" smtClean="0"/>
              <a:t>Tested On</a:t>
            </a:r>
            <a:endParaRPr lang="en-US" sz="2400" b="1" i="1" dirty="0"/>
          </a:p>
        </p:txBody>
      </p:sp>
      <p:sp>
        <p:nvSpPr>
          <p:cNvPr id="7" name="TextBox 6"/>
          <p:cNvSpPr txBox="1"/>
          <p:nvPr/>
        </p:nvSpPr>
        <p:spPr>
          <a:xfrm>
            <a:off x="4983895" y="7648457"/>
            <a:ext cx="2408736" cy="461665"/>
          </a:xfrm>
          <a:prstGeom prst="rect">
            <a:avLst/>
          </a:prstGeom>
          <a:noFill/>
        </p:spPr>
        <p:txBody>
          <a:bodyPr wrap="none" rtlCol="0">
            <a:spAutoFit/>
          </a:bodyPr>
          <a:lstStyle/>
          <a:p>
            <a:r>
              <a:rPr lang="en-US" sz="2400" b="1" i="1" dirty="0" err="1"/>
              <a:t>eQTLs</a:t>
            </a:r>
            <a:r>
              <a:rPr lang="en-US" sz="2400" b="1" i="1" dirty="0"/>
              <a:t> Trained </a:t>
            </a:r>
            <a:r>
              <a:rPr lang="en-US" sz="2400" b="1" i="1" dirty="0" smtClean="0"/>
              <a:t>On</a:t>
            </a:r>
            <a:endParaRPr lang="en-US" sz="2400" b="1" i="1" dirty="0"/>
          </a:p>
        </p:txBody>
      </p:sp>
      <p:graphicFrame>
        <p:nvGraphicFramePr>
          <p:cNvPr id="9" name="Table 8"/>
          <p:cNvGraphicFramePr>
            <a:graphicFrameLocks noGrp="1"/>
          </p:cNvGraphicFramePr>
          <p:nvPr>
            <p:extLst>
              <p:ext uri="{D42A27DB-BD31-4B8C-83A1-F6EECF244321}">
                <p14:modId xmlns:p14="http://schemas.microsoft.com/office/powerpoint/2010/main" val="2705593563"/>
              </p:ext>
            </p:extLst>
          </p:nvPr>
        </p:nvGraphicFramePr>
        <p:xfrm>
          <a:off x="2089317" y="3887624"/>
          <a:ext cx="7746660" cy="2389608"/>
        </p:xfrm>
        <a:graphic>
          <a:graphicData uri="http://schemas.openxmlformats.org/drawingml/2006/table">
            <a:tbl>
              <a:tblPr/>
              <a:tblGrid>
                <a:gridCol w="1349622"/>
                <a:gridCol w="1232598"/>
                <a:gridCol w="1291110"/>
                <a:gridCol w="1291110"/>
                <a:gridCol w="1291110"/>
                <a:gridCol w="1291110"/>
              </a:tblGrid>
              <a:tr h="398268">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dirty="0" smtClean="0">
                          <a:effectLst/>
                        </a:rPr>
                        <a:t># linked/# total</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dirty="0">
                          <a:effectLst/>
                        </a:rPr>
                        <a:t>TSI</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CEU</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FIN</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GBR</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b="1" i="1" dirty="0">
                          <a:effectLst/>
                        </a:rPr>
                        <a:t>YRI</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398268">
                <a:tc>
                  <a:txBody>
                    <a:bodyPr/>
                    <a:lstStyle/>
                    <a:p>
                      <a:pPr algn="ctr" rtl="0" fontAlgn="b"/>
                      <a:r>
                        <a:rPr lang="en-US" b="1" i="1" dirty="0">
                          <a:effectLst/>
                        </a:rPr>
                        <a:t>TSI</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92/92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92/92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92/92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81/92</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CEU</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77/78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78/78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77/78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50/78</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FIN</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89/89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88/89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89/89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74/89</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GBR</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a:effectLst/>
                        </a:rPr>
                        <a:t>85/85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84/85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84/85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61/85</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398268">
                <a:tc>
                  <a:txBody>
                    <a:bodyPr/>
                    <a:lstStyle/>
                    <a:p>
                      <a:pPr algn="ctr" rtl="0" fontAlgn="b"/>
                      <a:r>
                        <a:rPr lang="en-US" b="1" i="1" dirty="0">
                          <a:effectLst/>
                        </a:rPr>
                        <a:t>YRI</a:t>
                      </a:r>
                    </a:p>
                  </a:txBody>
                  <a:tcPr marL="28575" marR="28575" marT="19050" marB="1905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dirty="0">
                          <a:effectLst/>
                        </a:rPr>
                        <a:t>67/77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36/77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66/77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68/77</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smtClean="0">
                          <a:effectLst/>
                        </a:rPr>
                        <a:t>-</a:t>
                      </a:r>
                      <a:endParaRPr lang="en-US"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98764836"/>
              </p:ext>
            </p:extLst>
          </p:nvPr>
        </p:nvGraphicFramePr>
        <p:xfrm>
          <a:off x="1013254" y="8146473"/>
          <a:ext cx="9984261" cy="1043847"/>
        </p:xfrm>
        <a:graphic>
          <a:graphicData uri="http://schemas.openxmlformats.org/drawingml/2006/table">
            <a:tbl>
              <a:tblPr/>
              <a:tblGrid>
                <a:gridCol w="1629231"/>
                <a:gridCol w="1392505"/>
                <a:gridCol w="1392505"/>
                <a:gridCol w="1392505"/>
                <a:gridCol w="1786579"/>
                <a:gridCol w="998431"/>
                <a:gridCol w="1392505"/>
              </a:tblGrid>
              <a:tr h="45710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dirty="0" smtClean="0">
                          <a:effectLst/>
                        </a:rPr>
                        <a:t># linked/# total</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Whole Blood</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Lung</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Stomach</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dirty="0" smtClean="0">
                          <a:effectLst/>
                        </a:rPr>
                        <a:t>Muscle-Skeletal</a:t>
                      </a:r>
                      <a:endParaRPr lang="en-US"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Thyroid</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b="1" i="1">
                          <a:effectLst/>
                        </a:rPr>
                        <a:t>Adipose</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200025">
                <a:tc>
                  <a:txBody>
                    <a:bodyPr/>
                    <a:lstStyle/>
                    <a:p>
                      <a:pPr algn="ctr" rtl="0" fontAlgn="b"/>
                      <a:r>
                        <a:rPr lang="en-US" b="1" i="1">
                          <a:effectLst/>
                        </a:rPr>
                        <a:t>Whole GEUVADIS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370/421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366/421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344/421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319/421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a:effectLst/>
                        </a:rPr>
                        <a:t>350/421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dirty="0">
                          <a:effectLst/>
                        </a:rPr>
                        <a:t>356/421</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
        <p:nvSpPr>
          <p:cNvPr id="11" name="TextBox 10"/>
          <p:cNvSpPr txBox="1"/>
          <p:nvPr/>
        </p:nvSpPr>
        <p:spPr>
          <a:xfrm>
            <a:off x="1511642" y="3150970"/>
            <a:ext cx="643125" cy="584775"/>
          </a:xfrm>
          <a:prstGeom prst="rect">
            <a:avLst/>
          </a:prstGeom>
          <a:noFill/>
        </p:spPr>
        <p:txBody>
          <a:bodyPr wrap="none" rtlCol="0">
            <a:spAutoFit/>
          </a:bodyPr>
          <a:lstStyle/>
          <a:p>
            <a:r>
              <a:rPr lang="en-US" sz="3200" b="1" dirty="0" smtClean="0"/>
              <a:t>(a)</a:t>
            </a:r>
            <a:endParaRPr lang="en-US" sz="3200" b="1" dirty="0"/>
          </a:p>
        </p:txBody>
      </p:sp>
      <p:sp>
        <p:nvSpPr>
          <p:cNvPr id="12" name="TextBox 11"/>
          <p:cNvSpPr txBox="1"/>
          <p:nvPr/>
        </p:nvSpPr>
        <p:spPr>
          <a:xfrm>
            <a:off x="1511642" y="7368743"/>
            <a:ext cx="660758" cy="584775"/>
          </a:xfrm>
          <a:prstGeom prst="rect">
            <a:avLst/>
          </a:prstGeom>
          <a:noFill/>
        </p:spPr>
        <p:txBody>
          <a:bodyPr wrap="none" rtlCol="0">
            <a:spAutoFit/>
          </a:bodyPr>
          <a:lstStyle/>
          <a:p>
            <a:r>
              <a:rPr lang="en-US" sz="3200" b="1" dirty="0" smtClean="0"/>
              <a:t>(b)</a:t>
            </a:r>
            <a:endParaRPr lang="en-US" sz="3200" b="1" dirty="0"/>
          </a:p>
        </p:txBody>
      </p:sp>
    </p:spTree>
    <p:extLst>
      <p:ext uri="{BB962C8B-B14F-4D97-AF65-F5344CB8AC3E}">
        <p14:creationId xmlns:p14="http://schemas.microsoft.com/office/powerpoint/2010/main" val="245916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p:cNvSpPr/>
          <p:nvPr/>
        </p:nvSpPr>
        <p:spPr>
          <a:xfrm>
            <a:off x="5121442" y="12106764"/>
            <a:ext cx="693948" cy="2642865"/>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843920" y="9365226"/>
            <a:ext cx="730268" cy="1996834"/>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2569855" y="10113819"/>
            <a:ext cx="492000" cy="1251012"/>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2610134" y="6345382"/>
            <a:ext cx="456407" cy="1251012"/>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1958808" y="5732585"/>
            <a:ext cx="651325" cy="1861038"/>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3293323" y="8337154"/>
            <a:ext cx="110871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1594022" y="8032230"/>
            <a:ext cx="8560721" cy="3750039"/>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12"/>
          <p:cNvSpPr/>
          <p:nvPr/>
        </p:nvSpPr>
        <p:spPr>
          <a:xfrm>
            <a:off x="1618736" y="5050302"/>
            <a:ext cx="8569586" cy="2804160"/>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TextBox 226"/>
          <p:cNvSpPr txBox="1"/>
          <p:nvPr/>
        </p:nvSpPr>
        <p:spPr>
          <a:xfrm>
            <a:off x="5628085" y="10109769"/>
            <a:ext cx="2098682" cy="523220"/>
          </a:xfrm>
          <a:prstGeom prst="rect">
            <a:avLst/>
          </a:prstGeom>
          <a:noFill/>
        </p:spPr>
        <p:txBody>
          <a:bodyPr wrap="square" rtlCol="0">
            <a:spAutoFit/>
          </a:bodyPr>
          <a:lstStyle/>
          <a:p>
            <a:pPr algn="ctr"/>
            <a:r>
              <a:rPr lang="en-US" sz="1400" dirty="0"/>
              <a:t>Genotype Comparison and Matching</a:t>
            </a:r>
          </a:p>
        </p:txBody>
      </p:sp>
      <p:sp>
        <p:nvSpPr>
          <p:cNvPr id="2" name="Title 1"/>
          <p:cNvSpPr>
            <a:spLocks noGrp="1"/>
          </p:cNvSpPr>
          <p:nvPr>
            <p:ph type="title"/>
          </p:nvPr>
        </p:nvSpPr>
        <p:spPr>
          <a:xfrm>
            <a:off x="2070271" y="613049"/>
            <a:ext cx="7775858" cy="1232079"/>
          </a:xfrm>
        </p:spPr>
        <p:txBody>
          <a:bodyPr>
            <a:noAutofit/>
          </a:bodyPr>
          <a:lstStyle/>
          <a:p>
            <a:r>
              <a:rPr lang="en-US" sz="4000" dirty="0"/>
              <a:t>Fig 1a: Linking Attack </a:t>
            </a:r>
            <a:r>
              <a:rPr lang="en-US" sz="4000" dirty="0" smtClean="0"/>
              <a:t>Scenario</a:t>
            </a:r>
            <a:endParaRPr lang="en-US" sz="4000" dirty="0"/>
          </a:p>
        </p:txBody>
      </p:sp>
      <p:sp>
        <p:nvSpPr>
          <p:cNvPr id="107" name="Right Brace 106"/>
          <p:cNvSpPr/>
          <p:nvPr/>
        </p:nvSpPr>
        <p:spPr>
          <a:xfrm rot="5400000">
            <a:off x="3726567" y="6937502"/>
            <a:ext cx="231166" cy="1555039"/>
          </a:xfrm>
          <a:prstGeom prst="rightBrace">
            <a:avLst>
              <a:gd name="adj1" fmla="val 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031715" y="5634219"/>
            <a:ext cx="2249334" cy="646331"/>
          </a:xfrm>
          <a:prstGeom prst="rect">
            <a:avLst/>
          </a:prstGeom>
          <a:noFill/>
        </p:spPr>
        <p:txBody>
          <a:bodyPr wrap="none" rtlCol="0">
            <a:spAutoFit/>
          </a:bodyPr>
          <a:lstStyle/>
          <a:p>
            <a:pPr algn="ctr"/>
            <a:r>
              <a:rPr lang="en-US" dirty="0"/>
              <a:t>Phenotype-Genotype </a:t>
            </a:r>
          </a:p>
          <a:p>
            <a:pPr algn="ctr"/>
            <a:r>
              <a:rPr lang="en-US" dirty="0"/>
              <a:t>Correlation Dataset</a:t>
            </a:r>
          </a:p>
        </p:txBody>
      </p:sp>
      <mc:AlternateContent xmlns:mc="http://schemas.openxmlformats.org/markup-compatibility/2006" xmlns:a14="http://schemas.microsoft.com/office/drawing/2010/main">
        <mc:Choice Requires="a14">
          <p:sp>
            <p:nvSpPr>
              <p:cNvPr id="115" name="TextBox 114"/>
              <p:cNvSpPr txBox="1"/>
              <p:nvPr/>
            </p:nvSpPr>
            <p:spPr>
              <a:xfrm>
                <a:off x="5119996" y="6267505"/>
                <a:ext cx="2026132" cy="830997"/>
              </a:xfrm>
              <a:prstGeom prst="rect">
                <a:avLst/>
              </a:prstGeom>
              <a:noFill/>
            </p:spPr>
            <p:txBody>
              <a:bodyPr wrap="none" rtlCol="0">
                <a:spAutoFit/>
              </a:bodyPr>
              <a:lstStyle/>
              <a:p>
                <a:pPr algn="ctr"/>
                <a:r>
                  <a:rPr lang="en-US" sz="1200" dirty="0"/>
                  <a:t>Phenotype 1             Variant 1 </a:t>
                </a:r>
              </a:p>
              <a:p>
                <a:pPr algn="ctr"/>
                <a:r>
                  <a:rPr lang="en-US" sz="1200" dirty="0"/>
                  <a:t>Phenotype 2             Variant 2 </a:t>
                </a:r>
              </a:p>
              <a:p>
                <a:pPr algn="ctr"/>
                <a:endParaRPr lang="en-US" sz="1200" dirty="0"/>
              </a:p>
              <a:p>
                <a:pPr algn="ctr"/>
                <a:r>
                  <a:rPr lang="en-US" sz="1200" dirty="0"/>
                  <a:t>Phenotype </a:t>
                </a:r>
                <a14:m>
                  <m:oMath xmlns:m="http://schemas.openxmlformats.org/officeDocument/2006/math">
                    <m:r>
                      <a:rPr lang="en-US" sz="1200" i="1">
                        <a:latin typeface="Cambria Math" panose="02040503050406030204" pitchFamily="18" charset="0"/>
                      </a:rPr>
                      <m:t>𝑞</m:t>
                    </m:r>
                  </m:oMath>
                </a14:m>
                <a:r>
                  <a:rPr lang="en-US" sz="1200" dirty="0"/>
                  <a:t>            Variant </a:t>
                </a:r>
                <a14:m>
                  <m:oMath xmlns:m="http://schemas.openxmlformats.org/officeDocument/2006/math">
                    <m:r>
                      <a:rPr lang="en-US" sz="1200" i="1">
                        <a:latin typeface="Cambria Math" panose="02040503050406030204" pitchFamily="18" charset="0"/>
                      </a:rPr>
                      <m:t>𝑞</m:t>
                    </m:r>
                  </m:oMath>
                </a14:m>
                <a:r>
                  <a:rPr lang="en-US" sz="1200" dirty="0"/>
                  <a:t> </a:t>
                </a:r>
              </a:p>
            </p:txBody>
          </p:sp>
        </mc:Choice>
        <mc:Fallback xmlns="">
          <p:sp>
            <p:nvSpPr>
              <p:cNvPr id="115" name="TextBox 114"/>
              <p:cNvSpPr txBox="1">
                <a:spLocks noRot="1" noChangeAspect="1" noMove="1" noResize="1" noEditPoints="1" noAdjustHandles="1" noChangeArrowheads="1" noChangeShapeType="1" noTextEdit="1"/>
              </p:cNvSpPr>
              <p:nvPr/>
            </p:nvSpPr>
            <p:spPr>
              <a:xfrm>
                <a:off x="5119996" y="6267505"/>
                <a:ext cx="2026132" cy="830997"/>
              </a:xfrm>
              <a:prstGeom prst="rect">
                <a:avLst/>
              </a:prstGeom>
              <a:blipFill rotWithShape="0">
                <a:blip r:embed="rId3"/>
                <a:stretch>
                  <a:fillRect b="-5147"/>
                </a:stretch>
              </a:blipFill>
            </p:spPr>
            <p:txBody>
              <a:bodyPr/>
              <a:lstStyle/>
              <a:p>
                <a:r>
                  <a:rPr lang="en-US">
                    <a:noFill/>
                  </a:rPr>
                  <a:t> </a:t>
                </a:r>
              </a:p>
            </p:txBody>
          </p:sp>
        </mc:Fallback>
      </mc:AlternateContent>
      <p:sp>
        <p:nvSpPr>
          <p:cNvPr id="22" name="TextBox 21"/>
          <p:cNvSpPr txBox="1"/>
          <p:nvPr/>
        </p:nvSpPr>
        <p:spPr>
          <a:xfrm>
            <a:off x="2588298" y="6349279"/>
            <a:ext cx="534121" cy="307777"/>
          </a:xfrm>
          <a:prstGeom prst="rect">
            <a:avLst/>
          </a:prstGeom>
          <a:noFill/>
        </p:spPr>
        <p:txBody>
          <a:bodyPr wrap="none" rtlCol="0">
            <a:spAutoFit/>
          </a:bodyPr>
          <a:lstStyle/>
          <a:p>
            <a:r>
              <a:rPr lang="en-US" sz="1400" dirty="0"/>
              <a:t>HIV+</a:t>
            </a:r>
          </a:p>
        </p:txBody>
      </p:sp>
      <p:sp>
        <p:nvSpPr>
          <p:cNvPr id="23" name="TextBox 22"/>
          <p:cNvSpPr txBox="1"/>
          <p:nvPr/>
        </p:nvSpPr>
        <p:spPr>
          <a:xfrm>
            <a:off x="2591681" y="6614427"/>
            <a:ext cx="498855" cy="307777"/>
          </a:xfrm>
          <a:prstGeom prst="rect">
            <a:avLst/>
          </a:prstGeom>
          <a:noFill/>
        </p:spPr>
        <p:txBody>
          <a:bodyPr wrap="none" rtlCol="0">
            <a:spAutoFit/>
          </a:bodyPr>
          <a:lstStyle/>
          <a:p>
            <a:r>
              <a:rPr lang="en-US" sz="1400" dirty="0"/>
              <a:t>HIV-</a:t>
            </a:r>
          </a:p>
        </p:txBody>
      </p:sp>
      <p:cxnSp>
        <p:nvCxnSpPr>
          <p:cNvPr id="32" name="Straight Connector 31"/>
          <p:cNvCxnSpPr/>
          <p:nvPr/>
        </p:nvCxnSpPr>
        <p:spPr>
          <a:xfrm>
            <a:off x="3405346" y="6345677"/>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30255" y="6350030"/>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43696" y="6257376"/>
            <a:ext cx="343364" cy="369332"/>
          </a:xfrm>
          <a:prstGeom prst="rect">
            <a:avLst/>
          </a:prstGeom>
          <a:noFill/>
        </p:spPr>
        <p:txBody>
          <a:bodyPr wrap="none" rtlCol="0">
            <a:spAutoFit/>
          </a:bodyPr>
          <a:lstStyle/>
          <a:p>
            <a:r>
              <a:rPr lang="en-US" dirty="0"/>
              <a:t>…</a:t>
            </a:r>
          </a:p>
        </p:txBody>
      </p:sp>
      <p:sp>
        <p:nvSpPr>
          <p:cNvPr id="38" name="TextBox 37"/>
          <p:cNvSpPr txBox="1"/>
          <p:nvPr/>
        </p:nvSpPr>
        <p:spPr>
          <a:xfrm>
            <a:off x="3743696" y="6509789"/>
            <a:ext cx="343364" cy="369332"/>
          </a:xfrm>
          <a:prstGeom prst="rect">
            <a:avLst/>
          </a:prstGeom>
          <a:noFill/>
        </p:spPr>
        <p:txBody>
          <a:bodyPr wrap="none" rtlCol="0">
            <a:spAutoFit/>
          </a:bodyPr>
          <a:lstStyle/>
          <a:p>
            <a:r>
              <a:rPr lang="en-US" dirty="0"/>
              <a:t>…</a:t>
            </a:r>
          </a:p>
        </p:txBody>
      </p:sp>
      <p:cxnSp>
        <p:nvCxnSpPr>
          <p:cNvPr id="39" name="Straight Connector 38"/>
          <p:cNvCxnSpPr/>
          <p:nvPr/>
        </p:nvCxnSpPr>
        <p:spPr>
          <a:xfrm>
            <a:off x="4113219" y="6350034"/>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577749" y="7319585"/>
            <a:ext cx="498855" cy="307777"/>
          </a:xfrm>
          <a:prstGeom prst="rect">
            <a:avLst/>
          </a:prstGeom>
          <a:noFill/>
        </p:spPr>
        <p:txBody>
          <a:bodyPr wrap="none" rtlCol="0">
            <a:spAutoFit/>
          </a:bodyPr>
          <a:lstStyle/>
          <a:p>
            <a:r>
              <a:rPr lang="en-US" sz="1400" dirty="0"/>
              <a:t>HIV-</a:t>
            </a:r>
          </a:p>
        </p:txBody>
      </p:sp>
      <p:sp>
        <p:nvSpPr>
          <p:cNvPr id="60" name="TextBox 59"/>
          <p:cNvSpPr txBox="1"/>
          <p:nvPr/>
        </p:nvSpPr>
        <p:spPr>
          <a:xfrm rot="5400000">
            <a:off x="3805583" y="6920280"/>
            <a:ext cx="343364" cy="369332"/>
          </a:xfrm>
          <a:prstGeom prst="rect">
            <a:avLst/>
          </a:prstGeom>
          <a:noFill/>
        </p:spPr>
        <p:txBody>
          <a:bodyPr wrap="none" rtlCol="0">
            <a:spAutoFit/>
          </a:bodyPr>
          <a:lstStyle/>
          <a:p>
            <a:r>
              <a:rPr lang="en-US" dirty="0"/>
              <a:t>…</a:t>
            </a:r>
          </a:p>
        </p:txBody>
      </p:sp>
      <p:sp>
        <p:nvSpPr>
          <p:cNvPr id="61" name="TextBox 60"/>
          <p:cNvSpPr txBox="1"/>
          <p:nvPr/>
        </p:nvSpPr>
        <p:spPr>
          <a:xfrm rot="5400000">
            <a:off x="2711344" y="6944182"/>
            <a:ext cx="343364" cy="369332"/>
          </a:xfrm>
          <a:prstGeom prst="rect">
            <a:avLst/>
          </a:prstGeom>
          <a:noFill/>
        </p:spPr>
        <p:txBody>
          <a:bodyPr wrap="none" rtlCol="0">
            <a:spAutoFit/>
          </a:bodyPr>
          <a:lstStyle/>
          <a:p>
            <a:r>
              <a:rPr lang="en-US" dirty="0"/>
              <a:t>…</a:t>
            </a:r>
          </a:p>
        </p:txBody>
      </p:sp>
      <p:sp>
        <p:nvSpPr>
          <p:cNvPr id="5" name="Rectangle 4"/>
          <p:cNvSpPr/>
          <p:nvPr/>
        </p:nvSpPr>
        <p:spPr>
          <a:xfrm>
            <a:off x="1961887" y="5734486"/>
            <a:ext cx="2657005" cy="1874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961810" y="6350031"/>
            <a:ext cx="2657082" cy="974584"/>
            <a:chOff x="1066800" y="2010780"/>
            <a:chExt cx="1943880" cy="974584"/>
          </a:xfrm>
        </p:grpSpPr>
        <p:cxnSp>
          <p:nvCxnSpPr>
            <p:cNvPr id="10" name="Straight Connector 9"/>
            <p:cNvCxnSpPr/>
            <p:nvPr/>
          </p:nvCxnSpPr>
          <p:spPr>
            <a:xfrm>
              <a:off x="1077024" y="2010780"/>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66800" y="2277088"/>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79870" y="2985364"/>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76113" y="2559028"/>
              <a:ext cx="19294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rot="19489206">
            <a:off x="2911221" y="5925200"/>
            <a:ext cx="974947" cy="276999"/>
          </a:xfrm>
          <a:prstGeom prst="rect">
            <a:avLst/>
          </a:prstGeom>
          <a:noFill/>
        </p:spPr>
        <p:txBody>
          <a:bodyPr wrap="none" rtlCol="0">
            <a:spAutoFit/>
          </a:bodyPr>
          <a:lstStyle/>
          <a:p>
            <a:r>
              <a:rPr lang="en-US" sz="1200" dirty="0"/>
              <a:t>Phenotype 1</a:t>
            </a:r>
          </a:p>
        </p:txBody>
      </p:sp>
      <mc:AlternateContent xmlns:mc="http://schemas.openxmlformats.org/markup-compatibility/2006" xmlns:a14="http://schemas.microsoft.com/office/drawing/2010/main">
        <mc:Choice Requires="a14">
          <p:sp>
            <p:nvSpPr>
              <p:cNvPr id="85" name="TextBox 84"/>
              <p:cNvSpPr txBox="1"/>
              <p:nvPr/>
            </p:nvSpPr>
            <p:spPr>
              <a:xfrm rot="19577995">
                <a:off x="3922378" y="5956880"/>
                <a:ext cx="896399" cy="461665"/>
              </a:xfrm>
              <a:prstGeom prst="rect">
                <a:avLst/>
              </a:prstGeom>
              <a:noFill/>
            </p:spPr>
            <p:txBody>
              <a:bodyPr wrap="none" rtlCol="0">
                <a:spAutoFit/>
              </a:bodyPr>
              <a:lstStyle/>
              <a:p>
                <a:r>
                  <a:rPr lang="en-US" sz="1200" dirty="0"/>
                  <a:t>Phenotype </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85" name="TextBox 84"/>
              <p:cNvSpPr txBox="1">
                <a:spLocks noRot="1" noChangeAspect="1" noMove="1" noResize="1" noEditPoints="1" noAdjustHandles="1" noChangeArrowheads="1" noChangeShapeType="1" noTextEdit="1"/>
              </p:cNvSpPr>
              <p:nvPr/>
            </p:nvSpPr>
            <p:spPr>
              <a:xfrm rot="19577995">
                <a:off x="3922378" y="5956880"/>
                <a:ext cx="896399" cy="461665"/>
              </a:xfrm>
              <a:prstGeom prst="rect">
                <a:avLst/>
              </a:prstGeom>
              <a:blipFill rotWithShape="0">
                <a:blip r:embed="rId4"/>
                <a:stretch>
                  <a:fillRect/>
                </a:stretch>
              </a:blipFill>
            </p:spPr>
            <p:txBody>
              <a:bodyPr/>
              <a:lstStyle/>
              <a:p>
                <a:r>
                  <a:rPr lang="en-US">
                    <a:noFill/>
                  </a:rPr>
                  <a:t> </a:t>
                </a:r>
              </a:p>
            </p:txBody>
          </p:sp>
        </mc:Fallback>
      </mc:AlternateContent>
      <p:sp>
        <p:nvSpPr>
          <p:cNvPr id="101" name="TextBox 100"/>
          <p:cNvSpPr txBox="1"/>
          <p:nvPr/>
        </p:nvSpPr>
        <p:spPr>
          <a:xfrm>
            <a:off x="3748168" y="7220281"/>
            <a:ext cx="343364" cy="369332"/>
          </a:xfrm>
          <a:prstGeom prst="rect">
            <a:avLst/>
          </a:prstGeom>
          <a:noFill/>
        </p:spPr>
        <p:txBody>
          <a:bodyPr wrap="none" rtlCol="0">
            <a:spAutoFit/>
          </a:bodyPr>
          <a:lstStyle/>
          <a:p>
            <a:r>
              <a:rPr lang="en-US" dirty="0"/>
              <a:t>…</a:t>
            </a:r>
          </a:p>
        </p:txBody>
      </p:sp>
      <p:sp>
        <p:nvSpPr>
          <p:cNvPr id="116" name="TextBox 115"/>
          <p:cNvSpPr txBox="1"/>
          <p:nvPr/>
        </p:nvSpPr>
        <p:spPr>
          <a:xfrm>
            <a:off x="2302317" y="5070697"/>
            <a:ext cx="1972270" cy="646331"/>
          </a:xfrm>
          <a:prstGeom prst="rect">
            <a:avLst/>
          </a:prstGeom>
          <a:noFill/>
        </p:spPr>
        <p:txBody>
          <a:bodyPr wrap="none" rtlCol="0">
            <a:spAutoFit/>
          </a:bodyPr>
          <a:lstStyle/>
          <a:p>
            <a:pPr algn="ctr"/>
            <a:r>
              <a:rPr lang="en-US" dirty="0"/>
              <a:t>Phenotype </a:t>
            </a:r>
            <a:r>
              <a:rPr lang="en-US" dirty="0" smtClean="0"/>
              <a:t>Dataset</a:t>
            </a:r>
          </a:p>
          <a:p>
            <a:pPr algn="ctr"/>
            <a:r>
              <a:rPr lang="en-US" dirty="0" smtClean="0"/>
              <a:t>(Public)</a:t>
            </a:r>
            <a:endParaRPr lang="en-US" dirty="0"/>
          </a:p>
        </p:txBody>
      </p:sp>
      <p:sp>
        <p:nvSpPr>
          <p:cNvPr id="145" name="TextBox 144"/>
          <p:cNvSpPr txBox="1"/>
          <p:nvPr/>
        </p:nvSpPr>
        <p:spPr>
          <a:xfrm>
            <a:off x="3399009" y="8327479"/>
            <a:ext cx="944489" cy="523220"/>
          </a:xfrm>
          <a:prstGeom prst="rect">
            <a:avLst/>
          </a:prstGeom>
          <a:noFill/>
        </p:spPr>
        <p:txBody>
          <a:bodyPr wrap="none" rtlCol="0">
            <a:spAutoFit/>
          </a:bodyPr>
          <a:lstStyle/>
          <a:p>
            <a:pPr algn="ctr"/>
            <a:r>
              <a:rPr lang="en-US" sz="1400" dirty="0"/>
              <a:t>Genotype </a:t>
            </a:r>
          </a:p>
          <a:p>
            <a:pPr algn="ctr"/>
            <a:r>
              <a:rPr lang="en-US" sz="1400" dirty="0"/>
              <a:t>Prediction</a:t>
            </a:r>
          </a:p>
        </p:txBody>
      </p:sp>
      <p:sp>
        <p:nvSpPr>
          <p:cNvPr id="17" name="TextBox 16"/>
          <p:cNvSpPr txBox="1"/>
          <p:nvPr/>
        </p:nvSpPr>
        <p:spPr>
          <a:xfrm>
            <a:off x="7468800" y="5094422"/>
            <a:ext cx="2547429" cy="646331"/>
          </a:xfrm>
          <a:prstGeom prst="rect">
            <a:avLst/>
          </a:prstGeom>
          <a:noFill/>
        </p:spPr>
        <p:txBody>
          <a:bodyPr wrap="none" rtlCol="0">
            <a:spAutoFit/>
          </a:bodyPr>
          <a:lstStyle/>
          <a:p>
            <a:pPr algn="ctr"/>
            <a:r>
              <a:rPr lang="en-US" dirty="0"/>
              <a:t>Genotype </a:t>
            </a:r>
            <a:r>
              <a:rPr lang="en-US" dirty="0" smtClean="0"/>
              <a:t>Dataset</a:t>
            </a:r>
          </a:p>
          <a:p>
            <a:pPr algn="ctr"/>
            <a:r>
              <a:rPr lang="en-US" dirty="0" smtClean="0"/>
              <a:t>(Stolen/Hacked/Queried)</a:t>
            </a:r>
            <a:endParaRPr lang="en-US" dirty="0"/>
          </a:p>
        </p:txBody>
      </p:sp>
      <p:sp>
        <p:nvSpPr>
          <p:cNvPr id="21" name="Rectangle 20"/>
          <p:cNvSpPr/>
          <p:nvPr/>
        </p:nvSpPr>
        <p:spPr>
          <a:xfrm>
            <a:off x="7743825" y="5772150"/>
            <a:ext cx="661621" cy="1817370"/>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8407127" y="5778828"/>
            <a:ext cx="1380145" cy="1814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p:nvPr/>
        </p:nvCxnSpPr>
        <p:spPr>
          <a:xfrm>
            <a:off x="8746085" y="6319422"/>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048826" y="6323775"/>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062267" y="6231121"/>
            <a:ext cx="343364" cy="369332"/>
          </a:xfrm>
          <a:prstGeom prst="rect">
            <a:avLst/>
          </a:prstGeom>
          <a:noFill/>
        </p:spPr>
        <p:txBody>
          <a:bodyPr wrap="none" rtlCol="0">
            <a:spAutoFit/>
          </a:bodyPr>
          <a:lstStyle/>
          <a:p>
            <a:r>
              <a:rPr lang="en-US" dirty="0"/>
              <a:t>…</a:t>
            </a:r>
          </a:p>
        </p:txBody>
      </p:sp>
      <p:cxnSp>
        <p:nvCxnSpPr>
          <p:cNvPr id="160" name="Straight Connector 159"/>
          <p:cNvCxnSpPr/>
          <p:nvPr/>
        </p:nvCxnSpPr>
        <p:spPr>
          <a:xfrm>
            <a:off x="9426248" y="6323779"/>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rot="5400000">
            <a:off x="9137217" y="6907088"/>
            <a:ext cx="343364" cy="369332"/>
          </a:xfrm>
          <a:prstGeom prst="rect">
            <a:avLst/>
          </a:prstGeom>
          <a:noFill/>
        </p:spPr>
        <p:txBody>
          <a:bodyPr wrap="none" rtlCol="0">
            <a:spAutoFit/>
          </a:bodyPr>
          <a:lstStyle/>
          <a:p>
            <a:r>
              <a:rPr lang="en-US" dirty="0"/>
              <a:t>…</a:t>
            </a:r>
          </a:p>
        </p:txBody>
      </p:sp>
      <p:sp>
        <p:nvSpPr>
          <p:cNvPr id="164" name="TextBox 163"/>
          <p:cNvSpPr txBox="1"/>
          <p:nvPr/>
        </p:nvSpPr>
        <p:spPr>
          <a:xfrm rot="19489206">
            <a:off x="8310777" y="5953189"/>
            <a:ext cx="742126" cy="276999"/>
          </a:xfrm>
          <a:prstGeom prst="rect">
            <a:avLst/>
          </a:prstGeom>
          <a:noFill/>
        </p:spPr>
        <p:txBody>
          <a:bodyPr wrap="none" rtlCol="0">
            <a:spAutoFit/>
          </a:bodyPr>
          <a:lstStyle/>
          <a:p>
            <a:r>
              <a:rPr lang="en-US" sz="1200" dirty="0" smtClean="0"/>
              <a:t>Variant </a:t>
            </a:r>
            <a:r>
              <a:rPr lang="en-US" sz="1200" dirty="0"/>
              <a:t>1</a:t>
            </a:r>
          </a:p>
        </p:txBody>
      </p:sp>
      <p:sp>
        <p:nvSpPr>
          <p:cNvPr id="165" name="TextBox 164"/>
          <p:cNvSpPr txBox="1"/>
          <p:nvPr/>
        </p:nvSpPr>
        <p:spPr>
          <a:xfrm rot="19386106">
            <a:off x="8616841" y="5960193"/>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166" name="TextBox 165"/>
              <p:cNvSpPr txBox="1"/>
              <p:nvPr/>
            </p:nvSpPr>
            <p:spPr>
              <a:xfrm rot="19577995">
                <a:off x="9310117" y="5908729"/>
                <a:ext cx="628314" cy="461665"/>
              </a:xfrm>
              <a:prstGeom prst="rect">
                <a:avLst/>
              </a:prstGeom>
              <a:noFill/>
            </p:spPr>
            <p:txBody>
              <a:bodyPr wrap="none" rtlCol="0">
                <a:spAutoFit/>
              </a:bodyPr>
              <a:lstStyle/>
              <a:p>
                <a:pPr algn="ctr"/>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166" name="TextBox 165"/>
              <p:cNvSpPr txBox="1">
                <a:spLocks noRot="1" noChangeAspect="1" noMove="1" noResize="1" noEditPoints="1" noAdjustHandles="1" noChangeArrowheads="1" noChangeShapeType="1" noTextEdit="1"/>
              </p:cNvSpPr>
              <p:nvPr/>
            </p:nvSpPr>
            <p:spPr>
              <a:xfrm rot="19577995">
                <a:off x="9310117" y="5908729"/>
                <a:ext cx="628314" cy="461665"/>
              </a:xfrm>
              <a:prstGeom prst="rect">
                <a:avLst/>
              </a:prstGeom>
              <a:blipFill rotWithShape="0">
                <a:blip r:embed="rId5"/>
                <a:stretch>
                  <a:fillRect/>
                </a:stretch>
              </a:blipFill>
            </p:spPr>
            <p:txBody>
              <a:bodyPr/>
              <a:lstStyle/>
              <a:p>
                <a:r>
                  <a:rPr lang="en-US">
                    <a:noFill/>
                  </a:rPr>
                  <a:t> </a:t>
                </a:r>
              </a:p>
            </p:txBody>
          </p:sp>
        </mc:Fallback>
      </mc:AlternateContent>
      <p:sp>
        <p:nvSpPr>
          <p:cNvPr id="169" name="Rectangle 168"/>
          <p:cNvSpPr/>
          <p:nvPr/>
        </p:nvSpPr>
        <p:spPr>
          <a:xfrm>
            <a:off x="7737232" y="5780598"/>
            <a:ext cx="669890" cy="1811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7682764" y="5852671"/>
            <a:ext cx="798617" cy="461665"/>
          </a:xfrm>
          <a:prstGeom prst="rect">
            <a:avLst/>
          </a:prstGeom>
          <a:noFill/>
        </p:spPr>
        <p:txBody>
          <a:bodyPr wrap="none" rtlCol="0">
            <a:spAutoFit/>
          </a:bodyPr>
          <a:lstStyle/>
          <a:p>
            <a:pPr algn="ctr"/>
            <a:r>
              <a:rPr lang="en-US" sz="1200" dirty="0"/>
              <a:t>Genotype</a:t>
            </a:r>
          </a:p>
          <a:p>
            <a:pPr algn="ctr"/>
            <a:r>
              <a:rPr lang="en-US" sz="1200" dirty="0"/>
              <a:t>ID</a:t>
            </a:r>
          </a:p>
        </p:txBody>
      </p:sp>
      <p:cxnSp>
        <p:nvCxnSpPr>
          <p:cNvPr id="163" name="Straight Connector 162"/>
          <p:cNvCxnSpPr/>
          <p:nvPr/>
        </p:nvCxnSpPr>
        <p:spPr>
          <a:xfrm>
            <a:off x="7737237" y="6872024"/>
            <a:ext cx="2050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740504" y="7306810"/>
            <a:ext cx="2051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747479" y="6323776"/>
            <a:ext cx="203884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740506" y="6596969"/>
            <a:ext cx="2050576" cy="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802177" y="6309882"/>
            <a:ext cx="599844" cy="307777"/>
          </a:xfrm>
          <a:prstGeom prst="rect">
            <a:avLst/>
          </a:prstGeom>
          <a:noFill/>
        </p:spPr>
        <p:txBody>
          <a:bodyPr wrap="none" rtlCol="0">
            <a:spAutoFit/>
          </a:bodyPr>
          <a:lstStyle/>
          <a:p>
            <a:r>
              <a:rPr lang="en-US" sz="1400" dirty="0"/>
              <a:t>GID-</a:t>
            </a:r>
            <a:r>
              <a:rPr lang="en-US" sz="1400" i="1" dirty="0"/>
              <a:t>1</a:t>
            </a:r>
          </a:p>
        </p:txBody>
      </p:sp>
      <p:sp>
        <p:nvSpPr>
          <p:cNvPr id="206" name="Right Brace 205"/>
          <p:cNvSpPr/>
          <p:nvPr/>
        </p:nvSpPr>
        <p:spPr>
          <a:xfrm rot="5400000">
            <a:off x="2719371" y="7491475"/>
            <a:ext cx="230199" cy="449232"/>
          </a:xfrm>
          <a:prstGeom prst="rightBrace">
            <a:avLst>
              <a:gd name="adj1" fmla="val 0"/>
              <a:gd name="adj2" fmla="val 5503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TextBox 275"/>
          <p:cNvSpPr txBox="1"/>
          <p:nvPr/>
        </p:nvSpPr>
        <p:spPr>
          <a:xfrm rot="5400000">
            <a:off x="8006264" y="6902734"/>
            <a:ext cx="343364" cy="369332"/>
          </a:xfrm>
          <a:prstGeom prst="rect">
            <a:avLst/>
          </a:prstGeom>
          <a:noFill/>
        </p:spPr>
        <p:txBody>
          <a:bodyPr wrap="none" rtlCol="0">
            <a:spAutoFit/>
          </a:bodyPr>
          <a:lstStyle/>
          <a:p>
            <a:r>
              <a:rPr lang="en-US" dirty="0"/>
              <a:t>…</a:t>
            </a:r>
          </a:p>
        </p:txBody>
      </p:sp>
      <p:sp>
        <p:nvSpPr>
          <p:cNvPr id="120" name="TextBox 119"/>
          <p:cNvSpPr txBox="1"/>
          <p:nvPr/>
        </p:nvSpPr>
        <p:spPr>
          <a:xfrm rot="19489206">
            <a:off x="3252026" y="5929500"/>
            <a:ext cx="974947" cy="276999"/>
          </a:xfrm>
          <a:prstGeom prst="rect">
            <a:avLst/>
          </a:prstGeom>
          <a:noFill/>
        </p:spPr>
        <p:txBody>
          <a:bodyPr wrap="none" rtlCol="0">
            <a:spAutoFit/>
          </a:bodyPr>
          <a:lstStyle/>
          <a:p>
            <a:r>
              <a:rPr lang="en-US" sz="1200" dirty="0"/>
              <a:t>Phenotype 2</a:t>
            </a:r>
          </a:p>
        </p:txBody>
      </p:sp>
      <p:sp>
        <p:nvSpPr>
          <p:cNvPr id="133" name="TextBox 132"/>
          <p:cNvSpPr txBox="1"/>
          <p:nvPr/>
        </p:nvSpPr>
        <p:spPr>
          <a:xfrm rot="19227532">
            <a:off x="2536139" y="5951385"/>
            <a:ext cx="825803" cy="276999"/>
          </a:xfrm>
          <a:prstGeom prst="rect">
            <a:avLst/>
          </a:prstGeom>
          <a:noFill/>
        </p:spPr>
        <p:txBody>
          <a:bodyPr wrap="none" rtlCol="0">
            <a:spAutoFit/>
          </a:bodyPr>
          <a:lstStyle/>
          <a:p>
            <a:r>
              <a:rPr lang="en-US" sz="1200" dirty="0"/>
              <a:t>HIV Status</a:t>
            </a:r>
          </a:p>
        </p:txBody>
      </p:sp>
      <p:cxnSp>
        <p:nvCxnSpPr>
          <p:cNvPr id="19" name="Straight Arrow Connector 18"/>
          <p:cNvCxnSpPr/>
          <p:nvPr/>
        </p:nvCxnSpPr>
        <p:spPr>
          <a:xfrm>
            <a:off x="6026523" y="6418351"/>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022041" y="6588835"/>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6018483" y="6955666"/>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58984" y="6342906"/>
            <a:ext cx="0" cy="1268102"/>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2584292" y="10103192"/>
            <a:ext cx="534121" cy="307777"/>
          </a:xfrm>
          <a:prstGeom prst="rect">
            <a:avLst/>
          </a:prstGeom>
          <a:noFill/>
        </p:spPr>
        <p:txBody>
          <a:bodyPr wrap="none" rtlCol="0">
            <a:spAutoFit/>
          </a:bodyPr>
          <a:lstStyle/>
          <a:p>
            <a:r>
              <a:rPr lang="en-US" sz="1400" dirty="0"/>
              <a:t>HIV+</a:t>
            </a:r>
          </a:p>
        </p:txBody>
      </p:sp>
      <p:sp>
        <p:nvSpPr>
          <p:cNvPr id="153" name="TextBox 152"/>
          <p:cNvSpPr txBox="1"/>
          <p:nvPr/>
        </p:nvSpPr>
        <p:spPr>
          <a:xfrm>
            <a:off x="2598922" y="10368455"/>
            <a:ext cx="498855" cy="307777"/>
          </a:xfrm>
          <a:prstGeom prst="rect">
            <a:avLst/>
          </a:prstGeom>
          <a:noFill/>
        </p:spPr>
        <p:txBody>
          <a:bodyPr wrap="none" rtlCol="0">
            <a:spAutoFit/>
          </a:bodyPr>
          <a:lstStyle/>
          <a:p>
            <a:r>
              <a:rPr lang="en-US" sz="1400" dirty="0"/>
              <a:t>HIV-</a:t>
            </a:r>
          </a:p>
        </p:txBody>
      </p:sp>
      <p:cxnSp>
        <p:nvCxnSpPr>
          <p:cNvPr id="154" name="Straight Connector 153"/>
          <p:cNvCxnSpPr/>
          <p:nvPr/>
        </p:nvCxnSpPr>
        <p:spPr>
          <a:xfrm>
            <a:off x="3411061" y="10111150"/>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735970" y="10115503"/>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3831472" y="10022849"/>
            <a:ext cx="343364" cy="369332"/>
          </a:xfrm>
          <a:prstGeom prst="rect">
            <a:avLst/>
          </a:prstGeom>
          <a:noFill/>
        </p:spPr>
        <p:txBody>
          <a:bodyPr wrap="none" rtlCol="0">
            <a:spAutoFit/>
          </a:bodyPr>
          <a:lstStyle/>
          <a:p>
            <a:r>
              <a:rPr lang="en-US" dirty="0"/>
              <a:t>…</a:t>
            </a:r>
          </a:p>
        </p:txBody>
      </p:sp>
      <p:sp>
        <p:nvSpPr>
          <p:cNvPr id="172" name="TextBox 171"/>
          <p:cNvSpPr txBox="1"/>
          <p:nvPr/>
        </p:nvSpPr>
        <p:spPr>
          <a:xfrm>
            <a:off x="3831472" y="10275262"/>
            <a:ext cx="343364" cy="369332"/>
          </a:xfrm>
          <a:prstGeom prst="rect">
            <a:avLst/>
          </a:prstGeom>
          <a:noFill/>
        </p:spPr>
        <p:txBody>
          <a:bodyPr wrap="none" rtlCol="0">
            <a:spAutoFit/>
          </a:bodyPr>
          <a:lstStyle/>
          <a:p>
            <a:r>
              <a:rPr lang="en-US" dirty="0"/>
              <a:t>…</a:t>
            </a:r>
          </a:p>
        </p:txBody>
      </p:sp>
      <p:cxnSp>
        <p:nvCxnSpPr>
          <p:cNvPr id="173" name="Straight Connector 172"/>
          <p:cNvCxnSpPr/>
          <p:nvPr/>
        </p:nvCxnSpPr>
        <p:spPr>
          <a:xfrm>
            <a:off x="4283056" y="10115507"/>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2584990" y="11083089"/>
            <a:ext cx="498855" cy="307777"/>
          </a:xfrm>
          <a:prstGeom prst="rect">
            <a:avLst/>
          </a:prstGeom>
          <a:noFill/>
        </p:spPr>
        <p:txBody>
          <a:bodyPr wrap="none" rtlCol="0">
            <a:spAutoFit/>
          </a:bodyPr>
          <a:lstStyle/>
          <a:p>
            <a:r>
              <a:rPr lang="en-US" sz="1400" dirty="0"/>
              <a:t>HIV-</a:t>
            </a:r>
          </a:p>
        </p:txBody>
      </p:sp>
      <p:sp>
        <p:nvSpPr>
          <p:cNvPr id="175" name="TextBox 174"/>
          <p:cNvSpPr txBox="1"/>
          <p:nvPr/>
        </p:nvSpPr>
        <p:spPr>
          <a:xfrm rot="5400000">
            <a:off x="3893359" y="10685753"/>
            <a:ext cx="343364" cy="369332"/>
          </a:xfrm>
          <a:prstGeom prst="rect">
            <a:avLst/>
          </a:prstGeom>
          <a:noFill/>
        </p:spPr>
        <p:txBody>
          <a:bodyPr wrap="none" rtlCol="0">
            <a:spAutoFit/>
          </a:bodyPr>
          <a:lstStyle/>
          <a:p>
            <a:r>
              <a:rPr lang="en-US" dirty="0"/>
              <a:t>…</a:t>
            </a:r>
          </a:p>
        </p:txBody>
      </p:sp>
      <p:sp>
        <p:nvSpPr>
          <p:cNvPr id="176" name="TextBox 175"/>
          <p:cNvSpPr txBox="1"/>
          <p:nvPr/>
        </p:nvSpPr>
        <p:spPr>
          <a:xfrm rot="5400000">
            <a:off x="2717059" y="10709655"/>
            <a:ext cx="343364" cy="369332"/>
          </a:xfrm>
          <a:prstGeom prst="rect">
            <a:avLst/>
          </a:prstGeom>
          <a:noFill/>
        </p:spPr>
        <p:txBody>
          <a:bodyPr wrap="none" rtlCol="0">
            <a:spAutoFit/>
          </a:bodyPr>
          <a:lstStyle/>
          <a:p>
            <a:r>
              <a:rPr lang="en-US" dirty="0"/>
              <a:t>…</a:t>
            </a:r>
          </a:p>
        </p:txBody>
      </p:sp>
      <p:grpSp>
        <p:nvGrpSpPr>
          <p:cNvPr id="24" name="Group 23"/>
          <p:cNvGrpSpPr/>
          <p:nvPr/>
        </p:nvGrpSpPr>
        <p:grpSpPr>
          <a:xfrm>
            <a:off x="1817078" y="9372357"/>
            <a:ext cx="2895600" cy="2001877"/>
            <a:chOff x="1072515" y="4664242"/>
            <a:chExt cx="1943880" cy="2001877"/>
          </a:xfrm>
        </p:grpSpPr>
        <p:sp>
          <p:nvSpPr>
            <p:cNvPr id="182" name="Rectangle 181"/>
            <p:cNvSpPr/>
            <p:nvPr/>
          </p:nvSpPr>
          <p:spPr>
            <a:xfrm>
              <a:off x="1088173" y="4664242"/>
              <a:ext cx="1923143" cy="2001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a:off x="1082739" y="5407395"/>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072515" y="5673703"/>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085585" y="6381979"/>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082842" y="5955632"/>
              <a:ext cx="1928474" cy="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rot="19489206">
            <a:off x="3006377" y="9777845"/>
            <a:ext cx="742126" cy="276999"/>
          </a:xfrm>
          <a:prstGeom prst="rect">
            <a:avLst/>
          </a:prstGeom>
          <a:noFill/>
        </p:spPr>
        <p:txBody>
          <a:bodyPr wrap="none" rtlCol="0">
            <a:spAutoFit/>
          </a:bodyPr>
          <a:lstStyle/>
          <a:p>
            <a:r>
              <a:rPr lang="en-US" sz="1200" dirty="0"/>
              <a:t>Variant 1</a:t>
            </a:r>
          </a:p>
        </p:txBody>
      </p:sp>
      <mc:AlternateContent xmlns:mc="http://schemas.openxmlformats.org/markup-compatibility/2006" xmlns:a14="http://schemas.microsoft.com/office/drawing/2010/main">
        <mc:Choice Requires="a14">
          <p:sp>
            <p:nvSpPr>
              <p:cNvPr id="201" name="TextBox 200"/>
              <p:cNvSpPr txBox="1"/>
              <p:nvPr/>
            </p:nvSpPr>
            <p:spPr>
              <a:xfrm rot="19577995">
                <a:off x="4196039" y="9702532"/>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201" name="TextBox 200"/>
              <p:cNvSpPr txBox="1">
                <a:spLocks noRot="1" noChangeAspect="1" noMove="1" noResize="1" noEditPoints="1" noAdjustHandles="1" noChangeArrowheads="1" noChangeShapeType="1" noTextEdit="1"/>
              </p:cNvSpPr>
              <p:nvPr/>
            </p:nvSpPr>
            <p:spPr>
              <a:xfrm rot="19577995">
                <a:off x="4196039" y="9702532"/>
                <a:ext cx="628314" cy="461665"/>
              </a:xfrm>
              <a:prstGeom prst="rect">
                <a:avLst/>
              </a:prstGeom>
              <a:blipFill rotWithShape="0">
                <a:blip r:embed="rId6"/>
                <a:stretch>
                  <a:fillRect/>
                </a:stretch>
              </a:blipFill>
            </p:spPr>
            <p:txBody>
              <a:bodyPr/>
              <a:lstStyle/>
              <a:p>
                <a:r>
                  <a:rPr lang="en-US">
                    <a:noFill/>
                  </a:rPr>
                  <a:t> </a:t>
                </a:r>
              </a:p>
            </p:txBody>
          </p:sp>
        </mc:Fallback>
      </mc:AlternateContent>
      <p:sp>
        <p:nvSpPr>
          <p:cNvPr id="202" name="TextBox 201"/>
          <p:cNvSpPr txBox="1"/>
          <p:nvPr/>
        </p:nvSpPr>
        <p:spPr>
          <a:xfrm>
            <a:off x="3835944" y="10985754"/>
            <a:ext cx="343364" cy="369332"/>
          </a:xfrm>
          <a:prstGeom prst="rect">
            <a:avLst/>
          </a:prstGeom>
          <a:noFill/>
        </p:spPr>
        <p:txBody>
          <a:bodyPr wrap="none" rtlCol="0">
            <a:spAutoFit/>
          </a:bodyPr>
          <a:lstStyle/>
          <a:p>
            <a:r>
              <a:rPr lang="en-US" dirty="0"/>
              <a:t>…</a:t>
            </a:r>
          </a:p>
        </p:txBody>
      </p:sp>
      <p:sp>
        <p:nvSpPr>
          <p:cNvPr id="204" name="TextBox 203"/>
          <p:cNvSpPr txBox="1"/>
          <p:nvPr/>
        </p:nvSpPr>
        <p:spPr>
          <a:xfrm rot="19489206">
            <a:off x="3369242" y="9775111"/>
            <a:ext cx="742126" cy="276999"/>
          </a:xfrm>
          <a:prstGeom prst="rect">
            <a:avLst/>
          </a:prstGeom>
          <a:noFill/>
        </p:spPr>
        <p:txBody>
          <a:bodyPr wrap="none" rtlCol="0">
            <a:spAutoFit/>
          </a:bodyPr>
          <a:lstStyle/>
          <a:p>
            <a:r>
              <a:rPr lang="en-US" sz="1200" dirty="0"/>
              <a:t>Variant 2</a:t>
            </a:r>
          </a:p>
        </p:txBody>
      </p:sp>
      <p:sp>
        <p:nvSpPr>
          <p:cNvPr id="205" name="TextBox 204"/>
          <p:cNvSpPr txBox="1"/>
          <p:nvPr/>
        </p:nvSpPr>
        <p:spPr>
          <a:xfrm rot="19227532">
            <a:off x="2510849" y="9634964"/>
            <a:ext cx="569323" cy="461665"/>
          </a:xfrm>
          <a:prstGeom prst="rect">
            <a:avLst/>
          </a:prstGeom>
          <a:noFill/>
        </p:spPr>
        <p:txBody>
          <a:bodyPr wrap="none" rtlCol="0">
            <a:spAutoFit/>
          </a:bodyPr>
          <a:lstStyle/>
          <a:p>
            <a:pPr algn="ctr"/>
            <a:r>
              <a:rPr lang="en-US" sz="1200" dirty="0"/>
              <a:t>HIV </a:t>
            </a:r>
            <a:endParaRPr lang="en-US" sz="1200" dirty="0" smtClean="0"/>
          </a:p>
          <a:p>
            <a:pPr algn="ctr"/>
            <a:r>
              <a:rPr lang="en-US" sz="1200" dirty="0" smtClean="0"/>
              <a:t>Status</a:t>
            </a:r>
            <a:endParaRPr lang="en-US" sz="1200" dirty="0"/>
          </a:p>
        </p:txBody>
      </p:sp>
      <p:cxnSp>
        <p:nvCxnSpPr>
          <p:cNvPr id="207" name="Straight Connector 206"/>
          <p:cNvCxnSpPr/>
          <p:nvPr/>
        </p:nvCxnSpPr>
        <p:spPr>
          <a:xfrm>
            <a:off x="3064699" y="10108379"/>
            <a:ext cx="0" cy="12681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ight Brace 208"/>
          <p:cNvSpPr/>
          <p:nvPr/>
        </p:nvSpPr>
        <p:spPr>
          <a:xfrm rot="5400000" flipH="1">
            <a:off x="3762320" y="8445995"/>
            <a:ext cx="236569" cy="1632577"/>
          </a:xfrm>
          <a:prstGeom prst="rightBrace">
            <a:avLst>
              <a:gd name="adj1" fmla="val 0"/>
              <a:gd name="adj2" fmla="val 531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Right Brace 210"/>
          <p:cNvSpPr/>
          <p:nvPr/>
        </p:nvSpPr>
        <p:spPr>
          <a:xfrm rot="5400000" flipH="1">
            <a:off x="2701813" y="9022724"/>
            <a:ext cx="221965" cy="485884"/>
          </a:xfrm>
          <a:prstGeom prst="rightBrace">
            <a:avLst>
              <a:gd name="adj1" fmla="val 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TextBox 211"/>
          <p:cNvSpPr txBox="1"/>
          <p:nvPr/>
        </p:nvSpPr>
        <p:spPr>
          <a:xfrm>
            <a:off x="3262439" y="9314770"/>
            <a:ext cx="1294650" cy="461665"/>
          </a:xfrm>
          <a:prstGeom prst="rect">
            <a:avLst/>
          </a:prstGeom>
          <a:noFill/>
        </p:spPr>
        <p:txBody>
          <a:bodyPr wrap="none" rtlCol="0">
            <a:spAutoFit/>
          </a:bodyPr>
          <a:lstStyle/>
          <a:p>
            <a:pPr algn="ctr"/>
            <a:r>
              <a:rPr lang="en-US" sz="1200" dirty="0"/>
              <a:t>Predicted </a:t>
            </a:r>
            <a:r>
              <a:rPr lang="en-US" sz="1200" dirty="0" smtClean="0"/>
              <a:t>Variant </a:t>
            </a:r>
          </a:p>
          <a:p>
            <a:pPr algn="ctr"/>
            <a:r>
              <a:rPr lang="en-US" sz="1200" dirty="0" smtClean="0"/>
              <a:t>Genotypes</a:t>
            </a:r>
            <a:endParaRPr lang="en-US" sz="1200" dirty="0"/>
          </a:p>
        </p:txBody>
      </p:sp>
      <p:cxnSp>
        <p:nvCxnSpPr>
          <p:cNvPr id="6" name="Straight Connector 5"/>
          <p:cNvCxnSpPr/>
          <p:nvPr/>
        </p:nvCxnSpPr>
        <p:spPr>
          <a:xfrm flipV="1">
            <a:off x="3060682" y="9372357"/>
            <a:ext cx="0" cy="744339"/>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9063309" y="7203446"/>
            <a:ext cx="343364" cy="369332"/>
          </a:xfrm>
          <a:prstGeom prst="rect">
            <a:avLst/>
          </a:prstGeom>
          <a:noFill/>
        </p:spPr>
        <p:txBody>
          <a:bodyPr wrap="none" rtlCol="0">
            <a:spAutoFit/>
          </a:bodyPr>
          <a:lstStyle/>
          <a:p>
            <a:r>
              <a:rPr lang="en-US" dirty="0"/>
              <a:t>…</a:t>
            </a:r>
          </a:p>
        </p:txBody>
      </p:sp>
      <p:sp>
        <p:nvSpPr>
          <p:cNvPr id="218" name="TextBox 217"/>
          <p:cNvSpPr txBox="1"/>
          <p:nvPr/>
        </p:nvSpPr>
        <p:spPr>
          <a:xfrm>
            <a:off x="9062534" y="6501919"/>
            <a:ext cx="343364" cy="369332"/>
          </a:xfrm>
          <a:prstGeom prst="rect">
            <a:avLst/>
          </a:prstGeom>
          <a:noFill/>
        </p:spPr>
        <p:txBody>
          <a:bodyPr wrap="none" rtlCol="0">
            <a:spAutoFit/>
          </a:bodyPr>
          <a:lstStyle/>
          <a:p>
            <a:r>
              <a:rPr lang="en-US" dirty="0"/>
              <a:t>…</a:t>
            </a:r>
          </a:p>
        </p:txBody>
      </p:sp>
      <p:sp>
        <p:nvSpPr>
          <p:cNvPr id="129" name="TextBox 128"/>
          <p:cNvSpPr txBox="1"/>
          <p:nvPr/>
        </p:nvSpPr>
        <p:spPr>
          <a:xfrm>
            <a:off x="7802177" y="6584680"/>
            <a:ext cx="599844" cy="307777"/>
          </a:xfrm>
          <a:prstGeom prst="rect">
            <a:avLst/>
          </a:prstGeom>
          <a:noFill/>
        </p:spPr>
        <p:txBody>
          <a:bodyPr wrap="none" rtlCol="0">
            <a:spAutoFit/>
          </a:bodyPr>
          <a:lstStyle/>
          <a:p>
            <a:r>
              <a:rPr lang="en-US" sz="1400" dirty="0"/>
              <a:t>GID-</a:t>
            </a:r>
            <a:r>
              <a:rPr lang="en-US" sz="1400" i="1" dirty="0"/>
              <a:t>2</a:t>
            </a:r>
          </a:p>
        </p:txBody>
      </p:sp>
      <p:cxnSp>
        <p:nvCxnSpPr>
          <p:cNvPr id="138" name="Straight Connector 137"/>
          <p:cNvCxnSpPr/>
          <p:nvPr/>
        </p:nvCxnSpPr>
        <p:spPr>
          <a:xfrm>
            <a:off x="2609682" y="5746209"/>
            <a:ext cx="0" cy="186558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929411" y="5916060"/>
            <a:ext cx="748923" cy="400110"/>
          </a:xfrm>
          <a:prstGeom prst="rect">
            <a:avLst/>
          </a:prstGeom>
          <a:noFill/>
        </p:spPr>
        <p:txBody>
          <a:bodyPr wrap="none" rtlCol="0">
            <a:spAutoFit/>
          </a:bodyPr>
          <a:lstStyle/>
          <a:p>
            <a:pPr algn="ctr"/>
            <a:r>
              <a:rPr lang="en-US" sz="1000" dirty="0"/>
              <a:t>Phenotype</a:t>
            </a:r>
          </a:p>
          <a:p>
            <a:pPr algn="ctr"/>
            <a:r>
              <a:rPr lang="en-US" sz="1000" dirty="0"/>
              <a:t>ID</a:t>
            </a:r>
          </a:p>
        </p:txBody>
      </p:sp>
      <p:sp>
        <p:nvSpPr>
          <p:cNvPr id="141" name="TextBox 140"/>
          <p:cNvSpPr txBox="1"/>
          <p:nvPr/>
        </p:nvSpPr>
        <p:spPr>
          <a:xfrm>
            <a:off x="2031186" y="6344064"/>
            <a:ext cx="579005" cy="307777"/>
          </a:xfrm>
          <a:prstGeom prst="rect">
            <a:avLst/>
          </a:prstGeom>
          <a:noFill/>
        </p:spPr>
        <p:txBody>
          <a:bodyPr wrap="none" rtlCol="0">
            <a:spAutoFit/>
          </a:bodyPr>
          <a:lstStyle/>
          <a:p>
            <a:r>
              <a:rPr lang="en-US" sz="1400" dirty="0"/>
              <a:t>PID-</a:t>
            </a:r>
            <a:r>
              <a:rPr lang="en-US" sz="1400" i="1" dirty="0"/>
              <a:t>1</a:t>
            </a:r>
          </a:p>
        </p:txBody>
      </p:sp>
      <p:sp>
        <p:nvSpPr>
          <p:cNvPr id="150" name="TextBox 149"/>
          <p:cNvSpPr txBox="1"/>
          <p:nvPr/>
        </p:nvSpPr>
        <p:spPr>
          <a:xfrm>
            <a:off x="2028405" y="6615172"/>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51" name="TextBox 150"/>
              <p:cNvSpPr txBox="1"/>
              <p:nvPr/>
            </p:nvSpPr>
            <p:spPr>
              <a:xfrm>
                <a:off x="2025542" y="7308345"/>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51" name="TextBox 150"/>
              <p:cNvSpPr txBox="1">
                <a:spLocks noRot="1" noChangeAspect="1" noMove="1" noResize="1" noEditPoints="1" noAdjustHandles="1" noChangeArrowheads="1" noChangeShapeType="1" noTextEdit="1"/>
              </p:cNvSpPr>
              <p:nvPr/>
            </p:nvSpPr>
            <p:spPr>
              <a:xfrm>
                <a:off x="2025542" y="7308345"/>
                <a:ext cx="593304" cy="307777"/>
              </a:xfrm>
              <a:prstGeom prst="rect">
                <a:avLst/>
              </a:prstGeom>
              <a:blipFill rotWithShape="0">
                <a:blip r:embed="rId7"/>
                <a:stretch>
                  <a:fillRect l="-3061" t="-4000" b="-20000"/>
                </a:stretch>
              </a:blipFill>
            </p:spPr>
            <p:txBody>
              <a:bodyPr/>
              <a:lstStyle/>
              <a:p>
                <a:r>
                  <a:rPr lang="en-US">
                    <a:noFill/>
                  </a:rPr>
                  <a:t> </a:t>
                </a:r>
              </a:p>
            </p:txBody>
          </p:sp>
        </mc:Fallback>
      </mc:AlternateContent>
      <p:sp>
        <p:nvSpPr>
          <p:cNvPr id="152" name="TextBox 151"/>
          <p:cNvSpPr txBox="1"/>
          <p:nvPr/>
        </p:nvSpPr>
        <p:spPr>
          <a:xfrm rot="5400000">
            <a:off x="2193186" y="6941409"/>
            <a:ext cx="343364" cy="369332"/>
          </a:xfrm>
          <a:prstGeom prst="rect">
            <a:avLst/>
          </a:prstGeom>
          <a:noFill/>
        </p:spPr>
        <p:txBody>
          <a:bodyPr wrap="none" rtlCol="0">
            <a:spAutoFit/>
          </a:bodyPr>
          <a:lstStyle/>
          <a:p>
            <a:r>
              <a:rPr lang="en-US" dirty="0"/>
              <a:t>…</a:t>
            </a:r>
          </a:p>
        </p:txBody>
      </p:sp>
      <p:cxnSp>
        <p:nvCxnSpPr>
          <p:cNvPr id="178" name="Straight Connector 177"/>
          <p:cNvCxnSpPr/>
          <p:nvPr/>
        </p:nvCxnSpPr>
        <p:spPr>
          <a:xfrm>
            <a:off x="2570502" y="9385623"/>
            <a:ext cx="0" cy="1971899"/>
          </a:xfrm>
          <a:prstGeom prst="line">
            <a:avLst/>
          </a:prstGeom>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944735" y="10133470"/>
            <a:ext cx="579005" cy="307777"/>
          </a:xfrm>
          <a:prstGeom prst="rect">
            <a:avLst/>
          </a:prstGeom>
          <a:noFill/>
        </p:spPr>
        <p:txBody>
          <a:bodyPr wrap="none" rtlCol="0">
            <a:spAutoFit/>
          </a:bodyPr>
          <a:lstStyle/>
          <a:p>
            <a:r>
              <a:rPr lang="en-US" sz="1400" dirty="0"/>
              <a:t>PID-</a:t>
            </a:r>
            <a:r>
              <a:rPr lang="en-US" sz="1400" i="1" dirty="0"/>
              <a:t>1</a:t>
            </a:r>
          </a:p>
        </p:txBody>
      </p:sp>
      <p:sp>
        <p:nvSpPr>
          <p:cNvPr id="181" name="TextBox 180"/>
          <p:cNvSpPr txBox="1"/>
          <p:nvPr/>
        </p:nvSpPr>
        <p:spPr>
          <a:xfrm>
            <a:off x="1941964" y="10385626"/>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83" name="TextBox 182"/>
              <p:cNvSpPr txBox="1"/>
              <p:nvPr/>
            </p:nvSpPr>
            <p:spPr>
              <a:xfrm>
                <a:off x="1938991" y="11097751"/>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83" name="TextBox 182"/>
              <p:cNvSpPr txBox="1">
                <a:spLocks noRot="1" noChangeAspect="1" noMove="1" noResize="1" noEditPoints="1" noAdjustHandles="1" noChangeArrowheads="1" noChangeShapeType="1" noTextEdit="1"/>
              </p:cNvSpPr>
              <p:nvPr/>
            </p:nvSpPr>
            <p:spPr>
              <a:xfrm>
                <a:off x="1938991" y="11097751"/>
                <a:ext cx="593304" cy="307777"/>
              </a:xfrm>
              <a:prstGeom prst="rect">
                <a:avLst/>
              </a:prstGeom>
              <a:blipFill rotWithShape="0">
                <a:blip r:embed="rId8"/>
                <a:stretch>
                  <a:fillRect l="-3093" t="-1961" b="-19608"/>
                </a:stretch>
              </a:blipFill>
            </p:spPr>
            <p:txBody>
              <a:bodyPr/>
              <a:lstStyle/>
              <a:p>
                <a:r>
                  <a:rPr lang="en-US">
                    <a:noFill/>
                  </a:rPr>
                  <a:t> </a:t>
                </a:r>
              </a:p>
            </p:txBody>
          </p:sp>
        </mc:Fallback>
      </mc:AlternateContent>
      <p:sp>
        <p:nvSpPr>
          <p:cNvPr id="192" name="TextBox 191"/>
          <p:cNvSpPr txBox="1"/>
          <p:nvPr/>
        </p:nvSpPr>
        <p:spPr>
          <a:xfrm rot="5400000">
            <a:off x="2216631" y="10702143"/>
            <a:ext cx="343364" cy="369332"/>
          </a:xfrm>
          <a:prstGeom prst="rect">
            <a:avLst/>
          </a:prstGeom>
          <a:noFill/>
        </p:spPr>
        <p:txBody>
          <a:bodyPr wrap="none" rtlCol="0">
            <a:spAutoFit/>
          </a:bodyPr>
          <a:lstStyle/>
          <a:p>
            <a:r>
              <a:rPr lang="en-US" dirty="0"/>
              <a:t>…</a:t>
            </a:r>
          </a:p>
        </p:txBody>
      </p:sp>
      <p:sp>
        <p:nvSpPr>
          <p:cNvPr id="193" name="TextBox 192"/>
          <p:cNvSpPr txBox="1"/>
          <p:nvPr/>
        </p:nvSpPr>
        <p:spPr>
          <a:xfrm>
            <a:off x="1779521" y="9590826"/>
            <a:ext cx="861134"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4" name="Bent Arrow 3"/>
          <p:cNvSpPr/>
          <p:nvPr/>
        </p:nvSpPr>
        <p:spPr>
          <a:xfrm rot="10800000">
            <a:off x="4411650" y="7120332"/>
            <a:ext cx="1775171" cy="1532850"/>
          </a:xfrm>
          <a:prstGeom prst="bentArrow">
            <a:avLst>
              <a:gd name="adj1" fmla="val 4184"/>
              <a:gd name="adj2" fmla="val 4697"/>
              <a:gd name="adj3" fmla="val 12127"/>
              <a:gd name="adj4" fmla="val 61417"/>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Down Arrow 6"/>
          <p:cNvSpPr/>
          <p:nvPr/>
        </p:nvSpPr>
        <p:spPr>
          <a:xfrm>
            <a:off x="2738865" y="7713133"/>
            <a:ext cx="159080" cy="1543542"/>
          </a:xfrm>
          <a:prstGeom prst="downArrow">
            <a:avLst>
              <a:gd name="adj1" fmla="val 50000"/>
              <a:gd name="adj2" fmla="val 933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Down Arrow 202"/>
          <p:cNvSpPr/>
          <p:nvPr/>
        </p:nvSpPr>
        <p:spPr>
          <a:xfrm>
            <a:off x="3770268" y="7713133"/>
            <a:ext cx="128602" cy="621241"/>
          </a:xfrm>
          <a:prstGeom prst="downArrow">
            <a:avLst>
              <a:gd name="adj1" fmla="val 50000"/>
              <a:gd name="adj2" fmla="val 1047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Down Arrow 209"/>
          <p:cNvSpPr/>
          <p:nvPr/>
        </p:nvSpPr>
        <p:spPr>
          <a:xfrm>
            <a:off x="3759034" y="8859643"/>
            <a:ext cx="137473" cy="416462"/>
          </a:xfrm>
          <a:prstGeom prst="downArrow">
            <a:avLst>
              <a:gd name="adj1" fmla="val 50000"/>
              <a:gd name="adj2" fmla="val 973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ight Arrow 8"/>
          <p:cNvSpPr/>
          <p:nvPr/>
        </p:nvSpPr>
        <p:spPr>
          <a:xfrm>
            <a:off x="4712677" y="10253382"/>
            <a:ext cx="1072826" cy="169365"/>
          </a:xfrm>
          <a:prstGeom prst="rightArrow">
            <a:avLst>
              <a:gd name="adj1" fmla="val 50000"/>
              <a:gd name="adj2" fmla="val 1194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Down Arrow 219"/>
          <p:cNvSpPr/>
          <p:nvPr/>
        </p:nvSpPr>
        <p:spPr>
          <a:xfrm>
            <a:off x="6575041" y="10638430"/>
            <a:ext cx="204114" cy="1454043"/>
          </a:xfrm>
          <a:prstGeom prst="downArrow">
            <a:avLst>
              <a:gd name="adj1" fmla="val 50000"/>
              <a:gd name="adj2" fmla="val 1072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p:cNvGrpSpPr/>
          <p:nvPr/>
        </p:nvGrpSpPr>
        <p:grpSpPr>
          <a:xfrm>
            <a:off x="6576644" y="7589211"/>
            <a:ext cx="2461849" cy="2532513"/>
            <a:chOff x="6576644" y="7589211"/>
            <a:chExt cx="2461849" cy="2532513"/>
          </a:xfrm>
        </p:grpSpPr>
        <p:sp>
          <p:nvSpPr>
            <p:cNvPr id="11" name="Bent Arrow 10"/>
            <p:cNvSpPr/>
            <p:nvPr/>
          </p:nvSpPr>
          <p:spPr>
            <a:xfrm rot="10800000">
              <a:off x="7444154" y="7589211"/>
              <a:ext cx="1594339" cy="1351984"/>
            </a:xfrm>
            <a:prstGeom prst="bentArrow">
              <a:avLst>
                <a:gd name="adj1" fmla="val 5574"/>
                <a:gd name="adj2" fmla="val 18469"/>
                <a:gd name="adj3" fmla="val 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1" name="Bent Arrow 220"/>
            <p:cNvSpPr/>
            <p:nvPr/>
          </p:nvSpPr>
          <p:spPr>
            <a:xfrm rot="5400000" flipV="1">
              <a:off x="6431123" y="8798034"/>
              <a:ext cx="1469211" cy="1178170"/>
            </a:xfrm>
            <a:prstGeom prst="bentArrow">
              <a:avLst>
                <a:gd name="adj1" fmla="val 6716"/>
                <a:gd name="adj2" fmla="val 8345"/>
                <a:gd name="adj3" fmla="val 19697"/>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2" name="Rounded Rectangle 11"/>
          <p:cNvSpPr/>
          <p:nvPr/>
        </p:nvSpPr>
        <p:spPr>
          <a:xfrm>
            <a:off x="5133080" y="6240313"/>
            <a:ext cx="2015412" cy="877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TextBox 155"/>
          <p:cNvSpPr txBox="1"/>
          <p:nvPr/>
        </p:nvSpPr>
        <p:spPr>
          <a:xfrm>
            <a:off x="6053609" y="6517550"/>
            <a:ext cx="343364" cy="369332"/>
          </a:xfrm>
          <a:prstGeom prst="rect">
            <a:avLst/>
          </a:prstGeom>
          <a:noFill/>
        </p:spPr>
        <p:txBody>
          <a:bodyPr wrap="none" rtlCol="0">
            <a:spAutoFit/>
          </a:bodyPr>
          <a:lstStyle/>
          <a:p>
            <a:r>
              <a:rPr lang="en-US" dirty="0"/>
              <a:t>…</a:t>
            </a:r>
          </a:p>
        </p:txBody>
      </p:sp>
      <p:sp>
        <p:nvSpPr>
          <p:cNvPr id="189" name="TextBox 188"/>
          <p:cNvSpPr txBox="1"/>
          <p:nvPr/>
        </p:nvSpPr>
        <p:spPr>
          <a:xfrm>
            <a:off x="5285366" y="4033632"/>
            <a:ext cx="1717008" cy="369332"/>
          </a:xfrm>
          <a:prstGeom prst="rect">
            <a:avLst/>
          </a:prstGeom>
          <a:noFill/>
        </p:spPr>
        <p:txBody>
          <a:bodyPr wrap="none" rtlCol="0">
            <a:spAutoFit/>
          </a:bodyPr>
          <a:lstStyle/>
          <a:p>
            <a:pPr algn="ctr"/>
            <a:r>
              <a:rPr lang="en-US" dirty="0"/>
              <a:t>Data Acquisition</a:t>
            </a:r>
          </a:p>
        </p:txBody>
      </p:sp>
      <p:sp>
        <p:nvSpPr>
          <p:cNvPr id="208" name="Rounded Rectangle 207"/>
          <p:cNvSpPr/>
          <p:nvPr/>
        </p:nvSpPr>
        <p:spPr>
          <a:xfrm>
            <a:off x="5104508" y="3934898"/>
            <a:ext cx="2015968" cy="574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p:cNvSpPr/>
          <p:nvPr/>
        </p:nvSpPr>
        <p:spPr>
          <a:xfrm>
            <a:off x="5777345" y="10108804"/>
            <a:ext cx="177165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9"/>
          <a:stretch>
            <a:fillRect/>
          </a:stretch>
        </p:blipFill>
        <p:spPr>
          <a:xfrm>
            <a:off x="5436618" y="2891559"/>
            <a:ext cx="349528" cy="405453"/>
          </a:xfrm>
          <a:prstGeom prst="rect">
            <a:avLst/>
          </a:prstGeom>
        </p:spPr>
      </p:pic>
      <p:pic>
        <p:nvPicPr>
          <p:cNvPr id="16" name="Picture 15"/>
          <p:cNvPicPr>
            <a:picLocks noChangeAspect="1"/>
          </p:cNvPicPr>
          <p:nvPr/>
        </p:nvPicPr>
        <p:blipFill>
          <a:blip r:embed="rId9"/>
          <a:stretch>
            <a:fillRect/>
          </a:stretch>
        </p:blipFill>
        <p:spPr>
          <a:xfrm>
            <a:off x="5955179" y="2673346"/>
            <a:ext cx="349528" cy="405453"/>
          </a:xfrm>
          <a:prstGeom prst="rect">
            <a:avLst/>
          </a:prstGeom>
        </p:spPr>
      </p:pic>
      <p:pic>
        <p:nvPicPr>
          <p:cNvPr id="18" name="Picture 17"/>
          <p:cNvPicPr>
            <a:picLocks noChangeAspect="1"/>
          </p:cNvPicPr>
          <p:nvPr/>
        </p:nvPicPr>
        <p:blipFill>
          <a:blip r:embed="rId9"/>
          <a:stretch>
            <a:fillRect/>
          </a:stretch>
        </p:blipFill>
        <p:spPr>
          <a:xfrm>
            <a:off x="6452083" y="2904795"/>
            <a:ext cx="349528" cy="405453"/>
          </a:xfrm>
          <a:prstGeom prst="rect">
            <a:avLst/>
          </a:prstGeom>
        </p:spPr>
      </p:pic>
      <p:sp>
        <p:nvSpPr>
          <p:cNvPr id="219" name="Rounded Rectangle 218"/>
          <p:cNvSpPr/>
          <p:nvPr/>
        </p:nvSpPr>
        <p:spPr>
          <a:xfrm>
            <a:off x="5245768" y="2567910"/>
            <a:ext cx="1744579" cy="845771"/>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2" name="Down Arrow 221"/>
          <p:cNvSpPr/>
          <p:nvPr/>
        </p:nvSpPr>
        <p:spPr>
          <a:xfrm>
            <a:off x="6032738" y="3419497"/>
            <a:ext cx="157551" cy="519184"/>
          </a:xfrm>
          <a:prstGeom prst="downArrow">
            <a:avLst>
              <a:gd name="adj1" fmla="val 50000"/>
              <a:gd name="adj2" fmla="val 1188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4" name="TextBox 223"/>
          <p:cNvSpPr txBox="1"/>
          <p:nvPr/>
        </p:nvSpPr>
        <p:spPr>
          <a:xfrm>
            <a:off x="5320178" y="2270213"/>
            <a:ext cx="1554208" cy="323165"/>
          </a:xfrm>
          <a:prstGeom prst="rect">
            <a:avLst/>
          </a:prstGeom>
          <a:noFill/>
        </p:spPr>
        <p:txBody>
          <a:bodyPr wrap="none" rtlCol="0">
            <a:spAutoFit/>
          </a:bodyPr>
          <a:lstStyle/>
          <a:p>
            <a:pPr algn="ctr"/>
            <a:r>
              <a:rPr lang="en-US" sz="1500" i="1" dirty="0" smtClean="0"/>
              <a:t>Online Databases</a:t>
            </a:r>
          </a:p>
        </p:txBody>
      </p:sp>
      <p:sp>
        <p:nvSpPr>
          <p:cNvPr id="223" name="Down Arrow 222"/>
          <p:cNvSpPr/>
          <p:nvPr/>
        </p:nvSpPr>
        <p:spPr>
          <a:xfrm>
            <a:off x="6035610" y="4520802"/>
            <a:ext cx="157551" cy="519184"/>
          </a:xfrm>
          <a:prstGeom prst="downArrow">
            <a:avLst>
              <a:gd name="adj1" fmla="val 50000"/>
              <a:gd name="adj2" fmla="val 1188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6" name="TextBox 225"/>
          <p:cNvSpPr txBox="1"/>
          <p:nvPr/>
        </p:nvSpPr>
        <p:spPr>
          <a:xfrm>
            <a:off x="7777258" y="7293370"/>
            <a:ext cx="651140" cy="307777"/>
          </a:xfrm>
          <a:prstGeom prst="rect">
            <a:avLst/>
          </a:prstGeom>
          <a:noFill/>
        </p:spPr>
        <p:txBody>
          <a:bodyPr wrap="none" rtlCol="0">
            <a:spAutoFit/>
          </a:bodyPr>
          <a:lstStyle/>
          <a:p>
            <a:r>
              <a:rPr lang="en-US" sz="1400" dirty="0" smtClean="0"/>
              <a:t>GID-</a:t>
            </a:r>
            <a:r>
              <a:rPr lang="en-US" sz="1400" i="1" dirty="0" smtClean="0"/>
              <a:t>m</a:t>
            </a:r>
            <a:endParaRPr lang="en-US" sz="1400" i="1" dirty="0"/>
          </a:p>
        </p:txBody>
      </p:sp>
      <p:sp>
        <p:nvSpPr>
          <p:cNvPr id="246" name="Rectangle 245"/>
          <p:cNvSpPr/>
          <p:nvPr/>
        </p:nvSpPr>
        <p:spPr>
          <a:xfrm>
            <a:off x="5794547" y="12102498"/>
            <a:ext cx="732851" cy="2645826"/>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521033" y="12093262"/>
            <a:ext cx="502655" cy="2660480"/>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7665171" y="12685437"/>
            <a:ext cx="343364" cy="369332"/>
          </a:xfrm>
          <a:prstGeom prst="rect">
            <a:avLst/>
          </a:prstGeom>
          <a:noFill/>
        </p:spPr>
        <p:txBody>
          <a:bodyPr wrap="none" rtlCol="0">
            <a:spAutoFit/>
          </a:bodyPr>
          <a:lstStyle/>
          <a:p>
            <a:r>
              <a:rPr lang="en-US" dirty="0"/>
              <a:t>…</a:t>
            </a:r>
          </a:p>
        </p:txBody>
      </p:sp>
      <p:sp>
        <p:nvSpPr>
          <p:cNvPr id="259" name="TextBox 258"/>
          <p:cNvSpPr txBox="1"/>
          <p:nvPr/>
        </p:nvSpPr>
        <p:spPr>
          <a:xfrm rot="5400000">
            <a:off x="7756554" y="14317436"/>
            <a:ext cx="343364" cy="369332"/>
          </a:xfrm>
          <a:prstGeom prst="rect">
            <a:avLst/>
          </a:prstGeom>
          <a:noFill/>
        </p:spPr>
        <p:txBody>
          <a:bodyPr wrap="none" rtlCol="0">
            <a:spAutoFit/>
          </a:bodyPr>
          <a:lstStyle/>
          <a:p>
            <a:r>
              <a:rPr lang="en-US" dirty="0"/>
              <a:t>…</a:t>
            </a:r>
          </a:p>
        </p:txBody>
      </p:sp>
      <p:sp>
        <p:nvSpPr>
          <p:cNvPr id="260" name="TextBox 259"/>
          <p:cNvSpPr txBox="1"/>
          <p:nvPr/>
        </p:nvSpPr>
        <p:spPr>
          <a:xfrm rot="19489206">
            <a:off x="7007861" y="12394403"/>
            <a:ext cx="742126" cy="276999"/>
          </a:xfrm>
          <a:prstGeom prst="rect">
            <a:avLst/>
          </a:prstGeom>
          <a:noFill/>
        </p:spPr>
        <p:txBody>
          <a:bodyPr wrap="none" rtlCol="0">
            <a:spAutoFit/>
          </a:bodyPr>
          <a:lstStyle/>
          <a:p>
            <a:r>
              <a:rPr lang="en-US" sz="1200" dirty="0"/>
              <a:t>Variant 1</a:t>
            </a:r>
          </a:p>
        </p:txBody>
      </p:sp>
      <p:sp>
        <p:nvSpPr>
          <p:cNvPr id="261" name="TextBox 260"/>
          <p:cNvSpPr txBox="1"/>
          <p:nvPr/>
        </p:nvSpPr>
        <p:spPr>
          <a:xfrm rot="19386106">
            <a:off x="7329586" y="12400575"/>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262" name="TextBox 261"/>
              <p:cNvSpPr txBox="1"/>
              <p:nvPr/>
            </p:nvSpPr>
            <p:spPr>
              <a:xfrm rot="19577995">
                <a:off x="8042364" y="12365844"/>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262" name="TextBox 261"/>
              <p:cNvSpPr txBox="1">
                <a:spLocks noRot="1" noChangeAspect="1" noMove="1" noResize="1" noEditPoints="1" noAdjustHandles="1" noChangeArrowheads="1" noChangeShapeType="1" noTextEdit="1"/>
              </p:cNvSpPr>
              <p:nvPr/>
            </p:nvSpPr>
            <p:spPr>
              <a:xfrm rot="19577995">
                <a:off x="8042364" y="12365844"/>
                <a:ext cx="628314" cy="461665"/>
              </a:xfrm>
              <a:prstGeom prst="rect">
                <a:avLst/>
              </a:prstGeom>
              <a:blipFill rotWithShape="0">
                <a:blip r:embed="rId10"/>
                <a:stretch>
                  <a:fillRect/>
                </a:stretch>
              </a:blipFill>
            </p:spPr>
            <p:txBody>
              <a:bodyPr/>
              <a:lstStyle/>
              <a:p>
                <a:r>
                  <a:rPr lang="en-US">
                    <a:noFill/>
                  </a:rPr>
                  <a:t> </a:t>
                </a:r>
              </a:p>
            </p:txBody>
          </p:sp>
        </mc:Fallback>
      </mc:AlternateContent>
      <p:sp>
        <p:nvSpPr>
          <p:cNvPr id="263" name="Rectangle 262"/>
          <p:cNvSpPr/>
          <p:nvPr/>
        </p:nvSpPr>
        <p:spPr>
          <a:xfrm>
            <a:off x="5121174" y="12096345"/>
            <a:ext cx="3394431" cy="2652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6525977" y="12767567"/>
            <a:ext cx="534121" cy="307777"/>
          </a:xfrm>
          <a:prstGeom prst="rect">
            <a:avLst/>
          </a:prstGeom>
          <a:noFill/>
        </p:spPr>
        <p:txBody>
          <a:bodyPr wrap="none" rtlCol="0">
            <a:spAutoFit/>
          </a:bodyPr>
          <a:lstStyle/>
          <a:p>
            <a:r>
              <a:rPr lang="en-US" sz="1400" dirty="0"/>
              <a:t>HIV+</a:t>
            </a:r>
          </a:p>
        </p:txBody>
      </p:sp>
      <p:sp>
        <p:nvSpPr>
          <p:cNvPr id="265" name="TextBox 264"/>
          <p:cNvSpPr txBox="1"/>
          <p:nvPr/>
        </p:nvSpPr>
        <p:spPr>
          <a:xfrm>
            <a:off x="6541274" y="13049194"/>
            <a:ext cx="498855" cy="307777"/>
          </a:xfrm>
          <a:prstGeom prst="rect">
            <a:avLst/>
          </a:prstGeom>
          <a:noFill/>
        </p:spPr>
        <p:txBody>
          <a:bodyPr wrap="none" rtlCol="0">
            <a:spAutoFit/>
          </a:bodyPr>
          <a:lstStyle/>
          <a:p>
            <a:r>
              <a:rPr lang="en-US" sz="1400" dirty="0"/>
              <a:t>HIV-</a:t>
            </a:r>
          </a:p>
        </p:txBody>
      </p:sp>
      <p:sp>
        <p:nvSpPr>
          <p:cNvPr id="266" name="TextBox 265"/>
          <p:cNvSpPr txBox="1"/>
          <p:nvPr/>
        </p:nvSpPr>
        <p:spPr>
          <a:xfrm>
            <a:off x="6542090" y="13354521"/>
            <a:ext cx="498855" cy="307777"/>
          </a:xfrm>
          <a:prstGeom prst="rect">
            <a:avLst/>
          </a:prstGeom>
          <a:noFill/>
        </p:spPr>
        <p:txBody>
          <a:bodyPr wrap="none" rtlCol="0">
            <a:spAutoFit/>
          </a:bodyPr>
          <a:lstStyle/>
          <a:p>
            <a:r>
              <a:rPr lang="en-US" sz="1400" dirty="0"/>
              <a:t>HIV-</a:t>
            </a:r>
          </a:p>
        </p:txBody>
      </p:sp>
      <p:sp>
        <p:nvSpPr>
          <p:cNvPr id="267" name="TextBox 266"/>
          <p:cNvSpPr txBox="1"/>
          <p:nvPr/>
        </p:nvSpPr>
        <p:spPr>
          <a:xfrm rot="5400000">
            <a:off x="6650097" y="14317436"/>
            <a:ext cx="343364" cy="369332"/>
          </a:xfrm>
          <a:prstGeom prst="rect">
            <a:avLst/>
          </a:prstGeom>
          <a:noFill/>
        </p:spPr>
        <p:txBody>
          <a:bodyPr wrap="none" rtlCol="0">
            <a:spAutoFit/>
          </a:bodyPr>
          <a:lstStyle/>
          <a:p>
            <a:r>
              <a:rPr lang="en-US" dirty="0"/>
              <a:t>…</a:t>
            </a:r>
          </a:p>
        </p:txBody>
      </p:sp>
      <p:cxnSp>
        <p:nvCxnSpPr>
          <p:cNvPr id="269" name="Straight Connector 268"/>
          <p:cNvCxnSpPr/>
          <p:nvPr/>
        </p:nvCxnSpPr>
        <p:spPr>
          <a:xfrm>
            <a:off x="5129278" y="12778092"/>
            <a:ext cx="338625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126090" y="13656290"/>
            <a:ext cx="3388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126092" y="13370132"/>
            <a:ext cx="33947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116533" y="13069289"/>
            <a:ext cx="3401825" cy="0"/>
          </a:xfrm>
          <a:prstGeom prst="line">
            <a:avLst/>
          </a:prstGeom>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6498399" y="12220932"/>
            <a:ext cx="569323" cy="461665"/>
          </a:xfrm>
          <a:prstGeom prst="rect">
            <a:avLst/>
          </a:prstGeom>
          <a:noFill/>
        </p:spPr>
        <p:txBody>
          <a:bodyPr wrap="none" rtlCol="0">
            <a:spAutoFit/>
          </a:bodyPr>
          <a:lstStyle/>
          <a:p>
            <a:pPr algn="ctr"/>
            <a:r>
              <a:rPr lang="en-US" sz="1200" dirty="0"/>
              <a:t>HIV </a:t>
            </a:r>
            <a:endParaRPr lang="en-US" sz="1200" dirty="0" smtClean="0"/>
          </a:p>
          <a:p>
            <a:pPr algn="ctr"/>
            <a:r>
              <a:rPr lang="en-US" sz="1200" dirty="0" smtClean="0"/>
              <a:t>Status</a:t>
            </a:r>
            <a:endParaRPr lang="en-US" sz="1200" dirty="0"/>
          </a:p>
        </p:txBody>
      </p:sp>
      <p:sp>
        <p:nvSpPr>
          <p:cNvPr id="275" name="TextBox 274"/>
          <p:cNvSpPr txBox="1"/>
          <p:nvPr/>
        </p:nvSpPr>
        <p:spPr>
          <a:xfrm>
            <a:off x="7683730" y="13283975"/>
            <a:ext cx="343364" cy="369332"/>
          </a:xfrm>
          <a:prstGeom prst="rect">
            <a:avLst/>
          </a:prstGeom>
          <a:noFill/>
        </p:spPr>
        <p:txBody>
          <a:bodyPr wrap="none" rtlCol="0">
            <a:spAutoFit/>
          </a:bodyPr>
          <a:lstStyle/>
          <a:p>
            <a:r>
              <a:rPr lang="en-US" dirty="0"/>
              <a:t>…</a:t>
            </a:r>
          </a:p>
        </p:txBody>
      </p:sp>
      <p:sp>
        <p:nvSpPr>
          <p:cNvPr id="277" name="TextBox 276"/>
          <p:cNvSpPr txBox="1"/>
          <p:nvPr/>
        </p:nvSpPr>
        <p:spPr>
          <a:xfrm>
            <a:off x="7686369" y="12974301"/>
            <a:ext cx="343364" cy="369332"/>
          </a:xfrm>
          <a:prstGeom prst="rect">
            <a:avLst/>
          </a:prstGeom>
          <a:noFill/>
        </p:spPr>
        <p:txBody>
          <a:bodyPr wrap="none" rtlCol="0">
            <a:spAutoFit/>
          </a:bodyPr>
          <a:lstStyle/>
          <a:p>
            <a:r>
              <a:rPr lang="en-US" dirty="0"/>
              <a:t>…</a:t>
            </a:r>
          </a:p>
        </p:txBody>
      </p:sp>
      <p:sp>
        <p:nvSpPr>
          <p:cNvPr id="279" name="TextBox 278"/>
          <p:cNvSpPr txBox="1"/>
          <p:nvPr/>
        </p:nvSpPr>
        <p:spPr>
          <a:xfrm>
            <a:off x="5172677" y="13069123"/>
            <a:ext cx="599844" cy="307777"/>
          </a:xfrm>
          <a:prstGeom prst="rect">
            <a:avLst/>
          </a:prstGeom>
          <a:noFill/>
        </p:spPr>
        <p:txBody>
          <a:bodyPr wrap="none" rtlCol="0">
            <a:spAutoFit/>
          </a:bodyPr>
          <a:lstStyle/>
          <a:p>
            <a:r>
              <a:rPr lang="en-US" sz="1400" dirty="0" smtClean="0"/>
              <a:t>GID-</a:t>
            </a:r>
            <a:r>
              <a:rPr lang="en-US" sz="1400" i="1" dirty="0"/>
              <a:t>2</a:t>
            </a:r>
          </a:p>
        </p:txBody>
      </p:sp>
      <p:sp>
        <p:nvSpPr>
          <p:cNvPr id="280" name="TextBox 279"/>
          <p:cNvSpPr txBox="1"/>
          <p:nvPr/>
        </p:nvSpPr>
        <p:spPr>
          <a:xfrm>
            <a:off x="5170416" y="12775587"/>
            <a:ext cx="599844" cy="307777"/>
          </a:xfrm>
          <a:prstGeom prst="rect">
            <a:avLst/>
          </a:prstGeom>
          <a:noFill/>
        </p:spPr>
        <p:txBody>
          <a:bodyPr wrap="none" rtlCol="0">
            <a:spAutoFit/>
          </a:bodyPr>
          <a:lstStyle/>
          <a:p>
            <a:r>
              <a:rPr lang="en-US" sz="1400" dirty="0" smtClean="0"/>
              <a:t>GID-</a:t>
            </a:r>
            <a:r>
              <a:rPr lang="en-US" sz="1400" i="1" dirty="0"/>
              <a:t>1</a:t>
            </a:r>
          </a:p>
        </p:txBody>
      </p:sp>
      <p:sp>
        <p:nvSpPr>
          <p:cNvPr id="281" name="TextBox 280"/>
          <p:cNvSpPr txBox="1"/>
          <p:nvPr/>
        </p:nvSpPr>
        <p:spPr>
          <a:xfrm rot="5400000">
            <a:off x="5356764" y="14317436"/>
            <a:ext cx="343364" cy="369332"/>
          </a:xfrm>
          <a:prstGeom prst="rect">
            <a:avLst/>
          </a:prstGeom>
          <a:noFill/>
        </p:spPr>
        <p:txBody>
          <a:bodyPr wrap="none" rtlCol="0">
            <a:spAutoFit/>
          </a:bodyPr>
          <a:lstStyle/>
          <a:p>
            <a:r>
              <a:rPr lang="en-US" dirty="0"/>
              <a:t>…</a:t>
            </a:r>
          </a:p>
        </p:txBody>
      </p:sp>
      <p:sp>
        <p:nvSpPr>
          <p:cNvPr id="282" name="TextBox 281"/>
          <p:cNvSpPr txBox="1"/>
          <p:nvPr/>
        </p:nvSpPr>
        <p:spPr>
          <a:xfrm>
            <a:off x="5069262" y="12231283"/>
            <a:ext cx="798616" cy="461665"/>
          </a:xfrm>
          <a:prstGeom prst="rect">
            <a:avLst/>
          </a:prstGeom>
          <a:noFill/>
        </p:spPr>
        <p:txBody>
          <a:bodyPr wrap="none" rtlCol="0">
            <a:spAutoFit/>
          </a:bodyPr>
          <a:lstStyle/>
          <a:p>
            <a:pPr algn="ctr"/>
            <a:r>
              <a:rPr lang="en-US" sz="1200" dirty="0"/>
              <a:t>Genotype</a:t>
            </a:r>
          </a:p>
          <a:p>
            <a:pPr algn="ctr"/>
            <a:r>
              <a:rPr lang="en-US" sz="1200" dirty="0"/>
              <a:t>ID</a:t>
            </a:r>
          </a:p>
        </p:txBody>
      </p:sp>
      <p:sp>
        <p:nvSpPr>
          <p:cNvPr id="286" name="TextBox 285"/>
          <p:cNvSpPr txBox="1"/>
          <p:nvPr/>
        </p:nvSpPr>
        <p:spPr>
          <a:xfrm>
            <a:off x="5878898" y="12782710"/>
            <a:ext cx="579005" cy="307777"/>
          </a:xfrm>
          <a:prstGeom prst="rect">
            <a:avLst/>
          </a:prstGeom>
          <a:noFill/>
        </p:spPr>
        <p:txBody>
          <a:bodyPr wrap="none" rtlCol="0">
            <a:spAutoFit/>
          </a:bodyPr>
          <a:lstStyle/>
          <a:p>
            <a:r>
              <a:rPr lang="en-US" sz="1400" dirty="0" smtClean="0"/>
              <a:t>PID-</a:t>
            </a:r>
            <a:r>
              <a:rPr lang="en-US" sz="1400" i="1" dirty="0"/>
              <a:t>8</a:t>
            </a:r>
          </a:p>
        </p:txBody>
      </p:sp>
      <p:sp>
        <p:nvSpPr>
          <p:cNvPr id="289" name="TextBox 288"/>
          <p:cNvSpPr txBox="1"/>
          <p:nvPr/>
        </p:nvSpPr>
        <p:spPr>
          <a:xfrm>
            <a:off x="5734456" y="12230134"/>
            <a:ext cx="861133"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290" name="TextBox 289"/>
          <p:cNvSpPr txBox="1"/>
          <p:nvPr/>
        </p:nvSpPr>
        <p:spPr>
          <a:xfrm>
            <a:off x="5170219" y="13361633"/>
            <a:ext cx="599844" cy="307777"/>
          </a:xfrm>
          <a:prstGeom prst="rect">
            <a:avLst/>
          </a:prstGeom>
          <a:noFill/>
        </p:spPr>
        <p:txBody>
          <a:bodyPr wrap="none" rtlCol="0">
            <a:spAutoFit/>
          </a:bodyPr>
          <a:lstStyle/>
          <a:p>
            <a:r>
              <a:rPr lang="en-US" sz="1400" dirty="0" smtClean="0"/>
              <a:t>GID-</a:t>
            </a:r>
            <a:r>
              <a:rPr lang="en-US" sz="1400" i="1" dirty="0" smtClean="0"/>
              <a:t>3</a:t>
            </a:r>
            <a:endParaRPr lang="en-US" sz="1400" i="1" dirty="0"/>
          </a:p>
        </p:txBody>
      </p:sp>
      <p:sp>
        <p:nvSpPr>
          <p:cNvPr id="291" name="TextBox 290"/>
          <p:cNvSpPr txBox="1"/>
          <p:nvPr/>
        </p:nvSpPr>
        <p:spPr>
          <a:xfrm>
            <a:off x="5160387" y="13654143"/>
            <a:ext cx="599844" cy="307777"/>
          </a:xfrm>
          <a:prstGeom prst="rect">
            <a:avLst/>
          </a:prstGeom>
          <a:noFill/>
        </p:spPr>
        <p:txBody>
          <a:bodyPr wrap="none" rtlCol="0">
            <a:spAutoFit/>
          </a:bodyPr>
          <a:lstStyle/>
          <a:p>
            <a:r>
              <a:rPr lang="en-US" sz="1400" dirty="0" smtClean="0"/>
              <a:t>GID-</a:t>
            </a:r>
            <a:r>
              <a:rPr lang="en-US" sz="1400" i="1" dirty="0"/>
              <a:t>4</a:t>
            </a:r>
          </a:p>
        </p:txBody>
      </p:sp>
      <p:sp>
        <p:nvSpPr>
          <p:cNvPr id="292" name="TextBox 291"/>
          <p:cNvSpPr txBox="1"/>
          <p:nvPr/>
        </p:nvSpPr>
        <p:spPr>
          <a:xfrm>
            <a:off x="5886713" y="13072636"/>
            <a:ext cx="579005" cy="307777"/>
          </a:xfrm>
          <a:prstGeom prst="rect">
            <a:avLst/>
          </a:prstGeom>
          <a:noFill/>
        </p:spPr>
        <p:txBody>
          <a:bodyPr wrap="none" rtlCol="0">
            <a:spAutoFit/>
          </a:bodyPr>
          <a:lstStyle/>
          <a:p>
            <a:r>
              <a:rPr lang="en-US" sz="1400" dirty="0" smtClean="0"/>
              <a:t>PID-</a:t>
            </a:r>
            <a:r>
              <a:rPr lang="en-US" sz="1400" i="1" dirty="0"/>
              <a:t>3</a:t>
            </a:r>
          </a:p>
        </p:txBody>
      </p:sp>
      <p:sp>
        <p:nvSpPr>
          <p:cNvPr id="293" name="TextBox 292"/>
          <p:cNvSpPr txBox="1"/>
          <p:nvPr/>
        </p:nvSpPr>
        <p:spPr>
          <a:xfrm>
            <a:off x="5878898" y="13352981"/>
            <a:ext cx="579005" cy="307777"/>
          </a:xfrm>
          <a:prstGeom prst="rect">
            <a:avLst/>
          </a:prstGeom>
          <a:noFill/>
        </p:spPr>
        <p:txBody>
          <a:bodyPr wrap="none" rtlCol="0">
            <a:spAutoFit/>
          </a:bodyPr>
          <a:lstStyle/>
          <a:p>
            <a:r>
              <a:rPr lang="en-US" sz="1400" dirty="0" smtClean="0"/>
              <a:t>PID-</a:t>
            </a:r>
            <a:r>
              <a:rPr lang="en-US" sz="1400" i="1" dirty="0"/>
              <a:t>1</a:t>
            </a:r>
          </a:p>
        </p:txBody>
      </p:sp>
      <p:sp>
        <p:nvSpPr>
          <p:cNvPr id="294" name="TextBox 293"/>
          <p:cNvSpPr txBox="1"/>
          <p:nvPr/>
        </p:nvSpPr>
        <p:spPr>
          <a:xfrm>
            <a:off x="5883814" y="13667613"/>
            <a:ext cx="579005" cy="307777"/>
          </a:xfrm>
          <a:prstGeom prst="rect">
            <a:avLst/>
          </a:prstGeom>
          <a:noFill/>
        </p:spPr>
        <p:txBody>
          <a:bodyPr wrap="none" rtlCol="0">
            <a:spAutoFit/>
          </a:bodyPr>
          <a:lstStyle/>
          <a:p>
            <a:r>
              <a:rPr lang="en-US" sz="1400" dirty="0" smtClean="0"/>
              <a:t>PID-</a:t>
            </a:r>
            <a:r>
              <a:rPr lang="en-US" sz="1400" i="1" dirty="0"/>
              <a:t>1</a:t>
            </a:r>
          </a:p>
        </p:txBody>
      </p:sp>
      <p:cxnSp>
        <p:nvCxnSpPr>
          <p:cNvPr id="295" name="Straight Connector 294"/>
          <p:cNvCxnSpPr/>
          <p:nvPr/>
        </p:nvCxnSpPr>
        <p:spPr>
          <a:xfrm>
            <a:off x="5131006" y="13960163"/>
            <a:ext cx="338876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794424" y="13377584"/>
            <a:ext cx="1224116" cy="280220"/>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p:cNvSpPr txBox="1"/>
          <p:nvPr/>
        </p:nvSpPr>
        <p:spPr>
          <a:xfrm>
            <a:off x="6524185" y="13677399"/>
            <a:ext cx="534121" cy="307777"/>
          </a:xfrm>
          <a:prstGeom prst="rect">
            <a:avLst/>
          </a:prstGeom>
          <a:noFill/>
        </p:spPr>
        <p:txBody>
          <a:bodyPr wrap="none" rtlCol="0">
            <a:spAutoFit/>
          </a:bodyPr>
          <a:lstStyle/>
          <a:p>
            <a:r>
              <a:rPr lang="en-US" sz="1400" dirty="0"/>
              <a:t>HIV+</a:t>
            </a:r>
          </a:p>
        </p:txBody>
      </p:sp>
      <p:sp>
        <p:nvSpPr>
          <p:cNvPr id="297" name="TextBox 296"/>
          <p:cNvSpPr txBox="1"/>
          <p:nvPr/>
        </p:nvSpPr>
        <p:spPr>
          <a:xfrm>
            <a:off x="7681275" y="13628105"/>
            <a:ext cx="343364" cy="369332"/>
          </a:xfrm>
          <a:prstGeom prst="rect">
            <a:avLst/>
          </a:prstGeom>
          <a:noFill/>
        </p:spPr>
        <p:txBody>
          <a:bodyPr wrap="none" rtlCol="0">
            <a:spAutoFit/>
          </a:bodyPr>
          <a:lstStyle/>
          <a:p>
            <a:r>
              <a:rPr lang="en-US" dirty="0"/>
              <a:t>…</a:t>
            </a:r>
          </a:p>
        </p:txBody>
      </p:sp>
      <p:cxnSp>
        <p:nvCxnSpPr>
          <p:cNvPr id="298" name="Straight Connector 297"/>
          <p:cNvCxnSpPr/>
          <p:nvPr/>
        </p:nvCxnSpPr>
        <p:spPr>
          <a:xfrm>
            <a:off x="5117432" y="14254156"/>
            <a:ext cx="3392905" cy="0"/>
          </a:xfrm>
          <a:prstGeom prst="line">
            <a:avLst/>
          </a:prstGeom>
        </p:spPr>
        <p:style>
          <a:lnRef idx="1">
            <a:schemeClr val="accent1"/>
          </a:lnRef>
          <a:fillRef idx="0">
            <a:schemeClr val="accent1"/>
          </a:fillRef>
          <a:effectRef idx="0">
            <a:schemeClr val="accent1"/>
          </a:effectRef>
          <a:fontRef idx="minor">
            <a:schemeClr val="tx1"/>
          </a:fontRef>
        </p:style>
      </p:cxnSp>
      <p:sp>
        <p:nvSpPr>
          <p:cNvPr id="300" name="Rectangle 299"/>
          <p:cNvSpPr/>
          <p:nvPr/>
        </p:nvSpPr>
        <p:spPr>
          <a:xfrm>
            <a:off x="5797299" y="13967056"/>
            <a:ext cx="1224116" cy="280220"/>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5163263" y="13950316"/>
            <a:ext cx="599844" cy="307777"/>
          </a:xfrm>
          <a:prstGeom prst="rect">
            <a:avLst/>
          </a:prstGeom>
          <a:noFill/>
        </p:spPr>
        <p:txBody>
          <a:bodyPr wrap="none" rtlCol="0">
            <a:spAutoFit/>
          </a:bodyPr>
          <a:lstStyle/>
          <a:p>
            <a:r>
              <a:rPr lang="en-US" sz="1400" dirty="0" smtClean="0"/>
              <a:t>GID-</a:t>
            </a:r>
            <a:r>
              <a:rPr lang="en-US" sz="1400" i="1" dirty="0"/>
              <a:t>5</a:t>
            </a:r>
          </a:p>
        </p:txBody>
      </p:sp>
      <p:sp>
        <p:nvSpPr>
          <p:cNvPr id="301" name="TextBox 300"/>
          <p:cNvSpPr txBox="1"/>
          <p:nvPr/>
        </p:nvSpPr>
        <p:spPr>
          <a:xfrm rot="5400000">
            <a:off x="6042402" y="14320311"/>
            <a:ext cx="343364" cy="369332"/>
          </a:xfrm>
          <a:prstGeom prst="rect">
            <a:avLst/>
          </a:prstGeom>
          <a:noFill/>
        </p:spPr>
        <p:txBody>
          <a:bodyPr wrap="none" rtlCol="0">
            <a:spAutoFit/>
          </a:bodyPr>
          <a:lstStyle/>
          <a:p>
            <a:r>
              <a:rPr lang="en-US" dirty="0"/>
              <a:t>…</a:t>
            </a:r>
          </a:p>
        </p:txBody>
      </p:sp>
      <p:cxnSp>
        <p:nvCxnSpPr>
          <p:cNvPr id="274" name="Straight Connector 273"/>
          <p:cNvCxnSpPr/>
          <p:nvPr/>
        </p:nvCxnSpPr>
        <p:spPr>
          <a:xfrm>
            <a:off x="7018789" y="12086823"/>
            <a:ext cx="0" cy="2655514"/>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7338479" y="12786957"/>
            <a:ext cx="773828" cy="1968358"/>
            <a:chOff x="7844752" y="13219451"/>
            <a:chExt cx="773828" cy="1734169"/>
          </a:xfrm>
        </p:grpSpPr>
        <p:cxnSp>
          <p:nvCxnSpPr>
            <p:cNvPr id="255" name="Straight Connector 254"/>
            <p:cNvCxnSpPr/>
            <p:nvPr/>
          </p:nvCxnSpPr>
          <p:spPr>
            <a:xfrm>
              <a:off x="7844752" y="13219451"/>
              <a:ext cx="0" cy="173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8147493" y="13225404"/>
              <a:ext cx="0" cy="1722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8618580" y="13225403"/>
              <a:ext cx="0" cy="171447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83" name="Straight Connector 282"/>
          <p:cNvCxnSpPr/>
          <p:nvPr/>
        </p:nvCxnSpPr>
        <p:spPr>
          <a:xfrm>
            <a:off x="6523070" y="12100577"/>
            <a:ext cx="0" cy="2649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5793430" y="12110399"/>
            <a:ext cx="0" cy="2649499"/>
          </a:xfrm>
          <a:prstGeom prst="line">
            <a:avLst/>
          </a:prstGeom>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6943772" y="12073439"/>
            <a:ext cx="1632178" cy="230832"/>
          </a:xfrm>
          <a:prstGeom prst="rect">
            <a:avLst/>
          </a:prstGeom>
          <a:noFill/>
        </p:spPr>
        <p:txBody>
          <a:bodyPr wrap="none" rtlCol="0">
            <a:spAutoFit/>
          </a:bodyPr>
          <a:lstStyle/>
          <a:p>
            <a:pPr algn="ctr"/>
            <a:r>
              <a:rPr lang="en-US" sz="900" dirty="0" smtClean="0"/>
              <a:t>Predicted/Matched Genotypes</a:t>
            </a:r>
            <a:endParaRPr lang="en-US" sz="900" dirty="0"/>
          </a:p>
        </p:txBody>
      </p:sp>
    </p:spTree>
    <p:extLst>
      <p:ext uri="{BB962C8B-B14F-4D97-AF65-F5344CB8AC3E}">
        <p14:creationId xmlns:p14="http://schemas.microsoft.com/office/powerpoint/2010/main" val="3218962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32379925"/>
              </p:ext>
            </p:extLst>
          </p:nvPr>
        </p:nvGraphicFramePr>
        <p:xfrm>
          <a:off x="1296389" y="3035629"/>
          <a:ext cx="9013373" cy="4847607"/>
        </p:xfrm>
        <a:graphic>
          <a:graphicData uri="http://schemas.openxmlformats.org/drawingml/2006/table">
            <a:tbl>
              <a:tblPr/>
              <a:tblGrid>
                <a:gridCol w="6185065"/>
                <a:gridCol w="91634"/>
                <a:gridCol w="2736674"/>
              </a:tblGrid>
              <a:tr h="1078636">
                <a:tc>
                  <a:txBody>
                    <a:bodyPr/>
                    <a:lstStyle/>
                    <a:p>
                      <a:pPr algn="ctr" rtl="0" fontAlgn="b"/>
                      <a:r>
                        <a:rPr lang="en-US" sz="2600" b="1" i="1" dirty="0" smtClean="0">
                          <a:effectLst/>
                        </a:rPr>
                        <a:t>Method</a:t>
                      </a:r>
                      <a:r>
                        <a:rPr lang="en-US" sz="2600" b="1" i="1" baseline="0" dirty="0" smtClean="0">
                          <a:effectLst/>
                        </a:rPr>
                        <a:t> (# of input data per </a:t>
                      </a:r>
                      <a:r>
                        <a:rPr lang="en-US" sz="2600" b="1" i="1" baseline="0" dirty="0" err="1" smtClean="0">
                          <a:effectLst/>
                        </a:rPr>
                        <a:t>eQTL</a:t>
                      </a:r>
                      <a:r>
                        <a:rPr lang="en-US" sz="2600" b="1" i="1" baseline="0" dirty="0" smtClean="0">
                          <a:effectLst/>
                        </a:rPr>
                        <a:t>)</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b="1" i="1" dirty="0">
                          <a:effectLst/>
                        </a:rPr>
                        <a:t>Top 1000 </a:t>
                      </a:r>
                      <a:r>
                        <a:rPr lang="en-US" sz="2600" b="1" i="1" dirty="0" err="1">
                          <a:effectLst/>
                        </a:rPr>
                        <a:t>eQTLs</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752032">
                <a:tc>
                  <a:txBody>
                    <a:bodyPr/>
                    <a:lstStyle/>
                    <a:p>
                      <a:pPr algn="ctr" rtl="0" fontAlgn="b"/>
                      <a:r>
                        <a:rPr lang="en-US" sz="2600" b="1" i="1" dirty="0">
                          <a:effectLst/>
                        </a:rPr>
                        <a:t>Extremity </a:t>
                      </a:r>
                      <a:r>
                        <a:rPr lang="en-US" sz="2600" b="1" i="1" dirty="0" smtClean="0">
                          <a:effectLst/>
                        </a:rPr>
                        <a:t>Attack (1 data point)</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b="1" i="1" dirty="0" smtClean="0">
                          <a:effectLst/>
                        </a:rPr>
                        <a:t>174/174</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b="1" i="1" smtClean="0">
                          <a:effectLst/>
                        </a:rPr>
                        <a:t>Schadt et al (All training data)</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b="1" i="1" dirty="0" smtClean="0">
                          <a:effectLst/>
                        </a:rPr>
                        <a:t>173/174</a:t>
                      </a:r>
                      <a:endParaRPr lang="en-US" sz="2600" b="1" i="1"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dirty="0" err="1">
                          <a:effectLst/>
                        </a:rPr>
                        <a:t>Schadt</a:t>
                      </a:r>
                      <a:r>
                        <a:rPr lang="en-US" sz="2600" dirty="0">
                          <a:effectLst/>
                        </a:rPr>
                        <a:t> et al </a:t>
                      </a:r>
                      <a:r>
                        <a:rPr lang="en-US" sz="2600" dirty="0" smtClean="0">
                          <a:effectLst/>
                        </a:rPr>
                        <a:t>(20 </a:t>
                      </a:r>
                      <a:r>
                        <a:rPr lang="en-US" sz="2600" dirty="0">
                          <a:effectLst/>
                        </a:rPr>
                        <a:t>data </a:t>
                      </a:r>
                      <a:r>
                        <a:rPr lang="en-US" sz="2600" dirty="0" smtClean="0">
                          <a:effectLst/>
                        </a:rPr>
                        <a:t>points)</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136/174</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dirty="0" err="1">
                          <a:solidFill>
                            <a:srgbClr val="FF0000"/>
                          </a:solidFill>
                          <a:effectLst/>
                        </a:rPr>
                        <a:t>Schadt</a:t>
                      </a:r>
                      <a:r>
                        <a:rPr lang="en-US" sz="2600" dirty="0">
                          <a:solidFill>
                            <a:srgbClr val="FF0000"/>
                          </a:solidFill>
                          <a:effectLst/>
                        </a:rPr>
                        <a:t> et al </a:t>
                      </a:r>
                      <a:r>
                        <a:rPr lang="en-US" sz="2600" dirty="0" smtClean="0">
                          <a:solidFill>
                            <a:srgbClr val="FF0000"/>
                          </a:solidFill>
                          <a:effectLst/>
                        </a:rPr>
                        <a:t>(30 </a:t>
                      </a:r>
                      <a:r>
                        <a:rPr lang="en-US" sz="2600" dirty="0">
                          <a:solidFill>
                            <a:srgbClr val="FF0000"/>
                          </a:solidFill>
                          <a:effectLst/>
                        </a:rPr>
                        <a:t>data points)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171/174</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574338">
                <a:tc>
                  <a:txBody>
                    <a:bodyPr/>
                    <a:lstStyle/>
                    <a:p>
                      <a:pPr algn="ctr" rtl="0" fontAlgn="b"/>
                      <a:r>
                        <a:rPr lang="en-US" sz="2600" dirty="0" err="1">
                          <a:solidFill>
                            <a:schemeClr val="tx1"/>
                          </a:solidFill>
                          <a:effectLst/>
                        </a:rPr>
                        <a:t>Schadt</a:t>
                      </a:r>
                      <a:r>
                        <a:rPr lang="en-US" sz="2600" dirty="0">
                          <a:solidFill>
                            <a:schemeClr val="tx1"/>
                          </a:solidFill>
                          <a:effectLst/>
                        </a:rPr>
                        <a:t> et al </a:t>
                      </a:r>
                      <a:r>
                        <a:rPr lang="en-US" sz="2600" dirty="0" smtClean="0">
                          <a:solidFill>
                            <a:schemeClr val="tx1"/>
                          </a:solidFill>
                          <a:effectLst/>
                        </a:rPr>
                        <a:t>(40 </a:t>
                      </a:r>
                      <a:r>
                        <a:rPr lang="en-US" sz="2600" dirty="0">
                          <a:solidFill>
                            <a:schemeClr val="tx1"/>
                          </a:solidFill>
                          <a:effectLst/>
                        </a:rPr>
                        <a:t>data points)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solidFill>
                          <a:srgbClr val="FF0000"/>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173/174</a:t>
                      </a:r>
                      <a:endParaRPr lang="en-US" sz="2600" dirty="0">
                        <a:solidFill>
                          <a:srgbClr val="FF0000"/>
                        </a:solidFill>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719587">
                <a:tc>
                  <a:txBody>
                    <a:bodyPr/>
                    <a:lstStyle/>
                    <a:p>
                      <a:pPr algn="ctr" rtl="0" fontAlgn="b"/>
                      <a:r>
                        <a:rPr lang="en-US" sz="2600" dirty="0" err="1">
                          <a:effectLst/>
                        </a:rPr>
                        <a:t>Schadt</a:t>
                      </a:r>
                      <a:r>
                        <a:rPr lang="en-US" sz="2600" dirty="0">
                          <a:effectLst/>
                        </a:rPr>
                        <a:t> et al </a:t>
                      </a:r>
                      <a:r>
                        <a:rPr lang="en-US" sz="2600" dirty="0" smtClean="0">
                          <a:effectLst/>
                        </a:rPr>
                        <a:t>(50 </a:t>
                      </a:r>
                      <a:r>
                        <a:rPr lang="en-US" sz="2600" dirty="0">
                          <a:effectLst/>
                        </a:rPr>
                        <a:t>data points)</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2600" dirty="0" smtClean="0">
                          <a:effectLst/>
                        </a:rPr>
                        <a:t>169/174</a:t>
                      </a:r>
                      <a:endParaRPr lang="en-US" sz="2600" dirty="0">
                        <a:effectLst/>
                      </a:endParaRP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764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82270"/>
            <a:ext cx="8229600" cy="1143000"/>
          </a:xfrm>
        </p:spPr>
        <p:txBody>
          <a:bodyPr>
            <a:noAutofit/>
          </a:bodyPr>
          <a:lstStyle/>
          <a:p>
            <a:r>
              <a:rPr lang="en-US" sz="4000" dirty="0"/>
              <a:t>Fig </a:t>
            </a:r>
            <a:r>
              <a:rPr lang="en-US" sz="4000" dirty="0" smtClean="0"/>
              <a:t>S1ab: </a:t>
            </a:r>
            <a:r>
              <a:rPr lang="en-US" sz="4000" dirty="0" err="1"/>
              <a:t>eQTL</a:t>
            </a:r>
            <a:r>
              <a:rPr lang="en-US" sz="4000" dirty="0"/>
              <a:t> properties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184" y="5026855"/>
            <a:ext cx="5028916" cy="40190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189" y="4984015"/>
            <a:ext cx="5227955" cy="4178123"/>
          </a:xfrm>
          <a:prstGeom prst="rect">
            <a:avLst/>
          </a:prstGeom>
        </p:spPr>
      </p:pic>
      <p:sp>
        <p:nvSpPr>
          <p:cNvPr id="7" name="TextBox 6"/>
          <p:cNvSpPr txBox="1"/>
          <p:nvPr/>
        </p:nvSpPr>
        <p:spPr>
          <a:xfrm>
            <a:off x="6506365" y="4230404"/>
            <a:ext cx="764953" cy="707886"/>
          </a:xfrm>
          <a:prstGeom prst="rect">
            <a:avLst/>
          </a:prstGeom>
          <a:noFill/>
        </p:spPr>
        <p:txBody>
          <a:bodyPr wrap="none" rtlCol="0">
            <a:spAutoFit/>
          </a:bodyPr>
          <a:lstStyle/>
          <a:p>
            <a:r>
              <a:rPr lang="en-US" sz="4000" dirty="0" smtClean="0"/>
              <a:t>(b)</a:t>
            </a:r>
            <a:endParaRPr lang="en-US" sz="4000" dirty="0"/>
          </a:p>
        </p:txBody>
      </p:sp>
      <p:sp>
        <p:nvSpPr>
          <p:cNvPr id="8" name="TextBox 7"/>
          <p:cNvSpPr txBox="1"/>
          <p:nvPr/>
        </p:nvSpPr>
        <p:spPr>
          <a:xfrm>
            <a:off x="765965" y="4281204"/>
            <a:ext cx="740908" cy="707886"/>
          </a:xfrm>
          <a:prstGeom prst="rect">
            <a:avLst/>
          </a:prstGeom>
          <a:noFill/>
        </p:spPr>
        <p:txBody>
          <a:bodyPr wrap="none" rtlCol="0">
            <a:spAutoFit/>
          </a:bodyPr>
          <a:lstStyle/>
          <a:p>
            <a:r>
              <a:rPr lang="en-US" sz="4000" dirty="0" smtClean="0"/>
              <a:t>(a)</a:t>
            </a:r>
            <a:endParaRPr lang="en-US" sz="4000" dirty="0"/>
          </a:p>
        </p:txBody>
      </p:sp>
    </p:spTree>
    <p:extLst>
      <p:ext uri="{BB962C8B-B14F-4D97-AF65-F5344CB8AC3E}">
        <p14:creationId xmlns:p14="http://schemas.microsoft.com/office/powerpoint/2010/main" val="3889638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90303"/>
            <a:ext cx="8229600" cy="1143000"/>
          </a:xfrm>
        </p:spPr>
        <p:txBody>
          <a:bodyPr>
            <a:normAutofit fontScale="90000"/>
          </a:bodyPr>
          <a:lstStyle/>
          <a:p>
            <a:r>
              <a:rPr lang="en-US" sz="4000" dirty="0" smtClean="0"/>
              <a:t>Fig S2a: Computation of Cumulative </a:t>
            </a:r>
            <a:r>
              <a:rPr lang="en-US" sz="4000" i="1" dirty="0" smtClean="0"/>
              <a:t>ICI </a:t>
            </a:r>
            <a:r>
              <a:rPr lang="en-US" sz="4000" dirty="0" smtClean="0"/>
              <a:t>and Predictabilities</a:t>
            </a:r>
            <a:endParaRPr lang="en-US" sz="4000" dirty="0"/>
          </a:p>
        </p:txBody>
      </p:sp>
      <p:sp>
        <p:nvSpPr>
          <p:cNvPr id="4" name="Rectangle 3"/>
          <p:cNvSpPr/>
          <p:nvPr/>
        </p:nvSpPr>
        <p:spPr>
          <a:xfrm>
            <a:off x="1982849" y="6068431"/>
            <a:ext cx="1839225"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Sort P-G correlations in decreasing order</a:t>
            </a:r>
          </a:p>
        </p:txBody>
      </p:sp>
      <p:sp>
        <p:nvSpPr>
          <p:cNvPr id="5" name="Rectangle 4"/>
          <p:cNvSpPr/>
          <p:nvPr/>
        </p:nvSpPr>
        <p:spPr>
          <a:xfrm>
            <a:off x="4546727" y="6074809"/>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Select the top variants to predict </a:t>
            </a:r>
          </a:p>
        </p:txBody>
      </p:sp>
      <p:sp>
        <p:nvSpPr>
          <p:cNvPr id="6" name="Rectangle 5"/>
          <p:cNvSpPr/>
          <p:nvPr/>
        </p:nvSpPr>
        <p:spPr>
          <a:xfrm>
            <a:off x="7755086" y="6085862"/>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Predict the Genotypes for</a:t>
            </a:r>
          </a:p>
          <a:p>
            <a:pPr algn="ctr"/>
            <a:r>
              <a:rPr lang="en-US" dirty="0"/>
              <a:t>Individual </a:t>
            </a:r>
            <a:r>
              <a:rPr lang="en-US" i="1" dirty="0"/>
              <a:t>j</a:t>
            </a:r>
          </a:p>
        </p:txBody>
      </p:sp>
      <p:cxnSp>
        <p:nvCxnSpPr>
          <p:cNvPr id="10" name="Straight Arrow Connector 9"/>
          <p:cNvCxnSpPr>
            <a:stCxn id="4" idx="3"/>
            <a:endCxn id="5" idx="1"/>
          </p:cNvCxnSpPr>
          <p:nvPr/>
        </p:nvCxnSpPr>
        <p:spPr>
          <a:xfrm>
            <a:off x="3822074" y="6565382"/>
            <a:ext cx="724653" cy="63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3"/>
            <a:endCxn id="6" idx="1"/>
          </p:cNvCxnSpPr>
          <p:nvPr/>
        </p:nvCxnSpPr>
        <p:spPr>
          <a:xfrm>
            <a:off x="6266190" y="6571766"/>
            <a:ext cx="1488890" cy="110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2561388" y="7431226"/>
            <a:ext cx="3777829" cy="722153"/>
            <a:chOff x="757982" y="3386608"/>
            <a:chExt cx="3777829" cy="722153"/>
          </a:xfrm>
        </p:grpSpPr>
        <p:sp>
          <p:nvSpPr>
            <p:cNvPr id="12" name="TextBox 11"/>
            <p:cNvSpPr txBox="1"/>
            <p:nvPr/>
          </p:nvSpPr>
          <p:spPr>
            <a:xfrm>
              <a:off x="757982" y="3647096"/>
              <a:ext cx="3777829" cy="461665"/>
            </a:xfrm>
            <a:prstGeom prst="rect">
              <a:avLst/>
            </a:prstGeom>
            <a:noFill/>
          </p:spPr>
          <p:txBody>
            <a:bodyPr wrap="none" rtlCol="0">
              <a:spAutoFit/>
            </a:bodyPr>
            <a:lstStyle/>
            <a:p>
              <a:pPr algn="ctr"/>
              <a:r>
                <a:rPr lang="en-US" sz="2400" dirty="0"/>
                <a:t>Phenotype 1             Variant 1</a:t>
              </a:r>
            </a:p>
          </p:txBody>
        </p:sp>
        <p:cxnSp>
          <p:nvCxnSpPr>
            <p:cNvPr id="14" name="Straight Arrow Connector 13"/>
            <p:cNvCxnSpPr/>
            <p:nvPr/>
          </p:nvCxnSpPr>
          <p:spPr>
            <a:xfrm>
              <a:off x="2511556" y="3903952"/>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623252" y="3386608"/>
                  <a:ext cx="5524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23252" y="3386608"/>
                  <a:ext cx="552459" cy="461665"/>
                </a:xfrm>
                <a:prstGeom prst="rect">
                  <a:avLst/>
                </a:prstGeom>
                <a:blipFill rotWithShape="0">
                  <a:blip r:embed="rId3"/>
                  <a:stretch>
                    <a:fillRect b="-10526"/>
                  </a:stretch>
                </a:blipFill>
              </p:spPr>
              <p:txBody>
                <a:bodyPr/>
                <a:lstStyle/>
                <a:p>
                  <a:r>
                    <a:rPr lang="en-US">
                      <a:noFill/>
                    </a:rPr>
                    <a:t> </a:t>
                  </a:r>
                </a:p>
              </p:txBody>
            </p:sp>
          </mc:Fallback>
        </mc:AlternateContent>
      </p:grpSp>
      <p:grpSp>
        <p:nvGrpSpPr>
          <p:cNvPr id="78" name="Group 77"/>
          <p:cNvGrpSpPr/>
          <p:nvPr/>
        </p:nvGrpSpPr>
        <p:grpSpPr>
          <a:xfrm>
            <a:off x="2561388" y="8067894"/>
            <a:ext cx="3777829" cy="667812"/>
            <a:chOff x="757982" y="4023282"/>
            <a:chExt cx="3777829" cy="667812"/>
          </a:xfrm>
        </p:grpSpPr>
        <p:sp>
          <p:nvSpPr>
            <p:cNvPr id="25" name="TextBox 24"/>
            <p:cNvSpPr txBox="1"/>
            <p:nvPr/>
          </p:nvSpPr>
          <p:spPr>
            <a:xfrm>
              <a:off x="757982" y="4229429"/>
              <a:ext cx="3777829" cy="461665"/>
            </a:xfrm>
            <a:prstGeom prst="rect">
              <a:avLst/>
            </a:prstGeom>
            <a:noFill/>
          </p:spPr>
          <p:txBody>
            <a:bodyPr wrap="none" rtlCol="0">
              <a:spAutoFit/>
            </a:bodyPr>
            <a:lstStyle/>
            <a:p>
              <a:pPr algn="ctr"/>
              <a:r>
                <a:rPr lang="en-US" sz="2400" dirty="0"/>
                <a:t>Phenotype 2             Variant 2</a:t>
              </a:r>
            </a:p>
          </p:txBody>
        </p:sp>
        <mc:AlternateContent xmlns:mc="http://schemas.openxmlformats.org/markup-compatibility/2006" xmlns:a14="http://schemas.microsoft.com/office/drawing/2010/main">
          <mc:Choice Requires="a14">
            <p:sp>
              <p:nvSpPr>
                <p:cNvPr id="28" name="Rectangle 27"/>
                <p:cNvSpPr/>
                <p:nvPr/>
              </p:nvSpPr>
              <p:spPr>
                <a:xfrm>
                  <a:off x="2624839" y="4023282"/>
                  <a:ext cx="5595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624839" y="4023282"/>
                  <a:ext cx="559577" cy="461665"/>
                </a:xfrm>
                <a:prstGeom prst="rect">
                  <a:avLst/>
                </a:prstGeom>
                <a:blipFill rotWithShape="0">
                  <a:blip r:embed="rId4"/>
                  <a:stretch>
                    <a:fillRect b="-10526"/>
                  </a:stretch>
                </a:blipFill>
              </p:spPr>
              <p:txBody>
                <a:bodyPr/>
                <a:lstStyle/>
                <a:p>
                  <a:r>
                    <a:rPr lang="en-US">
                      <a:noFill/>
                    </a:rPr>
                    <a:t> </a:t>
                  </a:r>
                </a:p>
              </p:txBody>
            </p:sp>
          </mc:Fallback>
        </mc:AlternateContent>
        <p:cxnSp>
          <p:nvCxnSpPr>
            <p:cNvPr id="33" name="Straight Arrow Connector 32"/>
            <p:cNvCxnSpPr/>
            <p:nvPr/>
          </p:nvCxnSpPr>
          <p:spPr>
            <a:xfrm>
              <a:off x="2514338" y="44935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390038" y="9840723"/>
            <a:ext cx="4127926" cy="720910"/>
            <a:chOff x="909661" y="5289340"/>
            <a:chExt cx="4127926" cy="720910"/>
          </a:xfrm>
        </p:grpSpPr>
        <mc:AlternateContent xmlns:mc="http://schemas.openxmlformats.org/markup-compatibility/2006" xmlns:a14="http://schemas.microsoft.com/office/drawing/2010/main">
          <mc:Choice Requires="a14">
            <p:sp>
              <p:nvSpPr>
                <p:cNvPr id="29" name="TextBox 28"/>
                <p:cNvSpPr txBox="1"/>
                <p:nvPr/>
              </p:nvSpPr>
              <p:spPr>
                <a:xfrm>
                  <a:off x="909661" y="5520051"/>
                  <a:ext cx="4127926" cy="490199"/>
                </a:xfrm>
                <a:prstGeom prst="rect">
                  <a:avLst/>
                </a:prstGeom>
                <a:noFill/>
              </p:spPr>
              <p:txBody>
                <a:bodyPr wrap="none" rtlCol="0">
                  <a:spAutoFit/>
                </a:bodyPr>
                <a:lstStyle/>
                <a:p>
                  <a:pPr algn="ctr"/>
                  <a:r>
                    <a:rPr lang="en-US" sz="2400" dirty="0"/>
                    <a:t>Phenotype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𝑞</m:t>
                          </m:r>
                        </m:sub>
                      </m:sSub>
                    </m:oMath>
                  </a14:m>
                  <a:r>
                    <a:rPr lang="en-US" sz="2400" dirty="0"/>
                    <a:t>             Variant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ea typeface="Cambria Math" panose="02040503050406030204" pitchFamily="18" charset="0"/>
                            </a:rPr>
                            <m:t>𝑞</m:t>
                          </m:r>
                        </m:sub>
                      </m:sSub>
                    </m:oMath>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909661" y="5520051"/>
                  <a:ext cx="4127926" cy="490199"/>
                </a:xfrm>
                <a:prstGeom prst="rect">
                  <a:avLst/>
                </a:prstGeom>
                <a:blipFill rotWithShape="0">
                  <a:blip r:embed="rId5"/>
                  <a:stretch>
                    <a:fillRect l="-1773" t="-8642"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912843" y="5289340"/>
                  <a:ext cx="568938"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912843" y="5289340"/>
                  <a:ext cx="568938" cy="490199"/>
                </a:xfrm>
                <a:prstGeom prst="rect">
                  <a:avLst/>
                </a:prstGeom>
                <a:blipFill rotWithShape="0">
                  <a:blip r:embed="rId6"/>
                  <a:stretch>
                    <a:fillRect b="-6173"/>
                  </a:stretch>
                </a:blipFill>
              </p:spPr>
              <p:txBody>
                <a:bodyPr/>
                <a:lstStyle/>
                <a:p>
                  <a:r>
                    <a:rPr lang="en-US">
                      <a:noFill/>
                    </a:rPr>
                    <a:t> </a:t>
                  </a:r>
                </a:p>
              </p:txBody>
            </p:sp>
          </mc:Fallback>
        </mc:AlternateContent>
        <p:cxnSp>
          <p:nvCxnSpPr>
            <p:cNvPr id="34" name="Straight Arrow Connector 33"/>
            <p:cNvCxnSpPr/>
            <p:nvPr/>
          </p:nvCxnSpPr>
          <p:spPr>
            <a:xfrm>
              <a:off x="2809692" y="5779241"/>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5400000">
            <a:off x="4544072" y="8606633"/>
            <a:ext cx="433132" cy="523220"/>
          </a:xfrm>
          <a:prstGeom prst="rect">
            <a:avLst/>
          </a:prstGeom>
          <a:noFill/>
        </p:spPr>
        <p:txBody>
          <a:bodyPr wrap="none" rtlCol="0">
            <a:spAutoFit/>
          </a:bodyPr>
          <a:lstStyle/>
          <a:p>
            <a:pPr algn="ctr"/>
            <a:r>
              <a:rPr lang="en-US" sz="2800" dirty="0"/>
              <a:t>…</a:t>
            </a:r>
          </a:p>
        </p:txBody>
      </p:sp>
      <p:grpSp>
        <p:nvGrpSpPr>
          <p:cNvPr id="42" name="Group 41"/>
          <p:cNvGrpSpPr/>
          <p:nvPr/>
        </p:nvGrpSpPr>
        <p:grpSpPr>
          <a:xfrm>
            <a:off x="2511646" y="8964347"/>
            <a:ext cx="3830023" cy="667812"/>
            <a:chOff x="5349658" y="4175682"/>
            <a:chExt cx="3830023" cy="667812"/>
          </a:xfrm>
        </p:grpSpPr>
        <mc:AlternateContent xmlns:mc="http://schemas.openxmlformats.org/markup-compatibility/2006" xmlns:a14="http://schemas.microsoft.com/office/drawing/2010/main">
          <mc:Choice Requires="a14">
            <p:sp>
              <p:nvSpPr>
                <p:cNvPr id="39" name="TextBox 38"/>
                <p:cNvSpPr txBox="1"/>
                <p:nvPr/>
              </p:nvSpPr>
              <p:spPr>
                <a:xfrm>
                  <a:off x="5349658" y="4381829"/>
                  <a:ext cx="3830023"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𝑛</m:t>
                      </m:r>
                    </m:oMath>
                  </a14:m>
                  <a:r>
                    <a:rPr lang="en-US" sz="2400" dirty="0"/>
                    <a:t>             Variant </a:t>
                  </a:r>
                  <a14:m>
                    <m:oMath xmlns:m="http://schemas.openxmlformats.org/officeDocument/2006/math">
                      <m:r>
                        <a:rPr lang="en-US" sz="2400" i="1">
                          <a:latin typeface="Cambria Math" panose="02040503050406030204" pitchFamily="18" charset="0"/>
                        </a:rPr>
                        <m:t>𝑛</m:t>
                      </m:r>
                    </m:oMath>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49658" y="4381829"/>
                  <a:ext cx="3830023" cy="461665"/>
                </a:xfrm>
                <a:prstGeom prst="rect">
                  <a:avLst/>
                </a:prstGeom>
                <a:blipFill rotWithShape="0">
                  <a:blip r:embed="rId7"/>
                  <a:stretch>
                    <a:fillRect l="-207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7242612" y="4175682"/>
                  <a:ext cx="5725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𝑘</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7242612" y="4175682"/>
                  <a:ext cx="572593" cy="461665"/>
                </a:xfrm>
                <a:prstGeom prst="rect">
                  <a:avLst/>
                </a:prstGeom>
                <a:blipFill rotWithShape="0">
                  <a:blip r:embed="rId8"/>
                  <a:stretch>
                    <a:fillRect b="-10667"/>
                  </a:stretch>
                </a:blipFill>
              </p:spPr>
              <p:txBody>
                <a:bodyPr/>
                <a:lstStyle/>
                <a:p>
                  <a:r>
                    <a:rPr lang="en-US">
                      <a:noFill/>
                    </a:rPr>
                    <a:t> </a:t>
                  </a:r>
                </a:p>
              </p:txBody>
            </p:sp>
          </mc:Fallback>
        </mc:AlternateContent>
        <p:cxnSp>
          <p:nvCxnSpPr>
            <p:cNvPr id="41" name="Straight Arrow Connector 40"/>
            <p:cNvCxnSpPr/>
            <p:nvPr/>
          </p:nvCxnSpPr>
          <p:spPr>
            <a:xfrm>
              <a:off x="7132111" y="46459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5400000">
            <a:off x="4527939" y="9565081"/>
            <a:ext cx="433132" cy="523220"/>
          </a:xfrm>
          <a:prstGeom prst="rect">
            <a:avLst/>
          </a:prstGeom>
          <a:noFill/>
        </p:spPr>
        <p:txBody>
          <a:bodyPr wrap="none" rtlCol="0">
            <a:spAutoFit/>
          </a:bodyPr>
          <a:lstStyle/>
          <a:p>
            <a:pPr algn="ctr"/>
            <a:r>
              <a:rPr lang="en-US" sz="2800" dirty="0"/>
              <a:t>…</a:t>
            </a:r>
          </a:p>
        </p:txBody>
      </p:sp>
      <p:sp>
        <p:nvSpPr>
          <p:cNvPr id="46" name="Right Brace 45"/>
          <p:cNvSpPr/>
          <p:nvPr/>
        </p:nvSpPr>
        <p:spPr>
          <a:xfrm>
            <a:off x="6484621" y="7662058"/>
            <a:ext cx="220777" cy="197010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Arrow Connector 56"/>
          <p:cNvCxnSpPr/>
          <p:nvPr/>
        </p:nvCxnSpPr>
        <p:spPr>
          <a:xfrm>
            <a:off x="6582558" y="8652547"/>
            <a:ext cx="39990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755086" y="4631266"/>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Phenotype</a:t>
            </a:r>
          </a:p>
          <a:p>
            <a:pPr algn="ctr"/>
            <a:r>
              <a:rPr lang="en-US" dirty="0"/>
              <a:t>Measurements for Individual </a:t>
            </a:r>
            <a:r>
              <a:rPr lang="en-US" i="1" dirty="0"/>
              <a:t>j</a:t>
            </a:r>
          </a:p>
        </p:txBody>
      </p:sp>
      <p:cxnSp>
        <p:nvCxnSpPr>
          <p:cNvPr id="69" name="Straight Arrow Connector 68"/>
          <p:cNvCxnSpPr>
            <a:stCxn id="68" idx="2"/>
            <a:endCxn id="6" idx="0"/>
          </p:cNvCxnSpPr>
          <p:nvPr/>
        </p:nvCxnSpPr>
        <p:spPr>
          <a:xfrm>
            <a:off x="8614815" y="5625179"/>
            <a:ext cx="0" cy="460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Rectangle 2"/>
              <p:cNvSpPr/>
              <p:nvPr/>
            </p:nvSpPr>
            <p:spPr>
              <a:xfrm>
                <a:off x="7001626" y="8081378"/>
                <a:ext cx="395640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𝜋</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𝑛</m:t>
                              </m:r>
                            </m:sub>
                          </m:sSub>
                          <m:r>
                            <a:rPr lang="en-US" sz="2400">
                              <a:latin typeface="Cambria Math" panose="02040503050406030204" pitchFamily="18" charset="0"/>
                            </a:rPr>
                            <m:t> | </m:t>
                          </m:r>
                          <m:r>
                            <m:rPr>
                              <m:sty m:val="p"/>
                            </m:rPr>
                            <a:rPr lang="en-US" sz="2400">
                              <a:latin typeface="Cambria Math" panose="02040503050406030204" pitchFamily="18" charset="0"/>
                            </a:rPr>
                            <m:t>Phenotypes</m:t>
                          </m:r>
                        </m:e>
                      </m:d>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7001626" y="8081378"/>
                <a:ext cx="3956404" cy="461665"/>
              </a:xfrm>
              <a:prstGeom prst="rect">
                <a:avLst/>
              </a:prstGeom>
              <a:blipFill rotWithShape="0">
                <a:blip r:embed="rId9"/>
                <a:stretch>
                  <a:fillRect b="-18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7774517" y="9001220"/>
                <a:ext cx="230672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2400" dirty="0"/>
                        <m:t>ICI</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1</m:t>
                              </m:r>
                            </m:sub>
                          </m:sSub>
                          <m:r>
                            <a:rPr lang="en-US" sz="240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𝑛</m:t>
                              </m:r>
                            </m:sub>
                          </m:sSub>
                        </m:e>
                      </m:d>
                    </m:oMath>
                  </m:oMathPara>
                </a14:m>
                <a:endParaRPr lang="en-US" sz="2400" dirty="0"/>
              </a:p>
            </p:txBody>
          </p:sp>
        </mc:Choice>
        <mc:Fallback xmlns="">
          <p:sp>
            <p:nvSpPr>
              <p:cNvPr id="45" name="Rectangle 44"/>
              <p:cNvSpPr>
                <a:spLocks noRot="1" noChangeAspect="1" noMove="1" noResize="1" noEditPoints="1" noAdjustHandles="1" noChangeArrowheads="1" noChangeShapeType="1" noTextEdit="1"/>
              </p:cNvSpPr>
              <p:nvPr/>
            </p:nvSpPr>
            <p:spPr>
              <a:xfrm>
                <a:off x="7774517" y="9001220"/>
                <a:ext cx="2306722" cy="461665"/>
              </a:xfrm>
              <a:prstGeom prst="rect">
                <a:avLst/>
              </a:prstGeom>
              <a:blipFill rotWithShape="0">
                <a:blip r:embed="rId10"/>
                <a:stretch>
                  <a:fillRect b="-1333"/>
                </a:stretch>
              </a:blipFill>
            </p:spPr>
            <p:txBody>
              <a:bodyPr/>
              <a:lstStyle/>
              <a:p>
                <a:r>
                  <a:rPr lang="en-US">
                    <a:noFill/>
                  </a:rPr>
                  <a:t> </a:t>
                </a:r>
              </a:p>
            </p:txBody>
          </p:sp>
        </mc:Fallback>
      </mc:AlternateContent>
      <p:sp>
        <p:nvSpPr>
          <p:cNvPr id="47" name="TextBox 46"/>
          <p:cNvSpPr txBox="1"/>
          <p:nvPr/>
        </p:nvSpPr>
        <p:spPr>
          <a:xfrm>
            <a:off x="7092847" y="8688954"/>
            <a:ext cx="4112409" cy="400110"/>
          </a:xfrm>
          <a:prstGeom prst="rect">
            <a:avLst/>
          </a:prstGeom>
          <a:noFill/>
        </p:spPr>
        <p:txBody>
          <a:bodyPr wrap="none" rtlCol="0">
            <a:spAutoFit/>
          </a:bodyPr>
          <a:lstStyle/>
          <a:p>
            <a:pPr algn="ctr"/>
            <a:r>
              <a:rPr lang="en-US" sz="2000" dirty="0" smtClean="0"/>
              <a:t>Individual Characterizing </a:t>
            </a:r>
            <a:r>
              <a:rPr lang="en-US" sz="2000" dirty="0"/>
              <a:t>Information:</a:t>
            </a:r>
          </a:p>
        </p:txBody>
      </p:sp>
      <p:sp>
        <p:nvSpPr>
          <p:cNvPr id="48" name="TextBox 47"/>
          <p:cNvSpPr txBox="1"/>
          <p:nvPr/>
        </p:nvSpPr>
        <p:spPr>
          <a:xfrm>
            <a:off x="7123600" y="7763670"/>
            <a:ext cx="3631827" cy="400110"/>
          </a:xfrm>
          <a:prstGeom prst="rect">
            <a:avLst/>
          </a:prstGeom>
          <a:noFill/>
        </p:spPr>
        <p:txBody>
          <a:bodyPr wrap="none" rtlCol="0">
            <a:spAutoFit/>
          </a:bodyPr>
          <a:lstStyle/>
          <a:p>
            <a:pPr algn="ctr"/>
            <a:r>
              <a:rPr lang="en-US" sz="2000" dirty="0"/>
              <a:t>Joint Predictability of Genotypes:</a:t>
            </a:r>
          </a:p>
        </p:txBody>
      </p:sp>
      <p:sp>
        <p:nvSpPr>
          <p:cNvPr id="49" name="Right Brace 48"/>
          <p:cNvSpPr/>
          <p:nvPr/>
        </p:nvSpPr>
        <p:spPr>
          <a:xfrm flipH="1">
            <a:off x="6911655" y="7667499"/>
            <a:ext cx="151857" cy="197010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ight Triangle 50"/>
          <p:cNvSpPr/>
          <p:nvPr/>
        </p:nvSpPr>
        <p:spPr>
          <a:xfrm flipH="1" flipV="1">
            <a:off x="2046695" y="7637412"/>
            <a:ext cx="418660" cy="2992488"/>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465614" y="9632165"/>
            <a:ext cx="3966183"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rot="16200000">
            <a:off x="437307" y="8706187"/>
            <a:ext cx="2636491" cy="523220"/>
          </a:xfrm>
          <a:prstGeom prst="rect">
            <a:avLst/>
          </a:prstGeom>
        </p:spPr>
        <p:txBody>
          <a:bodyPr wrap="none">
            <a:spAutoFit/>
          </a:bodyPr>
          <a:lstStyle/>
          <a:p>
            <a:pPr algn="ctr"/>
            <a:r>
              <a:rPr lang="en-US" sz="1400" dirty="0"/>
              <a:t>Decreasing Phenotype-Genotype </a:t>
            </a:r>
          </a:p>
          <a:p>
            <a:pPr algn="ctr"/>
            <a:r>
              <a:rPr lang="en-US" sz="1400" dirty="0" smtClean="0"/>
              <a:t>Correlation and Predictability</a:t>
            </a:r>
            <a:endParaRPr lang="en-US" sz="1400" dirty="0"/>
          </a:p>
        </p:txBody>
      </p:sp>
    </p:spTree>
    <p:extLst>
      <p:ext uri="{BB962C8B-B14F-4D97-AF65-F5344CB8AC3E}">
        <p14:creationId xmlns:p14="http://schemas.microsoft.com/office/powerpoint/2010/main" val="3010316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673600"/>
            <a:ext cx="8229600" cy="1316038"/>
          </a:xfrm>
        </p:spPr>
        <p:txBody>
          <a:bodyPr>
            <a:normAutofit fontScale="90000"/>
          </a:bodyPr>
          <a:lstStyle/>
          <a:p>
            <a:r>
              <a:rPr lang="en-US" dirty="0" smtClean="0"/>
              <a:t>Fig S2b: Illustration of </a:t>
            </a:r>
            <a:r>
              <a:rPr lang="en-US" i="1" dirty="0" smtClean="0"/>
              <a:t>a priori</a:t>
            </a:r>
            <a:r>
              <a:rPr lang="en-US" dirty="0" smtClean="0"/>
              <a:t>, </a:t>
            </a:r>
            <a:r>
              <a:rPr lang="en-US" i="1" dirty="0" smtClean="0"/>
              <a:t>a posteriori</a:t>
            </a:r>
            <a:r>
              <a:rPr lang="en-US" dirty="0" smtClean="0"/>
              <a:t> distributions</a:t>
            </a:r>
            <a:endParaRPr lang="en-US" b="1" i="1" dirty="0"/>
          </a:p>
        </p:txBody>
      </p:sp>
      <mc:AlternateContent xmlns:mc="http://schemas.openxmlformats.org/markup-compatibility/2006" xmlns:a14="http://schemas.microsoft.com/office/drawing/2010/main">
        <mc:Choice Requires="a14">
          <p:sp>
            <p:nvSpPr>
              <p:cNvPr id="4" name="Rectangle 3"/>
              <p:cNvSpPr/>
              <p:nvPr/>
            </p:nvSpPr>
            <p:spPr>
              <a:xfrm>
                <a:off x="7530630" y="6767041"/>
                <a:ext cx="2296078" cy="369332"/>
              </a:xfrm>
              <a:prstGeom prst="rect">
                <a:avLst/>
              </a:prstGeom>
            </p:spPr>
            <p:txBody>
              <a:bodyPr wrap="none">
                <a:spAutoFit/>
              </a:bodyPr>
              <a:lstStyle/>
              <a:p>
                <a:pPr lvl="1"/>
                <a14:m>
                  <m:oMathPara xmlns:m="http://schemas.openxmlformats.org/officeDocument/2006/math">
                    <m:oMathParaPr>
                      <m:jc m:val="centerGroup"/>
                    </m:oMathParaPr>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 | </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r>
                            <a:rPr lang="en-US" i="1">
                              <a:latin typeface="Cambria Math"/>
                            </a:rPr>
                            <m:t>=10</m:t>
                          </m:r>
                        </m:e>
                      </m:d>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7530630" y="6767041"/>
                <a:ext cx="2296078" cy="369332"/>
              </a:xfrm>
              <a:prstGeom prst="rect">
                <a:avLst/>
              </a:prstGeom>
              <a:blipFill rotWithShape="0">
                <a:blip r:embed="rId3"/>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494137" y="6799357"/>
                <a:ext cx="2534622" cy="369332"/>
              </a:xfrm>
              <a:prstGeom prst="rect">
                <a:avLst/>
              </a:prstGeom>
            </p:spPr>
            <p:txBody>
              <a:bodyPr wrap="square">
                <a:spAutoFit/>
              </a:bodyPr>
              <a:lstStyle/>
              <a:p>
                <a:pPr lvl="1"/>
                <a:r>
                  <a:rPr lang="en-US" dirty="0"/>
                  <a:t>Joint: </a:t>
                </a:r>
                <a14:m>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 </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e>
                    </m:d>
                  </m:oMath>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494137" y="6799357"/>
                <a:ext cx="2534622" cy="369332"/>
              </a:xfrm>
              <a:prstGeom prst="rect">
                <a:avLst/>
              </a:prstGeom>
              <a:blipFill rotWithShape="0">
                <a:blip r:embed="rId4"/>
                <a:stretch>
                  <a:fillRect t="-8197" b="-24590"/>
                </a:stretch>
              </a:blipFill>
            </p:spPr>
            <p:txBody>
              <a:bodyPr/>
              <a:lstStyle/>
              <a:p>
                <a:r>
                  <a:rPr lang="en-US">
                    <a:noFill/>
                  </a:rPr>
                  <a:t> </a:t>
                </a:r>
              </a:p>
            </p:txBody>
          </p:sp>
        </mc:Fallback>
      </mc:AlternateContent>
      <p:pic>
        <p:nvPicPr>
          <p:cNvPr id="5" name="Picture 2" descr="C:\Users\Arif\Box Sync\Papers\PrivaSeq_XX.2014\figures\a_priori_genotype_distribution_1_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859" y="7343692"/>
            <a:ext cx="2683563" cy="21360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rif\Box Sync\Papers\PrivaSeq_XX.2014\figures\conditional_prob_1_3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6334" y="7255264"/>
            <a:ext cx="2736831" cy="23058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rif\Box Sync\Papers\PrivaSeq_XX.2014\figures\genotype_expression_distribution_1_3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5736" y="7235386"/>
            <a:ext cx="2713947" cy="22857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2562" y="8756073"/>
            <a:ext cx="2455457" cy="198786"/>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Rectangle 12"/>
              <p:cNvSpPr/>
              <p:nvPr/>
            </p:nvSpPr>
            <p:spPr>
              <a:xfrm>
                <a:off x="1403520" y="6832488"/>
                <a:ext cx="1868012" cy="369332"/>
              </a:xfrm>
              <a:prstGeom prst="rect">
                <a:avLst/>
              </a:prstGeom>
            </p:spPr>
            <p:txBody>
              <a:bodyPr wrap="none">
                <a:spAutoFit/>
              </a:bodyPr>
              <a:lstStyle/>
              <a:p>
                <a:pPr lvl="1"/>
                <a:r>
                  <a:rPr lang="en-US" dirty="0"/>
                  <a:t>Prior: </a:t>
                </a:r>
                <a14:m>
                  <m:oMath xmlns:m="http://schemas.openxmlformats.org/officeDocument/2006/math">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 </m:t>
                        </m:r>
                      </m:e>
                    </m:d>
                  </m:oMath>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1403520" y="6832488"/>
                <a:ext cx="1868012" cy="369332"/>
              </a:xfrm>
              <a:prstGeom prst="rect">
                <a:avLst/>
              </a:prstGeom>
              <a:blipFill rotWithShape="0">
                <a:blip r:embed="rId8"/>
                <a:stretch>
                  <a:fillRect t="-10000" b="-26667"/>
                </a:stretch>
              </a:blipFill>
            </p:spPr>
            <p:txBody>
              <a:bodyPr/>
              <a:lstStyle/>
              <a:p>
                <a:r>
                  <a:rPr lang="en-US">
                    <a:noFill/>
                  </a:rPr>
                  <a:t> </a:t>
                </a:r>
              </a:p>
            </p:txBody>
          </p:sp>
        </mc:Fallback>
      </mc:AlternateContent>
      <p:sp>
        <p:nvSpPr>
          <p:cNvPr id="16" name="TextBox 15"/>
          <p:cNvSpPr txBox="1"/>
          <p:nvPr/>
        </p:nvSpPr>
        <p:spPr>
          <a:xfrm>
            <a:off x="7997697" y="6446880"/>
            <a:ext cx="1095108" cy="369332"/>
          </a:xfrm>
          <a:prstGeom prst="rect">
            <a:avLst/>
          </a:prstGeom>
          <a:noFill/>
        </p:spPr>
        <p:txBody>
          <a:bodyPr wrap="none" rtlCol="0">
            <a:spAutoFit/>
          </a:bodyPr>
          <a:lstStyle/>
          <a:p>
            <a:r>
              <a:rPr lang="en-US" dirty="0"/>
              <a:t>Posterior:</a:t>
            </a:r>
          </a:p>
        </p:txBody>
      </p:sp>
      <p:sp>
        <p:nvSpPr>
          <p:cNvPr id="12" name="5-Point Star 11"/>
          <p:cNvSpPr/>
          <p:nvPr/>
        </p:nvSpPr>
        <p:spPr>
          <a:xfrm>
            <a:off x="9915870" y="7156778"/>
            <a:ext cx="149901" cy="149902"/>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9384165" y="9448433"/>
                <a:ext cx="1088183" cy="440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a:rPr>
                            <m:t>𝑣</m:t>
                          </m:r>
                          <m:r>
                            <a:rPr lang="en-US" i="1">
                              <a:latin typeface="Cambria Math"/>
                            </a:rPr>
                            <m:t>′</m:t>
                          </m:r>
                        </m:e>
                        <m:sub>
                          <m:r>
                            <a:rPr lang="en-US" i="1">
                              <a:latin typeface="Cambria Math"/>
                            </a:rPr>
                            <m:t>𝑘</m:t>
                          </m:r>
                          <m:r>
                            <a:rPr lang="en-US" i="1">
                              <a:latin typeface="Cambria Math"/>
                            </a:rPr>
                            <m:t>,</m:t>
                          </m:r>
                          <m:r>
                            <a:rPr lang="en-US" i="1">
                              <a:latin typeface="Cambria Math"/>
                            </a:rPr>
                            <m:t>𝑗</m:t>
                          </m:r>
                        </m:sub>
                        <m:sup/>
                      </m:sSubSup>
                      <m:r>
                        <a:rPr lang="en-US" i="1">
                          <a:latin typeface="Cambria Math"/>
                        </a:rPr>
                        <m:t>=2</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7860159" y="4876433"/>
                <a:ext cx="1088183" cy="400944"/>
              </a:xfrm>
              <a:prstGeom prst="rect">
                <a:avLst/>
              </a:prstGeom>
              <a:blipFill rotWithShape="0">
                <a:blip r:embed="rId9"/>
                <a:stretch>
                  <a:fillRect b="-16667"/>
                </a:stretch>
              </a:blipFill>
            </p:spPr>
            <p:txBody>
              <a:bodyPr/>
              <a:lstStyle/>
              <a:p>
                <a:r>
                  <a:rPr lang="en-US">
                    <a:noFill/>
                  </a:rPr>
                  <a:t> </a:t>
                </a:r>
              </a:p>
            </p:txBody>
          </p:sp>
        </mc:Fallback>
      </mc:AlternateContent>
      <p:cxnSp>
        <p:nvCxnSpPr>
          <p:cNvPr id="8" name="Straight Connector 7"/>
          <p:cNvCxnSpPr/>
          <p:nvPr/>
        </p:nvCxnSpPr>
        <p:spPr>
          <a:xfrm>
            <a:off x="4705350" y="8058150"/>
            <a:ext cx="2438400" cy="609600"/>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746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515" y="3728883"/>
            <a:ext cx="8229600" cy="1143000"/>
          </a:xfrm>
        </p:spPr>
        <p:txBody>
          <a:bodyPr>
            <a:normAutofit/>
          </a:bodyPr>
          <a:lstStyle/>
          <a:p>
            <a:r>
              <a:rPr lang="en-US" sz="4000" dirty="0" smtClean="0"/>
              <a:t>Fig S3</a:t>
            </a:r>
            <a:endParaRPr lang="en-US" sz="4000" dirty="0"/>
          </a:p>
        </p:txBody>
      </p:sp>
      <p:pic>
        <p:nvPicPr>
          <p:cNvPr id="1026" name="Picture 2" descr="C:\Users\Arif\Box Sync\Papers\PrivaSeq_XX.2014\figures\GEUVADIS_expressions_eQTLs\average_assigned_rank_vs_entropy_threshold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5889" y="5408023"/>
            <a:ext cx="7583033" cy="596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686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20040"/>
            <a:ext cx="8229600" cy="1691640"/>
          </a:xfrm>
        </p:spPr>
        <p:txBody>
          <a:bodyPr>
            <a:noAutofit/>
          </a:bodyPr>
          <a:lstStyle/>
          <a:p>
            <a:r>
              <a:rPr lang="en-US" sz="4000" dirty="0"/>
              <a:t>Fig </a:t>
            </a:r>
            <a:r>
              <a:rPr lang="en-US" sz="4000" dirty="0" smtClean="0"/>
              <a:t>S4ab</a:t>
            </a:r>
            <a:endParaRPr lang="en-US" sz="4000" dirty="0"/>
          </a:p>
        </p:txBody>
      </p:sp>
      <p:pic>
        <p:nvPicPr>
          <p:cNvPr id="2051" name="Picture 3" descr="C:\Users\Ozgun\Desktop\Box\Box Sync\Papers\PrivaSeq_XX.2014\figures\per_sample_extrem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926" y="1223558"/>
            <a:ext cx="8737354" cy="66975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1249" y="8092440"/>
            <a:ext cx="8961463" cy="6995160"/>
          </a:xfrm>
          <a:prstGeom prst="rect">
            <a:avLst/>
          </a:prstGeom>
        </p:spPr>
      </p:pic>
      <p:sp>
        <p:nvSpPr>
          <p:cNvPr id="4" name="TextBox 3"/>
          <p:cNvSpPr txBox="1"/>
          <p:nvPr/>
        </p:nvSpPr>
        <p:spPr>
          <a:xfrm>
            <a:off x="1325880" y="640080"/>
            <a:ext cx="769763" cy="738664"/>
          </a:xfrm>
          <a:prstGeom prst="rect">
            <a:avLst/>
          </a:prstGeom>
          <a:noFill/>
        </p:spPr>
        <p:txBody>
          <a:bodyPr wrap="none" rtlCol="0">
            <a:spAutoFit/>
          </a:bodyPr>
          <a:lstStyle/>
          <a:p>
            <a:r>
              <a:rPr lang="en-US" sz="4200" dirty="0" smtClean="0"/>
              <a:t>(a)</a:t>
            </a:r>
            <a:endParaRPr lang="en-US" sz="4200" dirty="0"/>
          </a:p>
        </p:txBody>
      </p:sp>
      <p:sp>
        <p:nvSpPr>
          <p:cNvPr id="6" name="TextBox 5"/>
          <p:cNvSpPr txBox="1"/>
          <p:nvPr/>
        </p:nvSpPr>
        <p:spPr>
          <a:xfrm>
            <a:off x="1341120" y="7559040"/>
            <a:ext cx="795411" cy="738664"/>
          </a:xfrm>
          <a:prstGeom prst="rect">
            <a:avLst/>
          </a:prstGeom>
          <a:noFill/>
        </p:spPr>
        <p:txBody>
          <a:bodyPr wrap="none" rtlCol="0">
            <a:spAutoFit/>
          </a:bodyPr>
          <a:lstStyle/>
          <a:p>
            <a:r>
              <a:rPr lang="en-US" sz="4200" dirty="0" smtClean="0"/>
              <a:t>(b)</a:t>
            </a:r>
            <a:endParaRPr lang="en-US" sz="4200" dirty="0"/>
          </a:p>
        </p:txBody>
      </p:sp>
      <p:cxnSp>
        <p:nvCxnSpPr>
          <p:cNvPr id="9" name="Straight Connector 8"/>
          <p:cNvCxnSpPr/>
          <p:nvPr/>
        </p:nvCxnSpPr>
        <p:spPr>
          <a:xfrm flipV="1">
            <a:off x="6949439" y="10319657"/>
            <a:ext cx="0" cy="3918859"/>
          </a:xfrm>
          <a:prstGeom prst="line">
            <a:avLst/>
          </a:prstGeom>
          <a:ln w="508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04011" y="10306594"/>
            <a:ext cx="4284618" cy="0"/>
          </a:xfrm>
          <a:prstGeom prst="line">
            <a:avLst/>
          </a:prstGeom>
          <a:ln w="508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27811" y="12287794"/>
            <a:ext cx="7071360" cy="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9649096" y="12295414"/>
            <a:ext cx="0" cy="1964874"/>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2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907774" y="-683641"/>
                <a:ext cx="10972800" cy="2667000"/>
              </a:xfrm>
            </p:spPr>
            <p:txBody>
              <a:bodyPr/>
              <a:lstStyle/>
              <a:p>
                <a:r>
                  <a:rPr lang="en-US" dirty="0" smtClean="0"/>
                  <a:t>Fig S5: Illustration of linking for the </a:t>
                </a:r>
                <a14:m>
                  <m:oMath xmlns:m="http://schemas.openxmlformats.org/officeDocument/2006/math">
                    <m:sSup>
                      <m:sSupPr>
                        <m:ctrlPr>
                          <a:rPr lang="en-US" b="0" i="1" smtClean="0">
                            <a:latin typeface="Cambria Math" panose="02040503050406030204" pitchFamily="18" charset="0"/>
                          </a:rPr>
                        </m:ctrlPr>
                      </m:sSupPr>
                      <m:e>
                        <m:r>
                          <a:rPr lang="en-US"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
                </a:r>
                <a:br>
                  <a:rPr lang="en-US" dirty="0"/>
                </a:br>
                <a:r>
                  <a:rPr lang="en-US" dirty="0"/>
                  <a:t> Individual</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907774" y="-683641"/>
                <a:ext cx="10972800" cy="2667000"/>
              </a:xfrm>
              <a:blipFill rotWithShape="0">
                <a:blip r:embed="rId3"/>
                <a:stretch>
                  <a:fillRect/>
                </a:stretch>
              </a:blipFill>
            </p:spPr>
            <p:txBody>
              <a:bodyPr/>
              <a:lstStyle/>
              <a:p>
                <a:r>
                  <a:rPr lang="en-US">
                    <a:noFill/>
                  </a:rPr>
                  <a:t> </a:t>
                </a:r>
              </a:p>
            </p:txBody>
          </p:sp>
        </mc:Fallback>
      </mc:AlternateContent>
      <p:sp>
        <p:nvSpPr>
          <p:cNvPr id="4" name="Rectangle 3"/>
          <p:cNvSpPr/>
          <p:nvPr/>
        </p:nvSpPr>
        <p:spPr>
          <a:xfrm>
            <a:off x="399080" y="1711427"/>
            <a:ext cx="3381479" cy="4532244"/>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79202" y="3420958"/>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9810" y="1115076"/>
            <a:ext cx="2761397" cy="492443"/>
          </a:xfrm>
          <a:prstGeom prst="rect">
            <a:avLst/>
          </a:prstGeom>
          <a:noFill/>
        </p:spPr>
        <p:txBody>
          <a:bodyPr wrap="none" rtlCol="0">
            <a:spAutoFit/>
          </a:bodyPr>
          <a:lstStyle/>
          <a:p>
            <a:r>
              <a:rPr lang="en-US" sz="2600" dirty="0" smtClean="0"/>
              <a:t>Phenotype Dataset</a:t>
            </a:r>
            <a:endParaRPr lang="en-US" sz="2600" dirty="0"/>
          </a:p>
        </p:txBody>
      </p:sp>
      <p:sp>
        <p:nvSpPr>
          <p:cNvPr id="7" name="TextBox 6"/>
          <p:cNvSpPr txBox="1"/>
          <p:nvPr/>
        </p:nvSpPr>
        <p:spPr>
          <a:xfrm>
            <a:off x="21393" y="3440838"/>
            <a:ext cx="282450" cy="584775"/>
          </a:xfrm>
          <a:prstGeom prst="rect">
            <a:avLst/>
          </a:prstGeom>
          <a:noFill/>
        </p:spPr>
        <p:txBody>
          <a:bodyPr wrap="none" rtlCol="0">
            <a:spAutoFit/>
          </a:bodyPr>
          <a:lstStyle/>
          <a:p>
            <a:r>
              <a:rPr lang="en-US" sz="3200" i="1" dirty="0"/>
              <a:t>j</a:t>
            </a:r>
          </a:p>
        </p:txBody>
      </p:sp>
      <p:sp>
        <p:nvSpPr>
          <p:cNvPr id="8" name="Rectangle 7"/>
          <p:cNvSpPr/>
          <p:nvPr/>
        </p:nvSpPr>
        <p:spPr>
          <a:xfrm>
            <a:off x="7159718" y="3406830"/>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692144" y="3117010"/>
            <a:ext cx="1625925" cy="1172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Genotype </a:t>
            </a:r>
          </a:p>
          <a:p>
            <a:pPr algn="ctr"/>
            <a:r>
              <a:rPr lang="en-US" sz="2200" dirty="0" smtClean="0"/>
              <a:t>Prediction</a:t>
            </a:r>
            <a:endParaRPr lang="en-US" sz="2200" dirty="0"/>
          </a:p>
        </p:txBody>
      </p:sp>
      <p:cxnSp>
        <p:nvCxnSpPr>
          <p:cNvPr id="11" name="Straight Arrow Connector 10"/>
          <p:cNvCxnSpPr>
            <a:stCxn id="5" idx="3"/>
            <a:endCxn id="9" idx="1"/>
          </p:cNvCxnSpPr>
          <p:nvPr/>
        </p:nvCxnSpPr>
        <p:spPr>
          <a:xfrm flipV="1">
            <a:off x="3778385" y="3703419"/>
            <a:ext cx="913759" cy="15713"/>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3"/>
            <a:endCxn id="8" idx="1"/>
          </p:cNvCxnSpPr>
          <p:nvPr/>
        </p:nvCxnSpPr>
        <p:spPr>
          <a:xfrm>
            <a:off x="6318069" y="3703419"/>
            <a:ext cx="841649" cy="1585"/>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74841" y="2886521"/>
            <a:ext cx="3009157" cy="492443"/>
          </a:xfrm>
          <a:prstGeom prst="rect">
            <a:avLst/>
          </a:prstGeom>
          <a:noFill/>
        </p:spPr>
        <p:txBody>
          <a:bodyPr wrap="none" rtlCol="0">
            <a:spAutoFit/>
          </a:bodyPr>
          <a:lstStyle/>
          <a:p>
            <a:r>
              <a:rPr lang="en-US" sz="2600" dirty="0" smtClean="0"/>
              <a:t>Predicted Genotypes</a:t>
            </a:r>
            <a:endParaRPr lang="en-US" sz="2600" dirty="0"/>
          </a:p>
        </p:txBody>
      </p:sp>
      <p:sp>
        <p:nvSpPr>
          <p:cNvPr id="18" name="Rectangle 17"/>
          <p:cNvSpPr/>
          <p:nvPr/>
        </p:nvSpPr>
        <p:spPr>
          <a:xfrm>
            <a:off x="632711" y="8665033"/>
            <a:ext cx="3381479" cy="4532244"/>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78753" y="13271752"/>
            <a:ext cx="2625142" cy="492443"/>
          </a:xfrm>
          <a:prstGeom prst="rect">
            <a:avLst/>
          </a:prstGeom>
          <a:noFill/>
        </p:spPr>
        <p:txBody>
          <a:bodyPr wrap="none" rtlCol="0">
            <a:spAutoFit/>
          </a:bodyPr>
          <a:lstStyle/>
          <a:p>
            <a:r>
              <a:rPr lang="en-US" sz="2600" dirty="0" smtClean="0"/>
              <a:t>Genotype Dataset</a:t>
            </a:r>
            <a:endParaRPr lang="en-US" sz="2600" dirty="0"/>
          </a:p>
        </p:txBody>
      </p:sp>
      <p:sp>
        <p:nvSpPr>
          <p:cNvPr id="27" name="Rectangle 26"/>
          <p:cNvSpPr/>
          <p:nvPr/>
        </p:nvSpPr>
        <p:spPr>
          <a:xfrm>
            <a:off x="617281" y="12096342"/>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8" idx="2"/>
            <a:endCxn id="26" idx="0"/>
          </p:cNvCxnSpPr>
          <p:nvPr/>
        </p:nvCxnSpPr>
        <p:spPr>
          <a:xfrm flipH="1">
            <a:off x="4753184" y="4003177"/>
            <a:ext cx="4106126" cy="2823785"/>
          </a:xfrm>
          <a:prstGeom prst="straightConnector1">
            <a:avLst/>
          </a:prstGeom>
          <a:ln w="66675">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5788112" y="8665033"/>
            <a:ext cx="1542078" cy="4659085"/>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723430" y="13313872"/>
            <a:ext cx="1513556" cy="892552"/>
          </a:xfrm>
          <a:prstGeom prst="rect">
            <a:avLst/>
          </a:prstGeom>
          <a:noFill/>
        </p:spPr>
        <p:txBody>
          <a:bodyPr wrap="none" rtlCol="0">
            <a:spAutoFit/>
          </a:bodyPr>
          <a:lstStyle/>
          <a:p>
            <a:r>
              <a:rPr lang="en-US" sz="2600" dirty="0" smtClean="0"/>
              <a:t>Genotype</a:t>
            </a:r>
          </a:p>
          <a:p>
            <a:r>
              <a:rPr lang="en-US" sz="2600" dirty="0" smtClean="0"/>
              <a:t>Distances</a:t>
            </a:r>
            <a:endParaRPr lang="en-US" sz="2600" dirty="0"/>
          </a:p>
        </p:txBody>
      </p:sp>
      <p:sp>
        <p:nvSpPr>
          <p:cNvPr id="86" name="Arc 85"/>
          <p:cNvSpPr/>
          <p:nvPr/>
        </p:nvSpPr>
        <p:spPr>
          <a:xfrm flipH="1">
            <a:off x="2203269" y="7554686"/>
            <a:ext cx="3287481" cy="2177143"/>
          </a:xfrm>
          <a:prstGeom prst="arc">
            <a:avLst/>
          </a:prstGeom>
          <a:ln w="66675">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Arc 86"/>
          <p:cNvSpPr/>
          <p:nvPr/>
        </p:nvSpPr>
        <p:spPr>
          <a:xfrm>
            <a:off x="3378927" y="7402290"/>
            <a:ext cx="3047999" cy="2569027"/>
          </a:xfrm>
          <a:prstGeom prst="arc">
            <a:avLst/>
          </a:prstGeom>
          <a:ln w="66675">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ounded Rectangle 25"/>
          <p:cNvSpPr/>
          <p:nvPr/>
        </p:nvSpPr>
        <p:spPr>
          <a:xfrm>
            <a:off x="3824763" y="6826962"/>
            <a:ext cx="1856842" cy="147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Genotype </a:t>
            </a:r>
          </a:p>
          <a:p>
            <a:pPr algn="ctr"/>
            <a:r>
              <a:rPr lang="en-US" sz="2200" dirty="0" smtClean="0"/>
              <a:t>Distance</a:t>
            </a:r>
          </a:p>
          <a:p>
            <a:pPr algn="ctr"/>
            <a:r>
              <a:rPr lang="en-US" sz="2200" dirty="0" smtClean="0"/>
              <a:t>Computation</a:t>
            </a:r>
            <a:endParaRPr lang="en-US" sz="2200" dirty="0"/>
          </a:p>
        </p:txBody>
      </p:sp>
      <p:sp>
        <p:nvSpPr>
          <p:cNvPr id="90" name="Rectangle 89"/>
          <p:cNvSpPr/>
          <p:nvPr/>
        </p:nvSpPr>
        <p:spPr>
          <a:xfrm>
            <a:off x="9640028" y="8681706"/>
            <a:ext cx="1052472" cy="4659085"/>
          </a:xfrm>
          <a:prstGeom prst="rect">
            <a:avLst/>
          </a:prstGeom>
          <a:noFill/>
          <a:ln w="444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5782776" y="12098842"/>
            <a:ext cx="1551375"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c 102"/>
          <p:cNvSpPr/>
          <p:nvPr/>
        </p:nvSpPr>
        <p:spPr>
          <a:xfrm flipH="1">
            <a:off x="6388022" y="7512214"/>
            <a:ext cx="2629517" cy="2177143"/>
          </a:xfrm>
          <a:prstGeom prst="arc">
            <a:avLst/>
          </a:prstGeom>
          <a:ln w="66675">
            <a:headEnd type="triangl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Arc 103"/>
          <p:cNvSpPr/>
          <p:nvPr/>
        </p:nvSpPr>
        <p:spPr>
          <a:xfrm>
            <a:off x="7185878" y="7404790"/>
            <a:ext cx="3047999" cy="2569027"/>
          </a:xfrm>
          <a:prstGeom prst="arc">
            <a:avLst/>
          </a:prstGeom>
          <a:ln w="66675">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Rounded Rectangle 91"/>
          <p:cNvSpPr/>
          <p:nvPr/>
        </p:nvSpPr>
        <p:spPr>
          <a:xfrm>
            <a:off x="7702821" y="6907368"/>
            <a:ext cx="1625925" cy="1172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Sort</a:t>
            </a:r>
          </a:p>
          <a:p>
            <a:pPr algn="ctr"/>
            <a:r>
              <a:rPr lang="en-US" sz="2200" dirty="0" smtClean="0"/>
              <a:t>Distances</a:t>
            </a:r>
            <a:endParaRPr lang="en-US" sz="2200" dirty="0"/>
          </a:p>
        </p:txBody>
      </p:sp>
      <p:sp>
        <p:nvSpPr>
          <p:cNvPr id="105" name="Rectangle 104"/>
          <p:cNvSpPr/>
          <p:nvPr/>
        </p:nvSpPr>
        <p:spPr>
          <a:xfrm>
            <a:off x="9638549" y="8683583"/>
            <a:ext cx="1049312"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9638547" y="9283194"/>
            <a:ext cx="1049312"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19780" y="10584837"/>
            <a:ext cx="3399183"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789130" y="10602329"/>
            <a:ext cx="1537448" cy="59634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a:stCxn id="107" idx="3"/>
            <a:endCxn id="108" idx="1"/>
          </p:cNvCxnSpPr>
          <p:nvPr/>
        </p:nvCxnSpPr>
        <p:spPr>
          <a:xfrm>
            <a:off x="4018963" y="10883011"/>
            <a:ext cx="1770167" cy="1749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a:off x="4036451" y="12369536"/>
            <a:ext cx="1770167" cy="1749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08" idx="3"/>
            <a:endCxn id="105" idx="1"/>
          </p:cNvCxnSpPr>
          <p:nvPr/>
        </p:nvCxnSpPr>
        <p:spPr>
          <a:xfrm flipV="1">
            <a:off x="7326578" y="8981757"/>
            <a:ext cx="2311971" cy="1918746"/>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00" idx="3"/>
            <a:endCxn id="106" idx="1"/>
          </p:cNvCxnSpPr>
          <p:nvPr/>
        </p:nvCxnSpPr>
        <p:spPr>
          <a:xfrm flipV="1">
            <a:off x="7334151" y="9581368"/>
            <a:ext cx="2304396" cy="2815648"/>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9439804" y="13361769"/>
            <a:ext cx="1513556" cy="892552"/>
          </a:xfrm>
          <a:prstGeom prst="rect">
            <a:avLst/>
          </a:prstGeom>
          <a:noFill/>
        </p:spPr>
        <p:txBody>
          <a:bodyPr wrap="none" rtlCol="0">
            <a:spAutoFit/>
          </a:bodyPr>
          <a:lstStyle/>
          <a:p>
            <a:pPr algn="ctr"/>
            <a:r>
              <a:rPr lang="en-US" sz="2600" dirty="0" smtClean="0"/>
              <a:t>Sorted</a:t>
            </a:r>
          </a:p>
          <a:p>
            <a:pPr algn="ctr"/>
            <a:r>
              <a:rPr lang="en-US" sz="2600" dirty="0" smtClean="0"/>
              <a:t>Distances</a:t>
            </a:r>
            <a:endParaRPr lang="en-US" sz="2600" dirty="0"/>
          </a:p>
        </p:txBody>
      </p:sp>
      <p:sp>
        <p:nvSpPr>
          <p:cNvPr id="118" name="TextBox 117"/>
          <p:cNvSpPr txBox="1"/>
          <p:nvPr/>
        </p:nvSpPr>
        <p:spPr>
          <a:xfrm>
            <a:off x="278724" y="10578654"/>
            <a:ext cx="396262" cy="584775"/>
          </a:xfrm>
          <a:prstGeom prst="rect">
            <a:avLst/>
          </a:prstGeom>
          <a:noFill/>
        </p:spPr>
        <p:txBody>
          <a:bodyPr wrap="none" rtlCol="0">
            <a:spAutoFit/>
          </a:bodyPr>
          <a:lstStyle/>
          <a:p>
            <a:r>
              <a:rPr lang="en-US" sz="3200" i="1" dirty="0" smtClean="0"/>
              <a:t>a</a:t>
            </a:r>
            <a:endParaRPr lang="en-US" sz="3200" i="1" dirty="0"/>
          </a:p>
        </p:txBody>
      </p:sp>
      <p:sp>
        <p:nvSpPr>
          <p:cNvPr id="120" name="TextBox 119"/>
          <p:cNvSpPr txBox="1"/>
          <p:nvPr/>
        </p:nvSpPr>
        <p:spPr>
          <a:xfrm>
            <a:off x="191284" y="12095156"/>
            <a:ext cx="396262" cy="584775"/>
          </a:xfrm>
          <a:prstGeom prst="rect">
            <a:avLst/>
          </a:prstGeom>
          <a:noFill/>
        </p:spPr>
        <p:txBody>
          <a:bodyPr wrap="none" rtlCol="0">
            <a:spAutoFit/>
          </a:bodyPr>
          <a:lstStyle/>
          <a:p>
            <a:r>
              <a:rPr lang="en-US" sz="3200" i="1" dirty="0" smtClean="0"/>
              <a:t>b</a:t>
            </a:r>
            <a:endParaRPr lang="en-US" sz="3200" i="1" dirty="0"/>
          </a:p>
        </p:txBody>
      </p:sp>
      <mc:AlternateContent xmlns:mc="http://schemas.openxmlformats.org/markup-compatibility/2006" xmlns:a14="http://schemas.microsoft.com/office/drawing/2010/main">
        <mc:Choice Requires="a14">
          <p:sp>
            <p:nvSpPr>
              <p:cNvPr id="125" name="Rectangle 124"/>
              <p:cNvSpPr/>
              <p:nvPr/>
            </p:nvSpPr>
            <p:spPr>
              <a:xfrm>
                <a:off x="5729159" y="10611466"/>
                <a:ext cx="1674626" cy="523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𝑑</m:t>
                      </m:r>
                      <m:d>
                        <m:dPr>
                          <m:ctrlPr>
                            <a:rPr lang="en-US" sz="2400" i="1">
                              <a:latin typeface="Cambria Math" panose="02040503050406030204" pitchFamily="18" charset="0"/>
                            </a:rPr>
                          </m:ctrlPr>
                        </m:dPr>
                        <m:e>
                          <m:sSub>
                            <m:sSubPr>
                              <m:ctrlPr>
                                <a:rPr lang="en-US" sz="240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𝒗</m:t>
                                  </m:r>
                                </m:e>
                              </m:acc>
                            </m:e>
                            <m:sub>
                              <m:r>
                                <a:rPr lang="en-US" sz="2400" b="0" i="0">
                                  <a:latin typeface="Cambria Math" panose="02040503050406030204" pitchFamily="18" charset="0"/>
                                </a:rPr>
                                <m:t>∙,</m:t>
                              </m:r>
                              <m:r>
                                <a:rPr lang="en-US" sz="2400" b="1" i="1">
                                  <a:latin typeface="Cambria Math" panose="02040503050406030204" pitchFamily="18" charset="0"/>
                                </a:rPr>
                                <m:t>𝒋</m:t>
                              </m:r>
                            </m:sub>
                          </m:sSub>
                          <m:r>
                            <a:rPr lang="en-US" sz="2400" b="0" i="0">
                              <a:latin typeface="Cambria Math" panose="02040503050406030204" pitchFamily="18" charset="0"/>
                            </a:rPr>
                            <m:t>, </m:t>
                          </m:r>
                          <m:sSub>
                            <m:sSubPr>
                              <m:ctrlPr>
                                <a:rPr lang="en-US" sz="2400" b="0" i="1">
                                  <a:latin typeface="Cambria Math" panose="02040503050406030204" pitchFamily="18" charset="0"/>
                                </a:rPr>
                              </m:ctrlPr>
                            </m:sSubPr>
                            <m:e>
                              <m:r>
                                <a:rPr lang="en-US" sz="2400" b="1" i="1">
                                  <a:latin typeface="Cambria Math" panose="02040503050406030204" pitchFamily="18" charset="0"/>
                                </a:rPr>
                                <m:t>𝒗</m:t>
                              </m:r>
                            </m:e>
                            <m:sub>
                              <m:r>
                                <a:rPr lang="en-US" sz="2400" b="0" i="0">
                                  <a:latin typeface="Cambria Math" panose="02040503050406030204" pitchFamily="18" charset="0"/>
                                </a:rPr>
                                <m:t>∙,</m:t>
                              </m:r>
                              <m:r>
                                <a:rPr lang="en-US" sz="2400" b="1" i="1">
                                  <a:latin typeface="Cambria Math" panose="02040503050406030204" pitchFamily="18" charset="0"/>
                                </a:rPr>
                                <m:t>𝒂</m:t>
                              </m:r>
                            </m:sub>
                          </m:sSub>
                        </m:e>
                      </m:d>
                    </m:oMath>
                  </m:oMathPara>
                </a14:m>
                <a:endParaRPr lang="en-US" sz="2400" dirty="0"/>
              </a:p>
            </p:txBody>
          </p:sp>
        </mc:Choice>
        <mc:Fallback xmlns="">
          <p:sp>
            <p:nvSpPr>
              <p:cNvPr id="125" name="Rectangle 124"/>
              <p:cNvSpPr>
                <a:spLocks noRot="1" noChangeAspect="1" noMove="1" noResize="1" noEditPoints="1" noAdjustHandles="1" noChangeArrowheads="1" noChangeShapeType="1" noTextEdit="1"/>
              </p:cNvSpPr>
              <p:nvPr/>
            </p:nvSpPr>
            <p:spPr>
              <a:xfrm>
                <a:off x="5729159" y="10611466"/>
                <a:ext cx="1674626" cy="52309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p:cNvSpPr/>
              <p:nvPr/>
            </p:nvSpPr>
            <p:spPr>
              <a:xfrm>
                <a:off x="5759139" y="12140462"/>
                <a:ext cx="1675843" cy="5230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𝑑</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𝒗</m:t>
                                  </m:r>
                                </m:e>
                              </m:acc>
                            </m:e>
                            <m:sub>
                              <m:r>
                                <a:rPr lang="en-US" sz="2400" b="0" i="0">
                                  <a:latin typeface="Cambria Math" panose="02040503050406030204" pitchFamily="18" charset="0"/>
                                </a:rPr>
                                <m:t>∙,</m:t>
                              </m:r>
                              <m:r>
                                <a:rPr lang="en-US" sz="2400" b="1" i="1">
                                  <a:latin typeface="Cambria Math" panose="02040503050406030204" pitchFamily="18" charset="0"/>
                                </a:rPr>
                                <m:t>𝒋</m:t>
                              </m:r>
                            </m:sub>
                          </m:sSub>
                          <m:r>
                            <a:rPr lang="en-US" sz="2400" b="0" i="0">
                              <a:latin typeface="Cambria Math" panose="02040503050406030204" pitchFamily="18" charset="0"/>
                            </a:rPr>
                            <m:t>, </m:t>
                          </m:r>
                          <m:sSub>
                            <m:sSubPr>
                              <m:ctrlPr>
                                <a:rPr lang="en-US" sz="2400" b="0" i="1">
                                  <a:latin typeface="Cambria Math" panose="02040503050406030204" pitchFamily="18" charset="0"/>
                                </a:rPr>
                              </m:ctrlPr>
                            </m:sSubPr>
                            <m:e>
                              <m:r>
                                <a:rPr lang="en-US" sz="2400" b="1" i="1">
                                  <a:latin typeface="Cambria Math" panose="02040503050406030204" pitchFamily="18" charset="0"/>
                                </a:rPr>
                                <m:t>𝒗</m:t>
                              </m:r>
                            </m:e>
                            <m:sub>
                              <m:r>
                                <a:rPr lang="en-US" sz="2400" b="0" i="0">
                                  <a:latin typeface="Cambria Math" panose="02040503050406030204" pitchFamily="18" charset="0"/>
                                </a:rPr>
                                <m:t>∙,</m:t>
                              </m:r>
                              <m:r>
                                <a:rPr lang="en-US" sz="2400" b="0" i="1" smtClean="0">
                                  <a:latin typeface="Cambria Math" panose="02040503050406030204" pitchFamily="18" charset="0"/>
                                </a:rPr>
                                <m:t>𝑏</m:t>
                              </m:r>
                            </m:sub>
                          </m:sSub>
                        </m:e>
                      </m:d>
                    </m:oMath>
                  </m:oMathPara>
                </a14:m>
                <a:endParaRPr lang="en-US" sz="2400" dirty="0"/>
              </a:p>
            </p:txBody>
          </p:sp>
        </mc:Choice>
        <mc:Fallback xmlns="">
          <p:sp>
            <p:nvSpPr>
              <p:cNvPr id="126" name="Rectangle 125"/>
              <p:cNvSpPr>
                <a:spLocks noRot="1" noChangeAspect="1" noMove="1" noResize="1" noEditPoints="1" noAdjustHandles="1" noChangeArrowheads="1" noChangeShapeType="1" noTextEdit="1"/>
              </p:cNvSpPr>
              <p:nvPr/>
            </p:nvSpPr>
            <p:spPr>
              <a:xfrm>
                <a:off x="5759139" y="12140462"/>
                <a:ext cx="1675843" cy="52309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 name="Rectangle 126"/>
              <p:cNvSpPr/>
              <p:nvPr/>
            </p:nvSpPr>
            <p:spPr>
              <a:xfrm>
                <a:off x="9781829" y="9319184"/>
                <a:ext cx="854978" cy="479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𝑗</m:t>
                          </m:r>
                          <m:r>
                            <a:rPr lang="en-US" sz="2300" i="1">
                              <a:latin typeface="Cambria Math" panose="02040503050406030204" pitchFamily="18" charset="0"/>
                            </a:rPr>
                            <m:t>,</m:t>
                          </m:r>
                          <m:d>
                            <m:dPr>
                              <m:ctrlPr>
                                <a:rPr lang="en-US" sz="2300" i="1">
                                  <a:latin typeface="Cambria Math" panose="02040503050406030204" pitchFamily="18" charset="0"/>
                                </a:rPr>
                              </m:ctrlPr>
                            </m:dPr>
                            <m:e>
                              <m:r>
                                <a:rPr lang="en-US" sz="2300" i="1">
                                  <a:latin typeface="Cambria Math" panose="02040503050406030204" pitchFamily="18" charset="0"/>
                                </a:rPr>
                                <m:t>2</m:t>
                              </m:r>
                            </m:e>
                          </m:d>
                        </m:sub>
                      </m:sSub>
                    </m:oMath>
                  </m:oMathPara>
                </a14:m>
                <a:endParaRPr lang="en-US" sz="2300" dirty="0"/>
              </a:p>
            </p:txBody>
          </p:sp>
        </mc:Choice>
        <mc:Fallback xmlns="">
          <p:sp>
            <p:nvSpPr>
              <p:cNvPr id="127" name="Rectangle 126"/>
              <p:cNvSpPr>
                <a:spLocks noRot="1" noChangeAspect="1" noMove="1" noResize="1" noEditPoints="1" noAdjustHandles="1" noChangeArrowheads="1" noChangeShapeType="1" noTextEdit="1"/>
              </p:cNvSpPr>
              <p:nvPr/>
            </p:nvSpPr>
            <p:spPr>
              <a:xfrm>
                <a:off x="9781829" y="9319184"/>
                <a:ext cx="854978" cy="479811"/>
              </a:xfrm>
              <a:prstGeom prst="rect">
                <a:avLst/>
              </a:prstGeom>
              <a:blipFill rotWithShape="0">
                <a:blip r:embed="rId6"/>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p:cNvSpPr/>
              <p:nvPr/>
            </p:nvSpPr>
            <p:spPr>
              <a:xfrm>
                <a:off x="9799319" y="8722079"/>
                <a:ext cx="861390" cy="479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300" i="1" smtClean="0">
                              <a:latin typeface="Cambria Math" panose="02040503050406030204" pitchFamily="18" charset="0"/>
                            </a:rPr>
                          </m:ctrlPr>
                        </m:sSubPr>
                        <m:e>
                          <m:r>
                            <a:rPr lang="en-US" sz="2300" i="1">
                              <a:latin typeface="Cambria Math" panose="02040503050406030204" pitchFamily="18" charset="0"/>
                            </a:rPr>
                            <m:t>𝑑</m:t>
                          </m:r>
                        </m:e>
                        <m:sub>
                          <m:r>
                            <a:rPr lang="en-US" sz="2300" i="1">
                              <a:latin typeface="Cambria Math" panose="02040503050406030204" pitchFamily="18" charset="0"/>
                            </a:rPr>
                            <m:t>𝑗</m:t>
                          </m:r>
                          <m:r>
                            <a:rPr lang="en-US" sz="2300" i="1">
                              <a:latin typeface="Cambria Math" panose="02040503050406030204" pitchFamily="18" charset="0"/>
                            </a:rPr>
                            <m:t>,</m:t>
                          </m:r>
                          <m:d>
                            <m:dPr>
                              <m:ctrlPr>
                                <a:rPr lang="en-US" sz="2300" i="1">
                                  <a:latin typeface="Cambria Math" panose="02040503050406030204" pitchFamily="18" charset="0"/>
                                </a:rPr>
                              </m:ctrlPr>
                            </m:dPr>
                            <m:e>
                              <m:r>
                                <a:rPr lang="en-US" sz="2300" b="0" i="1" smtClean="0">
                                  <a:latin typeface="Cambria Math" panose="02040503050406030204" pitchFamily="18" charset="0"/>
                                </a:rPr>
                                <m:t>1</m:t>
                              </m:r>
                            </m:e>
                          </m:d>
                        </m:sub>
                      </m:sSub>
                    </m:oMath>
                  </m:oMathPara>
                </a14:m>
                <a:endParaRPr lang="en-US" sz="2300" dirty="0"/>
              </a:p>
            </p:txBody>
          </p:sp>
        </mc:Choice>
        <mc:Fallback xmlns="">
          <p:sp>
            <p:nvSpPr>
              <p:cNvPr id="128" name="Rectangle 127"/>
              <p:cNvSpPr>
                <a:spLocks noRot="1" noChangeAspect="1" noMove="1" noResize="1" noEditPoints="1" noAdjustHandles="1" noChangeArrowheads="1" noChangeShapeType="1" noTextEdit="1"/>
              </p:cNvSpPr>
              <p:nvPr/>
            </p:nvSpPr>
            <p:spPr>
              <a:xfrm>
                <a:off x="9799319" y="8722079"/>
                <a:ext cx="861390" cy="479811"/>
              </a:xfrm>
              <a:prstGeom prst="rect">
                <a:avLst/>
              </a:prstGeom>
              <a:blipFill rotWithShape="0">
                <a:blip r:embed="rId7"/>
                <a:stretch>
                  <a:fillRect b="-10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5" name="Rectangle 134"/>
              <p:cNvSpPr/>
              <p:nvPr/>
            </p:nvSpPr>
            <p:spPr>
              <a:xfrm>
                <a:off x="1898136" y="10638109"/>
                <a:ext cx="700769"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b="1" i="1">
                              <a:latin typeface="Cambria Math" panose="02040503050406030204" pitchFamily="18" charset="0"/>
                            </a:rPr>
                            <m:t>𝒗</m:t>
                          </m:r>
                        </m:e>
                        <m:sub>
                          <m:r>
                            <a:rPr lang="en-US" sz="2400">
                              <a:latin typeface="Cambria Math" panose="02040503050406030204" pitchFamily="18" charset="0"/>
                            </a:rPr>
                            <m:t>∙,</m:t>
                          </m:r>
                          <m:r>
                            <a:rPr lang="en-US" sz="2400" b="1" i="1">
                              <a:latin typeface="Cambria Math" panose="02040503050406030204" pitchFamily="18" charset="0"/>
                            </a:rPr>
                            <m:t>𝒂</m:t>
                          </m:r>
                        </m:sub>
                      </m:sSub>
                    </m:oMath>
                  </m:oMathPara>
                </a14:m>
                <a:endParaRPr lang="en-US" sz="2400" dirty="0"/>
              </a:p>
            </p:txBody>
          </p:sp>
        </mc:Choice>
        <mc:Fallback xmlns="">
          <p:sp>
            <p:nvSpPr>
              <p:cNvPr id="135" name="Rectangle 134"/>
              <p:cNvSpPr>
                <a:spLocks noRot="1" noChangeAspect="1" noMove="1" noResize="1" noEditPoints="1" noAdjustHandles="1" noChangeArrowheads="1" noChangeShapeType="1" noTextEdit="1"/>
              </p:cNvSpPr>
              <p:nvPr/>
            </p:nvSpPr>
            <p:spPr>
              <a:xfrm>
                <a:off x="1898136" y="10638109"/>
                <a:ext cx="700769" cy="477888"/>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6" name="Rectangle 135"/>
              <p:cNvSpPr/>
              <p:nvPr/>
            </p:nvSpPr>
            <p:spPr>
              <a:xfrm>
                <a:off x="1982803" y="12111309"/>
                <a:ext cx="701987"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1" i="1">
                              <a:latin typeface="Cambria Math" panose="02040503050406030204" pitchFamily="18" charset="0"/>
                            </a:rPr>
                            <m:t>𝒗</m:t>
                          </m:r>
                        </m:e>
                        <m:sub>
                          <m:r>
                            <a:rPr lang="en-US" sz="2400">
                              <a:latin typeface="Cambria Math" panose="02040503050406030204" pitchFamily="18" charset="0"/>
                            </a:rPr>
                            <m:t>∙,</m:t>
                          </m:r>
                          <m:r>
                            <a:rPr lang="en-US" sz="2400" b="0" i="1" smtClean="0">
                              <a:latin typeface="Cambria Math" panose="02040503050406030204" pitchFamily="18" charset="0"/>
                            </a:rPr>
                            <m:t>𝑏</m:t>
                          </m:r>
                        </m:sub>
                      </m:sSub>
                    </m:oMath>
                  </m:oMathPara>
                </a14:m>
                <a:endParaRPr lang="en-US" sz="2400" dirty="0"/>
              </a:p>
            </p:txBody>
          </p:sp>
        </mc:Choice>
        <mc:Fallback xmlns="">
          <p:sp>
            <p:nvSpPr>
              <p:cNvPr id="136" name="Rectangle 135"/>
              <p:cNvSpPr>
                <a:spLocks noRot="1" noChangeAspect="1" noMove="1" noResize="1" noEditPoints="1" noAdjustHandles="1" noChangeArrowheads="1" noChangeShapeType="1" noTextEdit="1"/>
              </p:cNvSpPr>
              <p:nvPr/>
            </p:nvSpPr>
            <p:spPr>
              <a:xfrm>
                <a:off x="1982803" y="12111309"/>
                <a:ext cx="701987" cy="477888"/>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Rectangle 136"/>
              <p:cNvSpPr/>
              <p:nvPr/>
            </p:nvSpPr>
            <p:spPr>
              <a:xfrm>
                <a:off x="8606038" y="3451325"/>
                <a:ext cx="649473" cy="4966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1" i="1">
                                  <a:latin typeface="Cambria Math" panose="02040503050406030204" pitchFamily="18" charset="0"/>
                                </a:rPr>
                                <m:t>𝒗</m:t>
                              </m:r>
                            </m:e>
                          </m:acc>
                        </m:e>
                        <m:sub>
                          <m:r>
                            <a:rPr lang="en-US" sz="2400">
                              <a:latin typeface="Cambria Math" panose="02040503050406030204" pitchFamily="18" charset="0"/>
                            </a:rPr>
                            <m:t>∙,</m:t>
                          </m:r>
                          <m:r>
                            <a:rPr lang="en-US" sz="2400" b="1" i="1">
                              <a:latin typeface="Cambria Math" panose="02040503050406030204" pitchFamily="18" charset="0"/>
                            </a:rPr>
                            <m:t>𝒋</m:t>
                          </m:r>
                        </m:sub>
                      </m:sSub>
                    </m:oMath>
                  </m:oMathPara>
                </a14:m>
                <a:endParaRPr lang="en-US" sz="2400" dirty="0"/>
              </a:p>
            </p:txBody>
          </p:sp>
        </mc:Choice>
        <mc:Fallback xmlns="">
          <p:sp>
            <p:nvSpPr>
              <p:cNvPr id="137" name="Rectangle 136"/>
              <p:cNvSpPr>
                <a:spLocks noRot="1" noChangeAspect="1" noMove="1" noResize="1" noEditPoints="1" noAdjustHandles="1" noChangeArrowheads="1" noChangeShapeType="1" noTextEdit="1"/>
              </p:cNvSpPr>
              <p:nvPr/>
            </p:nvSpPr>
            <p:spPr>
              <a:xfrm>
                <a:off x="8606038" y="3451325"/>
                <a:ext cx="649473" cy="496674"/>
              </a:xfrm>
              <a:prstGeom prst="rect">
                <a:avLst/>
              </a:prstGeom>
              <a:blipFill rotWithShape="0">
                <a:blip r:embed="rId10"/>
                <a:stretch>
                  <a:fillRect r="-5660" b="-10976"/>
                </a:stretch>
              </a:blipFill>
            </p:spPr>
            <p:txBody>
              <a:bodyPr/>
              <a:lstStyle/>
              <a:p>
                <a:r>
                  <a:rPr lang="en-US">
                    <a:noFill/>
                  </a:rPr>
                  <a:t> </a:t>
                </a:r>
              </a:p>
            </p:txBody>
          </p:sp>
        </mc:Fallback>
      </mc:AlternateContent>
      <p:cxnSp>
        <p:nvCxnSpPr>
          <p:cNvPr id="138" name="Straight Arrow Connector 137"/>
          <p:cNvCxnSpPr>
            <a:stCxn id="105" idx="3"/>
          </p:cNvCxnSpPr>
          <p:nvPr/>
        </p:nvCxnSpPr>
        <p:spPr>
          <a:xfrm>
            <a:off x="10687861" y="8981757"/>
            <a:ext cx="657474" cy="331576"/>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06" idx="3"/>
          </p:cNvCxnSpPr>
          <p:nvPr/>
        </p:nvCxnSpPr>
        <p:spPr>
          <a:xfrm flipV="1">
            <a:off x="10687859" y="9408606"/>
            <a:ext cx="686318" cy="172762"/>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4" name="Rectangle 143"/>
              <p:cNvSpPr/>
              <p:nvPr/>
            </p:nvSpPr>
            <p:spPr>
              <a:xfrm>
                <a:off x="11287881" y="9119077"/>
                <a:ext cx="750462" cy="4778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𝑑</m:t>
                          </m:r>
                        </m:e>
                        <m:sub>
                          <m:r>
                            <a:rPr lang="en-US" sz="2400" b="0" i="0" smtClean="0">
                              <a:latin typeface="Cambria Math" panose="02040503050406030204" pitchFamily="18" charset="0"/>
                            </a:rPr>
                            <m:t>2</m:t>
                          </m:r>
                          <m:r>
                            <a:rPr lang="en-US" sz="2400" i="0">
                              <a:latin typeface="Cambria Math" panose="02040503050406030204" pitchFamily="18" charset="0"/>
                            </a:rPr>
                            <m:t>,</m:t>
                          </m:r>
                          <m:r>
                            <a:rPr lang="en-US" sz="2400" b="0" i="1" smtClean="0">
                              <a:latin typeface="Cambria Math" panose="02040503050406030204" pitchFamily="18" charset="0"/>
                            </a:rPr>
                            <m:t>1</m:t>
                          </m:r>
                        </m:sub>
                      </m:sSub>
                    </m:oMath>
                  </m:oMathPara>
                </a14:m>
                <a:endParaRPr lang="en-US" sz="2400" dirty="0"/>
              </a:p>
            </p:txBody>
          </p:sp>
        </mc:Choice>
        <mc:Fallback xmlns="">
          <p:sp>
            <p:nvSpPr>
              <p:cNvPr id="144" name="Rectangle 143"/>
              <p:cNvSpPr>
                <a:spLocks noRot="1" noChangeAspect="1" noMove="1" noResize="1" noEditPoints="1" noAdjustHandles="1" noChangeArrowheads="1" noChangeShapeType="1" noTextEdit="1"/>
              </p:cNvSpPr>
              <p:nvPr/>
            </p:nvSpPr>
            <p:spPr>
              <a:xfrm>
                <a:off x="11287881" y="9119077"/>
                <a:ext cx="750462" cy="477888"/>
              </a:xfrm>
              <a:prstGeom prst="rect">
                <a:avLst/>
              </a:prstGeom>
              <a:blipFill rotWithShape="0">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09680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01598"/>
            <a:ext cx="10972800" cy="2667000"/>
          </a:xfrm>
        </p:spPr>
        <p:txBody>
          <a:bodyPr/>
          <a:lstStyle/>
          <a:p>
            <a:r>
              <a:rPr lang="en-US" dirty="0" smtClean="0"/>
              <a:t>Fig S6ab: </a:t>
            </a:r>
            <a:r>
              <a:rPr lang="en-US" dirty="0"/>
              <a:t>Linking Attacks vs </a:t>
            </a:r>
            <a:r>
              <a:rPr lang="en-US" dirty="0" smtClean="0"/>
              <a:t>“Genome in a Mixture” Attacks</a:t>
            </a:r>
            <a:endParaRPr lang="en-US" dirty="0"/>
          </a:p>
        </p:txBody>
      </p:sp>
      <p:sp>
        <p:nvSpPr>
          <p:cNvPr id="4" name="Rectangle 3"/>
          <p:cNvSpPr/>
          <p:nvPr/>
        </p:nvSpPr>
        <p:spPr>
          <a:xfrm>
            <a:off x="4242143" y="6940532"/>
            <a:ext cx="1546005" cy="9681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Genotypes</a:t>
            </a:r>
          </a:p>
        </p:txBody>
      </p:sp>
      <p:sp>
        <p:nvSpPr>
          <p:cNvPr id="5" name="Rectangle 4"/>
          <p:cNvSpPr/>
          <p:nvPr/>
        </p:nvSpPr>
        <p:spPr>
          <a:xfrm>
            <a:off x="621095" y="4850941"/>
            <a:ext cx="1420906" cy="968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“Predicting”</a:t>
            </a:r>
          </a:p>
          <a:p>
            <a:pPr algn="ctr"/>
            <a:r>
              <a:rPr lang="en-US" sz="1400" dirty="0" smtClean="0"/>
              <a:t>Phenotypes</a:t>
            </a:r>
          </a:p>
        </p:txBody>
      </p:sp>
      <p:sp>
        <p:nvSpPr>
          <p:cNvPr id="6" name="Rectangle 5"/>
          <p:cNvSpPr/>
          <p:nvPr/>
        </p:nvSpPr>
        <p:spPr>
          <a:xfrm>
            <a:off x="630058" y="6935234"/>
            <a:ext cx="1411942" cy="9681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Predicted </a:t>
            </a:r>
          </a:p>
          <a:p>
            <a:pPr algn="ctr"/>
            <a:r>
              <a:rPr lang="en-US" sz="1400" dirty="0" smtClean="0"/>
              <a:t>Genotypes </a:t>
            </a:r>
          </a:p>
        </p:txBody>
      </p:sp>
      <p:sp>
        <p:nvSpPr>
          <p:cNvPr id="9" name="Rectangle 8"/>
          <p:cNvSpPr/>
          <p:nvPr/>
        </p:nvSpPr>
        <p:spPr>
          <a:xfrm>
            <a:off x="2037520" y="4847727"/>
            <a:ext cx="1322292" cy="9726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Sensitive Phenotypes</a:t>
            </a:r>
          </a:p>
        </p:txBody>
      </p:sp>
      <p:sp>
        <p:nvSpPr>
          <p:cNvPr id="10" name="Rectangle 9"/>
          <p:cNvSpPr/>
          <p:nvPr/>
        </p:nvSpPr>
        <p:spPr>
          <a:xfrm>
            <a:off x="2041595" y="6936154"/>
            <a:ext cx="1317808" cy="9705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Sensitive Phenotypes</a:t>
            </a:r>
          </a:p>
        </p:txBody>
      </p:sp>
      <p:cxnSp>
        <p:nvCxnSpPr>
          <p:cNvPr id="16" name="Straight Arrow Connector 15"/>
          <p:cNvCxnSpPr>
            <a:stCxn id="9" idx="2"/>
            <a:endCxn id="10" idx="0"/>
          </p:cNvCxnSpPr>
          <p:nvPr/>
        </p:nvCxnSpPr>
        <p:spPr>
          <a:xfrm>
            <a:off x="2698666" y="5820399"/>
            <a:ext cx="1833" cy="111575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691711" y="6136702"/>
            <a:ext cx="1282461" cy="47732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Genotype</a:t>
            </a:r>
          </a:p>
          <a:p>
            <a:pPr algn="ctr"/>
            <a:r>
              <a:rPr lang="en-US" sz="1400" dirty="0" smtClean="0"/>
              <a:t>Prediction</a:t>
            </a:r>
            <a:endParaRPr lang="en-US" sz="1400" dirty="0"/>
          </a:p>
        </p:txBody>
      </p:sp>
      <p:cxnSp>
        <p:nvCxnSpPr>
          <p:cNvPr id="28" name="Straight Arrow Connector 27"/>
          <p:cNvCxnSpPr>
            <a:stCxn id="5" idx="2"/>
            <a:endCxn id="26" idx="0"/>
          </p:cNvCxnSpPr>
          <p:nvPr/>
        </p:nvCxnSpPr>
        <p:spPr>
          <a:xfrm>
            <a:off x="1331548" y="5819129"/>
            <a:ext cx="1394" cy="3175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6" idx="0"/>
          </p:cNvCxnSpPr>
          <p:nvPr/>
        </p:nvCxnSpPr>
        <p:spPr>
          <a:xfrm>
            <a:off x="1332942" y="6614030"/>
            <a:ext cx="3087" cy="32120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3815507" y="6936865"/>
            <a:ext cx="426636" cy="9759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IDs</a:t>
            </a:r>
          </a:p>
        </p:txBody>
      </p:sp>
      <p:sp>
        <p:nvSpPr>
          <p:cNvPr id="36" name="Rounded Rectangle 35"/>
          <p:cNvSpPr/>
          <p:nvPr/>
        </p:nvSpPr>
        <p:spPr>
          <a:xfrm>
            <a:off x="2938134" y="9139179"/>
            <a:ext cx="1282461" cy="581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Genotype</a:t>
            </a:r>
          </a:p>
          <a:p>
            <a:pPr algn="ctr"/>
            <a:r>
              <a:rPr lang="en-US" sz="1400" dirty="0" smtClean="0"/>
              <a:t>Linking</a:t>
            </a:r>
          </a:p>
        </p:txBody>
      </p:sp>
      <p:cxnSp>
        <p:nvCxnSpPr>
          <p:cNvPr id="38" name="Straight Arrow Connector 37"/>
          <p:cNvCxnSpPr>
            <a:stCxn id="6" idx="2"/>
            <a:endCxn id="36" idx="0"/>
          </p:cNvCxnSpPr>
          <p:nvPr/>
        </p:nvCxnSpPr>
        <p:spPr>
          <a:xfrm>
            <a:off x="1336029" y="7903422"/>
            <a:ext cx="2243336" cy="123575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 idx="2"/>
            <a:endCxn id="36" idx="0"/>
          </p:cNvCxnSpPr>
          <p:nvPr/>
        </p:nvCxnSpPr>
        <p:spPr>
          <a:xfrm flipH="1">
            <a:off x="3579365" y="7908720"/>
            <a:ext cx="1435781" cy="12304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857357" y="10725665"/>
            <a:ext cx="1546005" cy="97516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Genotypes</a:t>
            </a:r>
            <a:endParaRPr lang="en-US" sz="1400" dirty="0"/>
          </a:p>
        </p:txBody>
      </p:sp>
      <p:sp>
        <p:nvSpPr>
          <p:cNvPr id="46" name="Rectangle 45"/>
          <p:cNvSpPr/>
          <p:nvPr/>
        </p:nvSpPr>
        <p:spPr>
          <a:xfrm>
            <a:off x="1455068" y="10724048"/>
            <a:ext cx="1411942" cy="977783"/>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Predicted </a:t>
            </a:r>
          </a:p>
          <a:p>
            <a:pPr algn="ctr"/>
            <a:r>
              <a:rPr lang="en-US" sz="1400" dirty="0" smtClean="0"/>
              <a:t>Genotypes </a:t>
            </a:r>
          </a:p>
        </p:txBody>
      </p:sp>
      <p:sp>
        <p:nvSpPr>
          <p:cNvPr id="49" name="Rectangle 48"/>
          <p:cNvSpPr/>
          <p:nvPr/>
        </p:nvSpPr>
        <p:spPr>
          <a:xfrm>
            <a:off x="999979" y="10724973"/>
            <a:ext cx="426636" cy="9759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IDs</a:t>
            </a:r>
          </a:p>
        </p:txBody>
      </p:sp>
      <p:cxnSp>
        <p:nvCxnSpPr>
          <p:cNvPr id="51" name="Straight Arrow Connector 50"/>
          <p:cNvCxnSpPr>
            <a:stCxn id="36" idx="2"/>
          </p:cNvCxnSpPr>
          <p:nvPr/>
        </p:nvCxnSpPr>
        <p:spPr>
          <a:xfrm flipH="1">
            <a:off x="3574265" y="9720942"/>
            <a:ext cx="5100" cy="98519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77240" y="5110843"/>
            <a:ext cx="1420906" cy="81228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Genotype</a:t>
            </a:r>
          </a:p>
          <a:p>
            <a:pPr algn="ctr"/>
            <a:r>
              <a:rPr lang="en-US" sz="1400" dirty="0" smtClean="0"/>
              <a:t>Dataset</a:t>
            </a:r>
          </a:p>
        </p:txBody>
      </p:sp>
      <p:sp>
        <p:nvSpPr>
          <p:cNvPr id="54" name="Rectangle 53"/>
          <p:cNvSpPr/>
          <p:nvPr/>
        </p:nvSpPr>
        <p:spPr>
          <a:xfrm>
            <a:off x="9939521" y="7292092"/>
            <a:ext cx="1330796" cy="10550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Reference </a:t>
            </a:r>
          </a:p>
          <a:p>
            <a:pPr algn="ctr"/>
            <a:r>
              <a:rPr lang="en-US" sz="1400" dirty="0" smtClean="0"/>
              <a:t>Population</a:t>
            </a:r>
          </a:p>
          <a:p>
            <a:pPr algn="ctr"/>
            <a:r>
              <a:rPr lang="en-US" sz="1400" dirty="0" smtClean="0"/>
              <a:t>Allele</a:t>
            </a:r>
          </a:p>
          <a:p>
            <a:pPr algn="ctr"/>
            <a:r>
              <a:rPr lang="en-US" sz="1400" dirty="0" smtClean="0"/>
              <a:t>Frequencies</a:t>
            </a:r>
          </a:p>
        </p:txBody>
      </p:sp>
      <p:sp>
        <p:nvSpPr>
          <p:cNvPr id="56" name="Rounded Rectangle 55"/>
          <p:cNvSpPr/>
          <p:nvPr/>
        </p:nvSpPr>
        <p:spPr>
          <a:xfrm>
            <a:off x="7656061" y="7177822"/>
            <a:ext cx="1282461" cy="477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Statistical </a:t>
            </a:r>
          </a:p>
          <a:p>
            <a:pPr algn="ctr"/>
            <a:r>
              <a:rPr lang="en-US" sz="1400" dirty="0" smtClean="0"/>
              <a:t>Testing</a:t>
            </a:r>
            <a:endParaRPr lang="en-US" sz="1400" dirty="0"/>
          </a:p>
        </p:txBody>
      </p:sp>
      <p:cxnSp>
        <p:nvCxnSpPr>
          <p:cNvPr id="58" name="Straight Arrow Connector 57"/>
          <p:cNvCxnSpPr>
            <a:stCxn id="52" idx="2"/>
            <a:endCxn id="56" idx="0"/>
          </p:cNvCxnSpPr>
          <p:nvPr/>
        </p:nvCxnSpPr>
        <p:spPr>
          <a:xfrm>
            <a:off x="8287693" y="5923129"/>
            <a:ext cx="9599" cy="125469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4" idx="1"/>
            <a:endCxn id="56" idx="3"/>
          </p:cNvCxnSpPr>
          <p:nvPr/>
        </p:nvCxnSpPr>
        <p:spPr>
          <a:xfrm flipH="1" flipV="1">
            <a:off x="8938522" y="7416486"/>
            <a:ext cx="1000999" cy="40314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893099" y="9280253"/>
            <a:ext cx="1317808" cy="97455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Genotype </a:t>
            </a:r>
          </a:p>
          <a:p>
            <a:pPr algn="ctr"/>
            <a:r>
              <a:rPr lang="en-US" sz="1400" dirty="0" smtClean="0"/>
              <a:t>Dataset</a:t>
            </a:r>
          </a:p>
        </p:txBody>
      </p:sp>
      <p:sp>
        <p:nvSpPr>
          <p:cNvPr id="69" name="Rectangle 68"/>
          <p:cNvSpPr/>
          <p:nvPr/>
        </p:nvSpPr>
        <p:spPr>
          <a:xfrm>
            <a:off x="7707364" y="9280189"/>
            <a:ext cx="1190244" cy="9759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Study</a:t>
            </a:r>
          </a:p>
          <a:p>
            <a:pPr algn="ctr"/>
            <a:r>
              <a:rPr lang="en-US" sz="1400" dirty="0" smtClean="0"/>
              <a:t>Membership</a:t>
            </a:r>
          </a:p>
          <a:p>
            <a:pPr algn="ctr"/>
            <a:r>
              <a:rPr lang="en-US" sz="1400" dirty="0" smtClean="0"/>
              <a:t>Status (0/1)</a:t>
            </a:r>
          </a:p>
        </p:txBody>
      </p:sp>
      <p:sp>
        <p:nvSpPr>
          <p:cNvPr id="70" name="Rectangle 69"/>
          <p:cNvSpPr/>
          <p:nvPr/>
        </p:nvSpPr>
        <p:spPr>
          <a:xfrm>
            <a:off x="9906001" y="5281416"/>
            <a:ext cx="1345475" cy="15748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QTL Study</a:t>
            </a:r>
          </a:p>
          <a:p>
            <a:pPr algn="ctr"/>
            <a:r>
              <a:rPr lang="en-US" sz="1400" dirty="0" smtClean="0"/>
              <a:t>Statistics </a:t>
            </a:r>
          </a:p>
          <a:p>
            <a:pPr algn="ctr"/>
            <a:r>
              <a:rPr lang="en-US" sz="1400" dirty="0" smtClean="0"/>
              <a:t>---------------------</a:t>
            </a:r>
          </a:p>
          <a:p>
            <a:pPr algn="ctr"/>
            <a:r>
              <a:rPr lang="en-US" sz="1400" dirty="0" smtClean="0"/>
              <a:t>Population Genotyping</a:t>
            </a:r>
          </a:p>
          <a:p>
            <a:pPr algn="ctr"/>
            <a:r>
              <a:rPr lang="en-US" sz="1400" dirty="0" smtClean="0"/>
              <a:t>Study</a:t>
            </a:r>
          </a:p>
          <a:p>
            <a:pPr algn="ctr"/>
            <a:r>
              <a:rPr lang="en-US" sz="1400" dirty="0" smtClean="0"/>
              <a:t>Statistics</a:t>
            </a:r>
          </a:p>
        </p:txBody>
      </p:sp>
      <p:cxnSp>
        <p:nvCxnSpPr>
          <p:cNvPr id="73" name="Straight Arrow Connector 72"/>
          <p:cNvCxnSpPr>
            <a:stCxn id="70" idx="1"/>
          </p:cNvCxnSpPr>
          <p:nvPr/>
        </p:nvCxnSpPr>
        <p:spPr>
          <a:xfrm flipH="1">
            <a:off x="8642849" y="6068826"/>
            <a:ext cx="1263152" cy="109890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195199" y="3334127"/>
            <a:ext cx="4001608" cy="830997"/>
          </a:xfrm>
          <a:prstGeom prst="rect">
            <a:avLst/>
          </a:prstGeom>
          <a:noFill/>
        </p:spPr>
        <p:txBody>
          <a:bodyPr wrap="none" rtlCol="0">
            <a:spAutoFit/>
          </a:bodyPr>
          <a:lstStyle/>
          <a:p>
            <a:r>
              <a:rPr lang="en-US" sz="2400" dirty="0" smtClean="0"/>
              <a:t>Linking Attacks</a:t>
            </a:r>
          </a:p>
          <a:p>
            <a:r>
              <a:rPr lang="en-US" sz="2400" dirty="0" smtClean="0"/>
              <a:t>(</a:t>
            </a:r>
            <a:r>
              <a:rPr lang="en-US" sz="2400" dirty="0" err="1" smtClean="0"/>
              <a:t>Schadt</a:t>
            </a:r>
            <a:r>
              <a:rPr lang="en-US" sz="2400" dirty="0" smtClean="0"/>
              <a:t> et al, Extremity attack)</a:t>
            </a:r>
            <a:endParaRPr lang="en-US" sz="2400" dirty="0"/>
          </a:p>
        </p:txBody>
      </p:sp>
      <p:sp>
        <p:nvSpPr>
          <p:cNvPr id="76" name="TextBox 75"/>
          <p:cNvSpPr txBox="1"/>
          <p:nvPr/>
        </p:nvSpPr>
        <p:spPr>
          <a:xfrm>
            <a:off x="7050865" y="3328822"/>
            <a:ext cx="4988738" cy="830997"/>
          </a:xfrm>
          <a:prstGeom prst="rect">
            <a:avLst/>
          </a:prstGeom>
          <a:noFill/>
        </p:spPr>
        <p:txBody>
          <a:bodyPr wrap="none" rtlCol="0">
            <a:spAutoFit/>
          </a:bodyPr>
          <a:lstStyle/>
          <a:p>
            <a:r>
              <a:rPr lang="en-US" sz="2400" dirty="0" smtClean="0"/>
              <a:t>“Detection of a Genome in a Mixture” </a:t>
            </a:r>
          </a:p>
          <a:p>
            <a:r>
              <a:rPr lang="en-US" sz="2400" dirty="0" smtClean="0"/>
              <a:t>Attacks (Homer et al, </a:t>
            </a:r>
            <a:r>
              <a:rPr lang="en-US" sz="2400" dirty="0" err="1" smtClean="0"/>
              <a:t>Im</a:t>
            </a:r>
            <a:r>
              <a:rPr lang="en-US" sz="2400" dirty="0" smtClean="0"/>
              <a:t> et al)</a:t>
            </a:r>
          </a:p>
        </p:txBody>
      </p:sp>
      <p:cxnSp>
        <p:nvCxnSpPr>
          <p:cNvPr id="80" name="Straight Arrow Connector 79"/>
          <p:cNvCxnSpPr>
            <a:stCxn id="56" idx="2"/>
            <a:endCxn id="69" idx="0"/>
          </p:cNvCxnSpPr>
          <p:nvPr/>
        </p:nvCxnSpPr>
        <p:spPr>
          <a:xfrm>
            <a:off x="8297292" y="7655150"/>
            <a:ext cx="5194" cy="162503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4421380" y="10722708"/>
            <a:ext cx="1317808" cy="9705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Sensitive Phenotypes</a:t>
            </a:r>
          </a:p>
        </p:txBody>
      </p:sp>
      <p:sp>
        <p:nvSpPr>
          <p:cNvPr id="18" name="TextBox 17"/>
          <p:cNvSpPr txBox="1"/>
          <p:nvPr/>
        </p:nvSpPr>
        <p:spPr>
          <a:xfrm>
            <a:off x="702128" y="3335989"/>
            <a:ext cx="558166" cy="492443"/>
          </a:xfrm>
          <a:prstGeom prst="rect">
            <a:avLst/>
          </a:prstGeom>
          <a:noFill/>
        </p:spPr>
        <p:txBody>
          <a:bodyPr wrap="none" rtlCol="0">
            <a:spAutoFit/>
          </a:bodyPr>
          <a:lstStyle/>
          <a:p>
            <a:r>
              <a:rPr lang="en-US" sz="2600" b="1" dirty="0"/>
              <a:t>(</a:t>
            </a:r>
            <a:r>
              <a:rPr lang="en-US" sz="2600" b="1" dirty="0" smtClean="0"/>
              <a:t>a)</a:t>
            </a:r>
          </a:p>
        </p:txBody>
      </p:sp>
      <p:sp>
        <p:nvSpPr>
          <p:cNvPr id="50" name="TextBox 49"/>
          <p:cNvSpPr txBox="1"/>
          <p:nvPr/>
        </p:nvSpPr>
        <p:spPr>
          <a:xfrm>
            <a:off x="6613074" y="3336473"/>
            <a:ext cx="572593" cy="492443"/>
          </a:xfrm>
          <a:prstGeom prst="rect">
            <a:avLst/>
          </a:prstGeom>
          <a:noFill/>
        </p:spPr>
        <p:txBody>
          <a:bodyPr wrap="none" rtlCol="0">
            <a:spAutoFit/>
          </a:bodyPr>
          <a:lstStyle/>
          <a:p>
            <a:r>
              <a:rPr lang="en-US" sz="2600" b="1" dirty="0" smtClean="0"/>
              <a:t>(b)</a:t>
            </a:r>
            <a:endParaRPr lang="en-US" sz="2600" b="1" dirty="0"/>
          </a:p>
        </p:txBody>
      </p:sp>
      <p:sp>
        <p:nvSpPr>
          <p:cNvPr id="42" name="Rounded Rectangle 41"/>
          <p:cNvSpPr/>
          <p:nvPr/>
        </p:nvSpPr>
        <p:spPr>
          <a:xfrm>
            <a:off x="152401" y="2873829"/>
            <a:ext cx="5970814" cy="9775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6400794" y="2852057"/>
            <a:ext cx="5617036" cy="97971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572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1" name="Straight Arrow Connector 310"/>
          <p:cNvCxnSpPr>
            <a:stCxn id="6" idx="1"/>
            <a:endCxn id="13" idx="3"/>
          </p:cNvCxnSpPr>
          <p:nvPr/>
        </p:nvCxnSpPr>
        <p:spPr>
          <a:xfrm flipH="1">
            <a:off x="5364007" y="6859668"/>
            <a:ext cx="1005187" cy="256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a:off x="4487290" y="7424328"/>
            <a:ext cx="2344" cy="4578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11004964" y="9782702"/>
            <a:ext cx="503737" cy="30772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8891276" y="10085971"/>
            <a:ext cx="988505" cy="29407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10448973" y="10081374"/>
            <a:ext cx="551945" cy="30003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8363754" y="9782702"/>
            <a:ext cx="529936" cy="303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8885048" y="9782703"/>
            <a:ext cx="507082" cy="3032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9888386" y="9786820"/>
            <a:ext cx="556771" cy="3121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8365178" y="10377504"/>
            <a:ext cx="529936" cy="295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8895871" y="10379373"/>
            <a:ext cx="506769" cy="302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11001291" y="10372851"/>
            <a:ext cx="531735" cy="302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9888387" y="10378835"/>
            <a:ext cx="550048" cy="30255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281"/>
          <p:cNvGrpSpPr/>
          <p:nvPr/>
        </p:nvGrpSpPr>
        <p:grpSpPr>
          <a:xfrm>
            <a:off x="7699245" y="9177569"/>
            <a:ext cx="3847607" cy="1494691"/>
            <a:chOff x="5427022" y="7678637"/>
            <a:chExt cx="3840628" cy="1494691"/>
          </a:xfrm>
        </p:grpSpPr>
        <p:cxnSp>
          <p:nvCxnSpPr>
            <p:cNvPr id="236" name="Straight Connector 235"/>
            <p:cNvCxnSpPr/>
            <p:nvPr/>
          </p:nvCxnSpPr>
          <p:spPr>
            <a:xfrm>
              <a:off x="5446685" y="7678637"/>
              <a:ext cx="3820965"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5435142" y="8586072"/>
              <a:ext cx="3824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5439201" y="9173328"/>
              <a:ext cx="3816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443276" y="8878522"/>
              <a:ext cx="380450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5427022" y="8285502"/>
              <a:ext cx="382460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2253108" y="3593462"/>
            <a:ext cx="442864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39728" y="4500897"/>
            <a:ext cx="4446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244433" y="5062027"/>
            <a:ext cx="44524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49155" y="4793347"/>
            <a:ext cx="44404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223259" y="4200327"/>
            <a:ext cx="4480926"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420745"/>
            <a:ext cx="10972800" cy="2667000"/>
          </a:xfrm>
        </p:spPr>
        <p:txBody>
          <a:bodyPr>
            <a:normAutofit/>
          </a:bodyPr>
          <a:lstStyle/>
          <a:p>
            <a:r>
              <a:rPr lang="en-US" dirty="0" smtClean="0"/>
              <a:t>Fig S7: Extremity Based Linking </a:t>
            </a:r>
            <a:r>
              <a:rPr lang="en-US" dirty="0" smtClean="0"/>
              <a:t>Attack</a:t>
            </a:r>
            <a:endParaRPr lang="en-US" dirty="0"/>
          </a:p>
        </p:txBody>
      </p:sp>
      <p:sp>
        <p:nvSpPr>
          <p:cNvPr id="15" name="Rectangle 14"/>
          <p:cNvSpPr/>
          <p:nvPr/>
        </p:nvSpPr>
        <p:spPr>
          <a:xfrm>
            <a:off x="2238273" y="2759250"/>
            <a:ext cx="3833792" cy="2734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8014776">
            <a:off x="2827820" y="3021482"/>
            <a:ext cx="601447" cy="276999"/>
          </a:xfrm>
          <a:prstGeom prst="rect">
            <a:avLst/>
          </a:prstGeom>
          <a:noFill/>
        </p:spPr>
        <p:txBody>
          <a:bodyPr wrap="none" rtlCol="0">
            <a:spAutoFit/>
          </a:bodyPr>
          <a:lstStyle/>
          <a:p>
            <a:r>
              <a:rPr lang="en-US" sz="1200" dirty="0" smtClean="0"/>
              <a:t>ABCB1</a:t>
            </a:r>
            <a:endParaRPr lang="en-US" sz="1200" dirty="0"/>
          </a:p>
        </p:txBody>
      </p:sp>
      <p:sp>
        <p:nvSpPr>
          <p:cNvPr id="23" name="TextBox 22"/>
          <p:cNvSpPr txBox="1"/>
          <p:nvPr/>
        </p:nvSpPr>
        <p:spPr>
          <a:xfrm rot="16200000">
            <a:off x="1012671" y="3442017"/>
            <a:ext cx="2039597" cy="369332"/>
          </a:xfrm>
          <a:prstGeom prst="rect">
            <a:avLst/>
          </a:prstGeom>
          <a:noFill/>
        </p:spPr>
        <p:txBody>
          <a:bodyPr wrap="none" rtlCol="0">
            <a:spAutoFit/>
          </a:bodyPr>
          <a:lstStyle/>
          <a:p>
            <a:pPr algn="ctr"/>
            <a:r>
              <a:rPr lang="en-US" dirty="0"/>
              <a:t>Phenotype Dataset</a:t>
            </a:r>
          </a:p>
        </p:txBody>
      </p:sp>
      <p:cxnSp>
        <p:nvCxnSpPr>
          <p:cNvPr id="7" name="Straight Connector 6"/>
          <p:cNvCxnSpPr/>
          <p:nvPr/>
        </p:nvCxnSpPr>
        <p:spPr>
          <a:xfrm>
            <a:off x="3923462" y="2776621"/>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6531" y="2785964"/>
            <a:ext cx="0" cy="2703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78168" y="2785973"/>
            <a:ext cx="0" cy="2690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19450" y="2770674"/>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886068" y="2760164"/>
            <a:ext cx="0" cy="2736188"/>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8014776">
            <a:off x="3438738" y="3016231"/>
            <a:ext cx="441146" cy="276999"/>
          </a:xfrm>
          <a:prstGeom prst="rect">
            <a:avLst/>
          </a:prstGeom>
          <a:noFill/>
        </p:spPr>
        <p:txBody>
          <a:bodyPr wrap="none" rtlCol="0">
            <a:spAutoFit/>
          </a:bodyPr>
          <a:lstStyle/>
          <a:p>
            <a:r>
              <a:rPr lang="en-US" sz="1200" dirty="0" smtClean="0"/>
              <a:t>RAB</a:t>
            </a:r>
            <a:endParaRPr lang="en-US" sz="1200" dirty="0"/>
          </a:p>
        </p:txBody>
      </p:sp>
      <p:sp>
        <p:nvSpPr>
          <p:cNvPr id="43" name="TextBox 42"/>
          <p:cNvSpPr txBox="1"/>
          <p:nvPr/>
        </p:nvSpPr>
        <p:spPr>
          <a:xfrm rot="18014776">
            <a:off x="3897706" y="3010978"/>
            <a:ext cx="542713" cy="276999"/>
          </a:xfrm>
          <a:prstGeom prst="rect">
            <a:avLst/>
          </a:prstGeom>
          <a:noFill/>
        </p:spPr>
        <p:txBody>
          <a:bodyPr wrap="none" rtlCol="0">
            <a:spAutoFit/>
          </a:bodyPr>
          <a:lstStyle/>
          <a:p>
            <a:r>
              <a:rPr lang="en-US" sz="1200" dirty="0" smtClean="0"/>
              <a:t>HIST3</a:t>
            </a:r>
            <a:endParaRPr lang="en-US" sz="1200" dirty="0"/>
          </a:p>
        </p:txBody>
      </p:sp>
      <p:sp>
        <p:nvSpPr>
          <p:cNvPr id="44" name="TextBox 43"/>
          <p:cNvSpPr txBox="1"/>
          <p:nvPr/>
        </p:nvSpPr>
        <p:spPr>
          <a:xfrm rot="18014776">
            <a:off x="4420748" y="3005726"/>
            <a:ext cx="558166" cy="276999"/>
          </a:xfrm>
          <a:prstGeom prst="rect">
            <a:avLst/>
          </a:prstGeom>
          <a:noFill/>
        </p:spPr>
        <p:txBody>
          <a:bodyPr wrap="none" rtlCol="0">
            <a:spAutoFit/>
          </a:bodyPr>
          <a:lstStyle/>
          <a:p>
            <a:r>
              <a:rPr lang="en-US" sz="1200" dirty="0" smtClean="0"/>
              <a:t>M6PR</a:t>
            </a:r>
            <a:endParaRPr lang="en-US" sz="1200" dirty="0"/>
          </a:p>
        </p:txBody>
      </p:sp>
      <p:sp>
        <p:nvSpPr>
          <p:cNvPr id="47" name="TextBox 46"/>
          <p:cNvSpPr txBox="1"/>
          <p:nvPr/>
        </p:nvSpPr>
        <p:spPr>
          <a:xfrm rot="5400000">
            <a:off x="2475059" y="5098537"/>
            <a:ext cx="343364" cy="369332"/>
          </a:xfrm>
          <a:prstGeom prst="rect">
            <a:avLst/>
          </a:prstGeom>
          <a:noFill/>
        </p:spPr>
        <p:txBody>
          <a:bodyPr wrap="none" rtlCol="0">
            <a:spAutoFit/>
          </a:bodyPr>
          <a:lstStyle/>
          <a:p>
            <a:r>
              <a:rPr lang="en-US" dirty="0"/>
              <a:t>…</a:t>
            </a:r>
          </a:p>
        </p:txBody>
      </p:sp>
      <p:sp>
        <p:nvSpPr>
          <p:cNvPr id="49" name="TextBox 48"/>
          <p:cNvSpPr txBox="1"/>
          <p:nvPr/>
        </p:nvSpPr>
        <p:spPr>
          <a:xfrm rot="18014776">
            <a:off x="4993380" y="3021492"/>
            <a:ext cx="516488" cy="276999"/>
          </a:xfrm>
          <a:prstGeom prst="rect">
            <a:avLst/>
          </a:prstGeom>
          <a:noFill/>
        </p:spPr>
        <p:txBody>
          <a:bodyPr wrap="none" rtlCol="0">
            <a:spAutoFit/>
          </a:bodyPr>
          <a:lstStyle/>
          <a:p>
            <a:r>
              <a:rPr lang="en-US" sz="1200" dirty="0" smtClean="0"/>
              <a:t>RNF5</a:t>
            </a:r>
            <a:endParaRPr lang="en-US" sz="1200" dirty="0"/>
          </a:p>
        </p:txBody>
      </p:sp>
      <p:cxnSp>
        <p:nvCxnSpPr>
          <p:cNvPr id="50" name="Straight Connector 49"/>
          <p:cNvCxnSpPr/>
          <p:nvPr/>
        </p:nvCxnSpPr>
        <p:spPr>
          <a:xfrm>
            <a:off x="5529967" y="2780721"/>
            <a:ext cx="0" cy="2690811"/>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8014776">
            <a:off x="5460870" y="3016240"/>
            <a:ext cx="680123" cy="276999"/>
          </a:xfrm>
          <a:prstGeom prst="rect">
            <a:avLst/>
          </a:prstGeom>
          <a:noFill/>
        </p:spPr>
        <p:txBody>
          <a:bodyPr wrap="none" rtlCol="0">
            <a:spAutoFit/>
          </a:bodyPr>
          <a:lstStyle/>
          <a:p>
            <a:r>
              <a:rPr lang="en-US" sz="1200" dirty="0" smtClean="0"/>
              <a:t>DNAJC3</a:t>
            </a:r>
            <a:endParaRPr lang="en-US" sz="1200" dirty="0"/>
          </a:p>
        </p:txBody>
      </p:sp>
      <p:sp>
        <p:nvSpPr>
          <p:cNvPr id="52" name="Oval 51"/>
          <p:cNvSpPr/>
          <p:nvPr/>
        </p:nvSpPr>
        <p:spPr>
          <a:xfrm>
            <a:off x="2999761" y="4281537"/>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999761" y="4562688"/>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520023" y="4281537"/>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995616" y="456268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520023" y="4856978"/>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091319" y="4562688"/>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4536899" y="4281537"/>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3995616" y="485697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536899" y="4856978"/>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636215" y="456268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536899" y="456268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999761" y="4856978"/>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995616" y="4281537"/>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520023" y="456268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091319" y="4281537"/>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636215" y="4281537"/>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091319" y="4856978"/>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5636215" y="4856978"/>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rot="16200000">
            <a:off x="963844" y="9148961"/>
            <a:ext cx="2207847" cy="369332"/>
          </a:xfrm>
          <a:prstGeom prst="rect">
            <a:avLst/>
          </a:prstGeom>
          <a:noFill/>
        </p:spPr>
        <p:txBody>
          <a:bodyPr wrap="none" rtlCol="0">
            <a:spAutoFit/>
          </a:bodyPr>
          <a:lstStyle/>
          <a:p>
            <a:pPr algn="ctr"/>
            <a:r>
              <a:rPr lang="en-US" dirty="0" smtClean="0"/>
              <a:t>Genotype Predictions</a:t>
            </a:r>
            <a:endParaRPr lang="en-US" dirty="0"/>
          </a:p>
        </p:txBody>
      </p:sp>
      <p:sp>
        <p:nvSpPr>
          <p:cNvPr id="71" name="TextBox 70"/>
          <p:cNvSpPr txBox="1"/>
          <p:nvPr/>
        </p:nvSpPr>
        <p:spPr>
          <a:xfrm rot="5400000">
            <a:off x="3042614" y="3721685"/>
            <a:ext cx="343364" cy="369332"/>
          </a:xfrm>
          <a:prstGeom prst="rect">
            <a:avLst/>
          </a:prstGeom>
          <a:noFill/>
        </p:spPr>
        <p:txBody>
          <a:bodyPr wrap="none" rtlCol="0">
            <a:spAutoFit/>
          </a:bodyPr>
          <a:lstStyle/>
          <a:p>
            <a:r>
              <a:rPr lang="en-US" dirty="0"/>
              <a:t>…</a:t>
            </a:r>
          </a:p>
        </p:txBody>
      </p:sp>
      <p:sp>
        <p:nvSpPr>
          <p:cNvPr id="72" name="TextBox 71"/>
          <p:cNvSpPr txBox="1"/>
          <p:nvPr/>
        </p:nvSpPr>
        <p:spPr>
          <a:xfrm rot="5400000">
            <a:off x="3037359" y="5114305"/>
            <a:ext cx="343364" cy="369332"/>
          </a:xfrm>
          <a:prstGeom prst="rect">
            <a:avLst/>
          </a:prstGeom>
          <a:noFill/>
        </p:spPr>
        <p:txBody>
          <a:bodyPr wrap="none" rtlCol="0">
            <a:spAutoFit/>
          </a:bodyPr>
          <a:lstStyle/>
          <a:p>
            <a:r>
              <a:rPr lang="en-US" dirty="0"/>
              <a:t>…</a:t>
            </a:r>
          </a:p>
        </p:txBody>
      </p:sp>
      <p:sp>
        <p:nvSpPr>
          <p:cNvPr id="73" name="TextBox 72"/>
          <p:cNvSpPr txBox="1"/>
          <p:nvPr/>
        </p:nvSpPr>
        <p:spPr>
          <a:xfrm rot="5400000">
            <a:off x="3610174" y="3732194"/>
            <a:ext cx="343364" cy="369332"/>
          </a:xfrm>
          <a:prstGeom prst="rect">
            <a:avLst/>
          </a:prstGeom>
          <a:noFill/>
        </p:spPr>
        <p:txBody>
          <a:bodyPr wrap="none" rtlCol="0">
            <a:spAutoFit/>
          </a:bodyPr>
          <a:lstStyle/>
          <a:p>
            <a:r>
              <a:rPr lang="en-US" dirty="0"/>
              <a:t>…</a:t>
            </a:r>
          </a:p>
        </p:txBody>
      </p:sp>
      <p:sp>
        <p:nvSpPr>
          <p:cNvPr id="74" name="TextBox 73"/>
          <p:cNvSpPr txBox="1"/>
          <p:nvPr/>
        </p:nvSpPr>
        <p:spPr>
          <a:xfrm rot="5400000">
            <a:off x="3604919" y="5124814"/>
            <a:ext cx="343364" cy="369332"/>
          </a:xfrm>
          <a:prstGeom prst="rect">
            <a:avLst/>
          </a:prstGeom>
          <a:noFill/>
        </p:spPr>
        <p:txBody>
          <a:bodyPr wrap="none" rtlCol="0">
            <a:spAutoFit/>
          </a:bodyPr>
          <a:lstStyle/>
          <a:p>
            <a:r>
              <a:rPr lang="en-US" dirty="0"/>
              <a:t>…</a:t>
            </a:r>
          </a:p>
        </p:txBody>
      </p:sp>
      <p:sp>
        <p:nvSpPr>
          <p:cNvPr id="75" name="TextBox 74"/>
          <p:cNvSpPr txBox="1"/>
          <p:nvPr/>
        </p:nvSpPr>
        <p:spPr>
          <a:xfrm rot="5400000">
            <a:off x="4072626" y="3742704"/>
            <a:ext cx="343364" cy="369332"/>
          </a:xfrm>
          <a:prstGeom prst="rect">
            <a:avLst/>
          </a:prstGeom>
          <a:noFill/>
        </p:spPr>
        <p:txBody>
          <a:bodyPr wrap="none" rtlCol="0">
            <a:spAutoFit/>
          </a:bodyPr>
          <a:lstStyle/>
          <a:p>
            <a:r>
              <a:rPr lang="en-US" dirty="0"/>
              <a:t>…</a:t>
            </a:r>
          </a:p>
        </p:txBody>
      </p:sp>
      <p:sp>
        <p:nvSpPr>
          <p:cNvPr id="76" name="TextBox 75"/>
          <p:cNvSpPr txBox="1"/>
          <p:nvPr/>
        </p:nvSpPr>
        <p:spPr>
          <a:xfrm rot="5400000">
            <a:off x="4067371" y="5135324"/>
            <a:ext cx="343364" cy="369332"/>
          </a:xfrm>
          <a:prstGeom prst="rect">
            <a:avLst/>
          </a:prstGeom>
          <a:noFill/>
        </p:spPr>
        <p:txBody>
          <a:bodyPr wrap="none" rtlCol="0">
            <a:spAutoFit/>
          </a:bodyPr>
          <a:lstStyle/>
          <a:p>
            <a:r>
              <a:rPr lang="en-US" dirty="0"/>
              <a:t>…</a:t>
            </a:r>
          </a:p>
        </p:txBody>
      </p:sp>
      <p:sp>
        <p:nvSpPr>
          <p:cNvPr id="77" name="TextBox 76"/>
          <p:cNvSpPr txBox="1"/>
          <p:nvPr/>
        </p:nvSpPr>
        <p:spPr>
          <a:xfrm rot="5400000">
            <a:off x="4598147" y="3742704"/>
            <a:ext cx="343364" cy="369332"/>
          </a:xfrm>
          <a:prstGeom prst="rect">
            <a:avLst/>
          </a:prstGeom>
          <a:noFill/>
        </p:spPr>
        <p:txBody>
          <a:bodyPr wrap="none" rtlCol="0">
            <a:spAutoFit/>
          </a:bodyPr>
          <a:lstStyle/>
          <a:p>
            <a:r>
              <a:rPr lang="en-US" dirty="0"/>
              <a:t>…</a:t>
            </a:r>
          </a:p>
        </p:txBody>
      </p:sp>
      <p:sp>
        <p:nvSpPr>
          <p:cNvPr id="78" name="TextBox 77"/>
          <p:cNvSpPr txBox="1"/>
          <p:nvPr/>
        </p:nvSpPr>
        <p:spPr>
          <a:xfrm rot="5400000">
            <a:off x="4592892" y="5135324"/>
            <a:ext cx="343364" cy="369332"/>
          </a:xfrm>
          <a:prstGeom prst="rect">
            <a:avLst/>
          </a:prstGeom>
          <a:noFill/>
        </p:spPr>
        <p:txBody>
          <a:bodyPr wrap="none" rtlCol="0">
            <a:spAutoFit/>
          </a:bodyPr>
          <a:lstStyle/>
          <a:p>
            <a:r>
              <a:rPr lang="en-US" dirty="0"/>
              <a:t>…</a:t>
            </a:r>
          </a:p>
        </p:txBody>
      </p:sp>
      <p:sp>
        <p:nvSpPr>
          <p:cNvPr id="79" name="TextBox 78"/>
          <p:cNvSpPr txBox="1"/>
          <p:nvPr/>
        </p:nvSpPr>
        <p:spPr>
          <a:xfrm rot="5400000">
            <a:off x="5123658" y="3732194"/>
            <a:ext cx="343364" cy="369332"/>
          </a:xfrm>
          <a:prstGeom prst="rect">
            <a:avLst/>
          </a:prstGeom>
          <a:noFill/>
        </p:spPr>
        <p:txBody>
          <a:bodyPr wrap="none" rtlCol="0">
            <a:spAutoFit/>
          </a:bodyPr>
          <a:lstStyle/>
          <a:p>
            <a:r>
              <a:rPr lang="en-US" dirty="0"/>
              <a:t>…</a:t>
            </a:r>
          </a:p>
        </p:txBody>
      </p:sp>
      <p:sp>
        <p:nvSpPr>
          <p:cNvPr id="80" name="TextBox 79"/>
          <p:cNvSpPr txBox="1"/>
          <p:nvPr/>
        </p:nvSpPr>
        <p:spPr>
          <a:xfrm rot="5400000">
            <a:off x="5118403" y="5124814"/>
            <a:ext cx="343364" cy="369332"/>
          </a:xfrm>
          <a:prstGeom prst="rect">
            <a:avLst/>
          </a:prstGeom>
          <a:noFill/>
        </p:spPr>
        <p:txBody>
          <a:bodyPr wrap="none" rtlCol="0">
            <a:spAutoFit/>
          </a:bodyPr>
          <a:lstStyle/>
          <a:p>
            <a:r>
              <a:rPr lang="en-US" dirty="0"/>
              <a:t>…</a:t>
            </a:r>
          </a:p>
        </p:txBody>
      </p:sp>
      <p:sp>
        <p:nvSpPr>
          <p:cNvPr id="81" name="TextBox 80"/>
          <p:cNvSpPr txBox="1"/>
          <p:nvPr/>
        </p:nvSpPr>
        <p:spPr>
          <a:xfrm rot="5400000">
            <a:off x="5686620" y="3732192"/>
            <a:ext cx="343364" cy="369332"/>
          </a:xfrm>
          <a:prstGeom prst="rect">
            <a:avLst/>
          </a:prstGeom>
          <a:noFill/>
        </p:spPr>
        <p:txBody>
          <a:bodyPr wrap="none" rtlCol="0">
            <a:spAutoFit/>
          </a:bodyPr>
          <a:lstStyle/>
          <a:p>
            <a:r>
              <a:rPr lang="en-US" dirty="0"/>
              <a:t>…</a:t>
            </a:r>
          </a:p>
        </p:txBody>
      </p:sp>
      <p:sp>
        <p:nvSpPr>
          <p:cNvPr id="82" name="TextBox 81"/>
          <p:cNvSpPr txBox="1"/>
          <p:nvPr/>
        </p:nvSpPr>
        <p:spPr>
          <a:xfrm rot="5400000">
            <a:off x="5681365" y="5124812"/>
            <a:ext cx="343364" cy="369332"/>
          </a:xfrm>
          <a:prstGeom prst="rect">
            <a:avLst/>
          </a:prstGeom>
          <a:noFill/>
        </p:spPr>
        <p:txBody>
          <a:bodyPr wrap="none" rtlCol="0">
            <a:spAutoFit/>
          </a:bodyPr>
          <a:lstStyle/>
          <a:p>
            <a:r>
              <a:rPr lang="en-US" dirty="0"/>
              <a:t>…</a:t>
            </a:r>
          </a:p>
        </p:txBody>
      </p:sp>
      <p:sp>
        <p:nvSpPr>
          <p:cNvPr id="83" name="Oval 82"/>
          <p:cNvSpPr/>
          <p:nvPr/>
        </p:nvSpPr>
        <p:spPr>
          <a:xfrm>
            <a:off x="7317747" y="2839331"/>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317747" y="3111450"/>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7580763" y="2786062"/>
            <a:ext cx="1933350" cy="276999"/>
          </a:xfrm>
          <a:prstGeom prst="rect">
            <a:avLst/>
          </a:prstGeom>
          <a:noFill/>
        </p:spPr>
        <p:txBody>
          <a:bodyPr wrap="none" rtlCol="0">
            <a:spAutoFit/>
          </a:bodyPr>
          <a:lstStyle/>
          <a:p>
            <a:pPr algn="ctr"/>
            <a:r>
              <a:rPr lang="en-US" sz="1200" dirty="0" smtClean="0"/>
              <a:t>Positive Extreme Expression</a:t>
            </a:r>
            <a:endParaRPr lang="en-US" sz="1200" dirty="0"/>
          </a:p>
        </p:txBody>
      </p:sp>
      <p:sp>
        <p:nvSpPr>
          <p:cNvPr id="87" name="TextBox 86"/>
          <p:cNvSpPr txBox="1"/>
          <p:nvPr/>
        </p:nvSpPr>
        <p:spPr>
          <a:xfrm>
            <a:off x="7580763" y="3044601"/>
            <a:ext cx="1996252" cy="276999"/>
          </a:xfrm>
          <a:prstGeom prst="rect">
            <a:avLst/>
          </a:prstGeom>
          <a:noFill/>
        </p:spPr>
        <p:txBody>
          <a:bodyPr wrap="none" rtlCol="0">
            <a:spAutoFit/>
          </a:bodyPr>
          <a:lstStyle/>
          <a:p>
            <a:pPr algn="ctr"/>
            <a:r>
              <a:rPr lang="en-US" sz="1200" dirty="0" smtClean="0"/>
              <a:t>Negative Extreme Expression</a:t>
            </a:r>
            <a:endParaRPr lang="en-US" sz="1200" dirty="0"/>
          </a:p>
        </p:txBody>
      </p:sp>
      <p:sp>
        <p:nvSpPr>
          <p:cNvPr id="97" name="Rectangle 96"/>
          <p:cNvSpPr/>
          <p:nvPr/>
        </p:nvSpPr>
        <p:spPr>
          <a:xfrm>
            <a:off x="2259309" y="8311607"/>
            <a:ext cx="4468061" cy="36596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rot="18014776">
            <a:off x="2726741" y="8618899"/>
            <a:ext cx="845681" cy="276999"/>
          </a:xfrm>
          <a:prstGeom prst="rect">
            <a:avLst/>
          </a:prstGeom>
          <a:noFill/>
        </p:spPr>
        <p:txBody>
          <a:bodyPr wrap="none" rtlCol="0">
            <a:spAutoFit/>
          </a:bodyPr>
          <a:lstStyle/>
          <a:p>
            <a:r>
              <a:rPr lang="en-US" sz="1200" dirty="0"/>
              <a:t>rs7274244</a:t>
            </a:r>
          </a:p>
        </p:txBody>
      </p:sp>
      <p:sp>
        <p:nvSpPr>
          <p:cNvPr id="104" name="TextBox 103"/>
          <p:cNvSpPr txBox="1"/>
          <p:nvPr/>
        </p:nvSpPr>
        <p:spPr>
          <a:xfrm>
            <a:off x="7696176" y="8620124"/>
            <a:ext cx="681597" cy="338554"/>
          </a:xfrm>
          <a:prstGeom prst="rect">
            <a:avLst/>
          </a:prstGeom>
          <a:noFill/>
        </p:spPr>
        <p:txBody>
          <a:bodyPr wrap="none" rtlCol="0">
            <a:spAutoFit/>
          </a:bodyPr>
          <a:lstStyle/>
          <a:p>
            <a:pPr algn="ctr"/>
            <a:r>
              <a:rPr lang="en-US" sz="1600" dirty="0" smtClean="0"/>
              <a:t>Name</a:t>
            </a:r>
            <a:endParaRPr lang="en-US" sz="1600" dirty="0"/>
          </a:p>
        </p:txBody>
      </p:sp>
      <p:sp>
        <p:nvSpPr>
          <p:cNvPr id="105" name="TextBox 104"/>
          <p:cNvSpPr txBox="1"/>
          <p:nvPr/>
        </p:nvSpPr>
        <p:spPr>
          <a:xfrm>
            <a:off x="7806326" y="9825887"/>
            <a:ext cx="471604" cy="307777"/>
          </a:xfrm>
          <a:prstGeom prst="rect">
            <a:avLst/>
          </a:prstGeom>
          <a:noFill/>
        </p:spPr>
        <p:txBody>
          <a:bodyPr wrap="none" rtlCol="0">
            <a:spAutoFit/>
          </a:bodyPr>
          <a:lstStyle/>
          <a:p>
            <a:r>
              <a:rPr lang="en-US" sz="1400" dirty="0" smtClean="0"/>
              <a:t>Bob</a:t>
            </a:r>
            <a:endParaRPr lang="en-US" sz="1400" i="1" dirty="0"/>
          </a:p>
        </p:txBody>
      </p:sp>
      <p:sp>
        <p:nvSpPr>
          <p:cNvPr id="106" name="TextBox 105"/>
          <p:cNvSpPr txBox="1"/>
          <p:nvPr/>
        </p:nvSpPr>
        <p:spPr>
          <a:xfrm>
            <a:off x="7782525" y="10096995"/>
            <a:ext cx="537327" cy="307777"/>
          </a:xfrm>
          <a:prstGeom prst="rect">
            <a:avLst/>
          </a:prstGeom>
          <a:noFill/>
        </p:spPr>
        <p:txBody>
          <a:bodyPr wrap="none" rtlCol="0">
            <a:spAutoFit/>
          </a:bodyPr>
          <a:lstStyle/>
          <a:p>
            <a:r>
              <a:rPr lang="en-US" sz="1400" dirty="0" smtClean="0"/>
              <a:t>Alice</a:t>
            </a:r>
            <a:endParaRPr lang="en-US" sz="1400" i="1" dirty="0"/>
          </a:p>
        </p:txBody>
      </p:sp>
      <p:sp>
        <p:nvSpPr>
          <p:cNvPr id="107" name="TextBox 106"/>
          <p:cNvSpPr txBox="1"/>
          <p:nvPr/>
        </p:nvSpPr>
        <p:spPr>
          <a:xfrm>
            <a:off x="7758642" y="10380264"/>
            <a:ext cx="526106" cy="307777"/>
          </a:xfrm>
          <a:prstGeom prst="rect">
            <a:avLst/>
          </a:prstGeom>
          <a:noFill/>
        </p:spPr>
        <p:txBody>
          <a:bodyPr wrap="none" rtlCol="0">
            <a:spAutoFit/>
          </a:bodyPr>
          <a:lstStyle/>
          <a:p>
            <a:r>
              <a:rPr lang="en-US" sz="1400" dirty="0" smtClean="0"/>
              <a:t>John</a:t>
            </a:r>
            <a:endParaRPr lang="en-US" sz="1400" dirty="0"/>
          </a:p>
        </p:txBody>
      </p:sp>
      <p:sp>
        <p:nvSpPr>
          <p:cNvPr id="112" name="TextBox 111"/>
          <p:cNvSpPr txBox="1"/>
          <p:nvPr/>
        </p:nvSpPr>
        <p:spPr>
          <a:xfrm rot="5400000">
            <a:off x="7937028" y="9313692"/>
            <a:ext cx="343364" cy="369332"/>
          </a:xfrm>
          <a:prstGeom prst="rect">
            <a:avLst/>
          </a:prstGeom>
          <a:noFill/>
        </p:spPr>
        <p:txBody>
          <a:bodyPr wrap="none" rtlCol="0">
            <a:spAutoFit/>
          </a:bodyPr>
          <a:lstStyle/>
          <a:p>
            <a:r>
              <a:rPr lang="en-US" dirty="0"/>
              <a:t>…</a:t>
            </a:r>
          </a:p>
        </p:txBody>
      </p:sp>
      <p:sp>
        <p:nvSpPr>
          <p:cNvPr id="113" name="TextBox 112"/>
          <p:cNvSpPr txBox="1"/>
          <p:nvPr/>
        </p:nvSpPr>
        <p:spPr>
          <a:xfrm rot="5400000">
            <a:off x="2496096" y="10634664"/>
            <a:ext cx="343364" cy="369332"/>
          </a:xfrm>
          <a:prstGeom prst="rect">
            <a:avLst/>
          </a:prstGeom>
          <a:noFill/>
        </p:spPr>
        <p:txBody>
          <a:bodyPr wrap="none" rtlCol="0">
            <a:spAutoFit/>
          </a:bodyPr>
          <a:lstStyle/>
          <a:p>
            <a:r>
              <a:rPr lang="en-US" dirty="0"/>
              <a:t>…</a:t>
            </a:r>
          </a:p>
        </p:txBody>
      </p:sp>
      <p:sp>
        <p:nvSpPr>
          <p:cNvPr id="114" name="TextBox 113"/>
          <p:cNvSpPr txBox="1"/>
          <p:nvPr/>
        </p:nvSpPr>
        <p:spPr>
          <a:xfrm rot="18014776">
            <a:off x="4849822" y="8618899"/>
            <a:ext cx="845681" cy="276999"/>
          </a:xfrm>
          <a:prstGeom prst="rect">
            <a:avLst/>
          </a:prstGeom>
          <a:noFill/>
        </p:spPr>
        <p:txBody>
          <a:bodyPr wrap="none" rtlCol="0">
            <a:spAutoFit/>
          </a:bodyPr>
          <a:lstStyle/>
          <a:p>
            <a:r>
              <a:rPr lang="en-US" sz="1200" dirty="0" smtClean="0"/>
              <a:t>rs6053462</a:t>
            </a:r>
            <a:endParaRPr lang="en-US" sz="1200" dirty="0"/>
          </a:p>
        </p:txBody>
      </p:sp>
      <p:cxnSp>
        <p:nvCxnSpPr>
          <p:cNvPr id="99" name="Straight Connector 98"/>
          <p:cNvCxnSpPr/>
          <p:nvPr/>
        </p:nvCxnSpPr>
        <p:spPr>
          <a:xfrm>
            <a:off x="3944499" y="8303579"/>
            <a:ext cx="0" cy="3675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437568" y="8316196"/>
            <a:ext cx="0" cy="3650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999205" y="8316207"/>
            <a:ext cx="0" cy="3642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440487" y="8311243"/>
            <a:ext cx="0" cy="3659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907105" y="8307977"/>
            <a:ext cx="0" cy="36679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551004" y="8309116"/>
            <a:ext cx="0" cy="3649624"/>
          </a:xfrm>
          <a:prstGeom prst="line">
            <a:avLst/>
          </a:prstGeom>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rot="5400000">
            <a:off x="3063651" y="9274042"/>
            <a:ext cx="343364" cy="369332"/>
          </a:xfrm>
          <a:prstGeom prst="rect">
            <a:avLst/>
          </a:prstGeom>
          <a:noFill/>
        </p:spPr>
        <p:txBody>
          <a:bodyPr wrap="none" rtlCol="0">
            <a:spAutoFit/>
          </a:bodyPr>
          <a:lstStyle/>
          <a:p>
            <a:r>
              <a:rPr lang="en-US" dirty="0"/>
              <a:t>…</a:t>
            </a:r>
          </a:p>
        </p:txBody>
      </p:sp>
      <p:sp>
        <p:nvSpPr>
          <p:cNvPr id="135" name="TextBox 134"/>
          <p:cNvSpPr txBox="1"/>
          <p:nvPr/>
        </p:nvSpPr>
        <p:spPr>
          <a:xfrm rot="5400000">
            <a:off x="3058396" y="10634664"/>
            <a:ext cx="343364" cy="369332"/>
          </a:xfrm>
          <a:prstGeom prst="rect">
            <a:avLst/>
          </a:prstGeom>
          <a:noFill/>
        </p:spPr>
        <p:txBody>
          <a:bodyPr wrap="none" rtlCol="0">
            <a:spAutoFit/>
          </a:bodyPr>
          <a:lstStyle/>
          <a:p>
            <a:r>
              <a:rPr lang="en-US" dirty="0"/>
              <a:t>…</a:t>
            </a:r>
          </a:p>
        </p:txBody>
      </p:sp>
      <p:sp>
        <p:nvSpPr>
          <p:cNvPr id="136" name="TextBox 135"/>
          <p:cNvSpPr txBox="1"/>
          <p:nvPr/>
        </p:nvSpPr>
        <p:spPr>
          <a:xfrm rot="5400000">
            <a:off x="3631211" y="9284551"/>
            <a:ext cx="343364" cy="369332"/>
          </a:xfrm>
          <a:prstGeom prst="rect">
            <a:avLst/>
          </a:prstGeom>
          <a:noFill/>
        </p:spPr>
        <p:txBody>
          <a:bodyPr wrap="none" rtlCol="0">
            <a:spAutoFit/>
          </a:bodyPr>
          <a:lstStyle/>
          <a:p>
            <a:r>
              <a:rPr lang="en-US" dirty="0"/>
              <a:t>…</a:t>
            </a:r>
          </a:p>
        </p:txBody>
      </p:sp>
      <p:sp>
        <p:nvSpPr>
          <p:cNvPr id="137" name="TextBox 136"/>
          <p:cNvSpPr txBox="1"/>
          <p:nvPr/>
        </p:nvSpPr>
        <p:spPr>
          <a:xfrm rot="5400000">
            <a:off x="3625956" y="10634664"/>
            <a:ext cx="343364" cy="369332"/>
          </a:xfrm>
          <a:prstGeom prst="rect">
            <a:avLst/>
          </a:prstGeom>
          <a:noFill/>
        </p:spPr>
        <p:txBody>
          <a:bodyPr wrap="none" rtlCol="0">
            <a:spAutoFit/>
          </a:bodyPr>
          <a:lstStyle/>
          <a:p>
            <a:r>
              <a:rPr lang="en-US" dirty="0"/>
              <a:t>…</a:t>
            </a:r>
          </a:p>
        </p:txBody>
      </p:sp>
      <p:sp>
        <p:nvSpPr>
          <p:cNvPr id="138" name="TextBox 137"/>
          <p:cNvSpPr txBox="1"/>
          <p:nvPr/>
        </p:nvSpPr>
        <p:spPr>
          <a:xfrm rot="5400000">
            <a:off x="4093663" y="9295061"/>
            <a:ext cx="343364" cy="369332"/>
          </a:xfrm>
          <a:prstGeom prst="rect">
            <a:avLst/>
          </a:prstGeom>
          <a:noFill/>
        </p:spPr>
        <p:txBody>
          <a:bodyPr wrap="none" rtlCol="0">
            <a:spAutoFit/>
          </a:bodyPr>
          <a:lstStyle/>
          <a:p>
            <a:r>
              <a:rPr lang="en-US" dirty="0"/>
              <a:t>…</a:t>
            </a:r>
          </a:p>
        </p:txBody>
      </p:sp>
      <p:sp>
        <p:nvSpPr>
          <p:cNvPr id="139" name="TextBox 138"/>
          <p:cNvSpPr txBox="1"/>
          <p:nvPr/>
        </p:nvSpPr>
        <p:spPr>
          <a:xfrm rot="5400000">
            <a:off x="4088408" y="10634664"/>
            <a:ext cx="343364" cy="369332"/>
          </a:xfrm>
          <a:prstGeom prst="rect">
            <a:avLst/>
          </a:prstGeom>
          <a:noFill/>
        </p:spPr>
        <p:txBody>
          <a:bodyPr wrap="none" rtlCol="0">
            <a:spAutoFit/>
          </a:bodyPr>
          <a:lstStyle/>
          <a:p>
            <a:r>
              <a:rPr lang="en-US" dirty="0"/>
              <a:t>…</a:t>
            </a:r>
          </a:p>
        </p:txBody>
      </p:sp>
      <p:sp>
        <p:nvSpPr>
          <p:cNvPr id="140" name="TextBox 139"/>
          <p:cNvSpPr txBox="1"/>
          <p:nvPr/>
        </p:nvSpPr>
        <p:spPr>
          <a:xfrm rot="5400000">
            <a:off x="4619184" y="9295061"/>
            <a:ext cx="343364" cy="369332"/>
          </a:xfrm>
          <a:prstGeom prst="rect">
            <a:avLst/>
          </a:prstGeom>
          <a:noFill/>
        </p:spPr>
        <p:txBody>
          <a:bodyPr wrap="none" rtlCol="0">
            <a:spAutoFit/>
          </a:bodyPr>
          <a:lstStyle/>
          <a:p>
            <a:r>
              <a:rPr lang="en-US" dirty="0"/>
              <a:t>…</a:t>
            </a:r>
          </a:p>
        </p:txBody>
      </p:sp>
      <p:sp>
        <p:nvSpPr>
          <p:cNvPr id="141" name="TextBox 140"/>
          <p:cNvSpPr txBox="1"/>
          <p:nvPr/>
        </p:nvSpPr>
        <p:spPr>
          <a:xfrm rot="5400000">
            <a:off x="4613929" y="10634664"/>
            <a:ext cx="343364" cy="369332"/>
          </a:xfrm>
          <a:prstGeom prst="rect">
            <a:avLst/>
          </a:prstGeom>
          <a:noFill/>
        </p:spPr>
        <p:txBody>
          <a:bodyPr wrap="none" rtlCol="0">
            <a:spAutoFit/>
          </a:bodyPr>
          <a:lstStyle/>
          <a:p>
            <a:r>
              <a:rPr lang="en-US" dirty="0"/>
              <a:t>…</a:t>
            </a:r>
          </a:p>
        </p:txBody>
      </p:sp>
      <p:sp>
        <p:nvSpPr>
          <p:cNvPr id="142" name="TextBox 141"/>
          <p:cNvSpPr txBox="1"/>
          <p:nvPr/>
        </p:nvSpPr>
        <p:spPr>
          <a:xfrm rot="5400000">
            <a:off x="5144695" y="9284551"/>
            <a:ext cx="343364" cy="369332"/>
          </a:xfrm>
          <a:prstGeom prst="rect">
            <a:avLst/>
          </a:prstGeom>
          <a:noFill/>
        </p:spPr>
        <p:txBody>
          <a:bodyPr wrap="none" rtlCol="0">
            <a:spAutoFit/>
          </a:bodyPr>
          <a:lstStyle/>
          <a:p>
            <a:r>
              <a:rPr lang="en-US" dirty="0"/>
              <a:t>…</a:t>
            </a:r>
          </a:p>
        </p:txBody>
      </p:sp>
      <p:sp>
        <p:nvSpPr>
          <p:cNvPr id="143" name="TextBox 142"/>
          <p:cNvSpPr txBox="1"/>
          <p:nvPr/>
        </p:nvSpPr>
        <p:spPr>
          <a:xfrm rot="5400000">
            <a:off x="5139440" y="10634664"/>
            <a:ext cx="343364" cy="369332"/>
          </a:xfrm>
          <a:prstGeom prst="rect">
            <a:avLst/>
          </a:prstGeom>
          <a:noFill/>
        </p:spPr>
        <p:txBody>
          <a:bodyPr wrap="none" rtlCol="0">
            <a:spAutoFit/>
          </a:bodyPr>
          <a:lstStyle/>
          <a:p>
            <a:r>
              <a:rPr lang="en-US" dirty="0"/>
              <a:t>…</a:t>
            </a:r>
          </a:p>
        </p:txBody>
      </p:sp>
      <p:sp>
        <p:nvSpPr>
          <p:cNvPr id="144" name="TextBox 143"/>
          <p:cNvSpPr txBox="1"/>
          <p:nvPr/>
        </p:nvSpPr>
        <p:spPr>
          <a:xfrm rot="5400000">
            <a:off x="5707657" y="9284549"/>
            <a:ext cx="343364" cy="369332"/>
          </a:xfrm>
          <a:prstGeom prst="rect">
            <a:avLst/>
          </a:prstGeom>
          <a:noFill/>
        </p:spPr>
        <p:txBody>
          <a:bodyPr wrap="none" rtlCol="0">
            <a:spAutoFit/>
          </a:bodyPr>
          <a:lstStyle/>
          <a:p>
            <a:r>
              <a:rPr lang="en-US" dirty="0"/>
              <a:t>…</a:t>
            </a:r>
          </a:p>
        </p:txBody>
      </p:sp>
      <p:sp>
        <p:nvSpPr>
          <p:cNvPr id="145" name="TextBox 144"/>
          <p:cNvSpPr txBox="1"/>
          <p:nvPr/>
        </p:nvSpPr>
        <p:spPr>
          <a:xfrm rot="5400000">
            <a:off x="5702402" y="10634664"/>
            <a:ext cx="343364" cy="369332"/>
          </a:xfrm>
          <a:prstGeom prst="rect">
            <a:avLst/>
          </a:prstGeom>
          <a:noFill/>
        </p:spPr>
        <p:txBody>
          <a:bodyPr wrap="none" rtlCol="0">
            <a:spAutoFit/>
          </a:bodyPr>
          <a:lstStyle/>
          <a:p>
            <a:r>
              <a:rPr lang="en-US" dirty="0"/>
              <a:t>…</a:t>
            </a:r>
          </a:p>
        </p:txBody>
      </p:sp>
      <p:cxnSp>
        <p:nvCxnSpPr>
          <p:cNvPr id="108" name="Straight Connector 107"/>
          <p:cNvCxnSpPr/>
          <p:nvPr/>
        </p:nvCxnSpPr>
        <p:spPr>
          <a:xfrm>
            <a:off x="2271017" y="9145819"/>
            <a:ext cx="444151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260838" y="10053254"/>
            <a:ext cx="44672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65579" y="10614384"/>
            <a:ext cx="4457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2270339" y="10345704"/>
            <a:ext cx="444378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251354" y="9752684"/>
            <a:ext cx="4467276" cy="0"/>
          </a:xfrm>
          <a:prstGeom prst="line">
            <a:avLst/>
          </a:prstGeom>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rot="18014776">
            <a:off x="3270956" y="8618899"/>
            <a:ext cx="845681" cy="276999"/>
          </a:xfrm>
          <a:prstGeom prst="rect">
            <a:avLst/>
          </a:prstGeom>
          <a:noFill/>
        </p:spPr>
        <p:txBody>
          <a:bodyPr wrap="none" rtlCol="0">
            <a:spAutoFit/>
          </a:bodyPr>
          <a:lstStyle/>
          <a:p>
            <a:r>
              <a:rPr lang="en-US" sz="1200" dirty="0" smtClean="0"/>
              <a:t>rs6052708</a:t>
            </a:r>
            <a:endParaRPr lang="en-US" sz="1200" dirty="0"/>
          </a:p>
        </p:txBody>
      </p:sp>
      <p:sp>
        <p:nvSpPr>
          <p:cNvPr id="148" name="TextBox 147"/>
          <p:cNvSpPr txBox="1"/>
          <p:nvPr/>
        </p:nvSpPr>
        <p:spPr>
          <a:xfrm rot="18014776">
            <a:off x="3780706" y="8618899"/>
            <a:ext cx="845681" cy="276999"/>
          </a:xfrm>
          <a:prstGeom prst="rect">
            <a:avLst/>
          </a:prstGeom>
          <a:noFill/>
        </p:spPr>
        <p:txBody>
          <a:bodyPr wrap="none" rtlCol="0">
            <a:spAutoFit/>
          </a:bodyPr>
          <a:lstStyle/>
          <a:p>
            <a:r>
              <a:rPr lang="en-US" sz="1200" dirty="0" smtClean="0"/>
              <a:t>rs8122783</a:t>
            </a:r>
            <a:endParaRPr lang="en-US" sz="1200" dirty="0"/>
          </a:p>
        </p:txBody>
      </p:sp>
      <p:sp>
        <p:nvSpPr>
          <p:cNvPr id="149" name="TextBox 148"/>
          <p:cNvSpPr txBox="1"/>
          <p:nvPr/>
        </p:nvSpPr>
        <p:spPr>
          <a:xfrm rot="18014776">
            <a:off x="4272202" y="8584972"/>
            <a:ext cx="924227" cy="276999"/>
          </a:xfrm>
          <a:prstGeom prst="rect">
            <a:avLst/>
          </a:prstGeom>
          <a:noFill/>
        </p:spPr>
        <p:txBody>
          <a:bodyPr wrap="none" rtlCol="0">
            <a:spAutoFit/>
          </a:bodyPr>
          <a:lstStyle/>
          <a:p>
            <a:r>
              <a:rPr lang="en-US" sz="1200" dirty="0" smtClean="0"/>
              <a:t>rs12479581</a:t>
            </a:r>
            <a:endParaRPr lang="en-US" sz="1200" dirty="0"/>
          </a:p>
        </p:txBody>
      </p:sp>
      <p:sp>
        <p:nvSpPr>
          <p:cNvPr id="150" name="TextBox 149"/>
          <p:cNvSpPr txBox="1"/>
          <p:nvPr/>
        </p:nvSpPr>
        <p:spPr>
          <a:xfrm rot="18014776">
            <a:off x="5398006" y="8618899"/>
            <a:ext cx="845681" cy="276999"/>
          </a:xfrm>
          <a:prstGeom prst="rect">
            <a:avLst/>
          </a:prstGeom>
          <a:noFill/>
        </p:spPr>
        <p:txBody>
          <a:bodyPr wrap="none" rtlCol="0">
            <a:spAutoFit/>
          </a:bodyPr>
          <a:lstStyle/>
          <a:p>
            <a:r>
              <a:rPr lang="en-US" sz="1200" dirty="0" smtClean="0"/>
              <a:t>rs6077023</a:t>
            </a:r>
            <a:endParaRPr lang="en-US" sz="1200" dirty="0"/>
          </a:p>
        </p:txBody>
      </p:sp>
      <p:sp>
        <p:nvSpPr>
          <p:cNvPr id="158" name="TextBox 157"/>
          <p:cNvSpPr txBox="1"/>
          <p:nvPr/>
        </p:nvSpPr>
        <p:spPr>
          <a:xfrm>
            <a:off x="2452981" y="12277873"/>
            <a:ext cx="3851695" cy="276999"/>
          </a:xfrm>
          <a:prstGeom prst="rect">
            <a:avLst/>
          </a:prstGeom>
          <a:noFill/>
        </p:spPr>
        <p:txBody>
          <a:bodyPr wrap="none" rtlCol="0">
            <a:spAutoFit/>
          </a:bodyPr>
          <a:lstStyle/>
          <a:p>
            <a:pPr algn="ctr"/>
            <a:r>
              <a:rPr lang="en-US" sz="1200" dirty="0" smtClean="0"/>
              <a:t>Correct Genotype Prediction (Positive Extreme Phenotype)</a:t>
            </a:r>
            <a:endParaRPr lang="en-US" sz="1200" dirty="0"/>
          </a:p>
        </p:txBody>
      </p:sp>
      <p:sp>
        <p:nvSpPr>
          <p:cNvPr id="170" name="Multiply 169"/>
          <p:cNvSpPr/>
          <p:nvPr/>
        </p:nvSpPr>
        <p:spPr>
          <a:xfrm>
            <a:off x="3527494" y="10031187"/>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2200663" y="12815591"/>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2452981" y="12550742"/>
            <a:ext cx="3914597" cy="276999"/>
          </a:xfrm>
          <a:prstGeom prst="rect">
            <a:avLst/>
          </a:prstGeom>
          <a:noFill/>
        </p:spPr>
        <p:txBody>
          <a:bodyPr wrap="none" rtlCol="0">
            <a:spAutoFit/>
          </a:bodyPr>
          <a:lstStyle/>
          <a:p>
            <a:pPr algn="ctr"/>
            <a:r>
              <a:rPr lang="en-US" sz="1200" dirty="0" smtClean="0"/>
              <a:t>Correct Genotype Prediction (Negative Extreme Phenotype)</a:t>
            </a:r>
            <a:endParaRPr lang="en-US" sz="1200" dirty="0"/>
          </a:p>
        </p:txBody>
      </p:sp>
      <p:sp>
        <p:nvSpPr>
          <p:cNvPr id="185" name="TextBox 184"/>
          <p:cNvSpPr txBox="1"/>
          <p:nvPr/>
        </p:nvSpPr>
        <p:spPr>
          <a:xfrm>
            <a:off x="2452981" y="12846836"/>
            <a:ext cx="2069221" cy="276999"/>
          </a:xfrm>
          <a:prstGeom prst="rect">
            <a:avLst/>
          </a:prstGeom>
          <a:noFill/>
        </p:spPr>
        <p:txBody>
          <a:bodyPr wrap="none" rtlCol="0">
            <a:spAutoFit/>
          </a:bodyPr>
          <a:lstStyle/>
          <a:p>
            <a:pPr algn="ctr"/>
            <a:r>
              <a:rPr lang="en-US" sz="1200" dirty="0" smtClean="0"/>
              <a:t>Incorrect Genotype Prediction</a:t>
            </a:r>
            <a:endParaRPr lang="en-US" sz="1200" dirty="0"/>
          </a:p>
        </p:txBody>
      </p:sp>
      <p:sp>
        <p:nvSpPr>
          <p:cNvPr id="208" name="Rectangle 207"/>
          <p:cNvSpPr/>
          <p:nvPr/>
        </p:nvSpPr>
        <p:spPr>
          <a:xfrm>
            <a:off x="7707201" y="8343357"/>
            <a:ext cx="3819224" cy="2734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p:nvPr/>
        </p:nvCxnSpPr>
        <p:spPr>
          <a:xfrm>
            <a:off x="9392390" y="8360728"/>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9885459" y="8370071"/>
            <a:ext cx="0" cy="27033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10447096" y="8370080"/>
            <a:ext cx="0" cy="2690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8888378" y="8354781"/>
            <a:ext cx="0" cy="27217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8354996" y="8344271"/>
            <a:ext cx="0" cy="2736188"/>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rot="5400000">
            <a:off x="7943987" y="10682644"/>
            <a:ext cx="343364" cy="369332"/>
          </a:xfrm>
          <a:prstGeom prst="rect">
            <a:avLst/>
          </a:prstGeom>
          <a:noFill/>
        </p:spPr>
        <p:txBody>
          <a:bodyPr wrap="none" rtlCol="0">
            <a:spAutoFit/>
          </a:bodyPr>
          <a:lstStyle/>
          <a:p>
            <a:r>
              <a:rPr lang="en-US" dirty="0"/>
              <a:t>…</a:t>
            </a:r>
          </a:p>
        </p:txBody>
      </p:sp>
      <p:cxnSp>
        <p:nvCxnSpPr>
          <p:cNvPr id="222" name="Straight Connector 221"/>
          <p:cNvCxnSpPr/>
          <p:nvPr/>
        </p:nvCxnSpPr>
        <p:spPr>
          <a:xfrm>
            <a:off x="10998895" y="8364828"/>
            <a:ext cx="0" cy="2690811"/>
          </a:xfrm>
          <a:prstGeom prst="line">
            <a:avLst/>
          </a:prstGeom>
        </p:spPr>
        <p:style>
          <a:lnRef idx="1">
            <a:schemeClr val="accent1"/>
          </a:lnRef>
          <a:fillRef idx="0">
            <a:schemeClr val="accent1"/>
          </a:fillRef>
          <a:effectRef idx="0">
            <a:schemeClr val="accent1"/>
          </a:effectRef>
          <a:fontRef idx="minor">
            <a:schemeClr val="tx1"/>
          </a:fontRef>
        </p:style>
      </p:cxnSp>
      <p:sp>
        <p:nvSpPr>
          <p:cNvPr id="223" name="TextBox 222"/>
          <p:cNvSpPr txBox="1"/>
          <p:nvPr/>
        </p:nvSpPr>
        <p:spPr>
          <a:xfrm rot="5400000">
            <a:off x="8511542" y="9305792"/>
            <a:ext cx="343364" cy="369332"/>
          </a:xfrm>
          <a:prstGeom prst="rect">
            <a:avLst/>
          </a:prstGeom>
          <a:noFill/>
        </p:spPr>
        <p:txBody>
          <a:bodyPr wrap="none" rtlCol="0">
            <a:spAutoFit/>
          </a:bodyPr>
          <a:lstStyle/>
          <a:p>
            <a:r>
              <a:rPr lang="en-US" dirty="0"/>
              <a:t>…</a:t>
            </a:r>
          </a:p>
        </p:txBody>
      </p:sp>
      <p:sp>
        <p:nvSpPr>
          <p:cNvPr id="224" name="TextBox 223"/>
          <p:cNvSpPr txBox="1"/>
          <p:nvPr/>
        </p:nvSpPr>
        <p:spPr>
          <a:xfrm rot="5400000">
            <a:off x="8506287" y="10698412"/>
            <a:ext cx="343364" cy="369332"/>
          </a:xfrm>
          <a:prstGeom prst="rect">
            <a:avLst/>
          </a:prstGeom>
          <a:noFill/>
        </p:spPr>
        <p:txBody>
          <a:bodyPr wrap="none" rtlCol="0">
            <a:spAutoFit/>
          </a:bodyPr>
          <a:lstStyle/>
          <a:p>
            <a:r>
              <a:rPr lang="en-US" dirty="0"/>
              <a:t>…</a:t>
            </a:r>
          </a:p>
        </p:txBody>
      </p:sp>
      <p:sp>
        <p:nvSpPr>
          <p:cNvPr id="225" name="TextBox 224"/>
          <p:cNvSpPr txBox="1"/>
          <p:nvPr/>
        </p:nvSpPr>
        <p:spPr>
          <a:xfrm rot="5400000">
            <a:off x="9079102" y="9316301"/>
            <a:ext cx="343364" cy="369332"/>
          </a:xfrm>
          <a:prstGeom prst="rect">
            <a:avLst/>
          </a:prstGeom>
          <a:noFill/>
        </p:spPr>
        <p:txBody>
          <a:bodyPr wrap="none" rtlCol="0">
            <a:spAutoFit/>
          </a:bodyPr>
          <a:lstStyle/>
          <a:p>
            <a:r>
              <a:rPr lang="en-US" dirty="0"/>
              <a:t>…</a:t>
            </a:r>
          </a:p>
        </p:txBody>
      </p:sp>
      <p:sp>
        <p:nvSpPr>
          <p:cNvPr id="226" name="TextBox 225"/>
          <p:cNvSpPr txBox="1"/>
          <p:nvPr/>
        </p:nvSpPr>
        <p:spPr>
          <a:xfrm rot="5400000">
            <a:off x="9073847" y="10708921"/>
            <a:ext cx="343364" cy="369332"/>
          </a:xfrm>
          <a:prstGeom prst="rect">
            <a:avLst/>
          </a:prstGeom>
          <a:noFill/>
        </p:spPr>
        <p:txBody>
          <a:bodyPr wrap="none" rtlCol="0">
            <a:spAutoFit/>
          </a:bodyPr>
          <a:lstStyle/>
          <a:p>
            <a:r>
              <a:rPr lang="en-US" dirty="0"/>
              <a:t>…</a:t>
            </a:r>
          </a:p>
        </p:txBody>
      </p:sp>
      <p:sp>
        <p:nvSpPr>
          <p:cNvPr id="227" name="TextBox 226"/>
          <p:cNvSpPr txBox="1"/>
          <p:nvPr/>
        </p:nvSpPr>
        <p:spPr>
          <a:xfrm rot="5400000">
            <a:off x="9541554" y="9326811"/>
            <a:ext cx="343364" cy="369332"/>
          </a:xfrm>
          <a:prstGeom prst="rect">
            <a:avLst/>
          </a:prstGeom>
          <a:noFill/>
        </p:spPr>
        <p:txBody>
          <a:bodyPr wrap="none" rtlCol="0">
            <a:spAutoFit/>
          </a:bodyPr>
          <a:lstStyle/>
          <a:p>
            <a:r>
              <a:rPr lang="en-US" dirty="0"/>
              <a:t>…</a:t>
            </a:r>
          </a:p>
        </p:txBody>
      </p:sp>
      <p:sp>
        <p:nvSpPr>
          <p:cNvPr id="228" name="TextBox 227"/>
          <p:cNvSpPr txBox="1"/>
          <p:nvPr/>
        </p:nvSpPr>
        <p:spPr>
          <a:xfrm rot="5400000">
            <a:off x="9536299" y="10719431"/>
            <a:ext cx="343364" cy="369332"/>
          </a:xfrm>
          <a:prstGeom prst="rect">
            <a:avLst/>
          </a:prstGeom>
          <a:noFill/>
        </p:spPr>
        <p:txBody>
          <a:bodyPr wrap="none" rtlCol="0">
            <a:spAutoFit/>
          </a:bodyPr>
          <a:lstStyle/>
          <a:p>
            <a:r>
              <a:rPr lang="en-US" dirty="0"/>
              <a:t>…</a:t>
            </a:r>
          </a:p>
        </p:txBody>
      </p:sp>
      <p:sp>
        <p:nvSpPr>
          <p:cNvPr id="229" name="TextBox 228"/>
          <p:cNvSpPr txBox="1"/>
          <p:nvPr/>
        </p:nvSpPr>
        <p:spPr>
          <a:xfrm rot="5400000">
            <a:off x="10067075" y="9326811"/>
            <a:ext cx="343364" cy="369332"/>
          </a:xfrm>
          <a:prstGeom prst="rect">
            <a:avLst/>
          </a:prstGeom>
          <a:noFill/>
        </p:spPr>
        <p:txBody>
          <a:bodyPr wrap="none" rtlCol="0">
            <a:spAutoFit/>
          </a:bodyPr>
          <a:lstStyle/>
          <a:p>
            <a:r>
              <a:rPr lang="en-US" dirty="0"/>
              <a:t>…</a:t>
            </a:r>
          </a:p>
        </p:txBody>
      </p:sp>
      <p:sp>
        <p:nvSpPr>
          <p:cNvPr id="230" name="TextBox 229"/>
          <p:cNvSpPr txBox="1"/>
          <p:nvPr/>
        </p:nvSpPr>
        <p:spPr>
          <a:xfrm rot="5400000">
            <a:off x="10061820" y="10719431"/>
            <a:ext cx="343364" cy="369332"/>
          </a:xfrm>
          <a:prstGeom prst="rect">
            <a:avLst/>
          </a:prstGeom>
          <a:noFill/>
        </p:spPr>
        <p:txBody>
          <a:bodyPr wrap="none" rtlCol="0">
            <a:spAutoFit/>
          </a:bodyPr>
          <a:lstStyle/>
          <a:p>
            <a:r>
              <a:rPr lang="en-US" dirty="0"/>
              <a:t>…</a:t>
            </a:r>
          </a:p>
        </p:txBody>
      </p:sp>
      <p:sp>
        <p:nvSpPr>
          <p:cNvPr id="231" name="TextBox 230"/>
          <p:cNvSpPr txBox="1"/>
          <p:nvPr/>
        </p:nvSpPr>
        <p:spPr>
          <a:xfrm rot="5400000">
            <a:off x="10592586" y="9316301"/>
            <a:ext cx="343364" cy="369332"/>
          </a:xfrm>
          <a:prstGeom prst="rect">
            <a:avLst/>
          </a:prstGeom>
          <a:noFill/>
        </p:spPr>
        <p:txBody>
          <a:bodyPr wrap="none" rtlCol="0">
            <a:spAutoFit/>
          </a:bodyPr>
          <a:lstStyle/>
          <a:p>
            <a:r>
              <a:rPr lang="en-US" dirty="0"/>
              <a:t>…</a:t>
            </a:r>
          </a:p>
        </p:txBody>
      </p:sp>
      <p:sp>
        <p:nvSpPr>
          <p:cNvPr id="232" name="TextBox 231"/>
          <p:cNvSpPr txBox="1"/>
          <p:nvPr/>
        </p:nvSpPr>
        <p:spPr>
          <a:xfrm rot="5400000">
            <a:off x="10587331" y="10708921"/>
            <a:ext cx="343364" cy="369332"/>
          </a:xfrm>
          <a:prstGeom prst="rect">
            <a:avLst/>
          </a:prstGeom>
          <a:noFill/>
        </p:spPr>
        <p:txBody>
          <a:bodyPr wrap="none" rtlCol="0">
            <a:spAutoFit/>
          </a:bodyPr>
          <a:lstStyle/>
          <a:p>
            <a:r>
              <a:rPr lang="en-US" dirty="0"/>
              <a:t>…</a:t>
            </a:r>
          </a:p>
        </p:txBody>
      </p:sp>
      <p:sp>
        <p:nvSpPr>
          <p:cNvPr id="233" name="TextBox 232"/>
          <p:cNvSpPr txBox="1"/>
          <p:nvPr/>
        </p:nvSpPr>
        <p:spPr>
          <a:xfrm rot="5400000">
            <a:off x="11155548" y="9316299"/>
            <a:ext cx="343364" cy="369332"/>
          </a:xfrm>
          <a:prstGeom prst="rect">
            <a:avLst/>
          </a:prstGeom>
          <a:noFill/>
        </p:spPr>
        <p:txBody>
          <a:bodyPr wrap="none" rtlCol="0">
            <a:spAutoFit/>
          </a:bodyPr>
          <a:lstStyle/>
          <a:p>
            <a:r>
              <a:rPr lang="en-US" dirty="0"/>
              <a:t>…</a:t>
            </a:r>
          </a:p>
        </p:txBody>
      </p:sp>
      <p:sp>
        <p:nvSpPr>
          <p:cNvPr id="234" name="TextBox 233"/>
          <p:cNvSpPr txBox="1"/>
          <p:nvPr/>
        </p:nvSpPr>
        <p:spPr>
          <a:xfrm rot="5400000">
            <a:off x="11150293" y="10708919"/>
            <a:ext cx="343364" cy="369332"/>
          </a:xfrm>
          <a:prstGeom prst="rect">
            <a:avLst/>
          </a:prstGeom>
          <a:noFill/>
        </p:spPr>
        <p:txBody>
          <a:bodyPr wrap="none" rtlCol="0">
            <a:spAutoFit/>
          </a:bodyPr>
          <a:lstStyle/>
          <a:p>
            <a:r>
              <a:rPr lang="en-US" dirty="0"/>
              <a:t>…</a:t>
            </a:r>
          </a:p>
        </p:txBody>
      </p:sp>
      <p:sp>
        <p:nvSpPr>
          <p:cNvPr id="264" name="TextBox 263"/>
          <p:cNvSpPr txBox="1"/>
          <p:nvPr/>
        </p:nvSpPr>
        <p:spPr>
          <a:xfrm>
            <a:off x="7702730" y="7918777"/>
            <a:ext cx="2849113" cy="369332"/>
          </a:xfrm>
          <a:prstGeom prst="rect">
            <a:avLst/>
          </a:prstGeom>
          <a:noFill/>
        </p:spPr>
        <p:txBody>
          <a:bodyPr wrap="none" rtlCol="0">
            <a:spAutoFit/>
          </a:bodyPr>
          <a:lstStyle/>
          <a:p>
            <a:pPr algn="ctr"/>
            <a:r>
              <a:rPr lang="en-US" dirty="0" smtClean="0"/>
              <a:t>Genotype Dataset + </a:t>
            </a:r>
            <a:r>
              <a:rPr lang="en-US" dirty="0" err="1" smtClean="0"/>
              <a:t>Linkings</a:t>
            </a:r>
            <a:endParaRPr lang="en-US" dirty="0"/>
          </a:p>
        </p:txBody>
      </p:sp>
      <p:cxnSp>
        <p:nvCxnSpPr>
          <p:cNvPr id="269" name="Straight Arrow Connector 268"/>
          <p:cNvCxnSpPr/>
          <p:nvPr/>
        </p:nvCxnSpPr>
        <p:spPr>
          <a:xfrm>
            <a:off x="6721642" y="9881937"/>
            <a:ext cx="962043" cy="63036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6721642" y="9937678"/>
            <a:ext cx="942757" cy="56990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flipV="1">
            <a:off x="6749716" y="10249826"/>
            <a:ext cx="931994" cy="5090"/>
          </a:xfrm>
          <a:prstGeom prst="straightConnector1">
            <a:avLst/>
          </a:prstGeom>
          <a:ln w="3492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8" name="Oval 277"/>
          <p:cNvSpPr/>
          <p:nvPr/>
        </p:nvSpPr>
        <p:spPr>
          <a:xfrm>
            <a:off x="1848009" y="2243505"/>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279" name="Oval 278"/>
          <p:cNvSpPr/>
          <p:nvPr/>
        </p:nvSpPr>
        <p:spPr>
          <a:xfrm>
            <a:off x="1857829" y="7830063"/>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280" name="Oval 279"/>
          <p:cNvSpPr/>
          <p:nvPr/>
        </p:nvSpPr>
        <p:spPr>
          <a:xfrm>
            <a:off x="7253526" y="7877960"/>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35" name="Oval 234"/>
          <p:cNvSpPr/>
          <p:nvPr/>
        </p:nvSpPr>
        <p:spPr>
          <a:xfrm>
            <a:off x="7317747" y="3383569"/>
            <a:ext cx="325821" cy="16816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7592112" y="3335551"/>
            <a:ext cx="1719894" cy="276999"/>
          </a:xfrm>
          <a:prstGeom prst="rect">
            <a:avLst/>
          </a:prstGeom>
          <a:noFill/>
        </p:spPr>
        <p:txBody>
          <a:bodyPr wrap="none" rtlCol="0">
            <a:spAutoFit/>
          </a:bodyPr>
          <a:lstStyle/>
          <a:p>
            <a:pPr algn="ctr"/>
            <a:r>
              <a:rPr lang="en-US" sz="1200" dirty="0" smtClean="0"/>
              <a:t>Non-Extreme Expression</a:t>
            </a:r>
            <a:endParaRPr lang="en-US" sz="1200" dirty="0"/>
          </a:p>
        </p:txBody>
      </p:sp>
      <p:sp>
        <p:nvSpPr>
          <p:cNvPr id="271" name="Multiply 270"/>
          <p:cNvSpPr/>
          <p:nvPr/>
        </p:nvSpPr>
        <p:spPr>
          <a:xfrm>
            <a:off x="3015608" y="10034345"/>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ultiply 271"/>
          <p:cNvSpPr/>
          <p:nvPr/>
        </p:nvSpPr>
        <p:spPr>
          <a:xfrm>
            <a:off x="4018442" y="9731713"/>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ultiply 273"/>
          <p:cNvSpPr/>
          <p:nvPr/>
        </p:nvSpPr>
        <p:spPr>
          <a:xfrm>
            <a:off x="4018442" y="10308117"/>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ultiply 274"/>
          <p:cNvSpPr/>
          <p:nvPr/>
        </p:nvSpPr>
        <p:spPr>
          <a:xfrm>
            <a:off x="5074129" y="9735724"/>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ultiply 275"/>
          <p:cNvSpPr/>
          <p:nvPr/>
        </p:nvSpPr>
        <p:spPr>
          <a:xfrm>
            <a:off x="5074129" y="10317251"/>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ultiply 276"/>
          <p:cNvSpPr/>
          <p:nvPr/>
        </p:nvSpPr>
        <p:spPr>
          <a:xfrm>
            <a:off x="5652619" y="10032503"/>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ultiply 282"/>
          <p:cNvSpPr/>
          <p:nvPr/>
        </p:nvSpPr>
        <p:spPr>
          <a:xfrm>
            <a:off x="4559669" y="10020916"/>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Oval 325"/>
          <p:cNvSpPr/>
          <p:nvPr/>
        </p:nvSpPr>
        <p:spPr>
          <a:xfrm>
            <a:off x="8470582" y="10458668"/>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8470582" y="10155294"/>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8997709" y="10445850"/>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11101005" y="9864736"/>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11101005" y="10454396"/>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8470582" y="9876910"/>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a:off x="10009656" y="10456058"/>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Oval 335"/>
          <p:cNvSpPr/>
          <p:nvPr/>
        </p:nvSpPr>
        <p:spPr>
          <a:xfrm>
            <a:off x="10009656" y="9849306"/>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10562029" y="10148409"/>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8" name="Straight Arrow Connector 337"/>
          <p:cNvCxnSpPr/>
          <p:nvPr/>
        </p:nvCxnSpPr>
        <p:spPr>
          <a:xfrm flipV="1">
            <a:off x="6724357" y="10257595"/>
            <a:ext cx="946734" cy="954356"/>
          </a:xfrm>
          <a:prstGeom prst="straightConnector1">
            <a:avLst/>
          </a:prstGeom>
          <a:ln w="3492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9" name="Oval 338"/>
          <p:cNvSpPr/>
          <p:nvPr/>
        </p:nvSpPr>
        <p:spPr>
          <a:xfrm>
            <a:off x="10562029" y="9856428"/>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0562029" y="10435279"/>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a:off x="8997709" y="10143657"/>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a:off x="10009656" y="10146614"/>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1101005" y="10151284"/>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9468099" y="10456084"/>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9468099" y="9857986"/>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a:off x="9468099" y="10151285"/>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8338883" y="9779806"/>
            <a:ext cx="551329" cy="914401"/>
          </a:xfrm>
          <a:prstGeom prst="rect">
            <a:avLst/>
          </a:prstGeom>
          <a:noFill/>
          <a:ln w="412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extBox 254"/>
          <p:cNvSpPr txBox="1"/>
          <p:nvPr/>
        </p:nvSpPr>
        <p:spPr>
          <a:xfrm rot="18014776">
            <a:off x="8177747" y="8654568"/>
            <a:ext cx="845681" cy="276999"/>
          </a:xfrm>
          <a:prstGeom prst="rect">
            <a:avLst/>
          </a:prstGeom>
          <a:noFill/>
        </p:spPr>
        <p:txBody>
          <a:bodyPr wrap="none" rtlCol="0">
            <a:spAutoFit/>
          </a:bodyPr>
          <a:lstStyle/>
          <a:p>
            <a:r>
              <a:rPr lang="en-US" sz="1200" dirty="0"/>
              <a:t>rs7274244</a:t>
            </a:r>
          </a:p>
        </p:txBody>
      </p:sp>
      <p:sp>
        <p:nvSpPr>
          <p:cNvPr id="256" name="TextBox 255"/>
          <p:cNvSpPr txBox="1"/>
          <p:nvPr/>
        </p:nvSpPr>
        <p:spPr>
          <a:xfrm rot="18014776">
            <a:off x="10300828" y="8654568"/>
            <a:ext cx="845681" cy="276999"/>
          </a:xfrm>
          <a:prstGeom prst="rect">
            <a:avLst/>
          </a:prstGeom>
          <a:noFill/>
        </p:spPr>
        <p:txBody>
          <a:bodyPr wrap="none" rtlCol="0">
            <a:spAutoFit/>
          </a:bodyPr>
          <a:lstStyle/>
          <a:p>
            <a:r>
              <a:rPr lang="en-US" sz="1200" dirty="0" smtClean="0"/>
              <a:t>rs6053462</a:t>
            </a:r>
            <a:endParaRPr lang="en-US" sz="1200" dirty="0"/>
          </a:p>
        </p:txBody>
      </p:sp>
      <p:sp>
        <p:nvSpPr>
          <p:cNvPr id="257" name="TextBox 256"/>
          <p:cNvSpPr txBox="1"/>
          <p:nvPr/>
        </p:nvSpPr>
        <p:spPr>
          <a:xfrm rot="18014776">
            <a:off x="8721962" y="8654568"/>
            <a:ext cx="845681" cy="276999"/>
          </a:xfrm>
          <a:prstGeom prst="rect">
            <a:avLst/>
          </a:prstGeom>
          <a:noFill/>
        </p:spPr>
        <p:txBody>
          <a:bodyPr wrap="none" rtlCol="0">
            <a:spAutoFit/>
          </a:bodyPr>
          <a:lstStyle/>
          <a:p>
            <a:r>
              <a:rPr lang="en-US" sz="1200" dirty="0" smtClean="0"/>
              <a:t>rs6052708</a:t>
            </a:r>
            <a:endParaRPr lang="en-US" sz="1200" dirty="0"/>
          </a:p>
        </p:txBody>
      </p:sp>
      <p:sp>
        <p:nvSpPr>
          <p:cNvPr id="258" name="TextBox 257"/>
          <p:cNvSpPr txBox="1"/>
          <p:nvPr/>
        </p:nvSpPr>
        <p:spPr>
          <a:xfrm rot="18014776">
            <a:off x="9231712" y="8654568"/>
            <a:ext cx="845681" cy="276999"/>
          </a:xfrm>
          <a:prstGeom prst="rect">
            <a:avLst/>
          </a:prstGeom>
          <a:noFill/>
        </p:spPr>
        <p:txBody>
          <a:bodyPr wrap="none" rtlCol="0">
            <a:spAutoFit/>
          </a:bodyPr>
          <a:lstStyle/>
          <a:p>
            <a:r>
              <a:rPr lang="en-US" sz="1200" dirty="0" smtClean="0"/>
              <a:t>rs8122783</a:t>
            </a:r>
            <a:endParaRPr lang="en-US" sz="1200" dirty="0"/>
          </a:p>
        </p:txBody>
      </p:sp>
      <p:sp>
        <p:nvSpPr>
          <p:cNvPr id="259" name="TextBox 258"/>
          <p:cNvSpPr txBox="1"/>
          <p:nvPr/>
        </p:nvSpPr>
        <p:spPr>
          <a:xfrm rot="18014776">
            <a:off x="9723208" y="8620641"/>
            <a:ext cx="924227" cy="276999"/>
          </a:xfrm>
          <a:prstGeom prst="rect">
            <a:avLst/>
          </a:prstGeom>
          <a:noFill/>
        </p:spPr>
        <p:txBody>
          <a:bodyPr wrap="none" rtlCol="0">
            <a:spAutoFit/>
          </a:bodyPr>
          <a:lstStyle/>
          <a:p>
            <a:r>
              <a:rPr lang="en-US" sz="1200" dirty="0" smtClean="0"/>
              <a:t>rs12479581</a:t>
            </a:r>
            <a:endParaRPr lang="en-US" sz="1200" dirty="0"/>
          </a:p>
        </p:txBody>
      </p:sp>
      <p:sp>
        <p:nvSpPr>
          <p:cNvPr id="260" name="TextBox 259"/>
          <p:cNvSpPr txBox="1"/>
          <p:nvPr/>
        </p:nvSpPr>
        <p:spPr>
          <a:xfrm rot="18014776">
            <a:off x="10849012" y="8654568"/>
            <a:ext cx="845681" cy="276999"/>
          </a:xfrm>
          <a:prstGeom prst="rect">
            <a:avLst/>
          </a:prstGeom>
          <a:noFill/>
        </p:spPr>
        <p:txBody>
          <a:bodyPr wrap="none" rtlCol="0">
            <a:spAutoFit/>
          </a:bodyPr>
          <a:lstStyle/>
          <a:p>
            <a:r>
              <a:rPr lang="en-US" sz="1200" dirty="0" smtClean="0"/>
              <a:t>rs6077023</a:t>
            </a:r>
            <a:endParaRPr lang="en-US" sz="1200" dirty="0"/>
          </a:p>
        </p:txBody>
      </p:sp>
      <p:sp>
        <p:nvSpPr>
          <p:cNvPr id="261" name="Oval 260"/>
          <p:cNvSpPr/>
          <p:nvPr/>
        </p:nvSpPr>
        <p:spPr>
          <a:xfrm>
            <a:off x="8997709" y="9871765"/>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3015309" y="10404203"/>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a:off x="3528745" y="10416515"/>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3528745" y="9818946"/>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3019852" y="9822512"/>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4560920" y="9810645"/>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019693" y="10119455"/>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a:off x="4560920" y="10396182"/>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5075380" y="10103414"/>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p:nvPr/>
        </p:nvSpPr>
        <p:spPr>
          <a:xfrm>
            <a:off x="5642737" y="9810925"/>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5682842" y="10396462"/>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2201914" y="12331337"/>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p:nvPr/>
        </p:nvSpPr>
        <p:spPr>
          <a:xfrm>
            <a:off x="2201914" y="12602671"/>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p:cNvSpPr txBox="1"/>
          <p:nvPr/>
        </p:nvSpPr>
        <p:spPr>
          <a:xfrm>
            <a:off x="6501281" y="6224122"/>
            <a:ext cx="601447" cy="276999"/>
          </a:xfrm>
          <a:prstGeom prst="rect">
            <a:avLst/>
          </a:prstGeom>
          <a:noFill/>
        </p:spPr>
        <p:txBody>
          <a:bodyPr wrap="none" rtlCol="0">
            <a:spAutoFit/>
          </a:bodyPr>
          <a:lstStyle/>
          <a:p>
            <a:r>
              <a:rPr lang="en-US" sz="1200" dirty="0" smtClean="0"/>
              <a:t>ABCB1</a:t>
            </a:r>
            <a:endParaRPr lang="en-US" sz="1200" dirty="0"/>
          </a:p>
        </p:txBody>
      </p:sp>
      <p:sp>
        <p:nvSpPr>
          <p:cNvPr id="287" name="TextBox 286"/>
          <p:cNvSpPr txBox="1"/>
          <p:nvPr/>
        </p:nvSpPr>
        <p:spPr>
          <a:xfrm>
            <a:off x="6591050" y="6419688"/>
            <a:ext cx="441146" cy="276999"/>
          </a:xfrm>
          <a:prstGeom prst="rect">
            <a:avLst/>
          </a:prstGeom>
          <a:noFill/>
        </p:spPr>
        <p:txBody>
          <a:bodyPr wrap="none" rtlCol="0">
            <a:spAutoFit/>
          </a:bodyPr>
          <a:lstStyle/>
          <a:p>
            <a:r>
              <a:rPr lang="en-US" sz="1200" dirty="0" smtClean="0"/>
              <a:t>RAB</a:t>
            </a:r>
            <a:endParaRPr lang="en-US" sz="1200" dirty="0"/>
          </a:p>
        </p:txBody>
      </p:sp>
      <p:sp>
        <p:nvSpPr>
          <p:cNvPr id="289" name="TextBox 288"/>
          <p:cNvSpPr txBox="1"/>
          <p:nvPr/>
        </p:nvSpPr>
        <p:spPr>
          <a:xfrm>
            <a:off x="6538433" y="6605688"/>
            <a:ext cx="542713" cy="276999"/>
          </a:xfrm>
          <a:prstGeom prst="rect">
            <a:avLst/>
          </a:prstGeom>
          <a:noFill/>
        </p:spPr>
        <p:txBody>
          <a:bodyPr wrap="none" rtlCol="0">
            <a:spAutoFit/>
          </a:bodyPr>
          <a:lstStyle/>
          <a:p>
            <a:r>
              <a:rPr lang="en-US" sz="1200" dirty="0" smtClean="0"/>
              <a:t>HIST3</a:t>
            </a:r>
            <a:endParaRPr lang="en-US" sz="1200" dirty="0"/>
          </a:p>
        </p:txBody>
      </p:sp>
      <p:sp>
        <p:nvSpPr>
          <p:cNvPr id="290" name="TextBox 289"/>
          <p:cNvSpPr txBox="1"/>
          <p:nvPr/>
        </p:nvSpPr>
        <p:spPr>
          <a:xfrm>
            <a:off x="6539132" y="6809617"/>
            <a:ext cx="558166" cy="276999"/>
          </a:xfrm>
          <a:prstGeom prst="rect">
            <a:avLst/>
          </a:prstGeom>
          <a:noFill/>
        </p:spPr>
        <p:txBody>
          <a:bodyPr wrap="none" rtlCol="0">
            <a:spAutoFit/>
          </a:bodyPr>
          <a:lstStyle/>
          <a:p>
            <a:r>
              <a:rPr lang="en-US" sz="1200" dirty="0" smtClean="0"/>
              <a:t>M6PR</a:t>
            </a:r>
            <a:endParaRPr lang="en-US" sz="1200" dirty="0"/>
          </a:p>
        </p:txBody>
      </p:sp>
      <p:sp>
        <p:nvSpPr>
          <p:cNvPr id="291" name="TextBox 290"/>
          <p:cNvSpPr txBox="1"/>
          <p:nvPr/>
        </p:nvSpPr>
        <p:spPr>
          <a:xfrm>
            <a:off x="6558342" y="7017826"/>
            <a:ext cx="516488" cy="276999"/>
          </a:xfrm>
          <a:prstGeom prst="rect">
            <a:avLst/>
          </a:prstGeom>
          <a:noFill/>
        </p:spPr>
        <p:txBody>
          <a:bodyPr wrap="none" rtlCol="0">
            <a:spAutoFit/>
          </a:bodyPr>
          <a:lstStyle/>
          <a:p>
            <a:r>
              <a:rPr lang="en-US" sz="1200" dirty="0" smtClean="0"/>
              <a:t>RNF5</a:t>
            </a:r>
            <a:endParaRPr lang="en-US" sz="1200" dirty="0"/>
          </a:p>
        </p:txBody>
      </p:sp>
      <p:sp>
        <p:nvSpPr>
          <p:cNvPr id="292" name="TextBox 291"/>
          <p:cNvSpPr txBox="1"/>
          <p:nvPr/>
        </p:nvSpPr>
        <p:spPr>
          <a:xfrm>
            <a:off x="6450895" y="7224144"/>
            <a:ext cx="680123" cy="276999"/>
          </a:xfrm>
          <a:prstGeom prst="rect">
            <a:avLst/>
          </a:prstGeom>
          <a:noFill/>
        </p:spPr>
        <p:txBody>
          <a:bodyPr wrap="none" rtlCol="0">
            <a:spAutoFit/>
          </a:bodyPr>
          <a:lstStyle/>
          <a:p>
            <a:r>
              <a:rPr lang="en-US" sz="1200" dirty="0" smtClean="0"/>
              <a:t>DNAJC3</a:t>
            </a:r>
            <a:endParaRPr lang="en-US" sz="1200" dirty="0"/>
          </a:p>
        </p:txBody>
      </p:sp>
      <p:sp>
        <p:nvSpPr>
          <p:cNvPr id="293" name="TextBox 292"/>
          <p:cNvSpPr txBox="1"/>
          <p:nvPr/>
        </p:nvSpPr>
        <p:spPr>
          <a:xfrm>
            <a:off x="7498961" y="6216797"/>
            <a:ext cx="845681" cy="276999"/>
          </a:xfrm>
          <a:prstGeom prst="rect">
            <a:avLst/>
          </a:prstGeom>
          <a:noFill/>
        </p:spPr>
        <p:txBody>
          <a:bodyPr wrap="none" rtlCol="0">
            <a:spAutoFit/>
          </a:bodyPr>
          <a:lstStyle/>
          <a:p>
            <a:r>
              <a:rPr lang="en-US" sz="1200" dirty="0"/>
              <a:t>rs7274244</a:t>
            </a:r>
          </a:p>
        </p:txBody>
      </p:sp>
      <p:sp>
        <p:nvSpPr>
          <p:cNvPr id="294" name="TextBox 293"/>
          <p:cNvSpPr txBox="1"/>
          <p:nvPr/>
        </p:nvSpPr>
        <p:spPr>
          <a:xfrm>
            <a:off x="7498961" y="7020054"/>
            <a:ext cx="845681" cy="276999"/>
          </a:xfrm>
          <a:prstGeom prst="rect">
            <a:avLst/>
          </a:prstGeom>
          <a:noFill/>
        </p:spPr>
        <p:txBody>
          <a:bodyPr wrap="none" rtlCol="0">
            <a:spAutoFit/>
          </a:bodyPr>
          <a:lstStyle/>
          <a:p>
            <a:r>
              <a:rPr lang="en-US" sz="1200" dirty="0" smtClean="0"/>
              <a:t>rs6053462</a:t>
            </a:r>
            <a:endParaRPr lang="en-US" sz="1200" dirty="0"/>
          </a:p>
        </p:txBody>
      </p:sp>
      <p:sp>
        <p:nvSpPr>
          <p:cNvPr id="296" name="TextBox 295"/>
          <p:cNvSpPr txBox="1"/>
          <p:nvPr/>
        </p:nvSpPr>
        <p:spPr>
          <a:xfrm>
            <a:off x="7498961" y="6414026"/>
            <a:ext cx="845681" cy="276999"/>
          </a:xfrm>
          <a:prstGeom prst="rect">
            <a:avLst/>
          </a:prstGeom>
          <a:noFill/>
        </p:spPr>
        <p:txBody>
          <a:bodyPr wrap="none" rtlCol="0">
            <a:spAutoFit/>
          </a:bodyPr>
          <a:lstStyle/>
          <a:p>
            <a:r>
              <a:rPr lang="en-US" sz="1200" dirty="0" smtClean="0"/>
              <a:t>rs6052708</a:t>
            </a:r>
            <a:endParaRPr lang="en-US" sz="1200" dirty="0"/>
          </a:p>
        </p:txBody>
      </p:sp>
      <p:sp>
        <p:nvSpPr>
          <p:cNvPr id="297" name="TextBox 296"/>
          <p:cNvSpPr txBox="1"/>
          <p:nvPr/>
        </p:nvSpPr>
        <p:spPr>
          <a:xfrm>
            <a:off x="7498961" y="6610061"/>
            <a:ext cx="845681" cy="276999"/>
          </a:xfrm>
          <a:prstGeom prst="rect">
            <a:avLst/>
          </a:prstGeom>
          <a:noFill/>
        </p:spPr>
        <p:txBody>
          <a:bodyPr wrap="none" rtlCol="0">
            <a:spAutoFit/>
          </a:bodyPr>
          <a:lstStyle/>
          <a:p>
            <a:r>
              <a:rPr lang="en-US" sz="1200" dirty="0" smtClean="0"/>
              <a:t>rs8122783</a:t>
            </a:r>
            <a:endParaRPr lang="en-US" sz="1200" dirty="0"/>
          </a:p>
        </p:txBody>
      </p:sp>
      <p:sp>
        <p:nvSpPr>
          <p:cNvPr id="298" name="TextBox 297"/>
          <p:cNvSpPr txBox="1"/>
          <p:nvPr/>
        </p:nvSpPr>
        <p:spPr>
          <a:xfrm>
            <a:off x="7498961" y="6814001"/>
            <a:ext cx="924227" cy="276999"/>
          </a:xfrm>
          <a:prstGeom prst="rect">
            <a:avLst/>
          </a:prstGeom>
          <a:noFill/>
        </p:spPr>
        <p:txBody>
          <a:bodyPr wrap="none" rtlCol="0">
            <a:spAutoFit/>
          </a:bodyPr>
          <a:lstStyle/>
          <a:p>
            <a:r>
              <a:rPr lang="en-US" sz="1200" dirty="0" smtClean="0"/>
              <a:t>rs12479581</a:t>
            </a:r>
            <a:endParaRPr lang="en-US" sz="1200" dirty="0"/>
          </a:p>
        </p:txBody>
      </p:sp>
      <p:sp>
        <p:nvSpPr>
          <p:cNvPr id="299" name="TextBox 298"/>
          <p:cNvSpPr txBox="1"/>
          <p:nvPr/>
        </p:nvSpPr>
        <p:spPr>
          <a:xfrm>
            <a:off x="7498961" y="7234013"/>
            <a:ext cx="845681" cy="276999"/>
          </a:xfrm>
          <a:prstGeom prst="rect">
            <a:avLst/>
          </a:prstGeom>
          <a:noFill/>
        </p:spPr>
        <p:txBody>
          <a:bodyPr wrap="none" rtlCol="0">
            <a:spAutoFit/>
          </a:bodyPr>
          <a:lstStyle/>
          <a:p>
            <a:r>
              <a:rPr lang="en-US" sz="1200" dirty="0" smtClean="0"/>
              <a:t>rs6077023</a:t>
            </a:r>
            <a:endParaRPr lang="en-US" sz="1200" dirty="0"/>
          </a:p>
        </p:txBody>
      </p:sp>
      <p:cxnSp>
        <p:nvCxnSpPr>
          <p:cNvPr id="4" name="Straight Arrow Connector 3"/>
          <p:cNvCxnSpPr>
            <a:stCxn id="285" idx="3"/>
            <a:endCxn id="293" idx="1"/>
          </p:cNvCxnSpPr>
          <p:nvPr/>
        </p:nvCxnSpPr>
        <p:spPr>
          <a:xfrm flipV="1">
            <a:off x="7102728" y="6355297"/>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7105717" y="6555509"/>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1" name="Straight Arrow Connector 300"/>
          <p:cNvCxnSpPr/>
          <p:nvPr/>
        </p:nvCxnSpPr>
        <p:spPr>
          <a:xfrm flipV="1">
            <a:off x="7087787" y="6756468"/>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p:cNvCxnSpPr/>
          <p:nvPr/>
        </p:nvCxnSpPr>
        <p:spPr>
          <a:xfrm flipV="1">
            <a:off x="7090776" y="6957427"/>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flipV="1">
            <a:off x="7093768" y="7158386"/>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p:nvPr/>
        </p:nvCxnSpPr>
        <p:spPr>
          <a:xfrm flipV="1">
            <a:off x="7096757" y="7359345"/>
            <a:ext cx="396233" cy="732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6369194" y="6196279"/>
            <a:ext cx="2127623" cy="13267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92991" y="5846769"/>
            <a:ext cx="1429943" cy="369332"/>
          </a:xfrm>
          <a:prstGeom prst="rect">
            <a:avLst/>
          </a:prstGeom>
          <a:noFill/>
        </p:spPr>
        <p:txBody>
          <a:bodyPr wrap="none" rtlCol="0">
            <a:spAutoFit/>
          </a:bodyPr>
          <a:lstStyle/>
          <a:p>
            <a:r>
              <a:rPr lang="en-US" dirty="0" err="1" smtClean="0"/>
              <a:t>eQTL</a:t>
            </a:r>
            <a:r>
              <a:rPr lang="en-US" dirty="0" smtClean="0"/>
              <a:t> Dataset</a:t>
            </a:r>
            <a:endParaRPr lang="en-US" dirty="0"/>
          </a:p>
        </p:txBody>
      </p:sp>
      <p:sp>
        <p:nvSpPr>
          <p:cNvPr id="10" name="Right Brace 9"/>
          <p:cNvSpPr/>
          <p:nvPr/>
        </p:nvSpPr>
        <p:spPr>
          <a:xfrm rot="5400000">
            <a:off x="4230076" y="4171784"/>
            <a:ext cx="509955" cy="3182818"/>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Right Brace 307"/>
          <p:cNvSpPr/>
          <p:nvPr/>
        </p:nvSpPr>
        <p:spPr>
          <a:xfrm rot="5400000" flipH="1">
            <a:off x="4188157" y="6440577"/>
            <a:ext cx="603739" cy="3161145"/>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ounded Rectangle 12"/>
          <p:cNvSpPr/>
          <p:nvPr/>
        </p:nvSpPr>
        <p:spPr>
          <a:xfrm>
            <a:off x="3605546" y="6281944"/>
            <a:ext cx="1758461" cy="1160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Genotype</a:t>
            </a:r>
          </a:p>
          <a:p>
            <a:pPr algn="ctr"/>
            <a:r>
              <a:rPr lang="en-US" dirty="0" smtClean="0"/>
              <a:t>Prediction</a:t>
            </a:r>
            <a:endParaRPr lang="en-US" dirty="0"/>
          </a:p>
        </p:txBody>
      </p:sp>
      <p:cxnSp>
        <p:nvCxnSpPr>
          <p:cNvPr id="309" name="Straight Arrow Connector 308"/>
          <p:cNvCxnSpPr>
            <a:endCxn id="13" idx="0"/>
          </p:cNvCxnSpPr>
          <p:nvPr/>
        </p:nvCxnSpPr>
        <p:spPr>
          <a:xfrm>
            <a:off x="4482433" y="5824127"/>
            <a:ext cx="2344" cy="45781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12" name="TextBox 311"/>
          <p:cNvSpPr txBox="1"/>
          <p:nvPr/>
        </p:nvSpPr>
        <p:spPr>
          <a:xfrm>
            <a:off x="2365460" y="3040783"/>
            <a:ext cx="468398" cy="338554"/>
          </a:xfrm>
          <a:prstGeom prst="rect">
            <a:avLst/>
          </a:prstGeom>
          <a:noFill/>
        </p:spPr>
        <p:txBody>
          <a:bodyPr wrap="none" rtlCol="0">
            <a:spAutoFit/>
          </a:bodyPr>
          <a:lstStyle/>
          <a:p>
            <a:pPr algn="ctr"/>
            <a:r>
              <a:rPr lang="en-US" sz="1600" dirty="0" smtClean="0"/>
              <a:t>PID</a:t>
            </a:r>
            <a:endParaRPr lang="en-US" sz="1600" dirty="0"/>
          </a:p>
        </p:txBody>
      </p:sp>
      <p:sp>
        <p:nvSpPr>
          <p:cNvPr id="313" name="TextBox 312"/>
          <p:cNvSpPr txBox="1"/>
          <p:nvPr/>
        </p:nvSpPr>
        <p:spPr>
          <a:xfrm>
            <a:off x="2298324" y="4246546"/>
            <a:ext cx="574196" cy="307777"/>
          </a:xfrm>
          <a:prstGeom prst="rect">
            <a:avLst/>
          </a:prstGeom>
          <a:noFill/>
        </p:spPr>
        <p:txBody>
          <a:bodyPr wrap="none" rtlCol="0">
            <a:spAutoFit/>
          </a:bodyPr>
          <a:lstStyle/>
          <a:p>
            <a:r>
              <a:rPr lang="en-US" sz="1400" dirty="0"/>
              <a:t>P</a:t>
            </a:r>
            <a:r>
              <a:rPr lang="en-US" sz="1400" dirty="0" smtClean="0"/>
              <a:t>ID-a</a:t>
            </a:r>
            <a:endParaRPr lang="en-US" sz="1400" i="1" dirty="0"/>
          </a:p>
        </p:txBody>
      </p:sp>
      <p:sp>
        <p:nvSpPr>
          <p:cNvPr id="314" name="TextBox 313"/>
          <p:cNvSpPr txBox="1"/>
          <p:nvPr/>
        </p:nvSpPr>
        <p:spPr>
          <a:xfrm>
            <a:off x="2294316" y="4517654"/>
            <a:ext cx="582211" cy="307777"/>
          </a:xfrm>
          <a:prstGeom prst="rect">
            <a:avLst/>
          </a:prstGeom>
          <a:noFill/>
        </p:spPr>
        <p:txBody>
          <a:bodyPr wrap="none" rtlCol="0">
            <a:spAutoFit/>
          </a:bodyPr>
          <a:lstStyle/>
          <a:p>
            <a:r>
              <a:rPr lang="en-US" sz="1400" dirty="0"/>
              <a:t>P</a:t>
            </a:r>
            <a:r>
              <a:rPr lang="en-US" sz="1400" dirty="0" smtClean="0"/>
              <a:t>ID-b</a:t>
            </a:r>
            <a:endParaRPr lang="en-US" sz="1400" i="1" dirty="0"/>
          </a:p>
        </p:txBody>
      </p:sp>
      <p:sp>
        <p:nvSpPr>
          <p:cNvPr id="315" name="TextBox 314"/>
          <p:cNvSpPr txBox="1"/>
          <p:nvPr/>
        </p:nvSpPr>
        <p:spPr>
          <a:xfrm>
            <a:off x="2303934" y="4800923"/>
            <a:ext cx="562975" cy="307777"/>
          </a:xfrm>
          <a:prstGeom prst="rect">
            <a:avLst/>
          </a:prstGeom>
          <a:noFill/>
        </p:spPr>
        <p:txBody>
          <a:bodyPr wrap="none" rtlCol="0">
            <a:spAutoFit/>
          </a:bodyPr>
          <a:lstStyle/>
          <a:p>
            <a:r>
              <a:rPr lang="en-US" sz="1400" dirty="0"/>
              <a:t>P</a:t>
            </a:r>
            <a:r>
              <a:rPr lang="en-US" sz="1400" dirty="0" smtClean="0"/>
              <a:t>ID-c</a:t>
            </a:r>
            <a:endParaRPr lang="en-US" sz="1400" dirty="0"/>
          </a:p>
        </p:txBody>
      </p:sp>
      <p:sp>
        <p:nvSpPr>
          <p:cNvPr id="316" name="TextBox 315"/>
          <p:cNvSpPr txBox="1"/>
          <p:nvPr/>
        </p:nvSpPr>
        <p:spPr>
          <a:xfrm rot="5400000">
            <a:off x="2499710" y="3734351"/>
            <a:ext cx="343364" cy="369332"/>
          </a:xfrm>
          <a:prstGeom prst="rect">
            <a:avLst/>
          </a:prstGeom>
          <a:noFill/>
        </p:spPr>
        <p:txBody>
          <a:bodyPr wrap="none" rtlCol="0">
            <a:spAutoFit/>
          </a:bodyPr>
          <a:lstStyle/>
          <a:p>
            <a:r>
              <a:rPr lang="en-US" dirty="0"/>
              <a:t>…</a:t>
            </a:r>
          </a:p>
        </p:txBody>
      </p:sp>
      <p:sp>
        <p:nvSpPr>
          <p:cNvPr id="317" name="TextBox 316"/>
          <p:cNvSpPr txBox="1"/>
          <p:nvPr/>
        </p:nvSpPr>
        <p:spPr>
          <a:xfrm>
            <a:off x="2379315" y="8568748"/>
            <a:ext cx="468398" cy="338554"/>
          </a:xfrm>
          <a:prstGeom prst="rect">
            <a:avLst/>
          </a:prstGeom>
          <a:noFill/>
        </p:spPr>
        <p:txBody>
          <a:bodyPr wrap="none" rtlCol="0">
            <a:spAutoFit/>
          </a:bodyPr>
          <a:lstStyle/>
          <a:p>
            <a:pPr algn="ctr"/>
            <a:r>
              <a:rPr lang="en-US" sz="1600" dirty="0"/>
              <a:t>P</a:t>
            </a:r>
            <a:r>
              <a:rPr lang="en-US" sz="1600" dirty="0" smtClean="0"/>
              <a:t>ID</a:t>
            </a:r>
            <a:endParaRPr lang="en-US" sz="1600" dirty="0"/>
          </a:p>
        </p:txBody>
      </p:sp>
      <p:sp>
        <p:nvSpPr>
          <p:cNvPr id="318" name="TextBox 317"/>
          <p:cNvSpPr txBox="1"/>
          <p:nvPr/>
        </p:nvSpPr>
        <p:spPr>
          <a:xfrm>
            <a:off x="2312179" y="9774511"/>
            <a:ext cx="574196" cy="307777"/>
          </a:xfrm>
          <a:prstGeom prst="rect">
            <a:avLst/>
          </a:prstGeom>
          <a:noFill/>
        </p:spPr>
        <p:txBody>
          <a:bodyPr wrap="none" rtlCol="0">
            <a:spAutoFit/>
          </a:bodyPr>
          <a:lstStyle/>
          <a:p>
            <a:r>
              <a:rPr lang="en-US" sz="1400" dirty="0" smtClean="0"/>
              <a:t>PID-a</a:t>
            </a:r>
            <a:endParaRPr lang="en-US" sz="1400" i="1" dirty="0"/>
          </a:p>
        </p:txBody>
      </p:sp>
      <p:sp>
        <p:nvSpPr>
          <p:cNvPr id="319" name="TextBox 318"/>
          <p:cNvSpPr txBox="1"/>
          <p:nvPr/>
        </p:nvSpPr>
        <p:spPr>
          <a:xfrm>
            <a:off x="2308171" y="10045619"/>
            <a:ext cx="582211" cy="307777"/>
          </a:xfrm>
          <a:prstGeom prst="rect">
            <a:avLst/>
          </a:prstGeom>
          <a:noFill/>
        </p:spPr>
        <p:txBody>
          <a:bodyPr wrap="none" rtlCol="0">
            <a:spAutoFit/>
          </a:bodyPr>
          <a:lstStyle/>
          <a:p>
            <a:r>
              <a:rPr lang="en-US" sz="1400" dirty="0"/>
              <a:t>P</a:t>
            </a:r>
            <a:r>
              <a:rPr lang="en-US" sz="1400" dirty="0" smtClean="0"/>
              <a:t>ID-b</a:t>
            </a:r>
            <a:endParaRPr lang="en-US" sz="1400" i="1" dirty="0"/>
          </a:p>
        </p:txBody>
      </p:sp>
      <p:sp>
        <p:nvSpPr>
          <p:cNvPr id="320" name="TextBox 319"/>
          <p:cNvSpPr txBox="1"/>
          <p:nvPr/>
        </p:nvSpPr>
        <p:spPr>
          <a:xfrm>
            <a:off x="2317789" y="10328888"/>
            <a:ext cx="562975" cy="307777"/>
          </a:xfrm>
          <a:prstGeom prst="rect">
            <a:avLst/>
          </a:prstGeom>
          <a:noFill/>
        </p:spPr>
        <p:txBody>
          <a:bodyPr wrap="none" rtlCol="0">
            <a:spAutoFit/>
          </a:bodyPr>
          <a:lstStyle/>
          <a:p>
            <a:r>
              <a:rPr lang="en-US" sz="1400" dirty="0" smtClean="0"/>
              <a:t>PID-c</a:t>
            </a:r>
            <a:endParaRPr lang="en-US" sz="1400" dirty="0"/>
          </a:p>
        </p:txBody>
      </p:sp>
      <p:sp>
        <p:nvSpPr>
          <p:cNvPr id="321" name="TextBox 320"/>
          <p:cNvSpPr txBox="1"/>
          <p:nvPr/>
        </p:nvSpPr>
        <p:spPr>
          <a:xfrm rot="5400000">
            <a:off x="2513565" y="9262316"/>
            <a:ext cx="343364" cy="369332"/>
          </a:xfrm>
          <a:prstGeom prst="rect">
            <a:avLst/>
          </a:prstGeom>
          <a:noFill/>
        </p:spPr>
        <p:txBody>
          <a:bodyPr wrap="none" rtlCol="0">
            <a:spAutoFit/>
          </a:bodyPr>
          <a:lstStyle/>
          <a:p>
            <a:r>
              <a:rPr lang="en-US" dirty="0"/>
              <a:t>…</a:t>
            </a:r>
          </a:p>
        </p:txBody>
      </p:sp>
      <p:sp>
        <p:nvSpPr>
          <p:cNvPr id="3" name="TextBox 2"/>
          <p:cNvSpPr txBox="1"/>
          <p:nvPr/>
        </p:nvSpPr>
        <p:spPr>
          <a:xfrm>
            <a:off x="2794000" y="2368390"/>
            <a:ext cx="772969" cy="369332"/>
          </a:xfrm>
          <a:prstGeom prst="rect">
            <a:avLst/>
          </a:prstGeom>
          <a:noFill/>
        </p:spPr>
        <p:txBody>
          <a:bodyPr wrap="none" rtlCol="0">
            <a:spAutoFit/>
          </a:bodyPr>
          <a:lstStyle/>
          <a:p>
            <a:r>
              <a:rPr lang="en-US" dirty="0" smtClean="0"/>
              <a:t>Genes</a:t>
            </a:r>
            <a:endParaRPr lang="en-US" dirty="0"/>
          </a:p>
        </p:txBody>
      </p:sp>
      <p:sp>
        <p:nvSpPr>
          <p:cNvPr id="322" name="TextBox 321"/>
          <p:cNvSpPr txBox="1"/>
          <p:nvPr/>
        </p:nvSpPr>
        <p:spPr>
          <a:xfrm>
            <a:off x="2895600" y="7990257"/>
            <a:ext cx="644344" cy="369332"/>
          </a:xfrm>
          <a:prstGeom prst="rect">
            <a:avLst/>
          </a:prstGeom>
          <a:noFill/>
        </p:spPr>
        <p:txBody>
          <a:bodyPr wrap="none" rtlCol="0">
            <a:spAutoFit/>
          </a:bodyPr>
          <a:lstStyle/>
          <a:p>
            <a:r>
              <a:rPr lang="en-US" dirty="0" smtClean="0"/>
              <a:t>SNPs</a:t>
            </a:r>
            <a:endParaRPr lang="en-US" dirty="0"/>
          </a:p>
        </p:txBody>
      </p:sp>
      <p:sp>
        <p:nvSpPr>
          <p:cNvPr id="323" name="TextBox 322"/>
          <p:cNvSpPr txBox="1"/>
          <p:nvPr/>
        </p:nvSpPr>
        <p:spPr>
          <a:xfrm>
            <a:off x="6097785" y="2937227"/>
            <a:ext cx="569323" cy="646331"/>
          </a:xfrm>
          <a:prstGeom prst="rect">
            <a:avLst/>
          </a:prstGeom>
          <a:noFill/>
        </p:spPr>
        <p:txBody>
          <a:bodyPr wrap="none" rtlCol="0">
            <a:spAutoFit/>
          </a:bodyPr>
          <a:lstStyle/>
          <a:p>
            <a:pPr algn="ctr"/>
            <a:r>
              <a:rPr lang="en-US" sz="1200" dirty="0" smtClean="0"/>
              <a:t>HIV</a:t>
            </a:r>
          </a:p>
          <a:p>
            <a:pPr algn="ctr"/>
            <a:r>
              <a:rPr lang="en-US" sz="1200" dirty="0" smtClean="0"/>
              <a:t>Status</a:t>
            </a:r>
          </a:p>
          <a:p>
            <a:pPr algn="ctr"/>
            <a:endParaRPr lang="en-US" sz="1200" dirty="0"/>
          </a:p>
        </p:txBody>
      </p:sp>
      <p:sp>
        <p:nvSpPr>
          <p:cNvPr id="324" name="TextBox 323"/>
          <p:cNvSpPr txBox="1"/>
          <p:nvPr/>
        </p:nvSpPr>
        <p:spPr>
          <a:xfrm rot="5400000">
            <a:off x="6296475" y="3748797"/>
            <a:ext cx="343364" cy="369332"/>
          </a:xfrm>
          <a:prstGeom prst="rect">
            <a:avLst/>
          </a:prstGeom>
          <a:noFill/>
        </p:spPr>
        <p:txBody>
          <a:bodyPr wrap="none" rtlCol="0">
            <a:spAutoFit/>
          </a:bodyPr>
          <a:lstStyle/>
          <a:p>
            <a:r>
              <a:rPr lang="en-US" dirty="0"/>
              <a:t>…</a:t>
            </a:r>
          </a:p>
        </p:txBody>
      </p:sp>
      <p:sp>
        <p:nvSpPr>
          <p:cNvPr id="325" name="Rectangle 324"/>
          <p:cNvSpPr/>
          <p:nvPr/>
        </p:nvSpPr>
        <p:spPr>
          <a:xfrm>
            <a:off x="6072519" y="2760185"/>
            <a:ext cx="624318" cy="27360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inus 326"/>
          <p:cNvSpPr/>
          <p:nvPr/>
        </p:nvSpPr>
        <p:spPr>
          <a:xfrm>
            <a:off x="6206387" y="4525891"/>
            <a:ext cx="377153" cy="243492"/>
          </a:xfrm>
          <a:prstGeom prst="mathMinu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8" name="Group 327"/>
          <p:cNvGrpSpPr/>
          <p:nvPr/>
        </p:nvGrpSpPr>
        <p:grpSpPr>
          <a:xfrm>
            <a:off x="6258185" y="4799802"/>
            <a:ext cx="257175" cy="240507"/>
            <a:chOff x="9439275" y="8908256"/>
            <a:chExt cx="257175" cy="240507"/>
          </a:xfrm>
        </p:grpSpPr>
        <p:cxnSp>
          <p:nvCxnSpPr>
            <p:cNvPr id="333" name="Straight Connector 332"/>
            <p:cNvCxnSpPr/>
            <p:nvPr/>
          </p:nvCxnSpPr>
          <p:spPr>
            <a:xfrm flipH="1">
              <a:off x="9567863" y="8908256"/>
              <a:ext cx="2381" cy="240507"/>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9439275" y="9022556"/>
              <a:ext cx="257175" cy="0"/>
            </a:xfrm>
            <a:prstGeom prst="line">
              <a:avLst/>
            </a:prstGeom>
            <a:ln w="69850"/>
          </p:spPr>
          <p:style>
            <a:lnRef idx="1">
              <a:schemeClr val="accent1"/>
            </a:lnRef>
            <a:fillRef idx="0">
              <a:schemeClr val="accent1"/>
            </a:fillRef>
            <a:effectRef idx="0">
              <a:schemeClr val="accent1"/>
            </a:effectRef>
            <a:fontRef idx="minor">
              <a:schemeClr val="tx1"/>
            </a:fontRef>
          </p:style>
        </p:cxnSp>
      </p:grpSp>
      <p:grpSp>
        <p:nvGrpSpPr>
          <p:cNvPr id="341" name="Group 340"/>
          <p:cNvGrpSpPr/>
          <p:nvPr/>
        </p:nvGrpSpPr>
        <p:grpSpPr>
          <a:xfrm>
            <a:off x="6259864" y="4235806"/>
            <a:ext cx="257175" cy="240507"/>
            <a:chOff x="9439275" y="8908256"/>
            <a:chExt cx="257175" cy="240507"/>
          </a:xfrm>
        </p:grpSpPr>
        <p:cxnSp>
          <p:nvCxnSpPr>
            <p:cNvPr id="342" name="Straight Connector 341"/>
            <p:cNvCxnSpPr/>
            <p:nvPr/>
          </p:nvCxnSpPr>
          <p:spPr>
            <a:xfrm flipH="1">
              <a:off x="9567863" y="8908256"/>
              <a:ext cx="2381" cy="240507"/>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9439275" y="9022556"/>
              <a:ext cx="257175" cy="0"/>
            </a:xfrm>
            <a:prstGeom prst="line">
              <a:avLst/>
            </a:prstGeom>
            <a:ln w="69850"/>
          </p:spPr>
          <p:style>
            <a:lnRef idx="1">
              <a:schemeClr val="accent1"/>
            </a:lnRef>
            <a:fillRef idx="0">
              <a:schemeClr val="accent1"/>
            </a:fillRef>
            <a:effectRef idx="0">
              <a:schemeClr val="accent1"/>
            </a:effectRef>
            <a:fontRef idx="minor">
              <a:schemeClr val="tx1"/>
            </a:fontRef>
          </p:style>
        </p:cxnSp>
      </p:grpSp>
      <p:sp>
        <p:nvSpPr>
          <p:cNvPr id="344" name="TextBox 343"/>
          <p:cNvSpPr txBox="1"/>
          <p:nvPr/>
        </p:nvSpPr>
        <p:spPr>
          <a:xfrm rot="5400000">
            <a:off x="6258265" y="5104422"/>
            <a:ext cx="340481" cy="369332"/>
          </a:xfrm>
          <a:prstGeom prst="rect">
            <a:avLst/>
          </a:prstGeom>
          <a:noFill/>
        </p:spPr>
        <p:txBody>
          <a:bodyPr wrap="square" rtlCol="0">
            <a:spAutoFit/>
          </a:bodyPr>
          <a:lstStyle/>
          <a:p>
            <a:r>
              <a:rPr lang="en-US" dirty="0"/>
              <a:t>…</a:t>
            </a:r>
          </a:p>
        </p:txBody>
      </p:sp>
      <p:sp>
        <p:nvSpPr>
          <p:cNvPr id="347" name="TextBox 346"/>
          <p:cNvSpPr txBox="1"/>
          <p:nvPr/>
        </p:nvSpPr>
        <p:spPr>
          <a:xfrm>
            <a:off x="6095205" y="8483035"/>
            <a:ext cx="569323" cy="646331"/>
          </a:xfrm>
          <a:prstGeom prst="rect">
            <a:avLst/>
          </a:prstGeom>
          <a:noFill/>
        </p:spPr>
        <p:txBody>
          <a:bodyPr wrap="none" rtlCol="0">
            <a:spAutoFit/>
          </a:bodyPr>
          <a:lstStyle/>
          <a:p>
            <a:pPr algn="ctr"/>
            <a:r>
              <a:rPr lang="en-US" sz="1200" dirty="0" smtClean="0"/>
              <a:t>HIV</a:t>
            </a:r>
          </a:p>
          <a:p>
            <a:pPr algn="ctr"/>
            <a:r>
              <a:rPr lang="en-US" sz="1200" dirty="0" smtClean="0"/>
              <a:t>Status</a:t>
            </a:r>
          </a:p>
          <a:p>
            <a:pPr algn="ctr"/>
            <a:endParaRPr lang="en-US" sz="1200" dirty="0"/>
          </a:p>
        </p:txBody>
      </p:sp>
      <p:sp>
        <p:nvSpPr>
          <p:cNvPr id="348" name="TextBox 347"/>
          <p:cNvSpPr txBox="1"/>
          <p:nvPr/>
        </p:nvSpPr>
        <p:spPr>
          <a:xfrm rot="5400000">
            <a:off x="6293895" y="9294605"/>
            <a:ext cx="343364" cy="369332"/>
          </a:xfrm>
          <a:prstGeom prst="rect">
            <a:avLst/>
          </a:prstGeom>
          <a:noFill/>
        </p:spPr>
        <p:txBody>
          <a:bodyPr wrap="none" rtlCol="0">
            <a:spAutoFit/>
          </a:bodyPr>
          <a:lstStyle/>
          <a:p>
            <a:r>
              <a:rPr lang="en-US" dirty="0"/>
              <a:t>…</a:t>
            </a:r>
          </a:p>
        </p:txBody>
      </p:sp>
      <p:sp>
        <p:nvSpPr>
          <p:cNvPr id="358" name="Minus 357"/>
          <p:cNvSpPr/>
          <p:nvPr/>
        </p:nvSpPr>
        <p:spPr>
          <a:xfrm>
            <a:off x="6203807" y="10071699"/>
            <a:ext cx="377153" cy="243492"/>
          </a:xfrm>
          <a:prstGeom prst="mathMinus">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358"/>
          <p:cNvGrpSpPr/>
          <p:nvPr/>
        </p:nvGrpSpPr>
        <p:grpSpPr>
          <a:xfrm>
            <a:off x="6255605" y="10359678"/>
            <a:ext cx="257175" cy="240507"/>
            <a:chOff x="9439275" y="8908256"/>
            <a:chExt cx="257175" cy="240507"/>
          </a:xfrm>
        </p:grpSpPr>
        <p:cxnSp>
          <p:nvCxnSpPr>
            <p:cNvPr id="360" name="Straight Connector 359"/>
            <p:cNvCxnSpPr/>
            <p:nvPr/>
          </p:nvCxnSpPr>
          <p:spPr>
            <a:xfrm flipH="1">
              <a:off x="9567863" y="8908256"/>
              <a:ext cx="2381" cy="240507"/>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9439275" y="9022556"/>
              <a:ext cx="257175" cy="0"/>
            </a:xfrm>
            <a:prstGeom prst="line">
              <a:avLst/>
            </a:prstGeom>
            <a:ln w="69850"/>
          </p:spPr>
          <p:style>
            <a:lnRef idx="1">
              <a:schemeClr val="accent1"/>
            </a:lnRef>
            <a:fillRef idx="0">
              <a:schemeClr val="accent1"/>
            </a:fillRef>
            <a:effectRef idx="0">
              <a:schemeClr val="accent1"/>
            </a:effectRef>
            <a:fontRef idx="minor">
              <a:schemeClr val="tx1"/>
            </a:fontRef>
          </p:style>
        </p:cxnSp>
      </p:grpSp>
      <p:grpSp>
        <p:nvGrpSpPr>
          <p:cNvPr id="362" name="Group 361"/>
          <p:cNvGrpSpPr/>
          <p:nvPr/>
        </p:nvGrpSpPr>
        <p:grpSpPr>
          <a:xfrm>
            <a:off x="6257284" y="9781614"/>
            <a:ext cx="257175" cy="240507"/>
            <a:chOff x="9439275" y="8908256"/>
            <a:chExt cx="257175" cy="240507"/>
          </a:xfrm>
        </p:grpSpPr>
        <p:cxnSp>
          <p:nvCxnSpPr>
            <p:cNvPr id="363" name="Straight Connector 362"/>
            <p:cNvCxnSpPr/>
            <p:nvPr/>
          </p:nvCxnSpPr>
          <p:spPr>
            <a:xfrm flipH="1">
              <a:off x="9567863" y="8908256"/>
              <a:ext cx="2381" cy="240507"/>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9439275" y="9022556"/>
              <a:ext cx="257175" cy="0"/>
            </a:xfrm>
            <a:prstGeom prst="line">
              <a:avLst/>
            </a:prstGeom>
            <a:ln w="69850"/>
          </p:spPr>
          <p:style>
            <a:lnRef idx="1">
              <a:schemeClr val="accent1"/>
            </a:lnRef>
            <a:fillRef idx="0">
              <a:schemeClr val="accent1"/>
            </a:fillRef>
            <a:effectRef idx="0">
              <a:schemeClr val="accent1"/>
            </a:effectRef>
            <a:fontRef idx="minor">
              <a:schemeClr val="tx1"/>
            </a:fontRef>
          </p:style>
        </p:cxnSp>
      </p:grpSp>
      <p:sp>
        <p:nvSpPr>
          <p:cNvPr id="365" name="TextBox 364"/>
          <p:cNvSpPr txBox="1"/>
          <p:nvPr/>
        </p:nvSpPr>
        <p:spPr>
          <a:xfrm rot="5400000">
            <a:off x="6255685" y="10636105"/>
            <a:ext cx="340481" cy="369332"/>
          </a:xfrm>
          <a:prstGeom prst="rect">
            <a:avLst/>
          </a:prstGeom>
          <a:noFill/>
        </p:spPr>
        <p:txBody>
          <a:bodyPr wrap="square" rtlCol="0">
            <a:spAutoFit/>
          </a:bodyPr>
          <a:lstStyle/>
          <a:p>
            <a:r>
              <a:rPr lang="en-US" dirty="0"/>
              <a:t>…</a:t>
            </a:r>
          </a:p>
        </p:txBody>
      </p:sp>
      <p:cxnSp>
        <p:nvCxnSpPr>
          <p:cNvPr id="366" name="Straight Connector 365"/>
          <p:cNvCxnSpPr/>
          <p:nvPr/>
        </p:nvCxnSpPr>
        <p:spPr>
          <a:xfrm>
            <a:off x="2237865" y="10978423"/>
            <a:ext cx="4457790" cy="0"/>
          </a:xfrm>
          <a:prstGeom prst="line">
            <a:avLst/>
          </a:prstGeom>
        </p:spPr>
        <p:style>
          <a:lnRef idx="1">
            <a:schemeClr val="accent1"/>
          </a:lnRef>
          <a:fillRef idx="0">
            <a:schemeClr val="accent1"/>
          </a:fillRef>
          <a:effectRef idx="0">
            <a:schemeClr val="accent1"/>
          </a:effectRef>
          <a:fontRef idx="minor">
            <a:schemeClr val="tx1"/>
          </a:fontRef>
        </p:style>
      </p:cxnSp>
      <p:sp>
        <p:nvSpPr>
          <p:cNvPr id="367" name="TextBox 366"/>
          <p:cNvSpPr txBox="1"/>
          <p:nvPr/>
        </p:nvSpPr>
        <p:spPr>
          <a:xfrm>
            <a:off x="2303931" y="10998209"/>
            <a:ext cx="569387" cy="307777"/>
          </a:xfrm>
          <a:prstGeom prst="rect">
            <a:avLst/>
          </a:prstGeom>
          <a:noFill/>
        </p:spPr>
        <p:txBody>
          <a:bodyPr wrap="none" rtlCol="0">
            <a:spAutoFit/>
          </a:bodyPr>
          <a:lstStyle/>
          <a:p>
            <a:r>
              <a:rPr lang="en-US" sz="1400" dirty="0" smtClean="0"/>
              <a:t>PID-k</a:t>
            </a:r>
            <a:endParaRPr lang="en-US" sz="1400" dirty="0"/>
          </a:p>
        </p:txBody>
      </p:sp>
      <p:sp>
        <p:nvSpPr>
          <p:cNvPr id="368" name="Multiply 367"/>
          <p:cNvSpPr/>
          <p:nvPr/>
        </p:nvSpPr>
        <p:spPr>
          <a:xfrm>
            <a:off x="4022793" y="11005311"/>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ultiply 368"/>
          <p:cNvSpPr/>
          <p:nvPr/>
        </p:nvSpPr>
        <p:spPr>
          <a:xfrm>
            <a:off x="3015607" y="11008469"/>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ultiply 369"/>
          <p:cNvSpPr/>
          <p:nvPr/>
        </p:nvSpPr>
        <p:spPr>
          <a:xfrm>
            <a:off x="5652618" y="11006627"/>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ultiply 370"/>
          <p:cNvSpPr/>
          <p:nvPr/>
        </p:nvSpPr>
        <p:spPr>
          <a:xfrm>
            <a:off x="4559668" y="10995040"/>
            <a:ext cx="328323" cy="347958"/>
          </a:xfrm>
          <a:prstGeom prst="mathMultiply">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a:off x="5075379" y="11077538"/>
            <a:ext cx="325821" cy="1681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374"/>
          <p:cNvGrpSpPr/>
          <p:nvPr/>
        </p:nvGrpSpPr>
        <p:grpSpPr>
          <a:xfrm>
            <a:off x="6255604" y="11042854"/>
            <a:ext cx="257175" cy="240507"/>
            <a:chOff x="9439275" y="8908256"/>
            <a:chExt cx="257175" cy="240507"/>
          </a:xfrm>
        </p:grpSpPr>
        <p:cxnSp>
          <p:nvCxnSpPr>
            <p:cNvPr id="376" name="Straight Connector 375"/>
            <p:cNvCxnSpPr/>
            <p:nvPr/>
          </p:nvCxnSpPr>
          <p:spPr>
            <a:xfrm flipH="1">
              <a:off x="9567863" y="8908256"/>
              <a:ext cx="2381" cy="240507"/>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9439275" y="9022556"/>
              <a:ext cx="257175" cy="0"/>
            </a:xfrm>
            <a:prstGeom prst="line">
              <a:avLst/>
            </a:prstGeom>
            <a:ln w="69850"/>
          </p:spPr>
          <p:style>
            <a:lnRef idx="1">
              <a:schemeClr val="accent1"/>
            </a:lnRef>
            <a:fillRef idx="0">
              <a:schemeClr val="accent1"/>
            </a:fillRef>
            <a:effectRef idx="0">
              <a:schemeClr val="accent1"/>
            </a:effectRef>
            <a:fontRef idx="minor">
              <a:schemeClr val="tx1"/>
            </a:fontRef>
          </p:style>
        </p:cxnSp>
      </p:grpSp>
      <p:cxnSp>
        <p:nvCxnSpPr>
          <p:cNvPr id="378" name="Straight Connector 377"/>
          <p:cNvCxnSpPr/>
          <p:nvPr/>
        </p:nvCxnSpPr>
        <p:spPr>
          <a:xfrm>
            <a:off x="2253631" y="11362055"/>
            <a:ext cx="4457790" cy="0"/>
          </a:xfrm>
          <a:prstGeom prst="line">
            <a:avLst/>
          </a:prstGeom>
        </p:spPr>
        <p:style>
          <a:lnRef idx="1">
            <a:schemeClr val="accent1"/>
          </a:lnRef>
          <a:fillRef idx="0">
            <a:schemeClr val="accent1"/>
          </a:fillRef>
          <a:effectRef idx="0">
            <a:schemeClr val="accent1"/>
          </a:effectRef>
          <a:fontRef idx="minor">
            <a:schemeClr val="tx1"/>
          </a:fontRef>
        </p:style>
      </p:cxnSp>
      <p:sp>
        <p:nvSpPr>
          <p:cNvPr id="379" name="TextBox 378"/>
          <p:cNvSpPr txBox="1"/>
          <p:nvPr/>
        </p:nvSpPr>
        <p:spPr>
          <a:xfrm rot="5400000">
            <a:off x="2559596" y="11485564"/>
            <a:ext cx="343364" cy="369332"/>
          </a:xfrm>
          <a:prstGeom prst="rect">
            <a:avLst/>
          </a:prstGeom>
          <a:noFill/>
        </p:spPr>
        <p:txBody>
          <a:bodyPr wrap="none" rtlCol="0">
            <a:spAutoFit/>
          </a:bodyPr>
          <a:lstStyle/>
          <a:p>
            <a:r>
              <a:rPr lang="en-US" dirty="0"/>
              <a:t>…</a:t>
            </a:r>
          </a:p>
        </p:txBody>
      </p:sp>
      <p:sp>
        <p:nvSpPr>
          <p:cNvPr id="380" name="TextBox 379"/>
          <p:cNvSpPr txBox="1"/>
          <p:nvPr/>
        </p:nvSpPr>
        <p:spPr>
          <a:xfrm rot="5400000">
            <a:off x="3121896" y="11485564"/>
            <a:ext cx="343364" cy="369332"/>
          </a:xfrm>
          <a:prstGeom prst="rect">
            <a:avLst/>
          </a:prstGeom>
          <a:noFill/>
        </p:spPr>
        <p:txBody>
          <a:bodyPr wrap="none" rtlCol="0">
            <a:spAutoFit/>
          </a:bodyPr>
          <a:lstStyle/>
          <a:p>
            <a:r>
              <a:rPr lang="en-US" dirty="0"/>
              <a:t>…</a:t>
            </a:r>
          </a:p>
        </p:txBody>
      </p:sp>
      <p:sp>
        <p:nvSpPr>
          <p:cNvPr id="381" name="TextBox 380"/>
          <p:cNvSpPr txBox="1"/>
          <p:nvPr/>
        </p:nvSpPr>
        <p:spPr>
          <a:xfrm rot="5400000">
            <a:off x="3689456" y="11485564"/>
            <a:ext cx="343364" cy="369332"/>
          </a:xfrm>
          <a:prstGeom prst="rect">
            <a:avLst/>
          </a:prstGeom>
          <a:noFill/>
        </p:spPr>
        <p:txBody>
          <a:bodyPr wrap="none" rtlCol="0">
            <a:spAutoFit/>
          </a:bodyPr>
          <a:lstStyle/>
          <a:p>
            <a:r>
              <a:rPr lang="en-US" dirty="0"/>
              <a:t>…</a:t>
            </a:r>
          </a:p>
        </p:txBody>
      </p:sp>
      <p:sp>
        <p:nvSpPr>
          <p:cNvPr id="382" name="TextBox 381"/>
          <p:cNvSpPr txBox="1"/>
          <p:nvPr/>
        </p:nvSpPr>
        <p:spPr>
          <a:xfrm rot="5400000">
            <a:off x="4151908" y="11485564"/>
            <a:ext cx="343364" cy="369332"/>
          </a:xfrm>
          <a:prstGeom prst="rect">
            <a:avLst/>
          </a:prstGeom>
          <a:noFill/>
        </p:spPr>
        <p:txBody>
          <a:bodyPr wrap="none" rtlCol="0">
            <a:spAutoFit/>
          </a:bodyPr>
          <a:lstStyle/>
          <a:p>
            <a:r>
              <a:rPr lang="en-US" dirty="0"/>
              <a:t>…</a:t>
            </a:r>
          </a:p>
        </p:txBody>
      </p:sp>
      <p:sp>
        <p:nvSpPr>
          <p:cNvPr id="383" name="TextBox 382"/>
          <p:cNvSpPr txBox="1"/>
          <p:nvPr/>
        </p:nvSpPr>
        <p:spPr>
          <a:xfrm rot="5400000">
            <a:off x="4677429" y="11485564"/>
            <a:ext cx="343364" cy="369332"/>
          </a:xfrm>
          <a:prstGeom prst="rect">
            <a:avLst/>
          </a:prstGeom>
          <a:noFill/>
        </p:spPr>
        <p:txBody>
          <a:bodyPr wrap="none" rtlCol="0">
            <a:spAutoFit/>
          </a:bodyPr>
          <a:lstStyle/>
          <a:p>
            <a:r>
              <a:rPr lang="en-US" dirty="0"/>
              <a:t>…</a:t>
            </a:r>
          </a:p>
        </p:txBody>
      </p:sp>
      <p:sp>
        <p:nvSpPr>
          <p:cNvPr id="384" name="TextBox 383"/>
          <p:cNvSpPr txBox="1"/>
          <p:nvPr/>
        </p:nvSpPr>
        <p:spPr>
          <a:xfrm rot="5400000">
            <a:off x="5202940" y="11485564"/>
            <a:ext cx="343364" cy="369332"/>
          </a:xfrm>
          <a:prstGeom prst="rect">
            <a:avLst/>
          </a:prstGeom>
          <a:noFill/>
        </p:spPr>
        <p:txBody>
          <a:bodyPr wrap="none" rtlCol="0">
            <a:spAutoFit/>
          </a:bodyPr>
          <a:lstStyle/>
          <a:p>
            <a:r>
              <a:rPr lang="en-US" dirty="0"/>
              <a:t>…</a:t>
            </a:r>
          </a:p>
        </p:txBody>
      </p:sp>
      <p:sp>
        <p:nvSpPr>
          <p:cNvPr id="385" name="TextBox 384"/>
          <p:cNvSpPr txBox="1"/>
          <p:nvPr/>
        </p:nvSpPr>
        <p:spPr>
          <a:xfrm rot="5400000">
            <a:off x="5765902" y="11485564"/>
            <a:ext cx="343364" cy="369332"/>
          </a:xfrm>
          <a:prstGeom prst="rect">
            <a:avLst/>
          </a:prstGeom>
          <a:noFill/>
        </p:spPr>
        <p:txBody>
          <a:bodyPr wrap="none" rtlCol="0">
            <a:spAutoFit/>
          </a:bodyPr>
          <a:lstStyle/>
          <a:p>
            <a:r>
              <a:rPr lang="en-US" dirty="0"/>
              <a:t>…</a:t>
            </a:r>
          </a:p>
        </p:txBody>
      </p:sp>
      <p:sp>
        <p:nvSpPr>
          <p:cNvPr id="386" name="TextBox 385"/>
          <p:cNvSpPr txBox="1"/>
          <p:nvPr/>
        </p:nvSpPr>
        <p:spPr>
          <a:xfrm rot="5400000">
            <a:off x="6268385" y="11487005"/>
            <a:ext cx="340481" cy="369332"/>
          </a:xfrm>
          <a:prstGeom prst="rect">
            <a:avLst/>
          </a:prstGeom>
          <a:noFill/>
        </p:spPr>
        <p:txBody>
          <a:bodyPr wrap="square" rtlCol="0">
            <a:spAutoFit/>
          </a:bodyPr>
          <a:lstStyle/>
          <a:p>
            <a:r>
              <a:rPr lang="en-US" dirty="0"/>
              <a:t>…</a:t>
            </a:r>
          </a:p>
        </p:txBody>
      </p:sp>
      <p:sp>
        <p:nvSpPr>
          <p:cNvPr id="387" name="Oval 386"/>
          <p:cNvSpPr/>
          <p:nvPr/>
        </p:nvSpPr>
        <p:spPr>
          <a:xfrm>
            <a:off x="3528745" y="11102315"/>
            <a:ext cx="325821" cy="16816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4" name="Straight Connector 393"/>
          <p:cNvCxnSpPr/>
          <p:nvPr/>
        </p:nvCxnSpPr>
        <p:spPr>
          <a:xfrm>
            <a:off x="6069164" y="8335689"/>
            <a:ext cx="0" cy="36188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593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10972800" cy="1370858"/>
          </a:xfrm>
        </p:spPr>
        <p:txBody>
          <a:bodyPr>
            <a:normAutofit/>
          </a:bodyPr>
          <a:lstStyle/>
          <a:p>
            <a:r>
              <a:rPr lang="en-US" dirty="0" smtClean="0"/>
              <a:t>Fig S8: Generalized Risk Assessment Procedure</a:t>
            </a:r>
            <a:endParaRPr lang="en-US" dirty="0"/>
          </a:p>
        </p:txBody>
      </p:sp>
      <p:sp>
        <p:nvSpPr>
          <p:cNvPr id="6" name="Oval 5"/>
          <p:cNvSpPr/>
          <p:nvPr/>
        </p:nvSpPr>
        <p:spPr>
          <a:xfrm>
            <a:off x="2365514" y="2722106"/>
            <a:ext cx="2226365" cy="933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QTL Identification</a:t>
            </a:r>
            <a:endParaRPr lang="en-US" sz="2000" dirty="0"/>
          </a:p>
        </p:txBody>
      </p:sp>
      <p:sp>
        <p:nvSpPr>
          <p:cNvPr id="12" name="Rectangle 11"/>
          <p:cNvSpPr/>
          <p:nvPr/>
        </p:nvSpPr>
        <p:spPr>
          <a:xfrm>
            <a:off x="5052252" y="2706751"/>
            <a:ext cx="1587084"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Significant </a:t>
            </a:r>
          </a:p>
          <a:p>
            <a:pPr algn="ctr"/>
            <a:r>
              <a:rPr lang="en-US" sz="2000" dirty="0" smtClean="0"/>
              <a:t>Quantitative</a:t>
            </a:r>
          </a:p>
          <a:p>
            <a:pPr algn="ctr"/>
            <a:r>
              <a:rPr lang="en-US" sz="2000" dirty="0" smtClean="0"/>
              <a:t>Trait Loci</a:t>
            </a:r>
          </a:p>
        </p:txBody>
      </p:sp>
      <p:sp>
        <p:nvSpPr>
          <p:cNvPr id="13" name="Oval 12"/>
          <p:cNvSpPr/>
          <p:nvPr/>
        </p:nvSpPr>
        <p:spPr>
          <a:xfrm>
            <a:off x="7096534" y="2675460"/>
            <a:ext cx="2398478" cy="10287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Leakage vs Predictability Quantification</a:t>
            </a:r>
            <a:endParaRPr lang="en-US" sz="2000" dirty="0"/>
          </a:p>
        </p:txBody>
      </p:sp>
      <p:cxnSp>
        <p:nvCxnSpPr>
          <p:cNvPr id="15" name="Straight Arrow Connector 14"/>
          <p:cNvCxnSpPr>
            <a:stCxn id="6" idx="6"/>
            <a:endCxn id="12" idx="1"/>
          </p:cNvCxnSpPr>
          <p:nvPr/>
        </p:nvCxnSpPr>
        <p:spPr>
          <a:xfrm>
            <a:off x="4591879" y="3188831"/>
            <a:ext cx="460373" cy="201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a:endCxn id="13" idx="2"/>
          </p:cNvCxnSpPr>
          <p:nvPr/>
        </p:nvCxnSpPr>
        <p:spPr>
          <a:xfrm flipV="1">
            <a:off x="6639336" y="3189810"/>
            <a:ext cx="457198" cy="103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6"/>
            <a:endCxn id="32" idx="2"/>
          </p:cNvCxnSpPr>
          <p:nvPr/>
        </p:nvCxnSpPr>
        <p:spPr>
          <a:xfrm>
            <a:off x="9495012" y="3189810"/>
            <a:ext cx="556207" cy="396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35789" y="3723210"/>
            <a:ext cx="1221809" cy="369332"/>
          </a:xfrm>
          <a:prstGeom prst="rect">
            <a:avLst/>
          </a:prstGeom>
          <a:noFill/>
        </p:spPr>
        <p:txBody>
          <a:bodyPr wrap="none" rtlCol="0">
            <a:spAutoFit/>
          </a:bodyPr>
          <a:lstStyle/>
          <a:p>
            <a:r>
              <a:rPr lang="en-US" dirty="0" smtClean="0"/>
              <a:t>Section 2.2</a:t>
            </a:r>
            <a:endParaRPr lang="en-US" dirty="0"/>
          </a:p>
        </p:txBody>
      </p:sp>
      <p:sp>
        <p:nvSpPr>
          <p:cNvPr id="36" name="Rectangle 35"/>
          <p:cNvSpPr/>
          <p:nvPr/>
        </p:nvSpPr>
        <p:spPr>
          <a:xfrm>
            <a:off x="6251835" y="4541122"/>
            <a:ext cx="1329329"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External</a:t>
            </a:r>
          </a:p>
          <a:p>
            <a:pPr algn="ctr"/>
            <a:r>
              <a:rPr lang="en-US" sz="2000" dirty="0" smtClean="0"/>
              <a:t>QTL Databases</a:t>
            </a:r>
          </a:p>
        </p:txBody>
      </p:sp>
      <p:sp>
        <p:nvSpPr>
          <p:cNvPr id="39" name="TextBox 38"/>
          <p:cNvSpPr txBox="1"/>
          <p:nvPr/>
        </p:nvSpPr>
        <p:spPr>
          <a:xfrm>
            <a:off x="2761606" y="2322695"/>
            <a:ext cx="1502591" cy="369332"/>
          </a:xfrm>
          <a:prstGeom prst="rect">
            <a:avLst/>
          </a:prstGeom>
          <a:noFill/>
        </p:spPr>
        <p:txBody>
          <a:bodyPr wrap="none" rtlCol="0">
            <a:spAutoFit/>
          </a:bodyPr>
          <a:lstStyle/>
          <a:p>
            <a:r>
              <a:rPr lang="en-US" dirty="0" smtClean="0"/>
              <a:t>QTL Discovery</a:t>
            </a:r>
            <a:endParaRPr lang="en-US" dirty="0"/>
          </a:p>
        </p:txBody>
      </p:sp>
      <p:sp>
        <p:nvSpPr>
          <p:cNvPr id="41" name="Oval 40"/>
          <p:cNvSpPr/>
          <p:nvPr/>
        </p:nvSpPr>
        <p:spPr>
          <a:xfrm>
            <a:off x="4143697" y="6301407"/>
            <a:ext cx="2793817" cy="116370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Application of </a:t>
            </a:r>
          </a:p>
          <a:p>
            <a:pPr algn="ctr"/>
            <a:r>
              <a:rPr lang="en-US" sz="2000" dirty="0" smtClean="0"/>
              <a:t>3-step</a:t>
            </a:r>
          </a:p>
          <a:p>
            <a:pPr algn="ctr"/>
            <a:r>
              <a:rPr lang="en-US" sz="2000" dirty="0" smtClean="0"/>
              <a:t>Linking Attacks</a:t>
            </a:r>
          </a:p>
        </p:txBody>
      </p:sp>
      <p:cxnSp>
        <p:nvCxnSpPr>
          <p:cNvPr id="43" name="Straight Arrow Connector 42"/>
          <p:cNvCxnSpPr>
            <a:stCxn id="36" idx="2"/>
            <a:endCxn id="41" idx="7"/>
          </p:cNvCxnSpPr>
          <p:nvPr/>
        </p:nvCxnSpPr>
        <p:spPr>
          <a:xfrm flipH="1">
            <a:off x="6528369" y="5509310"/>
            <a:ext cx="388131" cy="96251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6" idx="3"/>
            <a:endCxn id="41" idx="1"/>
          </p:cNvCxnSpPr>
          <p:nvPr/>
        </p:nvCxnSpPr>
        <p:spPr>
          <a:xfrm>
            <a:off x="1989388" y="5281725"/>
            <a:ext cx="2563454" cy="119010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1" idx="6"/>
            <a:endCxn id="29" idx="2"/>
          </p:cNvCxnSpPr>
          <p:nvPr/>
        </p:nvCxnSpPr>
        <p:spPr>
          <a:xfrm>
            <a:off x="6937514" y="6883262"/>
            <a:ext cx="3113705" cy="198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524687" y="7428627"/>
            <a:ext cx="2063385" cy="369332"/>
          </a:xfrm>
          <a:prstGeom prst="rect">
            <a:avLst/>
          </a:prstGeom>
          <a:noFill/>
        </p:spPr>
        <p:txBody>
          <a:bodyPr wrap="none" rtlCol="0">
            <a:spAutoFit/>
          </a:bodyPr>
          <a:lstStyle/>
          <a:p>
            <a:r>
              <a:rPr lang="en-US" dirty="0" smtClean="0"/>
              <a:t>Sections 2.3 and 2.4</a:t>
            </a:r>
            <a:endParaRPr lang="en-US" dirty="0"/>
          </a:p>
        </p:txBody>
      </p:sp>
      <p:grpSp>
        <p:nvGrpSpPr>
          <p:cNvPr id="69" name="Group 68"/>
          <p:cNvGrpSpPr/>
          <p:nvPr/>
        </p:nvGrpSpPr>
        <p:grpSpPr>
          <a:xfrm>
            <a:off x="420038" y="3884487"/>
            <a:ext cx="1569350" cy="2794475"/>
            <a:chOff x="396182" y="3415276"/>
            <a:chExt cx="1569350" cy="2794475"/>
          </a:xfrm>
        </p:grpSpPr>
        <p:sp>
          <p:nvSpPr>
            <p:cNvPr id="4" name="Rectangle 3"/>
            <p:cNvSpPr/>
            <p:nvPr/>
          </p:nvSpPr>
          <p:spPr>
            <a:xfrm>
              <a:off x="518521" y="5054244"/>
              <a:ext cx="1329329"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Genotype</a:t>
              </a:r>
            </a:p>
            <a:p>
              <a:pPr algn="ctr"/>
              <a:r>
                <a:rPr lang="en-US" sz="2000" dirty="0" smtClean="0"/>
                <a:t>Dataset</a:t>
              </a:r>
            </a:p>
          </p:txBody>
        </p:sp>
        <p:sp>
          <p:nvSpPr>
            <p:cNvPr id="5" name="Rectangle 4"/>
            <p:cNvSpPr/>
            <p:nvPr/>
          </p:nvSpPr>
          <p:spPr>
            <a:xfrm>
              <a:off x="525246" y="3615341"/>
              <a:ext cx="1322292" cy="972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Phenotype</a:t>
              </a:r>
            </a:p>
            <a:p>
              <a:pPr algn="ctr"/>
              <a:r>
                <a:rPr lang="en-US" sz="2000" dirty="0" smtClean="0"/>
                <a:t>Dataset</a:t>
              </a:r>
            </a:p>
          </p:txBody>
        </p:sp>
        <p:sp>
          <p:nvSpPr>
            <p:cNvPr id="56" name="Rounded Rectangle 55"/>
            <p:cNvSpPr/>
            <p:nvPr/>
          </p:nvSpPr>
          <p:spPr>
            <a:xfrm>
              <a:off x="396182" y="3415276"/>
              <a:ext cx="1569350" cy="2794475"/>
            </a:xfrm>
            <a:prstGeom prst="round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p:cNvCxnSpPr>
            <a:stCxn id="56" idx="3"/>
            <a:endCxn id="6" idx="2"/>
          </p:cNvCxnSpPr>
          <p:nvPr/>
        </p:nvCxnSpPr>
        <p:spPr>
          <a:xfrm flipV="1">
            <a:off x="1989388" y="3188831"/>
            <a:ext cx="376126" cy="209289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 idx="2"/>
            <a:endCxn id="41" idx="0"/>
          </p:cNvCxnSpPr>
          <p:nvPr/>
        </p:nvCxnSpPr>
        <p:spPr>
          <a:xfrm flipH="1">
            <a:off x="5540606" y="3674939"/>
            <a:ext cx="305188" cy="262646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6" idx="0"/>
            <a:endCxn id="13" idx="3"/>
          </p:cNvCxnSpPr>
          <p:nvPr/>
        </p:nvCxnSpPr>
        <p:spPr>
          <a:xfrm flipV="1">
            <a:off x="6916500" y="3553510"/>
            <a:ext cx="531283" cy="98761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53686" y="3138035"/>
            <a:ext cx="1800493" cy="646331"/>
          </a:xfrm>
          <a:prstGeom prst="rect">
            <a:avLst/>
          </a:prstGeom>
          <a:noFill/>
        </p:spPr>
        <p:txBody>
          <a:bodyPr wrap="none" rtlCol="0">
            <a:spAutoFit/>
          </a:bodyPr>
          <a:lstStyle/>
          <a:p>
            <a:r>
              <a:rPr lang="en-US" dirty="0" smtClean="0"/>
              <a:t>Joint Genotyping</a:t>
            </a:r>
          </a:p>
          <a:p>
            <a:r>
              <a:rPr lang="en-US" dirty="0" smtClean="0"/>
              <a:t>And </a:t>
            </a:r>
            <a:r>
              <a:rPr lang="en-US" dirty="0" err="1" smtClean="0"/>
              <a:t>Phenotyping</a:t>
            </a:r>
            <a:endParaRPr lang="en-US" dirty="0"/>
          </a:p>
        </p:txBody>
      </p:sp>
      <p:cxnSp>
        <p:nvCxnSpPr>
          <p:cNvPr id="84" name="Straight Arrow Connector 83"/>
          <p:cNvCxnSpPr>
            <a:stCxn id="56" idx="3"/>
          </p:cNvCxnSpPr>
          <p:nvPr/>
        </p:nvCxnSpPr>
        <p:spPr>
          <a:xfrm flipV="1">
            <a:off x="1989388" y="3438939"/>
            <a:ext cx="5246299" cy="1842786"/>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0051219" y="6370893"/>
            <a:ext cx="2019300" cy="1028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Risk Assessment</a:t>
            </a:r>
          </a:p>
        </p:txBody>
      </p:sp>
      <p:sp>
        <p:nvSpPr>
          <p:cNvPr id="32" name="Oval 31"/>
          <p:cNvSpPr/>
          <p:nvPr/>
        </p:nvSpPr>
        <p:spPr>
          <a:xfrm>
            <a:off x="10051219" y="2679426"/>
            <a:ext cx="2019300" cy="10287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Risk Assessment</a:t>
            </a:r>
          </a:p>
        </p:txBody>
      </p:sp>
      <p:sp>
        <p:nvSpPr>
          <p:cNvPr id="9" name="Arc 8"/>
          <p:cNvSpPr/>
          <p:nvPr/>
        </p:nvSpPr>
        <p:spPr>
          <a:xfrm flipH="1" flipV="1">
            <a:off x="7938191" y="1490868"/>
            <a:ext cx="798303" cy="930816"/>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7908362" y="2484553"/>
            <a:ext cx="6591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908364" y="1729409"/>
            <a:ext cx="0" cy="755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95278" y="1434516"/>
            <a:ext cx="423514" cy="369332"/>
          </a:xfrm>
          <a:prstGeom prst="rect">
            <a:avLst/>
          </a:prstGeom>
          <a:noFill/>
        </p:spPr>
        <p:txBody>
          <a:bodyPr wrap="none" rtlCol="0">
            <a:spAutoFit/>
          </a:bodyPr>
          <a:lstStyle/>
          <a:p>
            <a:r>
              <a:rPr lang="en-US" i="1" dirty="0" smtClean="0"/>
              <a:t>ICI</a:t>
            </a:r>
            <a:endParaRPr lang="en-US" i="1" dirty="0"/>
          </a:p>
        </p:txBody>
      </p:sp>
      <mc:AlternateContent xmlns:mc="http://schemas.openxmlformats.org/markup-compatibility/2006" xmlns:a14="http://schemas.microsoft.com/office/drawing/2010/main">
        <mc:Choice Requires="a14">
          <p:sp>
            <p:nvSpPr>
              <p:cNvPr id="23" name="TextBox 22"/>
              <p:cNvSpPr txBox="1"/>
              <p:nvPr/>
            </p:nvSpPr>
            <p:spPr>
              <a:xfrm>
                <a:off x="8488703" y="2281340"/>
                <a:ext cx="37875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𝜋</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8488703" y="2281340"/>
                <a:ext cx="378757" cy="369332"/>
              </a:xfrm>
              <a:prstGeom prst="rect">
                <a:avLst/>
              </a:prstGeom>
              <a:blipFill rotWithShape="0">
                <a:blip r:embed="rId3"/>
                <a:stretch>
                  <a:fillRect/>
                </a:stretch>
              </a:blipFill>
            </p:spPr>
            <p:txBody>
              <a:bodyPr/>
              <a:lstStyle/>
              <a:p>
                <a:r>
                  <a:rPr lang="en-US">
                    <a:noFill/>
                  </a:rPr>
                  <a:t> </a:t>
                </a:r>
              </a:p>
            </p:txBody>
          </p:sp>
        </mc:Fallback>
      </mc:AlternateContent>
      <p:cxnSp>
        <p:nvCxnSpPr>
          <p:cNvPr id="44" name="Straight Connector 43"/>
          <p:cNvCxnSpPr/>
          <p:nvPr/>
        </p:nvCxnSpPr>
        <p:spPr>
          <a:xfrm flipV="1">
            <a:off x="8020877" y="2256183"/>
            <a:ext cx="0" cy="2286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7902426" y="2248930"/>
            <a:ext cx="121048"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087178" y="8996978"/>
            <a:ext cx="1284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5087180" y="8241834"/>
            <a:ext cx="0" cy="755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4088653" y="7946941"/>
            <a:ext cx="1022588" cy="646331"/>
          </a:xfrm>
          <a:prstGeom prst="rect">
            <a:avLst/>
          </a:prstGeom>
          <a:noFill/>
        </p:spPr>
        <p:txBody>
          <a:bodyPr wrap="none" rtlCol="0">
            <a:spAutoFit/>
          </a:bodyPr>
          <a:lstStyle/>
          <a:p>
            <a:pPr algn="ctr"/>
            <a:r>
              <a:rPr lang="en-US" dirty="0" smtClean="0"/>
              <a:t>Linking </a:t>
            </a:r>
          </a:p>
          <a:p>
            <a:pPr algn="ctr"/>
            <a:r>
              <a:rPr lang="en-US" dirty="0" smtClean="0"/>
              <a:t>Accuracy</a:t>
            </a:r>
            <a:endParaRPr lang="en-US" dirty="0"/>
          </a:p>
        </p:txBody>
      </p:sp>
      <p:sp>
        <p:nvSpPr>
          <p:cNvPr id="81" name="TextBox 80"/>
          <p:cNvSpPr txBox="1"/>
          <p:nvPr/>
        </p:nvSpPr>
        <p:spPr>
          <a:xfrm>
            <a:off x="5734800" y="9028225"/>
            <a:ext cx="1458541" cy="369332"/>
          </a:xfrm>
          <a:prstGeom prst="rect">
            <a:avLst/>
          </a:prstGeom>
          <a:noFill/>
        </p:spPr>
        <p:txBody>
          <a:bodyPr wrap="none" rtlCol="0">
            <a:spAutoFit/>
          </a:bodyPr>
          <a:lstStyle/>
          <a:p>
            <a:r>
              <a:rPr lang="en-US" dirty="0" smtClean="0"/>
              <a:t>QTL Selection</a:t>
            </a:r>
            <a:endParaRPr lang="en-US" dirty="0"/>
          </a:p>
        </p:txBody>
      </p:sp>
      <p:sp>
        <p:nvSpPr>
          <p:cNvPr id="50" name="Freeform 49"/>
          <p:cNvSpPr/>
          <p:nvPr/>
        </p:nvSpPr>
        <p:spPr>
          <a:xfrm>
            <a:off x="5095605" y="8413094"/>
            <a:ext cx="1065125" cy="585404"/>
          </a:xfrm>
          <a:custGeom>
            <a:avLst/>
            <a:gdLst>
              <a:gd name="connsiteX0" fmla="*/ 0 w 1277815"/>
              <a:gd name="connsiteY0" fmla="*/ 10152 h 624198"/>
              <a:gd name="connsiteX1" fmla="*/ 304800 w 1277815"/>
              <a:gd name="connsiteY1" fmla="*/ 10152 h 624198"/>
              <a:gd name="connsiteX2" fmla="*/ 468923 w 1277815"/>
              <a:gd name="connsiteY2" fmla="*/ 115659 h 624198"/>
              <a:gd name="connsiteX3" fmla="*/ 597877 w 1277815"/>
              <a:gd name="connsiteY3" fmla="*/ 338398 h 624198"/>
              <a:gd name="connsiteX4" fmla="*/ 656492 w 1277815"/>
              <a:gd name="connsiteY4" fmla="*/ 502521 h 624198"/>
              <a:gd name="connsiteX5" fmla="*/ 820615 w 1277815"/>
              <a:gd name="connsiteY5" fmla="*/ 608029 h 624198"/>
              <a:gd name="connsiteX6" fmla="*/ 984738 w 1277815"/>
              <a:gd name="connsiteY6" fmla="*/ 619752 h 624198"/>
              <a:gd name="connsiteX7" fmla="*/ 1113692 w 1277815"/>
              <a:gd name="connsiteY7" fmla="*/ 608029 h 624198"/>
              <a:gd name="connsiteX8" fmla="*/ 1277815 w 1277815"/>
              <a:gd name="connsiteY8" fmla="*/ 455629 h 624198"/>
              <a:gd name="connsiteX0" fmla="*/ 0 w 1113692"/>
              <a:gd name="connsiteY0" fmla="*/ 10152 h 624198"/>
              <a:gd name="connsiteX1" fmla="*/ 304800 w 1113692"/>
              <a:gd name="connsiteY1" fmla="*/ 10152 h 624198"/>
              <a:gd name="connsiteX2" fmla="*/ 468923 w 1113692"/>
              <a:gd name="connsiteY2" fmla="*/ 115659 h 624198"/>
              <a:gd name="connsiteX3" fmla="*/ 597877 w 1113692"/>
              <a:gd name="connsiteY3" fmla="*/ 338398 h 624198"/>
              <a:gd name="connsiteX4" fmla="*/ 656492 w 1113692"/>
              <a:gd name="connsiteY4" fmla="*/ 502521 h 624198"/>
              <a:gd name="connsiteX5" fmla="*/ 820615 w 1113692"/>
              <a:gd name="connsiteY5" fmla="*/ 608029 h 624198"/>
              <a:gd name="connsiteX6" fmla="*/ 984738 w 1113692"/>
              <a:gd name="connsiteY6" fmla="*/ 619752 h 624198"/>
              <a:gd name="connsiteX7" fmla="*/ 1113692 w 1113692"/>
              <a:gd name="connsiteY7" fmla="*/ 608029 h 624198"/>
              <a:gd name="connsiteX0" fmla="*/ 0 w 984738"/>
              <a:gd name="connsiteY0" fmla="*/ 10152 h 621295"/>
              <a:gd name="connsiteX1" fmla="*/ 304800 w 984738"/>
              <a:gd name="connsiteY1" fmla="*/ 10152 h 621295"/>
              <a:gd name="connsiteX2" fmla="*/ 468923 w 984738"/>
              <a:gd name="connsiteY2" fmla="*/ 115659 h 621295"/>
              <a:gd name="connsiteX3" fmla="*/ 597877 w 984738"/>
              <a:gd name="connsiteY3" fmla="*/ 338398 h 621295"/>
              <a:gd name="connsiteX4" fmla="*/ 656492 w 984738"/>
              <a:gd name="connsiteY4" fmla="*/ 502521 h 621295"/>
              <a:gd name="connsiteX5" fmla="*/ 820615 w 984738"/>
              <a:gd name="connsiteY5" fmla="*/ 608029 h 621295"/>
              <a:gd name="connsiteX6" fmla="*/ 984738 w 984738"/>
              <a:gd name="connsiteY6" fmla="*/ 619752 h 621295"/>
              <a:gd name="connsiteX0" fmla="*/ 0 w 1050053"/>
              <a:gd name="connsiteY0" fmla="*/ 182482 h 612754"/>
              <a:gd name="connsiteX1" fmla="*/ 370115 w 1050053"/>
              <a:gd name="connsiteY1" fmla="*/ 1611 h 612754"/>
              <a:gd name="connsiteX2" fmla="*/ 534238 w 1050053"/>
              <a:gd name="connsiteY2" fmla="*/ 107118 h 612754"/>
              <a:gd name="connsiteX3" fmla="*/ 663192 w 1050053"/>
              <a:gd name="connsiteY3" fmla="*/ 329857 h 612754"/>
              <a:gd name="connsiteX4" fmla="*/ 721807 w 1050053"/>
              <a:gd name="connsiteY4" fmla="*/ 493980 h 612754"/>
              <a:gd name="connsiteX5" fmla="*/ 885930 w 1050053"/>
              <a:gd name="connsiteY5" fmla="*/ 599488 h 612754"/>
              <a:gd name="connsiteX6" fmla="*/ 1050053 w 1050053"/>
              <a:gd name="connsiteY6" fmla="*/ 611211 h 612754"/>
              <a:gd name="connsiteX0" fmla="*/ 0 w 1050053"/>
              <a:gd name="connsiteY0" fmla="*/ 182482 h 612754"/>
              <a:gd name="connsiteX1" fmla="*/ 370115 w 1050053"/>
              <a:gd name="connsiteY1" fmla="*/ 1611 h 612754"/>
              <a:gd name="connsiteX2" fmla="*/ 534238 w 1050053"/>
              <a:gd name="connsiteY2" fmla="*/ 107118 h 612754"/>
              <a:gd name="connsiteX3" fmla="*/ 663192 w 1050053"/>
              <a:gd name="connsiteY3" fmla="*/ 329857 h 612754"/>
              <a:gd name="connsiteX4" fmla="*/ 721807 w 1050053"/>
              <a:gd name="connsiteY4" fmla="*/ 493980 h 612754"/>
              <a:gd name="connsiteX5" fmla="*/ 885930 w 1050053"/>
              <a:gd name="connsiteY5" fmla="*/ 599488 h 612754"/>
              <a:gd name="connsiteX6" fmla="*/ 1050053 w 1050053"/>
              <a:gd name="connsiteY6" fmla="*/ 611211 h 612754"/>
              <a:gd name="connsiteX0" fmla="*/ 0 w 1050053"/>
              <a:gd name="connsiteY0" fmla="*/ 153136 h 583408"/>
              <a:gd name="connsiteX1" fmla="*/ 254559 w 1050053"/>
              <a:gd name="connsiteY1" fmla="*/ 2410 h 583408"/>
              <a:gd name="connsiteX2" fmla="*/ 534238 w 1050053"/>
              <a:gd name="connsiteY2" fmla="*/ 77772 h 583408"/>
              <a:gd name="connsiteX3" fmla="*/ 663192 w 1050053"/>
              <a:gd name="connsiteY3" fmla="*/ 300511 h 583408"/>
              <a:gd name="connsiteX4" fmla="*/ 721807 w 1050053"/>
              <a:gd name="connsiteY4" fmla="*/ 464634 h 583408"/>
              <a:gd name="connsiteX5" fmla="*/ 885930 w 1050053"/>
              <a:gd name="connsiteY5" fmla="*/ 570142 h 583408"/>
              <a:gd name="connsiteX6" fmla="*/ 1050053 w 1050053"/>
              <a:gd name="connsiteY6" fmla="*/ 581865 h 583408"/>
              <a:gd name="connsiteX0" fmla="*/ 0 w 1050053"/>
              <a:gd name="connsiteY0" fmla="*/ 155894 h 586166"/>
              <a:gd name="connsiteX1" fmla="*/ 254559 w 1050053"/>
              <a:gd name="connsiteY1" fmla="*/ 5168 h 586166"/>
              <a:gd name="connsiteX2" fmla="*/ 549310 w 1050053"/>
              <a:gd name="connsiteY2" fmla="*/ 60434 h 586166"/>
              <a:gd name="connsiteX3" fmla="*/ 663192 w 1050053"/>
              <a:gd name="connsiteY3" fmla="*/ 303269 h 586166"/>
              <a:gd name="connsiteX4" fmla="*/ 721807 w 1050053"/>
              <a:gd name="connsiteY4" fmla="*/ 467392 h 586166"/>
              <a:gd name="connsiteX5" fmla="*/ 885930 w 1050053"/>
              <a:gd name="connsiteY5" fmla="*/ 572900 h 586166"/>
              <a:gd name="connsiteX6" fmla="*/ 1050053 w 1050053"/>
              <a:gd name="connsiteY6" fmla="*/ 584623 h 586166"/>
              <a:gd name="connsiteX0" fmla="*/ 0 w 1050053"/>
              <a:gd name="connsiteY0" fmla="*/ 155894 h 586166"/>
              <a:gd name="connsiteX1" fmla="*/ 254559 w 1050053"/>
              <a:gd name="connsiteY1" fmla="*/ 5168 h 586166"/>
              <a:gd name="connsiteX2" fmla="*/ 549310 w 1050053"/>
              <a:gd name="connsiteY2" fmla="*/ 60434 h 586166"/>
              <a:gd name="connsiteX3" fmla="*/ 688313 w 1050053"/>
              <a:gd name="connsiteY3" fmla="*/ 303269 h 586166"/>
              <a:gd name="connsiteX4" fmla="*/ 721807 w 1050053"/>
              <a:gd name="connsiteY4" fmla="*/ 467392 h 586166"/>
              <a:gd name="connsiteX5" fmla="*/ 885930 w 1050053"/>
              <a:gd name="connsiteY5" fmla="*/ 572900 h 586166"/>
              <a:gd name="connsiteX6" fmla="*/ 1050053 w 1050053"/>
              <a:gd name="connsiteY6" fmla="*/ 584623 h 586166"/>
              <a:gd name="connsiteX0" fmla="*/ 0 w 1050053"/>
              <a:gd name="connsiteY0" fmla="*/ 155894 h 585404"/>
              <a:gd name="connsiteX1" fmla="*/ 254559 w 1050053"/>
              <a:gd name="connsiteY1" fmla="*/ 5168 h 585404"/>
              <a:gd name="connsiteX2" fmla="*/ 549310 w 1050053"/>
              <a:gd name="connsiteY2" fmla="*/ 60434 h 585404"/>
              <a:gd name="connsiteX3" fmla="*/ 688313 w 1050053"/>
              <a:gd name="connsiteY3" fmla="*/ 303269 h 585404"/>
              <a:gd name="connsiteX4" fmla="*/ 751952 w 1050053"/>
              <a:gd name="connsiteY4" fmla="*/ 482465 h 585404"/>
              <a:gd name="connsiteX5" fmla="*/ 885930 w 1050053"/>
              <a:gd name="connsiteY5" fmla="*/ 572900 h 585404"/>
              <a:gd name="connsiteX6" fmla="*/ 1050053 w 1050053"/>
              <a:gd name="connsiteY6" fmla="*/ 584623 h 585404"/>
              <a:gd name="connsiteX0" fmla="*/ 0 w 1050053"/>
              <a:gd name="connsiteY0" fmla="*/ 155894 h 585404"/>
              <a:gd name="connsiteX1" fmla="*/ 254559 w 1050053"/>
              <a:gd name="connsiteY1" fmla="*/ 5168 h 585404"/>
              <a:gd name="connsiteX2" fmla="*/ 549310 w 1050053"/>
              <a:gd name="connsiteY2" fmla="*/ 60434 h 585404"/>
              <a:gd name="connsiteX3" fmla="*/ 688313 w 1050053"/>
              <a:gd name="connsiteY3" fmla="*/ 303269 h 585404"/>
              <a:gd name="connsiteX4" fmla="*/ 751952 w 1050053"/>
              <a:gd name="connsiteY4" fmla="*/ 482465 h 585404"/>
              <a:gd name="connsiteX5" fmla="*/ 885930 w 1050053"/>
              <a:gd name="connsiteY5" fmla="*/ 572900 h 585404"/>
              <a:gd name="connsiteX6" fmla="*/ 1050053 w 1050053"/>
              <a:gd name="connsiteY6" fmla="*/ 584623 h 585404"/>
              <a:gd name="connsiteX0" fmla="*/ 0 w 1065125"/>
              <a:gd name="connsiteY0" fmla="*/ 155894 h 585404"/>
              <a:gd name="connsiteX1" fmla="*/ 269631 w 1065125"/>
              <a:gd name="connsiteY1" fmla="*/ 5168 h 585404"/>
              <a:gd name="connsiteX2" fmla="*/ 564382 w 1065125"/>
              <a:gd name="connsiteY2" fmla="*/ 60434 h 585404"/>
              <a:gd name="connsiteX3" fmla="*/ 703385 w 1065125"/>
              <a:gd name="connsiteY3" fmla="*/ 303269 h 585404"/>
              <a:gd name="connsiteX4" fmla="*/ 767024 w 1065125"/>
              <a:gd name="connsiteY4" fmla="*/ 482465 h 585404"/>
              <a:gd name="connsiteX5" fmla="*/ 901002 w 1065125"/>
              <a:gd name="connsiteY5" fmla="*/ 572900 h 585404"/>
              <a:gd name="connsiteX6" fmla="*/ 1065125 w 1065125"/>
              <a:gd name="connsiteY6" fmla="*/ 584623 h 58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5" h="585404">
                <a:moveTo>
                  <a:pt x="0" y="155894"/>
                </a:moveTo>
                <a:cubicBezTo>
                  <a:pt x="108299" y="81788"/>
                  <a:pt x="175567" y="21078"/>
                  <a:pt x="269631" y="5168"/>
                </a:cubicBezTo>
                <a:cubicBezTo>
                  <a:pt x="363695" y="-10742"/>
                  <a:pt x="492090" y="10751"/>
                  <a:pt x="564382" y="60434"/>
                </a:cubicBezTo>
                <a:cubicBezTo>
                  <a:pt x="636674" y="110118"/>
                  <a:pt x="669611" y="232930"/>
                  <a:pt x="703385" y="303269"/>
                </a:cubicBezTo>
                <a:cubicBezTo>
                  <a:pt x="737159" y="373608"/>
                  <a:pt x="734088" y="437527"/>
                  <a:pt x="767024" y="482465"/>
                </a:cubicBezTo>
                <a:cubicBezTo>
                  <a:pt x="799960" y="527404"/>
                  <a:pt x="851318" y="555874"/>
                  <a:pt x="901002" y="572900"/>
                </a:cubicBezTo>
                <a:cubicBezTo>
                  <a:pt x="950686" y="589926"/>
                  <a:pt x="1016279" y="584623"/>
                  <a:pt x="1065125" y="58462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5080534" y="8406538"/>
            <a:ext cx="386865"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5467395" y="8411565"/>
            <a:ext cx="0" cy="607926"/>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80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p:cNvSpPr/>
          <p:nvPr/>
        </p:nvSpPr>
        <p:spPr>
          <a:xfrm>
            <a:off x="5121442" y="12106764"/>
            <a:ext cx="693948" cy="2642865"/>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843920" y="9365226"/>
            <a:ext cx="730268" cy="1996834"/>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2569855" y="9376153"/>
            <a:ext cx="492000" cy="1988678"/>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2610134" y="6345382"/>
            <a:ext cx="456407" cy="1251012"/>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1958808" y="5732585"/>
            <a:ext cx="651325" cy="1861038"/>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3293323" y="8337154"/>
            <a:ext cx="110871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1594022" y="8032230"/>
            <a:ext cx="8560721" cy="3750039"/>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12"/>
          <p:cNvSpPr/>
          <p:nvPr/>
        </p:nvSpPr>
        <p:spPr>
          <a:xfrm>
            <a:off x="1618736" y="5050302"/>
            <a:ext cx="8569586" cy="2804160"/>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TextBox 226"/>
          <p:cNvSpPr txBox="1"/>
          <p:nvPr/>
        </p:nvSpPr>
        <p:spPr>
          <a:xfrm>
            <a:off x="5628085" y="10109769"/>
            <a:ext cx="2098682" cy="523220"/>
          </a:xfrm>
          <a:prstGeom prst="rect">
            <a:avLst/>
          </a:prstGeom>
          <a:noFill/>
        </p:spPr>
        <p:txBody>
          <a:bodyPr wrap="square" rtlCol="0">
            <a:spAutoFit/>
          </a:bodyPr>
          <a:lstStyle/>
          <a:p>
            <a:pPr algn="ctr"/>
            <a:r>
              <a:rPr lang="en-US" sz="1400" dirty="0"/>
              <a:t>Genotype Comparison and Matching</a:t>
            </a:r>
          </a:p>
        </p:txBody>
      </p:sp>
      <p:sp>
        <p:nvSpPr>
          <p:cNvPr id="2" name="Title 1"/>
          <p:cNvSpPr>
            <a:spLocks noGrp="1"/>
          </p:cNvSpPr>
          <p:nvPr>
            <p:ph type="title"/>
          </p:nvPr>
        </p:nvSpPr>
        <p:spPr>
          <a:xfrm>
            <a:off x="2070271" y="613049"/>
            <a:ext cx="7775858" cy="1232079"/>
          </a:xfrm>
        </p:spPr>
        <p:txBody>
          <a:bodyPr>
            <a:noAutofit/>
          </a:bodyPr>
          <a:lstStyle/>
          <a:p>
            <a:r>
              <a:rPr lang="en-US" sz="4000" dirty="0"/>
              <a:t>Fig 1a: Linking Attack </a:t>
            </a:r>
            <a:r>
              <a:rPr lang="en-US" sz="4000" dirty="0" smtClean="0"/>
              <a:t>Scenario</a:t>
            </a:r>
            <a:endParaRPr lang="en-US" sz="4000" dirty="0"/>
          </a:p>
        </p:txBody>
      </p:sp>
      <p:sp>
        <p:nvSpPr>
          <p:cNvPr id="107" name="Right Brace 106"/>
          <p:cNvSpPr/>
          <p:nvPr/>
        </p:nvSpPr>
        <p:spPr>
          <a:xfrm rot="5400000">
            <a:off x="3726567" y="6937502"/>
            <a:ext cx="231166" cy="1555039"/>
          </a:xfrm>
          <a:prstGeom prst="rightBrace">
            <a:avLst>
              <a:gd name="adj1" fmla="val 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031715" y="5634219"/>
            <a:ext cx="2249334" cy="646331"/>
          </a:xfrm>
          <a:prstGeom prst="rect">
            <a:avLst/>
          </a:prstGeom>
          <a:noFill/>
        </p:spPr>
        <p:txBody>
          <a:bodyPr wrap="none" rtlCol="0">
            <a:spAutoFit/>
          </a:bodyPr>
          <a:lstStyle/>
          <a:p>
            <a:pPr algn="ctr"/>
            <a:r>
              <a:rPr lang="en-US" dirty="0"/>
              <a:t>Phenotype-Genotype </a:t>
            </a:r>
          </a:p>
          <a:p>
            <a:pPr algn="ctr"/>
            <a:r>
              <a:rPr lang="en-US" dirty="0"/>
              <a:t>Correlation Dataset</a:t>
            </a:r>
          </a:p>
        </p:txBody>
      </p:sp>
      <mc:AlternateContent xmlns:mc="http://schemas.openxmlformats.org/markup-compatibility/2006" xmlns:a14="http://schemas.microsoft.com/office/drawing/2010/main">
        <mc:Choice Requires="a14">
          <p:sp>
            <p:nvSpPr>
              <p:cNvPr id="115" name="TextBox 114"/>
              <p:cNvSpPr txBox="1"/>
              <p:nvPr/>
            </p:nvSpPr>
            <p:spPr>
              <a:xfrm>
                <a:off x="5119996" y="6267505"/>
                <a:ext cx="2026132" cy="830997"/>
              </a:xfrm>
              <a:prstGeom prst="rect">
                <a:avLst/>
              </a:prstGeom>
              <a:noFill/>
            </p:spPr>
            <p:txBody>
              <a:bodyPr wrap="none" rtlCol="0">
                <a:spAutoFit/>
              </a:bodyPr>
              <a:lstStyle/>
              <a:p>
                <a:pPr algn="ctr"/>
                <a:r>
                  <a:rPr lang="en-US" sz="1200" dirty="0"/>
                  <a:t>Phenotype 1             Variant 1 </a:t>
                </a:r>
              </a:p>
              <a:p>
                <a:pPr algn="ctr"/>
                <a:r>
                  <a:rPr lang="en-US" sz="1200" dirty="0"/>
                  <a:t>Phenotype 2             Variant 2 </a:t>
                </a:r>
              </a:p>
              <a:p>
                <a:pPr algn="ctr"/>
                <a:endParaRPr lang="en-US" sz="1200" dirty="0"/>
              </a:p>
              <a:p>
                <a:pPr algn="ctr"/>
                <a:r>
                  <a:rPr lang="en-US" sz="1200" dirty="0"/>
                  <a:t>Phenotype </a:t>
                </a:r>
                <a14:m>
                  <m:oMath xmlns:m="http://schemas.openxmlformats.org/officeDocument/2006/math">
                    <m:r>
                      <a:rPr lang="en-US" sz="1200" i="1">
                        <a:latin typeface="Cambria Math" panose="02040503050406030204" pitchFamily="18" charset="0"/>
                      </a:rPr>
                      <m:t>𝑞</m:t>
                    </m:r>
                  </m:oMath>
                </a14:m>
                <a:r>
                  <a:rPr lang="en-US" sz="1200" dirty="0"/>
                  <a:t>            Variant </a:t>
                </a:r>
                <a14:m>
                  <m:oMath xmlns:m="http://schemas.openxmlformats.org/officeDocument/2006/math">
                    <m:r>
                      <a:rPr lang="en-US" sz="1200" i="1">
                        <a:latin typeface="Cambria Math" panose="02040503050406030204" pitchFamily="18" charset="0"/>
                      </a:rPr>
                      <m:t>𝑞</m:t>
                    </m:r>
                  </m:oMath>
                </a14:m>
                <a:r>
                  <a:rPr lang="en-US" sz="1200" dirty="0"/>
                  <a:t> </a:t>
                </a:r>
              </a:p>
            </p:txBody>
          </p:sp>
        </mc:Choice>
        <mc:Fallback xmlns="">
          <p:sp>
            <p:nvSpPr>
              <p:cNvPr id="115" name="TextBox 114"/>
              <p:cNvSpPr txBox="1">
                <a:spLocks noRot="1" noChangeAspect="1" noMove="1" noResize="1" noEditPoints="1" noAdjustHandles="1" noChangeArrowheads="1" noChangeShapeType="1" noTextEdit="1"/>
              </p:cNvSpPr>
              <p:nvPr/>
            </p:nvSpPr>
            <p:spPr>
              <a:xfrm>
                <a:off x="5119996" y="6267505"/>
                <a:ext cx="2026132" cy="830997"/>
              </a:xfrm>
              <a:prstGeom prst="rect">
                <a:avLst/>
              </a:prstGeom>
              <a:blipFill rotWithShape="0">
                <a:blip r:embed="rId3"/>
                <a:stretch>
                  <a:fillRect b="-5147"/>
                </a:stretch>
              </a:blipFill>
            </p:spPr>
            <p:txBody>
              <a:bodyPr/>
              <a:lstStyle/>
              <a:p>
                <a:r>
                  <a:rPr lang="en-US">
                    <a:noFill/>
                  </a:rPr>
                  <a:t> </a:t>
                </a:r>
              </a:p>
            </p:txBody>
          </p:sp>
        </mc:Fallback>
      </mc:AlternateContent>
      <p:sp>
        <p:nvSpPr>
          <p:cNvPr id="22" name="TextBox 21"/>
          <p:cNvSpPr txBox="1"/>
          <p:nvPr/>
        </p:nvSpPr>
        <p:spPr>
          <a:xfrm>
            <a:off x="2588298" y="6349279"/>
            <a:ext cx="534121" cy="307777"/>
          </a:xfrm>
          <a:prstGeom prst="rect">
            <a:avLst/>
          </a:prstGeom>
          <a:noFill/>
        </p:spPr>
        <p:txBody>
          <a:bodyPr wrap="none" rtlCol="0">
            <a:spAutoFit/>
          </a:bodyPr>
          <a:lstStyle/>
          <a:p>
            <a:r>
              <a:rPr lang="en-US" sz="1400" dirty="0"/>
              <a:t>HIV+</a:t>
            </a:r>
          </a:p>
        </p:txBody>
      </p:sp>
      <p:sp>
        <p:nvSpPr>
          <p:cNvPr id="23" name="TextBox 22"/>
          <p:cNvSpPr txBox="1"/>
          <p:nvPr/>
        </p:nvSpPr>
        <p:spPr>
          <a:xfrm>
            <a:off x="2591681" y="6614427"/>
            <a:ext cx="498855" cy="307777"/>
          </a:xfrm>
          <a:prstGeom prst="rect">
            <a:avLst/>
          </a:prstGeom>
          <a:noFill/>
        </p:spPr>
        <p:txBody>
          <a:bodyPr wrap="none" rtlCol="0">
            <a:spAutoFit/>
          </a:bodyPr>
          <a:lstStyle/>
          <a:p>
            <a:r>
              <a:rPr lang="en-US" sz="1400" dirty="0"/>
              <a:t>HIV-</a:t>
            </a:r>
          </a:p>
        </p:txBody>
      </p:sp>
      <p:cxnSp>
        <p:nvCxnSpPr>
          <p:cNvPr id="32" name="Straight Connector 31"/>
          <p:cNvCxnSpPr/>
          <p:nvPr/>
        </p:nvCxnSpPr>
        <p:spPr>
          <a:xfrm>
            <a:off x="3405346" y="6345677"/>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30255" y="6350030"/>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43696" y="6257376"/>
            <a:ext cx="343364" cy="369332"/>
          </a:xfrm>
          <a:prstGeom prst="rect">
            <a:avLst/>
          </a:prstGeom>
          <a:noFill/>
        </p:spPr>
        <p:txBody>
          <a:bodyPr wrap="none" rtlCol="0">
            <a:spAutoFit/>
          </a:bodyPr>
          <a:lstStyle/>
          <a:p>
            <a:r>
              <a:rPr lang="en-US" dirty="0"/>
              <a:t>…</a:t>
            </a:r>
          </a:p>
        </p:txBody>
      </p:sp>
      <p:sp>
        <p:nvSpPr>
          <p:cNvPr id="38" name="TextBox 37"/>
          <p:cNvSpPr txBox="1"/>
          <p:nvPr/>
        </p:nvSpPr>
        <p:spPr>
          <a:xfrm>
            <a:off x="3743696" y="6509789"/>
            <a:ext cx="343364" cy="369332"/>
          </a:xfrm>
          <a:prstGeom prst="rect">
            <a:avLst/>
          </a:prstGeom>
          <a:noFill/>
        </p:spPr>
        <p:txBody>
          <a:bodyPr wrap="none" rtlCol="0">
            <a:spAutoFit/>
          </a:bodyPr>
          <a:lstStyle/>
          <a:p>
            <a:r>
              <a:rPr lang="en-US" dirty="0"/>
              <a:t>…</a:t>
            </a:r>
          </a:p>
        </p:txBody>
      </p:sp>
      <p:cxnSp>
        <p:nvCxnSpPr>
          <p:cNvPr id="39" name="Straight Connector 38"/>
          <p:cNvCxnSpPr/>
          <p:nvPr/>
        </p:nvCxnSpPr>
        <p:spPr>
          <a:xfrm>
            <a:off x="4113219" y="6350034"/>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577749" y="7319585"/>
            <a:ext cx="498855" cy="307777"/>
          </a:xfrm>
          <a:prstGeom prst="rect">
            <a:avLst/>
          </a:prstGeom>
          <a:noFill/>
        </p:spPr>
        <p:txBody>
          <a:bodyPr wrap="none" rtlCol="0">
            <a:spAutoFit/>
          </a:bodyPr>
          <a:lstStyle/>
          <a:p>
            <a:r>
              <a:rPr lang="en-US" sz="1400" dirty="0"/>
              <a:t>HIV-</a:t>
            </a:r>
          </a:p>
        </p:txBody>
      </p:sp>
      <p:sp>
        <p:nvSpPr>
          <p:cNvPr id="60" name="TextBox 59"/>
          <p:cNvSpPr txBox="1"/>
          <p:nvPr/>
        </p:nvSpPr>
        <p:spPr>
          <a:xfrm rot="5400000">
            <a:off x="3815311" y="6949464"/>
            <a:ext cx="343364" cy="369332"/>
          </a:xfrm>
          <a:prstGeom prst="rect">
            <a:avLst/>
          </a:prstGeom>
          <a:noFill/>
        </p:spPr>
        <p:txBody>
          <a:bodyPr wrap="none" rtlCol="0">
            <a:spAutoFit/>
          </a:bodyPr>
          <a:lstStyle/>
          <a:p>
            <a:r>
              <a:rPr lang="en-US" dirty="0"/>
              <a:t>…</a:t>
            </a:r>
          </a:p>
        </p:txBody>
      </p:sp>
      <p:sp>
        <p:nvSpPr>
          <p:cNvPr id="61" name="TextBox 60"/>
          <p:cNvSpPr txBox="1"/>
          <p:nvPr/>
        </p:nvSpPr>
        <p:spPr>
          <a:xfrm rot="5400000">
            <a:off x="2721072" y="6949464"/>
            <a:ext cx="343364" cy="369332"/>
          </a:xfrm>
          <a:prstGeom prst="rect">
            <a:avLst/>
          </a:prstGeom>
          <a:noFill/>
        </p:spPr>
        <p:txBody>
          <a:bodyPr wrap="none" rtlCol="0">
            <a:spAutoFit/>
          </a:bodyPr>
          <a:lstStyle/>
          <a:p>
            <a:r>
              <a:rPr lang="en-US" dirty="0"/>
              <a:t>…</a:t>
            </a:r>
          </a:p>
        </p:txBody>
      </p:sp>
      <p:sp>
        <p:nvSpPr>
          <p:cNvPr id="5" name="Rectangle 4"/>
          <p:cNvSpPr/>
          <p:nvPr/>
        </p:nvSpPr>
        <p:spPr>
          <a:xfrm>
            <a:off x="1961887" y="5734486"/>
            <a:ext cx="2657005" cy="1874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961810" y="6350031"/>
            <a:ext cx="2657082" cy="974584"/>
            <a:chOff x="1066800" y="2010780"/>
            <a:chExt cx="1943880" cy="974584"/>
          </a:xfrm>
        </p:grpSpPr>
        <p:cxnSp>
          <p:nvCxnSpPr>
            <p:cNvPr id="10" name="Straight Connector 9"/>
            <p:cNvCxnSpPr/>
            <p:nvPr/>
          </p:nvCxnSpPr>
          <p:spPr>
            <a:xfrm>
              <a:off x="1077024" y="2010780"/>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66800" y="2277088"/>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79870" y="2985364"/>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76113" y="2559028"/>
              <a:ext cx="19294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rot="19489206">
            <a:off x="2911221" y="5925200"/>
            <a:ext cx="974947" cy="276999"/>
          </a:xfrm>
          <a:prstGeom prst="rect">
            <a:avLst/>
          </a:prstGeom>
          <a:noFill/>
        </p:spPr>
        <p:txBody>
          <a:bodyPr wrap="none" rtlCol="0">
            <a:spAutoFit/>
          </a:bodyPr>
          <a:lstStyle/>
          <a:p>
            <a:r>
              <a:rPr lang="en-US" sz="1200" dirty="0"/>
              <a:t>Phenotype 1</a:t>
            </a:r>
          </a:p>
        </p:txBody>
      </p:sp>
      <mc:AlternateContent xmlns:mc="http://schemas.openxmlformats.org/markup-compatibility/2006" xmlns:a14="http://schemas.microsoft.com/office/drawing/2010/main">
        <mc:Choice Requires="a14">
          <p:sp>
            <p:nvSpPr>
              <p:cNvPr id="85" name="TextBox 84"/>
              <p:cNvSpPr txBox="1"/>
              <p:nvPr/>
            </p:nvSpPr>
            <p:spPr>
              <a:xfrm rot="19577995">
                <a:off x="3922378" y="5956880"/>
                <a:ext cx="896399" cy="461665"/>
              </a:xfrm>
              <a:prstGeom prst="rect">
                <a:avLst/>
              </a:prstGeom>
              <a:noFill/>
            </p:spPr>
            <p:txBody>
              <a:bodyPr wrap="none" rtlCol="0">
                <a:spAutoFit/>
              </a:bodyPr>
              <a:lstStyle/>
              <a:p>
                <a:r>
                  <a:rPr lang="en-US" sz="1200" dirty="0"/>
                  <a:t>Phenotype </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85" name="TextBox 84"/>
              <p:cNvSpPr txBox="1">
                <a:spLocks noRot="1" noChangeAspect="1" noMove="1" noResize="1" noEditPoints="1" noAdjustHandles="1" noChangeArrowheads="1" noChangeShapeType="1" noTextEdit="1"/>
              </p:cNvSpPr>
              <p:nvPr/>
            </p:nvSpPr>
            <p:spPr>
              <a:xfrm rot="19577995">
                <a:off x="3922378" y="5956880"/>
                <a:ext cx="896399" cy="461665"/>
              </a:xfrm>
              <a:prstGeom prst="rect">
                <a:avLst/>
              </a:prstGeom>
              <a:blipFill rotWithShape="0">
                <a:blip r:embed="rId4"/>
                <a:stretch>
                  <a:fillRect/>
                </a:stretch>
              </a:blipFill>
            </p:spPr>
            <p:txBody>
              <a:bodyPr/>
              <a:lstStyle/>
              <a:p>
                <a:r>
                  <a:rPr lang="en-US">
                    <a:noFill/>
                  </a:rPr>
                  <a:t> </a:t>
                </a:r>
              </a:p>
            </p:txBody>
          </p:sp>
        </mc:Fallback>
      </mc:AlternateContent>
      <p:sp>
        <p:nvSpPr>
          <p:cNvPr id="101" name="TextBox 100"/>
          <p:cNvSpPr txBox="1"/>
          <p:nvPr/>
        </p:nvSpPr>
        <p:spPr>
          <a:xfrm>
            <a:off x="3748168" y="7220281"/>
            <a:ext cx="343364" cy="369332"/>
          </a:xfrm>
          <a:prstGeom prst="rect">
            <a:avLst/>
          </a:prstGeom>
          <a:noFill/>
        </p:spPr>
        <p:txBody>
          <a:bodyPr wrap="none" rtlCol="0">
            <a:spAutoFit/>
          </a:bodyPr>
          <a:lstStyle/>
          <a:p>
            <a:r>
              <a:rPr lang="en-US" dirty="0"/>
              <a:t>…</a:t>
            </a:r>
          </a:p>
        </p:txBody>
      </p:sp>
      <p:sp>
        <p:nvSpPr>
          <p:cNvPr id="116" name="TextBox 115"/>
          <p:cNvSpPr txBox="1"/>
          <p:nvPr/>
        </p:nvSpPr>
        <p:spPr>
          <a:xfrm>
            <a:off x="2302317" y="5070697"/>
            <a:ext cx="1972270" cy="646331"/>
          </a:xfrm>
          <a:prstGeom prst="rect">
            <a:avLst/>
          </a:prstGeom>
          <a:noFill/>
        </p:spPr>
        <p:txBody>
          <a:bodyPr wrap="none" rtlCol="0">
            <a:spAutoFit/>
          </a:bodyPr>
          <a:lstStyle/>
          <a:p>
            <a:pPr algn="ctr"/>
            <a:r>
              <a:rPr lang="en-US" dirty="0"/>
              <a:t>Phenotype </a:t>
            </a:r>
            <a:r>
              <a:rPr lang="en-US" dirty="0" smtClean="0"/>
              <a:t>Dataset</a:t>
            </a:r>
          </a:p>
          <a:p>
            <a:pPr algn="ctr"/>
            <a:r>
              <a:rPr lang="en-US" dirty="0" smtClean="0"/>
              <a:t>(Public)</a:t>
            </a:r>
            <a:endParaRPr lang="en-US" dirty="0"/>
          </a:p>
        </p:txBody>
      </p:sp>
      <p:sp>
        <p:nvSpPr>
          <p:cNvPr id="145" name="TextBox 144"/>
          <p:cNvSpPr txBox="1"/>
          <p:nvPr/>
        </p:nvSpPr>
        <p:spPr>
          <a:xfrm>
            <a:off x="3399009" y="8327479"/>
            <a:ext cx="944489" cy="523220"/>
          </a:xfrm>
          <a:prstGeom prst="rect">
            <a:avLst/>
          </a:prstGeom>
          <a:noFill/>
        </p:spPr>
        <p:txBody>
          <a:bodyPr wrap="none" rtlCol="0">
            <a:spAutoFit/>
          </a:bodyPr>
          <a:lstStyle/>
          <a:p>
            <a:pPr algn="ctr"/>
            <a:r>
              <a:rPr lang="en-US" sz="1400" dirty="0"/>
              <a:t>Genotype </a:t>
            </a:r>
          </a:p>
          <a:p>
            <a:pPr algn="ctr"/>
            <a:r>
              <a:rPr lang="en-US" sz="1400" dirty="0"/>
              <a:t>Prediction</a:t>
            </a:r>
          </a:p>
        </p:txBody>
      </p:sp>
      <p:sp>
        <p:nvSpPr>
          <p:cNvPr id="17" name="TextBox 16"/>
          <p:cNvSpPr txBox="1"/>
          <p:nvPr/>
        </p:nvSpPr>
        <p:spPr>
          <a:xfrm>
            <a:off x="7468800" y="5094422"/>
            <a:ext cx="2547429" cy="646331"/>
          </a:xfrm>
          <a:prstGeom prst="rect">
            <a:avLst/>
          </a:prstGeom>
          <a:noFill/>
        </p:spPr>
        <p:txBody>
          <a:bodyPr wrap="none" rtlCol="0">
            <a:spAutoFit/>
          </a:bodyPr>
          <a:lstStyle/>
          <a:p>
            <a:pPr algn="ctr"/>
            <a:r>
              <a:rPr lang="en-US" dirty="0"/>
              <a:t>Genotype </a:t>
            </a:r>
            <a:r>
              <a:rPr lang="en-US" dirty="0" smtClean="0"/>
              <a:t>Dataset</a:t>
            </a:r>
          </a:p>
          <a:p>
            <a:pPr algn="ctr"/>
            <a:r>
              <a:rPr lang="en-US" dirty="0" smtClean="0"/>
              <a:t>(Stolen/Hacked/Queried)</a:t>
            </a:r>
            <a:endParaRPr lang="en-US" dirty="0"/>
          </a:p>
        </p:txBody>
      </p:sp>
      <p:sp>
        <p:nvSpPr>
          <p:cNvPr id="21" name="Rectangle 20"/>
          <p:cNvSpPr/>
          <p:nvPr/>
        </p:nvSpPr>
        <p:spPr>
          <a:xfrm>
            <a:off x="7743825" y="5772150"/>
            <a:ext cx="661621" cy="1817370"/>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8407127" y="5778828"/>
            <a:ext cx="1380145" cy="1814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p:nvPr/>
        </p:nvCxnSpPr>
        <p:spPr>
          <a:xfrm>
            <a:off x="8746085" y="6319422"/>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048826" y="6323775"/>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062267" y="6231121"/>
            <a:ext cx="343364" cy="369332"/>
          </a:xfrm>
          <a:prstGeom prst="rect">
            <a:avLst/>
          </a:prstGeom>
          <a:noFill/>
        </p:spPr>
        <p:txBody>
          <a:bodyPr wrap="none" rtlCol="0">
            <a:spAutoFit/>
          </a:bodyPr>
          <a:lstStyle/>
          <a:p>
            <a:r>
              <a:rPr lang="en-US" dirty="0"/>
              <a:t>…</a:t>
            </a:r>
          </a:p>
        </p:txBody>
      </p:sp>
      <p:cxnSp>
        <p:nvCxnSpPr>
          <p:cNvPr id="160" name="Straight Connector 159"/>
          <p:cNvCxnSpPr/>
          <p:nvPr/>
        </p:nvCxnSpPr>
        <p:spPr>
          <a:xfrm>
            <a:off x="9426248" y="6323779"/>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rot="5400000">
            <a:off x="9137217" y="6902733"/>
            <a:ext cx="343364" cy="369332"/>
          </a:xfrm>
          <a:prstGeom prst="rect">
            <a:avLst/>
          </a:prstGeom>
          <a:noFill/>
        </p:spPr>
        <p:txBody>
          <a:bodyPr wrap="none" rtlCol="0">
            <a:spAutoFit/>
          </a:bodyPr>
          <a:lstStyle/>
          <a:p>
            <a:r>
              <a:rPr lang="en-US" dirty="0"/>
              <a:t>…</a:t>
            </a:r>
          </a:p>
        </p:txBody>
      </p:sp>
      <p:sp>
        <p:nvSpPr>
          <p:cNvPr id="164" name="TextBox 163"/>
          <p:cNvSpPr txBox="1"/>
          <p:nvPr/>
        </p:nvSpPr>
        <p:spPr>
          <a:xfrm rot="19489206">
            <a:off x="8310777" y="5953189"/>
            <a:ext cx="742126" cy="276999"/>
          </a:xfrm>
          <a:prstGeom prst="rect">
            <a:avLst/>
          </a:prstGeom>
          <a:noFill/>
        </p:spPr>
        <p:txBody>
          <a:bodyPr wrap="none" rtlCol="0">
            <a:spAutoFit/>
          </a:bodyPr>
          <a:lstStyle/>
          <a:p>
            <a:r>
              <a:rPr lang="en-US" sz="1200" dirty="0" smtClean="0"/>
              <a:t>Variant </a:t>
            </a:r>
            <a:r>
              <a:rPr lang="en-US" sz="1200" dirty="0"/>
              <a:t>1</a:t>
            </a:r>
          </a:p>
        </p:txBody>
      </p:sp>
      <p:sp>
        <p:nvSpPr>
          <p:cNvPr id="165" name="TextBox 164"/>
          <p:cNvSpPr txBox="1"/>
          <p:nvPr/>
        </p:nvSpPr>
        <p:spPr>
          <a:xfrm rot="19386106">
            <a:off x="8616841" y="5960193"/>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166" name="TextBox 165"/>
              <p:cNvSpPr txBox="1"/>
              <p:nvPr/>
            </p:nvSpPr>
            <p:spPr>
              <a:xfrm rot="19577995">
                <a:off x="9310117" y="5908729"/>
                <a:ext cx="628314" cy="461665"/>
              </a:xfrm>
              <a:prstGeom prst="rect">
                <a:avLst/>
              </a:prstGeom>
              <a:noFill/>
            </p:spPr>
            <p:txBody>
              <a:bodyPr wrap="none" rtlCol="0">
                <a:spAutoFit/>
              </a:bodyPr>
              <a:lstStyle/>
              <a:p>
                <a:pPr algn="ctr"/>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166" name="TextBox 165"/>
              <p:cNvSpPr txBox="1">
                <a:spLocks noRot="1" noChangeAspect="1" noMove="1" noResize="1" noEditPoints="1" noAdjustHandles="1" noChangeArrowheads="1" noChangeShapeType="1" noTextEdit="1"/>
              </p:cNvSpPr>
              <p:nvPr/>
            </p:nvSpPr>
            <p:spPr>
              <a:xfrm rot="19577995">
                <a:off x="9310117" y="5908729"/>
                <a:ext cx="628314" cy="461665"/>
              </a:xfrm>
              <a:prstGeom prst="rect">
                <a:avLst/>
              </a:prstGeom>
              <a:blipFill rotWithShape="0">
                <a:blip r:embed="rId5"/>
                <a:stretch>
                  <a:fillRect/>
                </a:stretch>
              </a:blipFill>
            </p:spPr>
            <p:txBody>
              <a:bodyPr/>
              <a:lstStyle/>
              <a:p>
                <a:r>
                  <a:rPr lang="en-US">
                    <a:noFill/>
                  </a:rPr>
                  <a:t> </a:t>
                </a:r>
              </a:p>
            </p:txBody>
          </p:sp>
        </mc:Fallback>
      </mc:AlternateContent>
      <p:sp>
        <p:nvSpPr>
          <p:cNvPr id="169" name="Rectangle 168"/>
          <p:cNvSpPr/>
          <p:nvPr/>
        </p:nvSpPr>
        <p:spPr>
          <a:xfrm>
            <a:off x="7737232" y="5780598"/>
            <a:ext cx="669890" cy="1811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7682764" y="5852671"/>
            <a:ext cx="798617" cy="461665"/>
          </a:xfrm>
          <a:prstGeom prst="rect">
            <a:avLst/>
          </a:prstGeom>
          <a:noFill/>
        </p:spPr>
        <p:txBody>
          <a:bodyPr wrap="none" rtlCol="0">
            <a:spAutoFit/>
          </a:bodyPr>
          <a:lstStyle/>
          <a:p>
            <a:pPr algn="ctr"/>
            <a:r>
              <a:rPr lang="en-US" sz="1200" dirty="0"/>
              <a:t>Genotype</a:t>
            </a:r>
          </a:p>
          <a:p>
            <a:pPr algn="ctr"/>
            <a:r>
              <a:rPr lang="en-US" sz="1200" dirty="0"/>
              <a:t>ID</a:t>
            </a:r>
          </a:p>
        </p:txBody>
      </p:sp>
      <p:cxnSp>
        <p:nvCxnSpPr>
          <p:cNvPr id="163" name="Straight Connector 162"/>
          <p:cNvCxnSpPr/>
          <p:nvPr/>
        </p:nvCxnSpPr>
        <p:spPr>
          <a:xfrm>
            <a:off x="7737237" y="6872024"/>
            <a:ext cx="2050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740504" y="7306810"/>
            <a:ext cx="2051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747479" y="6323776"/>
            <a:ext cx="203884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740506" y="6596969"/>
            <a:ext cx="2050576" cy="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802177" y="6309882"/>
            <a:ext cx="599844" cy="307777"/>
          </a:xfrm>
          <a:prstGeom prst="rect">
            <a:avLst/>
          </a:prstGeom>
          <a:noFill/>
        </p:spPr>
        <p:txBody>
          <a:bodyPr wrap="none" rtlCol="0">
            <a:spAutoFit/>
          </a:bodyPr>
          <a:lstStyle/>
          <a:p>
            <a:r>
              <a:rPr lang="en-US" sz="1400" dirty="0"/>
              <a:t>GID-</a:t>
            </a:r>
            <a:r>
              <a:rPr lang="en-US" sz="1400" i="1" dirty="0"/>
              <a:t>1</a:t>
            </a:r>
          </a:p>
        </p:txBody>
      </p:sp>
      <p:sp>
        <p:nvSpPr>
          <p:cNvPr id="206" name="Right Brace 205"/>
          <p:cNvSpPr/>
          <p:nvPr/>
        </p:nvSpPr>
        <p:spPr>
          <a:xfrm rot="5400000">
            <a:off x="2719371" y="7491475"/>
            <a:ext cx="230199" cy="449232"/>
          </a:xfrm>
          <a:prstGeom prst="rightBrace">
            <a:avLst>
              <a:gd name="adj1" fmla="val 0"/>
              <a:gd name="adj2" fmla="val 5503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TextBox 275"/>
          <p:cNvSpPr txBox="1"/>
          <p:nvPr/>
        </p:nvSpPr>
        <p:spPr>
          <a:xfrm rot="5400000">
            <a:off x="8006264" y="6902733"/>
            <a:ext cx="343364" cy="369332"/>
          </a:xfrm>
          <a:prstGeom prst="rect">
            <a:avLst/>
          </a:prstGeom>
          <a:noFill/>
        </p:spPr>
        <p:txBody>
          <a:bodyPr wrap="none" rtlCol="0">
            <a:spAutoFit/>
          </a:bodyPr>
          <a:lstStyle/>
          <a:p>
            <a:r>
              <a:rPr lang="en-US" dirty="0"/>
              <a:t>…</a:t>
            </a:r>
          </a:p>
        </p:txBody>
      </p:sp>
      <p:sp>
        <p:nvSpPr>
          <p:cNvPr id="120" name="TextBox 119"/>
          <p:cNvSpPr txBox="1"/>
          <p:nvPr/>
        </p:nvSpPr>
        <p:spPr>
          <a:xfrm rot="19489206">
            <a:off x="3252026" y="5929500"/>
            <a:ext cx="974947" cy="276999"/>
          </a:xfrm>
          <a:prstGeom prst="rect">
            <a:avLst/>
          </a:prstGeom>
          <a:noFill/>
        </p:spPr>
        <p:txBody>
          <a:bodyPr wrap="none" rtlCol="0">
            <a:spAutoFit/>
          </a:bodyPr>
          <a:lstStyle/>
          <a:p>
            <a:r>
              <a:rPr lang="en-US" sz="1200" dirty="0"/>
              <a:t>Phenotype 2</a:t>
            </a:r>
          </a:p>
        </p:txBody>
      </p:sp>
      <p:sp>
        <p:nvSpPr>
          <p:cNvPr id="133" name="TextBox 132"/>
          <p:cNvSpPr txBox="1"/>
          <p:nvPr/>
        </p:nvSpPr>
        <p:spPr>
          <a:xfrm rot="19227532">
            <a:off x="2536139" y="5951385"/>
            <a:ext cx="825803" cy="276999"/>
          </a:xfrm>
          <a:prstGeom prst="rect">
            <a:avLst/>
          </a:prstGeom>
          <a:noFill/>
        </p:spPr>
        <p:txBody>
          <a:bodyPr wrap="none" rtlCol="0">
            <a:spAutoFit/>
          </a:bodyPr>
          <a:lstStyle/>
          <a:p>
            <a:r>
              <a:rPr lang="en-US" sz="1200" dirty="0"/>
              <a:t>HIV Status</a:t>
            </a:r>
          </a:p>
        </p:txBody>
      </p:sp>
      <p:cxnSp>
        <p:nvCxnSpPr>
          <p:cNvPr id="19" name="Straight Arrow Connector 18"/>
          <p:cNvCxnSpPr/>
          <p:nvPr/>
        </p:nvCxnSpPr>
        <p:spPr>
          <a:xfrm>
            <a:off x="6026523" y="6418351"/>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022041" y="6588835"/>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6018483" y="6955666"/>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58984" y="6342906"/>
            <a:ext cx="0" cy="1268102"/>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2584292" y="10103192"/>
            <a:ext cx="534121" cy="307777"/>
          </a:xfrm>
          <a:prstGeom prst="rect">
            <a:avLst/>
          </a:prstGeom>
          <a:noFill/>
        </p:spPr>
        <p:txBody>
          <a:bodyPr wrap="none" rtlCol="0">
            <a:spAutoFit/>
          </a:bodyPr>
          <a:lstStyle/>
          <a:p>
            <a:r>
              <a:rPr lang="en-US" sz="1400" dirty="0"/>
              <a:t>HIV+</a:t>
            </a:r>
          </a:p>
        </p:txBody>
      </p:sp>
      <p:sp>
        <p:nvSpPr>
          <p:cNvPr id="153" name="TextBox 152"/>
          <p:cNvSpPr txBox="1"/>
          <p:nvPr/>
        </p:nvSpPr>
        <p:spPr>
          <a:xfrm>
            <a:off x="2598922" y="10368455"/>
            <a:ext cx="498855" cy="307777"/>
          </a:xfrm>
          <a:prstGeom prst="rect">
            <a:avLst/>
          </a:prstGeom>
          <a:noFill/>
        </p:spPr>
        <p:txBody>
          <a:bodyPr wrap="none" rtlCol="0">
            <a:spAutoFit/>
          </a:bodyPr>
          <a:lstStyle/>
          <a:p>
            <a:r>
              <a:rPr lang="en-US" sz="1400" dirty="0"/>
              <a:t>HIV-</a:t>
            </a:r>
          </a:p>
        </p:txBody>
      </p:sp>
      <p:cxnSp>
        <p:nvCxnSpPr>
          <p:cNvPr id="154" name="Straight Connector 153"/>
          <p:cNvCxnSpPr/>
          <p:nvPr/>
        </p:nvCxnSpPr>
        <p:spPr>
          <a:xfrm>
            <a:off x="3411061" y="10111150"/>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735970" y="10115503"/>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3831472" y="10022849"/>
            <a:ext cx="343364" cy="369332"/>
          </a:xfrm>
          <a:prstGeom prst="rect">
            <a:avLst/>
          </a:prstGeom>
          <a:noFill/>
        </p:spPr>
        <p:txBody>
          <a:bodyPr wrap="none" rtlCol="0">
            <a:spAutoFit/>
          </a:bodyPr>
          <a:lstStyle/>
          <a:p>
            <a:r>
              <a:rPr lang="en-US" dirty="0"/>
              <a:t>…</a:t>
            </a:r>
          </a:p>
        </p:txBody>
      </p:sp>
      <p:sp>
        <p:nvSpPr>
          <p:cNvPr id="172" name="TextBox 171"/>
          <p:cNvSpPr txBox="1"/>
          <p:nvPr/>
        </p:nvSpPr>
        <p:spPr>
          <a:xfrm>
            <a:off x="3831472" y="10275262"/>
            <a:ext cx="343364" cy="369332"/>
          </a:xfrm>
          <a:prstGeom prst="rect">
            <a:avLst/>
          </a:prstGeom>
          <a:noFill/>
        </p:spPr>
        <p:txBody>
          <a:bodyPr wrap="none" rtlCol="0">
            <a:spAutoFit/>
          </a:bodyPr>
          <a:lstStyle/>
          <a:p>
            <a:r>
              <a:rPr lang="en-US" dirty="0"/>
              <a:t>…</a:t>
            </a:r>
          </a:p>
        </p:txBody>
      </p:sp>
      <p:cxnSp>
        <p:nvCxnSpPr>
          <p:cNvPr id="173" name="Straight Connector 172"/>
          <p:cNvCxnSpPr/>
          <p:nvPr/>
        </p:nvCxnSpPr>
        <p:spPr>
          <a:xfrm>
            <a:off x="4283056" y="10115507"/>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2584990" y="11083089"/>
            <a:ext cx="498855" cy="307777"/>
          </a:xfrm>
          <a:prstGeom prst="rect">
            <a:avLst/>
          </a:prstGeom>
          <a:noFill/>
        </p:spPr>
        <p:txBody>
          <a:bodyPr wrap="none" rtlCol="0">
            <a:spAutoFit/>
          </a:bodyPr>
          <a:lstStyle/>
          <a:p>
            <a:r>
              <a:rPr lang="en-US" sz="1400" dirty="0"/>
              <a:t>HIV-</a:t>
            </a:r>
          </a:p>
        </p:txBody>
      </p:sp>
      <p:sp>
        <p:nvSpPr>
          <p:cNvPr id="175" name="TextBox 174"/>
          <p:cNvSpPr txBox="1"/>
          <p:nvPr/>
        </p:nvSpPr>
        <p:spPr>
          <a:xfrm rot="5400000">
            <a:off x="3893359" y="10685753"/>
            <a:ext cx="343364" cy="369332"/>
          </a:xfrm>
          <a:prstGeom prst="rect">
            <a:avLst/>
          </a:prstGeom>
          <a:noFill/>
        </p:spPr>
        <p:txBody>
          <a:bodyPr wrap="none" rtlCol="0">
            <a:spAutoFit/>
          </a:bodyPr>
          <a:lstStyle/>
          <a:p>
            <a:r>
              <a:rPr lang="en-US" dirty="0"/>
              <a:t>…</a:t>
            </a:r>
          </a:p>
        </p:txBody>
      </p:sp>
      <p:sp>
        <p:nvSpPr>
          <p:cNvPr id="176" name="TextBox 175"/>
          <p:cNvSpPr txBox="1"/>
          <p:nvPr/>
        </p:nvSpPr>
        <p:spPr>
          <a:xfrm rot="5400000">
            <a:off x="2717059" y="10709655"/>
            <a:ext cx="343364" cy="369332"/>
          </a:xfrm>
          <a:prstGeom prst="rect">
            <a:avLst/>
          </a:prstGeom>
          <a:noFill/>
        </p:spPr>
        <p:txBody>
          <a:bodyPr wrap="none" rtlCol="0">
            <a:spAutoFit/>
          </a:bodyPr>
          <a:lstStyle/>
          <a:p>
            <a:r>
              <a:rPr lang="en-US" dirty="0"/>
              <a:t>…</a:t>
            </a:r>
          </a:p>
        </p:txBody>
      </p:sp>
      <p:grpSp>
        <p:nvGrpSpPr>
          <p:cNvPr id="24" name="Group 23"/>
          <p:cNvGrpSpPr/>
          <p:nvPr/>
        </p:nvGrpSpPr>
        <p:grpSpPr>
          <a:xfrm>
            <a:off x="1817078" y="9372357"/>
            <a:ext cx="2895600" cy="2001877"/>
            <a:chOff x="1072515" y="4664242"/>
            <a:chExt cx="1943880" cy="2001877"/>
          </a:xfrm>
        </p:grpSpPr>
        <p:sp>
          <p:nvSpPr>
            <p:cNvPr id="182" name="Rectangle 181"/>
            <p:cNvSpPr/>
            <p:nvPr/>
          </p:nvSpPr>
          <p:spPr>
            <a:xfrm>
              <a:off x="1088173" y="4664242"/>
              <a:ext cx="1923143" cy="2001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a:off x="1082739" y="5407395"/>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072515" y="5673703"/>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085585" y="6381979"/>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082842" y="5955632"/>
              <a:ext cx="1928474" cy="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rot="19489206">
            <a:off x="3006377" y="9781570"/>
            <a:ext cx="742126" cy="276999"/>
          </a:xfrm>
          <a:prstGeom prst="rect">
            <a:avLst/>
          </a:prstGeom>
          <a:noFill/>
        </p:spPr>
        <p:txBody>
          <a:bodyPr wrap="none" rtlCol="0">
            <a:spAutoFit/>
          </a:bodyPr>
          <a:lstStyle/>
          <a:p>
            <a:r>
              <a:rPr lang="en-US" sz="1200" dirty="0"/>
              <a:t>Variant 1</a:t>
            </a:r>
          </a:p>
        </p:txBody>
      </p:sp>
      <mc:AlternateContent xmlns:mc="http://schemas.openxmlformats.org/markup-compatibility/2006" xmlns:a14="http://schemas.microsoft.com/office/drawing/2010/main">
        <mc:Choice Requires="a14">
          <p:sp>
            <p:nvSpPr>
              <p:cNvPr id="201" name="TextBox 200"/>
              <p:cNvSpPr txBox="1"/>
              <p:nvPr/>
            </p:nvSpPr>
            <p:spPr>
              <a:xfrm rot="19577995">
                <a:off x="4196039" y="9702532"/>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201" name="TextBox 200"/>
              <p:cNvSpPr txBox="1">
                <a:spLocks noRot="1" noChangeAspect="1" noMove="1" noResize="1" noEditPoints="1" noAdjustHandles="1" noChangeArrowheads="1" noChangeShapeType="1" noTextEdit="1"/>
              </p:cNvSpPr>
              <p:nvPr/>
            </p:nvSpPr>
            <p:spPr>
              <a:xfrm rot="19577995">
                <a:off x="4196039" y="9702532"/>
                <a:ext cx="628314" cy="461665"/>
              </a:xfrm>
              <a:prstGeom prst="rect">
                <a:avLst/>
              </a:prstGeom>
              <a:blipFill rotWithShape="0">
                <a:blip r:embed="rId6"/>
                <a:stretch>
                  <a:fillRect/>
                </a:stretch>
              </a:blipFill>
            </p:spPr>
            <p:txBody>
              <a:bodyPr/>
              <a:lstStyle/>
              <a:p>
                <a:r>
                  <a:rPr lang="en-US">
                    <a:noFill/>
                  </a:rPr>
                  <a:t> </a:t>
                </a:r>
              </a:p>
            </p:txBody>
          </p:sp>
        </mc:Fallback>
      </mc:AlternateContent>
      <p:sp>
        <p:nvSpPr>
          <p:cNvPr id="202" name="TextBox 201"/>
          <p:cNvSpPr txBox="1"/>
          <p:nvPr/>
        </p:nvSpPr>
        <p:spPr>
          <a:xfrm>
            <a:off x="3835944" y="10985754"/>
            <a:ext cx="343364" cy="369332"/>
          </a:xfrm>
          <a:prstGeom prst="rect">
            <a:avLst/>
          </a:prstGeom>
          <a:noFill/>
        </p:spPr>
        <p:txBody>
          <a:bodyPr wrap="none" rtlCol="0">
            <a:spAutoFit/>
          </a:bodyPr>
          <a:lstStyle/>
          <a:p>
            <a:r>
              <a:rPr lang="en-US" dirty="0"/>
              <a:t>…</a:t>
            </a:r>
          </a:p>
        </p:txBody>
      </p:sp>
      <p:sp>
        <p:nvSpPr>
          <p:cNvPr id="204" name="TextBox 203"/>
          <p:cNvSpPr txBox="1"/>
          <p:nvPr/>
        </p:nvSpPr>
        <p:spPr>
          <a:xfrm rot="19489206">
            <a:off x="3369242" y="9775111"/>
            <a:ext cx="742126" cy="276999"/>
          </a:xfrm>
          <a:prstGeom prst="rect">
            <a:avLst/>
          </a:prstGeom>
          <a:noFill/>
        </p:spPr>
        <p:txBody>
          <a:bodyPr wrap="none" rtlCol="0">
            <a:spAutoFit/>
          </a:bodyPr>
          <a:lstStyle/>
          <a:p>
            <a:r>
              <a:rPr lang="en-US" sz="1200" dirty="0"/>
              <a:t>Variant 2</a:t>
            </a:r>
          </a:p>
        </p:txBody>
      </p:sp>
      <p:sp>
        <p:nvSpPr>
          <p:cNvPr id="205" name="TextBox 204"/>
          <p:cNvSpPr txBox="1"/>
          <p:nvPr/>
        </p:nvSpPr>
        <p:spPr>
          <a:xfrm>
            <a:off x="2539277" y="9587584"/>
            <a:ext cx="569323" cy="461665"/>
          </a:xfrm>
          <a:prstGeom prst="rect">
            <a:avLst/>
          </a:prstGeom>
          <a:noFill/>
        </p:spPr>
        <p:txBody>
          <a:bodyPr wrap="none" rtlCol="0">
            <a:spAutoFit/>
          </a:bodyPr>
          <a:lstStyle/>
          <a:p>
            <a:pPr algn="ctr"/>
            <a:r>
              <a:rPr lang="en-US" sz="1200" dirty="0"/>
              <a:t>HIV </a:t>
            </a:r>
            <a:endParaRPr lang="en-US" sz="1200" dirty="0" smtClean="0"/>
          </a:p>
          <a:p>
            <a:pPr algn="ctr"/>
            <a:r>
              <a:rPr lang="en-US" sz="1200" dirty="0" smtClean="0"/>
              <a:t>Status</a:t>
            </a:r>
            <a:endParaRPr lang="en-US" sz="1200" dirty="0"/>
          </a:p>
        </p:txBody>
      </p:sp>
      <p:cxnSp>
        <p:nvCxnSpPr>
          <p:cNvPr id="207" name="Straight Connector 206"/>
          <p:cNvCxnSpPr/>
          <p:nvPr/>
        </p:nvCxnSpPr>
        <p:spPr>
          <a:xfrm>
            <a:off x="3064699" y="10108379"/>
            <a:ext cx="0" cy="12681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ight Brace 208"/>
          <p:cNvSpPr/>
          <p:nvPr/>
        </p:nvSpPr>
        <p:spPr>
          <a:xfrm rot="5400000" flipH="1">
            <a:off x="3762320" y="8445995"/>
            <a:ext cx="236569" cy="1632577"/>
          </a:xfrm>
          <a:prstGeom prst="rightBrace">
            <a:avLst>
              <a:gd name="adj1" fmla="val 0"/>
              <a:gd name="adj2" fmla="val 531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Right Brace 210"/>
          <p:cNvSpPr/>
          <p:nvPr/>
        </p:nvSpPr>
        <p:spPr>
          <a:xfrm rot="5400000" flipH="1">
            <a:off x="2701813" y="9022724"/>
            <a:ext cx="221965" cy="485884"/>
          </a:xfrm>
          <a:prstGeom prst="rightBrace">
            <a:avLst>
              <a:gd name="adj1" fmla="val 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TextBox 211"/>
          <p:cNvSpPr txBox="1"/>
          <p:nvPr/>
        </p:nvSpPr>
        <p:spPr>
          <a:xfrm>
            <a:off x="3262439" y="9314770"/>
            <a:ext cx="1294650" cy="461665"/>
          </a:xfrm>
          <a:prstGeom prst="rect">
            <a:avLst/>
          </a:prstGeom>
          <a:noFill/>
        </p:spPr>
        <p:txBody>
          <a:bodyPr wrap="none" rtlCol="0">
            <a:spAutoFit/>
          </a:bodyPr>
          <a:lstStyle/>
          <a:p>
            <a:pPr algn="ctr"/>
            <a:r>
              <a:rPr lang="en-US" sz="1200" dirty="0"/>
              <a:t>Predicted </a:t>
            </a:r>
            <a:r>
              <a:rPr lang="en-US" sz="1200" dirty="0" smtClean="0"/>
              <a:t>Variant </a:t>
            </a:r>
          </a:p>
          <a:p>
            <a:pPr algn="ctr"/>
            <a:r>
              <a:rPr lang="en-US" sz="1200" dirty="0" smtClean="0"/>
              <a:t>Genotypes</a:t>
            </a:r>
            <a:endParaRPr lang="en-US" sz="1200" dirty="0"/>
          </a:p>
        </p:txBody>
      </p:sp>
      <p:cxnSp>
        <p:nvCxnSpPr>
          <p:cNvPr id="6" name="Straight Connector 5"/>
          <p:cNvCxnSpPr/>
          <p:nvPr/>
        </p:nvCxnSpPr>
        <p:spPr>
          <a:xfrm flipV="1">
            <a:off x="3060682" y="9372357"/>
            <a:ext cx="0" cy="744339"/>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9063309" y="7203446"/>
            <a:ext cx="343364" cy="369332"/>
          </a:xfrm>
          <a:prstGeom prst="rect">
            <a:avLst/>
          </a:prstGeom>
          <a:noFill/>
        </p:spPr>
        <p:txBody>
          <a:bodyPr wrap="none" rtlCol="0">
            <a:spAutoFit/>
          </a:bodyPr>
          <a:lstStyle/>
          <a:p>
            <a:r>
              <a:rPr lang="en-US" dirty="0"/>
              <a:t>…</a:t>
            </a:r>
          </a:p>
        </p:txBody>
      </p:sp>
      <p:sp>
        <p:nvSpPr>
          <p:cNvPr id="218" name="TextBox 217"/>
          <p:cNvSpPr txBox="1"/>
          <p:nvPr/>
        </p:nvSpPr>
        <p:spPr>
          <a:xfrm>
            <a:off x="9062534" y="6501919"/>
            <a:ext cx="343364" cy="369332"/>
          </a:xfrm>
          <a:prstGeom prst="rect">
            <a:avLst/>
          </a:prstGeom>
          <a:noFill/>
        </p:spPr>
        <p:txBody>
          <a:bodyPr wrap="none" rtlCol="0">
            <a:spAutoFit/>
          </a:bodyPr>
          <a:lstStyle/>
          <a:p>
            <a:r>
              <a:rPr lang="en-US" dirty="0"/>
              <a:t>…</a:t>
            </a:r>
          </a:p>
        </p:txBody>
      </p:sp>
      <p:sp>
        <p:nvSpPr>
          <p:cNvPr id="129" name="TextBox 128"/>
          <p:cNvSpPr txBox="1"/>
          <p:nvPr/>
        </p:nvSpPr>
        <p:spPr>
          <a:xfrm>
            <a:off x="7802177" y="6584680"/>
            <a:ext cx="599844" cy="307777"/>
          </a:xfrm>
          <a:prstGeom prst="rect">
            <a:avLst/>
          </a:prstGeom>
          <a:noFill/>
        </p:spPr>
        <p:txBody>
          <a:bodyPr wrap="none" rtlCol="0">
            <a:spAutoFit/>
          </a:bodyPr>
          <a:lstStyle/>
          <a:p>
            <a:r>
              <a:rPr lang="en-US" sz="1400" dirty="0"/>
              <a:t>GID-</a:t>
            </a:r>
            <a:r>
              <a:rPr lang="en-US" sz="1400" i="1" dirty="0"/>
              <a:t>2</a:t>
            </a:r>
          </a:p>
        </p:txBody>
      </p:sp>
      <p:cxnSp>
        <p:nvCxnSpPr>
          <p:cNvPr id="138" name="Straight Connector 137"/>
          <p:cNvCxnSpPr/>
          <p:nvPr/>
        </p:nvCxnSpPr>
        <p:spPr>
          <a:xfrm>
            <a:off x="2609682" y="5746209"/>
            <a:ext cx="0" cy="186558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929411" y="5916060"/>
            <a:ext cx="748923" cy="400110"/>
          </a:xfrm>
          <a:prstGeom prst="rect">
            <a:avLst/>
          </a:prstGeom>
          <a:noFill/>
        </p:spPr>
        <p:txBody>
          <a:bodyPr wrap="none" rtlCol="0">
            <a:spAutoFit/>
          </a:bodyPr>
          <a:lstStyle/>
          <a:p>
            <a:pPr algn="ctr"/>
            <a:r>
              <a:rPr lang="en-US" sz="1000" dirty="0"/>
              <a:t>Phenotype</a:t>
            </a:r>
          </a:p>
          <a:p>
            <a:pPr algn="ctr"/>
            <a:r>
              <a:rPr lang="en-US" sz="1000" dirty="0"/>
              <a:t>ID</a:t>
            </a:r>
          </a:p>
        </p:txBody>
      </p:sp>
      <p:sp>
        <p:nvSpPr>
          <p:cNvPr id="141" name="TextBox 140"/>
          <p:cNvSpPr txBox="1"/>
          <p:nvPr/>
        </p:nvSpPr>
        <p:spPr>
          <a:xfrm>
            <a:off x="2031186" y="6344064"/>
            <a:ext cx="579005" cy="307777"/>
          </a:xfrm>
          <a:prstGeom prst="rect">
            <a:avLst/>
          </a:prstGeom>
          <a:noFill/>
        </p:spPr>
        <p:txBody>
          <a:bodyPr wrap="none" rtlCol="0">
            <a:spAutoFit/>
          </a:bodyPr>
          <a:lstStyle/>
          <a:p>
            <a:r>
              <a:rPr lang="en-US" sz="1400" dirty="0"/>
              <a:t>PID-</a:t>
            </a:r>
            <a:r>
              <a:rPr lang="en-US" sz="1400" i="1" dirty="0"/>
              <a:t>1</a:t>
            </a:r>
          </a:p>
        </p:txBody>
      </p:sp>
      <p:sp>
        <p:nvSpPr>
          <p:cNvPr id="150" name="TextBox 149"/>
          <p:cNvSpPr txBox="1"/>
          <p:nvPr/>
        </p:nvSpPr>
        <p:spPr>
          <a:xfrm>
            <a:off x="2028405" y="6615172"/>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51" name="TextBox 150"/>
              <p:cNvSpPr txBox="1"/>
              <p:nvPr/>
            </p:nvSpPr>
            <p:spPr>
              <a:xfrm>
                <a:off x="2025542" y="7308345"/>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51" name="TextBox 150"/>
              <p:cNvSpPr txBox="1">
                <a:spLocks noRot="1" noChangeAspect="1" noMove="1" noResize="1" noEditPoints="1" noAdjustHandles="1" noChangeArrowheads="1" noChangeShapeType="1" noTextEdit="1"/>
              </p:cNvSpPr>
              <p:nvPr/>
            </p:nvSpPr>
            <p:spPr>
              <a:xfrm>
                <a:off x="2025542" y="7308345"/>
                <a:ext cx="593304" cy="307777"/>
              </a:xfrm>
              <a:prstGeom prst="rect">
                <a:avLst/>
              </a:prstGeom>
              <a:blipFill rotWithShape="0">
                <a:blip r:embed="rId7"/>
                <a:stretch>
                  <a:fillRect l="-3061" t="-4000" b="-20000"/>
                </a:stretch>
              </a:blipFill>
            </p:spPr>
            <p:txBody>
              <a:bodyPr/>
              <a:lstStyle/>
              <a:p>
                <a:r>
                  <a:rPr lang="en-US">
                    <a:noFill/>
                  </a:rPr>
                  <a:t> </a:t>
                </a:r>
              </a:p>
            </p:txBody>
          </p:sp>
        </mc:Fallback>
      </mc:AlternateContent>
      <p:sp>
        <p:nvSpPr>
          <p:cNvPr id="152" name="TextBox 151"/>
          <p:cNvSpPr txBox="1"/>
          <p:nvPr/>
        </p:nvSpPr>
        <p:spPr>
          <a:xfrm rot="5400000">
            <a:off x="2202914" y="6949464"/>
            <a:ext cx="343364" cy="369332"/>
          </a:xfrm>
          <a:prstGeom prst="rect">
            <a:avLst/>
          </a:prstGeom>
          <a:noFill/>
        </p:spPr>
        <p:txBody>
          <a:bodyPr wrap="none" rtlCol="0">
            <a:spAutoFit/>
          </a:bodyPr>
          <a:lstStyle/>
          <a:p>
            <a:r>
              <a:rPr lang="en-US" dirty="0"/>
              <a:t>…</a:t>
            </a:r>
          </a:p>
        </p:txBody>
      </p:sp>
      <p:cxnSp>
        <p:nvCxnSpPr>
          <p:cNvPr id="178" name="Straight Connector 177"/>
          <p:cNvCxnSpPr/>
          <p:nvPr/>
        </p:nvCxnSpPr>
        <p:spPr>
          <a:xfrm>
            <a:off x="2570502" y="9385623"/>
            <a:ext cx="0" cy="1971899"/>
          </a:xfrm>
          <a:prstGeom prst="line">
            <a:avLst/>
          </a:prstGeom>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944735" y="10133470"/>
            <a:ext cx="579005" cy="307777"/>
          </a:xfrm>
          <a:prstGeom prst="rect">
            <a:avLst/>
          </a:prstGeom>
          <a:noFill/>
        </p:spPr>
        <p:txBody>
          <a:bodyPr wrap="none" rtlCol="0">
            <a:spAutoFit/>
          </a:bodyPr>
          <a:lstStyle/>
          <a:p>
            <a:r>
              <a:rPr lang="en-US" sz="1400" dirty="0"/>
              <a:t>PID-</a:t>
            </a:r>
            <a:r>
              <a:rPr lang="en-US" sz="1400" i="1" dirty="0"/>
              <a:t>1</a:t>
            </a:r>
          </a:p>
        </p:txBody>
      </p:sp>
      <p:sp>
        <p:nvSpPr>
          <p:cNvPr id="181" name="TextBox 180"/>
          <p:cNvSpPr txBox="1"/>
          <p:nvPr/>
        </p:nvSpPr>
        <p:spPr>
          <a:xfrm>
            <a:off x="1941964" y="10385626"/>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83" name="TextBox 182"/>
              <p:cNvSpPr txBox="1"/>
              <p:nvPr/>
            </p:nvSpPr>
            <p:spPr>
              <a:xfrm>
                <a:off x="1938991" y="11097751"/>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83" name="TextBox 182"/>
              <p:cNvSpPr txBox="1">
                <a:spLocks noRot="1" noChangeAspect="1" noMove="1" noResize="1" noEditPoints="1" noAdjustHandles="1" noChangeArrowheads="1" noChangeShapeType="1" noTextEdit="1"/>
              </p:cNvSpPr>
              <p:nvPr/>
            </p:nvSpPr>
            <p:spPr>
              <a:xfrm>
                <a:off x="1938991" y="11097751"/>
                <a:ext cx="593304" cy="307777"/>
              </a:xfrm>
              <a:prstGeom prst="rect">
                <a:avLst/>
              </a:prstGeom>
              <a:blipFill rotWithShape="0">
                <a:blip r:embed="rId8"/>
                <a:stretch>
                  <a:fillRect l="-3093" t="-1961" b="-19608"/>
                </a:stretch>
              </a:blipFill>
            </p:spPr>
            <p:txBody>
              <a:bodyPr/>
              <a:lstStyle/>
              <a:p>
                <a:r>
                  <a:rPr lang="en-US">
                    <a:noFill/>
                  </a:rPr>
                  <a:t> </a:t>
                </a:r>
              </a:p>
            </p:txBody>
          </p:sp>
        </mc:Fallback>
      </mc:AlternateContent>
      <p:sp>
        <p:nvSpPr>
          <p:cNvPr id="192" name="TextBox 191"/>
          <p:cNvSpPr txBox="1"/>
          <p:nvPr/>
        </p:nvSpPr>
        <p:spPr>
          <a:xfrm rot="5400000">
            <a:off x="2144442" y="10702143"/>
            <a:ext cx="343364" cy="369332"/>
          </a:xfrm>
          <a:prstGeom prst="rect">
            <a:avLst/>
          </a:prstGeom>
          <a:noFill/>
        </p:spPr>
        <p:txBody>
          <a:bodyPr wrap="none" rtlCol="0">
            <a:spAutoFit/>
          </a:bodyPr>
          <a:lstStyle/>
          <a:p>
            <a:r>
              <a:rPr lang="en-US" dirty="0"/>
              <a:t>…</a:t>
            </a:r>
          </a:p>
        </p:txBody>
      </p:sp>
      <p:sp>
        <p:nvSpPr>
          <p:cNvPr id="193" name="TextBox 192"/>
          <p:cNvSpPr txBox="1"/>
          <p:nvPr/>
        </p:nvSpPr>
        <p:spPr>
          <a:xfrm>
            <a:off x="1779521" y="9590826"/>
            <a:ext cx="861134"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4" name="Bent Arrow 3"/>
          <p:cNvSpPr/>
          <p:nvPr/>
        </p:nvSpPr>
        <p:spPr>
          <a:xfrm rot="10800000">
            <a:off x="4411650" y="7120332"/>
            <a:ext cx="1775171" cy="1532850"/>
          </a:xfrm>
          <a:prstGeom prst="bentArrow">
            <a:avLst>
              <a:gd name="adj1" fmla="val 4184"/>
              <a:gd name="adj2" fmla="val 4697"/>
              <a:gd name="adj3" fmla="val 12127"/>
              <a:gd name="adj4" fmla="val 61417"/>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Down Arrow 6"/>
          <p:cNvSpPr/>
          <p:nvPr/>
        </p:nvSpPr>
        <p:spPr>
          <a:xfrm>
            <a:off x="2738865" y="7713133"/>
            <a:ext cx="159080" cy="1543542"/>
          </a:xfrm>
          <a:prstGeom prst="downArrow">
            <a:avLst>
              <a:gd name="adj1" fmla="val 50000"/>
              <a:gd name="adj2" fmla="val 933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Down Arrow 202"/>
          <p:cNvSpPr/>
          <p:nvPr/>
        </p:nvSpPr>
        <p:spPr>
          <a:xfrm>
            <a:off x="3770268" y="7713133"/>
            <a:ext cx="128602" cy="621241"/>
          </a:xfrm>
          <a:prstGeom prst="downArrow">
            <a:avLst>
              <a:gd name="adj1" fmla="val 50000"/>
              <a:gd name="adj2" fmla="val 1047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Down Arrow 209"/>
          <p:cNvSpPr/>
          <p:nvPr/>
        </p:nvSpPr>
        <p:spPr>
          <a:xfrm>
            <a:off x="3759034" y="8859643"/>
            <a:ext cx="137473" cy="416462"/>
          </a:xfrm>
          <a:prstGeom prst="downArrow">
            <a:avLst>
              <a:gd name="adj1" fmla="val 50000"/>
              <a:gd name="adj2" fmla="val 973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ight Arrow 8"/>
          <p:cNvSpPr/>
          <p:nvPr/>
        </p:nvSpPr>
        <p:spPr>
          <a:xfrm>
            <a:off x="4712677" y="10253382"/>
            <a:ext cx="1072826" cy="169365"/>
          </a:xfrm>
          <a:prstGeom prst="rightArrow">
            <a:avLst>
              <a:gd name="adj1" fmla="val 50000"/>
              <a:gd name="adj2" fmla="val 1194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Down Arrow 219"/>
          <p:cNvSpPr/>
          <p:nvPr/>
        </p:nvSpPr>
        <p:spPr>
          <a:xfrm>
            <a:off x="6575041" y="10638430"/>
            <a:ext cx="204114" cy="1454043"/>
          </a:xfrm>
          <a:prstGeom prst="downArrow">
            <a:avLst>
              <a:gd name="adj1" fmla="val 50000"/>
              <a:gd name="adj2" fmla="val 1072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p:cNvGrpSpPr/>
          <p:nvPr/>
        </p:nvGrpSpPr>
        <p:grpSpPr>
          <a:xfrm>
            <a:off x="6576644" y="7589211"/>
            <a:ext cx="2461849" cy="2532513"/>
            <a:chOff x="6576644" y="7589211"/>
            <a:chExt cx="2461849" cy="2532513"/>
          </a:xfrm>
        </p:grpSpPr>
        <p:sp>
          <p:nvSpPr>
            <p:cNvPr id="11" name="Bent Arrow 10"/>
            <p:cNvSpPr/>
            <p:nvPr/>
          </p:nvSpPr>
          <p:spPr>
            <a:xfrm rot="10800000">
              <a:off x="7444154" y="7589211"/>
              <a:ext cx="1594339" cy="1351984"/>
            </a:xfrm>
            <a:prstGeom prst="bentArrow">
              <a:avLst>
                <a:gd name="adj1" fmla="val 5574"/>
                <a:gd name="adj2" fmla="val 18469"/>
                <a:gd name="adj3" fmla="val 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1" name="Bent Arrow 220"/>
            <p:cNvSpPr/>
            <p:nvPr/>
          </p:nvSpPr>
          <p:spPr>
            <a:xfrm rot="5400000" flipV="1">
              <a:off x="6431123" y="8798034"/>
              <a:ext cx="1469211" cy="1178170"/>
            </a:xfrm>
            <a:prstGeom prst="bentArrow">
              <a:avLst>
                <a:gd name="adj1" fmla="val 6716"/>
                <a:gd name="adj2" fmla="val 8345"/>
                <a:gd name="adj3" fmla="val 19697"/>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2" name="Rounded Rectangle 11"/>
          <p:cNvSpPr/>
          <p:nvPr/>
        </p:nvSpPr>
        <p:spPr>
          <a:xfrm>
            <a:off x="5133080" y="6240313"/>
            <a:ext cx="2015412" cy="877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TextBox 155"/>
          <p:cNvSpPr txBox="1"/>
          <p:nvPr/>
        </p:nvSpPr>
        <p:spPr>
          <a:xfrm>
            <a:off x="6053609" y="6517550"/>
            <a:ext cx="343364" cy="369332"/>
          </a:xfrm>
          <a:prstGeom prst="rect">
            <a:avLst/>
          </a:prstGeom>
          <a:noFill/>
        </p:spPr>
        <p:txBody>
          <a:bodyPr wrap="none" rtlCol="0">
            <a:spAutoFit/>
          </a:bodyPr>
          <a:lstStyle/>
          <a:p>
            <a:r>
              <a:rPr lang="en-US" dirty="0"/>
              <a:t>…</a:t>
            </a:r>
          </a:p>
        </p:txBody>
      </p:sp>
      <p:sp>
        <p:nvSpPr>
          <p:cNvPr id="189" name="TextBox 188"/>
          <p:cNvSpPr txBox="1"/>
          <p:nvPr/>
        </p:nvSpPr>
        <p:spPr>
          <a:xfrm>
            <a:off x="5285366" y="4033632"/>
            <a:ext cx="1717008" cy="369332"/>
          </a:xfrm>
          <a:prstGeom prst="rect">
            <a:avLst/>
          </a:prstGeom>
          <a:noFill/>
        </p:spPr>
        <p:txBody>
          <a:bodyPr wrap="none" rtlCol="0">
            <a:spAutoFit/>
          </a:bodyPr>
          <a:lstStyle/>
          <a:p>
            <a:pPr algn="ctr"/>
            <a:r>
              <a:rPr lang="en-US" dirty="0"/>
              <a:t>Data Acquisition</a:t>
            </a:r>
          </a:p>
        </p:txBody>
      </p:sp>
      <p:sp>
        <p:nvSpPr>
          <p:cNvPr id="208" name="Rounded Rectangle 207"/>
          <p:cNvSpPr/>
          <p:nvPr/>
        </p:nvSpPr>
        <p:spPr>
          <a:xfrm>
            <a:off x="5104508" y="3934898"/>
            <a:ext cx="2015968" cy="574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p:cNvSpPr/>
          <p:nvPr/>
        </p:nvSpPr>
        <p:spPr>
          <a:xfrm>
            <a:off x="5777345" y="10108804"/>
            <a:ext cx="177165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9"/>
          <a:stretch>
            <a:fillRect/>
          </a:stretch>
        </p:blipFill>
        <p:spPr>
          <a:xfrm>
            <a:off x="5436618" y="2891559"/>
            <a:ext cx="349528" cy="405453"/>
          </a:xfrm>
          <a:prstGeom prst="rect">
            <a:avLst/>
          </a:prstGeom>
        </p:spPr>
      </p:pic>
      <p:pic>
        <p:nvPicPr>
          <p:cNvPr id="16" name="Picture 15"/>
          <p:cNvPicPr>
            <a:picLocks noChangeAspect="1"/>
          </p:cNvPicPr>
          <p:nvPr/>
        </p:nvPicPr>
        <p:blipFill>
          <a:blip r:embed="rId9"/>
          <a:stretch>
            <a:fillRect/>
          </a:stretch>
        </p:blipFill>
        <p:spPr>
          <a:xfrm>
            <a:off x="5955179" y="2673346"/>
            <a:ext cx="349528" cy="405453"/>
          </a:xfrm>
          <a:prstGeom prst="rect">
            <a:avLst/>
          </a:prstGeom>
        </p:spPr>
      </p:pic>
      <p:pic>
        <p:nvPicPr>
          <p:cNvPr id="18" name="Picture 17"/>
          <p:cNvPicPr>
            <a:picLocks noChangeAspect="1"/>
          </p:cNvPicPr>
          <p:nvPr/>
        </p:nvPicPr>
        <p:blipFill>
          <a:blip r:embed="rId9"/>
          <a:stretch>
            <a:fillRect/>
          </a:stretch>
        </p:blipFill>
        <p:spPr>
          <a:xfrm>
            <a:off x="6452083" y="2904795"/>
            <a:ext cx="349528" cy="405453"/>
          </a:xfrm>
          <a:prstGeom prst="rect">
            <a:avLst/>
          </a:prstGeom>
        </p:spPr>
      </p:pic>
      <p:sp>
        <p:nvSpPr>
          <p:cNvPr id="219" name="Rounded Rectangle 218"/>
          <p:cNvSpPr/>
          <p:nvPr/>
        </p:nvSpPr>
        <p:spPr>
          <a:xfrm>
            <a:off x="5245768" y="2567910"/>
            <a:ext cx="1744579" cy="845771"/>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2" name="Down Arrow 221"/>
          <p:cNvSpPr/>
          <p:nvPr/>
        </p:nvSpPr>
        <p:spPr>
          <a:xfrm>
            <a:off x="6032738" y="3419497"/>
            <a:ext cx="157551" cy="519184"/>
          </a:xfrm>
          <a:prstGeom prst="downArrow">
            <a:avLst>
              <a:gd name="adj1" fmla="val 50000"/>
              <a:gd name="adj2" fmla="val 1188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4" name="TextBox 223"/>
          <p:cNvSpPr txBox="1"/>
          <p:nvPr/>
        </p:nvSpPr>
        <p:spPr>
          <a:xfrm>
            <a:off x="5320178" y="2270213"/>
            <a:ext cx="1554208" cy="323165"/>
          </a:xfrm>
          <a:prstGeom prst="rect">
            <a:avLst/>
          </a:prstGeom>
          <a:noFill/>
        </p:spPr>
        <p:txBody>
          <a:bodyPr wrap="none" rtlCol="0">
            <a:spAutoFit/>
          </a:bodyPr>
          <a:lstStyle/>
          <a:p>
            <a:pPr algn="ctr"/>
            <a:r>
              <a:rPr lang="en-US" sz="1500" i="1" dirty="0" smtClean="0"/>
              <a:t>Online Databases</a:t>
            </a:r>
          </a:p>
        </p:txBody>
      </p:sp>
      <p:sp>
        <p:nvSpPr>
          <p:cNvPr id="223" name="Down Arrow 222"/>
          <p:cNvSpPr/>
          <p:nvPr/>
        </p:nvSpPr>
        <p:spPr>
          <a:xfrm>
            <a:off x="6035610" y="4520802"/>
            <a:ext cx="157551" cy="519184"/>
          </a:xfrm>
          <a:prstGeom prst="downArrow">
            <a:avLst>
              <a:gd name="adj1" fmla="val 50000"/>
              <a:gd name="adj2" fmla="val 1188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6" name="TextBox 225"/>
          <p:cNvSpPr txBox="1"/>
          <p:nvPr/>
        </p:nvSpPr>
        <p:spPr>
          <a:xfrm>
            <a:off x="7777258" y="7293370"/>
            <a:ext cx="651140" cy="307777"/>
          </a:xfrm>
          <a:prstGeom prst="rect">
            <a:avLst/>
          </a:prstGeom>
          <a:noFill/>
        </p:spPr>
        <p:txBody>
          <a:bodyPr wrap="none" rtlCol="0">
            <a:spAutoFit/>
          </a:bodyPr>
          <a:lstStyle/>
          <a:p>
            <a:r>
              <a:rPr lang="en-US" sz="1400" dirty="0" smtClean="0"/>
              <a:t>GID-</a:t>
            </a:r>
            <a:r>
              <a:rPr lang="en-US" sz="1400" i="1" dirty="0" smtClean="0"/>
              <a:t>m</a:t>
            </a:r>
            <a:endParaRPr lang="en-US" sz="1400" i="1" dirty="0"/>
          </a:p>
        </p:txBody>
      </p:sp>
      <p:sp>
        <p:nvSpPr>
          <p:cNvPr id="246" name="Rectangle 245"/>
          <p:cNvSpPr/>
          <p:nvPr/>
        </p:nvSpPr>
        <p:spPr>
          <a:xfrm>
            <a:off x="5794547" y="12102498"/>
            <a:ext cx="732851" cy="2645826"/>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521033" y="12093262"/>
            <a:ext cx="502655" cy="2660480"/>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extBox 256"/>
          <p:cNvSpPr txBox="1"/>
          <p:nvPr/>
        </p:nvSpPr>
        <p:spPr>
          <a:xfrm>
            <a:off x="7699677" y="12685437"/>
            <a:ext cx="343364" cy="369332"/>
          </a:xfrm>
          <a:prstGeom prst="rect">
            <a:avLst/>
          </a:prstGeom>
          <a:noFill/>
        </p:spPr>
        <p:txBody>
          <a:bodyPr wrap="none" rtlCol="0">
            <a:spAutoFit/>
          </a:bodyPr>
          <a:lstStyle/>
          <a:p>
            <a:r>
              <a:rPr lang="en-US" dirty="0"/>
              <a:t>…</a:t>
            </a:r>
          </a:p>
        </p:txBody>
      </p:sp>
      <p:sp>
        <p:nvSpPr>
          <p:cNvPr id="259" name="TextBox 258"/>
          <p:cNvSpPr txBox="1"/>
          <p:nvPr/>
        </p:nvSpPr>
        <p:spPr>
          <a:xfrm rot="5400000">
            <a:off x="7756554" y="14314478"/>
            <a:ext cx="343364" cy="369332"/>
          </a:xfrm>
          <a:prstGeom prst="rect">
            <a:avLst/>
          </a:prstGeom>
          <a:noFill/>
        </p:spPr>
        <p:txBody>
          <a:bodyPr wrap="none" rtlCol="0">
            <a:spAutoFit/>
          </a:bodyPr>
          <a:lstStyle/>
          <a:p>
            <a:r>
              <a:rPr lang="en-US" dirty="0"/>
              <a:t>…</a:t>
            </a:r>
          </a:p>
        </p:txBody>
      </p:sp>
      <p:sp>
        <p:nvSpPr>
          <p:cNvPr id="260" name="TextBox 259"/>
          <p:cNvSpPr txBox="1"/>
          <p:nvPr/>
        </p:nvSpPr>
        <p:spPr>
          <a:xfrm rot="19489206">
            <a:off x="7007861" y="12394403"/>
            <a:ext cx="742126" cy="276999"/>
          </a:xfrm>
          <a:prstGeom prst="rect">
            <a:avLst/>
          </a:prstGeom>
          <a:noFill/>
        </p:spPr>
        <p:txBody>
          <a:bodyPr wrap="none" rtlCol="0">
            <a:spAutoFit/>
          </a:bodyPr>
          <a:lstStyle/>
          <a:p>
            <a:r>
              <a:rPr lang="en-US" sz="1200" dirty="0"/>
              <a:t>Variant 1</a:t>
            </a:r>
          </a:p>
        </p:txBody>
      </p:sp>
      <p:sp>
        <p:nvSpPr>
          <p:cNvPr id="261" name="TextBox 260"/>
          <p:cNvSpPr txBox="1"/>
          <p:nvPr/>
        </p:nvSpPr>
        <p:spPr>
          <a:xfrm rot="19386106">
            <a:off x="7329586" y="12400575"/>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262" name="TextBox 261"/>
              <p:cNvSpPr txBox="1"/>
              <p:nvPr/>
            </p:nvSpPr>
            <p:spPr>
              <a:xfrm rot="19577995">
                <a:off x="8042364" y="12365844"/>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262" name="TextBox 261"/>
              <p:cNvSpPr txBox="1">
                <a:spLocks noRot="1" noChangeAspect="1" noMove="1" noResize="1" noEditPoints="1" noAdjustHandles="1" noChangeArrowheads="1" noChangeShapeType="1" noTextEdit="1"/>
              </p:cNvSpPr>
              <p:nvPr/>
            </p:nvSpPr>
            <p:spPr>
              <a:xfrm rot="19577995">
                <a:off x="8042364" y="12365844"/>
                <a:ext cx="628314" cy="461665"/>
              </a:xfrm>
              <a:prstGeom prst="rect">
                <a:avLst/>
              </a:prstGeom>
              <a:blipFill rotWithShape="0">
                <a:blip r:embed="rId10"/>
                <a:stretch>
                  <a:fillRect/>
                </a:stretch>
              </a:blipFill>
            </p:spPr>
            <p:txBody>
              <a:bodyPr/>
              <a:lstStyle/>
              <a:p>
                <a:r>
                  <a:rPr lang="en-US">
                    <a:noFill/>
                  </a:rPr>
                  <a:t> </a:t>
                </a:r>
              </a:p>
            </p:txBody>
          </p:sp>
        </mc:Fallback>
      </mc:AlternateContent>
      <p:sp>
        <p:nvSpPr>
          <p:cNvPr id="263" name="Rectangle 262"/>
          <p:cNvSpPr/>
          <p:nvPr/>
        </p:nvSpPr>
        <p:spPr>
          <a:xfrm>
            <a:off x="5121174" y="12096345"/>
            <a:ext cx="3394431" cy="2652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6535202" y="12767567"/>
            <a:ext cx="534121" cy="307777"/>
          </a:xfrm>
          <a:prstGeom prst="rect">
            <a:avLst/>
          </a:prstGeom>
          <a:noFill/>
        </p:spPr>
        <p:txBody>
          <a:bodyPr wrap="none" rtlCol="0">
            <a:spAutoFit/>
          </a:bodyPr>
          <a:lstStyle/>
          <a:p>
            <a:r>
              <a:rPr lang="en-US" sz="1400" dirty="0"/>
              <a:t>HIV+</a:t>
            </a:r>
          </a:p>
        </p:txBody>
      </p:sp>
      <p:sp>
        <p:nvSpPr>
          <p:cNvPr id="265" name="TextBox 264"/>
          <p:cNvSpPr txBox="1"/>
          <p:nvPr/>
        </p:nvSpPr>
        <p:spPr>
          <a:xfrm>
            <a:off x="6535202" y="13049194"/>
            <a:ext cx="498855" cy="307777"/>
          </a:xfrm>
          <a:prstGeom prst="rect">
            <a:avLst/>
          </a:prstGeom>
          <a:noFill/>
        </p:spPr>
        <p:txBody>
          <a:bodyPr wrap="none" rtlCol="0">
            <a:spAutoFit/>
          </a:bodyPr>
          <a:lstStyle/>
          <a:p>
            <a:r>
              <a:rPr lang="en-US" sz="1400" dirty="0"/>
              <a:t>HIV-</a:t>
            </a:r>
          </a:p>
        </p:txBody>
      </p:sp>
      <p:sp>
        <p:nvSpPr>
          <p:cNvPr id="266" name="TextBox 265"/>
          <p:cNvSpPr txBox="1"/>
          <p:nvPr/>
        </p:nvSpPr>
        <p:spPr>
          <a:xfrm>
            <a:off x="6542090" y="13354521"/>
            <a:ext cx="498855" cy="307777"/>
          </a:xfrm>
          <a:prstGeom prst="rect">
            <a:avLst/>
          </a:prstGeom>
          <a:noFill/>
        </p:spPr>
        <p:txBody>
          <a:bodyPr wrap="none" rtlCol="0">
            <a:spAutoFit/>
          </a:bodyPr>
          <a:lstStyle/>
          <a:p>
            <a:r>
              <a:rPr lang="en-US" sz="1400" dirty="0"/>
              <a:t>HIV-</a:t>
            </a:r>
          </a:p>
        </p:txBody>
      </p:sp>
      <p:sp>
        <p:nvSpPr>
          <p:cNvPr id="267" name="TextBox 266"/>
          <p:cNvSpPr txBox="1"/>
          <p:nvPr/>
        </p:nvSpPr>
        <p:spPr>
          <a:xfrm rot="5400000">
            <a:off x="6650097" y="14314478"/>
            <a:ext cx="343364" cy="369332"/>
          </a:xfrm>
          <a:prstGeom prst="rect">
            <a:avLst/>
          </a:prstGeom>
          <a:noFill/>
        </p:spPr>
        <p:txBody>
          <a:bodyPr wrap="none" rtlCol="0">
            <a:spAutoFit/>
          </a:bodyPr>
          <a:lstStyle/>
          <a:p>
            <a:r>
              <a:rPr lang="en-US" dirty="0"/>
              <a:t>…</a:t>
            </a:r>
          </a:p>
        </p:txBody>
      </p:sp>
      <p:cxnSp>
        <p:nvCxnSpPr>
          <p:cNvPr id="269" name="Straight Connector 268"/>
          <p:cNvCxnSpPr/>
          <p:nvPr/>
        </p:nvCxnSpPr>
        <p:spPr>
          <a:xfrm>
            <a:off x="5129278" y="12778092"/>
            <a:ext cx="338625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126090" y="13656290"/>
            <a:ext cx="3388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126092" y="13370132"/>
            <a:ext cx="33947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116533" y="13069289"/>
            <a:ext cx="3401825" cy="0"/>
          </a:xfrm>
          <a:prstGeom prst="line">
            <a:avLst/>
          </a:prstGeom>
        </p:spPr>
        <p:style>
          <a:lnRef idx="1">
            <a:schemeClr val="accent1"/>
          </a:lnRef>
          <a:fillRef idx="0">
            <a:schemeClr val="accent1"/>
          </a:fillRef>
          <a:effectRef idx="0">
            <a:schemeClr val="accent1"/>
          </a:effectRef>
          <a:fontRef idx="minor">
            <a:schemeClr val="tx1"/>
          </a:fontRef>
        </p:style>
      </p:cxnSp>
      <p:sp>
        <p:nvSpPr>
          <p:cNvPr id="273" name="TextBox 272"/>
          <p:cNvSpPr txBox="1"/>
          <p:nvPr/>
        </p:nvSpPr>
        <p:spPr>
          <a:xfrm>
            <a:off x="6498399" y="12220932"/>
            <a:ext cx="569323" cy="461665"/>
          </a:xfrm>
          <a:prstGeom prst="rect">
            <a:avLst/>
          </a:prstGeom>
          <a:noFill/>
        </p:spPr>
        <p:txBody>
          <a:bodyPr wrap="none" rtlCol="0">
            <a:spAutoFit/>
          </a:bodyPr>
          <a:lstStyle/>
          <a:p>
            <a:pPr algn="ctr"/>
            <a:r>
              <a:rPr lang="en-US" sz="1200" dirty="0"/>
              <a:t>HIV </a:t>
            </a:r>
            <a:endParaRPr lang="en-US" sz="1200" dirty="0" smtClean="0"/>
          </a:p>
          <a:p>
            <a:pPr algn="ctr"/>
            <a:r>
              <a:rPr lang="en-US" sz="1200" dirty="0" smtClean="0"/>
              <a:t>Status</a:t>
            </a:r>
            <a:endParaRPr lang="en-US" sz="1200" dirty="0"/>
          </a:p>
        </p:txBody>
      </p:sp>
      <p:sp>
        <p:nvSpPr>
          <p:cNvPr id="275" name="TextBox 274"/>
          <p:cNvSpPr txBox="1"/>
          <p:nvPr/>
        </p:nvSpPr>
        <p:spPr>
          <a:xfrm>
            <a:off x="7699677" y="13287605"/>
            <a:ext cx="343364" cy="369332"/>
          </a:xfrm>
          <a:prstGeom prst="rect">
            <a:avLst/>
          </a:prstGeom>
          <a:noFill/>
        </p:spPr>
        <p:txBody>
          <a:bodyPr wrap="none" rtlCol="0">
            <a:spAutoFit/>
          </a:bodyPr>
          <a:lstStyle/>
          <a:p>
            <a:r>
              <a:rPr lang="en-US" dirty="0"/>
              <a:t>…</a:t>
            </a:r>
          </a:p>
        </p:txBody>
      </p:sp>
      <p:sp>
        <p:nvSpPr>
          <p:cNvPr id="277" name="TextBox 276"/>
          <p:cNvSpPr txBox="1"/>
          <p:nvPr/>
        </p:nvSpPr>
        <p:spPr>
          <a:xfrm>
            <a:off x="7699677" y="12986521"/>
            <a:ext cx="343364" cy="369332"/>
          </a:xfrm>
          <a:prstGeom prst="rect">
            <a:avLst/>
          </a:prstGeom>
          <a:noFill/>
        </p:spPr>
        <p:txBody>
          <a:bodyPr wrap="none" rtlCol="0">
            <a:spAutoFit/>
          </a:bodyPr>
          <a:lstStyle/>
          <a:p>
            <a:r>
              <a:rPr lang="en-US" dirty="0"/>
              <a:t>…</a:t>
            </a:r>
          </a:p>
        </p:txBody>
      </p:sp>
      <p:sp>
        <p:nvSpPr>
          <p:cNvPr id="279" name="TextBox 278"/>
          <p:cNvSpPr txBox="1"/>
          <p:nvPr/>
        </p:nvSpPr>
        <p:spPr>
          <a:xfrm>
            <a:off x="5160387" y="13069123"/>
            <a:ext cx="599844" cy="307777"/>
          </a:xfrm>
          <a:prstGeom prst="rect">
            <a:avLst/>
          </a:prstGeom>
          <a:noFill/>
        </p:spPr>
        <p:txBody>
          <a:bodyPr wrap="none" rtlCol="0">
            <a:spAutoFit/>
          </a:bodyPr>
          <a:lstStyle/>
          <a:p>
            <a:r>
              <a:rPr lang="en-US" sz="1400" dirty="0" smtClean="0"/>
              <a:t>GID-</a:t>
            </a:r>
            <a:r>
              <a:rPr lang="en-US" sz="1400" i="1" dirty="0"/>
              <a:t>2</a:t>
            </a:r>
          </a:p>
        </p:txBody>
      </p:sp>
      <p:sp>
        <p:nvSpPr>
          <p:cNvPr id="280" name="TextBox 279"/>
          <p:cNvSpPr txBox="1"/>
          <p:nvPr/>
        </p:nvSpPr>
        <p:spPr>
          <a:xfrm>
            <a:off x="5160387" y="12775587"/>
            <a:ext cx="599844" cy="307777"/>
          </a:xfrm>
          <a:prstGeom prst="rect">
            <a:avLst/>
          </a:prstGeom>
          <a:noFill/>
        </p:spPr>
        <p:txBody>
          <a:bodyPr wrap="none" rtlCol="0">
            <a:spAutoFit/>
          </a:bodyPr>
          <a:lstStyle/>
          <a:p>
            <a:r>
              <a:rPr lang="en-US" sz="1400" dirty="0" smtClean="0"/>
              <a:t>GID-</a:t>
            </a:r>
            <a:r>
              <a:rPr lang="en-US" sz="1400" i="1" dirty="0"/>
              <a:t>1</a:t>
            </a:r>
          </a:p>
        </p:txBody>
      </p:sp>
      <p:sp>
        <p:nvSpPr>
          <p:cNvPr id="281" name="TextBox 280"/>
          <p:cNvSpPr txBox="1"/>
          <p:nvPr/>
        </p:nvSpPr>
        <p:spPr>
          <a:xfrm rot="5400000">
            <a:off x="5356764" y="14317436"/>
            <a:ext cx="343364" cy="369332"/>
          </a:xfrm>
          <a:prstGeom prst="rect">
            <a:avLst/>
          </a:prstGeom>
          <a:noFill/>
        </p:spPr>
        <p:txBody>
          <a:bodyPr wrap="none" rtlCol="0">
            <a:spAutoFit/>
          </a:bodyPr>
          <a:lstStyle/>
          <a:p>
            <a:r>
              <a:rPr lang="en-US" dirty="0"/>
              <a:t>…</a:t>
            </a:r>
          </a:p>
        </p:txBody>
      </p:sp>
      <p:sp>
        <p:nvSpPr>
          <p:cNvPr id="282" name="TextBox 281"/>
          <p:cNvSpPr txBox="1"/>
          <p:nvPr/>
        </p:nvSpPr>
        <p:spPr>
          <a:xfrm>
            <a:off x="5069262" y="12231283"/>
            <a:ext cx="798616" cy="461665"/>
          </a:xfrm>
          <a:prstGeom prst="rect">
            <a:avLst/>
          </a:prstGeom>
          <a:noFill/>
        </p:spPr>
        <p:txBody>
          <a:bodyPr wrap="none" rtlCol="0">
            <a:spAutoFit/>
          </a:bodyPr>
          <a:lstStyle/>
          <a:p>
            <a:pPr algn="ctr"/>
            <a:r>
              <a:rPr lang="en-US" sz="1200" dirty="0"/>
              <a:t>Genotype</a:t>
            </a:r>
          </a:p>
          <a:p>
            <a:pPr algn="ctr"/>
            <a:r>
              <a:rPr lang="en-US" sz="1200" dirty="0"/>
              <a:t>ID</a:t>
            </a:r>
          </a:p>
        </p:txBody>
      </p:sp>
      <p:sp>
        <p:nvSpPr>
          <p:cNvPr id="286" name="TextBox 285"/>
          <p:cNvSpPr txBox="1"/>
          <p:nvPr/>
        </p:nvSpPr>
        <p:spPr>
          <a:xfrm>
            <a:off x="5878898" y="12782710"/>
            <a:ext cx="579005" cy="307777"/>
          </a:xfrm>
          <a:prstGeom prst="rect">
            <a:avLst/>
          </a:prstGeom>
          <a:noFill/>
        </p:spPr>
        <p:txBody>
          <a:bodyPr wrap="none" rtlCol="0">
            <a:spAutoFit/>
          </a:bodyPr>
          <a:lstStyle/>
          <a:p>
            <a:r>
              <a:rPr lang="en-US" sz="1400" dirty="0" smtClean="0"/>
              <a:t>PID-</a:t>
            </a:r>
            <a:r>
              <a:rPr lang="en-US" sz="1400" i="1" dirty="0"/>
              <a:t>8</a:t>
            </a:r>
          </a:p>
        </p:txBody>
      </p:sp>
      <p:sp>
        <p:nvSpPr>
          <p:cNvPr id="289" name="TextBox 288"/>
          <p:cNvSpPr txBox="1"/>
          <p:nvPr/>
        </p:nvSpPr>
        <p:spPr>
          <a:xfrm>
            <a:off x="5734456" y="12230134"/>
            <a:ext cx="861133"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290" name="TextBox 289"/>
          <p:cNvSpPr txBox="1"/>
          <p:nvPr/>
        </p:nvSpPr>
        <p:spPr>
          <a:xfrm>
            <a:off x="5160387" y="13361633"/>
            <a:ext cx="599844" cy="307777"/>
          </a:xfrm>
          <a:prstGeom prst="rect">
            <a:avLst/>
          </a:prstGeom>
          <a:noFill/>
        </p:spPr>
        <p:txBody>
          <a:bodyPr wrap="none" rtlCol="0">
            <a:spAutoFit/>
          </a:bodyPr>
          <a:lstStyle/>
          <a:p>
            <a:r>
              <a:rPr lang="en-US" sz="1400" dirty="0" smtClean="0"/>
              <a:t>GID-</a:t>
            </a:r>
            <a:r>
              <a:rPr lang="en-US" sz="1400" i="1" dirty="0" smtClean="0"/>
              <a:t>3</a:t>
            </a:r>
            <a:endParaRPr lang="en-US" sz="1400" i="1" dirty="0"/>
          </a:p>
        </p:txBody>
      </p:sp>
      <p:sp>
        <p:nvSpPr>
          <p:cNvPr id="291" name="TextBox 290"/>
          <p:cNvSpPr txBox="1"/>
          <p:nvPr/>
        </p:nvSpPr>
        <p:spPr>
          <a:xfrm>
            <a:off x="5160387" y="13654143"/>
            <a:ext cx="599844" cy="307777"/>
          </a:xfrm>
          <a:prstGeom prst="rect">
            <a:avLst/>
          </a:prstGeom>
          <a:noFill/>
        </p:spPr>
        <p:txBody>
          <a:bodyPr wrap="none" rtlCol="0">
            <a:spAutoFit/>
          </a:bodyPr>
          <a:lstStyle/>
          <a:p>
            <a:r>
              <a:rPr lang="en-US" sz="1400" dirty="0" smtClean="0"/>
              <a:t>GID-</a:t>
            </a:r>
            <a:r>
              <a:rPr lang="en-US" sz="1400" i="1" dirty="0"/>
              <a:t>4</a:t>
            </a:r>
          </a:p>
        </p:txBody>
      </p:sp>
      <p:sp>
        <p:nvSpPr>
          <p:cNvPr id="292" name="TextBox 291"/>
          <p:cNvSpPr txBox="1"/>
          <p:nvPr/>
        </p:nvSpPr>
        <p:spPr>
          <a:xfrm>
            <a:off x="5878898" y="13072636"/>
            <a:ext cx="579005" cy="307777"/>
          </a:xfrm>
          <a:prstGeom prst="rect">
            <a:avLst/>
          </a:prstGeom>
          <a:noFill/>
        </p:spPr>
        <p:txBody>
          <a:bodyPr wrap="none" rtlCol="0">
            <a:spAutoFit/>
          </a:bodyPr>
          <a:lstStyle/>
          <a:p>
            <a:r>
              <a:rPr lang="en-US" sz="1400" dirty="0" smtClean="0"/>
              <a:t>PID-</a:t>
            </a:r>
            <a:r>
              <a:rPr lang="en-US" sz="1400" i="1" dirty="0"/>
              <a:t>3</a:t>
            </a:r>
          </a:p>
        </p:txBody>
      </p:sp>
      <p:sp>
        <p:nvSpPr>
          <p:cNvPr id="293" name="TextBox 292"/>
          <p:cNvSpPr txBox="1"/>
          <p:nvPr/>
        </p:nvSpPr>
        <p:spPr>
          <a:xfrm>
            <a:off x="5878898" y="13352981"/>
            <a:ext cx="579005" cy="307777"/>
          </a:xfrm>
          <a:prstGeom prst="rect">
            <a:avLst/>
          </a:prstGeom>
          <a:noFill/>
        </p:spPr>
        <p:txBody>
          <a:bodyPr wrap="none" rtlCol="0">
            <a:spAutoFit/>
          </a:bodyPr>
          <a:lstStyle/>
          <a:p>
            <a:r>
              <a:rPr lang="en-US" sz="1400" dirty="0" smtClean="0"/>
              <a:t>PID-</a:t>
            </a:r>
            <a:r>
              <a:rPr lang="en-US" sz="1400" i="1" dirty="0"/>
              <a:t>1</a:t>
            </a:r>
          </a:p>
        </p:txBody>
      </p:sp>
      <p:sp>
        <p:nvSpPr>
          <p:cNvPr id="294" name="TextBox 293"/>
          <p:cNvSpPr txBox="1"/>
          <p:nvPr/>
        </p:nvSpPr>
        <p:spPr>
          <a:xfrm>
            <a:off x="5878898" y="13667613"/>
            <a:ext cx="579005" cy="307777"/>
          </a:xfrm>
          <a:prstGeom prst="rect">
            <a:avLst/>
          </a:prstGeom>
          <a:noFill/>
        </p:spPr>
        <p:txBody>
          <a:bodyPr wrap="none" rtlCol="0">
            <a:spAutoFit/>
          </a:bodyPr>
          <a:lstStyle/>
          <a:p>
            <a:r>
              <a:rPr lang="en-US" sz="1400" dirty="0" smtClean="0"/>
              <a:t>PID-</a:t>
            </a:r>
            <a:r>
              <a:rPr lang="en-US" sz="1400" i="1" dirty="0"/>
              <a:t>1</a:t>
            </a:r>
          </a:p>
        </p:txBody>
      </p:sp>
      <p:cxnSp>
        <p:nvCxnSpPr>
          <p:cNvPr id="295" name="Straight Connector 294"/>
          <p:cNvCxnSpPr/>
          <p:nvPr/>
        </p:nvCxnSpPr>
        <p:spPr>
          <a:xfrm>
            <a:off x="5131006" y="13960163"/>
            <a:ext cx="3388768"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794424" y="13377584"/>
            <a:ext cx="1224116" cy="280220"/>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p:cNvSpPr txBox="1"/>
          <p:nvPr/>
        </p:nvSpPr>
        <p:spPr>
          <a:xfrm>
            <a:off x="6535202" y="13677399"/>
            <a:ext cx="534121" cy="307777"/>
          </a:xfrm>
          <a:prstGeom prst="rect">
            <a:avLst/>
          </a:prstGeom>
          <a:noFill/>
        </p:spPr>
        <p:txBody>
          <a:bodyPr wrap="none" rtlCol="0">
            <a:spAutoFit/>
          </a:bodyPr>
          <a:lstStyle/>
          <a:p>
            <a:r>
              <a:rPr lang="en-US" sz="1400" dirty="0"/>
              <a:t>HIV+</a:t>
            </a:r>
          </a:p>
        </p:txBody>
      </p:sp>
      <p:sp>
        <p:nvSpPr>
          <p:cNvPr id="297" name="TextBox 296"/>
          <p:cNvSpPr txBox="1"/>
          <p:nvPr/>
        </p:nvSpPr>
        <p:spPr>
          <a:xfrm>
            <a:off x="7699677" y="13588689"/>
            <a:ext cx="343364" cy="369332"/>
          </a:xfrm>
          <a:prstGeom prst="rect">
            <a:avLst/>
          </a:prstGeom>
          <a:noFill/>
        </p:spPr>
        <p:txBody>
          <a:bodyPr wrap="none" rtlCol="0">
            <a:spAutoFit/>
          </a:bodyPr>
          <a:lstStyle/>
          <a:p>
            <a:r>
              <a:rPr lang="en-US" dirty="0"/>
              <a:t>…</a:t>
            </a:r>
          </a:p>
        </p:txBody>
      </p:sp>
      <p:cxnSp>
        <p:nvCxnSpPr>
          <p:cNvPr id="298" name="Straight Connector 297"/>
          <p:cNvCxnSpPr/>
          <p:nvPr/>
        </p:nvCxnSpPr>
        <p:spPr>
          <a:xfrm>
            <a:off x="5117432" y="14254156"/>
            <a:ext cx="3392905" cy="0"/>
          </a:xfrm>
          <a:prstGeom prst="line">
            <a:avLst/>
          </a:prstGeom>
        </p:spPr>
        <p:style>
          <a:lnRef idx="1">
            <a:schemeClr val="accent1"/>
          </a:lnRef>
          <a:fillRef idx="0">
            <a:schemeClr val="accent1"/>
          </a:fillRef>
          <a:effectRef idx="0">
            <a:schemeClr val="accent1"/>
          </a:effectRef>
          <a:fontRef idx="minor">
            <a:schemeClr val="tx1"/>
          </a:fontRef>
        </p:style>
      </p:cxnSp>
      <p:sp>
        <p:nvSpPr>
          <p:cNvPr id="300" name="Rectangle 299"/>
          <p:cNvSpPr/>
          <p:nvPr/>
        </p:nvSpPr>
        <p:spPr>
          <a:xfrm>
            <a:off x="5797299" y="13967056"/>
            <a:ext cx="1224116" cy="280220"/>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5160387" y="13950316"/>
            <a:ext cx="599844" cy="307777"/>
          </a:xfrm>
          <a:prstGeom prst="rect">
            <a:avLst/>
          </a:prstGeom>
          <a:noFill/>
        </p:spPr>
        <p:txBody>
          <a:bodyPr wrap="none" rtlCol="0">
            <a:spAutoFit/>
          </a:bodyPr>
          <a:lstStyle/>
          <a:p>
            <a:r>
              <a:rPr lang="en-US" sz="1400" dirty="0" smtClean="0"/>
              <a:t>GID-</a:t>
            </a:r>
            <a:r>
              <a:rPr lang="en-US" sz="1400" i="1" dirty="0"/>
              <a:t>5</a:t>
            </a:r>
          </a:p>
        </p:txBody>
      </p:sp>
      <p:sp>
        <p:nvSpPr>
          <p:cNvPr id="301" name="TextBox 300"/>
          <p:cNvSpPr txBox="1"/>
          <p:nvPr/>
        </p:nvSpPr>
        <p:spPr>
          <a:xfrm rot="5400000">
            <a:off x="6042402" y="14314478"/>
            <a:ext cx="343364" cy="369332"/>
          </a:xfrm>
          <a:prstGeom prst="rect">
            <a:avLst/>
          </a:prstGeom>
          <a:noFill/>
        </p:spPr>
        <p:txBody>
          <a:bodyPr wrap="none" rtlCol="0">
            <a:spAutoFit/>
          </a:bodyPr>
          <a:lstStyle/>
          <a:p>
            <a:r>
              <a:rPr lang="en-US" dirty="0"/>
              <a:t>…</a:t>
            </a:r>
          </a:p>
        </p:txBody>
      </p:sp>
      <p:cxnSp>
        <p:nvCxnSpPr>
          <p:cNvPr id="274" name="Straight Connector 273"/>
          <p:cNvCxnSpPr/>
          <p:nvPr/>
        </p:nvCxnSpPr>
        <p:spPr>
          <a:xfrm>
            <a:off x="7018789" y="12086823"/>
            <a:ext cx="0" cy="2655514"/>
          </a:xfrm>
          <a:prstGeom prst="line">
            <a:avLst/>
          </a:prstGeom>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7338479" y="12786957"/>
            <a:ext cx="773828" cy="1968358"/>
            <a:chOff x="7844752" y="13219451"/>
            <a:chExt cx="773828" cy="1734169"/>
          </a:xfrm>
        </p:grpSpPr>
        <p:cxnSp>
          <p:nvCxnSpPr>
            <p:cNvPr id="255" name="Straight Connector 254"/>
            <p:cNvCxnSpPr/>
            <p:nvPr/>
          </p:nvCxnSpPr>
          <p:spPr>
            <a:xfrm>
              <a:off x="7844752" y="13219451"/>
              <a:ext cx="0" cy="173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8147493" y="13225404"/>
              <a:ext cx="0" cy="1722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a:off x="8618580" y="13225403"/>
              <a:ext cx="0" cy="171447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83" name="Straight Connector 282"/>
          <p:cNvCxnSpPr/>
          <p:nvPr/>
        </p:nvCxnSpPr>
        <p:spPr>
          <a:xfrm>
            <a:off x="6523070" y="12100577"/>
            <a:ext cx="0" cy="2649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5793430" y="12110399"/>
            <a:ext cx="0" cy="2649499"/>
          </a:xfrm>
          <a:prstGeom prst="line">
            <a:avLst/>
          </a:prstGeom>
        </p:spPr>
        <p:style>
          <a:lnRef idx="1">
            <a:schemeClr val="accent1"/>
          </a:lnRef>
          <a:fillRef idx="0">
            <a:schemeClr val="accent1"/>
          </a:fillRef>
          <a:effectRef idx="0">
            <a:schemeClr val="accent1"/>
          </a:effectRef>
          <a:fontRef idx="minor">
            <a:schemeClr val="tx1"/>
          </a:fontRef>
        </p:style>
      </p:cxnSp>
      <p:sp>
        <p:nvSpPr>
          <p:cNvPr id="302" name="TextBox 301"/>
          <p:cNvSpPr txBox="1"/>
          <p:nvPr/>
        </p:nvSpPr>
        <p:spPr>
          <a:xfrm>
            <a:off x="6943772" y="12073439"/>
            <a:ext cx="1632178" cy="230832"/>
          </a:xfrm>
          <a:prstGeom prst="rect">
            <a:avLst/>
          </a:prstGeom>
          <a:noFill/>
        </p:spPr>
        <p:txBody>
          <a:bodyPr wrap="none" rtlCol="0">
            <a:spAutoFit/>
          </a:bodyPr>
          <a:lstStyle/>
          <a:p>
            <a:pPr algn="ctr"/>
            <a:r>
              <a:rPr lang="en-US" sz="900" dirty="0" smtClean="0"/>
              <a:t>Predicted/Matched Genotypes</a:t>
            </a:r>
            <a:endParaRPr lang="en-US" sz="900" dirty="0"/>
          </a:p>
        </p:txBody>
      </p:sp>
      <p:sp>
        <p:nvSpPr>
          <p:cNvPr id="194" name="TextBox 193"/>
          <p:cNvSpPr txBox="1"/>
          <p:nvPr/>
        </p:nvSpPr>
        <p:spPr>
          <a:xfrm>
            <a:off x="3063026" y="6372888"/>
            <a:ext cx="364202" cy="261610"/>
          </a:xfrm>
          <a:prstGeom prst="rect">
            <a:avLst/>
          </a:prstGeom>
          <a:noFill/>
        </p:spPr>
        <p:txBody>
          <a:bodyPr wrap="none" rtlCol="0">
            <a:spAutoFit/>
          </a:bodyPr>
          <a:lstStyle/>
          <a:p>
            <a:r>
              <a:rPr lang="en-US" sz="1100" dirty="0" smtClean="0"/>
              <a:t>0.1</a:t>
            </a:r>
            <a:endParaRPr lang="en-US" sz="1100" dirty="0"/>
          </a:p>
        </p:txBody>
      </p:sp>
      <p:sp>
        <p:nvSpPr>
          <p:cNvPr id="195" name="TextBox 194"/>
          <p:cNvSpPr txBox="1"/>
          <p:nvPr/>
        </p:nvSpPr>
        <p:spPr>
          <a:xfrm>
            <a:off x="3063026" y="6641194"/>
            <a:ext cx="364202" cy="261610"/>
          </a:xfrm>
          <a:prstGeom prst="rect">
            <a:avLst/>
          </a:prstGeom>
          <a:noFill/>
        </p:spPr>
        <p:txBody>
          <a:bodyPr wrap="none" rtlCol="0">
            <a:spAutoFit/>
          </a:bodyPr>
          <a:lstStyle/>
          <a:p>
            <a:r>
              <a:rPr lang="en-US" sz="1100" dirty="0" smtClean="0"/>
              <a:t>0.5</a:t>
            </a:r>
            <a:endParaRPr lang="en-US" sz="1100" dirty="0"/>
          </a:p>
        </p:txBody>
      </p:sp>
      <p:sp>
        <p:nvSpPr>
          <p:cNvPr id="196" name="TextBox 195"/>
          <p:cNvSpPr txBox="1"/>
          <p:nvPr/>
        </p:nvSpPr>
        <p:spPr>
          <a:xfrm>
            <a:off x="3019744" y="7340945"/>
            <a:ext cx="407484" cy="261610"/>
          </a:xfrm>
          <a:prstGeom prst="rect">
            <a:avLst/>
          </a:prstGeom>
          <a:noFill/>
        </p:spPr>
        <p:txBody>
          <a:bodyPr wrap="none" rtlCol="0">
            <a:spAutoFit/>
          </a:bodyPr>
          <a:lstStyle/>
          <a:p>
            <a:r>
              <a:rPr lang="en-US" sz="1100" dirty="0" smtClean="0"/>
              <a:t>-0.2</a:t>
            </a:r>
            <a:endParaRPr lang="en-US" sz="1100" dirty="0"/>
          </a:p>
        </p:txBody>
      </p:sp>
      <p:sp>
        <p:nvSpPr>
          <p:cNvPr id="198" name="TextBox 197"/>
          <p:cNvSpPr txBox="1"/>
          <p:nvPr/>
        </p:nvSpPr>
        <p:spPr>
          <a:xfrm>
            <a:off x="3363172" y="6364307"/>
            <a:ext cx="407484" cy="261610"/>
          </a:xfrm>
          <a:prstGeom prst="rect">
            <a:avLst/>
          </a:prstGeom>
          <a:noFill/>
        </p:spPr>
        <p:txBody>
          <a:bodyPr wrap="none" rtlCol="0">
            <a:spAutoFit/>
          </a:bodyPr>
          <a:lstStyle/>
          <a:p>
            <a:r>
              <a:rPr lang="en-US" sz="1100" dirty="0" smtClean="0"/>
              <a:t>-2.7</a:t>
            </a:r>
            <a:endParaRPr lang="en-US" sz="1100" dirty="0"/>
          </a:p>
        </p:txBody>
      </p:sp>
      <p:sp>
        <p:nvSpPr>
          <p:cNvPr id="199" name="TextBox 198"/>
          <p:cNvSpPr txBox="1"/>
          <p:nvPr/>
        </p:nvSpPr>
        <p:spPr>
          <a:xfrm>
            <a:off x="3406454" y="6632613"/>
            <a:ext cx="364202" cy="261610"/>
          </a:xfrm>
          <a:prstGeom prst="rect">
            <a:avLst/>
          </a:prstGeom>
          <a:noFill/>
        </p:spPr>
        <p:txBody>
          <a:bodyPr wrap="none" rtlCol="0">
            <a:spAutoFit/>
          </a:bodyPr>
          <a:lstStyle/>
          <a:p>
            <a:r>
              <a:rPr lang="en-US" sz="1100" dirty="0" smtClean="0"/>
              <a:t>8.6</a:t>
            </a:r>
            <a:endParaRPr lang="en-US" sz="1100" dirty="0"/>
          </a:p>
        </p:txBody>
      </p:sp>
      <p:sp>
        <p:nvSpPr>
          <p:cNvPr id="200" name="TextBox 199"/>
          <p:cNvSpPr txBox="1"/>
          <p:nvPr/>
        </p:nvSpPr>
        <p:spPr>
          <a:xfrm>
            <a:off x="3406454" y="7332364"/>
            <a:ext cx="364202" cy="261610"/>
          </a:xfrm>
          <a:prstGeom prst="rect">
            <a:avLst/>
          </a:prstGeom>
          <a:noFill/>
        </p:spPr>
        <p:txBody>
          <a:bodyPr wrap="none" rtlCol="0">
            <a:spAutoFit/>
          </a:bodyPr>
          <a:lstStyle/>
          <a:p>
            <a:r>
              <a:rPr lang="en-US" sz="1100" dirty="0" smtClean="0"/>
              <a:t>5.4</a:t>
            </a:r>
            <a:endParaRPr lang="en-US" sz="1100" dirty="0"/>
          </a:p>
        </p:txBody>
      </p:sp>
      <p:sp>
        <p:nvSpPr>
          <p:cNvPr id="213" name="TextBox 212"/>
          <p:cNvSpPr txBox="1"/>
          <p:nvPr/>
        </p:nvSpPr>
        <p:spPr>
          <a:xfrm>
            <a:off x="4142702" y="6362160"/>
            <a:ext cx="436338" cy="261610"/>
          </a:xfrm>
          <a:prstGeom prst="rect">
            <a:avLst/>
          </a:prstGeom>
          <a:noFill/>
        </p:spPr>
        <p:txBody>
          <a:bodyPr wrap="none" rtlCol="0">
            <a:spAutoFit/>
          </a:bodyPr>
          <a:lstStyle/>
          <a:p>
            <a:r>
              <a:rPr lang="en-US" sz="1100" dirty="0" smtClean="0"/>
              <a:t>90.3</a:t>
            </a:r>
            <a:endParaRPr lang="en-US" sz="1100" dirty="0"/>
          </a:p>
        </p:txBody>
      </p:sp>
      <p:sp>
        <p:nvSpPr>
          <p:cNvPr id="214" name="TextBox 213"/>
          <p:cNvSpPr txBox="1"/>
          <p:nvPr/>
        </p:nvSpPr>
        <p:spPr>
          <a:xfrm>
            <a:off x="4142702" y="6630466"/>
            <a:ext cx="436338" cy="261610"/>
          </a:xfrm>
          <a:prstGeom prst="rect">
            <a:avLst/>
          </a:prstGeom>
          <a:noFill/>
        </p:spPr>
        <p:txBody>
          <a:bodyPr wrap="none" rtlCol="0">
            <a:spAutoFit/>
          </a:bodyPr>
          <a:lstStyle/>
          <a:p>
            <a:r>
              <a:rPr lang="en-US" sz="1100" dirty="0" smtClean="0"/>
              <a:t>63.5</a:t>
            </a:r>
            <a:endParaRPr lang="en-US" sz="1100" dirty="0"/>
          </a:p>
        </p:txBody>
      </p:sp>
      <p:sp>
        <p:nvSpPr>
          <p:cNvPr id="215" name="TextBox 214"/>
          <p:cNvSpPr txBox="1"/>
          <p:nvPr/>
        </p:nvSpPr>
        <p:spPr>
          <a:xfrm>
            <a:off x="4142702" y="7330217"/>
            <a:ext cx="436338" cy="261610"/>
          </a:xfrm>
          <a:prstGeom prst="rect">
            <a:avLst/>
          </a:prstGeom>
          <a:noFill/>
        </p:spPr>
        <p:txBody>
          <a:bodyPr wrap="none" rtlCol="0">
            <a:spAutoFit/>
          </a:bodyPr>
          <a:lstStyle/>
          <a:p>
            <a:r>
              <a:rPr lang="en-US" sz="1100" dirty="0" smtClean="0"/>
              <a:t>50.3</a:t>
            </a:r>
            <a:endParaRPr lang="en-US" sz="1100" dirty="0"/>
          </a:p>
        </p:txBody>
      </p:sp>
      <p:sp>
        <p:nvSpPr>
          <p:cNvPr id="217" name="TextBox 216"/>
          <p:cNvSpPr txBox="1"/>
          <p:nvPr/>
        </p:nvSpPr>
        <p:spPr>
          <a:xfrm>
            <a:off x="8454692" y="6327580"/>
            <a:ext cx="256802" cy="261610"/>
          </a:xfrm>
          <a:prstGeom prst="rect">
            <a:avLst/>
          </a:prstGeom>
          <a:noFill/>
        </p:spPr>
        <p:txBody>
          <a:bodyPr wrap="none" rtlCol="0">
            <a:spAutoFit/>
          </a:bodyPr>
          <a:lstStyle/>
          <a:p>
            <a:r>
              <a:rPr lang="en-US" sz="1100" dirty="0"/>
              <a:t>0</a:t>
            </a:r>
          </a:p>
        </p:txBody>
      </p:sp>
      <p:sp>
        <p:nvSpPr>
          <p:cNvPr id="228" name="TextBox 227"/>
          <p:cNvSpPr txBox="1"/>
          <p:nvPr/>
        </p:nvSpPr>
        <p:spPr>
          <a:xfrm>
            <a:off x="8458808" y="6615907"/>
            <a:ext cx="256802" cy="261610"/>
          </a:xfrm>
          <a:prstGeom prst="rect">
            <a:avLst/>
          </a:prstGeom>
          <a:noFill/>
        </p:spPr>
        <p:txBody>
          <a:bodyPr wrap="none" rtlCol="0">
            <a:spAutoFit/>
          </a:bodyPr>
          <a:lstStyle/>
          <a:p>
            <a:r>
              <a:rPr lang="en-US" sz="1100" dirty="0" smtClean="0"/>
              <a:t>2</a:t>
            </a:r>
            <a:endParaRPr lang="en-US" sz="1100" dirty="0"/>
          </a:p>
        </p:txBody>
      </p:sp>
      <p:sp>
        <p:nvSpPr>
          <p:cNvPr id="232" name="TextBox 231"/>
          <p:cNvSpPr txBox="1"/>
          <p:nvPr/>
        </p:nvSpPr>
        <p:spPr>
          <a:xfrm>
            <a:off x="8458811" y="7307883"/>
            <a:ext cx="256802" cy="261610"/>
          </a:xfrm>
          <a:prstGeom prst="rect">
            <a:avLst/>
          </a:prstGeom>
          <a:noFill/>
        </p:spPr>
        <p:txBody>
          <a:bodyPr wrap="none" rtlCol="0">
            <a:spAutoFit/>
          </a:bodyPr>
          <a:lstStyle/>
          <a:p>
            <a:r>
              <a:rPr lang="en-US" sz="1100" dirty="0" smtClean="0"/>
              <a:t>1</a:t>
            </a:r>
            <a:endParaRPr lang="en-US" sz="1100" dirty="0"/>
          </a:p>
        </p:txBody>
      </p:sp>
      <p:sp>
        <p:nvSpPr>
          <p:cNvPr id="233" name="TextBox 232"/>
          <p:cNvSpPr txBox="1"/>
          <p:nvPr/>
        </p:nvSpPr>
        <p:spPr>
          <a:xfrm>
            <a:off x="8780088" y="6331697"/>
            <a:ext cx="256802" cy="261610"/>
          </a:xfrm>
          <a:prstGeom prst="rect">
            <a:avLst/>
          </a:prstGeom>
          <a:noFill/>
        </p:spPr>
        <p:txBody>
          <a:bodyPr wrap="none" rtlCol="0">
            <a:spAutoFit/>
          </a:bodyPr>
          <a:lstStyle/>
          <a:p>
            <a:r>
              <a:rPr lang="en-US" sz="1100" dirty="0" smtClean="0"/>
              <a:t>1</a:t>
            </a:r>
            <a:endParaRPr lang="en-US" sz="1100" dirty="0"/>
          </a:p>
        </p:txBody>
      </p:sp>
      <p:sp>
        <p:nvSpPr>
          <p:cNvPr id="234" name="TextBox 233"/>
          <p:cNvSpPr txBox="1"/>
          <p:nvPr/>
        </p:nvSpPr>
        <p:spPr>
          <a:xfrm>
            <a:off x="8784204" y="6620024"/>
            <a:ext cx="256802" cy="261610"/>
          </a:xfrm>
          <a:prstGeom prst="rect">
            <a:avLst/>
          </a:prstGeom>
          <a:noFill/>
        </p:spPr>
        <p:txBody>
          <a:bodyPr wrap="none" rtlCol="0">
            <a:spAutoFit/>
          </a:bodyPr>
          <a:lstStyle/>
          <a:p>
            <a:r>
              <a:rPr lang="en-US" sz="1100" dirty="0"/>
              <a:t>1</a:t>
            </a:r>
          </a:p>
        </p:txBody>
      </p:sp>
      <p:sp>
        <p:nvSpPr>
          <p:cNvPr id="235" name="TextBox 234"/>
          <p:cNvSpPr txBox="1"/>
          <p:nvPr/>
        </p:nvSpPr>
        <p:spPr>
          <a:xfrm>
            <a:off x="8784207" y="7312000"/>
            <a:ext cx="256802" cy="261610"/>
          </a:xfrm>
          <a:prstGeom prst="rect">
            <a:avLst/>
          </a:prstGeom>
          <a:noFill/>
        </p:spPr>
        <p:txBody>
          <a:bodyPr wrap="none" rtlCol="0">
            <a:spAutoFit/>
          </a:bodyPr>
          <a:lstStyle/>
          <a:p>
            <a:r>
              <a:rPr lang="en-US" sz="1100" dirty="0" smtClean="0"/>
              <a:t>2</a:t>
            </a:r>
            <a:endParaRPr lang="en-US" sz="1100" dirty="0"/>
          </a:p>
        </p:txBody>
      </p:sp>
      <p:sp>
        <p:nvSpPr>
          <p:cNvPr id="236" name="TextBox 235"/>
          <p:cNvSpPr txBox="1"/>
          <p:nvPr/>
        </p:nvSpPr>
        <p:spPr>
          <a:xfrm>
            <a:off x="9463832" y="6335814"/>
            <a:ext cx="256802" cy="261610"/>
          </a:xfrm>
          <a:prstGeom prst="rect">
            <a:avLst/>
          </a:prstGeom>
          <a:noFill/>
        </p:spPr>
        <p:txBody>
          <a:bodyPr wrap="none" rtlCol="0">
            <a:spAutoFit/>
          </a:bodyPr>
          <a:lstStyle/>
          <a:p>
            <a:r>
              <a:rPr lang="en-US" sz="1100" dirty="0" smtClean="0"/>
              <a:t>1</a:t>
            </a:r>
            <a:endParaRPr lang="en-US" sz="1100" dirty="0"/>
          </a:p>
        </p:txBody>
      </p:sp>
      <p:sp>
        <p:nvSpPr>
          <p:cNvPr id="238" name="TextBox 237"/>
          <p:cNvSpPr txBox="1"/>
          <p:nvPr/>
        </p:nvSpPr>
        <p:spPr>
          <a:xfrm>
            <a:off x="9467948" y="6624141"/>
            <a:ext cx="256802" cy="261610"/>
          </a:xfrm>
          <a:prstGeom prst="rect">
            <a:avLst/>
          </a:prstGeom>
          <a:noFill/>
        </p:spPr>
        <p:txBody>
          <a:bodyPr wrap="none" rtlCol="0">
            <a:spAutoFit/>
          </a:bodyPr>
          <a:lstStyle/>
          <a:p>
            <a:r>
              <a:rPr lang="en-US" sz="1100" dirty="0" smtClean="0"/>
              <a:t>0</a:t>
            </a:r>
            <a:endParaRPr lang="en-US" sz="1100" dirty="0"/>
          </a:p>
        </p:txBody>
      </p:sp>
      <p:sp>
        <p:nvSpPr>
          <p:cNvPr id="239" name="TextBox 238"/>
          <p:cNvSpPr txBox="1"/>
          <p:nvPr/>
        </p:nvSpPr>
        <p:spPr>
          <a:xfrm>
            <a:off x="9467951" y="7316117"/>
            <a:ext cx="256802" cy="261610"/>
          </a:xfrm>
          <a:prstGeom prst="rect">
            <a:avLst/>
          </a:prstGeom>
          <a:noFill/>
        </p:spPr>
        <p:txBody>
          <a:bodyPr wrap="none" rtlCol="0">
            <a:spAutoFit/>
          </a:bodyPr>
          <a:lstStyle/>
          <a:p>
            <a:r>
              <a:rPr lang="en-US" sz="1100" dirty="0"/>
              <a:t>1</a:t>
            </a:r>
          </a:p>
        </p:txBody>
      </p:sp>
      <p:sp>
        <p:nvSpPr>
          <p:cNvPr id="240" name="TextBox 239"/>
          <p:cNvSpPr txBox="1"/>
          <p:nvPr/>
        </p:nvSpPr>
        <p:spPr>
          <a:xfrm>
            <a:off x="3120692" y="10125223"/>
            <a:ext cx="256802" cy="261610"/>
          </a:xfrm>
          <a:prstGeom prst="rect">
            <a:avLst/>
          </a:prstGeom>
          <a:noFill/>
        </p:spPr>
        <p:txBody>
          <a:bodyPr wrap="none" rtlCol="0">
            <a:spAutoFit/>
          </a:bodyPr>
          <a:lstStyle/>
          <a:p>
            <a:r>
              <a:rPr lang="en-US" sz="1100" dirty="0" smtClean="0"/>
              <a:t>1</a:t>
            </a:r>
            <a:endParaRPr lang="en-US" sz="1100" dirty="0"/>
          </a:p>
        </p:txBody>
      </p:sp>
      <p:sp>
        <p:nvSpPr>
          <p:cNvPr id="241" name="TextBox 240"/>
          <p:cNvSpPr txBox="1"/>
          <p:nvPr/>
        </p:nvSpPr>
        <p:spPr>
          <a:xfrm>
            <a:off x="3124808" y="10413550"/>
            <a:ext cx="256802" cy="261610"/>
          </a:xfrm>
          <a:prstGeom prst="rect">
            <a:avLst/>
          </a:prstGeom>
          <a:noFill/>
        </p:spPr>
        <p:txBody>
          <a:bodyPr wrap="none" rtlCol="0">
            <a:spAutoFit/>
          </a:bodyPr>
          <a:lstStyle/>
          <a:p>
            <a:r>
              <a:rPr lang="en-US" sz="1100" dirty="0" smtClean="0"/>
              <a:t>2</a:t>
            </a:r>
            <a:endParaRPr lang="en-US" sz="1100" dirty="0"/>
          </a:p>
        </p:txBody>
      </p:sp>
      <p:sp>
        <p:nvSpPr>
          <p:cNvPr id="242" name="TextBox 241"/>
          <p:cNvSpPr txBox="1"/>
          <p:nvPr/>
        </p:nvSpPr>
        <p:spPr>
          <a:xfrm>
            <a:off x="3124811" y="11105526"/>
            <a:ext cx="256802" cy="261610"/>
          </a:xfrm>
          <a:prstGeom prst="rect">
            <a:avLst/>
          </a:prstGeom>
          <a:noFill/>
        </p:spPr>
        <p:txBody>
          <a:bodyPr wrap="none" rtlCol="0">
            <a:spAutoFit/>
          </a:bodyPr>
          <a:lstStyle/>
          <a:p>
            <a:r>
              <a:rPr lang="en-US" sz="1100" dirty="0" smtClean="0"/>
              <a:t>0</a:t>
            </a:r>
            <a:endParaRPr lang="en-US" sz="1100" dirty="0"/>
          </a:p>
        </p:txBody>
      </p:sp>
      <p:sp>
        <p:nvSpPr>
          <p:cNvPr id="243" name="TextBox 242"/>
          <p:cNvSpPr txBox="1"/>
          <p:nvPr/>
        </p:nvSpPr>
        <p:spPr>
          <a:xfrm>
            <a:off x="3441968" y="10125224"/>
            <a:ext cx="256802" cy="261610"/>
          </a:xfrm>
          <a:prstGeom prst="rect">
            <a:avLst/>
          </a:prstGeom>
          <a:noFill/>
        </p:spPr>
        <p:txBody>
          <a:bodyPr wrap="none" rtlCol="0">
            <a:spAutoFit/>
          </a:bodyPr>
          <a:lstStyle/>
          <a:p>
            <a:r>
              <a:rPr lang="en-US" sz="1100" dirty="0"/>
              <a:t>0</a:t>
            </a:r>
          </a:p>
        </p:txBody>
      </p:sp>
      <p:sp>
        <p:nvSpPr>
          <p:cNvPr id="244" name="TextBox 243"/>
          <p:cNvSpPr txBox="1"/>
          <p:nvPr/>
        </p:nvSpPr>
        <p:spPr>
          <a:xfrm>
            <a:off x="3446084" y="10413551"/>
            <a:ext cx="256802" cy="261610"/>
          </a:xfrm>
          <a:prstGeom prst="rect">
            <a:avLst/>
          </a:prstGeom>
          <a:noFill/>
        </p:spPr>
        <p:txBody>
          <a:bodyPr wrap="none" rtlCol="0">
            <a:spAutoFit/>
          </a:bodyPr>
          <a:lstStyle/>
          <a:p>
            <a:r>
              <a:rPr lang="en-US" sz="1100" dirty="0" smtClean="0"/>
              <a:t>2</a:t>
            </a:r>
            <a:endParaRPr lang="en-US" sz="1100" dirty="0"/>
          </a:p>
        </p:txBody>
      </p:sp>
      <p:sp>
        <p:nvSpPr>
          <p:cNvPr id="245" name="TextBox 244"/>
          <p:cNvSpPr txBox="1"/>
          <p:nvPr/>
        </p:nvSpPr>
        <p:spPr>
          <a:xfrm>
            <a:off x="3446087" y="11105527"/>
            <a:ext cx="256802" cy="261610"/>
          </a:xfrm>
          <a:prstGeom prst="rect">
            <a:avLst/>
          </a:prstGeom>
          <a:noFill/>
        </p:spPr>
        <p:txBody>
          <a:bodyPr wrap="none" rtlCol="0">
            <a:spAutoFit/>
          </a:bodyPr>
          <a:lstStyle/>
          <a:p>
            <a:r>
              <a:rPr lang="en-US" sz="1100" dirty="0" smtClean="0"/>
              <a:t>1</a:t>
            </a:r>
            <a:endParaRPr lang="en-US" sz="1100" dirty="0"/>
          </a:p>
        </p:txBody>
      </p:sp>
      <p:sp>
        <p:nvSpPr>
          <p:cNvPr id="247" name="TextBox 246"/>
          <p:cNvSpPr txBox="1"/>
          <p:nvPr/>
        </p:nvSpPr>
        <p:spPr>
          <a:xfrm>
            <a:off x="4360487" y="10129342"/>
            <a:ext cx="256802" cy="261610"/>
          </a:xfrm>
          <a:prstGeom prst="rect">
            <a:avLst/>
          </a:prstGeom>
          <a:noFill/>
        </p:spPr>
        <p:txBody>
          <a:bodyPr wrap="none" rtlCol="0">
            <a:spAutoFit/>
          </a:bodyPr>
          <a:lstStyle/>
          <a:p>
            <a:r>
              <a:rPr lang="en-US" sz="1100" dirty="0" smtClean="0"/>
              <a:t>2</a:t>
            </a:r>
            <a:endParaRPr lang="en-US" sz="1100" dirty="0"/>
          </a:p>
        </p:txBody>
      </p:sp>
      <p:sp>
        <p:nvSpPr>
          <p:cNvPr id="248" name="TextBox 247"/>
          <p:cNvSpPr txBox="1"/>
          <p:nvPr/>
        </p:nvSpPr>
        <p:spPr>
          <a:xfrm>
            <a:off x="4364603" y="10417669"/>
            <a:ext cx="256802" cy="261610"/>
          </a:xfrm>
          <a:prstGeom prst="rect">
            <a:avLst/>
          </a:prstGeom>
          <a:noFill/>
        </p:spPr>
        <p:txBody>
          <a:bodyPr wrap="none" rtlCol="0">
            <a:spAutoFit/>
          </a:bodyPr>
          <a:lstStyle/>
          <a:p>
            <a:r>
              <a:rPr lang="en-US" sz="1100" dirty="0"/>
              <a:t>1</a:t>
            </a:r>
          </a:p>
        </p:txBody>
      </p:sp>
      <p:sp>
        <p:nvSpPr>
          <p:cNvPr id="250" name="TextBox 249"/>
          <p:cNvSpPr txBox="1"/>
          <p:nvPr/>
        </p:nvSpPr>
        <p:spPr>
          <a:xfrm>
            <a:off x="4364606" y="11109645"/>
            <a:ext cx="256802" cy="261610"/>
          </a:xfrm>
          <a:prstGeom prst="rect">
            <a:avLst/>
          </a:prstGeom>
          <a:noFill/>
        </p:spPr>
        <p:txBody>
          <a:bodyPr wrap="none" rtlCol="0">
            <a:spAutoFit/>
          </a:bodyPr>
          <a:lstStyle/>
          <a:p>
            <a:r>
              <a:rPr lang="en-US" sz="1100" dirty="0" smtClean="0"/>
              <a:t>1</a:t>
            </a:r>
            <a:endParaRPr lang="en-US" sz="1100" dirty="0"/>
          </a:p>
        </p:txBody>
      </p:sp>
      <p:sp>
        <p:nvSpPr>
          <p:cNvPr id="251" name="TextBox 250"/>
          <p:cNvSpPr txBox="1"/>
          <p:nvPr/>
        </p:nvSpPr>
        <p:spPr>
          <a:xfrm>
            <a:off x="6998525" y="12804580"/>
            <a:ext cx="383438" cy="261610"/>
          </a:xfrm>
          <a:prstGeom prst="rect">
            <a:avLst/>
          </a:prstGeom>
          <a:noFill/>
        </p:spPr>
        <p:txBody>
          <a:bodyPr wrap="none" rtlCol="0">
            <a:spAutoFit/>
          </a:bodyPr>
          <a:lstStyle/>
          <a:p>
            <a:r>
              <a:rPr lang="en-US" sz="1100" dirty="0" smtClean="0"/>
              <a:t>0/0</a:t>
            </a:r>
            <a:endParaRPr lang="en-US" sz="1100" dirty="0"/>
          </a:p>
        </p:txBody>
      </p:sp>
      <p:sp>
        <p:nvSpPr>
          <p:cNvPr id="252" name="TextBox 251"/>
          <p:cNvSpPr txBox="1"/>
          <p:nvPr/>
        </p:nvSpPr>
        <p:spPr>
          <a:xfrm>
            <a:off x="7312419" y="12808697"/>
            <a:ext cx="383438" cy="261610"/>
          </a:xfrm>
          <a:prstGeom prst="rect">
            <a:avLst/>
          </a:prstGeom>
          <a:noFill/>
        </p:spPr>
        <p:txBody>
          <a:bodyPr wrap="none" rtlCol="0">
            <a:spAutoFit/>
          </a:bodyPr>
          <a:lstStyle/>
          <a:p>
            <a:r>
              <a:rPr lang="en-US" sz="1100" dirty="0" smtClean="0"/>
              <a:t>1/1</a:t>
            </a:r>
            <a:endParaRPr lang="en-US" sz="1100" dirty="0"/>
          </a:p>
        </p:txBody>
      </p:sp>
      <p:sp>
        <p:nvSpPr>
          <p:cNvPr id="253" name="TextBox 252"/>
          <p:cNvSpPr txBox="1"/>
          <p:nvPr/>
        </p:nvSpPr>
        <p:spPr>
          <a:xfrm>
            <a:off x="8128436" y="12812814"/>
            <a:ext cx="383438" cy="261610"/>
          </a:xfrm>
          <a:prstGeom prst="rect">
            <a:avLst/>
          </a:prstGeom>
          <a:noFill/>
        </p:spPr>
        <p:txBody>
          <a:bodyPr wrap="none" rtlCol="0">
            <a:spAutoFit/>
          </a:bodyPr>
          <a:lstStyle/>
          <a:p>
            <a:r>
              <a:rPr lang="en-US" sz="1100" dirty="0" smtClean="0"/>
              <a:t>1/1</a:t>
            </a:r>
            <a:endParaRPr lang="en-US" sz="1100" dirty="0"/>
          </a:p>
        </p:txBody>
      </p:sp>
      <p:sp>
        <p:nvSpPr>
          <p:cNvPr id="254" name="TextBox 253"/>
          <p:cNvSpPr txBox="1"/>
          <p:nvPr/>
        </p:nvSpPr>
        <p:spPr>
          <a:xfrm>
            <a:off x="6998525" y="13105607"/>
            <a:ext cx="383438" cy="261610"/>
          </a:xfrm>
          <a:prstGeom prst="rect">
            <a:avLst/>
          </a:prstGeom>
          <a:noFill/>
        </p:spPr>
        <p:txBody>
          <a:bodyPr wrap="none" rtlCol="0">
            <a:spAutoFit/>
          </a:bodyPr>
          <a:lstStyle/>
          <a:p>
            <a:r>
              <a:rPr lang="en-US" sz="1100" dirty="0" smtClean="0"/>
              <a:t>2/2</a:t>
            </a:r>
            <a:endParaRPr lang="en-US" sz="1100" dirty="0"/>
          </a:p>
        </p:txBody>
      </p:sp>
      <p:sp>
        <p:nvSpPr>
          <p:cNvPr id="268" name="TextBox 267"/>
          <p:cNvSpPr txBox="1"/>
          <p:nvPr/>
        </p:nvSpPr>
        <p:spPr>
          <a:xfrm>
            <a:off x="7312419" y="13109724"/>
            <a:ext cx="383438" cy="261610"/>
          </a:xfrm>
          <a:prstGeom prst="rect">
            <a:avLst/>
          </a:prstGeom>
          <a:noFill/>
        </p:spPr>
        <p:txBody>
          <a:bodyPr wrap="none" rtlCol="0">
            <a:spAutoFit/>
          </a:bodyPr>
          <a:lstStyle/>
          <a:p>
            <a:r>
              <a:rPr lang="en-US" sz="1100" dirty="0" smtClean="0"/>
              <a:t>1/1</a:t>
            </a:r>
            <a:endParaRPr lang="en-US" sz="1100" dirty="0"/>
          </a:p>
        </p:txBody>
      </p:sp>
      <p:sp>
        <p:nvSpPr>
          <p:cNvPr id="278" name="TextBox 277"/>
          <p:cNvSpPr txBox="1"/>
          <p:nvPr/>
        </p:nvSpPr>
        <p:spPr>
          <a:xfrm>
            <a:off x="8128436" y="13113841"/>
            <a:ext cx="383438" cy="261610"/>
          </a:xfrm>
          <a:prstGeom prst="rect">
            <a:avLst/>
          </a:prstGeom>
          <a:noFill/>
        </p:spPr>
        <p:txBody>
          <a:bodyPr wrap="none" rtlCol="0">
            <a:spAutoFit/>
          </a:bodyPr>
          <a:lstStyle/>
          <a:p>
            <a:r>
              <a:rPr lang="en-US" sz="1100" dirty="0"/>
              <a:t>0</a:t>
            </a:r>
            <a:r>
              <a:rPr lang="en-US" sz="1100" dirty="0" smtClean="0"/>
              <a:t>/0</a:t>
            </a:r>
            <a:endParaRPr lang="en-US" sz="1100" dirty="0"/>
          </a:p>
        </p:txBody>
      </p:sp>
      <p:sp>
        <p:nvSpPr>
          <p:cNvPr id="285" name="TextBox 284"/>
          <p:cNvSpPr txBox="1"/>
          <p:nvPr/>
        </p:nvSpPr>
        <p:spPr>
          <a:xfrm>
            <a:off x="6998525" y="13359607"/>
            <a:ext cx="383438" cy="261610"/>
          </a:xfrm>
          <a:prstGeom prst="rect">
            <a:avLst/>
          </a:prstGeom>
          <a:noFill/>
        </p:spPr>
        <p:txBody>
          <a:bodyPr wrap="none" rtlCol="0">
            <a:spAutoFit/>
          </a:bodyPr>
          <a:lstStyle/>
          <a:p>
            <a:r>
              <a:rPr lang="en-US" sz="1100" dirty="0" smtClean="0"/>
              <a:t>1/0</a:t>
            </a:r>
            <a:endParaRPr lang="en-US" sz="1100" dirty="0"/>
          </a:p>
        </p:txBody>
      </p:sp>
      <p:sp>
        <p:nvSpPr>
          <p:cNvPr id="287" name="TextBox 286"/>
          <p:cNvSpPr txBox="1"/>
          <p:nvPr/>
        </p:nvSpPr>
        <p:spPr>
          <a:xfrm>
            <a:off x="7312419" y="13363724"/>
            <a:ext cx="383438" cy="261610"/>
          </a:xfrm>
          <a:prstGeom prst="rect">
            <a:avLst/>
          </a:prstGeom>
          <a:noFill/>
        </p:spPr>
        <p:txBody>
          <a:bodyPr wrap="none" rtlCol="0">
            <a:spAutoFit/>
          </a:bodyPr>
          <a:lstStyle/>
          <a:p>
            <a:r>
              <a:rPr lang="en-US" sz="1100" dirty="0" smtClean="0"/>
              <a:t>1/0</a:t>
            </a:r>
            <a:endParaRPr lang="en-US" sz="1100" dirty="0"/>
          </a:p>
        </p:txBody>
      </p:sp>
      <p:sp>
        <p:nvSpPr>
          <p:cNvPr id="288" name="TextBox 287"/>
          <p:cNvSpPr txBox="1"/>
          <p:nvPr/>
        </p:nvSpPr>
        <p:spPr>
          <a:xfrm>
            <a:off x="8128436" y="13367841"/>
            <a:ext cx="383438" cy="261610"/>
          </a:xfrm>
          <a:prstGeom prst="rect">
            <a:avLst/>
          </a:prstGeom>
          <a:noFill/>
        </p:spPr>
        <p:txBody>
          <a:bodyPr wrap="none" rtlCol="0">
            <a:spAutoFit/>
          </a:bodyPr>
          <a:lstStyle/>
          <a:p>
            <a:r>
              <a:rPr lang="en-US" sz="1100" dirty="0" smtClean="0"/>
              <a:t>0/2</a:t>
            </a:r>
            <a:endParaRPr lang="en-US" sz="1100" dirty="0"/>
          </a:p>
        </p:txBody>
      </p:sp>
      <p:sp>
        <p:nvSpPr>
          <p:cNvPr id="303" name="TextBox 302"/>
          <p:cNvSpPr txBox="1"/>
          <p:nvPr/>
        </p:nvSpPr>
        <p:spPr>
          <a:xfrm>
            <a:off x="6998525" y="13664407"/>
            <a:ext cx="383438" cy="261610"/>
          </a:xfrm>
          <a:prstGeom prst="rect">
            <a:avLst/>
          </a:prstGeom>
          <a:noFill/>
        </p:spPr>
        <p:txBody>
          <a:bodyPr wrap="none" rtlCol="0">
            <a:spAutoFit/>
          </a:bodyPr>
          <a:lstStyle/>
          <a:p>
            <a:r>
              <a:rPr lang="en-US" sz="1100" dirty="0" smtClean="0"/>
              <a:t>2/2</a:t>
            </a:r>
            <a:endParaRPr lang="en-US" sz="1100" dirty="0"/>
          </a:p>
        </p:txBody>
      </p:sp>
      <p:sp>
        <p:nvSpPr>
          <p:cNvPr id="304" name="TextBox 303"/>
          <p:cNvSpPr txBox="1"/>
          <p:nvPr/>
        </p:nvSpPr>
        <p:spPr>
          <a:xfrm>
            <a:off x="7312419" y="13668524"/>
            <a:ext cx="383438" cy="261610"/>
          </a:xfrm>
          <a:prstGeom prst="rect">
            <a:avLst/>
          </a:prstGeom>
          <a:noFill/>
        </p:spPr>
        <p:txBody>
          <a:bodyPr wrap="none" rtlCol="0">
            <a:spAutoFit/>
          </a:bodyPr>
          <a:lstStyle/>
          <a:p>
            <a:r>
              <a:rPr lang="en-US" sz="1100" dirty="0" smtClean="0"/>
              <a:t>0/0</a:t>
            </a:r>
            <a:endParaRPr lang="en-US" sz="1100" dirty="0"/>
          </a:p>
        </p:txBody>
      </p:sp>
      <p:sp>
        <p:nvSpPr>
          <p:cNvPr id="305" name="TextBox 304"/>
          <p:cNvSpPr txBox="1"/>
          <p:nvPr/>
        </p:nvSpPr>
        <p:spPr>
          <a:xfrm>
            <a:off x="8128436" y="13672641"/>
            <a:ext cx="383438" cy="261610"/>
          </a:xfrm>
          <a:prstGeom prst="rect">
            <a:avLst/>
          </a:prstGeom>
          <a:noFill/>
        </p:spPr>
        <p:txBody>
          <a:bodyPr wrap="none" rtlCol="0">
            <a:spAutoFit/>
          </a:bodyPr>
          <a:lstStyle/>
          <a:p>
            <a:r>
              <a:rPr lang="en-US" sz="1100" dirty="0" smtClean="0"/>
              <a:t>1/1</a:t>
            </a:r>
            <a:endParaRPr lang="en-US" sz="1100" dirty="0"/>
          </a:p>
        </p:txBody>
      </p:sp>
      <p:sp>
        <p:nvSpPr>
          <p:cNvPr id="309" name="TextBox 308"/>
          <p:cNvSpPr txBox="1"/>
          <p:nvPr/>
        </p:nvSpPr>
        <p:spPr>
          <a:xfrm>
            <a:off x="6998525" y="13981907"/>
            <a:ext cx="383438" cy="261610"/>
          </a:xfrm>
          <a:prstGeom prst="rect">
            <a:avLst/>
          </a:prstGeom>
          <a:noFill/>
        </p:spPr>
        <p:txBody>
          <a:bodyPr wrap="none" rtlCol="0">
            <a:spAutoFit/>
          </a:bodyPr>
          <a:lstStyle/>
          <a:p>
            <a:r>
              <a:rPr lang="en-US" sz="1100" dirty="0" smtClean="0"/>
              <a:t>0/1</a:t>
            </a:r>
            <a:endParaRPr lang="en-US" sz="1100" dirty="0"/>
          </a:p>
        </p:txBody>
      </p:sp>
      <p:sp>
        <p:nvSpPr>
          <p:cNvPr id="310" name="TextBox 309"/>
          <p:cNvSpPr txBox="1"/>
          <p:nvPr/>
        </p:nvSpPr>
        <p:spPr>
          <a:xfrm>
            <a:off x="7312419" y="13986024"/>
            <a:ext cx="383438" cy="261610"/>
          </a:xfrm>
          <a:prstGeom prst="rect">
            <a:avLst/>
          </a:prstGeom>
          <a:noFill/>
        </p:spPr>
        <p:txBody>
          <a:bodyPr wrap="none" rtlCol="0">
            <a:spAutoFit/>
          </a:bodyPr>
          <a:lstStyle/>
          <a:p>
            <a:r>
              <a:rPr lang="en-US" sz="1100" dirty="0" smtClean="0"/>
              <a:t>1/1</a:t>
            </a:r>
            <a:endParaRPr lang="en-US" sz="1100" dirty="0"/>
          </a:p>
        </p:txBody>
      </p:sp>
      <p:sp>
        <p:nvSpPr>
          <p:cNvPr id="311" name="TextBox 310"/>
          <p:cNvSpPr txBox="1"/>
          <p:nvPr/>
        </p:nvSpPr>
        <p:spPr>
          <a:xfrm>
            <a:off x="8128436" y="13990141"/>
            <a:ext cx="383438" cy="261610"/>
          </a:xfrm>
          <a:prstGeom prst="rect">
            <a:avLst/>
          </a:prstGeom>
          <a:noFill/>
        </p:spPr>
        <p:txBody>
          <a:bodyPr wrap="none" rtlCol="0">
            <a:spAutoFit/>
          </a:bodyPr>
          <a:lstStyle/>
          <a:p>
            <a:r>
              <a:rPr lang="en-US" sz="1100" dirty="0" smtClean="0"/>
              <a:t>2/1</a:t>
            </a:r>
            <a:endParaRPr lang="en-US" sz="1100" dirty="0"/>
          </a:p>
        </p:txBody>
      </p:sp>
      <p:sp>
        <p:nvSpPr>
          <p:cNvPr id="312" name="TextBox 311"/>
          <p:cNvSpPr txBox="1"/>
          <p:nvPr/>
        </p:nvSpPr>
        <p:spPr>
          <a:xfrm>
            <a:off x="7699677" y="13889774"/>
            <a:ext cx="343364" cy="369332"/>
          </a:xfrm>
          <a:prstGeom prst="rect">
            <a:avLst/>
          </a:prstGeom>
          <a:noFill/>
        </p:spPr>
        <p:txBody>
          <a:bodyPr wrap="none" rtlCol="0">
            <a:spAutoFit/>
          </a:bodyPr>
          <a:lstStyle/>
          <a:p>
            <a:r>
              <a:rPr lang="en-US" dirty="0"/>
              <a:t>…</a:t>
            </a:r>
          </a:p>
        </p:txBody>
      </p:sp>
      <p:sp>
        <p:nvSpPr>
          <p:cNvPr id="313" name="TextBox 312"/>
          <p:cNvSpPr txBox="1"/>
          <p:nvPr/>
        </p:nvSpPr>
        <p:spPr>
          <a:xfrm rot="5400000">
            <a:off x="4371436" y="10687840"/>
            <a:ext cx="343364" cy="369332"/>
          </a:xfrm>
          <a:prstGeom prst="rect">
            <a:avLst/>
          </a:prstGeom>
          <a:noFill/>
        </p:spPr>
        <p:txBody>
          <a:bodyPr wrap="none" rtlCol="0">
            <a:spAutoFit/>
          </a:bodyPr>
          <a:lstStyle/>
          <a:p>
            <a:r>
              <a:rPr lang="en-US" dirty="0"/>
              <a:t>…</a:t>
            </a:r>
          </a:p>
        </p:txBody>
      </p:sp>
      <p:sp>
        <p:nvSpPr>
          <p:cNvPr id="314" name="TextBox 313"/>
          <p:cNvSpPr txBox="1"/>
          <p:nvPr/>
        </p:nvSpPr>
        <p:spPr>
          <a:xfrm rot="5400000">
            <a:off x="3457036" y="10712892"/>
            <a:ext cx="343364" cy="369332"/>
          </a:xfrm>
          <a:prstGeom prst="rect">
            <a:avLst/>
          </a:prstGeom>
          <a:noFill/>
        </p:spPr>
        <p:txBody>
          <a:bodyPr wrap="none" rtlCol="0">
            <a:spAutoFit/>
          </a:bodyPr>
          <a:lstStyle/>
          <a:p>
            <a:r>
              <a:rPr lang="en-US" dirty="0"/>
              <a:t>…</a:t>
            </a:r>
          </a:p>
        </p:txBody>
      </p:sp>
      <p:sp>
        <p:nvSpPr>
          <p:cNvPr id="315" name="TextBox 314"/>
          <p:cNvSpPr txBox="1"/>
          <p:nvPr/>
        </p:nvSpPr>
        <p:spPr>
          <a:xfrm rot="5400000">
            <a:off x="3143885" y="10700366"/>
            <a:ext cx="343364" cy="369332"/>
          </a:xfrm>
          <a:prstGeom prst="rect">
            <a:avLst/>
          </a:prstGeom>
          <a:noFill/>
        </p:spPr>
        <p:txBody>
          <a:bodyPr wrap="none" rtlCol="0">
            <a:spAutoFit/>
          </a:bodyPr>
          <a:lstStyle/>
          <a:p>
            <a:r>
              <a:rPr lang="en-US" dirty="0"/>
              <a:t>…</a:t>
            </a:r>
          </a:p>
        </p:txBody>
      </p:sp>
      <p:sp>
        <p:nvSpPr>
          <p:cNvPr id="316" name="TextBox 315"/>
          <p:cNvSpPr txBox="1"/>
          <p:nvPr/>
        </p:nvSpPr>
        <p:spPr>
          <a:xfrm rot="5400000">
            <a:off x="3461993" y="6949464"/>
            <a:ext cx="343364" cy="369332"/>
          </a:xfrm>
          <a:prstGeom prst="rect">
            <a:avLst/>
          </a:prstGeom>
          <a:noFill/>
        </p:spPr>
        <p:txBody>
          <a:bodyPr wrap="none" rtlCol="0">
            <a:spAutoFit/>
          </a:bodyPr>
          <a:lstStyle/>
          <a:p>
            <a:r>
              <a:rPr lang="en-US" dirty="0"/>
              <a:t>…</a:t>
            </a:r>
          </a:p>
        </p:txBody>
      </p:sp>
      <p:sp>
        <p:nvSpPr>
          <p:cNvPr id="317" name="TextBox 316"/>
          <p:cNvSpPr txBox="1"/>
          <p:nvPr/>
        </p:nvSpPr>
        <p:spPr>
          <a:xfrm rot="5400000">
            <a:off x="3133523" y="6949464"/>
            <a:ext cx="343364" cy="369332"/>
          </a:xfrm>
          <a:prstGeom prst="rect">
            <a:avLst/>
          </a:prstGeom>
          <a:noFill/>
        </p:spPr>
        <p:txBody>
          <a:bodyPr wrap="none" rtlCol="0">
            <a:spAutoFit/>
          </a:bodyPr>
          <a:lstStyle/>
          <a:p>
            <a:r>
              <a:rPr lang="en-US" dirty="0"/>
              <a:t>…</a:t>
            </a:r>
          </a:p>
        </p:txBody>
      </p:sp>
      <p:sp>
        <p:nvSpPr>
          <p:cNvPr id="318" name="TextBox 317"/>
          <p:cNvSpPr txBox="1"/>
          <p:nvPr/>
        </p:nvSpPr>
        <p:spPr>
          <a:xfrm rot="5400000">
            <a:off x="4246692" y="6949464"/>
            <a:ext cx="343364" cy="369332"/>
          </a:xfrm>
          <a:prstGeom prst="rect">
            <a:avLst/>
          </a:prstGeom>
          <a:noFill/>
        </p:spPr>
        <p:txBody>
          <a:bodyPr wrap="none" rtlCol="0">
            <a:spAutoFit/>
          </a:bodyPr>
          <a:lstStyle/>
          <a:p>
            <a:r>
              <a:rPr lang="en-US" dirty="0"/>
              <a:t>…</a:t>
            </a:r>
          </a:p>
        </p:txBody>
      </p:sp>
      <p:sp>
        <p:nvSpPr>
          <p:cNvPr id="319" name="TextBox 318"/>
          <p:cNvSpPr txBox="1"/>
          <p:nvPr/>
        </p:nvSpPr>
        <p:spPr>
          <a:xfrm rot="5400000">
            <a:off x="9485003" y="6902733"/>
            <a:ext cx="343364" cy="369332"/>
          </a:xfrm>
          <a:prstGeom prst="rect">
            <a:avLst/>
          </a:prstGeom>
          <a:noFill/>
        </p:spPr>
        <p:txBody>
          <a:bodyPr wrap="none" rtlCol="0">
            <a:spAutoFit/>
          </a:bodyPr>
          <a:lstStyle/>
          <a:p>
            <a:r>
              <a:rPr lang="en-US" dirty="0"/>
              <a:t>…</a:t>
            </a:r>
          </a:p>
        </p:txBody>
      </p:sp>
      <p:sp>
        <p:nvSpPr>
          <p:cNvPr id="320" name="TextBox 319"/>
          <p:cNvSpPr txBox="1"/>
          <p:nvPr/>
        </p:nvSpPr>
        <p:spPr>
          <a:xfrm rot="5400000">
            <a:off x="8483001" y="6902733"/>
            <a:ext cx="343364" cy="369332"/>
          </a:xfrm>
          <a:prstGeom prst="rect">
            <a:avLst/>
          </a:prstGeom>
          <a:noFill/>
        </p:spPr>
        <p:txBody>
          <a:bodyPr wrap="none" rtlCol="0">
            <a:spAutoFit/>
          </a:bodyPr>
          <a:lstStyle/>
          <a:p>
            <a:r>
              <a:rPr lang="en-US" dirty="0"/>
              <a:t>…</a:t>
            </a:r>
          </a:p>
        </p:txBody>
      </p:sp>
      <p:sp>
        <p:nvSpPr>
          <p:cNvPr id="321" name="TextBox 320"/>
          <p:cNvSpPr txBox="1"/>
          <p:nvPr/>
        </p:nvSpPr>
        <p:spPr>
          <a:xfrm rot="5400000">
            <a:off x="8791711" y="6902733"/>
            <a:ext cx="343364" cy="369332"/>
          </a:xfrm>
          <a:prstGeom prst="rect">
            <a:avLst/>
          </a:prstGeom>
          <a:noFill/>
        </p:spPr>
        <p:txBody>
          <a:bodyPr wrap="none" rtlCol="0">
            <a:spAutoFit/>
          </a:bodyPr>
          <a:lstStyle/>
          <a:p>
            <a:r>
              <a:rPr lang="en-US" dirty="0"/>
              <a:t>…</a:t>
            </a:r>
          </a:p>
        </p:txBody>
      </p:sp>
      <p:sp>
        <p:nvSpPr>
          <p:cNvPr id="322" name="TextBox 321"/>
          <p:cNvSpPr txBox="1"/>
          <p:nvPr/>
        </p:nvSpPr>
        <p:spPr>
          <a:xfrm rot="5400000">
            <a:off x="8203341" y="14314478"/>
            <a:ext cx="343364" cy="369332"/>
          </a:xfrm>
          <a:prstGeom prst="rect">
            <a:avLst/>
          </a:prstGeom>
          <a:noFill/>
        </p:spPr>
        <p:txBody>
          <a:bodyPr wrap="none" rtlCol="0">
            <a:spAutoFit/>
          </a:bodyPr>
          <a:lstStyle/>
          <a:p>
            <a:r>
              <a:rPr lang="en-US" dirty="0"/>
              <a:t>…</a:t>
            </a:r>
          </a:p>
        </p:txBody>
      </p:sp>
      <p:sp>
        <p:nvSpPr>
          <p:cNvPr id="323" name="TextBox 322"/>
          <p:cNvSpPr txBox="1"/>
          <p:nvPr/>
        </p:nvSpPr>
        <p:spPr>
          <a:xfrm rot="5400000">
            <a:off x="7396735" y="14314478"/>
            <a:ext cx="343364" cy="369332"/>
          </a:xfrm>
          <a:prstGeom prst="rect">
            <a:avLst/>
          </a:prstGeom>
          <a:noFill/>
        </p:spPr>
        <p:txBody>
          <a:bodyPr wrap="none" rtlCol="0">
            <a:spAutoFit/>
          </a:bodyPr>
          <a:lstStyle/>
          <a:p>
            <a:r>
              <a:rPr lang="en-US" dirty="0"/>
              <a:t>…</a:t>
            </a:r>
          </a:p>
        </p:txBody>
      </p:sp>
      <p:sp>
        <p:nvSpPr>
          <p:cNvPr id="324" name="TextBox 323"/>
          <p:cNvSpPr txBox="1"/>
          <p:nvPr/>
        </p:nvSpPr>
        <p:spPr>
          <a:xfrm rot="5400000">
            <a:off x="7076330" y="14314478"/>
            <a:ext cx="34336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3193995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 name="Straight Connector 177"/>
          <p:cNvCxnSpPr/>
          <p:nvPr/>
        </p:nvCxnSpPr>
        <p:spPr>
          <a:xfrm flipH="1">
            <a:off x="4628765" y="13907275"/>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9413190" y="8489373"/>
            <a:ext cx="538778" cy="1030184"/>
          </a:xfrm>
          <a:prstGeom prst="rect">
            <a:avLst/>
          </a:prstGeom>
          <a:pattFill prst="wdUpDiag">
            <a:fgClr>
              <a:srgbClr val="0070C0"/>
            </a:fgClr>
            <a:bgClr>
              <a:schemeClr val="tx1">
                <a:lumMod val="65000"/>
                <a:lumOff val="3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9416133" y="8707687"/>
            <a:ext cx="538778" cy="4572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8307277" y="9512878"/>
            <a:ext cx="538778" cy="585864"/>
          </a:xfrm>
          <a:prstGeom prst="rect">
            <a:avLst/>
          </a:prstGeom>
          <a:pattFill prst="wdUpDiag">
            <a:fgClr>
              <a:schemeClr val="tx2">
                <a:lumMod val="60000"/>
                <a:lumOff val="40000"/>
              </a:schemeClr>
            </a:fgClr>
            <a:bgClr>
              <a:schemeClr val="tx1">
                <a:lumMod val="65000"/>
                <a:lumOff val="3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0514376" y="7596532"/>
            <a:ext cx="538778" cy="899572"/>
          </a:xfrm>
          <a:prstGeom prst="rect">
            <a:avLst/>
          </a:prstGeom>
          <a:pattFill prst="wdUpDiag">
            <a:fgClr>
              <a:srgbClr val="0070C0"/>
            </a:fgClr>
            <a:bgClr>
              <a:schemeClr val="tx1">
                <a:lumMod val="65000"/>
                <a:lumOff val="3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4324034" y="7227232"/>
            <a:ext cx="538778"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2151390" y="8781709"/>
            <a:ext cx="538778" cy="940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3296492" y="8337573"/>
            <a:ext cx="538778"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0649925" y="2425340"/>
            <a:ext cx="538778"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8477281" y="3979817"/>
            <a:ext cx="538778" cy="940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9622383" y="3535681"/>
            <a:ext cx="538778"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1987" y="-778160"/>
            <a:ext cx="10972800" cy="2667000"/>
          </a:xfrm>
        </p:spPr>
        <p:txBody>
          <a:bodyPr>
            <a:normAutofit/>
          </a:bodyPr>
          <a:lstStyle/>
          <a:p>
            <a:r>
              <a:rPr lang="en-US" sz="3600" dirty="0" smtClean="0"/>
              <a:t>Fig S9: Modeling of Joint Genotype-Expression Distribution</a:t>
            </a:r>
            <a:endParaRPr lang="en-US" sz="3600" dirty="0"/>
          </a:p>
        </p:txBody>
      </p:sp>
      <mc:AlternateContent xmlns:mc="http://schemas.openxmlformats.org/markup-compatibility/2006" xmlns:a14="http://schemas.microsoft.com/office/drawing/2010/main">
        <mc:Choice Requires="a14">
          <p:sp>
            <p:nvSpPr>
              <p:cNvPr id="6" name="Rectangle 5"/>
              <p:cNvSpPr/>
              <p:nvPr/>
            </p:nvSpPr>
            <p:spPr>
              <a:xfrm>
                <a:off x="5185529" y="5260604"/>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5185529" y="5260604"/>
                <a:ext cx="686598"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23794" y="1394803"/>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123794" y="1394803"/>
                <a:ext cx="719043" cy="584775"/>
              </a:xfrm>
              <a:prstGeom prst="rect">
                <a:avLst/>
              </a:prstGeom>
              <a:blipFill rotWithShape="0">
                <a:blip r:embed="rId4"/>
                <a:stretch>
                  <a:fillRect/>
                </a:stretch>
              </a:blipFill>
            </p:spPr>
            <p:txBody>
              <a:bodyPr/>
              <a:lstStyle/>
              <a:p>
                <a:r>
                  <a:rPr lang="en-US">
                    <a:noFill/>
                  </a:rPr>
                  <a:t> </a:t>
                </a:r>
              </a:p>
            </p:txBody>
          </p:sp>
        </mc:Fallback>
      </mc:AlternateContent>
      <p:sp>
        <p:nvSpPr>
          <p:cNvPr id="16" name="TextBox 15"/>
          <p:cNvSpPr txBox="1"/>
          <p:nvPr/>
        </p:nvSpPr>
        <p:spPr>
          <a:xfrm>
            <a:off x="2102896" y="5483133"/>
            <a:ext cx="405880" cy="615553"/>
          </a:xfrm>
          <a:prstGeom prst="rect">
            <a:avLst/>
          </a:prstGeom>
          <a:noFill/>
        </p:spPr>
        <p:txBody>
          <a:bodyPr wrap="none" rtlCol="0">
            <a:spAutoFit/>
          </a:bodyPr>
          <a:lstStyle/>
          <a:p>
            <a:r>
              <a:rPr lang="en-US" sz="3400" dirty="0"/>
              <a:t>0</a:t>
            </a:r>
          </a:p>
        </p:txBody>
      </p:sp>
      <p:sp>
        <p:nvSpPr>
          <p:cNvPr id="17" name="TextBox 16"/>
          <p:cNvSpPr txBox="1"/>
          <p:nvPr/>
        </p:nvSpPr>
        <p:spPr>
          <a:xfrm>
            <a:off x="3179916" y="5445412"/>
            <a:ext cx="405880" cy="615553"/>
          </a:xfrm>
          <a:prstGeom prst="rect">
            <a:avLst/>
          </a:prstGeom>
          <a:noFill/>
        </p:spPr>
        <p:txBody>
          <a:bodyPr wrap="none" rtlCol="0">
            <a:spAutoFit/>
          </a:bodyPr>
          <a:lstStyle/>
          <a:p>
            <a:r>
              <a:rPr lang="en-US" sz="3400" dirty="0"/>
              <a:t>1</a:t>
            </a:r>
          </a:p>
        </p:txBody>
      </p:sp>
      <p:sp>
        <p:nvSpPr>
          <p:cNvPr id="18" name="TextBox 17"/>
          <p:cNvSpPr txBox="1"/>
          <p:nvPr/>
        </p:nvSpPr>
        <p:spPr>
          <a:xfrm>
            <a:off x="4290701" y="5446983"/>
            <a:ext cx="405880" cy="615553"/>
          </a:xfrm>
          <a:prstGeom prst="rect">
            <a:avLst/>
          </a:prstGeom>
          <a:noFill/>
        </p:spPr>
        <p:txBody>
          <a:bodyPr wrap="none" rtlCol="0">
            <a:spAutoFit/>
          </a:bodyPr>
          <a:lstStyle/>
          <a:p>
            <a:r>
              <a:rPr lang="en-US" sz="3400" dirty="0"/>
              <a:t>2</a:t>
            </a:r>
          </a:p>
        </p:txBody>
      </p:sp>
      <p:cxnSp>
        <p:nvCxnSpPr>
          <p:cNvPr id="8" name="Straight Arrow Connector 7"/>
          <p:cNvCxnSpPr/>
          <p:nvPr/>
        </p:nvCxnSpPr>
        <p:spPr>
          <a:xfrm flipV="1">
            <a:off x="1457847" y="1991925"/>
            <a:ext cx="0" cy="3368333"/>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38955" y="5345543"/>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15522" y="3905794"/>
            <a:ext cx="538778" cy="940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21435" y="3461658"/>
            <a:ext cx="538778"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27349" y="2364377"/>
            <a:ext cx="538778"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2275422" y="3775166"/>
            <a:ext cx="9078" cy="165232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94426" y="3344091"/>
            <a:ext cx="0" cy="208677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92368" y="2246811"/>
            <a:ext cx="0" cy="318743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724297" y="2521131"/>
            <a:ext cx="3540034" cy="2142309"/>
          </a:xfrm>
          <a:prstGeom prst="line">
            <a:avLst/>
          </a:prstGeom>
          <a:ln w="22225">
            <a:solidFill>
              <a:srgbClr val="FF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2286628" y="1514738"/>
                <a:ext cx="1751313" cy="553998"/>
              </a:xfrm>
              <a:prstGeom prst="rect">
                <a:avLst/>
              </a:prstGeom>
            </p:spPr>
            <p:txBody>
              <a:bodyPr wrap="none">
                <a:spAutoFit/>
              </a:bodyPr>
              <a:lstStyle/>
              <a:p>
                <a14:m>
                  <m:oMath xmlns:m="http://schemas.openxmlformats.org/officeDocument/2006/math">
                    <m:r>
                      <a:rPr lang="en-US" sz="3000" b="0" i="1" smtClean="0">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2286628" y="1514738"/>
                <a:ext cx="1751313" cy="553998"/>
              </a:xfrm>
              <a:prstGeom prst="rect">
                <a:avLst/>
              </a:prstGeom>
              <a:blipFill rotWithShape="0">
                <a:blip r:embed="rId5"/>
                <a:stretch>
                  <a:fillRect/>
                </a:stretch>
              </a:blipFill>
            </p:spPr>
            <p:txBody>
              <a:bodyPr/>
              <a:lstStyle/>
              <a:p>
                <a:r>
                  <a:rPr lang="en-US">
                    <a:noFill/>
                  </a:rPr>
                  <a:t> </a:t>
                </a:r>
              </a:p>
            </p:txBody>
          </p:sp>
        </mc:Fallback>
      </mc:AlternateContent>
      <p:sp>
        <p:nvSpPr>
          <p:cNvPr id="29" name="TextBox 28"/>
          <p:cNvSpPr txBox="1"/>
          <p:nvPr/>
        </p:nvSpPr>
        <p:spPr>
          <a:xfrm>
            <a:off x="251285" y="1817728"/>
            <a:ext cx="684803" cy="646331"/>
          </a:xfrm>
          <a:prstGeom prst="rect">
            <a:avLst/>
          </a:prstGeom>
          <a:noFill/>
        </p:spPr>
        <p:txBody>
          <a:bodyPr wrap="none" rtlCol="0">
            <a:spAutoFit/>
          </a:bodyPr>
          <a:lstStyle/>
          <a:p>
            <a:r>
              <a:rPr lang="en-US" sz="3600" dirty="0" smtClean="0"/>
              <a:t>(a)</a:t>
            </a:r>
            <a:endParaRPr lang="en-US" sz="3600" dirty="0"/>
          </a:p>
        </p:txBody>
      </p:sp>
      <mc:AlternateContent xmlns:mc="http://schemas.openxmlformats.org/markup-compatibility/2006" xmlns:a14="http://schemas.microsoft.com/office/drawing/2010/main">
        <mc:Choice Requires="a14">
          <p:sp>
            <p:nvSpPr>
              <p:cNvPr id="30" name="Rectangle 29"/>
              <p:cNvSpPr/>
              <p:nvPr/>
            </p:nvSpPr>
            <p:spPr>
              <a:xfrm>
                <a:off x="5300593" y="10297820"/>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30" name="Rectangle 29"/>
              <p:cNvSpPr>
                <a:spLocks noRot="1" noChangeAspect="1" noMove="1" noResize="1" noEditPoints="1" noAdjustHandles="1" noChangeArrowheads="1" noChangeShapeType="1" noTextEdit="1"/>
              </p:cNvSpPr>
              <p:nvPr/>
            </p:nvSpPr>
            <p:spPr>
              <a:xfrm>
                <a:off x="5300593" y="10297820"/>
                <a:ext cx="686598" cy="58477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1258736" y="6392264"/>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1258736" y="6392264"/>
                <a:ext cx="719043" cy="584775"/>
              </a:xfrm>
              <a:prstGeom prst="rect">
                <a:avLst/>
              </a:prstGeom>
              <a:blipFill rotWithShape="0">
                <a:blip r:embed="rId7"/>
                <a:stretch>
                  <a:fillRect/>
                </a:stretch>
              </a:blipFill>
            </p:spPr>
            <p:txBody>
              <a:bodyPr/>
              <a:lstStyle/>
              <a:p>
                <a:r>
                  <a:rPr lang="en-US">
                    <a:noFill/>
                  </a:rPr>
                  <a:t> </a:t>
                </a:r>
              </a:p>
            </p:txBody>
          </p:sp>
        </mc:Fallback>
      </mc:AlternateContent>
      <p:sp>
        <p:nvSpPr>
          <p:cNvPr id="32" name="TextBox 31"/>
          <p:cNvSpPr txBox="1"/>
          <p:nvPr/>
        </p:nvSpPr>
        <p:spPr>
          <a:xfrm>
            <a:off x="2217960" y="10493455"/>
            <a:ext cx="405880" cy="615553"/>
          </a:xfrm>
          <a:prstGeom prst="rect">
            <a:avLst/>
          </a:prstGeom>
          <a:noFill/>
        </p:spPr>
        <p:txBody>
          <a:bodyPr wrap="none" rtlCol="0">
            <a:spAutoFit/>
          </a:bodyPr>
          <a:lstStyle/>
          <a:p>
            <a:r>
              <a:rPr lang="en-US" sz="3400" dirty="0"/>
              <a:t>0</a:t>
            </a:r>
          </a:p>
        </p:txBody>
      </p:sp>
      <p:sp>
        <p:nvSpPr>
          <p:cNvPr id="33" name="TextBox 32"/>
          <p:cNvSpPr txBox="1"/>
          <p:nvPr/>
        </p:nvSpPr>
        <p:spPr>
          <a:xfrm>
            <a:off x="3294980" y="10482628"/>
            <a:ext cx="405880" cy="615553"/>
          </a:xfrm>
          <a:prstGeom prst="rect">
            <a:avLst/>
          </a:prstGeom>
          <a:noFill/>
        </p:spPr>
        <p:txBody>
          <a:bodyPr wrap="none" rtlCol="0">
            <a:spAutoFit/>
          </a:bodyPr>
          <a:lstStyle/>
          <a:p>
            <a:r>
              <a:rPr lang="en-US" sz="3400" dirty="0"/>
              <a:t>1</a:t>
            </a:r>
          </a:p>
        </p:txBody>
      </p:sp>
      <p:sp>
        <p:nvSpPr>
          <p:cNvPr id="34" name="TextBox 33"/>
          <p:cNvSpPr txBox="1"/>
          <p:nvPr/>
        </p:nvSpPr>
        <p:spPr>
          <a:xfrm>
            <a:off x="4405765" y="10484199"/>
            <a:ext cx="405880" cy="615553"/>
          </a:xfrm>
          <a:prstGeom prst="rect">
            <a:avLst/>
          </a:prstGeom>
          <a:noFill/>
        </p:spPr>
        <p:txBody>
          <a:bodyPr wrap="none" rtlCol="0">
            <a:spAutoFit/>
          </a:bodyPr>
          <a:lstStyle/>
          <a:p>
            <a:r>
              <a:rPr lang="en-US" sz="3400" dirty="0"/>
              <a:t>2</a:t>
            </a:r>
          </a:p>
        </p:txBody>
      </p:sp>
      <p:cxnSp>
        <p:nvCxnSpPr>
          <p:cNvPr id="35" name="Straight Arrow Connector 34"/>
          <p:cNvCxnSpPr/>
          <p:nvPr/>
        </p:nvCxnSpPr>
        <p:spPr>
          <a:xfrm flipV="1">
            <a:off x="1572911" y="6938583"/>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554019" y="10382759"/>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390485" y="8549500"/>
            <a:ext cx="10523" cy="191520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55984" y="7900894"/>
            <a:ext cx="0" cy="256718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07432" y="7135906"/>
            <a:ext cx="0" cy="3335559"/>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p:cNvSpPr/>
              <p:nvPr/>
            </p:nvSpPr>
            <p:spPr>
              <a:xfrm>
                <a:off x="2401692" y="6551954"/>
                <a:ext cx="1751313" cy="553998"/>
              </a:xfrm>
              <a:prstGeom prst="rect">
                <a:avLst/>
              </a:prstGeom>
            </p:spPr>
            <p:txBody>
              <a:bodyPr wrap="none">
                <a:spAutoFit/>
              </a:bodyPr>
              <a:lstStyle/>
              <a:p>
                <a14:m>
                  <m:oMath xmlns:m="http://schemas.openxmlformats.org/officeDocument/2006/math">
                    <m:r>
                      <a:rPr lang="en-US" sz="3000" b="0" i="1" smtClean="0">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44" name="Rectangle 43"/>
              <p:cNvSpPr>
                <a:spLocks noRot="1" noChangeAspect="1" noMove="1" noResize="1" noEditPoints="1" noAdjustHandles="1" noChangeArrowheads="1" noChangeShapeType="1" noTextEdit="1"/>
              </p:cNvSpPr>
              <p:nvPr/>
            </p:nvSpPr>
            <p:spPr>
              <a:xfrm>
                <a:off x="2401692" y="6551954"/>
                <a:ext cx="1751313" cy="553998"/>
              </a:xfrm>
              <a:prstGeom prst="rect">
                <a:avLst/>
              </a:prstGeom>
              <a:blipFill rotWithShape="0">
                <a:blip r:embed="rId8"/>
                <a:stretch>
                  <a:fillRect/>
                </a:stretch>
              </a:blipFill>
            </p:spPr>
            <p:txBody>
              <a:bodyPr/>
              <a:lstStyle/>
              <a:p>
                <a:r>
                  <a:rPr lang="en-US">
                    <a:noFill/>
                  </a:rPr>
                  <a:t> </a:t>
                </a:r>
              </a:p>
            </p:txBody>
          </p:sp>
        </mc:Fallback>
      </mc:AlternateContent>
      <p:sp>
        <p:nvSpPr>
          <p:cNvPr id="45" name="TextBox 44"/>
          <p:cNvSpPr txBox="1"/>
          <p:nvPr/>
        </p:nvSpPr>
        <p:spPr>
          <a:xfrm>
            <a:off x="6895190" y="1721780"/>
            <a:ext cx="705642" cy="646331"/>
          </a:xfrm>
          <a:prstGeom prst="rect">
            <a:avLst/>
          </a:prstGeom>
          <a:noFill/>
        </p:spPr>
        <p:txBody>
          <a:bodyPr wrap="none" rtlCol="0">
            <a:spAutoFit/>
          </a:bodyPr>
          <a:lstStyle/>
          <a:p>
            <a:r>
              <a:rPr lang="en-US" sz="3600" dirty="0" smtClean="0"/>
              <a:t>(b)</a:t>
            </a:r>
            <a:endParaRPr lang="en-US" sz="3600" dirty="0"/>
          </a:p>
        </p:txBody>
      </p:sp>
      <p:sp>
        <p:nvSpPr>
          <p:cNvPr id="46" name="TextBox 45"/>
          <p:cNvSpPr txBox="1"/>
          <p:nvPr/>
        </p:nvSpPr>
        <p:spPr>
          <a:xfrm>
            <a:off x="387790" y="6537280"/>
            <a:ext cx="659155" cy="646331"/>
          </a:xfrm>
          <a:prstGeom prst="rect">
            <a:avLst/>
          </a:prstGeom>
          <a:noFill/>
        </p:spPr>
        <p:txBody>
          <a:bodyPr wrap="none" rtlCol="0">
            <a:spAutoFit/>
          </a:bodyPr>
          <a:lstStyle/>
          <a:p>
            <a:r>
              <a:rPr lang="en-US" sz="3600" dirty="0" smtClean="0"/>
              <a:t>(c)</a:t>
            </a:r>
            <a:endParaRPr lang="en-US" sz="3600" dirty="0"/>
          </a:p>
        </p:txBody>
      </p:sp>
      <p:sp>
        <p:nvSpPr>
          <p:cNvPr id="47" name="TextBox 46"/>
          <p:cNvSpPr txBox="1"/>
          <p:nvPr/>
        </p:nvSpPr>
        <p:spPr>
          <a:xfrm>
            <a:off x="6717656" y="6649923"/>
            <a:ext cx="705642" cy="646331"/>
          </a:xfrm>
          <a:prstGeom prst="rect">
            <a:avLst/>
          </a:prstGeom>
          <a:noFill/>
        </p:spPr>
        <p:txBody>
          <a:bodyPr wrap="none" rtlCol="0">
            <a:spAutoFit/>
          </a:bodyPr>
          <a:lstStyle/>
          <a:p>
            <a:r>
              <a:rPr lang="en-US" sz="3600" dirty="0" smtClean="0"/>
              <a:t>(d)</a:t>
            </a:r>
            <a:endParaRPr lang="en-US" sz="3600" dirty="0"/>
          </a:p>
        </p:txBody>
      </p:sp>
      <p:sp>
        <p:nvSpPr>
          <p:cNvPr id="56" name="Freeform 55"/>
          <p:cNvSpPr/>
          <p:nvPr/>
        </p:nvSpPr>
        <p:spPr>
          <a:xfrm rot="16200000">
            <a:off x="1494603" y="8906250"/>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rot="16200000">
            <a:off x="2601597" y="8253933"/>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6200000">
            <a:off x="3696867" y="7502938"/>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Arrow Connector 59"/>
          <p:cNvCxnSpPr/>
          <p:nvPr/>
        </p:nvCxnSpPr>
        <p:spPr>
          <a:xfrm flipH="1" flipV="1">
            <a:off x="2239725" y="8919980"/>
            <a:ext cx="13404" cy="678232"/>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3384014" y="8279332"/>
            <a:ext cx="10621" cy="679396"/>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p:cNvSpPr/>
              <p:nvPr/>
            </p:nvSpPr>
            <p:spPr>
              <a:xfrm>
                <a:off x="3382829" y="8309736"/>
                <a:ext cx="424603" cy="453137"/>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𝜎</m:t>
                    </m:r>
                  </m:oMath>
                </a14:m>
                <a:r>
                  <a:rPr lang="en-US" dirty="0"/>
                  <a:t> </a:t>
                </a:r>
              </a:p>
            </p:txBody>
          </p:sp>
        </mc:Choice>
        <mc:Fallback xmlns="">
          <p:sp>
            <p:nvSpPr>
              <p:cNvPr id="63" name="Rectangle 62"/>
              <p:cNvSpPr>
                <a:spLocks noRot="1" noChangeAspect="1" noMove="1" noResize="1" noEditPoints="1" noAdjustHandles="1" noChangeArrowheads="1" noChangeShapeType="1" noTextEdit="1"/>
              </p:cNvSpPr>
              <p:nvPr/>
            </p:nvSpPr>
            <p:spPr>
              <a:xfrm>
                <a:off x="3382829" y="8309736"/>
                <a:ext cx="424603" cy="453137"/>
              </a:xfrm>
              <a:prstGeom prst="rect">
                <a:avLst/>
              </a:prstGeom>
              <a:blipFill rotWithShape="0">
                <a:blip r:embed="rId9"/>
                <a:stretch>
                  <a:fillRect/>
                </a:stretch>
              </a:blipFill>
            </p:spPr>
            <p:txBody>
              <a:bodyPr/>
              <a:lstStyle/>
              <a:p>
                <a:r>
                  <a:rPr lang="en-US">
                    <a:noFill/>
                  </a:rPr>
                  <a:t> </a:t>
                </a:r>
              </a:p>
            </p:txBody>
          </p:sp>
        </mc:Fallback>
      </mc:AlternateContent>
      <p:cxnSp>
        <p:nvCxnSpPr>
          <p:cNvPr id="64" name="Straight Arrow Connector 63"/>
          <p:cNvCxnSpPr/>
          <p:nvPr/>
        </p:nvCxnSpPr>
        <p:spPr>
          <a:xfrm flipH="1" flipV="1">
            <a:off x="4476376" y="7506447"/>
            <a:ext cx="6436" cy="717177"/>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Rectangle 64"/>
              <p:cNvSpPr/>
              <p:nvPr/>
            </p:nvSpPr>
            <p:spPr>
              <a:xfrm>
                <a:off x="4445151" y="7553055"/>
                <a:ext cx="424603" cy="453137"/>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𝜎</m:t>
                    </m:r>
                  </m:oMath>
                </a14:m>
                <a:r>
                  <a:rPr lang="en-US" dirty="0"/>
                  <a:t> </a:t>
                </a:r>
              </a:p>
            </p:txBody>
          </p:sp>
        </mc:Choice>
        <mc:Fallback xmlns="">
          <p:sp>
            <p:nvSpPr>
              <p:cNvPr id="65" name="Rectangle 64"/>
              <p:cNvSpPr>
                <a:spLocks noRot="1" noChangeAspect="1" noMove="1" noResize="1" noEditPoints="1" noAdjustHandles="1" noChangeArrowheads="1" noChangeShapeType="1" noTextEdit="1"/>
              </p:cNvSpPr>
              <p:nvPr/>
            </p:nvSpPr>
            <p:spPr>
              <a:xfrm>
                <a:off x="4445151" y="7553055"/>
                <a:ext cx="424603" cy="453137"/>
              </a:xfrm>
              <a:prstGeom prst="rect">
                <a:avLst/>
              </a:prstGeom>
              <a:blipFill rotWithShape="0">
                <a:blip r:embed="rId10"/>
                <a:stretch>
                  <a:fillRect/>
                </a:stretch>
              </a:blipFill>
            </p:spPr>
            <p:txBody>
              <a:bodyPr/>
              <a:lstStyle/>
              <a:p>
                <a:r>
                  <a:rPr lang="en-US">
                    <a:noFill/>
                  </a:rPr>
                  <a:t> </a:t>
                </a:r>
              </a:p>
            </p:txBody>
          </p:sp>
        </mc:Fallback>
      </mc:AlternateContent>
      <p:cxnSp>
        <p:nvCxnSpPr>
          <p:cNvPr id="67" name="Straight Connector 66"/>
          <p:cNvCxnSpPr/>
          <p:nvPr/>
        </p:nvCxnSpPr>
        <p:spPr>
          <a:xfrm flipH="1">
            <a:off x="1589725" y="9225082"/>
            <a:ext cx="799526"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ectangle 60"/>
              <p:cNvSpPr/>
              <p:nvPr/>
            </p:nvSpPr>
            <p:spPr>
              <a:xfrm>
                <a:off x="2231876" y="8962335"/>
                <a:ext cx="424603" cy="453137"/>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ea typeface="Cambria Math" panose="02040503050406030204" pitchFamily="18" charset="0"/>
                      </a:rPr>
                      <m:t>𝜎</m:t>
                    </m:r>
                  </m:oMath>
                </a14:m>
                <a:r>
                  <a:rPr lang="en-US" dirty="0"/>
                  <a:t> </a:t>
                </a:r>
              </a:p>
            </p:txBody>
          </p:sp>
        </mc:Choice>
        <mc:Fallback xmlns="">
          <p:sp>
            <p:nvSpPr>
              <p:cNvPr id="61" name="Rectangle 60"/>
              <p:cNvSpPr>
                <a:spLocks noRot="1" noChangeAspect="1" noMove="1" noResize="1" noEditPoints="1" noAdjustHandles="1" noChangeArrowheads="1" noChangeShapeType="1" noTextEdit="1"/>
              </p:cNvSpPr>
              <p:nvPr/>
            </p:nvSpPr>
            <p:spPr>
              <a:xfrm>
                <a:off x="2231876" y="8962335"/>
                <a:ext cx="424603" cy="453137"/>
              </a:xfrm>
              <a:prstGeom prst="rect">
                <a:avLst/>
              </a:prstGeom>
              <a:blipFill rotWithShape="0">
                <a:blip r:embed="rId11"/>
                <a:stretch>
                  <a:fillRect/>
                </a:stretch>
              </a:blipFill>
            </p:spPr>
            <p:txBody>
              <a:bodyPr/>
              <a:lstStyle/>
              <a:p>
                <a:r>
                  <a:rPr lang="en-US">
                    <a:noFill/>
                  </a:rPr>
                  <a:t> </a:t>
                </a:r>
              </a:p>
            </p:txBody>
          </p:sp>
        </mc:Fallback>
      </mc:AlternateContent>
      <p:cxnSp>
        <p:nvCxnSpPr>
          <p:cNvPr id="68" name="Straight Connector 67"/>
          <p:cNvCxnSpPr/>
          <p:nvPr/>
        </p:nvCxnSpPr>
        <p:spPr>
          <a:xfrm flipH="1">
            <a:off x="1562155" y="8570091"/>
            <a:ext cx="1975916"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589725" y="7816814"/>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ectangle 72"/>
              <p:cNvSpPr/>
              <p:nvPr/>
            </p:nvSpPr>
            <p:spPr>
              <a:xfrm>
                <a:off x="1079917" y="8947395"/>
                <a:ext cx="5573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μ</m:t>
                          </m:r>
                        </m:e>
                        <m:sub>
                          <m:r>
                            <a:rPr lang="en-US" sz="2400" b="0" i="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1079917" y="8947395"/>
                <a:ext cx="557396" cy="461665"/>
              </a:xfrm>
              <a:prstGeom prst="rect">
                <a:avLst/>
              </a:prstGeom>
              <a:blipFill rotWithShape="0">
                <a:blip r:embed="rId12"/>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1079917" y="8307919"/>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μ</m:t>
                          </m:r>
                        </m:e>
                        <m:sub>
                          <m:r>
                            <a:rPr lang="en-US" sz="2400" b="0" i="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a:off x="1079917" y="8307919"/>
                <a:ext cx="564514" cy="461665"/>
              </a:xfrm>
              <a:prstGeom prst="rect">
                <a:avLst/>
              </a:prstGeom>
              <a:blipFill rotWithShape="0">
                <a:blip r:embed="rId1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1079917" y="7550409"/>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μ</m:t>
                          </m:r>
                        </m:e>
                        <m:sub>
                          <m:r>
                            <a:rPr lang="en-US" sz="2400" b="0" i="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1079917" y="7550409"/>
                <a:ext cx="564514" cy="461665"/>
              </a:xfrm>
              <a:prstGeom prst="rect">
                <a:avLst/>
              </a:prstGeom>
              <a:blipFill rotWithShape="0">
                <a:blip r:embed="rId14"/>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a:off x="11625193" y="5248653"/>
                <a:ext cx="68659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76" name="Rectangle 75"/>
              <p:cNvSpPr>
                <a:spLocks noRot="1" noChangeAspect="1" noMove="1" noResize="1" noEditPoints="1" noAdjustHandles="1" noChangeArrowheads="1" noChangeShapeType="1" noTextEdit="1"/>
              </p:cNvSpPr>
              <p:nvPr/>
            </p:nvSpPr>
            <p:spPr>
              <a:xfrm>
                <a:off x="11625193" y="5248653"/>
                <a:ext cx="686597" cy="58477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7583339" y="1343097"/>
                <a:ext cx="719042"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77" name="Rectangle 76"/>
              <p:cNvSpPr>
                <a:spLocks noRot="1" noChangeAspect="1" noMove="1" noResize="1" noEditPoints="1" noAdjustHandles="1" noChangeArrowheads="1" noChangeShapeType="1" noTextEdit="1"/>
              </p:cNvSpPr>
              <p:nvPr/>
            </p:nvSpPr>
            <p:spPr>
              <a:xfrm>
                <a:off x="7583339" y="1343097"/>
                <a:ext cx="719042" cy="584775"/>
              </a:xfrm>
              <a:prstGeom prst="rect">
                <a:avLst/>
              </a:prstGeom>
              <a:blipFill rotWithShape="0">
                <a:blip r:embed="rId16"/>
                <a:stretch>
                  <a:fillRect/>
                </a:stretch>
              </a:blipFill>
            </p:spPr>
            <p:txBody>
              <a:bodyPr/>
              <a:lstStyle/>
              <a:p>
                <a:r>
                  <a:rPr lang="en-US">
                    <a:noFill/>
                  </a:rPr>
                  <a:t> </a:t>
                </a:r>
              </a:p>
            </p:txBody>
          </p:sp>
        </mc:Fallback>
      </mc:AlternateContent>
      <p:sp>
        <p:nvSpPr>
          <p:cNvPr id="78" name="TextBox 77"/>
          <p:cNvSpPr txBox="1"/>
          <p:nvPr/>
        </p:nvSpPr>
        <p:spPr>
          <a:xfrm>
            <a:off x="8542562" y="5471182"/>
            <a:ext cx="405880" cy="615553"/>
          </a:xfrm>
          <a:prstGeom prst="rect">
            <a:avLst/>
          </a:prstGeom>
          <a:noFill/>
        </p:spPr>
        <p:txBody>
          <a:bodyPr wrap="none" rtlCol="0">
            <a:spAutoFit/>
          </a:bodyPr>
          <a:lstStyle/>
          <a:p>
            <a:r>
              <a:rPr lang="en-US" sz="3400" dirty="0"/>
              <a:t>0</a:t>
            </a:r>
          </a:p>
        </p:txBody>
      </p:sp>
      <p:sp>
        <p:nvSpPr>
          <p:cNvPr id="79" name="TextBox 78"/>
          <p:cNvSpPr txBox="1"/>
          <p:nvPr/>
        </p:nvSpPr>
        <p:spPr>
          <a:xfrm>
            <a:off x="9619581" y="5433461"/>
            <a:ext cx="405880" cy="615553"/>
          </a:xfrm>
          <a:prstGeom prst="rect">
            <a:avLst/>
          </a:prstGeom>
          <a:noFill/>
        </p:spPr>
        <p:txBody>
          <a:bodyPr wrap="none" rtlCol="0">
            <a:spAutoFit/>
          </a:bodyPr>
          <a:lstStyle/>
          <a:p>
            <a:r>
              <a:rPr lang="en-US" sz="3400" dirty="0"/>
              <a:t>1</a:t>
            </a:r>
          </a:p>
        </p:txBody>
      </p:sp>
      <p:sp>
        <p:nvSpPr>
          <p:cNvPr id="80" name="TextBox 79"/>
          <p:cNvSpPr txBox="1"/>
          <p:nvPr/>
        </p:nvSpPr>
        <p:spPr>
          <a:xfrm>
            <a:off x="10730365" y="5435032"/>
            <a:ext cx="405880" cy="615553"/>
          </a:xfrm>
          <a:prstGeom prst="rect">
            <a:avLst/>
          </a:prstGeom>
          <a:noFill/>
        </p:spPr>
        <p:txBody>
          <a:bodyPr wrap="none" rtlCol="0">
            <a:spAutoFit/>
          </a:bodyPr>
          <a:lstStyle/>
          <a:p>
            <a:r>
              <a:rPr lang="en-US" sz="3400" dirty="0"/>
              <a:t>2</a:t>
            </a:r>
          </a:p>
        </p:txBody>
      </p:sp>
      <p:cxnSp>
        <p:nvCxnSpPr>
          <p:cNvPr id="81" name="Straight Arrow Connector 80"/>
          <p:cNvCxnSpPr/>
          <p:nvPr/>
        </p:nvCxnSpPr>
        <p:spPr>
          <a:xfrm flipV="1">
            <a:off x="7897512" y="1889417"/>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7878621" y="5333592"/>
            <a:ext cx="3837611"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8715087" y="3838470"/>
            <a:ext cx="8664" cy="1577066"/>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834088" y="3107200"/>
            <a:ext cx="2" cy="231171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0932031" y="2168434"/>
            <a:ext cx="0" cy="3253864"/>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p:cNvSpPr/>
              <p:nvPr/>
            </p:nvSpPr>
            <p:spPr>
              <a:xfrm>
                <a:off x="8726293" y="1502787"/>
                <a:ext cx="1751313" cy="553998"/>
              </a:xfrm>
              <a:prstGeom prst="rect">
                <a:avLst/>
              </a:prstGeom>
            </p:spPr>
            <p:txBody>
              <a:bodyPr wrap="none">
                <a:spAutoFit/>
              </a:bodyPr>
              <a:lstStyle/>
              <a:p>
                <a14:m>
                  <m:oMath xmlns:m="http://schemas.openxmlformats.org/officeDocument/2006/math">
                    <m:r>
                      <a:rPr lang="en-US" sz="3000" b="0" i="1" smtClean="0">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89" name="Rectangle 88"/>
              <p:cNvSpPr>
                <a:spLocks noRot="1" noChangeAspect="1" noMove="1" noResize="1" noEditPoints="1" noAdjustHandles="1" noChangeArrowheads="1" noChangeShapeType="1" noTextEdit="1"/>
              </p:cNvSpPr>
              <p:nvPr/>
            </p:nvSpPr>
            <p:spPr>
              <a:xfrm>
                <a:off x="8726293" y="1502787"/>
                <a:ext cx="1751313" cy="553998"/>
              </a:xfrm>
              <a:prstGeom prst="rect">
                <a:avLst/>
              </a:prstGeom>
              <a:blipFill rotWithShape="0">
                <a:blip r:embed="rId17"/>
                <a:stretch>
                  <a:fillRect/>
                </a:stretch>
              </a:blipFill>
            </p:spPr>
            <p:txBody>
              <a:bodyPr/>
              <a:lstStyle/>
              <a:p>
                <a:r>
                  <a:rPr lang="en-US">
                    <a:noFill/>
                  </a:rPr>
                  <a:t> </a:t>
                </a:r>
              </a:p>
            </p:txBody>
          </p:sp>
        </mc:Fallback>
      </mc:AlternateContent>
      <p:sp>
        <p:nvSpPr>
          <p:cNvPr id="90" name="Freeform 89"/>
          <p:cNvSpPr/>
          <p:nvPr/>
        </p:nvSpPr>
        <p:spPr>
          <a:xfrm rot="16200000">
            <a:off x="7865635" y="4190899"/>
            <a:ext cx="1127251"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rot="16200000">
            <a:off x="9170494" y="3412025"/>
            <a:ext cx="731520"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rot="16200000">
            <a:off x="9847751" y="2725937"/>
            <a:ext cx="1515291"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p:cNvCxnSpPr/>
          <p:nvPr/>
        </p:nvCxnSpPr>
        <p:spPr>
          <a:xfrm flipV="1">
            <a:off x="8548136" y="4197386"/>
            <a:ext cx="16190" cy="670106"/>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1" idx="7"/>
          </p:cNvCxnSpPr>
          <p:nvPr/>
        </p:nvCxnSpPr>
        <p:spPr>
          <a:xfrm flipH="1" flipV="1">
            <a:off x="9671320" y="3522947"/>
            <a:ext cx="18925" cy="445784"/>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p:cNvSpPr/>
              <p:nvPr/>
            </p:nvSpPr>
            <p:spPr>
              <a:xfrm>
                <a:off x="9673871" y="3443085"/>
                <a:ext cx="538674" cy="453137"/>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2</m:t>
                        </m:r>
                      </m:sub>
                    </m:sSub>
                  </m:oMath>
                </a14:m>
                <a:r>
                  <a:rPr lang="en-US" dirty="0"/>
                  <a:t> </a:t>
                </a:r>
              </a:p>
            </p:txBody>
          </p:sp>
        </mc:Choice>
        <mc:Fallback xmlns="">
          <p:sp>
            <p:nvSpPr>
              <p:cNvPr id="95" name="Rectangle 94"/>
              <p:cNvSpPr>
                <a:spLocks noRot="1" noChangeAspect="1" noMove="1" noResize="1" noEditPoints="1" noAdjustHandles="1" noChangeArrowheads="1" noChangeShapeType="1" noTextEdit="1"/>
              </p:cNvSpPr>
              <p:nvPr/>
            </p:nvSpPr>
            <p:spPr>
              <a:xfrm>
                <a:off x="9673871" y="3443085"/>
                <a:ext cx="538674" cy="453137"/>
              </a:xfrm>
              <a:prstGeom prst="rect">
                <a:avLst/>
              </a:prstGeom>
              <a:blipFill rotWithShape="0">
                <a:blip r:embed="rId18"/>
                <a:stretch>
                  <a:fillRect b="-4054"/>
                </a:stretch>
              </a:blipFill>
            </p:spPr>
            <p:txBody>
              <a:bodyPr/>
              <a:lstStyle/>
              <a:p>
                <a:r>
                  <a:rPr lang="en-US">
                    <a:noFill/>
                  </a:rPr>
                  <a:t> </a:t>
                </a:r>
              </a:p>
            </p:txBody>
          </p:sp>
        </mc:Fallback>
      </mc:AlternateContent>
      <p:cxnSp>
        <p:nvCxnSpPr>
          <p:cNvPr id="96" name="Straight Arrow Connector 95"/>
          <p:cNvCxnSpPr/>
          <p:nvPr/>
        </p:nvCxnSpPr>
        <p:spPr>
          <a:xfrm flipH="1" flipV="1">
            <a:off x="10791568" y="2625634"/>
            <a:ext cx="1" cy="983833"/>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p:cNvSpPr/>
              <p:nvPr/>
            </p:nvSpPr>
            <p:spPr>
              <a:xfrm>
                <a:off x="10776302" y="2774463"/>
                <a:ext cx="538674" cy="453137"/>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3</m:t>
                        </m:r>
                      </m:sub>
                    </m:sSub>
                  </m:oMath>
                </a14:m>
                <a:r>
                  <a:rPr lang="en-US" dirty="0"/>
                  <a:t> </a:t>
                </a:r>
              </a:p>
            </p:txBody>
          </p:sp>
        </mc:Choice>
        <mc:Fallback xmlns="">
          <p:sp>
            <p:nvSpPr>
              <p:cNvPr id="97" name="Rectangle 96"/>
              <p:cNvSpPr>
                <a:spLocks noRot="1" noChangeAspect="1" noMove="1" noResize="1" noEditPoints="1" noAdjustHandles="1" noChangeArrowheads="1" noChangeShapeType="1" noTextEdit="1"/>
              </p:cNvSpPr>
              <p:nvPr/>
            </p:nvSpPr>
            <p:spPr>
              <a:xfrm>
                <a:off x="10776302" y="2774463"/>
                <a:ext cx="538674" cy="453137"/>
              </a:xfrm>
              <a:prstGeom prst="rect">
                <a:avLst/>
              </a:prstGeom>
              <a:blipFill rotWithShape="0">
                <a:blip r:embed="rId19"/>
                <a:stretch>
                  <a:fillRect b="-5405"/>
                </a:stretch>
              </a:blipFill>
            </p:spPr>
            <p:txBody>
              <a:bodyPr/>
              <a:lstStyle/>
              <a:p>
                <a:r>
                  <a:rPr lang="en-US">
                    <a:noFill/>
                  </a:rPr>
                  <a:t> </a:t>
                </a:r>
              </a:p>
            </p:txBody>
          </p:sp>
        </mc:Fallback>
      </mc:AlternateContent>
      <p:cxnSp>
        <p:nvCxnSpPr>
          <p:cNvPr id="98" name="Straight Connector 97"/>
          <p:cNvCxnSpPr/>
          <p:nvPr/>
        </p:nvCxnSpPr>
        <p:spPr>
          <a:xfrm flipH="1">
            <a:off x="7914326" y="4489422"/>
            <a:ext cx="799525"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Rectangle 98"/>
              <p:cNvSpPr/>
              <p:nvPr/>
            </p:nvSpPr>
            <p:spPr>
              <a:xfrm>
                <a:off x="8556478" y="4230870"/>
                <a:ext cx="531556" cy="453137"/>
              </a:xfrm>
              <a:prstGeom prst="rect">
                <a:avLst/>
              </a:prstGeom>
            </p:spPr>
            <p:txBody>
              <a:bodyPr wrap="none">
                <a:spAutoFit/>
              </a:bodyPr>
              <a:lstStyle/>
              <a:p>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1</m:t>
                        </m:r>
                      </m:sub>
                    </m:sSub>
                  </m:oMath>
                </a14:m>
                <a:r>
                  <a:rPr lang="en-US" dirty="0"/>
                  <a:t> </a:t>
                </a:r>
              </a:p>
            </p:txBody>
          </p:sp>
        </mc:Choice>
        <mc:Fallback xmlns="">
          <p:sp>
            <p:nvSpPr>
              <p:cNvPr id="99" name="Rectangle 98"/>
              <p:cNvSpPr>
                <a:spLocks noRot="1" noChangeAspect="1" noMove="1" noResize="1" noEditPoints="1" noAdjustHandles="1" noChangeArrowheads="1" noChangeShapeType="1" noTextEdit="1"/>
              </p:cNvSpPr>
              <p:nvPr/>
            </p:nvSpPr>
            <p:spPr>
              <a:xfrm>
                <a:off x="8556478" y="4230870"/>
                <a:ext cx="531556" cy="453137"/>
              </a:xfrm>
              <a:prstGeom prst="rect">
                <a:avLst/>
              </a:prstGeom>
              <a:blipFill rotWithShape="0">
                <a:blip r:embed="rId20"/>
                <a:stretch>
                  <a:fillRect b="-5405"/>
                </a:stretch>
              </a:blipFill>
            </p:spPr>
            <p:txBody>
              <a:bodyPr/>
              <a:lstStyle/>
              <a:p>
                <a:r>
                  <a:rPr lang="en-US">
                    <a:noFill/>
                  </a:rPr>
                  <a:t> </a:t>
                </a:r>
              </a:p>
            </p:txBody>
          </p:sp>
        </mc:Fallback>
      </mc:AlternateContent>
      <p:cxnSp>
        <p:nvCxnSpPr>
          <p:cNvPr id="100" name="Straight Connector 99"/>
          <p:cNvCxnSpPr/>
          <p:nvPr/>
        </p:nvCxnSpPr>
        <p:spPr>
          <a:xfrm flipH="1">
            <a:off x="7886758" y="3712850"/>
            <a:ext cx="194444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7914326" y="3054257"/>
            <a:ext cx="3024258"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Rectangle 101"/>
              <p:cNvSpPr/>
              <p:nvPr/>
            </p:nvSpPr>
            <p:spPr>
              <a:xfrm>
                <a:off x="7430644" y="4211734"/>
                <a:ext cx="55739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μ</m:t>
                          </m:r>
                        </m:e>
                        <m:sub>
                          <m:r>
                            <a:rPr lang="en-US" sz="2400" b="0" i="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02" name="Rectangle 101"/>
              <p:cNvSpPr>
                <a:spLocks noRot="1" noChangeAspect="1" noMove="1" noResize="1" noEditPoints="1" noAdjustHandles="1" noChangeArrowheads="1" noChangeShapeType="1" noTextEdit="1"/>
              </p:cNvSpPr>
              <p:nvPr/>
            </p:nvSpPr>
            <p:spPr>
              <a:xfrm>
                <a:off x="7430644" y="4211734"/>
                <a:ext cx="557395" cy="461665"/>
              </a:xfrm>
              <a:prstGeom prst="rect">
                <a:avLst/>
              </a:prstGeom>
              <a:blipFill rotWithShape="0">
                <a:blip r:embed="rId21"/>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7404516" y="3378279"/>
                <a:ext cx="5645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μ</m:t>
                          </m:r>
                        </m:e>
                        <m:sub>
                          <m:r>
                            <a:rPr lang="en-US" sz="2400" b="0" i="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3" name="Rectangle 102"/>
              <p:cNvSpPr>
                <a:spLocks noRot="1" noChangeAspect="1" noMove="1" noResize="1" noEditPoints="1" noAdjustHandles="1" noChangeArrowheads="1" noChangeShapeType="1" noTextEdit="1"/>
              </p:cNvSpPr>
              <p:nvPr/>
            </p:nvSpPr>
            <p:spPr>
              <a:xfrm>
                <a:off x="7404516" y="3378279"/>
                <a:ext cx="564513" cy="461665"/>
              </a:xfrm>
              <a:prstGeom prst="rect">
                <a:avLst/>
              </a:prstGeom>
              <a:blipFill rotWithShape="0">
                <a:blip r:embed="rId22"/>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7404517" y="2763940"/>
                <a:ext cx="56451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μ</m:t>
                          </m:r>
                        </m:e>
                        <m:sub>
                          <m:r>
                            <a:rPr lang="en-US" sz="2400" b="0" i="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04" name="Rectangle 103"/>
              <p:cNvSpPr>
                <a:spLocks noRot="1" noChangeAspect="1" noMove="1" noResize="1" noEditPoints="1" noAdjustHandles="1" noChangeArrowheads="1" noChangeShapeType="1" noTextEdit="1"/>
              </p:cNvSpPr>
              <p:nvPr/>
            </p:nvSpPr>
            <p:spPr>
              <a:xfrm>
                <a:off x="7404517" y="2763940"/>
                <a:ext cx="564513" cy="461665"/>
              </a:xfrm>
              <a:prstGeom prst="rect">
                <a:avLst/>
              </a:prstGeom>
              <a:blipFill rotWithShape="0">
                <a:blip r:embed="rId2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11505402" y="10463667"/>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118" name="Rectangle 117"/>
              <p:cNvSpPr>
                <a:spLocks noRot="1" noChangeAspect="1" noMove="1" noResize="1" noEditPoints="1" noAdjustHandles="1" noChangeArrowheads="1" noChangeShapeType="1" noTextEdit="1"/>
              </p:cNvSpPr>
              <p:nvPr/>
            </p:nvSpPr>
            <p:spPr>
              <a:xfrm>
                <a:off x="11505402" y="10463667"/>
                <a:ext cx="686598" cy="584775"/>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7435427" y="6544664"/>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119" name="Rectangle 118"/>
              <p:cNvSpPr>
                <a:spLocks noRot="1" noChangeAspect="1" noMove="1" noResize="1" noEditPoints="1" noAdjustHandles="1" noChangeArrowheads="1" noChangeShapeType="1" noTextEdit="1"/>
              </p:cNvSpPr>
              <p:nvPr/>
            </p:nvSpPr>
            <p:spPr>
              <a:xfrm>
                <a:off x="7435427" y="6544664"/>
                <a:ext cx="719043" cy="584775"/>
              </a:xfrm>
              <a:prstGeom prst="rect">
                <a:avLst/>
              </a:prstGeom>
              <a:blipFill rotWithShape="0">
                <a:blip r:embed="rId25"/>
                <a:stretch>
                  <a:fillRect/>
                </a:stretch>
              </a:blipFill>
            </p:spPr>
            <p:txBody>
              <a:bodyPr/>
              <a:lstStyle/>
              <a:p>
                <a:r>
                  <a:rPr lang="en-US">
                    <a:noFill/>
                  </a:rPr>
                  <a:t> </a:t>
                </a:r>
              </a:p>
            </p:txBody>
          </p:sp>
        </mc:Fallback>
      </mc:AlternateContent>
      <p:sp>
        <p:nvSpPr>
          <p:cNvPr id="120" name="TextBox 119"/>
          <p:cNvSpPr txBox="1"/>
          <p:nvPr/>
        </p:nvSpPr>
        <p:spPr>
          <a:xfrm>
            <a:off x="9471671" y="10635028"/>
            <a:ext cx="405880" cy="615553"/>
          </a:xfrm>
          <a:prstGeom prst="rect">
            <a:avLst/>
          </a:prstGeom>
          <a:noFill/>
        </p:spPr>
        <p:txBody>
          <a:bodyPr wrap="none" rtlCol="0">
            <a:spAutoFit/>
          </a:bodyPr>
          <a:lstStyle/>
          <a:p>
            <a:r>
              <a:rPr lang="en-US" sz="3400" dirty="0"/>
              <a:t>1</a:t>
            </a:r>
          </a:p>
        </p:txBody>
      </p:sp>
      <p:sp>
        <p:nvSpPr>
          <p:cNvPr id="121" name="TextBox 120"/>
          <p:cNvSpPr txBox="1"/>
          <p:nvPr/>
        </p:nvSpPr>
        <p:spPr>
          <a:xfrm>
            <a:off x="10582456" y="10636599"/>
            <a:ext cx="405880" cy="615553"/>
          </a:xfrm>
          <a:prstGeom prst="rect">
            <a:avLst/>
          </a:prstGeom>
          <a:noFill/>
        </p:spPr>
        <p:txBody>
          <a:bodyPr wrap="none" rtlCol="0">
            <a:spAutoFit/>
          </a:bodyPr>
          <a:lstStyle/>
          <a:p>
            <a:r>
              <a:rPr lang="en-US" sz="3400" dirty="0"/>
              <a:t>2</a:t>
            </a:r>
          </a:p>
        </p:txBody>
      </p:sp>
      <p:cxnSp>
        <p:nvCxnSpPr>
          <p:cNvPr id="122" name="Straight Arrow Connector 121"/>
          <p:cNvCxnSpPr/>
          <p:nvPr/>
        </p:nvCxnSpPr>
        <p:spPr>
          <a:xfrm flipV="1">
            <a:off x="7749602" y="7090983"/>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7730710" y="10535159"/>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4" idx="0"/>
          </p:cNvCxnSpPr>
          <p:nvPr/>
        </p:nvCxnSpPr>
        <p:spPr>
          <a:xfrm flipH="1">
            <a:off x="8567178" y="9512878"/>
            <a:ext cx="9488" cy="1104225"/>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5" idx="0"/>
          </p:cNvCxnSpPr>
          <p:nvPr/>
        </p:nvCxnSpPr>
        <p:spPr>
          <a:xfrm>
            <a:off x="9682579" y="8489373"/>
            <a:ext cx="3602" cy="212608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0788493" y="7474226"/>
            <a:ext cx="0" cy="3027927"/>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Rectangle 129"/>
              <p:cNvSpPr/>
              <p:nvPr/>
            </p:nvSpPr>
            <p:spPr>
              <a:xfrm>
                <a:off x="8578383" y="6704354"/>
                <a:ext cx="1751313" cy="553998"/>
              </a:xfrm>
              <a:prstGeom prst="rect">
                <a:avLst/>
              </a:prstGeom>
            </p:spPr>
            <p:txBody>
              <a:bodyPr wrap="none">
                <a:spAutoFit/>
              </a:bodyPr>
              <a:lstStyle/>
              <a:p>
                <a14:m>
                  <m:oMath xmlns:m="http://schemas.openxmlformats.org/officeDocument/2006/math">
                    <m:r>
                      <a:rPr lang="en-US" sz="3000" b="0" i="1" smtClean="0">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130" name="Rectangle 129"/>
              <p:cNvSpPr>
                <a:spLocks noRot="1" noChangeAspect="1" noMove="1" noResize="1" noEditPoints="1" noAdjustHandles="1" noChangeArrowheads="1" noChangeShapeType="1" noTextEdit="1"/>
              </p:cNvSpPr>
              <p:nvPr/>
            </p:nvSpPr>
            <p:spPr>
              <a:xfrm>
                <a:off x="8578383" y="6704354"/>
                <a:ext cx="1751313" cy="553998"/>
              </a:xfrm>
              <a:prstGeom prst="rect">
                <a:avLst/>
              </a:prstGeom>
              <a:blipFill rotWithShape="0">
                <a:blip r:embed="rId26"/>
                <a:stretch>
                  <a:fillRect/>
                </a:stretch>
              </a:blipFill>
            </p:spPr>
            <p:txBody>
              <a:bodyPr/>
              <a:lstStyle/>
              <a:p>
                <a:r>
                  <a:rPr lang="en-US">
                    <a:noFill/>
                  </a:rPr>
                  <a:t> </a:t>
                </a:r>
              </a:p>
            </p:txBody>
          </p:sp>
        </mc:Fallback>
      </mc:AlternateContent>
      <p:sp>
        <p:nvSpPr>
          <p:cNvPr id="146" name="TextBox 145"/>
          <p:cNvSpPr txBox="1"/>
          <p:nvPr/>
        </p:nvSpPr>
        <p:spPr>
          <a:xfrm>
            <a:off x="8354310" y="10632408"/>
            <a:ext cx="405880" cy="615553"/>
          </a:xfrm>
          <a:prstGeom prst="rect">
            <a:avLst/>
          </a:prstGeom>
          <a:noFill/>
        </p:spPr>
        <p:txBody>
          <a:bodyPr wrap="none" rtlCol="0">
            <a:spAutoFit/>
          </a:bodyPr>
          <a:lstStyle/>
          <a:p>
            <a:r>
              <a:rPr lang="en-US" sz="3400" dirty="0"/>
              <a:t>0</a:t>
            </a:r>
          </a:p>
        </p:txBody>
      </p:sp>
      <p:cxnSp>
        <p:nvCxnSpPr>
          <p:cNvPr id="152" name="Straight Connector 151"/>
          <p:cNvCxnSpPr/>
          <p:nvPr/>
        </p:nvCxnSpPr>
        <p:spPr>
          <a:xfrm flipH="1">
            <a:off x="7745506" y="7574438"/>
            <a:ext cx="3273762"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7785847" y="8482761"/>
            <a:ext cx="3237904"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7770891" y="9514344"/>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542205" y="11564910"/>
            <a:ext cx="692818" cy="646331"/>
          </a:xfrm>
          <a:prstGeom prst="rect">
            <a:avLst/>
          </a:prstGeom>
          <a:noFill/>
        </p:spPr>
        <p:txBody>
          <a:bodyPr wrap="none" rtlCol="0">
            <a:spAutoFit/>
          </a:bodyPr>
          <a:lstStyle/>
          <a:p>
            <a:r>
              <a:rPr lang="en-US" sz="3600" dirty="0" smtClean="0"/>
              <a:t>(e)</a:t>
            </a:r>
            <a:endParaRPr lang="en-US" sz="3600" dirty="0"/>
          </a:p>
        </p:txBody>
      </p:sp>
      <mc:AlternateContent xmlns:mc="http://schemas.openxmlformats.org/markup-compatibility/2006" xmlns:a14="http://schemas.microsoft.com/office/drawing/2010/main">
        <mc:Choice Requires="a14">
          <p:sp>
            <p:nvSpPr>
              <p:cNvPr id="162" name="Rectangle 161"/>
              <p:cNvSpPr/>
              <p:nvPr/>
            </p:nvSpPr>
            <p:spPr>
              <a:xfrm>
                <a:off x="8349829" y="15259386"/>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162" name="Rectangle 161"/>
              <p:cNvSpPr>
                <a:spLocks noRot="1" noChangeAspect="1" noMove="1" noResize="1" noEditPoints="1" noAdjustHandles="1" noChangeArrowheads="1" noChangeShapeType="1" noTextEdit="1"/>
              </p:cNvSpPr>
              <p:nvPr/>
            </p:nvSpPr>
            <p:spPr>
              <a:xfrm>
                <a:off x="8349829" y="15259386"/>
                <a:ext cx="686598" cy="584775"/>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4259976" y="11445583"/>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163" name="Rectangle 162"/>
              <p:cNvSpPr>
                <a:spLocks noRot="1" noChangeAspect="1" noMove="1" noResize="1" noEditPoints="1" noAdjustHandles="1" noChangeArrowheads="1" noChangeShapeType="1" noTextEdit="1"/>
              </p:cNvSpPr>
              <p:nvPr/>
            </p:nvSpPr>
            <p:spPr>
              <a:xfrm>
                <a:off x="4259976" y="11445583"/>
                <a:ext cx="719043" cy="584775"/>
              </a:xfrm>
              <a:prstGeom prst="rect">
                <a:avLst/>
              </a:prstGeom>
              <a:blipFill rotWithShape="0">
                <a:blip r:embed="rId28"/>
                <a:stretch>
                  <a:fillRect/>
                </a:stretch>
              </a:blipFill>
            </p:spPr>
            <p:txBody>
              <a:bodyPr/>
              <a:lstStyle/>
              <a:p>
                <a:r>
                  <a:rPr lang="en-US">
                    <a:noFill/>
                  </a:rPr>
                  <a:t> </a:t>
                </a:r>
              </a:p>
            </p:txBody>
          </p:sp>
        </mc:Fallback>
      </mc:AlternateContent>
      <p:sp>
        <p:nvSpPr>
          <p:cNvPr id="164" name="TextBox 163"/>
          <p:cNvSpPr txBox="1"/>
          <p:nvPr/>
        </p:nvSpPr>
        <p:spPr>
          <a:xfrm>
            <a:off x="6242030" y="15369290"/>
            <a:ext cx="405880" cy="615553"/>
          </a:xfrm>
          <a:prstGeom prst="rect">
            <a:avLst/>
          </a:prstGeom>
          <a:noFill/>
        </p:spPr>
        <p:txBody>
          <a:bodyPr wrap="none" rtlCol="0">
            <a:spAutoFit/>
          </a:bodyPr>
          <a:lstStyle/>
          <a:p>
            <a:r>
              <a:rPr lang="en-US" sz="3400" dirty="0"/>
              <a:t>1</a:t>
            </a:r>
          </a:p>
        </p:txBody>
      </p:sp>
      <p:sp>
        <p:nvSpPr>
          <p:cNvPr id="165" name="TextBox 164"/>
          <p:cNvSpPr txBox="1"/>
          <p:nvPr/>
        </p:nvSpPr>
        <p:spPr>
          <a:xfrm>
            <a:off x="7415160" y="15386447"/>
            <a:ext cx="405880" cy="615553"/>
          </a:xfrm>
          <a:prstGeom prst="rect">
            <a:avLst/>
          </a:prstGeom>
          <a:noFill/>
        </p:spPr>
        <p:txBody>
          <a:bodyPr wrap="none" rtlCol="0">
            <a:spAutoFit/>
          </a:bodyPr>
          <a:lstStyle/>
          <a:p>
            <a:r>
              <a:rPr lang="en-US" sz="3400" dirty="0"/>
              <a:t>2</a:t>
            </a:r>
          </a:p>
        </p:txBody>
      </p:sp>
      <p:cxnSp>
        <p:nvCxnSpPr>
          <p:cNvPr id="166" name="Straight Arrow Connector 165"/>
          <p:cNvCxnSpPr/>
          <p:nvPr/>
        </p:nvCxnSpPr>
        <p:spPr>
          <a:xfrm flipV="1">
            <a:off x="4594029" y="12026352"/>
            <a:ext cx="0" cy="3333622"/>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4575137" y="15330878"/>
            <a:ext cx="3837614"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5151704" y="13910668"/>
            <a:ext cx="538778" cy="1124865"/>
          </a:xfrm>
          <a:prstGeom prst="rect">
            <a:avLst/>
          </a:prstGeom>
          <a:pattFill prst="wdUpDiag">
            <a:fgClr>
              <a:srgbClr val="0070C0"/>
            </a:fgClr>
            <a:bgClr>
              <a:schemeClr val="tx1">
                <a:lumMod val="65000"/>
                <a:lumOff val="3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358799" y="12535570"/>
            <a:ext cx="538778" cy="1370978"/>
          </a:xfrm>
          <a:prstGeom prst="rect">
            <a:avLst/>
          </a:prstGeom>
          <a:pattFill prst="wdUpDiag">
            <a:fgClr>
              <a:srgbClr val="0070C0"/>
            </a:fgClr>
            <a:bgClr>
              <a:schemeClr val="tx1">
                <a:lumMod val="65000"/>
                <a:lumOff val="3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5411605" y="12535570"/>
            <a:ext cx="2216945" cy="2974061"/>
            <a:chOff x="5411605" y="12535570"/>
            <a:chExt cx="2216945" cy="2646907"/>
          </a:xfrm>
        </p:grpSpPr>
        <p:cxnSp>
          <p:nvCxnSpPr>
            <p:cNvPr id="171" name="Straight Connector 170"/>
            <p:cNvCxnSpPr>
              <a:stCxn id="168" idx="0"/>
            </p:cNvCxnSpPr>
            <p:nvPr/>
          </p:nvCxnSpPr>
          <p:spPr>
            <a:xfrm flipH="1">
              <a:off x="5411605" y="13910668"/>
              <a:ext cx="9488" cy="126361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6449925" y="13902384"/>
              <a:ext cx="0" cy="128009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stCxn id="170" idx="0"/>
            </p:cNvCxnSpPr>
            <p:nvPr/>
          </p:nvCxnSpPr>
          <p:spPr>
            <a:xfrm>
              <a:off x="7628188" y="12535570"/>
              <a:ext cx="362" cy="264547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4" name="Rectangle 173"/>
              <p:cNvSpPr/>
              <p:nvPr/>
            </p:nvSpPr>
            <p:spPr>
              <a:xfrm>
                <a:off x="5542080" y="11758494"/>
                <a:ext cx="1751313" cy="553998"/>
              </a:xfrm>
              <a:prstGeom prst="rect">
                <a:avLst/>
              </a:prstGeom>
            </p:spPr>
            <p:txBody>
              <a:bodyPr wrap="none">
                <a:spAutoFit/>
              </a:bodyPr>
              <a:lstStyle/>
              <a:p>
                <a14:m>
                  <m:oMath xmlns:m="http://schemas.openxmlformats.org/officeDocument/2006/math">
                    <m:r>
                      <a:rPr lang="en-US" sz="3000" b="0" i="1" smtClean="0">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174" name="Rectangle 173"/>
              <p:cNvSpPr>
                <a:spLocks noRot="1" noChangeAspect="1" noMove="1" noResize="1" noEditPoints="1" noAdjustHandles="1" noChangeArrowheads="1" noChangeShapeType="1" noTextEdit="1"/>
              </p:cNvSpPr>
              <p:nvPr/>
            </p:nvSpPr>
            <p:spPr>
              <a:xfrm>
                <a:off x="5542080" y="11758494"/>
                <a:ext cx="1751313" cy="553998"/>
              </a:xfrm>
              <a:prstGeom prst="rect">
                <a:avLst/>
              </a:prstGeom>
              <a:blipFill rotWithShape="0">
                <a:blip r:embed="rId29"/>
                <a:stretch>
                  <a:fillRect/>
                </a:stretch>
              </a:blipFill>
            </p:spPr>
            <p:txBody>
              <a:bodyPr/>
              <a:lstStyle/>
              <a:p>
                <a:r>
                  <a:rPr lang="en-US">
                    <a:noFill/>
                  </a:rPr>
                  <a:t> </a:t>
                </a:r>
              </a:p>
            </p:txBody>
          </p:sp>
        </mc:Fallback>
      </mc:AlternateContent>
      <p:sp>
        <p:nvSpPr>
          <p:cNvPr id="175" name="TextBox 174"/>
          <p:cNvSpPr txBox="1"/>
          <p:nvPr/>
        </p:nvSpPr>
        <p:spPr>
          <a:xfrm>
            <a:off x="5187014" y="15382256"/>
            <a:ext cx="405880" cy="615553"/>
          </a:xfrm>
          <a:prstGeom prst="rect">
            <a:avLst/>
          </a:prstGeom>
          <a:noFill/>
        </p:spPr>
        <p:txBody>
          <a:bodyPr wrap="none" rtlCol="0">
            <a:spAutoFit/>
          </a:bodyPr>
          <a:lstStyle/>
          <a:p>
            <a:r>
              <a:rPr lang="en-US" sz="3400" dirty="0"/>
              <a:t>0</a:t>
            </a:r>
          </a:p>
        </p:txBody>
      </p:sp>
      <mc:AlternateContent xmlns:mc="http://schemas.openxmlformats.org/markup-compatibility/2006" xmlns:a14="http://schemas.microsoft.com/office/drawing/2010/main">
        <mc:Choice Requires="a14">
          <p:sp>
            <p:nvSpPr>
              <p:cNvPr id="180" name="Rectangle 179"/>
              <p:cNvSpPr/>
              <p:nvPr/>
            </p:nvSpPr>
            <p:spPr>
              <a:xfrm>
                <a:off x="7283494" y="9759125"/>
                <a:ext cx="5323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0" smtClean="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80" name="Rectangle 179"/>
              <p:cNvSpPr>
                <a:spLocks noRot="1" noChangeAspect="1" noMove="1" noResize="1" noEditPoints="1" noAdjustHandles="1" noChangeArrowheads="1" noChangeShapeType="1" noTextEdit="1"/>
              </p:cNvSpPr>
              <p:nvPr/>
            </p:nvSpPr>
            <p:spPr>
              <a:xfrm>
                <a:off x="7283494" y="9759125"/>
                <a:ext cx="532325" cy="461665"/>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7240271" y="9222743"/>
                <a:ext cx="539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0" smtClean="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81" name="Rectangle 180"/>
              <p:cNvSpPr>
                <a:spLocks noRot="1" noChangeAspect="1" noMove="1" noResize="1" noEditPoints="1" noAdjustHandles="1" noChangeArrowheads="1" noChangeShapeType="1" noTextEdit="1"/>
              </p:cNvSpPr>
              <p:nvPr/>
            </p:nvSpPr>
            <p:spPr>
              <a:xfrm>
                <a:off x="7240271" y="9222743"/>
                <a:ext cx="539443" cy="461665"/>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7274530" y="8212934"/>
                <a:ext cx="539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0" smtClean="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82" name="Rectangle 181"/>
              <p:cNvSpPr>
                <a:spLocks noRot="1" noChangeAspect="1" noMove="1" noResize="1" noEditPoints="1" noAdjustHandles="1" noChangeArrowheads="1" noChangeShapeType="1" noTextEdit="1"/>
              </p:cNvSpPr>
              <p:nvPr/>
            </p:nvSpPr>
            <p:spPr>
              <a:xfrm>
                <a:off x="7274530" y="8212934"/>
                <a:ext cx="539443" cy="461665"/>
              </a:xfrm>
              <a:prstGeom prst="rect">
                <a:avLst/>
              </a:prstGeom>
              <a:blipFill rotWithShape="0">
                <a:blip r:embed="rId32"/>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7292460" y="7334713"/>
                <a:ext cx="53944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0" smtClean="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183" name="Rectangle 182"/>
              <p:cNvSpPr>
                <a:spLocks noRot="1" noChangeAspect="1" noMove="1" noResize="1" noEditPoints="1" noAdjustHandles="1" noChangeArrowheads="1" noChangeShapeType="1" noTextEdit="1"/>
              </p:cNvSpPr>
              <p:nvPr/>
            </p:nvSpPr>
            <p:spPr>
              <a:xfrm>
                <a:off x="7292460" y="7334713"/>
                <a:ext cx="539443" cy="461665"/>
              </a:xfrm>
              <a:prstGeom prst="rect">
                <a:avLst/>
              </a:prstGeom>
              <a:blipFill rotWithShape="0">
                <a:blip r:embed="rId3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3792964" y="13617126"/>
                <a:ext cx="849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𝑒</m:t>
                          </m:r>
                        </m:e>
                        <m:sub>
                          <m:r>
                            <a:rPr lang="en-US" sz="2400" b="0" i="1" smtClean="0">
                              <a:latin typeface="Cambria Math" panose="02040503050406030204" pitchFamily="18" charset="0"/>
                              <a:ea typeface="Cambria Math" panose="02040503050406030204" pitchFamily="18" charset="0"/>
                            </a:rPr>
                            <m:t>𝑚𝑖𝑑</m:t>
                          </m:r>
                        </m:sub>
                      </m:sSub>
                    </m:oMath>
                  </m:oMathPara>
                </a14:m>
                <a:endParaRPr lang="en-US" dirty="0"/>
              </a:p>
            </p:txBody>
          </p:sp>
        </mc:Choice>
        <mc:Fallback xmlns="">
          <p:sp>
            <p:nvSpPr>
              <p:cNvPr id="202" name="Rectangle 201"/>
              <p:cNvSpPr>
                <a:spLocks noRot="1" noChangeAspect="1" noMove="1" noResize="1" noEditPoints="1" noAdjustHandles="1" noChangeArrowheads="1" noChangeShapeType="1" noTextEdit="1"/>
              </p:cNvSpPr>
              <p:nvPr/>
            </p:nvSpPr>
            <p:spPr>
              <a:xfrm>
                <a:off x="3792964" y="13617126"/>
                <a:ext cx="849528" cy="461665"/>
              </a:xfrm>
              <a:prstGeom prst="rect">
                <a:avLst/>
              </a:prstGeom>
              <a:blipFill rotWithShape="0">
                <a:blip r:embed="rId34"/>
                <a:stretch>
                  <a:fillRect b="-1316"/>
                </a:stretch>
              </a:blipFill>
            </p:spPr>
            <p:txBody>
              <a:bodyPr/>
              <a:lstStyle/>
              <a:p>
                <a:r>
                  <a:rPr lang="en-US">
                    <a:noFill/>
                  </a:rPr>
                  <a:t> </a:t>
                </a:r>
              </a:p>
            </p:txBody>
          </p:sp>
        </mc:Fallback>
      </mc:AlternateContent>
      <p:grpSp>
        <p:nvGrpSpPr>
          <p:cNvPr id="3" name="Group 2"/>
          <p:cNvGrpSpPr/>
          <p:nvPr/>
        </p:nvGrpSpPr>
        <p:grpSpPr>
          <a:xfrm rot="16200000" flipH="1">
            <a:off x="5773831" y="2976187"/>
            <a:ext cx="2606037" cy="1630617"/>
            <a:chOff x="4675173" y="5335403"/>
            <a:chExt cx="3774645" cy="1630617"/>
          </a:xfrm>
        </p:grpSpPr>
        <p:sp>
          <p:nvSpPr>
            <p:cNvPr id="131" name="Freeform 130"/>
            <p:cNvSpPr/>
            <p:nvPr/>
          </p:nvSpPr>
          <p:spPr>
            <a:xfrm>
              <a:off x="7189049" y="5597907"/>
              <a:ext cx="1260769" cy="135151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1 w 3989112"/>
                <a:gd name="connsiteY0" fmla="*/ 1120871 h 1566053"/>
                <a:gd name="connsiteX1" fmla="*/ 443379 w 3989112"/>
                <a:gd name="connsiteY1" fmla="*/ 564570 h 1566053"/>
                <a:gd name="connsiteX2" fmla="*/ 1007608 w 3989112"/>
                <a:gd name="connsiteY2" fmla="*/ 98675 h 1566053"/>
                <a:gd name="connsiteX3" fmla="*/ 1545177 w 3989112"/>
                <a:gd name="connsiteY3" fmla="*/ 484 h 1566053"/>
                <a:gd name="connsiteX4" fmla="*/ 1950352 w 3989112"/>
                <a:gd name="connsiteY4" fmla="*/ 136404 h 1566053"/>
                <a:gd name="connsiteX5" fmla="*/ 2337375 w 3989112"/>
                <a:gd name="connsiteY5" fmla="*/ 541132 h 1566053"/>
                <a:gd name="connsiteX6" fmla="*/ 2736480 w 3989112"/>
                <a:gd name="connsiteY6" fmla="*/ 1171671 h 1566053"/>
                <a:gd name="connsiteX7" fmla="*/ 3162299 w 3989112"/>
                <a:gd name="connsiteY7" fmla="*/ 1438371 h 1566053"/>
                <a:gd name="connsiteX8" fmla="*/ 3989112 w 3989112"/>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330" h="1566053">
                  <a:moveTo>
                    <a:pt x="0" y="1081628"/>
                  </a:moveTo>
                  <a:cubicBezTo>
                    <a:pt x="143580" y="875959"/>
                    <a:pt x="242293" y="728395"/>
                    <a:pt x="403597" y="564570"/>
                  </a:cubicBezTo>
                  <a:cubicBezTo>
                    <a:pt x="564901" y="400745"/>
                    <a:pt x="778963" y="188456"/>
                    <a:pt x="967826" y="98675"/>
                  </a:cubicBezTo>
                  <a:cubicBezTo>
                    <a:pt x="1156689" y="8894"/>
                    <a:pt x="1349189" y="-2830"/>
                    <a:pt x="1505395" y="484"/>
                  </a:cubicBezTo>
                  <a:cubicBezTo>
                    <a:pt x="1661601" y="3798"/>
                    <a:pt x="1778537" y="46296"/>
                    <a:pt x="1910570" y="136404"/>
                  </a:cubicBezTo>
                  <a:cubicBezTo>
                    <a:pt x="2042603" y="226512"/>
                    <a:pt x="2166572" y="368588"/>
                    <a:pt x="2297593" y="541132"/>
                  </a:cubicBezTo>
                  <a:cubicBezTo>
                    <a:pt x="2428614" y="713676"/>
                    <a:pt x="2559211" y="1022131"/>
                    <a:pt x="2696698" y="1171671"/>
                  </a:cubicBezTo>
                  <a:cubicBezTo>
                    <a:pt x="2834185" y="1321211"/>
                    <a:pt x="2913745" y="1372641"/>
                    <a:pt x="3122517" y="1438371"/>
                  </a:cubicBezTo>
                  <a:cubicBezTo>
                    <a:pt x="3331289" y="1504101"/>
                    <a:pt x="3830797" y="1566053"/>
                    <a:pt x="3949330"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Freeform 131"/>
            <p:cNvSpPr/>
            <p:nvPr/>
          </p:nvSpPr>
          <p:spPr>
            <a:xfrm>
              <a:off x="6172337" y="5335403"/>
              <a:ext cx="1034219" cy="126356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2 w 3989115"/>
                <a:gd name="connsiteY0" fmla="*/ 1120871 h 1566053"/>
                <a:gd name="connsiteX1" fmla="*/ 443382 w 3989115"/>
                <a:gd name="connsiteY1" fmla="*/ 564570 h 1566053"/>
                <a:gd name="connsiteX2" fmla="*/ 1007611 w 3989115"/>
                <a:gd name="connsiteY2" fmla="*/ 98675 h 1566053"/>
                <a:gd name="connsiteX3" fmla="*/ 1545180 w 3989115"/>
                <a:gd name="connsiteY3" fmla="*/ 484 h 1566053"/>
                <a:gd name="connsiteX4" fmla="*/ 1950355 w 3989115"/>
                <a:gd name="connsiteY4" fmla="*/ 136404 h 1566053"/>
                <a:gd name="connsiteX5" fmla="*/ 2337378 w 3989115"/>
                <a:gd name="connsiteY5" fmla="*/ 541132 h 1566053"/>
                <a:gd name="connsiteX6" fmla="*/ 2736483 w 3989115"/>
                <a:gd name="connsiteY6" fmla="*/ 1171671 h 1566053"/>
                <a:gd name="connsiteX7" fmla="*/ 3162302 w 3989115"/>
                <a:gd name="connsiteY7" fmla="*/ 1438371 h 1566053"/>
                <a:gd name="connsiteX8" fmla="*/ 3989115 w 3989115"/>
                <a:gd name="connsiteY8" fmla="*/ 1566053 h 1566053"/>
                <a:gd name="connsiteX0" fmla="*/ 0 w 3847393"/>
                <a:gd name="connsiteY0" fmla="*/ 946060 h 1566053"/>
                <a:gd name="connsiteX1" fmla="*/ 301660 w 3847393"/>
                <a:gd name="connsiteY1" fmla="*/ 564570 h 1566053"/>
                <a:gd name="connsiteX2" fmla="*/ 865889 w 3847393"/>
                <a:gd name="connsiteY2" fmla="*/ 98675 h 1566053"/>
                <a:gd name="connsiteX3" fmla="*/ 1403458 w 3847393"/>
                <a:gd name="connsiteY3" fmla="*/ 484 h 1566053"/>
                <a:gd name="connsiteX4" fmla="*/ 1808633 w 3847393"/>
                <a:gd name="connsiteY4" fmla="*/ 136404 h 1566053"/>
                <a:gd name="connsiteX5" fmla="*/ 2195656 w 3847393"/>
                <a:gd name="connsiteY5" fmla="*/ 541132 h 1566053"/>
                <a:gd name="connsiteX6" fmla="*/ 2594761 w 3847393"/>
                <a:gd name="connsiteY6" fmla="*/ 1171671 h 1566053"/>
                <a:gd name="connsiteX7" fmla="*/ 3020580 w 3847393"/>
                <a:gd name="connsiteY7" fmla="*/ 1438371 h 1566053"/>
                <a:gd name="connsiteX8" fmla="*/ 3847393 w 3847393"/>
                <a:gd name="connsiteY8" fmla="*/ 1566053 h 1566053"/>
                <a:gd name="connsiteX0" fmla="*/ -1 w 3545732"/>
                <a:gd name="connsiteY0" fmla="*/ 564570 h 1566053"/>
                <a:gd name="connsiteX1" fmla="*/ 564228 w 3545732"/>
                <a:gd name="connsiteY1" fmla="*/ 98675 h 1566053"/>
                <a:gd name="connsiteX2" fmla="*/ 1101797 w 3545732"/>
                <a:gd name="connsiteY2" fmla="*/ 484 h 1566053"/>
                <a:gd name="connsiteX3" fmla="*/ 1506972 w 3545732"/>
                <a:gd name="connsiteY3" fmla="*/ 136404 h 1566053"/>
                <a:gd name="connsiteX4" fmla="*/ 1893995 w 3545732"/>
                <a:gd name="connsiteY4" fmla="*/ 541132 h 1566053"/>
                <a:gd name="connsiteX5" fmla="*/ 2293100 w 3545732"/>
                <a:gd name="connsiteY5" fmla="*/ 1171671 h 1566053"/>
                <a:gd name="connsiteX6" fmla="*/ 2718919 w 3545732"/>
                <a:gd name="connsiteY6" fmla="*/ 1438371 h 1566053"/>
                <a:gd name="connsiteX7" fmla="*/ 3545732 w 3545732"/>
                <a:gd name="connsiteY7" fmla="*/ 1566053 h 1566053"/>
                <a:gd name="connsiteX0" fmla="*/ -1 w 2718918"/>
                <a:gd name="connsiteY0" fmla="*/ 564570 h 1438371"/>
                <a:gd name="connsiteX1" fmla="*/ 564228 w 2718918"/>
                <a:gd name="connsiteY1" fmla="*/ 98675 h 1438371"/>
                <a:gd name="connsiteX2" fmla="*/ 1101797 w 2718918"/>
                <a:gd name="connsiteY2" fmla="*/ 484 h 1438371"/>
                <a:gd name="connsiteX3" fmla="*/ 1506972 w 2718918"/>
                <a:gd name="connsiteY3" fmla="*/ 136404 h 1438371"/>
                <a:gd name="connsiteX4" fmla="*/ 1893995 w 2718918"/>
                <a:gd name="connsiteY4" fmla="*/ 541132 h 1438371"/>
                <a:gd name="connsiteX5" fmla="*/ 2293100 w 2718918"/>
                <a:gd name="connsiteY5" fmla="*/ 1171671 h 1438371"/>
                <a:gd name="connsiteX6" fmla="*/ 2718919 w 2718918"/>
                <a:gd name="connsiteY6" fmla="*/ 1438371 h 1438371"/>
                <a:gd name="connsiteX0" fmla="*/ -1 w 2676928"/>
                <a:gd name="connsiteY0" fmla="*/ 564570 h 1199318"/>
                <a:gd name="connsiteX1" fmla="*/ 564228 w 2676928"/>
                <a:gd name="connsiteY1" fmla="*/ 98675 h 1199318"/>
                <a:gd name="connsiteX2" fmla="*/ 1101797 w 2676928"/>
                <a:gd name="connsiteY2" fmla="*/ 484 h 1199318"/>
                <a:gd name="connsiteX3" fmla="*/ 1506972 w 2676928"/>
                <a:gd name="connsiteY3" fmla="*/ 136404 h 1199318"/>
                <a:gd name="connsiteX4" fmla="*/ 1893995 w 2676928"/>
                <a:gd name="connsiteY4" fmla="*/ 541132 h 1199318"/>
                <a:gd name="connsiteX5" fmla="*/ 2293100 w 2676928"/>
                <a:gd name="connsiteY5" fmla="*/ 1171671 h 1199318"/>
                <a:gd name="connsiteX6" fmla="*/ 2676928 w 2676928"/>
                <a:gd name="connsiteY6" fmla="*/ 1133571 h 1199318"/>
                <a:gd name="connsiteX0" fmla="*/ -1 w 2676928"/>
                <a:gd name="connsiteY0" fmla="*/ 564570 h 1256894"/>
                <a:gd name="connsiteX1" fmla="*/ 564228 w 2676928"/>
                <a:gd name="connsiteY1" fmla="*/ 98675 h 1256894"/>
                <a:gd name="connsiteX2" fmla="*/ 1101797 w 2676928"/>
                <a:gd name="connsiteY2" fmla="*/ 484 h 1256894"/>
                <a:gd name="connsiteX3" fmla="*/ 1506972 w 2676928"/>
                <a:gd name="connsiteY3" fmla="*/ 136404 h 1256894"/>
                <a:gd name="connsiteX4" fmla="*/ 1893995 w 2676928"/>
                <a:gd name="connsiteY4" fmla="*/ 541132 h 1256894"/>
                <a:gd name="connsiteX5" fmla="*/ 2293100 w 2676928"/>
                <a:gd name="connsiteY5" fmla="*/ 1171671 h 1256894"/>
                <a:gd name="connsiteX6" fmla="*/ 2676928 w 2676928"/>
                <a:gd name="connsiteY6" fmla="*/ 1133571 h 1256894"/>
                <a:gd name="connsiteX0" fmla="*/ -1 w 2676928"/>
                <a:gd name="connsiteY0" fmla="*/ 564570 h 1266097"/>
                <a:gd name="connsiteX1" fmla="*/ 564228 w 2676928"/>
                <a:gd name="connsiteY1" fmla="*/ 98675 h 1266097"/>
                <a:gd name="connsiteX2" fmla="*/ 1101797 w 2676928"/>
                <a:gd name="connsiteY2" fmla="*/ 484 h 1266097"/>
                <a:gd name="connsiteX3" fmla="*/ 1506972 w 2676928"/>
                <a:gd name="connsiteY3" fmla="*/ 136404 h 1266097"/>
                <a:gd name="connsiteX4" fmla="*/ 1893995 w 2676928"/>
                <a:gd name="connsiteY4" fmla="*/ 541132 h 1266097"/>
                <a:gd name="connsiteX5" fmla="*/ 2293100 w 2676928"/>
                <a:gd name="connsiteY5" fmla="*/ 1171671 h 1266097"/>
                <a:gd name="connsiteX6" fmla="*/ 2676928 w 2676928"/>
                <a:gd name="connsiteY6" fmla="*/ 1133571 h 1266097"/>
                <a:gd name="connsiteX0" fmla="*/ -1 w 2666016"/>
                <a:gd name="connsiteY0" fmla="*/ 564570 h 1258716"/>
                <a:gd name="connsiteX1" fmla="*/ 564228 w 2666016"/>
                <a:gd name="connsiteY1" fmla="*/ 98675 h 1258716"/>
                <a:gd name="connsiteX2" fmla="*/ 1101797 w 2666016"/>
                <a:gd name="connsiteY2" fmla="*/ 484 h 1258716"/>
                <a:gd name="connsiteX3" fmla="*/ 1506972 w 2666016"/>
                <a:gd name="connsiteY3" fmla="*/ 136404 h 1258716"/>
                <a:gd name="connsiteX4" fmla="*/ 1893995 w 2666016"/>
                <a:gd name="connsiteY4" fmla="*/ 541132 h 1258716"/>
                <a:gd name="connsiteX5" fmla="*/ 2293100 w 2666016"/>
                <a:gd name="connsiteY5" fmla="*/ 1171671 h 1258716"/>
                <a:gd name="connsiteX6" fmla="*/ 2666016 w 2666016"/>
                <a:gd name="connsiteY6" fmla="*/ 1120871 h 1258716"/>
                <a:gd name="connsiteX0" fmla="*/ -1 w 2666016"/>
                <a:gd name="connsiteY0" fmla="*/ 564570 h 1260322"/>
                <a:gd name="connsiteX1" fmla="*/ 564228 w 2666016"/>
                <a:gd name="connsiteY1" fmla="*/ 98675 h 1260322"/>
                <a:gd name="connsiteX2" fmla="*/ 1101797 w 2666016"/>
                <a:gd name="connsiteY2" fmla="*/ 484 h 1260322"/>
                <a:gd name="connsiteX3" fmla="*/ 1506972 w 2666016"/>
                <a:gd name="connsiteY3" fmla="*/ 136404 h 1260322"/>
                <a:gd name="connsiteX4" fmla="*/ 1893995 w 2666016"/>
                <a:gd name="connsiteY4" fmla="*/ 541132 h 1260322"/>
                <a:gd name="connsiteX5" fmla="*/ 2293100 w 2666016"/>
                <a:gd name="connsiteY5" fmla="*/ 1171671 h 1260322"/>
                <a:gd name="connsiteX6" fmla="*/ 2666016 w 2666016"/>
                <a:gd name="connsiteY6" fmla="*/ 1120871 h 1260322"/>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016" h="1263564">
                  <a:moveTo>
                    <a:pt x="-1" y="564570"/>
                  </a:moveTo>
                  <a:cubicBezTo>
                    <a:pt x="144314" y="423339"/>
                    <a:pt x="375365" y="188456"/>
                    <a:pt x="564228" y="98675"/>
                  </a:cubicBezTo>
                  <a:cubicBezTo>
                    <a:pt x="753091" y="8894"/>
                    <a:pt x="945591" y="-2830"/>
                    <a:pt x="1101797" y="484"/>
                  </a:cubicBezTo>
                  <a:cubicBezTo>
                    <a:pt x="1258003" y="3798"/>
                    <a:pt x="1374939" y="46296"/>
                    <a:pt x="1506972" y="136404"/>
                  </a:cubicBezTo>
                  <a:cubicBezTo>
                    <a:pt x="1639005" y="226512"/>
                    <a:pt x="1762974" y="368588"/>
                    <a:pt x="1893995" y="541132"/>
                  </a:cubicBezTo>
                  <a:cubicBezTo>
                    <a:pt x="2025016" y="713676"/>
                    <a:pt x="2164430" y="1075048"/>
                    <a:pt x="2293100" y="1171671"/>
                  </a:cubicBezTo>
                  <a:cubicBezTo>
                    <a:pt x="2421770" y="1268294"/>
                    <a:pt x="2529369" y="1336781"/>
                    <a:pt x="2666016" y="11208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132"/>
            <p:cNvSpPr/>
            <p:nvPr/>
          </p:nvSpPr>
          <p:spPr>
            <a:xfrm>
              <a:off x="4675173" y="5539637"/>
              <a:ext cx="1496628" cy="1426383"/>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3797300"/>
                <a:gd name="connsiteY0" fmla="*/ 1578071 h 1578071"/>
                <a:gd name="connsiteX1" fmla="*/ 635000 w 3797300"/>
                <a:gd name="connsiteY1" fmla="*/ 1120871 h 1578071"/>
                <a:gd name="connsiteX2" fmla="*/ 1078380 w 3797300"/>
                <a:gd name="connsiteY2" fmla="*/ 564570 h 1578071"/>
                <a:gd name="connsiteX3" fmla="*/ 1642609 w 3797300"/>
                <a:gd name="connsiteY3" fmla="*/ 98675 h 1578071"/>
                <a:gd name="connsiteX4" fmla="*/ 2180178 w 3797300"/>
                <a:gd name="connsiteY4" fmla="*/ 484 h 1578071"/>
                <a:gd name="connsiteX5" fmla="*/ 2585353 w 3797300"/>
                <a:gd name="connsiteY5" fmla="*/ 136404 h 1578071"/>
                <a:gd name="connsiteX6" fmla="*/ 2972376 w 3797300"/>
                <a:gd name="connsiteY6" fmla="*/ 541132 h 1578071"/>
                <a:gd name="connsiteX7" fmla="*/ 3371481 w 3797300"/>
                <a:gd name="connsiteY7" fmla="*/ 1171671 h 1578071"/>
                <a:gd name="connsiteX8" fmla="*/ 3797300 w 3797300"/>
                <a:gd name="connsiteY8" fmla="*/ 14383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1 w 3371480"/>
                <a:gd name="connsiteY7" fmla="*/ 11716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0 w 3371480"/>
                <a:gd name="connsiteY7" fmla="*/ 906888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586101"/>
                <a:gd name="connsiteY0" fmla="*/ 1578071 h 1578071"/>
                <a:gd name="connsiteX1" fmla="*/ 635000 w 3586101"/>
                <a:gd name="connsiteY1" fmla="*/ 1120871 h 1578071"/>
                <a:gd name="connsiteX2" fmla="*/ 1078380 w 3586101"/>
                <a:gd name="connsiteY2" fmla="*/ 564570 h 1578071"/>
                <a:gd name="connsiteX3" fmla="*/ 1642609 w 3586101"/>
                <a:gd name="connsiteY3" fmla="*/ 98675 h 1578071"/>
                <a:gd name="connsiteX4" fmla="*/ 2180178 w 3586101"/>
                <a:gd name="connsiteY4" fmla="*/ 484 h 1578071"/>
                <a:gd name="connsiteX5" fmla="*/ 2585353 w 3586101"/>
                <a:gd name="connsiteY5" fmla="*/ 136404 h 1578071"/>
                <a:gd name="connsiteX6" fmla="*/ 2972376 w 3586101"/>
                <a:gd name="connsiteY6" fmla="*/ 541132 h 1578071"/>
                <a:gd name="connsiteX7" fmla="*/ 3586101 w 3586101"/>
                <a:gd name="connsiteY7" fmla="*/ 619222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498337"/>
                <a:gd name="connsiteY0" fmla="*/ 1578071 h 1578071"/>
                <a:gd name="connsiteX1" fmla="*/ 635000 w 3498337"/>
                <a:gd name="connsiteY1" fmla="*/ 1120871 h 1578071"/>
                <a:gd name="connsiteX2" fmla="*/ 1078380 w 3498337"/>
                <a:gd name="connsiteY2" fmla="*/ 564570 h 1578071"/>
                <a:gd name="connsiteX3" fmla="*/ 1642609 w 3498337"/>
                <a:gd name="connsiteY3" fmla="*/ 98675 h 1578071"/>
                <a:gd name="connsiteX4" fmla="*/ 2180178 w 3498337"/>
                <a:gd name="connsiteY4" fmla="*/ 484 h 1578071"/>
                <a:gd name="connsiteX5" fmla="*/ 2585353 w 3498337"/>
                <a:gd name="connsiteY5" fmla="*/ 136404 h 1578071"/>
                <a:gd name="connsiteX6" fmla="*/ 2972376 w 3498337"/>
                <a:gd name="connsiteY6" fmla="*/ 541132 h 1578071"/>
                <a:gd name="connsiteX7" fmla="*/ 3469034 w 3498337"/>
                <a:gd name="connsiteY7" fmla="*/ 390397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585348"/>
                <a:gd name="connsiteY0" fmla="*/ 1560366 h 1560366"/>
                <a:gd name="connsiteX1" fmla="*/ 751314 w 3585348"/>
                <a:gd name="connsiteY1" fmla="*/ 1120871 h 1560366"/>
                <a:gd name="connsiteX2" fmla="*/ 1194694 w 3585348"/>
                <a:gd name="connsiteY2" fmla="*/ 564570 h 1560366"/>
                <a:gd name="connsiteX3" fmla="*/ 1758923 w 3585348"/>
                <a:gd name="connsiteY3" fmla="*/ 98675 h 1560366"/>
                <a:gd name="connsiteX4" fmla="*/ 2296492 w 3585348"/>
                <a:gd name="connsiteY4" fmla="*/ 484 h 1560366"/>
                <a:gd name="connsiteX5" fmla="*/ 2701667 w 3585348"/>
                <a:gd name="connsiteY5" fmla="*/ 136404 h 1560366"/>
                <a:gd name="connsiteX6" fmla="*/ 3088690 w 3585348"/>
                <a:gd name="connsiteY6" fmla="*/ 541132 h 1560366"/>
                <a:gd name="connsiteX7" fmla="*/ 3585348 w 3585348"/>
                <a:gd name="connsiteY7" fmla="*/ 390397 h 15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348" h="1560366">
                  <a:moveTo>
                    <a:pt x="0" y="1560366"/>
                  </a:moveTo>
                  <a:cubicBezTo>
                    <a:pt x="383116" y="1433366"/>
                    <a:pt x="552198" y="1286837"/>
                    <a:pt x="751314" y="1120871"/>
                  </a:cubicBezTo>
                  <a:cubicBezTo>
                    <a:pt x="950430" y="954905"/>
                    <a:pt x="1031990" y="739170"/>
                    <a:pt x="1194694" y="564570"/>
                  </a:cubicBezTo>
                  <a:cubicBezTo>
                    <a:pt x="1357398" y="389970"/>
                    <a:pt x="1570060" y="188456"/>
                    <a:pt x="1758923" y="98675"/>
                  </a:cubicBezTo>
                  <a:cubicBezTo>
                    <a:pt x="1947786" y="8894"/>
                    <a:pt x="2140286" y="-2830"/>
                    <a:pt x="2296492" y="484"/>
                  </a:cubicBezTo>
                  <a:cubicBezTo>
                    <a:pt x="2452698" y="3798"/>
                    <a:pt x="2569634" y="46296"/>
                    <a:pt x="2701667" y="136404"/>
                  </a:cubicBezTo>
                  <a:cubicBezTo>
                    <a:pt x="2833700" y="226512"/>
                    <a:pt x="2941410" y="498800"/>
                    <a:pt x="3088690" y="541132"/>
                  </a:cubicBezTo>
                  <a:cubicBezTo>
                    <a:pt x="3235970" y="583464"/>
                    <a:pt x="3428348" y="606975"/>
                    <a:pt x="3585348" y="3903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9" name="Rectangle 178"/>
          <p:cNvSpPr/>
          <p:nvPr/>
        </p:nvSpPr>
        <p:spPr>
          <a:xfrm>
            <a:off x="7358799" y="12533979"/>
            <a:ext cx="538778" cy="1201783"/>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151704" y="14095007"/>
            <a:ext cx="538778" cy="940526"/>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6185779" y="13673005"/>
            <a:ext cx="538778" cy="4572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p:nvPr/>
        </p:nvCxnSpPr>
        <p:spPr>
          <a:xfrm flipH="1">
            <a:off x="7766409" y="10093848"/>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10514376" y="7597346"/>
            <a:ext cx="538778" cy="1201783"/>
          </a:xfrm>
          <a:prstGeom prst="rect">
            <a:avLst/>
          </a:prstGeom>
          <a:solidFill>
            <a:schemeClr val="bg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8307277" y="9151823"/>
            <a:ext cx="538778" cy="940526"/>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271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Rectangle 229"/>
          <p:cNvSpPr/>
          <p:nvPr/>
        </p:nvSpPr>
        <p:spPr>
          <a:xfrm>
            <a:off x="5710994" y="12106764"/>
            <a:ext cx="693948" cy="2642865"/>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843920" y="9365226"/>
            <a:ext cx="730268" cy="1996834"/>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2569855" y="9362049"/>
            <a:ext cx="492000" cy="2002782"/>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2610134" y="5739205"/>
            <a:ext cx="456407" cy="1857189"/>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1958808" y="5732585"/>
            <a:ext cx="651325" cy="1861038"/>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a:off x="3293323" y="8337154"/>
            <a:ext cx="110871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1594022" y="8032230"/>
            <a:ext cx="8560721" cy="3750039"/>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ounded Rectangle 12"/>
          <p:cNvSpPr/>
          <p:nvPr/>
        </p:nvSpPr>
        <p:spPr>
          <a:xfrm>
            <a:off x="1618736" y="5050302"/>
            <a:ext cx="8569586" cy="2804160"/>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7" name="TextBox 226"/>
          <p:cNvSpPr txBox="1"/>
          <p:nvPr/>
        </p:nvSpPr>
        <p:spPr>
          <a:xfrm>
            <a:off x="5628085" y="10109769"/>
            <a:ext cx="2098682" cy="523220"/>
          </a:xfrm>
          <a:prstGeom prst="rect">
            <a:avLst/>
          </a:prstGeom>
          <a:noFill/>
        </p:spPr>
        <p:txBody>
          <a:bodyPr wrap="square" rtlCol="0">
            <a:spAutoFit/>
          </a:bodyPr>
          <a:lstStyle/>
          <a:p>
            <a:pPr algn="ctr"/>
            <a:r>
              <a:rPr lang="en-US" sz="1400" dirty="0"/>
              <a:t>Genotype Comparison and Matching</a:t>
            </a:r>
          </a:p>
        </p:txBody>
      </p:sp>
      <p:sp>
        <p:nvSpPr>
          <p:cNvPr id="2" name="Title 1"/>
          <p:cNvSpPr>
            <a:spLocks noGrp="1"/>
          </p:cNvSpPr>
          <p:nvPr>
            <p:ph type="title"/>
          </p:nvPr>
        </p:nvSpPr>
        <p:spPr>
          <a:xfrm>
            <a:off x="2070271" y="613049"/>
            <a:ext cx="7775858" cy="1232079"/>
          </a:xfrm>
        </p:spPr>
        <p:txBody>
          <a:bodyPr>
            <a:noAutofit/>
          </a:bodyPr>
          <a:lstStyle/>
          <a:p>
            <a:r>
              <a:rPr lang="en-US" sz="4000" dirty="0"/>
              <a:t>Fig 1a: Linking Attack </a:t>
            </a:r>
            <a:r>
              <a:rPr lang="en-US" sz="4000" dirty="0" smtClean="0"/>
              <a:t>Scenario</a:t>
            </a:r>
            <a:endParaRPr lang="en-US" sz="4000" dirty="0"/>
          </a:p>
        </p:txBody>
      </p:sp>
      <p:sp>
        <p:nvSpPr>
          <p:cNvPr id="107" name="Right Brace 106"/>
          <p:cNvSpPr/>
          <p:nvPr/>
        </p:nvSpPr>
        <p:spPr>
          <a:xfrm rot="5400000">
            <a:off x="3726567" y="6937502"/>
            <a:ext cx="231166" cy="1555039"/>
          </a:xfrm>
          <a:prstGeom prst="rightBrace">
            <a:avLst>
              <a:gd name="adj1" fmla="val 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031715" y="5634219"/>
            <a:ext cx="2249334" cy="646331"/>
          </a:xfrm>
          <a:prstGeom prst="rect">
            <a:avLst/>
          </a:prstGeom>
          <a:noFill/>
        </p:spPr>
        <p:txBody>
          <a:bodyPr wrap="none" rtlCol="0">
            <a:spAutoFit/>
          </a:bodyPr>
          <a:lstStyle/>
          <a:p>
            <a:pPr algn="ctr"/>
            <a:r>
              <a:rPr lang="en-US" dirty="0"/>
              <a:t>Phenotype-Genotype </a:t>
            </a:r>
          </a:p>
          <a:p>
            <a:pPr algn="ctr"/>
            <a:r>
              <a:rPr lang="en-US" dirty="0"/>
              <a:t>Correlation Dataset</a:t>
            </a:r>
          </a:p>
        </p:txBody>
      </p:sp>
      <mc:AlternateContent xmlns:mc="http://schemas.openxmlformats.org/markup-compatibility/2006" xmlns:a14="http://schemas.microsoft.com/office/drawing/2010/main">
        <mc:Choice Requires="a14">
          <p:sp>
            <p:nvSpPr>
              <p:cNvPr id="115" name="TextBox 114"/>
              <p:cNvSpPr txBox="1"/>
              <p:nvPr/>
            </p:nvSpPr>
            <p:spPr>
              <a:xfrm>
                <a:off x="5119996" y="6267505"/>
                <a:ext cx="2026132" cy="830997"/>
              </a:xfrm>
              <a:prstGeom prst="rect">
                <a:avLst/>
              </a:prstGeom>
              <a:noFill/>
            </p:spPr>
            <p:txBody>
              <a:bodyPr wrap="none" rtlCol="0">
                <a:spAutoFit/>
              </a:bodyPr>
              <a:lstStyle/>
              <a:p>
                <a:pPr algn="ctr"/>
                <a:r>
                  <a:rPr lang="en-US" sz="1200" dirty="0"/>
                  <a:t>Phenotype 1             Variant 1 </a:t>
                </a:r>
              </a:p>
              <a:p>
                <a:pPr algn="ctr"/>
                <a:r>
                  <a:rPr lang="en-US" sz="1200" dirty="0"/>
                  <a:t>Phenotype 2             Variant 2 </a:t>
                </a:r>
              </a:p>
              <a:p>
                <a:pPr algn="ctr"/>
                <a:endParaRPr lang="en-US" sz="1200" dirty="0"/>
              </a:p>
              <a:p>
                <a:pPr algn="ctr"/>
                <a:r>
                  <a:rPr lang="en-US" sz="1200" dirty="0"/>
                  <a:t>Phenotype </a:t>
                </a:r>
                <a14:m>
                  <m:oMath xmlns:m="http://schemas.openxmlformats.org/officeDocument/2006/math">
                    <m:r>
                      <a:rPr lang="en-US" sz="1200" i="1">
                        <a:latin typeface="Cambria Math" panose="02040503050406030204" pitchFamily="18" charset="0"/>
                      </a:rPr>
                      <m:t>𝑞</m:t>
                    </m:r>
                  </m:oMath>
                </a14:m>
                <a:r>
                  <a:rPr lang="en-US" sz="1200" dirty="0"/>
                  <a:t>            Variant </a:t>
                </a:r>
                <a14:m>
                  <m:oMath xmlns:m="http://schemas.openxmlformats.org/officeDocument/2006/math">
                    <m:r>
                      <a:rPr lang="en-US" sz="1200" i="1">
                        <a:latin typeface="Cambria Math" panose="02040503050406030204" pitchFamily="18" charset="0"/>
                      </a:rPr>
                      <m:t>𝑞</m:t>
                    </m:r>
                  </m:oMath>
                </a14:m>
                <a:r>
                  <a:rPr lang="en-US" sz="1200" dirty="0"/>
                  <a:t> </a:t>
                </a:r>
              </a:p>
            </p:txBody>
          </p:sp>
        </mc:Choice>
        <mc:Fallback xmlns="">
          <p:sp>
            <p:nvSpPr>
              <p:cNvPr id="115" name="TextBox 114"/>
              <p:cNvSpPr txBox="1">
                <a:spLocks noRot="1" noChangeAspect="1" noMove="1" noResize="1" noEditPoints="1" noAdjustHandles="1" noChangeArrowheads="1" noChangeShapeType="1" noTextEdit="1"/>
              </p:cNvSpPr>
              <p:nvPr/>
            </p:nvSpPr>
            <p:spPr>
              <a:xfrm>
                <a:off x="5119996" y="6267505"/>
                <a:ext cx="2026132" cy="830997"/>
              </a:xfrm>
              <a:prstGeom prst="rect">
                <a:avLst/>
              </a:prstGeom>
              <a:blipFill rotWithShape="0">
                <a:blip r:embed="rId3"/>
                <a:stretch>
                  <a:fillRect b="-5147"/>
                </a:stretch>
              </a:blipFill>
            </p:spPr>
            <p:txBody>
              <a:bodyPr/>
              <a:lstStyle/>
              <a:p>
                <a:r>
                  <a:rPr lang="en-US">
                    <a:noFill/>
                  </a:rPr>
                  <a:t> </a:t>
                </a:r>
              </a:p>
            </p:txBody>
          </p:sp>
        </mc:Fallback>
      </mc:AlternateContent>
      <p:sp>
        <p:nvSpPr>
          <p:cNvPr id="22" name="TextBox 21"/>
          <p:cNvSpPr txBox="1"/>
          <p:nvPr/>
        </p:nvSpPr>
        <p:spPr>
          <a:xfrm>
            <a:off x="2588298" y="6349279"/>
            <a:ext cx="534121" cy="307777"/>
          </a:xfrm>
          <a:prstGeom prst="rect">
            <a:avLst/>
          </a:prstGeom>
          <a:noFill/>
        </p:spPr>
        <p:txBody>
          <a:bodyPr wrap="none" rtlCol="0">
            <a:spAutoFit/>
          </a:bodyPr>
          <a:lstStyle/>
          <a:p>
            <a:r>
              <a:rPr lang="en-US" sz="1400" dirty="0"/>
              <a:t>HIV+</a:t>
            </a:r>
          </a:p>
        </p:txBody>
      </p:sp>
      <p:sp>
        <p:nvSpPr>
          <p:cNvPr id="23" name="TextBox 22"/>
          <p:cNvSpPr txBox="1"/>
          <p:nvPr/>
        </p:nvSpPr>
        <p:spPr>
          <a:xfrm>
            <a:off x="2591681" y="6614427"/>
            <a:ext cx="498855" cy="307777"/>
          </a:xfrm>
          <a:prstGeom prst="rect">
            <a:avLst/>
          </a:prstGeom>
          <a:noFill/>
        </p:spPr>
        <p:txBody>
          <a:bodyPr wrap="none" rtlCol="0">
            <a:spAutoFit/>
          </a:bodyPr>
          <a:lstStyle/>
          <a:p>
            <a:r>
              <a:rPr lang="en-US" sz="1400" dirty="0"/>
              <a:t>HIV-</a:t>
            </a:r>
          </a:p>
        </p:txBody>
      </p:sp>
      <p:cxnSp>
        <p:nvCxnSpPr>
          <p:cNvPr id="32" name="Straight Connector 31"/>
          <p:cNvCxnSpPr/>
          <p:nvPr/>
        </p:nvCxnSpPr>
        <p:spPr>
          <a:xfrm>
            <a:off x="3405346" y="6345677"/>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730255" y="6350030"/>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43696" y="6257376"/>
            <a:ext cx="343364" cy="369332"/>
          </a:xfrm>
          <a:prstGeom prst="rect">
            <a:avLst/>
          </a:prstGeom>
          <a:noFill/>
        </p:spPr>
        <p:txBody>
          <a:bodyPr wrap="none" rtlCol="0">
            <a:spAutoFit/>
          </a:bodyPr>
          <a:lstStyle/>
          <a:p>
            <a:r>
              <a:rPr lang="en-US" dirty="0"/>
              <a:t>…</a:t>
            </a:r>
          </a:p>
        </p:txBody>
      </p:sp>
      <p:sp>
        <p:nvSpPr>
          <p:cNvPr id="38" name="TextBox 37"/>
          <p:cNvSpPr txBox="1"/>
          <p:nvPr/>
        </p:nvSpPr>
        <p:spPr>
          <a:xfrm>
            <a:off x="3743696" y="6509789"/>
            <a:ext cx="343364" cy="369332"/>
          </a:xfrm>
          <a:prstGeom prst="rect">
            <a:avLst/>
          </a:prstGeom>
          <a:noFill/>
        </p:spPr>
        <p:txBody>
          <a:bodyPr wrap="none" rtlCol="0">
            <a:spAutoFit/>
          </a:bodyPr>
          <a:lstStyle/>
          <a:p>
            <a:r>
              <a:rPr lang="en-US" dirty="0"/>
              <a:t>…</a:t>
            </a:r>
          </a:p>
        </p:txBody>
      </p:sp>
      <p:cxnSp>
        <p:nvCxnSpPr>
          <p:cNvPr id="39" name="Straight Connector 38"/>
          <p:cNvCxnSpPr/>
          <p:nvPr/>
        </p:nvCxnSpPr>
        <p:spPr>
          <a:xfrm>
            <a:off x="4113219" y="6350034"/>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593885" y="7319584"/>
            <a:ext cx="498855" cy="307777"/>
          </a:xfrm>
          <a:prstGeom prst="rect">
            <a:avLst/>
          </a:prstGeom>
          <a:noFill/>
        </p:spPr>
        <p:txBody>
          <a:bodyPr wrap="none" rtlCol="0">
            <a:spAutoFit/>
          </a:bodyPr>
          <a:lstStyle/>
          <a:p>
            <a:r>
              <a:rPr lang="en-US" sz="1400" dirty="0"/>
              <a:t>HIV-</a:t>
            </a:r>
          </a:p>
        </p:txBody>
      </p:sp>
      <p:sp>
        <p:nvSpPr>
          <p:cNvPr id="60" name="TextBox 59"/>
          <p:cNvSpPr txBox="1"/>
          <p:nvPr/>
        </p:nvSpPr>
        <p:spPr>
          <a:xfrm rot="5400000">
            <a:off x="3805583" y="6920280"/>
            <a:ext cx="343364" cy="369332"/>
          </a:xfrm>
          <a:prstGeom prst="rect">
            <a:avLst/>
          </a:prstGeom>
          <a:noFill/>
        </p:spPr>
        <p:txBody>
          <a:bodyPr wrap="none" rtlCol="0">
            <a:spAutoFit/>
          </a:bodyPr>
          <a:lstStyle/>
          <a:p>
            <a:r>
              <a:rPr lang="en-US" dirty="0"/>
              <a:t>…</a:t>
            </a:r>
          </a:p>
        </p:txBody>
      </p:sp>
      <p:sp>
        <p:nvSpPr>
          <p:cNvPr id="61" name="TextBox 60"/>
          <p:cNvSpPr txBox="1"/>
          <p:nvPr/>
        </p:nvSpPr>
        <p:spPr>
          <a:xfrm rot="5400000">
            <a:off x="2711344" y="6944182"/>
            <a:ext cx="343364" cy="369332"/>
          </a:xfrm>
          <a:prstGeom prst="rect">
            <a:avLst/>
          </a:prstGeom>
          <a:noFill/>
        </p:spPr>
        <p:txBody>
          <a:bodyPr wrap="none" rtlCol="0">
            <a:spAutoFit/>
          </a:bodyPr>
          <a:lstStyle/>
          <a:p>
            <a:r>
              <a:rPr lang="en-US" dirty="0"/>
              <a:t>…</a:t>
            </a:r>
          </a:p>
        </p:txBody>
      </p:sp>
      <p:sp>
        <p:nvSpPr>
          <p:cNvPr id="5" name="Rectangle 4"/>
          <p:cNvSpPr/>
          <p:nvPr/>
        </p:nvSpPr>
        <p:spPr>
          <a:xfrm>
            <a:off x="1961887" y="5734486"/>
            <a:ext cx="2657005" cy="1874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961810" y="6350031"/>
            <a:ext cx="2657082" cy="974584"/>
            <a:chOff x="1066800" y="2010780"/>
            <a:chExt cx="1943880" cy="974584"/>
          </a:xfrm>
        </p:grpSpPr>
        <p:cxnSp>
          <p:nvCxnSpPr>
            <p:cNvPr id="10" name="Straight Connector 9"/>
            <p:cNvCxnSpPr/>
            <p:nvPr/>
          </p:nvCxnSpPr>
          <p:spPr>
            <a:xfrm>
              <a:off x="1077024" y="2010780"/>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066800" y="2277088"/>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079870" y="2985364"/>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076113" y="2559028"/>
              <a:ext cx="19294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2" name="TextBox 81"/>
          <p:cNvSpPr txBox="1"/>
          <p:nvPr/>
        </p:nvSpPr>
        <p:spPr>
          <a:xfrm rot="19489206">
            <a:off x="2921979" y="5930579"/>
            <a:ext cx="974947" cy="276999"/>
          </a:xfrm>
          <a:prstGeom prst="rect">
            <a:avLst/>
          </a:prstGeom>
          <a:noFill/>
        </p:spPr>
        <p:txBody>
          <a:bodyPr wrap="none" rtlCol="0">
            <a:spAutoFit/>
          </a:bodyPr>
          <a:lstStyle/>
          <a:p>
            <a:r>
              <a:rPr lang="en-US" sz="1200" dirty="0"/>
              <a:t>Phenotype 1</a:t>
            </a:r>
          </a:p>
        </p:txBody>
      </p:sp>
      <mc:AlternateContent xmlns:mc="http://schemas.openxmlformats.org/markup-compatibility/2006" xmlns:a14="http://schemas.microsoft.com/office/drawing/2010/main">
        <mc:Choice Requires="a14">
          <p:sp>
            <p:nvSpPr>
              <p:cNvPr id="85" name="TextBox 84"/>
              <p:cNvSpPr txBox="1"/>
              <p:nvPr/>
            </p:nvSpPr>
            <p:spPr>
              <a:xfrm rot="19577995">
                <a:off x="3922378" y="5956880"/>
                <a:ext cx="896399" cy="461665"/>
              </a:xfrm>
              <a:prstGeom prst="rect">
                <a:avLst/>
              </a:prstGeom>
              <a:noFill/>
            </p:spPr>
            <p:txBody>
              <a:bodyPr wrap="none" rtlCol="0">
                <a:spAutoFit/>
              </a:bodyPr>
              <a:lstStyle/>
              <a:p>
                <a:r>
                  <a:rPr lang="en-US" sz="1200" dirty="0"/>
                  <a:t>Phenotype </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85" name="TextBox 84"/>
              <p:cNvSpPr txBox="1">
                <a:spLocks noRot="1" noChangeAspect="1" noMove="1" noResize="1" noEditPoints="1" noAdjustHandles="1" noChangeArrowheads="1" noChangeShapeType="1" noTextEdit="1"/>
              </p:cNvSpPr>
              <p:nvPr/>
            </p:nvSpPr>
            <p:spPr>
              <a:xfrm rot="19577995">
                <a:off x="3922378" y="5956880"/>
                <a:ext cx="896399" cy="461665"/>
              </a:xfrm>
              <a:prstGeom prst="rect">
                <a:avLst/>
              </a:prstGeom>
              <a:blipFill rotWithShape="0">
                <a:blip r:embed="rId4"/>
                <a:stretch>
                  <a:fillRect/>
                </a:stretch>
              </a:blipFill>
            </p:spPr>
            <p:txBody>
              <a:bodyPr/>
              <a:lstStyle/>
              <a:p>
                <a:r>
                  <a:rPr lang="en-US">
                    <a:noFill/>
                  </a:rPr>
                  <a:t> </a:t>
                </a:r>
              </a:p>
            </p:txBody>
          </p:sp>
        </mc:Fallback>
      </mc:AlternateContent>
      <p:sp>
        <p:nvSpPr>
          <p:cNvPr id="101" name="TextBox 100"/>
          <p:cNvSpPr txBox="1"/>
          <p:nvPr/>
        </p:nvSpPr>
        <p:spPr>
          <a:xfrm>
            <a:off x="3748168" y="7220281"/>
            <a:ext cx="343364" cy="369332"/>
          </a:xfrm>
          <a:prstGeom prst="rect">
            <a:avLst/>
          </a:prstGeom>
          <a:noFill/>
        </p:spPr>
        <p:txBody>
          <a:bodyPr wrap="none" rtlCol="0">
            <a:spAutoFit/>
          </a:bodyPr>
          <a:lstStyle/>
          <a:p>
            <a:r>
              <a:rPr lang="en-US" dirty="0"/>
              <a:t>…</a:t>
            </a:r>
          </a:p>
        </p:txBody>
      </p:sp>
      <p:sp>
        <p:nvSpPr>
          <p:cNvPr id="116" name="TextBox 115"/>
          <p:cNvSpPr txBox="1"/>
          <p:nvPr/>
        </p:nvSpPr>
        <p:spPr>
          <a:xfrm>
            <a:off x="2302317" y="5070697"/>
            <a:ext cx="1972270" cy="646331"/>
          </a:xfrm>
          <a:prstGeom prst="rect">
            <a:avLst/>
          </a:prstGeom>
          <a:noFill/>
        </p:spPr>
        <p:txBody>
          <a:bodyPr wrap="none" rtlCol="0">
            <a:spAutoFit/>
          </a:bodyPr>
          <a:lstStyle/>
          <a:p>
            <a:pPr algn="ctr"/>
            <a:r>
              <a:rPr lang="en-US" dirty="0"/>
              <a:t>Phenotype </a:t>
            </a:r>
            <a:r>
              <a:rPr lang="en-US" dirty="0" smtClean="0"/>
              <a:t>Dataset</a:t>
            </a:r>
          </a:p>
          <a:p>
            <a:pPr algn="ctr"/>
            <a:r>
              <a:rPr lang="en-US" dirty="0" smtClean="0"/>
              <a:t>(Public)</a:t>
            </a:r>
            <a:endParaRPr lang="en-US" dirty="0"/>
          </a:p>
        </p:txBody>
      </p:sp>
      <p:sp>
        <p:nvSpPr>
          <p:cNvPr id="145" name="TextBox 144"/>
          <p:cNvSpPr txBox="1"/>
          <p:nvPr/>
        </p:nvSpPr>
        <p:spPr>
          <a:xfrm>
            <a:off x="3399009" y="8327479"/>
            <a:ext cx="944489" cy="523220"/>
          </a:xfrm>
          <a:prstGeom prst="rect">
            <a:avLst/>
          </a:prstGeom>
          <a:noFill/>
        </p:spPr>
        <p:txBody>
          <a:bodyPr wrap="none" rtlCol="0">
            <a:spAutoFit/>
          </a:bodyPr>
          <a:lstStyle/>
          <a:p>
            <a:pPr algn="ctr"/>
            <a:r>
              <a:rPr lang="en-US" sz="1400" dirty="0"/>
              <a:t>Genotype </a:t>
            </a:r>
          </a:p>
          <a:p>
            <a:pPr algn="ctr"/>
            <a:r>
              <a:rPr lang="en-US" sz="1400" dirty="0"/>
              <a:t>Prediction</a:t>
            </a:r>
          </a:p>
        </p:txBody>
      </p:sp>
      <p:sp>
        <p:nvSpPr>
          <p:cNvPr id="17" name="TextBox 16"/>
          <p:cNvSpPr txBox="1"/>
          <p:nvPr/>
        </p:nvSpPr>
        <p:spPr>
          <a:xfrm>
            <a:off x="7468800" y="5094422"/>
            <a:ext cx="2547429" cy="646331"/>
          </a:xfrm>
          <a:prstGeom prst="rect">
            <a:avLst/>
          </a:prstGeom>
          <a:noFill/>
        </p:spPr>
        <p:txBody>
          <a:bodyPr wrap="none" rtlCol="0">
            <a:spAutoFit/>
          </a:bodyPr>
          <a:lstStyle/>
          <a:p>
            <a:pPr algn="ctr"/>
            <a:r>
              <a:rPr lang="en-US" dirty="0"/>
              <a:t>Genotype </a:t>
            </a:r>
            <a:r>
              <a:rPr lang="en-US" dirty="0" smtClean="0"/>
              <a:t>Dataset</a:t>
            </a:r>
          </a:p>
          <a:p>
            <a:pPr algn="ctr"/>
            <a:r>
              <a:rPr lang="en-US" dirty="0" smtClean="0"/>
              <a:t>(Stolen/Hacked/Queried)</a:t>
            </a:r>
            <a:endParaRPr lang="en-US" dirty="0"/>
          </a:p>
        </p:txBody>
      </p:sp>
      <p:sp>
        <p:nvSpPr>
          <p:cNvPr id="21" name="Rectangle 20"/>
          <p:cNvSpPr/>
          <p:nvPr/>
        </p:nvSpPr>
        <p:spPr>
          <a:xfrm>
            <a:off x="7743825" y="5772150"/>
            <a:ext cx="661621" cy="1817370"/>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8407127" y="5778828"/>
            <a:ext cx="1380145" cy="1814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p:nvPr/>
        </p:nvCxnSpPr>
        <p:spPr>
          <a:xfrm>
            <a:off x="8746085" y="6319422"/>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9048826" y="6323775"/>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062267" y="6231121"/>
            <a:ext cx="343364" cy="369332"/>
          </a:xfrm>
          <a:prstGeom prst="rect">
            <a:avLst/>
          </a:prstGeom>
          <a:noFill/>
        </p:spPr>
        <p:txBody>
          <a:bodyPr wrap="none" rtlCol="0">
            <a:spAutoFit/>
          </a:bodyPr>
          <a:lstStyle/>
          <a:p>
            <a:r>
              <a:rPr lang="en-US" dirty="0"/>
              <a:t>…</a:t>
            </a:r>
          </a:p>
        </p:txBody>
      </p:sp>
      <p:cxnSp>
        <p:nvCxnSpPr>
          <p:cNvPr id="160" name="Straight Connector 159"/>
          <p:cNvCxnSpPr/>
          <p:nvPr/>
        </p:nvCxnSpPr>
        <p:spPr>
          <a:xfrm>
            <a:off x="9426248" y="6323779"/>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rot="5400000">
            <a:off x="9137217" y="6907088"/>
            <a:ext cx="343364" cy="369332"/>
          </a:xfrm>
          <a:prstGeom prst="rect">
            <a:avLst/>
          </a:prstGeom>
          <a:noFill/>
        </p:spPr>
        <p:txBody>
          <a:bodyPr wrap="none" rtlCol="0">
            <a:spAutoFit/>
          </a:bodyPr>
          <a:lstStyle/>
          <a:p>
            <a:r>
              <a:rPr lang="en-US" dirty="0"/>
              <a:t>…</a:t>
            </a:r>
          </a:p>
        </p:txBody>
      </p:sp>
      <p:sp>
        <p:nvSpPr>
          <p:cNvPr id="164" name="TextBox 163"/>
          <p:cNvSpPr txBox="1"/>
          <p:nvPr/>
        </p:nvSpPr>
        <p:spPr>
          <a:xfrm rot="19489206">
            <a:off x="8310777" y="5953189"/>
            <a:ext cx="742126" cy="276999"/>
          </a:xfrm>
          <a:prstGeom prst="rect">
            <a:avLst/>
          </a:prstGeom>
          <a:noFill/>
        </p:spPr>
        <p:txBody>
          <a:bodyPr wrap="none" rtlCol="0">
            <a:spAutoFit/>
          </a:bodyPr>
          <a:lstStyle/>
          <a:p>
            <a:r>
              <a:rPr lang="en-US" sz="1200" dirty="0" smtClean="0"/>
              <a:t>Variant </a:t>
            </a:r>
            <a:r>
              <a:rPr lang="en-US" sz="1200" dirty="0"/>
              <a:t>1</a:t>
            </a:r>
          </a:p>
        </p:txBody>
      </p:sp>
      <p:sp>
        <p:nvSpPr>
          <p:cNvPr id="165" name="TextBox 164"/>
          <p:cNvSpPr txBox="1"/>
          <p:nvPr/>
        </p:nvSpPr>
        <p:spPr>
          <a:xfrm rot="19386106">
            <a:off x="8616841" y="5960193"/>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166" name="TextBox 165"/>
              <p:cNvSpPr txBox="1"/>
              <p:nvPr/>
            </p:nvSpPr>
            <p:spPr>
              <a:xfrm rot="19577995">
                <a:off x="9310117" y="5908729"/>
                <a:ext cx="628314" cy="461665"/>
              </a:xfrm>
              <a:prstGeom prst="rect">
                <a:avLst/>
              </a:prstGeom>
              <a:noFill/>
            </p:spPr>
            <p:txBody>
              <a:bodyPr wrap="none" rtlCol="0">
                <a:spAutoFit/>
              </a:bodyPr>
              <a:lstStyle/>
              <a:p>
                <a:pPr algn="ctr"/>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166" name="TextBox 165"/>
              <p:cNvSpPr txBox="1">
                <a:spLocks noRot="1" noChangeAspect="1" noMove="1" noResize="1" noEditPoints="1" noAdjustHandles="1" noChangeArrowheads="1" noChangeShapeType="1" noTextEdit="1"/>
              </p:cNvSpPr>
              <p:nvPr/>
            </p:nvSpPr>
            <p:spPr>
              <a:xfrm rot="19577995">
                <a:off x="9310117" y="5908729"/>
                <a:ext cx="628314" cy="461665"/>
              </a:xfrm>
              <a:prstGeom prst="rect">
                <a:avLst/>
              </a:prstGeom>
              <a:blipFill rotWithShape="0">
                <a:blip r:embed="rId5"/>
                <a:stretch>
                  <a:fillRect/>
                </a:stretch>
              </a:blipFill>
            </p:spPr>
            <p:txBody>
              <a:bodyPr/>
              <a:lstStyle/>
              <a:p>
                <a:r>
                  <a:rPr lang="en-US">
                    <a:noFill/>
                  </a:rPr>
                  <a:t> </a:t>
                </a:r>
              </a:p>
            </p:txBody>
          </p:sp>
        </mc:Fallback>
      </mc:AlternateContent>
      <p:sp>
        <p:nvSpPr>
          <p:cNvPr id="169" name="Rectangle 168"/>
          <p:cNvSpPr/>
          <p:nvPr/>
        </p:nvSpPr>
        <p:spPr>
          <a:xfrm>
            <a:off x="7737232" y="5780598"/>
            <a:ext cx="669890" cy="18116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p:cNvSpPr txBox="1"/>
          <p:nvPr/>
        </p:nvSpPr>
        <p:spPr>
          <a:xfrm>
            <a:off x="7682764" y="5852671"/>
            <a:ext cx="798617" cy="461665"/>
          </a:xfrm>
          <a:prstGeom prst="rect">
            <a:avLst/>
          </a:prstGeom>
          <a:noFill/>
        </p:spPr>
        <p:txBody>
          <a:bodyPr wrap="none" rtlCol="0">
            <a:spAutoFit/>
          </a:bodyPr>
          <a:lstStyle/>
          <a:p>
            <a:pPr algn="ctr"/>
            <a:r>
              <a:rPr lang="en-US" sz="1200" dirty="0"/>
              <a:t>Genotype</a:t>
            </a:r>
          </a:p>
          <a:p>
            <a:pPr algn="ctr"/>
            <a:r>
              <a:rPr lang="en-US" sz="1200" dirty="0"/>
              <a:t>ID</a:t>
            </a:r>
          </a:p>
        </p:txBody>
      </p:sp>
      <p:cxnSp>
        <p:nvCxnSpPr>
          <p:cNvPr id="163" name="Straight Connector 162"/>
          <p:cNvCxnSpPr/>
          <p:nvPr/>
        </p:nvCxnSpPr>
        <p:spPr>
          <a:xfrm>
            <a:off x="7737237" y="6872024"/>
            <a:ext cx="2050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7740504" y="7306810"/>
            <a:ext cx="20512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7747479" y="6323776"/>
            <a:ext cx="2038842"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740506" y="6596969"/>
            <a:ext cx="2050576" cy="0"/>
          </a:xfrm>
          <a:prstGeom prst="line">
            <a:avLst/>
          </a:prstGeom>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7802177" y="6309882"/>
            <a:ext cx="599844" cy="307777"/>
          </a:xfrm>
          <a:prstGeom prst="rect">
            <a:avLst/>
          </a:prstGeom>
          <a:noFill/>
        </p:spPr>
        <p:txBody>
          <a:bodyPr wrap="none" rtlCol="0">
            <a:spAutoFit/>
          </a:bodyPr>
          <a:lstStyle/>
          <a:p>
            <a:r>
              <a:rPr lang="en-US" sz="1400" dirty="0"/>
              <a:t>GID-</a:t>
            </a:r>
            <a:r>
              <a:rPr lang="en-US" sz="1400" i="1" dirty="0"/>
              <a:t>1</a:t>
            </a:r>
          </a:p>
        </p:txBody>
      </p:sp>
      <p:sp>
        <p:nvSpPr>
          <p:cNvPr id="206" name="Right Brace 205"/>
          <p:cNvSpPr/>
          <p:nvPr/>
        </p:nvSpPr>
        <p:spPr>
          <a:xfrm rot="5400000">
            <a:off x="2719371" y="7491475"/>
            <a:ext cx="230199" cy="449232"/>
          </a:xfrm>
          <a:prstGeom prst="rightBrace">
            <a:avLst>
              <a:gd name="adj1" fmla="val 0"/>
              <a:gd name="adj2" fmla="val 5503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TextBox 275"/>
          <p:cNvSpPr txBox="1"/>
          <p:nvPr/>
        </p:nvSpPr>
        <p:spPr>
          <a:xfrm rot="5400000">
            <a:off x="8006264" y="6902734"/>
            <a:ext cx="343364" cy="369332"/>
          </a:xfrm>
          <a:prstGeom prst="rect">
            <a:avLst/>
          </a:prstGeom>
          <a:noFill/>
        </p:spPr>
        <p:txBody>
          <a:bodyPr wrap="none" rtlCol="0">
            <a:spAutoFit/>
          </a:bodyPr>
          <a:lstStyle/>
          <a:p>
            <a:r>
              <a:rPr lang="en-US" dirty="0"/>
              <a:t>…</a:t>
            </a:r>
          </a:p>
        </p:txBody>
      </p:sp>
      <p:sp>
        <p:nvSpPr>
          <p:cNvPr id="120" name="TextBox 119"/>
          <p:cNvSpPr txBox="1"/>
          <p:nvPr/>
        </p:nvSpPr>
        <p:spPr>
          <a:xfrm rot="19489206">
            <a:off x="3252026" y="5929500"/>
            <a:ext cx="974947" cy="276999"/>
          </a:xfrm>
          <a:prstGeom prst="rect">
            <a:avLst/>
          </a:prstGeom>
          <a:noFill/>
        </p:spPr>
        <p:txBody>
          <a:bodyPr wrap="none" rtlCol="0">
            <a:spAutoFit/>
          </a:bodyPr>
          <a:lstStyle/>
          <a:p>
            <a:r>
              <a:rPr lang="en-US" sz="1200" dirty="0"/>
              <a:t>Phenotype 2</a:t>
            </a:r>
          </a:p>
        </p:txBody>
      </p:sp>
      <p:sp>
        <p:nvSpPr>
          <p:cNvPr id="133" name="TextBox 132"/>
          <p:cNvSpPr txBox="1"/>
          <p:nvPr/>
        </p:nvSpPr>
        <p:spPr>
          <a:xfrm>
            <a:off x="2544059" y="5859052"/>
            <a:ext cx="569323" cy="461665"/>
          </a:xfrm>
          <a:prstGeom prst="rect">
            <a:avLst/>
          </a:prstGeom>
          <a:noFill/>
        </p:spPr>
        <p:txBody>
          <a:bodyPr wrap="none" rtlCol="0">
            <a:spAutoFit/>
          </a:bodyPr>
          <a:lstStyle/>
          <a:p>
            <a:pPr algn="ctr"/>
            <a:r>
              <a:rPr lang="en-US" sz="1200" dirty="0"/>
              <a:t>HIV </a:t>
            </a:r>
            <a:endParaRPr lang="en-US" sz="1200" dirty="0" smtClean="0"/>
          </a:p>
          <a:p>
            <a:pPr algn="ctr"/>
            <a:r>
              <a:rPr lang="en-US" sz="1200" dirty="0" smtClean="0"/>
              <a:t>Status</a:t>
            </a:r>
            <a:endParaRPr lang="en-US" sz="1200" dirty="0"/>
          </a:p>
        </p:txBody>
      </p:sp>
      <p:cxnSp>
        <p:nvCxnSpPr>
          <p:cNvPr id="19" name="Straight Arrow Connector 18"/>
          <p:cNvCxnSpPr/>
          <p:nvPr/>
        </p:nvCxnSpPr>
        <p:spPr>
          <a:xfrm>
            <a:off x="6026523" y="6418351"/>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022041" y="6588835"/>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6018483" y="6955666"/>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058984" y="5727032"/>
            <a:ext cx="0" cy="1883976"/>
          </a:xfrm>
          <a:prstGeom prst="line">
            <a:avLst/>
          </a:prstGeom>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2584292" y="10103192"/>
            <a:ext cx="534121" cy="307777"/>
          </a:xfrm>
          <a:prstGeom prst="rect">
            <a:avLst/>
          </a:prstGeom>
          <a:noFill/>
        </p:spPr>
        <p:txBody>
          <a:bodyPr wrap="none" rtlCol="0">
            <a:spAutoFit/>
          </a:bodyPr>
          <a:lstStyle/>
          <a:p>
            <a:r>
              <a:rPr lang="en-US" sz="1400" dirty="0"/>
              <a:t>HIV+</a:t>
            </a:r>
          </a:p>
        </p:txBody>
      </p:sp>
      <p:sp>
        <p:nvSpPr>
          <p:cNvPr id="153" name="TextBox 152"/>
          <p:cNvSpPr txBox="1"/>
          <p:nvPr/>
        </p:nvSpPr>
        <p:spPr>
          <a:xfrm>
            <a:off x="2598922" y="10368455"/>
            <a:ext cx="498855" cy="307777"/>
          </a:xfrm>
          <a:prstGeom prst="rect">
            <a:avLst/>
          </a:prstGeom>
          <a:noFill/>
        </p:spPr>
        <p:txBody>
          <a:bodyPr wrap="none" rtlCol="0">
            <a:spAutoFit/>
          </a:bodyPr>
          <a:lstStyle/>
          <a:p>
            <a:r>
              <a:rPr lang="en-US" sz="1400" dirty="0"/>
              <a:t>HIV-</a:t>
            </a:r>
          </a:p>
        </p:txBody>
      </p:sp>
      <p:cxnSp>
        <p:nvCxnSpPr>
          <p:cNvPr id="154" name="Straight Connector 153"/>
          <p:cNvCxnSpPr/>
          <p:nvPr/>
        </p:nvCxnSpPr>
        <p:spPr>
          <a:xfrm>
            <a:off x="3411061" y="10111150"/>
            <a:ext cx="0" cy="126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3735970" y="10115503"/>
            <a:ext cx="0" cy="1259538"/>
          </a:xfrm>
          <a:prstGeom prst="line">
            <a:avLst/>
          </a:prstGeom>
        </p:spPr>
        <p:style>
          <a:lnRef idx="1">
            <a:schemeClr val="accent1"/>
          </a:lnRef>
          <a:fillRef idx="0">
            <a:schemeClr val="accent1"/>
          </a:fillRef>
          <a:effectRef idx="0">
            <a:schemeClr val="accent1"/>
          </a:effectRef>
          <a:fontRef idx="minor">
            <a:schemeClr val="tx1"/>
          </a:fontRef>
        </p:style>
      </p:cxnSp>
      <p:sp>
        <p:nvSpPr>
          <p:cNvPr id="171" name="TextBox 170"/>
          <p:cNvSpPr txBox="1"/>
          <p:nvPr/>
        </p:nvSpPr>
        <p:spPr>
          <a:xfrm>
            <a:off x="3831472" y="10022849"/>
            <a:ext cx="343364" cy="369332"/>
          </a:xfrm>
          <a:prstGeom prst="rect">
            <a:avLst/>
          </a:prstGeom>
          <a:noFill/>
        </p:spPr>
        <p:txBody>
          <a:bodyPr wrap="none" rtlCol="0">
            <a:spAutoFit/>
          </a:bodyPr>
          <a:lstStyle/>
          <a:p>
            <a:r>
              <a:rPr lang="en-US" dirty="0"/>
              <a:t>…</a:t>
            </a:r>
          </a:p>
        </p:txBody>
      </p:sp>
      <p:sp>
        <p:nvSpPr>
          <p:cNvPr id="172" name="TextBox 171"/>
          <p:cNvSpPr txBox="1"/>
          <p:nvPr/>
        </p:nvSpPr>
        <p:spPr>
          <a:xfrm>
            <a:off x="3831472" y="10275262"/>
            <a:ext cx="343364" cy="369332"/>
          </a:xfrm>
          <a:prstGeom prst="rect">
            <a:avLst/>
          </a:prstGeom>
          <a:noFill/>
        </p:spPr>
        <p:txBody>
          <a:bodyPr wrap="none" rtlCol="0">
            <a:spAutoFit/>
          </a:bodyPr>
          <a:lstStyle/>
          <a:p>
            <a:r>
              <a:rPr lang="en-US" dirty="0"/>
              <a:t>…</a:t>
            </a:r>
          </a:p>
        </p:txBody>
      </p:sp>
      <p:cxnSp>
        <p:nvCxnSpPr>
          <p:cNvPr id="173" name="Straight Connector 172"/>
          <p:cNvCxnSpPr/>
          <p:nvPr/>
        </p:nvCxnSpPr>
        <p:spPr>
          <a:xfrm>
            <a:off x="4283056" y="10115507"/>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2584990" y="11083089"/>
            <a:ext cx="498855" cy="307777"/>
          </a:xfrm>
          <a:prstGeom prst="rect">
            <a:avLst/>
          </a:prstGeom>
          <a:noFill/>
        </p:spPr>
        <p:txBody>
          <a:bodyPr wrap="none" rtlCol="0">
            <a:spAutoFit/>
          </a:bodyPr>
          <a:lstStyle/>
          <a:p>
            <a:r>
              <a:rPr lang="en-US" sz="1400" dirty="0"/>
              <a:t>HIV-</a:t>
            </a:r>
          </a:p>
        </p:txBody>
      </p:sp>
      <p:sp>
        <p:nvSpPr>
          <p:cNvPr id="175" name="TextBox 174"/>
          <p:cNvSpPr txBox="1"/>
          <p:nvPr/>
        </p:nvSpPr>
        <p:spPr>
          <a:xfrm rot="5400000">
            <a:off x="3893359" y="10685753"/>
            <a:ext cx="343364" cy="369332"/>
          </a:xfrm>
          <a:prstGeom prst="rect">
            <a:avLst/>
          </a:prstGeom>
          <a:noFill/>
        </p:spPr>
        <p:txBody>
          <a:bodyPr wrap="none" rtlCol="0">
            <a:spAutoFit/>
          </a:bodyPr>
          <a:lstStyle/>
          <a:p>
            <a:r>
              <a:rPr lang="en-US" dirty="0"/>
              <a:t>…</a:t>
            </a:r>
          </a:p>
        </p:txBody>
      </p:sp>
      <p:sp>
        <p:nvSpPr>
          <p:cNvPr id="176" name="TextBox 175"/>
          <p:cNvSpPr txBox="1"/>
          <p:nvPr/>
        </p:nvSpPr>
        <p:spPr>
          <a:xfrm rot="5400000">
            <a:off x="2717059" y="10709655"/>
            <a:ext cx="343364" cy="369332"/>
          </a:xfrm>
          <a:prstGeom prst="rect">
            <a:avLst/>
          </a:prstGeom>
          <a:noFill/>
        </p:spPr>
        <p:txBody>
          <a:bodyPr wrap="none" rtlCol="0">
            <a:spAutoFit/>
          </a:bodyPr>
          <a:lstStyle/>
          <a:p>
            <a:r>
              <a:rPr lang="en-US" dirty="0"/>
              <a:t>…</a:t>
            </a:r>
          </a:p>
        </p:txBody>
      </p:sp>
      <p:grpSp>
        <p:nvGrpSpPr>
          <p:cNvPr id="24" name="Group 23"/>
          <p:cNvGrpSpPr/>
          <p:nvPr/>
        </p:nvGrpSpPr>
        <p:grpSpPr>
          <a:xfrm>
            <a:off x="1817078" y="9372357"/>
            <a:ext cx="2895600" cy="2001877"/>
            <a:chOff x="1072515" y="4664242"/>
            <a:chExt cx="1943880" cy="2001877"/>
          </a:xfrm>
        </p:grpSpPr>
        <p:sp>
          <p:nvSpPr>
            <p:cNvPr id="182" name="Rectangle 181"/>
            <p:cNvSpPr/>
            <p:nvPr/>
          </p:nvSpPr>
          <p:spPr>
            <a:xfrm>
              <a:off x="1088173" y="4664242"/>
              <a:ext cx="1923143" cy="2001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4" name="Straight Connector 183"/>
            <p:cNvCxnSpPr/>
            <p:nvPr/>
          </p:nvCxnSpPr>
          <p:spPr>
            <a:xfrm>
              <a:off x="1082739" y="5407395"/>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072515" y="5673703"/>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085585" y="6381979"/>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082842" y="5955632"/>
              <a:ext cx="1928474" cy="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0" name="TextBox 189"/>
          <p:cNvSpPr txBox="1"/>
          <p:nvPr/>
        </p:nvSpPr>
        <p:spPr>
          <a:xfrm rot="19489206">
            <a:off x="3006377" y="9777845"/>
            <a:ext cx="742126" cy="276999"/>
          </a:xfrm>
          <a:prstGeom prst="rect">
            <a:avLst/>
          </a:prstGeom>
          <a:noFill/>
        </p:spPr>
        <p:txBody>
          <a:bodyPr wrap="none" rtlCol="0">
            <a:spAutoFit/>
          </a:bodyPr>
          <a:lstStyle/>
          <a:p>
            <a:r>
              <a:rPr lang="en-US" sz="1200" dirty="0"/>
              <a:t>Variant 1</a:t>
            </a:r>
          </a:p>
        </p:txBody>
      </p:sp>
      <mc:AlternateContent xmlns:mc="http://schemas.openxmlformats.org/markup-compatibility/2006" xmlns:a14="http://schemas.microsoft.com/office/drawing/2010/main">
        <mc:Choice Requires="a14">
          <p:sp>
            <p:nvSpPr>
              <p:cNvPr id="201" name="TextBox 200"/>
              <p:cNvSpPr txBox="1"/>
              <p:nvPr/>
            </p:nvSpPr>
            <p:spPr>
              <a:xfrm rot="19577995">
                <a:off x="4196039" y="9702532"/>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201" name="TextBox 200"/>
              <p:cNvSpPr txBox="1">
                <a:spLocks noRot="1" noChangeAspect="1" noMove="1" noResize="1" noEditPoints="1" noAdjustHandles="1" noChangeArrowheads="1" noChangeShapeType="1" noTextEdit="1"/>
              </p:cNvSpPr>
              <p:nvPr/>
            </p:nvSpPr>
            <p:spPr>
              <a:xfrm rot="19577995">
                <a:off x="4196039" y="9702532"/>
                <a:ext cx="628314" cy="461665"/>
              </a:xfrm>
              <a:prstGeom prst="rect">
                <a:avLst/>
              </a:prstGeom>
              <a:blipFill rotWithShape="0">
                <a:blip r:embed="rId6"/>
                <a:stretch>
                  <a:fillRect/>
                </a:stretch>
              </a:blipFill>
            </p:spPr>
            <p:txBody>
              <a:bodyPr/>
              <a:lstStyle/>
              <a:p>
                <a:r>
                  <a:rPr lang="en-US">
                    <a:noFill/>
                  </a:rPr>
                  <a:t> </a:t>
                </a:r>
              </a:p>
            </p:txBody>
          </p:sp>
        </mc:Fallback>
      </mc:AlternateContent>
      <p:sp>
        <p:nvSpPr>
          <p:cNvPr id="202" name="TextBox 201"/>
          <p:cNvSpPr txBox="1"/>
          <p:nvPr/>
        </p:nvSpPr>
        <p:spPr>
          <a:xfrm>
            <a:off x="3835944" y="10985754"/>
            <a:ext cx="343364" cy="369332"/>
          </a:xfrm>
          <a:prstGeom prst="rect">
            <a:avLst/>
          </a:prstGeom>
          <a:noFill/>
        </p:spPr>
        <p:txBody>
          <a:bodyPr wrap="none" rtlCol="0">
            <a:spAutoFit/>
          </a:bodyPr>
          <a:lstStyle/>
          <a:p>
            <a:r>
              <a:rPr lang="en-US" dirty="0"/>
              <a:t>…</a:t>
            </a:r>
          </a:p>
        </p:txBody>
      </p:sp>
      <p:sp>
        <p:nvSpPr>
          <p:cNvPr id="204" name="TextBox 203"/>
          <p:cNvSpPr txBox="1"/>
          <p:nvPr/>
        </p:nvSpPr>
        <p:spPr>
          <a:xfrm rot="19489206">
            <a:off x="3369242" y="9775111"/>
            <a:ext cx="742126" cy="276999"/>
          </a:xfrm>
          <a:prstGeom prst="rect">
            <a:avLst/>
          </a:prstGeom>
          <a:noFill/>
        </p:spPr>
        <p:txBody>
          <a:bodyPr wrap="none" rtlCol="0">
            <a:spAutoFit/>
          </a:bodyPr>
          <a:lstStyle/>
          <a:p>
            <a:r>
              <a:rPr lang="en-US" sz="1200" dirty="0"/>
              <a:t>Variant 2</a:t>
            </a:r>
          </a:p>
        </p:txBody>
      </p:sp>
      <p:sp>
        <p:nvSpPr>
          <p:cNvPr id="205" name="TextBox 204"/>
          <p:cNvSpPr txBox="1"/>
          <p:nvPr/>
        </p:nvSpPr>
        <p:spPr>
          <a:xfrm>
            <a:off x="2539277" y="9625490"/>
            <a:ext cx="569323" cy="461665"/>
          </a:xfrm>
          <a:prstGeom prst="rect">
            <a:avLst/>
          </a:prstGeom>
          <a:noFill/>
        </p:spPr>
        <p:txBody>
          <a:bodyPr wrap="none" rtlCol="0">
            <a:spAutoFit/>
          </a:bodyPr>
          <a:lstStyle/>
          <a:p>
            <a:pPr algn="ctr"/>
            <a:r>
              <a:rPr lang="en-US" sz="1200" dirty="0"/>
              <a:t>HIV </a:t>
            </a:r>
            <a:endParaRPr lang="en-US" sz="1200" dirty="0" smtClean="0"/>
          </a:p>
          <a:p>
            <a:pPr algn="ctr"/>
            <a:r>
              <a:rPr lang="en-US" sz="1200" dirty="0" smtClean="0"/>
              <a:t>Status</a:t>
            </a:r>
            <a:endParaRPr lang="en-US" sz="1200" dirty="0"/>
          </a:p>
        </p:txBody>
      </p:sp>
      <p:cxnSp>
        <p:nvCxnSpPr>
          <p:cNvPr id="207" name="Straight Connector 206"/>
          <p:cNvCxnSpPr/>
          <p:nvPr/>
        </p:nvCxnSpPr>
        <p:spPr>
          <a:xfrm>
            <a:off x="3064699" y="10108379"/>
            <a:ext cx="0" cy="12681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ight Brace 208"/>
          <p:cNvSpPr/>
          <p:nvPr/>
        </p:nvSpPr>
        <p:spPr>
          <a:xfrm rot="5400000" flipH="1">
            <a:off x="3762320" y="8445995"/>
            <a:ext cx="236569" cy="1632577"/>
          </a:xfrm>
          <a:prstGeom prst="rightBrace">
            <a:avLst>
              <a:gd name="adj1" fmla="val 0"/>
              <a:gd name="adj2" fmla="val 531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Right Brace 210"/>
          <p:cNvSpPr/>
          <p:nvPr/>
        </p:nvSpPr>
        <p:spPr>
          <a:xfrm rot="5400000" flipH="1">
            <a:off x="2701813" y="9022724"/>
            <a:ext cx="221965" cy="485884"/>
          </a:xfrm>
          <a:prstGeom prst="rightBrace">
            <a:avLst>
              <a:gd name="adj1" fmla="val 0"/>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TextBox 211"/>
          <p:cNvSpPr txBox="1"/>
          <p:nvPr/>
        </p:nvSpPr>
        <p:spPr>
          <a:xfrm>
            <a:off x="3262439" y="9314770"/>
            <a:ext cx="1294650" cy="461665"/>
          </a:xfrm>
          <a:prstGeom prst="rect">
            <a:avLst/>
          </a:prstGeom>
          <a:noFill/>
        </p:spPr>
        <p:txBody>
          <a:bodyPr wrap="none" rtlCol="0">
            <a:spAutoFit/>
          </a:bodyPr>
          <a:lstStyle/>
          <a:p>
            <a:pPr algn="ctr"/>
            <a:r>
              <a:rPr lang="en-US" sz="1200" dirty="0"/>
              <a:t>Predicted </a:t>
            </a:r>
            <a:r>
              <a:rPr lang="en-US" sz="1200" dirty="0" smtClean="0"/>
              <a:t>Variant </a:t>
            </a:r>
          </a:p>
          <a:p>
            <a:pPr algn="ctr"/>
            <a:r>
              <a:rPr lang="en-US" sz="1200" dirty="0" smtClean="0"/>
              <a:t>Genotypes</a:t>
            </a:r>
            <a:endParaRPr lang="en-US" sz="1200" dirty="0"/>
          </a:p>
        </p:txBody>
      </p:sp>
      <p:cxnSp>
        <p:nvCxnSpPr>
          <p:cNvPr id="6" name="Straight Connector 5"/>
          <p:cNvCxnSpPr/>
          <p:nvPr/>
        </p:nvCxnSpPr>
        <p:spPr>
          <a:xfrm flipV="1">
            <a:off x="3060682" y="9372357"/>
            <a:ext cx="0" cy="744339"/>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16" name="TextBox 215"/>
          <p:cNvSpPr txBox="1"/>
          <p:nvPr/>
        </p:nvSpPr>
        <p:spPr>
          <a:xfrm>
            <a:off x="9063309" y="7203446"/>
            <a:ext cx="343364" cy="369332"/>
          </a:xfrm>
          <a:prstGeom prst="rect">
            <a:avLst/>
          </a:prstGeom>
          <a:noFill/>
        </p:spPr>
        <p:txBody>
          <a:bodyPr wrap="none" rtlCol="0">
            <a:spAutoFit/>
          </a:bodyPr>
          <a:lstStyle/>
          <a:p>
            <a:r>
              <a:rPr lang="en-US" dirty="0"/>
              <a:t>…</a:t>
            </a:r>
          </a:p>
        </p:txBody>
      </p:sp>
      <p:sp>
        <p:nvSpPr>
          <p:cNvPr id="218" name="TextBox 217"/>
          <p:cNvSpPr txBox="1"/>
          <p:nvPr/>
        </p:nvSpPr>
        <p:spPr>
          <a:xfrm>
            <a:off x="9062534" y="6501919"/>
            <a:ext cx="343364" cy="369332"/>
          </a:xfrm>
          <a:prstGeom prst="rect">
            <a:avLst/>
          </a:prstGeom>
          <a:noFill/>
        </p:spPr>
        <p:txBody>
          <a:bodyPr wrap="none" rtlCol="0">
            <a:spAutoFit/>
          </a:bodyPr>
          <a:lstStyle/>
          <a:p>
            <a:r>
              <a:rPr lang="en-US" dirty="0"/>
              <a:t>…</a:t>
            </a:r>
          </a:p>
        </p:txBody>
      </p:sp>
      <p:sp>
        <p:nvSpPr>
          <p:cNvPr id="129" name="TextBox 128"/>
          <p:cNvSpPr txBox="1"/>
          <p:nvPr/>
        </p:nvSpPr>
        <p:spPr>
          <a:xfrm>
            <a:off x="7802177" y="6584680"/>
            <a:ext cx="599844" cy="307777"/>
          </a:xfrm>
          <a:prstGeom prst="rect">
            <a:avLst/>
          </a:prstGeom>
          <a:noFill/>
        </p:spPr>
        <p:txBody>
          <a:bodyPr wrap="none" rtlCol="0">
            <a:spAutoFit/>
          </a:bodyPr>
          <a:lstStyle/>
          <a:p>
            <a:r>
              <a:rPr lang="en-US" sz="1400" dirty="0"/>
              <a:t>GID-</a:t>
            </a:r>
            <a:r>
              <a:rPr lang="en-US" sz="1400" i="1" dirty="0"/>
              <a:t>2</a:t>
            </a:r>
          </a:p>
        </p:txBody>
      </p:sp>
      <p:cxnSp>
        <p:nvCxnSpPr>
          <p:cNvPr id="138" name="Straight Connector 137"/>
          <p:cNvCxnSpPr/>
          <p:nvPr/>
        </p:nvCxnSpPr>
        <p:spPr>
          <a:xfrm>
            <a:off x="2609682" y="5746209"/>
            <a:ext cx="0" cy="1865585"/>
          </a:xfrm>
          <a:prstGeom prst="line">
            <a:avLst/>
          </a:prstGeom>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1929411" y="5916060"/>
            <a:ext cx="748923" cy="400110"/>
          </a:xfrm>
          <a:prstGeom prst="rect">
            <a:avLst/>
          </a:prstGeom>
          <a:noFill/>
        </p:spPr>
        <p:txBody>
          <a:bodyPr wrap="none" rtlCol="0">
            <a:spAutoFit/>
          </a:bodyPr>
          <a:lstStyle/>
          <a:p>
            <a:pPr algn="ctr"/>
            <a:r>
              <a:rPr lang="en-US" sz="1000" dirty="0"/>
              <a:t>Phenotype</a:t>
            </a:r>
          </a:p>
          <a:p>
            <a:pPr algn="ctr"/>
            <a:r>
              <a:rPr lang="en-US" sz="1000" dirty="0"/>
              <a:t>ID</a:t>
            </a:r>
          </a:p>
        </p:txBody>
      </p:sp>
      <p:sp>
        <p:nvSpPr>
          <p:cNvPr id="141" name="TextBox 140"/>
          <p:cNvSpPr txBox="1"/>
          <p:nvPr/>
        </p:nvSpPr>
        <p:spPr>
          <a:xfrm>
            <a:off x="2031186" y="6344064"/>
            <a:ext cx="579005" cy="307777"/>
          </a:xfrm>
          <a:prstGeom prst="rect">
            <a:avLst/>
          </a:prstGeom>
          <a:noFill/>
        </p:spPr>
        <p:txBody>
          <a:bodyPr wrap="none" rtlCol="0">
            <a:spAutoFit/>
          </a:bodyPr>
          <a:lstStyle/>
          <a:p>
            <a:r>
              <a:rPr lang="en-US" sz="1400" dirty="0"/>
              <a:t>PID-</a:t>
            </a:r>
            <a:r>
              <a:rPr lang="en-US" sz="1400" i="1" dirty="0"/>
              <a:t>1</a:t>
            </a:r>
          </a:p>
        </p:txBody>
      </p:sp>
      <p:sp>
        <p:nvSpPr>
          <p:cNvPr id="150" name="TextBox 149"/>
          <p:cNvSpPr txBox="1"/>
          <p:nvPr/>
        </p:nvSpPr>
        <p:spPr>
          <a:xfrm>
            <a:off x="2028405" y="6615172"/>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51" name="TextBox 150"/>
              <p:cNvSpPr txBox="1"/>
              <p:nvPr/>
            </p:nvSpPr>
            <p:spPr>
              <a:xfrm>
                <a:off x="2025542" y="7308345"/>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51" name="TextBox 150"/>
              <p:cNvSpPr txBox="1">
                <a:spLocks noRot="1" noChangeAspect="1" noMove="1" noResize="1" noEditPoints="1" noAdjustHandles="1" noChangeArrowheads="1" noChangeShapeType="1" noTextEdit="1"/>
              </p:cNvSpPr>
              <p:nvPr/>
            </p:nvSpPr>
            <p:spPr>
              <a:xfrm>
                <a:off x="2025542" y="7308345"/>
                <a:ext cx="593304" cy="307777"/>
              </a:xfrm>
              <a:prstGeom prst="rect">
                <a:avLst/>
              </a:prstGeom>
              <a:blipFill rotWithShape="0">
                <a:blip r:embed="rId7"/>
                <a:stretch>
                  <a:fillRect l="-3061" t="-4000" b="-20000"/>
                </a:stretch>
              </a:blipFill>
            </p:spPr>
            <p:txBody>
              <a:bodyPr/>
              <a:lstStyle/>
              <a:p>
                <a:r>
                  <a:rPr lang="en-US">
                    <a:noFill/>
                  </a:rPr>
                  <a:t> </a:t>
                </a:r>
              </a:p>
            </p:txBody>
          </p:sp>
        </mc:Fallback>
      </mc:AlternateContent>
      <p:sp>
        <p:nvSpPr>
          <p:cNvPr id="152" name="TextBox 151"/>
          <p:cNvSpPr txBox="1"/>
          <p:nvPr/>
        </p:nvSpPr>
        <p:spPr>
          <a:xfrm rot="5400000">
            <a:off x="2193186" y="6941409"/>
            <a:ext cx="343364" cy="369332"/>
          </a:xfrm>
          <a:prstGeom prst="rect">
            <a:avLst/>
          </a:prstGeom>
          <a:noFill/>
        </p:spPr>
        <p:txBody>
          <a:bodyPr wrap="none" rtlCol="0">
            <a:spAutoFit/>
          </a:bodyPr>
          <a:lstStyle/>
          <a:p>
            <a:r>
              <a:rPr lang="en-US" dirty="0"/>
              <a:t>…</a:t>
            </a:r>
          </a:p>
        </p:txBody>
      </p:sp>
      <p:cxnSp>
        <p:nvCxnSpPr>
          <p:cNvPr id="178" name="Straight Connector 177"/>
          <p:cNvCxnSpPr/>
          <p:nvPr/>
        </p:nvCxnSpPr>
        <p:spPr>
          <a:xfrm>
            <a:off x="2570502" y="9385623"/>
            <a:ext cx="0" cy="1971899"/>
          </a:xfrm>
          <a:prstGeom prst="line">
            <a:avLst/>
          </a:prstGeom>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1944735" y="10133470"/>
            <a:ext cx="579005" cy="307777"/>
          </a:xfrm>
          <a:prstGeom prst="rect">
            <a:avLst/>
          </a:prstGeom>
          <a:noFill/>
        </p:spPr>
        <p:txBody>
          <a:bodyPr wrap="none" rtlCol="0">
            <a:spAutoFit/>
          </a:bodyPr>
          <a:lstStyle/>
          <a:p>
            <a:r>
              <a:rPr lang="en-US" sz="1400" dirty="0"/>
              <a:t>PID-</a:t>
            </a:r>
            <a:r>
              <a:rPr lang="en-US" sz="1400" i="1" dirty="0"/>
              <a:t>1</a:t>
            </a:r>
          </a:p>
        </p:txBody>
      </p:sp>
      <p:sp>
        <p:nvSpPr>
          <p:cNvPr id="181" name="TextBox 180"/>
          <p:cNvSpPr txBox="1"/>
          <p:nvPr/>
        </p:nvSpPr>
        <p:spPr>
          <a:xfrm>
            <a:off x="1941964" y="10385626"/>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183" name="TextBox 182"/>
              <p:cNvSpPr txBox="1"/>
              <p:nvPr/>
            </p:nvSpPr>
            <p:spPr>
              <a:xfrm>
                <a:off x="1938991" y="11097751"/>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183" name="TextBox 182"/>
              <p:cNvSpPr txBox="1">
                <a:spLocks noRot="1" noChangeAspect="1" noMove="1" noResize="1" noEditPoints="1" noAdjustHandles="1" noChangeArrowheads="1" noChangeShapeType="1" noTextEdit="1"/>
              </p:cNvSpPr>
              <p:nvPr/>
            </p:nvSpPr>
            <p:spPr>
              <a:xfrm>
                <a:off x="1938991" y="11097751"/>
                <a:ext cx="593304" cy="307777"/>
              </a:xfrm>
              <a:prstGeom prst="rect">
                <a:avLst/>
              </a:prstGeom>
              <a:blipFill rotWithShape="0">
                <a:blip r:embed="rId8"/>
                <a:stretch>
                  <a:fillRect l="-3093" t="-1961" b="-19608"/>
                </a:stretch>
              </a:blipFill>
            </p:spPr>
            <p:txBody>
              <a:bodyPr/>
              <a:lstStyle/>
              <a:p>
                <a:r>
                  <a:rPr lang="en-US">
                    <a:noFill/>
                  </a:rPr>
                  <a:t> </a:t>
                </a:r>
              </a:p>
            </p:txBody>
          </p:sp>
        </mc:Fallback>
      </mc:AlternateContent>
      <p:sp>
        <p:nvSpPr>
          <p:cNvPr id="192" name="TextBox 191"/>
          <p:cNvSpPr txBox="1"/>
          <p:nvPr/>
        </p:nvSpPr>
        <p:spPr>
          <a:xfrm rot="5400000">
            <a:off x="2216631" y="10702143"/>
            <a:ext cx="343364" cy="369332"/>
          </a:xfrm>
          <a:prstGeom prst="rect">
            <a:avLst/>
          </a:prstGeom>
          <a:noFill/>
        </p:spPr>
        <p:txBody>
          <a:bodyPr wrap="none" rtlCol="0">
            <a:spAutoFit/>
          </a:bodyPr>
          <a:lstStyle/>
          <a:p>
            <a:r>
              <a:rPr lang="en-US" dirty="0"/>
              <a:t>…</a:t>
            </a:r>
          </a:p>
        </p:txBody>
      </p:sp>
      <p:sp>
        <p:nvSpPr>
          <p:cNvPr id="193" name="TextBox 192"/>
          <p:cNvSpPr txBox="1"/>
          <p:nvPr/>
        </p:nvSpPr>
        <p:spPr>
          <a:xfrm>
            <a:off x="1779521" y="9590826"/>
            <a:ext cx="861134"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4" name="Bent Arrow 3"/>
          <p:cNvSpPr/>
          <p:nvPr/>
        </p:nvSpPr>
        <p:spPr>
          <a:xfrm rot="10800000">
            <a:off x="4411650" y="7120332"/>
            <a:ext cx="1775171" cy="1532850"/>
          </a:xfrm>
          <a:prstGeom prst="bentArrow">
            <a:avLst>
              <a:gd name="adj1" fmla="val 4184"/>
              <a:gd name="adj2" fmla="val 4697"/>
              <a:gd name="adj3" fmla="val 12127"/>
              <a:gd name="adj4" fmla="val 61417"/>
            </a:avLst>
          </a:prstGeom>
          <a:solidFill>
            <a:srgbClr val="FF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7" name="Down Arrow 6"/>
          <p:cNvSpPr/>
          <p:nvPr/>
        </p:nvSpPr>
        <p:spPr>
          <a:xfrm>
            <a:off x="2738865" y="7713133"/>
            <a:ext cx="159080" cy="1543542"/>
          </a:xfrm>
          <a:prstGeom prst="downArrow">
            <a:avLst>
              <a:gd name="adj1" fmla="val 50000"/>
              <a:gd name="adj2" fmla="val 9333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3" name="Down Arrow 202"/>
          <p:cNvSpPr/>
          <p:nvPr/>
        </p:nvSpPr>
        <p:spPr>
          <a:xfrm>
            <a:off x="3770268" y="7713133"/>
            <a:ext cx="128602" cy="621241"/>
          </a:xfrm>
          <a:prstGeom prst="downArrow">
            <a:avLst>
              <a:gd name="adj1" fmla="val 50000"/>
              <a:gd name="adj2" fmla="val 10477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0" name="Down Arrow 209"/>
          <p:cNvSpPr/>
          <p:nvPr/>
        </p:nvSpPr>
        <p:spPr>
          <a:xfrm>
            <a:off x="3759034" y="8859643"/>
            <a:ext cx="137473" cy="416462"/>
          </a:xfrm>
          <a:prstGeom prst="downArrow">
            <a:avLst>
              <a:gd name="adj1" fmla="val 50000"/>
              <a:gd name="adj2" fmla="val 973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ight Arrow 8"/>
          <p:cNvSpPr/>
          <p:nvPr/>
        </p:nvSpPr>
        <p:spPr>
          <a:xfrm>
            <a:off x="4712677" y="10253382"/>
            <a:ext cx="1072826" cy="169365"/>
          </a:xfrm>
          <a:prstGeom prst="rightArrow">
            <a:avLst>
              <a:gd name="adj1" fmla="val 50000"/>
              <a:gd name="adj2" fmla="val 11947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0" name="Down Arrow 219"/>
          <p:cNvSpPr/>
          <p:nvPr/>
        </p:nvSpPr>
        <p:spPr>
          <a:xfrm>
            <a:off x="6575041" y="10638430"/>
            <a:ext cx="204114" cy="1454043"/>
          </a:xfrm>
          <a:prstGeom prst="downArrow">
            <a:avLst>
              <a:gd name="adj1" fmla="val 50000"/>
              <a:gd name="adj2" fmla="val 10723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p:cNvGrpSpPr/>
          <p:nvPr/>
        </p:nvGrpSpPr>
        <p:grpSpPr>
          <a:xfrm>
            <a:off x="6576644" y="7589211"/>
            <a:ext cx="2461849" cy="2532513"/>
            <a:chOff x="6576644" y="7589211"/>
            <a:chExt cx="2461849" cy="2532513"/>
          </a:xfrm>
        </p:grpSpPr>
        <p:sp>
          <p:nvSpPr>
            <p:cNvPr id="11" name="Bent Arrow 10"/>
            <p:cNvSpPr/>
            <p:nvPr/>
          </p:nvSpPr>
          <p:spPr>
            <a:xfrm rot="10800000">
              <a:off x="7444154" y="7589211"/>
              <a:ext cx="1594339" cy="1351984"/>
            </a:xfrm>
            <a:prstGeom prst="bentArrow">
              <a:avLst>
                <a:gd name="adj1" fmla="val 5574"/>
                <a:gd name="adj2" fmla="val 18469"/>
                <a:gd name="adj3" fmla="val 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1" name="Bent Arrow 220"/>
            <p:cNvSpPr/>
            <p:nvPr/>
          </p:nvSpPr>
          <p:spPr>
            <a:xfrm rot="5400000" flipV="1">
              <a:off x="6431123" y="8798034"/>
              <a:ext cx="1469211" cy="1178170"/>
            </a:xfrm>
            <a:prstGeom prst="bentArrow">
              <a:avLst>
                <a:gd name="adj1" fmla="val 6716"/>
                <a:gd name="adj2" fmla="val 8345"/>
                <a:gd name="adj3" fmla="val 19697"/>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
        <p:nvSpPr>
          <p:cNvPr id="12" name="Rounded Rectangle 11"/>
          <p:cNvSpPr/>
          <p:nvPr/>
        </p:nvSpPr>
        <p:spPr>
          <a:xfrm>
            <a:off x="5133080" y="6240313"/>
            <a:ext cx="2015412" cy="877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6" name="TextBox 155"/>
          <p:cNvSpPr txBox="1"/>
          <p:nvPr/>
        </p:nvSpPr>
        <p:spPr>
          <a:xfrm>
            <a:off x="6053609" y="6517550"/>
            <a:ext cx="343364" cy="369332"/>
          </a:xfrm>
          <a:prstGeom prst="rect">
            <a:avLst/>
          </a:prstGeom>
          <a:noFill/>
        </p:spPr>
        <p:txBody>
          <a:bodyPr wrap="none" rtlCol="0">
            <a:spAutoFit/>
          </a:bodyPr>
          <a:lstStyle/>
          <a:p>
            <a:r>
              <a:rPr lang="en-US" dirty="0"/>
              <a:t>…</a:t>
            </a:r>
          </a:p>
        </p:txBody>
      </p:sp>
      <p:sp>
        <p:nvSpPr>
          <p:cNvPr id="189" name="TextBox 188"/>
          <p:cNvSpPr txBox="1"/>
          <p:nvPr/>
        </p:nvSpPr>
        <p:spPr>
          <a:xfrm>
            <a:off x="5285366" y="4033632"/>
            <a:ext cx="1717008" cy="369332"/>
          </a:xfrm>
          <a:prstGeom prst="rect">
            <a:avLst/>
          </a:prstGeom>
          <a:noFill/>
        </p:spPr>
        <p:txBody>
          <a:bodyPr wrap="none" rtlCol="0">
            <a:spAutoFit/>
          </a:bodyPr>
          <a:lstStyle/>
          <a:p>
            <a:pPr algn="ctr"/>
            <a:r>
              <a:rPr lang="en-US" dirty="0"/>
              <a:t>Data Acquisition</a:t>
            </a:r>
          </a:p>
        </p:txBody>
      </p:sp>
      <p:sp>
        <p:nvSpPr>
          <p:cNvPr id="208" name="Rounded Rectangle 207"/>
          <p:cNvSpPr/>
          <p:nvPr/>
        </p:nvSpPr>
        <p:spPr>
          <a:xfrm>
            <a:off x="5104508" y="3934898"/>
            <a:ext cx="2015968" cy="574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ounded Rectangle 7"/>
          <p:cNvSpPr/>
          <p:nvPr/>
        </p:nvSpPr>
        <p:spPr>
          <a:xfrm>
            <a:off x="5777345" y="10108804"/>
            <a:ext cx="1771650" cy="519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9"/>
          <a:stretch>
            <a:fillRect/>
          </a:stretch>
        </p:blipFill>
        <p:spPr>
          <a:xfrm>
            <a:off x="5436618" y="2891559"/>
            <a:ext cx="349528" cy="405453"/>
          </a:xfrm>
          <a:prstGeom prst="rect">
            <a:avLst/>
          </a:prstGeom>
        </p:spPr>
      </p:pic>
      <p:pic>
        <p:nvPicPr>
          <p:cNvPr id="16" name="Picture 15"/>
          <p:cNvPicPr>
            <a:picLocks noChangeAspect="1"/>
          </p:cNvPicPr>
          <p:nvPr/>
        </p:nvPicPr>
        <p:blipFill>
          <a:blip r:embed="rId9"/>
          <a:stretch>
            <a:fillRect/>
          </a:stretch>
        </p:blipFill>
        <p:spPr>
          <a:xfrm>
            <a:off x="5955179" y="2673346"/>
            <a:ext cx="349528" cy="405453"/>
          </a:xfrm>
          <a:prstGeom prst="rect">
            <a:avLst/>
          </a:prstGeom>
        </p:spPr>
      </p:pic>
      <p:pic>
        <p:nvPicPr>
          <p:cNvPr id="18" name="Picture 17"/>
          <p:cNvPicPr>
            <a:picLocks noChangeAspect="1"/>
          </p:cNvPicPr>
          <p:nvPr/>
        </p:nvPicPr>
        <p:blipFill>
          <a:blip r:embed="rId9"/>
          <a:stretch>
            <a:fillRect/>
          </a:stretch>
        </p:blipFill>
        <p:spPr>
          <a:xfrm>
            <a:off x="6452083" y="2904795"/>
            <a:ext cx="349528" cy="405453"/>
          </a:xfrm>
          <a:prstGeom prst="rect">
            <a:avLst/>
          </a:prstGeom>
        </p:spPr>
      </p:pic>
      <p:sp>
        <p:nvSpPr>
          <p:cNvPr id="219" name="Rounded Rectangle 218"/>
          <p:cNvSpPr/>
          <p:nvPr/>
        </p:nvSpPr>
        <p:spPr>
          <a:xfrm>
            <a:off x="5245768" y="2567910"/>
            <a:ext cx="1744579" cy="845771"/>
          </a:xfrm>
          <a:prstGeom prst="roundRect">
            <a:avLst/>
          </a:prstGeom>
          <a:no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2" name="Down Arrow 221"/>
          <p:cNvSpPr/>
          <p:nvPr/>
        </p:nvSpPr>
        <p:spPr>
          <a:xfrm>
            <a:off x="6032738" y="3419497"/>
            <a:ext cx="157551" cy="519184"/>
          </a:xfrm>
          <a:prstGeom prst="downArrow">
            <a:avLst>
              <a:gd name="adj1" fmla="val 50000"/>
              <a:gd name="adj2" fmla="val 1188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4" name="TextBox 223"/>
          <p:cNvSpPr txBox="1"/>
          <p:nvPr/>
        </p:nvSpPr>
        <p:spPr>
          <a:xfrm>
            <a:off x="5320178" y="2270213"/>
            <a:ext cx="1554208" cy="323165"/>
          </a:xfrm>
          <a:prstGeom prst="rect">
            <a:avLst/>
          </a:prstGeom>
          <a:noFill/>
        </p:spPr>
        <p:txBody>
          <a:bodyPr wrap="none" rtlCol="0">
            <a:spAutoFit/>
          </a:bodyPr>
          <a:lstStyle/>
          <a:p>
            <a:pPr algn="ctr"/>
            <a:r>
              <a:rPr lang="en-US" sz="1500" i="1" dirty="0" smtClean="0"/>
              <a:t>Online Databases</a:t>
            </a:r>
          </a:p>
        </p:txBody>
      </p:sp>
      <p:sp>
        <p:nvSpPr>
          <p:cNvPr id="223" name="Down Arrow 222"/>
          <p:cNvSpPr/>
          <p:nvPr/>
        </p:nvSpPr>
        <p:spPr>
          <a:xfrm>
            <a:off x="6035610" y="4520802"/>
            <a:ext cx="157551" cy="519184"/>
          </a:xfrm>
          <a:prstGeom prst="downArrow">
            <a:avLst>
              <a:gd name="adj1" fmla="val 50000"/>
              <a:gd name="adj2" fmla="val 1188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6" name="TextBox 225"/>
          <p:cNvSpPr txBox="1"/>
          <p:nvPr/>
        </p:nvSpPr>
        <p:spPr>
          <a:xfrm>
            <a:off x="7777258" y="7293370"/>
            <a:ext cx="651140" cy="307777"/>
          </a:xfrm>
          <a:prstGeom prst="rect">
            <a:avLst/>
          </a:prstGeom>
          <a:noFill/>
        </p:spPr>
        <p:txBody>
          <a:bodyPr wrap="none" rtlCol="0">
            <a:spAutoFit/>
          </a:bodyPr>
          <a:lstStyle/>
          <a:p>
            <a:r>
              <a:rPr lang="en-US" sz="1400" dirty="0" smtClean="0"/>
              <a:t>GID-</a:t>
            </a:r>
            <a:r>
              <a:rPr lang="en-US" sz="1400" i="1" dirty="0" smtClean="0"/>
              <a:t>m</a:t>
            </a:r>
            <a:endParaRPr lang="en-US" sz="1400" i="1" dirty="0"/>
          </a:p>
        </p:txBody>
      </p:sp>
      <p:sp>
        <p:nvSpPr>
          <p:cNvPr id="246" name="Rectangle 245"/>
          <p:cNvSpPr/>
          <p:nvPr/>
        </p:nvSpPr>
        <p:spPr>
          <a:xfrm>
            <a:off x="6384099" y="12102498"/>
            <a:ext cx="732851" cy="2645826"/>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7110585" y="12103768"/>
            <a:ext cx="502655" cy="2649974"/>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extBox 263"/>
          <p:cNvSpPr txBox="1"/>
          <p:nvPr/>
        </p:nvSpPr>
        <p:spPr>
          <a:xfrm>
            <a:off x="7115529" y="12767567"/>
            <a:ext cx="534121" cy="307777"/>
          </a:xfrm>
          <a:prstGeom prst="rect">
            <a:avLst/>
          </a:prstGeom>
          <a:noFill/>
        </p:spPr>
        <p:txBody>
          <a:bodyPr wrap="none" rtlCol="0">
            <a:spAutoFit/>
          </a:bodyPr>
          <a:lstStyle/>
          <a:p>
            <a:r>
              <a:rPr lang="en-US" sz="1400" dirty="0"/>
              <a:t>HIV+</a:t>
            </a:r>
          </a:p>
        </p:txBody>
      </p:sp>
      <p:sp>
        <p:nvSpPr>
          <p:cNvPr id="265" name="TextBox 264"/>
          <p:cNvSpPr txBox="1"/>
          <p:nvPr/>
        </p:nvSpPr>
        <p:spPr>
          <a:xfrm>
            <a:off x="7130826" y="13049194"/>
            <a:ext cx="498855" cy="307777"/>
          </a:xfrm>
          <a:prstGeom prst="rect">
            <a:avLst/>
          </a:prstGeom>
          <a:noFill/>
        </p:spPr>
        <p:txBody>
          <a:bodyPr wrap="none" rtlCol="0">
            <a:spAutoFit/>
          </a:bodyPr>
          <a:lstStyle/>
          <a:p>
            <a:r>
              <a:rPr lang="en-US" sz="1400" dirty="0"/>
              <a:t>HIV-</a:t>
            </a:r>
          </a:p>
        </p:txBody>
      </p:sp>
      <p:sp>
        <p:nvSpPr>
          <p:cNvPr id="266" name="TextBox 265"/>
          <p:cNvSpPr txBox="1"/>
          <p:nvPr/>
        </p:nvSpPr>
        <p:spPr>
          <a:xfrm>
            <a:off x="7131642" y="13354521"/>
            <a:ext cx="498855" cy="307777"/>
          </a:xfrm>
          <a:prstGeom prst="rect">
            <a:avLst/>
          </a:prstGeom>
          <a:noFill/>
        </p:spPr>
        <p:txBody>
          <a:bodyPr wrap="none" rtlCol="0">
            <a:spAutoFit/>
          </a:bodyPr>
          <a:lstStyle/>
          <a:p>
            <a:r>
              <a:rPr lang="en-US" sz="1400" dirty="0"/>
              <a:t>HIV-</a:t>
            </a:r>
          </a:p>
        </p:txBody>
      </p:sp>
      <p:sp>
        <p:nvSpPr>
          <p:cNvPr id="267" name="TextBox 266"/>
          <p:cNvSpPr txBox="1"/>
          <p:nvPr/>
        </p:nvSpPr>
        <p:spPr>
          <a:xfrm rot="5400000">
            <a:off x="7239649" y="14317436"/>
            <a:ext cx="343364" cy="369332"/>
          </a:xfrm>
          <a:prstGeom prst="rect">
            <a:avLst/>
          </a:prstGeom>
          <a:noFill/>
        </p:spPr>
        <p:txBody>
          <a:bodyPr wrap="none" rtlCol="0">
            <a:spAutoFit/>
          </a:bodyPr>
          <a:lstStyle/>
          <a:p>
            <a:r>
              <a:rPr lang="en-US" dirty="0"/>
              <a:t>…</a:t>
            </a:r>
          </a:p>
        </p:txBody>
      </p:sp>
      <p:sp>
        <p:nvSpPr>
          <p:cNvPr id="273" name="TextBox 272"/>
          <p:cNvSpPr txBox="1"/>
          <p:nvPr/>
        </p:nvSpPr>
        <p:spPr>
          <a:xfrm>
            <a:off x="7081339" y="12256260"/>
            <a:ext cx="569323" cy="461665"/>
          </a:xfrm>
          <a:prstGeom prst="rect">
            <a:avLst/>
          </a:prstGeom>
          <a:noFill/>
        </p:spPr>
        <p:txBody>
          <a:bodyPr wrap="none" rtlCol="0">
            <a:spAutoFit/>
          </a:bodyPr>
          <a:lstStyle/>
          <a:p>
            <a:pPr algn="ctr"/>
            <a:r>
              <a:rPr lang="en-US" sz="1200" dirty="0"/>
              <a:t>HIV </a:t>
            </a:r>
            <a:endParaRPr lang="en-US" sz="1200" dirty="0" smtClean="0"/>
          </a:p>
          <a:p>
            <a:pPr algn="ctr"/>
            <a:r>
              <a:rPr lang="en-US" sz="1200" dirty="0" smtClean="0"/>
              <a:t>Status</a:t>
            </a:r>
            <a:endParaRPr lang="en-US" sz="1200" dirty="0"/>
          </a:p>
        </p:txBody>
      </p:sp>
      <p:sp>
        <p:nvSpPr>
          <p:cNvPr id="279" name="TextBox 278"/>
          <p:cNvSpPr txBox="1"/>
          <p:nvPr/>
        </p:nvSpPr>
        <p:spPr>
          <a:xfrm>
            <a:off x="5762229" y="13069123"/>
            <a:ext cx="599844" cy="307777"/>
          </a:xfrm>
          <a:prstGeom prst="rect">
            <a:avLst/>
          </a:prstGeom>
          <a:noFill/>
        </p:spPr>
        <p:txBody>
          <a:bodyPr wrap="none" rtlCol="0">
            <a:spAutoFit/>
          </a:bodyPr>
          <a:lstStyle/>
          <a:p>
            <a:r>
              <a:rPr lang="en-US" sz="1400" dirty="0" smtClean="0"/>
              <a:t>GID-</a:t>
            </a:r>
            <a:r>
              <a:rPr lang="en-US" sz="1400" i="1" dirty="0"/>
              <a:t>2</a:t>
            </a:r>
          </a:p>
        </p:txBody>
      </p:sp>
      <p:sp>
        <p:nvSpPr>
          <p:cNvPr id="280" name="TextBox 279"/>
          <p:cNvSpPr txBox="1"/>
          <p:nvPr/>
        </p:nvSpPr>
        <p:spPr>
          <a:xfrm>
            <a:off x="5759968" y="12775587"/>
            <a:ext cx="599844" cy="307777"/>
          </a:xfrm>
          <a:prstGeom prst="rect">
            <a:avLst/>
          </a:prstGeom>
          <a:noFill/>
        </p:spPr>
        <p:txBody>
          <a:bodyPr wrap="none" rtlCol="0">
            <a:spAutoFit/>
          </a:bodyPr>
          <a:lstStyle/>
          <a:p>
            <a:r>
              <a:rPr lang="en-US" sz="1400" dirty="0" smtClean="0"/>
              <a:t>GID-</a:t>
            </a:r>
            <a:r>
              <a:rPr lang="en-US" sz="1400" i="1" dirty="0"/>
              <a:t>1</a:t>
            </a:r>
          </a:p>
        </p:txBody>
      </p:sp>
      <p:sp>
        <p:nvSpPr>
          <p:cNvPr id="281" name="TextBox 280"/>
          <p:cNvSpPr txBox="1"/>
          <p:nvPr/>
        </p:nvSpPr>
        <p:spPr>
          <a:xfrm rot="5400000">
            <a:off x="5946316" y="14317436"/>
            <a:ext cx="343364" cy="369332"/>
          </a:xfrm>
          <a:prstGeom prst="rect">
            <a:avLst/>
          </a:prstGeom>
          <a:noFill/>
        </p:spPr>
        <p:txBody>
          <a:bodyPr wrap="none" rtlCol="0">
            <a:spAutoFit/>
          </a:bodyPr>
          <a:lstStyle/>
          <a:p>
            <a:r>
              <a:rPr lang="en-US" dirty="0"/>
              <a:t>…</a:t>
            </a:r>
          </a:p>
        </p:txBody>
      </p:sp>
      <p:sp>
        <p:nvSpPr>
          <p:cNvPr id="282" name="TextBox 281"/>
          <p:cNvSpPr txBox="1"/>
          <p:nvPr/>
        </p:nvSpPr>
        <p:spPr>
          <a:xfrm>
            <a:off x="5658814" y="12231283"/>
            <a:ext cx="798616" cy="461665"/>
          </a:xfrm>
          <a:prstGeom prst="rect">
            <a:avLst/>
          </a:prstGeom>
          <a:noFill/>
        </p:spPr>
        <p:txBody>
          <a:bodyPr wrap="none" rtlCol="0">
            <a:spAutoFit/>
          </a:bodyPr>
          <a:lstStyle/>
          <a:p>
            <a:pPr algn="ctr"/>
            <a:r>
              <a:rPr lang="en-US" sz="1200" dirty="0"/>
              <a:t>Genotype</a:t>
            </a:r>
          </a:p>
          <a:p>
            <a:pPr algn="ctr"/>
            <a:r>
              <a:rPr lang="en-US" sz="1200" dirty="0"/>
              <a:t>ID</a:t>
            </a:r>
          </a:p>
        </p:txBody>
      </p:sp>
      <p:sp>
        <p:nvSpPr>
          <p:cNvPr id="286" name="TextBox 285"/>
          <p:cNvSpPr txBox="1"/>
          <p:nvPr/>
        </p:nvSpPr>
        <p:spPr>
          <a:xfrm>
            <a:off x="6468450" y="12782710"/>
            <a:ext cx="579005" cy="307777"/>
          </a:xfrm>
          <a:prstGeom prst="rect">
            <a:avLst/>
          </a:prstGeom>
          <a:noFill/>
        </p:spPr>
        <p:txBody>
          <a:bodyPr wrap="none" rtlCol="0">
            <a:spAutoFit/>
          </a:bodyPr>
          <a:lstStyle/>
          <a:p>
            <a:r>
              <a:rPr lang="en-US" sz="1400" dirty="0" smtClean="0"/>
              <a:t>PID-</a:t>
            </a:r>
            <a:r>
              <a:rPr lang="en-US" sz="1400" i="1" dirty="0"/>
              <a:t>8</a:t>
            </a:r>
          </a:p>
        </p:txBody>
      </p:sp>
      <p:sp>
        <p:nvSpPr>
          <p:cNvPr id="289" name="TextBox 288"/>
          <p:cNvSpPr txBox="1"/>
          <p:nvPr/>
        </p:nvSpPr>
        <p:spPr>
          <a:xfrm>
            <a:off x="6336534" y="12230134"/>
            <a:ext cx="861133"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290" name="TextBox 289"/>
          <p:cNvSpPr txBox="1"/>
          <p:nvPr/>
        </p:nvSpPr>
        <p:spPr>
          <a:xfrm>
            <a:off x="5759771" y="13361633"/>
            <a:ext cx="599844" cy="307777"/>
          </a:xfrm>
          <a:prstGeom prst="rect">
            <a:avLst/>
          </a:prstGeom>
          <a:noFill/>
        </p:spPr>
        <p:txBody>
          <a:bodyPr wrap="none" rtlCol="0">
            <a:spAutoFit/>
          </a:bodyPr>
          <a:lstStyle/>
          <a:p>
            <a:r>
              <a:rPr lang="en-US" sz="1400" dirty="0" smtClean="0"/>
              <a:t>GID-</a:t>
            </a:r>
            <a:r>
              <a:rPr lang="en-US" sz="1400" i="1" dirty="0" smtClean="0"/>
              <a:t>3</a:t>
            </a:r>
            <a:endParaRPr lang="en-US" sz="1400" i="1" dirty="0"/>
          </a:p>
        </p:txBody>
      </p:sp>
      <p:sp>
        <p:nvSpPr>
          <p:cNvPr id="291" name="TextBox 290"/>
          <p:cNvSpPr txBox="1"/>
          <p:nvPr/>
        </p:nvSpPr>
        <p:spPr>
          <a:xfrm>
            <a:off x="5749939" y="13654143"/>
            <a:ext cx="599844" cy="307777"/>
          </a:xfrm>
          <a:prstGeom prst="rect">
            <a:avLst/>
          </a:prstGeom>
          <a:noFill/>
        </p:spPr>
        <p:txBody>
          <a:bodyPr wrap="none" rtlCol="0">
            <a:spAutoFit/>
          </a:bodyPr>
          <a:lstStyle/>
          <a:p>
            <a:r>
              <a:rPr lang="en-US" sz="1400" dirty="0" smtClean="0"/>
              <a:t>GID-</a:t>
            </a:r>
            <a:r>
              <a:rPr lang="en-US" sz="1400" i="1" dirty="0"/>
              <a:t>4</a:t>
            </a:r>
          </a:p>
        </p:txBody>
      </p:sp>
      <p:sp>
        <p:nvSpPr>
          <p:cNvPr id="292" name="TextBox 291"/>
          <p:cNvSpPr txBox="1"/>
          <p:nvPr/>
        </p:nvSpPr>
        <p:spPr>
          <a:xfrm>
            <a:off x="6476265" y="13072636"/>
            <a:ext cx="579005" cy="307777"/>
          </a:xfrm>
          <a:prstGeom prst="rect">
            <a:avLst/>
          </a:prstGeom>
          <a:noFill/>
        </p:spPr>
        <p:txBody>
          <a:bodyPr wrap="none" rtlCol="0">
            <a:spAutoFit/>
          </a:bodyPr>
          <a:lstStyle/>
          <a:p>
            <a:r>
              <a:rPr lang="en-US" sz="1400" dirty="0" smtClean="0"/>
              <a:t>PID-</a:t>
            </a:r>
            <a:r>
              <a:rPr lang="en-US" sz="1400" i="1" dirty="0"/>
              <a:t>3</a:t>
            </a:r>
          </a:p>
        </p:txBody>
      </p:sp>
      <p:sp>
        <p:nvSpPr>
          <p:cNvPr id="293" name="TextBox 292"/>
          <p:cNvSpPr txBox="1"/>
          <p:nvPr/>
        </p:nvSpPr>
        <p:spPr>
          <a:xfrm>
            <a:off x="6468450" y="13352981"/>
            <a:ext cx="579005" cy="307777"/>
          </a:xfrm>
          <a:prstGeom prst="rect">
            <a:avLst/>
          </a:prstGeom>
          <a:noFill/>
        </p:spPr>
        <p:txBody>
          <a:bodyPr wrap="none" rtlCol="0">
            <a:spAutoFit/>
          </a:bodyPr>
          <a:lstStyle/>
          <a:p>
            <a:r>
              <a:rPr lang="en-US" sz="1400" dirty="0" smtClean="0"/>
              <a:t>PID-</a:t>
            </a:r>
            <a:r>
              <a:rPr lang="en-US" sz="1400" i="1" dirty="0"/>
              <a:t>1</a:t>
            </a:r>
          </a:p>
        </p:txBody>
      </p:sp>
      <p:sp>
        <p:nvSpPr>
          <p:cNvPr id="294" name="TextBox 293"/>
          <p:cNvSpPr txBox="1"/>
          <p:nvPr/>
        </p:nvSpPr>
        <p:spPr>
          <a:xfrm>
            <a:off x="6473366" y="13667613"/>
            <a:ext cx="579005" cy="307777"/>
          </a:xfrm>
          <a:prstGeom prst="rect">
            <a:avLst/>
          </a:prstGeom>
          <a:noFill/>
        </p:spPr>
        <p:txBody>
          <a:bodyPr wrap="none" rtlCol="0">
            <a:spAutoFit/>
          </a:bodyPr>
          <a:lstStyle/>
          <a:p>
            <a:r>
              <a:rPr lang="en-US" sz="1400" dirty="0" smtClean="0"/>
              <a:t>PID-</a:t>
            </a:r>
            <a:r>
              <a:rPr lang="en-US" sz="1400" i="1" dirty="0"/>
              <a:t>1</a:t>
            </a:r>
          </a:p>
        </p:txBody>
      </p:sp>
      <p:sp>
        <p:nvSpPr>
          <p:cNvPr id="27" name="Rectangle 26"/>
          <p:cNvSpPr/>
          <p:nvPr/>
        </p:nvSpPr>
        <p:spPr>
          <a:xfrm>
            <a:off x="6383976" y="13377584"/>
            <a:ext cx="1224116" cy="280220"/>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extBox 295"/>
          <p:cNvSpPr txBox="1"/>
          <p:nvPr/>
        </p:nvSpPr>
        <p:spPr>
          <a:xfrm>
            <a:off x="7113737" y="13677399"/>
            <a:ext cx="534121" cy="307777"/>
          </a:xfrm>
          <a:prstGeom prst="rect">
            <a:avLst/>
          </a:prstGeom>
          <a:noFill/>
        </p:spPr>
        <p:txBody>
          <a:bodyPr wrap="none" rtlCol="0">
            <a:spAutoFit/>
          </a:bodyPr>
          <a:lstStyle/>
          <a:p>
            <a:r>
              <a:rPr lang="en-US" sz="1400" dirty="0"/>
              <a:t>HIV+</a:t>
            </a:r>
          </a:p>
        </p:txBody>
      </p:sp>
      <p:grpSp>
        <p:nvGrpSpPr>
          <p:cNvPr id="228" name="Group 227"/>
          <p:cNvGrpSpPr/>
          <p:nvPr/>
        </p:nvGrpSpPr>
        <p:grpSpPr>
          <a:xfrm>
            <a:off x="5706086" y="12778092"/>
            <a:ext cx="1907354" cy="1476064"/>
            <a:chOff x="5116533" y="12778092"/>
            <a:chExt cx="3404265" cy="1476064"/>
          </a:xfrm>
        </p:grpSpPr>
        <p:cxnSp>
          <p:nvCxnSpPr>
            <p:cNvPr id="269" name="Straight Connector 268"/>
            <p:cNvCxnSpPr/>
            <p:nvPr/>
          </p:nvCxnSpPr>
          <p:spPr>
            <a:xfrm>
              <a:off x="5129278" y="12778092"/>
              <a:ext cx="338625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a:off x="5126090" y="13656290"/>
              <a:ext cx="3388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5126092" y="13370132"/>
              <a:ext cx="33947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5116533" y="13069289"/>
              <a:ext cx="34018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a:off x="5131006" y="13960163"/>
              <a:ext cx="3388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a:off x="5117432" y="14254156"/>
              <a:ext cx="339290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00" name="Rectangle 299"/>
          <p:cNvSpPr/>
          <p:nvPr/>
        </p:nvSpPr>
        <p:spPr>
          <a:xfrm>
            <a:off x="6386851" y="13967056"/>
            <a:ext cx="1224116" cy="280220"/>
          </a:xfrm>
          <a:prstGeom prst="rect">
            <a:avLst/>
          </a:prstGeom>
          <a:pattFill prst="wdUpDiag">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5752815" y="13950316"/>
            <a:ext cx="599844" cy="307777"/>
          </a:xfrm>
          <a:prstGeom prst="rect">
            <a:avLst/>
          </a:prstGeom>
          <a:noFill/>
        </p:spPr>
        <p:txBody>
          <a:bodyPr wrap="none" rtlCol="0">
            <a:spAutoFit/>
          </a:bodyPr>
          <a:lstStyle/>
          <a:p>
            <a:r>
              <a:rPr lang="en-US" sz="1400" dirty="0" smtClean="0"/>
              <a:t>GID-</a:t>
            </a:r>
            <a:r>
              <a:rPr lang="en-US" sz="1400" i="1" dirty="0"/>
              <a:t>5</a:t>
            </a:r>
          </a:p>
        </p:txBody>
      </p:sp>
      <p:sp>
        <p:nvSpPr>
          <p:cNvPr id="301" name="TextBox 300"/>
          <p:cNvSpPr txBox="1"/>
          <p:nvPr/>
        </p:nvSpPr>
        <p:spPr>
          <a:xfrm rot="5400000">
            <a:off x="6631954" y="14320311"/>
            <a:ext cx="343364" cy="369332"/>
          </a:xfrm>
          <a:prstGeom prst="rect">
            <a:avLst/>
          </a:prstGeom>
          <a:noFill/>
        </p:spPr>
        <p:txBody>
          <a:bodyPr wrap="none" rtlCol="0">
            <a:spAutoFit/>
          </a:bodyPr>
          <a:lstStyle/>
          <a:p>
            <a:r>
              <a:rPr lang="en-US" dirty="0"/>
              <a:t>…</a:t>
            </a:r>
          </a:p>
        </p:txBody>
      </p:sp>
      <p:cxnSp>
        <p:nvCxnSpPr>
          <p:cNvPr id="274" name="Straight Connector 273"/>
          <p:cNvCxnSpPr/>
          <p:nvPr/>
        </p:nvCxnSpPr>
        <p:spPr>
          <a:xfrm>
            <a:off x="7608341" y="12773738"/>
            <a:ext cx="0" cy="1968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a:off x="7112622" y="12100577"/>
            <a:ext cx="0" cy="2649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a:off x="6382982" y="12110399"/>
            <a:ext cx="0" cy="2649499"/>
          </a:xfrm>
          <a:prstGeom prst="line">
            <a:avLst/>
          </a:prstGeom>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5710726" y="12096345"/>
            <a:ext cx="1894621" cy="2652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100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2613412" y="8841870"/>
            <a:ext cx="1974179" cy="1733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07178" y="2723346"/>
            <a:ext cx="8229600" cy="1143000"/>
          </a:xfrm>
        </p:spPr>
        <p:txBody>
          <a:bodyPr>
            <a:normAutofit/>
          </a:bodyPr>
          <a:lstStyle/>
          <a:p>
            <a:r>
              <a:rPr lang="en-US" sz="4000" dirty="0" smtClean="0"/>
              <a:t>Fig 1b: Datasets</a:t>
            </a:r>
            <a:endParaRPr lang="en-US" sz="4000" dirty="0"/>
          </a:p>
        </p:txBody>
      </p:sp>
      <p:sp>
        <p:nvSpPr>
          <p:cNvPr id="4" name="Rectangle 3"/>
          <p:cNvSpPr/>
          <p:nvPr/>
        </p:nvSpPr>
        <p:spPr>
          <a:xfrm>
            <a:off x="2612501" y="6064037"/>
            <a:ext cx="2826279"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Rectangle 5"/>
              <p:cNvSpPr/>
              <p:nvPr/>
            </p:nvSpPr>
            <p:spPr>
              <a:xfrm>
                <a:off x="1682572" y="6984402"/>
                <a:ext cx="4280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𝑞</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158572" y="2412396"/>
                <a:ext cx="428002" cy="461665"/>
              </a:xfrm>
              <a:prstGeom prst="rect">
                <a:avLst/>
              </a:prstGeom>
              <a:blipFill rotWithShape="0">
                <a:blip r:embed="rId3"/>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83907" y="5232014"/>
                <a:ext cx="5750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𝑛</m:t>
                          </m:r>
                        </m:e>
                        <m:sub>
                          <m:r>
                            <a:rPr lang="en-US" sz="2400" i="1">
                              <a:latin typeface="Cambria Math"/>
                            </a:rPr>
                            <m:t>𝑣</m:t>
                          </m:r>
                        </m:sub>
                      </m:sSub>
                    </m:oMath>
                  </m:oMathPara>
                </a14:m>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2259901" y="660008"/>
                <a:ext cx="575029" cy="461665"/>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128790" y="5492978"/>
                <a:ext cx="55406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𝑣</m:t>
                      </m:r>
                    </m:oMath>
                  </m:oMathPara>
                </a14:m>
                <a:endParaRPr lang="en-US" sz="3600" dirty="0"/>
              </a:p>
            </p:txBody>
          </p:sp>
        </mc:Choice>
        <mc:Fallback xmlns="">
          <p:sp>
            <p:nvSpPr>
              <p:cNvPr id="11" name="Rectangle 10"/>
              <p:cNvSpPr>
                <a:spLocks noRot="1" noChangeAspect="1" noMove="1" noResize="1" noEditPoints="1" noAdjustHandles="1" noChangeArrowheads="1" noChangeShapeType="1" noTextEdit="1"/>
              </p:cNvSpPr>
              <p:nvPr/>
            </p:nvSpPr>
            <p:spPr>
              <a:xfrm>
                <a:off x="604790" y="920972"/>
                <a:ext cx="554062" cy="646331"/>
              </a:xfrm>
              <a:prstGeom prst="rect">
                <a:avLst/>
              </a:prstGeom>
              <a:blipFill rotWithShape="0">
                <a:blip r:embed="rId5"/>
                <a:stretch>
                  <a:fillRect/>
                </a:stretch>
              </a:blipFill>
            </p:spPr>
            <p:txBody>
              <a:bodyPr/>
              <a:lstStyle/>
              <a:p>
                <a:r>
                  <a:rPr lang="en-US">
                    <a:noFill/>
                  </a:rPr>
                  <a:t> </a:t>
                </a:r>
              </a:p>
            </p:txBody>
          </p:sp>
        </mc:Fallback>
      </mc:AlternateContent>
      <p:cxnSp>
        <p:nvCxnSpPr>
          <p:cNvPr id="18" name="Straight Connector 17"/>
          <p:cNvCxnSpPr/>
          <p:nvPr/>
        </p:nvCxnSpPr>
        <p:spPr>
          <a:xfrm flipV="1">
            <a:off x="3336560" y="6006888"/>
            <a:ext cx="0" cy="4574026"/>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3184166" y="5694054"/>
                <a:ext cx="3248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𝑗</m:t>
                      </m:r>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1660160" y="1122054"/>
                <a:ext cx="324897" cy="369332"/>
              </a:xfrm>
              <a:prstGeom prst="rect">
                <a:avLst/>
              </a:prstGeom>
              <a:blipFill rotWithShape="0">
                <a:blip r:embed="rId6"/>
                <a:stretch>
                  <a:fillRect b="-13115"/>
                </a:stretch>
              </a:blipFill>
            </p:spPr>
            <p:txBody>
              <a:bodyPr/>
              <a:lstStyle/>
              <a:p>
                <a:r>
                  <a:rPr lang="en-US">
                    <a:noFill/>
                  </a:rPr>
                  <a:t> </a:t>
                </a:r>
              </a:p>
            </p:txBody>
          </p:sp>
        </mc:Fallback>
      </mc:AlternateContent>
      <p:sp>
        <p:nvSpPr>
          <p:cNvPr id="25" name="Left Brace 24"/>
          <p:cNvSpPr/>
          <p:nvPr/>
        </p:nvSpPr>
        <p:spPr>
          <a:xfrm>
            <a:off x="2117360" y="6064037"/>
            <a:ext cx="350108" cy="2209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rot="5400000">
            <a:off x="3884714" y="4351552"/>
            <a:ext cx="285853" cy="28147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Rectangle 32"/>
              <p:cNvSpPr/>
              <p:nvPr/>
            </p:nvSpPr>
            <p:spPr>
              <a:xfrm>
                <a:off x="1655549" y="9458896"/>
                <a:ext cx="42800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𝑞</m:t>
                      </m:r>
                    </m:oMath>
                  </m:oMathPara>
                </a14:m>
                <a:endParaRPr lang="en-US" sz="2400" dirty="0"/>
              </a:p>
            </p:txBody>
          </p:sp>
        </mc:Choice>
        <mc:Fallback xmlns="">
          <p:sp>
            <p:nvSpPr>
              <p:cNvPr id="33" name="Rectangle 32"/>
              <p:cNvSpPr>
                <a:spLocks noRot="1" noChangeAspect="1" noMove="1" noResize="1" noEditPoints="1" noAdjustHandles="1" noChangeArrowheads="1" noChangeShapeType="1" noTextEdit="1"/>
              </p:cNvSpPr>
              <p:nvPr/>
            </p:nvSpPr>
            <p:spPr>
              <a:xfrm>
                <a:off x="131549" y="4886890"/>
                <a:ext cx="428002" cy="461665"/>
              </a:xfrm>
              <a:prstGeom prst="rect">
                <a:avLst/>
              </a:prstGeom>
              <a:blipFill rotWithShape="0">
                <a:blip r:embed="rId7"/>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376277" y="10744434"/>
                <a:ext cx="57131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𝑛</m:t>
                          </m:r>
                        </m:e>
                        <m:sub>
                          <m:r>
                            <a:rPr lang="en-US" sz="2400" i="1">
                              <a:latin typeface="Cambria Math"/>
                            </a:rPr>
                            <m:t>𝑒</m:t>
                          </m:r>
                        </m:sub>
                      </m:sSub>
                    </m:oMath>
                  </m:oMathPara>
                </a14:m>
                <a:endParaRPr lang="en-US" sz="2400" dirty="0"/>
              </a:p>
            </p:txBody>
          </p:sp>
        </mc:Choice>
        <mc:Fallback xmlns="">
          <p:sp>
            <p:nvSpPr>
              <p:cNvPr id="34" name="Rectangle 33"/>
              <p:cNvSpPr>
                <a:spLocks noRot="1" noChangeAspect="1" noMove="1" noResize="1" noEditPoints="1" noAdjustHandles="1" noChangeArrowheads="1" noChangeShapeType="1" noTextEdit="1"/>
              </p:cNvSpPr>
              <p:nvPr/>
            </p:nvSpPr>
            <p:spPr>
              <a:xfrm>
                <a:off x="1852277" y="6172428"/>
                <a:ext cx="571310" cy="461665"/>
              </a:xfrm>
              <a:prstGeom prst="rect">
                <a:avLst/>
              </a:prstGeom>
              <a:blipFill rotWithShape="0">
                <a:blip r:embed="rId8"/>
                <a:stretch>
                  <a:fillRect/>
                </a:stretch>
              </a:blipFill>
            </p:spPr>
            <p:txBody>
              <a:bodyPr/>
              <a:lstStyle/>
              <a:p>
                <a:r>
                  <a:rPr lang="en-US">
                    <a:noFill/>
                  </a:rPr>
                  <a:t> </a:t>
                </a:r>
              </a:p>
            </p:txBody>
          </p:sp>
        </mc:Fallback>
      </mc:AlternateContent>
      <p:cxnSp>
        <p:nvCxnSpPr>
          <p:cNvPr id="36" name="Straight Connector 35"/>
          <p:cNvCxnSpPr/>
          <p:nvPr/>
        </p:nvCxnSpPr>
        <p:spPr>
          <a:xfrm>
            <a:off x="2552197" y="10171849"/>
            <a:ext cx="203061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2251769" y="9982120"/>
                <a:ext cx="3709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𝑘</m:t>
                      </m:r>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727763" y="5410120"/>
                <a:ext cx="370935" cy="369332"/>
              </a:xfrm>
              <a:prstGeom prst="rect">
                <a:avLst/>
              </a:prstGeom>
              <a:blipFill rotWithShape="0">
                <a:blip r:embed="rId9"/>
                <a:stretch>
                  <a:fillRect/>
                </a:stretch>
              </a:blipFill>
            </p:spPr>
            <p:txBody>
              <a:bodyPr/>
              <a:lstStyle/>
              <a:p>
                <a:r>
                  <a:rPr lang="en-US">
                    <a:noFill/>
                  </a:rPr>
                  <a:t> </a:t>
                </a:r>
              </a:p>
            </p:txBody>
          </p:sp>
        </mc:Fallback>
      </mc:AlternateContent>
      <p:sp>
        <p:nvSpPr>
          <p:cNvPr id="41" name="Left Brace 40"/>
          <p:cNvSpPr/>
          <p:nvPr/>
        </p:nvSpPr>
        <p:spPr>
          <a:xfrm rot="10800000" flipH="1">
            <a:off x="2037105" y="8852893"/>
            <a:ext cx="347111" cy="168558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Left Brace 41"/>
          <p:cNvSpPr/>
          <p:nvPr/>
        </p:nvSpPr>
        <p:spPr>
          <a:xfrm rot="5400000" flipH="1">
            <a:off x="3468477" y="9749542"/>
            <a:ext cx="261615" cy="1981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ectangle 42"/>
              <p:cNvSpPr/>
              <p:nvPr/>
            </p:nvSpPr>
            <p:spPr>
              <a:xfrm>
                <a:off x="2147768" y="8303087"/>
                <a:ext cx="528222"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a:latin typeface="Cambria Math"/>
                        </a:rPr>
                        <m:t>𝑒</m:t>
                      </m:r>
                    </m:oMath>
                  </m:oMathPara>
                </a14:m>
                <a:endParaRPr lang="en-US" sz="3600" dirty="0"/>
              </a:p>
            </p:txBody>
          </p:sp>
        </mc:Choice>
        <mc:Fallback xmlns="">
          <p:sp>
            <p:nvSpPr>
              <p:cNvPr id="43" name="Rectangle 42"/>
              <p:cNvSpPr>
                <a:spLocks noRot="1" noChangeAspect="1" noMove="1" noResize="1" noEditPoints="1" noAdjustHandles="1" noChangeArrowheads="1" noChangeShapeType="1" noTextEdit="1"/>
              </p:cNvSpPr>
              <p:nvPr/>
            </p:nvSpPr>
            <p:spPr>
              <a:xfrm>
                <a:off x="623768" y="3731081"/>
                <a:ext cx="528222" cy="64633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8817273" y="10008204"/>
                <a:ext cx="6516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m:t>
                          </m:r>
                          <m:r>
                            <a:rPr lang="en-US" i="1">
                              <a:latin typeface="Cambria Math"/>
                            </a:rPr>
                            <m:t>𝐸</m:t>
                          </m:r>
                        </m:e>
                        <m:sub>
                          <m:r>
                            <a:rPr lang="en-US" i="1">
                              <a:latin typeface="Cambria Math"/>
                            </a:rPr>
                            <m:t>𝑘</m:t>
                          </m:r>
                        </m:sub>
                      </m:sSub>
                    </m:oMath>
                  </m:oMathPara>
                </a14:m>
                <a:endParaRPr lang="en-US" dirty="0"/>
              </a:p>
            </p:txBody>
          </p:sp>
        </mc:Choice>
        <mc:Fallback xmlns="">
          <p:sp>
            <p:nvSpPr>
              <p:cNvPr id="44" name="Rectangle 43"/>
              <p:cNvSpPr>
                <a:spLocks noRot="1" noChangeAspect="1" noMove="1" noResize="1" noEditPoints="1" noAdjustHandles="1" noChangeArrowheads="1" noChangeShapeType="1" noTextEdit="1"/>
              </p:cNvSpPr>
              <p:nvPr/>
            </p:nvSpPr>
            <p:spPr>
              <a:xfrm>
                <a:off x="7293273" y="5436204"/>
                <a:ext cx="651652"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2303609" y="7295765"/>
                <a:ext cx="3130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𝑘</m:t>
                      </m:r>
                    </m:oMath>
                  </m:oMathPara>
                </a14:m>
                <a:endParaRPr lang="en-US" dirty="0"/>
              </a:p>
            </p:txBody>
          </p:sp>
        </mc:Choice>
        <mc:Fallback xmlns="">
          <p:sp>
            <p:nvSpPr>
              <p:cNvPr id="50" name="Rectangle 49"/>
              <p:cNvSpPr>
                <a:spLocks noRot="1" noChangeAspect="1" noMove="1" noResize="1" noEditPoints="1" noAdjustHandles="1" noChangeArrowheads="1" noChangeShapeType="1" noTextEdit="1"/>
              </p:cNvSpPr>
              <p:nvPr/>
            </p:nvSpPr>
            <p:spPr>
              <a:xfrm>
                <a:off x="779609" y="2723765"/>
                <a:ext cx="313000" cy="369332"/>
              </a:xfrm>
              <a:prstGeom prst="rect">
                <a:avLst/>
              </a:prstGeom>
              <a:blipFill rotWithShape="0">
                <a:blip r:embed="rId12"/>
                <a:stretch>
                  <a:fillRect/>
                </a:stretch>
              </a:blipFill>
            </p:spPr>
            <p:txBody>
              <a:bodyPr/>
              <a:lstStyle/>
              <a:p>
                <a:r>
                  <a:rPr lang="en-US">
                    <a:noFill/>
                  </a:rPr>
                  <a:t> </a:t>
                </a:r>
              </a:p>
            </p:txBody>
          </p:sp>
        </mc:Fallback>
      </mc:AlternateContent>
      <p:cxnSp>
        <p:nvCxnSpPr>
          <p:cNvPr id="51" name="Straight Connector 50"/>
          <p:cNvCxnSpPr/>
          <p:nvPr/>
        </p:nvCxnSpPr>
        <p:spPr>
          <a:xfrm>
            <a:off x="2542960" y="7495754"/>
            <a:ext cx="2908701"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Rectangle 51"/>
              <p:cNvSpPr/>
              <p:nvPr/>
            </p:nvSpPr>
            <p:spPr>
              <a:xfrm>
                <a:off x="8793115" y="6384103"/>
                <a:ext cx="6333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oMath>
                  </m:oMathPara>
                </a14:m>
                <a:endParaRPr lang="en-US" dirty="0"/>
              </a:p>
            </p:txBody>
          </p:sp>
        </mc:Choice>
        <mc:Fallback xmlns="">
          <p:sp>
            <p:nvSpPr>
              <p:cNvPr id="52" name="Rectangle 51"/>
              <p:cNvSpPr>
                <a:spLocks noRot="1" noChangeAspect="1" noMove="1" noResize="1" noEditPoints="1" noAdjustHandles="1" noChangeArrowheads="1" noChangeShapeType="1" noTextEdit="1"/>
              </p:cNvSpPr>
              <p:nvPr/>
            </p:nvSpPr>
            <p:spPr>
              <a:xfrm>
                <a:off x="7269109" y="1812103"/>
                <a:ext cx="633379" cy="369332"/>
              </a:xfrm>
              <a:prstGeom prst="rect">
                <a:avLst/>
              </a:prstGeom>
              <a:blipFill rotWithShape="0">
                <a:blip r:embed="rId13"/>
                <a:stretch>
                  <a:fillRect/>
                </a:stretch>
              </a:blipFill>
            </p:spPr>
            <p:txBody>
              <a:bodyPr/>
              <a:lstStyle/>
              <a:p>
                <a:r>
                  <a:rPr lang="en-US">
                    <a:noFill/>
                  </a:rPr>
                  <a:t> </a:t>
                </a:r>
              </a:p>
            </p:txBody>
          </p:sp>
        </mc:Fallback>
      </mc:AlternateContent>
      <p:sp>
        <p:nvSpPr>
          <p:cNvPr id="59" name="Rectangle 58"/>
          <p:cNvSpPr/>
          <p:nvPr/>
        </p:nvSpPr>
        <p:spPr>
          <a:xfrm>
            <a:off x="2615235" y="10031398"/>
            <a:ext cx="1975351" cy="277793"/>
          </a:xfrm>
          <a:prstGeom prst="rect">
            <a:avLst/>
          </a:prstGeom>
          <a:no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rot="10800000">
            <a:off x="6340870" y="10046203"/>
            <a:ext cx="2523069" cy="277793"/>
          </a:xfrm>
          <a:prstGeom prst="rect">
            <a:avLst/>
          </a:prstGeom>
          <a:solidFill>
            <a:schemeClr val="accent1"/>
          </a:solid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a:stCxn id="58" idx="3"/>
            <a:endCxn id="69" idx="3"/>
          </p:cNvCxnSpPr>
          <p:nvPr/>
        </p:nvCxnSpPr>
        <p:spPr>
          <a:xfrm flipV="1">
            <a:off x="4589178" y="6579052"/>
            <a:ext cx="1714831" cy="913287"/>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759958" y="11060668"/>
            <a:ext cx="1854675" cy="369332"/>
          </a:xfrm>
          <a:prstGeom prst="rect">
            <a:avLst/>
          </a:prstGeom>
          <a:noFill/>
        </p:spPr>
        <p:txBody>
          <a:bodyPr wrap="none" rtlCol="0">
            <a:spAutoFit/>
          </a:bodyPr>
          <a:lstStyle/>
          <a:p>
            <a:r>
              <a:rPr lang="en-US" dirty="0"/>
              <a:t>Expression Matrix</a:t>
            </a:r>
          </a:p>
        </p:txBody>
      </p:sp>
      <p:sp>
        <p:nvSpPr>
          <p:cNvPr id="149" name="TextBox 148"/>
          <p:cNvSpPr txBox="1"/>
          <p:nvPr/>
        </p:nvSpPr>
        <p:spPr>
          <a:xfrm>
            <a:off x="2969788" y="5026204"/>
            <a:ext cx="1775935" cy="369332"/>
          </a:xfrm>
          <a:prstGeom prst="rect">
            <a:avLst/>
          </a:prstGeom>
          <a:noFill/>
        </p:spPr>
        <p:txBody>
          <a:bodyPr wrap="none" rtlCol="0">
            <a:spAutoFit/>
          </a:bodyPr>
          <a:lstStyle/>
          <a:p>
            <a:r>
              <a:rPr lang="en-US" dirty="0"/>
              <a:t>Genotype Matrix</a:t>
            </a:r>
          </a:p>
        </p:txBody>
      </p:sp>
      <p:sp>
        <p:nvSpPr>
          <p:cNvPr id="150" name="TextBox 149"/>
          <p:cNvSpPr txBox="1"/>
          <p:nvPr/>
        </p:nvSpPr>
        <p:spPr>
          <a:xfrm>
            <a:off x="9235622" y="7975117"/>
            <a:ext cx="1429943" cy="369332"/>
          </a:xfrm>
          <a:prstGeom prst="rect">
            <a:avLst/>
          </a:prstGeom>
          <a:noFill/>
        </p:spPr>
        <p:txBody>
          <a:bodyPr wrap="none" rtlCol="0">
            <a:spAutoFit/>
          </a:bodyPr>
          <a:lstStyle/>
          <a:p>
            <a:r>
              <a:rPr lang="en-US" dirty="0" err="1"/>
              <a:t>eQTL</a:t>
            </a:r>
            <a:r>
              <a:rPr lang="en-US" dirty="0"/>
              <a:t> Dataset</a:t>
            </a:r>
          </a:p>
        </p:txBody>
      </p:sp>
      <mc:AlternateContent xmlns:mc="http://schemas.openxmlformats.org/markup-compatibility/2006" xmlns:a14="http://schemas.microsoft.com/office/drawing/2010/main">
        <mc:Choice Requires="a14">
          <p:sp>
            <p:nvSpPr>
              <p:cNvPr id="108" name="Rectangle 107"/>
              <p:cNvSpPr/>
              <p:nvPr/>
            </p:nvSpPr>
            <p:spPr>
              <a:xfrm>
                <a:off x="8298216" y="8824496"/>
                <a:ext cx="4682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oMath>
                  </m:oMathPara>
                </a14:m>
                <a:endParaRPr lang="en-US" dirty="0"/>
              </a:p>
            </p:txBody>
          </p:sp>
        </mc:Choice>
        <mc:Fallback xmlns="">
          <p:sp>
            <p:nvSpPr>
              <p:cNvPr id="108" name="Rectangle 107"/>
              <p:cNvSpPr>
                <a:spLocks noRot="1" noChangeAspect="1" noMove="1" noResize="1" noEditPoints="1" noAdjustHandles="1" noChangeArrowheads="1" noChangeShapeType="1" noTextEdit="1"/>
              </p:cNvSpPr>
              <p:nvPr/>
            </p:nvSpPr>
            <p:spPr>
              <a:xfrm>
                <a:off x="6774210" y="4252496"/>
                <a:ext cx="468269"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Rectangle 108"/>
              <p:cNvSpPr/>
              <p:nvPr/>
            </p:nvSpPr>
            <p:spPr>
              <a:xfrm>
                <a:off x="6472943" y="7221031"/>
                <a:ext cx="48654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oMath>
                  </m:oMathPara>
                </a14:m>
                <a:endParaRPr lang="en-US" dirty="0"/>
              </a:p>
            </p:txBody>
          </p:sp>
        </mc:Choice>
        <mc:Fallback xmlns="">
          <p:sp>
            <p:nvSpPr>
              <p:cNvPr id="109" name="Rectangle 108"/>
              <p:cNvSpPr>
                <a:spLocks noRot="1" noChangeAspect="1" noMove="1" noResize="1" noEditPoints="1" noAdjustHandles="1" noChangeArrowheads="1" noChangeShapeType="1" noTextEdit="1"/>
              </p:cNvSpPr>
              <p:nvPr/>
            </p:nvSpPr>
            <p:spPr>
              <a:xfrm>
                <a:off x="4948937" y="2649031"/>
                <a:ext cx="486543" cy="369332"/>
              </a:xfrm>
              <a:prstGeom prst="rect">
                <a:avLst/>
              </a:prstGeom>
              <a:blipFill rotWithShape="0">
                <a:blip r:embed="rId15"/>
                <a:stretch>
                  <a:fillRect/>
                </a:stretch>
              </a:blipFill>
            </p:spPr>
            <p:txBody>
              <a:bodyPr/>
              <a:lstStyle/>
              <a:p>
                <a:r>
                  <a:rPr lang="en-US">
                    <a:noFill/>
                  </a:rPr>
                  <a:t> </a:t>
                </a:r>
              </a:p>
            </p:txBody>
          </p:sp>
        </mc:Fallback>
      </mc:AlternateContent>
      <p:cxnSp>
        <p:nvCxnSpPr>
          <p:cNvPr id="113" name="Straight Arrow Connector 112"/>
          <p:cNvCxnSpPr/>
          <p:nvPr/>
        </p:nvCxnSpPr>
        <p:spPr>
          <a:xfrm flipV="1">
            <a:off x="6693704" y="7588689"/>
            <a:ext cx="0" cy="140388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685243" y="8985690"/>
            <a:ext cx="171873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6" name="Rectangle 135"/>
          <p:cNvSpPr/>
          <p:nvPr/>
        </p:nvSpPr>
        <p:spPr>
          <a:xfrm>
            <a:off x="6943467" y="8333117"/>
            <a:ext cx="241300" cy="2127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7438767" y="7907547"/>
            <a:ext cx="241300" cy="58659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7934067" y="7804030"/>
            <a:ext cx="241300" cy="2932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0" name="Straight Connector 139"/>
          <p:cNvCxnSpPr/>
          <p:nvPr/>
        </p:nvCxnSpPr>
        <p:spPr>
          <a:xfrm>
            <a:off x="7059867" y="8258355"/>
            <a:ext cx="1" cy="76565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7561030" y="7867291"/>
            <a:ext cx="0" cy="1158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052760" y="7741955"/>
            <a:ext cx="0" cy="128521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6913754" y="8945424"/>
            <a:ext cx="301686" cy="369332"/>
          </a:xfrm>
          <a:prstGeom prst="rect">
            <a:avLst/>
          </a:prstGeom>
          <a:noFill/>
        </p:spPr>
        <p:txBody>
          <a:bodyPr wrap="none" rtlCol="0">
            <a:spAutoFit/>
          </a:bodyPr>
          <a:lstStyle/>
          <a:p>
            <a:r>
              <a:rPr lang="en-US" dirty="0"/>
              <a:t>0</a:t>
            </a:r>
          </a:p>
        </p:txBody>
      </p:sp>
      <p:sp>
        <p:nvSpPr>
          <p:cNvPr id="146" name="TextBox 145"/>
          <p:cNvSpPr txBox="1"/>
          <p:nvPr/>
        </p:nvSpPr>
        <p:spPr>
          <a:xfrm>
            <a:off x="7410203" y="8936731"/>
            <a:ext cx="301686" cy="369332"/>
          </a:xfrm>
          <a:prstGeom prst="rect">
            <a:avLst/>
          </a:prstGeom>
          <a:noFill/>
        </p:spPr>
        <p:txBody>
          <a:bodyPr wrap="none" rtlCol="0">
            <a:spAutoFit/>
          </a:bodyPr>
          <a:lstStyle/>
          <a:p>
            <a:r>
              <a:rPr lang="en-US" dirty="0"/>
              <a:t>1</a:t>
            </a:r>
          </a:p>
        </p:txBody>
      </p:sp>
      <p:sp>
        <p:nvSpPr>
          <p:cNvPr id="147" name="TextBox 146"/>
          <p:cNvSpPr txBox="1"/>
          <p:nvPr/>
        </p:nvSpPr>
        <p:spPr>
          <a:xfrm>
            <a:off x="7911388" y="8938303"/>
            <a:ext cx="301686" cy="369332"/>
          </a:xfrm>
          <a:prstGeom prst="rect">
            <a:avLst/>
          </a:prstGeom>
          <a:noFill/>
        </p:spPr>
        <p:txBody>
          <a:bodyPr wrap="none" rtlCol="0">
            <a:spAutoFit/>
          </a:bodyPr>
          <a:lstStyle/>
          <a:p>
            <a:r>
              <a:rPr lang="en-US" dirty="0"/>
              <a:t>2</a:t>
            </a:r>
          </a:p>
        </p:txBody>
      </p:sp>
      <mc:AlternateContent xmlns:mc="http://schemas.openxmlformats.org/markup-compatibility/2006" xmlns:a14="http://schemas.microsoft.com/office/drawing/2010/main">
        <mc:Choice Requires="a14">
          <p:sp>
            <p:nvSpPr>
              <p:cNvPr id="3" name="Rectangle 2"/>
              <p:cNvSpPr/>
              <p:nvPr/>
            </p:nvSpPr>
            <p:spPr>
              <a:xfrm>
                <a:off x="8349489" y="7472722"/>
                <a:ext cx="1133515" cy="369332"/>
              </a:xfrm>
              <a:prstGeom prst="rect">
                <a:avLst/>
              </a:prstGeom>
            </p:spPr>
            <p:txBody>
              <a:bodyPr wrap="none">
                <a:spAutoFit/>
              </a:bodyPr>
              <a:lstStyle/>
              <a:p>
                <a14:m>
                  <m:oMath xmlns:m="http://schemas.openxmlformats.org/officeDocument/2006/math">
                    <m:r>
                      <m:rPr>
                        <m:sty m:val="p"/>
                      </m:rPr>
                      <a:rPr lang="en-US">
                        <a:latin typeface="Cambria Math"/>
                      </a:rPr>
                      <m:t>ρ</m:t>
                    </m:r>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r>
                      <a:rPr lang="en-US" i="1">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m:t>
                    </m:r>
                  </m:oMath>
                </a14:m>
                <a:r>
                  <a:rPr lang="en-US" dirty="0"/>
                  <a:t> </a:t>
                </a:r>
              </a:p>
            </p:txBody>
          </p:sp>
        </mc:Choice>
        <mc:Fallback xmlns="">
          <p:sp>
            <p:nvSpPr>
              <p:cNvPr id="3" name="Rectangle 2"/>
              <p:cNvSpPr>
                <a:spLocks noRot="1" noChangeAspect="1" noMove="1" noResize="1" noEditPoints="1" noAdjustHandles="1" noChangeArrowheads="1" noChangeShapeType="1" noTextEdit="1"/>
              </p:cNvSpPr>
              <p:nvPr/>
            </p:nvSpPr>
            <p:spPr>
              <a:xfrm>
                <a:off x="6825483" y="2900722"/>
                <a:ext cx="1133515" cy="369332"/>
              </a:xfrm>
              <a:prstGeom prst="rect">
                <a:avLst/>
              </a:prstGeom>
              <a:blipFill rotWithShape="0">
                <a:blip r:embed="rId16"/>
                <a:stretch>
                  <a:fillRect b="-13333"/>
                </a:stretch>
              </a:blipFill>
            </p:spPr>
            <p:txBody>
              <a:bodyPr/>
              <a:lstStyle/>
              <a:p>
                <a:r>
                  <a:rPr lang="en-US">
                    <a:noFill/>
                  </a:rPr>
                  <a:t> </a:t>
                </a:r>
              </a:p>
            </p:txBody>
          </p:sp>
        </mc:Fallback>
      </mc:AlternateContent>
      <p:cxnSp>
        <p:nvCxnSpPr>
          <p:cNvPr id="8" name="Straight Connector 7"/>
          <p:cNvCxnSpPr/>
          <p:nvPr/>
        </p:nvCxnSpPr>
        <p:spPr>
          <a:xfrm flipV="1">
            <a:off x="6786996" y="7794546"/>
            <a:ext cx="1593668" cy="783772"/>
          </a:xfrm>
          <a:prstGeom prst="line">
            <a:avLst/>
          </a:prstGeom>
          <a:ln w="22225">
            <a:solidFill>
              <a:srgbClr val="FF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p:cNvSpPr/>
              <p:nvPr/>
            </p:nvSpPr>
            <p:spPr>
              <a:xfrm>
                <a:off x="3158100" y="9946754"/>
                <a:ext cx="581313"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𝑒</m:t>
                          </m:r>
                        </m:e>
                        <m:sub>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𝑗</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634094" y="5374754"/>
                <a:ext cx="581313" cy="391646"/>
              </a:xfrm>
              <a:prstGeom prst="rect">
                <a:avLst/>
              </a:prstGeom>
              <a:blipFill rotWithShape="0">
                <a:blip r:embed="rId17"/>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3151042" y="7263978"/>
                <a:ext cx="597022"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r>
                            <a:rPr lang="en-US">
                              <a:latin typeface="Cambria Math" panose="02040503050406030204" pitchFamily="18" charset="0"/>
                            </a:rPr>
                            <m:t>,</m:t>
                          </m:r>
                          <m:r>
                            <a:rPr lang="en-US" i="1">
                              <a:latin typeface="Cambria Math" panose="02040503050406030204" pitchFamily="18" charset="0"/>
                            </a:rPr>
                            <m:t>𝑗</m:t>
                          </m:r>
                        </m:sub>
                      </m:sSub>
                    </m:oMath>
                  </m:oMathPara>
                </a14:m>
                <a:endParaRPr lang="en-US" dirty="0"/>
              </a:p>
            </p:txBody>
          </p:sp>
        </mc:Choice>
        <mc:Fallback xmlns="">
          <p:sp>
            <p:nvSpPr>
              <p:cNvPr id="54" name="Rectangle 53"/>
              <p:cNvSpPr>
                <a:spLocks noRot="1" noChangeAspect="1" noMove="1" noResize="1" noEditPoints="1" noAdjustHandles="1" noChangeArrowheads="1" noChangeShapeType="1" noTextEdit="1"/>
              </p:cNvSpPr>
              <p:nvPr/>
            </p:nvSpPr>
            <p:spPr>
              <a:xfrm>
                <a:off x="1627042" y="2691978"/>
                <a:ext cx="597022" cy="391646"/>
              </a:xfrm>
              <a:prstGeom prst="rect">
                <a:avLst/>
              </a:prstGeom>
              <a:blipFill rotWithShape="0">
                <a:blip r:embed="rId18"/>
                <a:stretch>
                  <a:fillRect b="-7813"/>
                </a:stretch>
              </a:blipFill>
            </p:spPr>
            <p:txBody>
              <a:bodyPr/>
              <a:lstStyle/>
              <a:p>
                <a:r>
                  <a:rPr lang="en-US">
                    <a:noFill/>
                  </a:rPr>
                  <a:t> </a:t>
                </a:r>
              </a:p>
            </p:txBody>
          </p:sp>
        </mc:Fallback>
      </mc:AlternateContent>
      <p:cxnSp>
        <p:nvCxnSpPr>
          <p:cNvPr id="65" name="Straight Connector 64"/>
          <p:cNvCxnSpPr/>
          <p:nvPr/>
        </p:nvCxnSpPr>
        <p:spPr>
          <a:xfrm flipV="1">
            <a:off x="2616048" y="8271164"/>
            <a:ext cx="0" cy="576696"/>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588745" y="6081486"/>
            <a:ext cx="0" cy="2761178"/>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0800000">
            <a:off x="6304009" y="6440156"/>
            <a:ext cx="2523069" cy="277793"/>
          </a:xfrm>
          <a:prstGeom prst="rect">
            <a:avLst/>
          </a:prstGeom>
          <a:solidFill>
            <a:schemeClr val="accent1"/>
          </a:solid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a:stCxn id="59" idx="3"/>
            <a:endCxn id="60" idx="3"/>
          </p:cNvCxnSpPr>
          <p:nvPr/>
        </p:nvCxnSpPr>
        <p:spPr>
          <a:xfrm>
            <a:off x="4590580" y="10170289"/>
            <a:ext cx="1750284" cy="14804"/>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9" idx="0"/>
          </p:cNvCxnSpPr>
          <p:nvPr/>
        </p:nvCxnSpPr>
        <p:spPr>
          <a:xfrm>
            <a:off x="7565543" y="6717943"/>
            <a:ext cx="22407" cy="740476"/>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0" idx="2"/>
          </p:cNvCxnSpPr>
          <p:nvPr/>
        </p:nvCxnSpPr>
        <p:spPr>
          <a:xfrm flipV="1">
            <a:off x="7602398" y="9430439"/>
            <a:ext cx="0" cy="615758"/>
          </a:xfrm>
          <a:prstGeom prst="straightConnector1">
            <a:avLst/>
          </a:prstGeom>
          <a:ln w="19050">
            <a:solidFill>
              <a:schemeClr val="bg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2609645" y="7353442"/>
            <a:ext cx="1979533" cy="277793"/>
          </a:xfrm>
          <a:prstGeom prst="rect">
            <a:avLst/>
          </a:prstGeom>
          <a:noFill/>
          <a:ln w="158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3" name="Rectangle 52"/>
              <p:cNvSpPr/>
              <p:nvPr/>
            </p:nvSpPr>
            <p:spPr>
              <a:xfrm>
                <a:off x="5710562" y="8852343"/>
                <a:ext cx="1127232" cy="369332"/>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rPr>
                      <m:t>𝑝</m:t>
                    </m:r>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𝑘</m:t>
                        </m:r>
                      </m:sub>
                    </m:sSub>
                    <m:r>
                      <a:rPr lang="en-US" i="1">
                        <a:latin typeface="Cambria Math"/>
                      </a:rPr>
                      <m:t>,</m:t>
                    </m:r>
                    <m:sSub>
                      <m:sSubPr>
                        <m:ctrlPr>
                          <a:rPr lang="en-US" i="1">
                            <a:latin typeface="Cambria Math" panose="02040503050406030204" pitchFamily="18" charset="0"/>
                          </a:rPr>
                        </m:ctrlPr>
                      </m:sSubPr>
                      <m:e>
                        <m:r>
                          <a:rPr lang="en-US" i="1">
                            <a:latin typeface="Cambria Math"/>
                          </a:rPr>
                          <m:t>𝑉</m:t>
                        </m:r>
                      </m:e>
                      <m:sub>
                        <m:r>
                          <a:rPr lang="en-US" i="1">
                            <a:latin typeface="Cambria Math"/>
                          </a:rPr>
                          <m:t>𝑘</m:t>
                        </m:r>
                      </m:sub>
                    </m:sSub>
                    <m:r>
                      <a:rPr lang="en-US" i="1">
                        <a:latin typeface="Cambria Math"/>
                      </a:rPr>
                      <m:t>)</m:t>
                    </m:r>
                  </m:oMath>
                </a14:m>
                <a:r>
                  <a:rPr lang="en-US" dirty="0"/>
                  <a:t> </a:t>
                </a:r>
              </a:p>
            </p:txBody>
          </p:sp>
        </mc:Choice>
        <mc:Fallback xmlns="">
          <p:sp>
            <p:nvSpPr>
              <p:cNvPr id="53" name="Rectangle 52"/>
              <p:cNvSpPr>
                <a:spLocks noRot="1" noChangeAspect="1" noMove="1" noResize="1" noEditPoints="1" noAdjustHandles="1" noChangeArrowheads="1" noChangeShapeType="1" noTextEdit="1"/>
              </p:cNvSpPr>
              <p:nvPr/>
            </p:nvSpPr>
            <p:spPr>
              <a:xfrm>
                <a:off x="5710562" y="8852343"/>
                <a:ext cx="1127232" cy="369332"/>
              </a:xfrm>
              <a:prstGeom prst="rect">
                <a:avLst/>
              </a:prstGeom>
              <a:blipFill rotWithShape="0">
                <a:blip r:embed="rId19"/>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3667086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a:xfrm rot="16200000">
            <a:off x="453632" y="7383579"/>
            <a:ext cx="2636491" cy="523220"/>
          </a:xfrm>
          <a:prstGeom prst="rect">
            <a:avLst/>
          </a:prstGeom>
        </p:spPr>
        <p:txBody>
          <a:bodyPr wrap="none">
            <a:spAutoFit/>
          </a:bodyPr>
          <a:lstStyle/>
          <a:p>
            <a:pPr algn="ctr"/>
            <a:r>
              <a:rPr lang="en-US" sz="1400" dirty="0"/>
              <a:t>Decreasing Phenotype-Genotype </a:t>
            </a:r>
          </a:p>
          <a:p>
            <a:pPr algn="ctr"/>
            <a:r>
              <a:rPr lang="en-US" sz="1400" dirty="0" smtClean="0"/>
              <a:t>Correlation and Predictability</a:t>
            </a:r>
            <a:endParaRPr lang="en-US" sz="1400" dirty="0"/>
          </a:p>
        </p:txBody>
      </p:sp>
      <p:sp>
        <p:nvSpPr>
          <p:cNvPr id="2" name="Title 1"/>
          <p:cNvSpPr>
            <a:spLocks noGrp="1"/>
          </p:cNvSpPr>
          <p:nvPr>
            <p:ph type="title"/>
          </p:nvPr>
        </p:nvSpPr>
        <p:spPr>
          <a:xfrm>
            <a:off x="1981200" y="4319103"/>
            <a:ext cx="8229600" cy="1143000"/>
          </a:xfrm>
        </p:spPr>
        <p:txBody>
          <a:bodyPr>
            <a:normAutofit/>
          </a:bodyPr>
          <a:lstStyle/>
          <a:p>
            <a:r>
              <a:rPr lang="en-US" dirty="0" smtClean="0"/>
              <a:t>Fig 2a</a:t>
            </a:r>
            <a:endParaRPr lang="en-US" dirty="0"/>
          </a:p>
        </p:txBody>
      </p:sp>
      <p:grpSp>
        <p:nvGrpSpPr>
          <p:cNvPr id="79" name="Group 78"/>
          <p:cNvGrpSpPr/>
          <p:nvPr/>
        </p:nvGrpSpPr>
        <p:grpSpPr>
          <a:xfrm>
            <a:off x="2507326" y="5939753"/>
            <a:ext cx="3777829" cy="722153"/>
            <a:chOff x="757982" y="3386608"/>
            <a:chExt cx="3777829" cy="722153"/>
          </a:xfrm>
        </p:grpSpPr>
        <p:sp>
          <p:nvSpPr>
            <p:cNvPr id="12" name="TextBox 11"/>
            <p:cNvSpPr txBox="1"/>
            <p:nvPr/>
          </p:nvSpPr>
          <p:spPr>
            <a:xfrm>
              <a:off x="757982" y="3647096"/>
              <a:ext cx="3777829" cy="461665"/>
            </a:xfrm>
            <a:prstGeom prst="rect">
              <a:avLst/>
            </a:prstGeom>
            <a:noFill/>
          </p:spPr>
          <p:txBody>
            <a:bodyPr wrap="none" rtlCol="0">
              <a:spAutoFit/>
            </a:bodyPr>
            <a:lstStyle/>
            <a:p>
              <a:pPr algn="ctr"/>
              <a:r>
                <a:rPr lang="en-US" sz="2400" dirty="0"/>
                <a:t>Phenotype 1             Variant 1</a:t>
              </a:r>
            </a:p>
          </p:txBody>
        </p:sp>
        <p:cxnSp>
          <p:nvCxnSpPr>
            <p:cNvPr id="14" name="Straight Arrow Connector 13"/>
            <p:cNvCxnSpPr/>
            <p:nvPr/>
          </p:nvCxnSpPr>
          <p:spPr>
            <a:xfrm>
              <a:off x="2511556" y="3903952"/>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623252" y="3386608"/>
                  <a:ext cx="5524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23252" y="3386608"/>
                  <a:ext cx="552459" cy="461665"/>
                </a:xfrm>
                <a:prstGeom prst="rect">
                  <a:avLst/>
                </a:prstGeom>
                <a:blipFill rotWithShape="0">
                  <a:blip r:embed="rId3"/>
                  <a:stretch>
                    <a:fillRect b="-10526"/>
                  </a:stretch>
                </a:blipFill>
              </p:spPr>
              <p:txBody>
                <a:bodyPr/>
                <a:lstStyle/>
                <a:p>
                  <a:r>
                    <a:rPr lang="en-US">
                      <a:noFill/>
                    </a:rPr>
                    <a:t> </a:t>
                  </a:r>
                </a:p>
              </p:txBody>
            </p:sp>
          </mc:Fallback>
        </mc:AlternateContent>
      </p:grpSp>
      <p:grpSp>
        <p:nvGrpSpPr>
          <p:cNvPr id="78" name="Group 77"/>
          <p:cNvGrpSpPr/>
          <p:nvPr/>
        </p:nvGrpSpPr>
        <p:grpSpPr>
          <a:xfrm>
            <a:off x="2494626" y="6576421"/>
            <a:ext cx="3777829" cy="667812"/>
            <a:chOff x="757982" y="4023282"/>
            <a:chExt cx="3777829" cy="667812"/>
          </a:xfrm>
        </p:grpSpPr>
        <p:sp>
          <p:nvSpPr>
            <p:cNvPr id="25" name="TextBox 24"/>
            <p:cNvSpPr txBox="1"/>
            <p:nvPr/>
          </p:nvSpPr>
          <p:spPr>
            <a:xfrm>
              <a:off x="757982" y="4229429"/>
              <a:ext cx="3777829" cy="461665"/>
            </a:xfrm>
            <a:prstGeom prst="rect">
              <a:avLst/>
            </a:prstGeom>
            <a:noFill/>
          </p:spPr>
          <p:txBody>
            <a:bodyPr wrap="none" rtlCol="0">
              <a:spAutoFit/>
            </a:bodyPr>
            <a:lstStyle/>
            <a:p>
              <a:pPr algn="ctr"/>
              <a:r>
                <a:rPr lang="en-US" sz="2400" dirty="0"/>
                <a:t>Phenotype 2             Variant 2</a:t>
              </a:r>
            </a:p>
          </p:txBody>
        </p:sp>
        <mc:AlternateContent xmlns:mc="http://schemas.openxmlformats.org/markup-compatibility/2006" xmlns:a14="http://schemas.microsoft.com/office/drawing/2010/main">
          <mc:Choice Requires="a14">
            <p:sp>
              <p:nvSpPr>
                <p:cNvPr id="28" name="Rectangle 27"/>
                <p:cNvSpPr/>
                <p:nvPr/>
              </p:nvSpPr>
              <p:spPr>
                <a:xfrm>
                  <a:off x="2624839" y="4023282"/>
                  <a:ext cx="5595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624839" y="4023282"/>
                  <a:ext cx="559577" cy="461665"/>
                </a:xfrm>
                <a:prstGeom prst="rect">
                  <a:avLst/>
                </a:prstGeom>
                <a:blipFill rotWithShape="0">
                  <a:blip r:embed="rId4"/>
                  <a:stretch>
                    <a:fillRect b="-9211"/>
                  </a:stretch>
                </a:blipFill>
              </p:spPr>
              <p:txBody>
                <a:bodyPr/>
                <a:lstStyle/>
                <a:p>
                  <a:r>
                    <a:rPr lang="en-US">
                      <a:noFill/>
                    </a:rPr>
                    <a:t> </a:t>
                  </a:r>
                </a:p>
              </p:txBody>
            </p:sp>
          </mc:Fallback>
        </mc:AlternateContent>
        <p:cxnSp>
          <p:nvCxnSpPr>
            <p:cNvPr id="33" name="Straight Arrow Connector 32"/>
            <p:cNvCxnSpPr/>
            <p:nvPr/>
          </p:nvCxnSpPr>
          <p:spPr>
            <a:xfrm>
              <a:off x="2514338" y="44935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479409" y="8349250"/>
            <a:ext cx="3815660" cy="692376"/>
            <a:chOff x="1065794" y="5289340"/>
            <a:chExt cx="3815660" cy="692376"/>
          </a:xfrm>
        </p:grpSpPr>
        <mc:AlternateContent xmlns:mc="http://schemas.openxmlformats.org/markup-compatibility/2006" xmlns:a14="http://schemas.microsoft.com/office/drawing/2010/main">
          <mc:Choice Requires="a14">
            <p:sp>
              <p:nvSpPr>
                <p:cNvPr id="29" name="TextBox 28"/>
                <p:cNvSpPr txBox="1"/>
                <p:nvPr/>
              </p:nvSpPr>
              <p:spPr>
                <a:xfrm>
                  <a:off x="1065794" y="5520051"/>
                  <a:ext cx="3815660"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𝑞</m:t>
                      </m:r>
                    </m:oMath>
                  </a14:m>
                  <a:r>
                    <a:rPr lang="en-US" sz="2400" dirty="0"/>
                    <a:t>             Variant </a:t>
                  </a:r>
                  <a14:m>
                    <m:oMath xmlns:m="http://schemas.openxmlformats.org/officeDocument/2006/math">
                      <m:r>
                        <a:rPr lang="en-US" sz="2400" i="1">
                          <a:latin typeface="Cambria Math" panose="02040503050406030204" pitchFamily="18" charset="0"/>
                        </a:rPr>
                        <m:t>𝑞</m:t>
                      </m:r>
                    </m:oMath>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065794" y="5520051"/>
                  <a:ext cx="3815660" cy="461665"/>
                </a:xfrm>
                <a:prstGeom prst="rect">
                  <a:avLst/>
                </a:prstGeom>
                <a:blipFill rotWithShape="0">
                  <a:blip r:embed="rId5"/>
                  <a:stretch>
                    <a:fillRect l="-20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912843" y="5289340"/>
                  <a:ext cx="568938"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912843" y="5289340"/>
                  <a:ext cx="568938" cy="490199"/>
                </a:xfrm>
                <a:prstGeom prst="rect">
                  <a:avLst/>
                </a:prstGeom>
                <a:blipFill rotWithShape="0">
                  <a:blip r:embed="rId6"/>
                  <a:stretch>
                    <a:fillRect b="-6250"/>
                  </a:stretch>
                </a:blipFill>
              </p:spPr>
              <p:txBody>
                <a:bodyPr/>
                <a:lstStyle/>
                <a:p>
                  <a:r>
                    <a:rPr lang="en-US">
                      <a:noFill/>
                    </a:rPr>
                    <a:t> </a:t>
                  </a:r>
                </a:p>
              </p:txBody>
            </p:sp>
          </mc:Fallback>
        </mc:AlternateContent>
        <p:cxnSp>
          <p:nvCxnSpPr>
            <p:cNvPr id="34" name="Straight Arrow Connector 33"/>
            <p:cNvCxnSpPr/>
            <p:nvPr/>
          </p:nvCxnSpPr>
          <p:spPr>
            <a:xfrm>
              <a:off x="2809692" y="5779241"/>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5400000">
            <a:off x="4477310" y="7115160"/>
            <a:ext cx="433132" cy="523220"/>
          </a:xfrm>
          <a:prstGeom prst="rect">
            <a:avLst/>
          </a:prstGeom>
          <a:noFill/>
        </p:spPr>
        <p:txBody>
          <a:bodyPr wrap="none" rtlCol="0">
            <a:spAutoFit/>
          </a:bodyPr>
          <a:lstStyle/>
          <a:p>
            <a:pPr algn="ctr"/>
            <a:r>
              <a:rPr lang="en-US" sz="2800" dirty="0"/>
              <a:t>…</a:t>
            </a:r>
          </a:p>
        </p:txBody>
      </p:sp>
      <p:grpSp>
        <p:nvGrpSpPr>
          <p:cNvPr id="42" name="Group 41"/>
          <p:cNvGrpSpPr/>
          <p:nvPr/>
        </p:nvGrpSpPr>
        <p:grpSpPr>
          <a:xfrm>
            <a:off x="2444884" y="7472874"/>
            <a:ext cx="3830023" cy="667812"/>
            <a:chOff x="5349658" y="4175682"/>
            <a:chExt cx="3830023" cy="667812"/>
          </a:xfrm>
        </p:grpSpPr>
        <mc:AlternateContent xmlns:mc="http://schemas.openxmlformats.org/markup-compatibility/2006" xmlns:a14="http://schemas.microsoft.com/office/drawing/2010/main">
          <mc:Choice Requires="a14">
            <p:sp>
              <p:nvSpPr>
                <p:cNvPr id="39" name="TextBox 38"/>
                <p:cNvSpPr txBox="1"/>
                <p:nvPr/>
              </p:nvSpPr>
              <p:spPr>
                <a:xfrm>
                  <a:off x="5349658" y="4381829"/>
                  <a:ext cx="3830023"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𝑛</m:t>
                      </m:r>
                    </m:oMath>
                  </a14:m>
                  <a:r>
                    <a:rPr lang="en-US" sz="2400" dirty="0"/>
                    <a:t>             Variant </a:t>
                  </a:r>
                  <a14:m>
                    <m:oMath xmlns:m="http://schemas.openxmlformats.org/officeDocument/2006/math">
                      <m:r>
                        <a:rPr lang="en-US" sz="2400" i="1">
                          <a:latin typeface="Cambria Math" panose="02040503050406030204" pitchFamily="18" charset="0"/>
                        </a:rPr>
                        <m:t>𝑛</m:t>
                      </m:r>
                    </m:oMath>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49658" y="4381829"/>
                  <a:ext cx="3830023" cy="461665"/>
                </a:xfrm>
                <a:prstGeom prst="rect">
                  <a:avLst/>
                </a:prstGeom>
                <a:blipFill rotWithShape="0">
                  <a:blip r:embed="rId7"/>
                  <a:stretch>
                    <a:fillRect l="-2070"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7242612" y="4175682"/>
                  <a:ext cx="5725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𝑘</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7242612" y="4175682"/>
                  <a:ext cx="572593" cy="461665"/>
                </a:xfrm>
                <a:prstGeom prst="rect">
                  <a:avLst/>
                </a:prstGeom>
                <a:blipFill rotWithShape="0">
                  <a:blip r:embed="rId8"/>
                  <a:stretch>
                    <a:fillRect b="-9211"/>
                  </a:stretch>
                </a:blipFill>
              </p:spPr>
              <p:txBody>
                <a:bodyPr/>
                <a:lstStyle/>
                <a:p>
                  <a:r>
                    <a:rPr lang="en-US">
                      <a:noFill/>
                    </a:rPr>
                    <a:t> </a:t>
                  </a:r>
                </a:p>
              </p:txBody>
            </p:sp>
          </mc:Fallback>
        </mc:AlternateContent>
        <p:cxnSp>
          <p:nvCxnSpPr>
            <p:cNvPr id="41" name="Straight Arrow Connector 40"/>
            <p:cNvCxnSpPr/>
            <p:nvPr/>
          </p:nvCxnSpPr>
          <p:spPr>
            <a:xfrm>
              <a:off x="7132111" y="46459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5400000">
            <a:off x="4461177" y="8029004"/>
            <a:ext cx="433132" cy="523220"/>
          </a:xfrm>
          <a:prstGeom prst="rect">
            <a:avLst/>
          </a:prstGeom>
          <a:noFill/>
        </p:spPr>
        <p:txBody>
          <a:bodyPr wrap="none" rtlCol="0">
            <a:spAutoFit/>
          </a:bodyPr>
          <a:lstStyle/>
          <a:p>
            <a:pPr algn="ctr"/>
            <a:r>
              <a:rPr lang="en-US" sz="2800" dirty="0"/>
              <a:t>…</a:t>
            </a:r>
          </a:p>
        </p:txBody>
      </p:sp>
      <mc:AlternateContent xmlns:mc="http://schemas.openxmlformats.org/markup-compatibility/2006" xmlns:a14="http://schemas.microsoft.com/office/drawing/2010/main">
        <mc:Choice Requires="a14">
          <p:sp>
            <p:nvSpPr>
              <p:cNvPr id="50" name="Rectangle 49"/>
              <p:cNvSpPr/>
              <p:nvPr/>
            </p:nvSpPr>
            <p:spPr>
              <a:xfrm>
                <a:off x="2822066" y="9132077"/>
                <a:ext cx="3142462"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rPr>
                        <m:t>&gt;…&gt;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r>
                        <a:rPr lang="en-US" sz="2400" i="1">
                          <a:latin typeface="Cambria Math" panose="02040503050406030204" pitchFamily="18" charset="0"/>
                        </a:rPr>
                        <m:t>|</m:t>
                      </m:r>
                    </m:oMath>
                  </m:oMathPara>
                </a14:m>
                <a:endParaRPr lang="en-US" sz="2400" dirty="0"/>
              </a:p>
            </p:txBody>
          </p:sp>
        </mc:Choice>
        <mc:Fallback xmlns="">
          <p:sp>
            <p:nvSpPr>
              <p:cNvPr id="50" name="Rectangle 49"/>
              <p:cNvSpPr>
                <a:spLocks noRot="1" noChangeAspect="1" noMove="1" noResize="1" noEditPoints="1" noAdjustHandles="1" noChangeArrowheads="1" noChangeShapeType="1" noTextEdit="1"/>
              </p:cNvSpPr>
              <p:nvPr/>
            </p:nvSpPr>
            <p:spPr>
              <a:xfrm>
                <a:off x="2822066" y="9132077"/>
                <a:ext cx="3142462" cy="490199"/>
              </a:xfrm>
              <a:prstGeom prst="rect">
                <a:avLst/>
              </a:prstGeom>
              <a:blipFill rotWithShape="0">
                <a:blip r:embed="rId9"/>
                <a:stretch>
                  <a:fillRect l="-194" b="-12500"/>
                </a:stretch>
              </a:blipFill>
            </p:spPr>
            <p:txBody>
              <a:bodyPr/>
              <a:lstStyle/>
              <a:p>
                <a:r>
                  <a:rPr lang="en-US">
                    <a:noFill/>
                  </a:rPr>
                  <a:t> </a:t>
                </a:r>
              </a:p>
            </p:txBody>
          </p:sp>
        </mc:Fallback>
      </mc:AlternateContent>
      <p:sp>
        <p:nvSpPr>
          <p:cNvPr id="31" name="Right Triangle 30"/>
          <p:cNvSpPr/>
          <p:nvPr/>
        </p:nvSpPr>
        <p:spPr>
          <a:xfrm>
            <a:off x="6331482" y="6229355"/>
            <a:ext cx="500610" cy="2731771"/>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499265" y="6141673"/>
            <a:ext cx="90385" cy="90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8" idx="4"/>
          </p:cNvCxnSpPr>
          <p:nvPr/>
        </p:nvCxnSpPr>
        <p:spPr>
          <a:xfrm flipH="1">
            <a:off x="6543490" y="6232101"/>
            <a:ext cx="962" cy="126600"/>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483343" y="6358158"/>
            <a:ext cx="59616" cy="148302"/>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544600" y="6358152"/>
            <a:ext cx="69193" cy="147139"/>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483974" y="6253693"/>
            <a:ext cx="59616" cy="148302"/>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43179" y="6255674"/>
            <a:ext cx="68562" cy="146327"/>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7196653" y="7690817"/>
            <a:ext cx="152433" cy="398469"/>
            <a:chOff x="255220" y="3705408"/>
            <a:chExt cx="310121" cy="922170"/>
          </a:xfrm>
          <a:solidFill>
            <a:srgbClr val="92D050"/>
          </a:solidFill>
        </p:grpSpPr>
        <p:sp>
          <p:nvSpPr>
            <p:cNvPr id="126" name="Oval 125"/>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6723194" y="7687103"/>
            <a:ext cx="152433" cy="398469"/>
            <a:chOff x="255220" y="3705408"/>
            <a:chExt cx="310121" cy="922170"/>
          </a:xfrm>
          <a:solidFill>
            <a:srgbClr val="FF0000"/>
          </a:solidFill>
        </p:grpSpPr>
        <p:sp>
          <p:nvSpPr>
            <p:cNvPr id="133" name="Oval 132"/>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stCxn id="133"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6970782" y="7687101"/>
            <a:ext cx="152433" cy="398469"/>
            <a:chOff x="255220" y="3705408"/>
            <a:chExt cx="310121" cy="922170"/>
          </a:xfrm>
          <a:solidFill>
            <a:srgbClr val="92D050"/>
          </a:solidFill>
        </p:grpSpPr>
        <p:sp>
          <p:nvSpPr>
            <p:cNvPr id="140" name="Oval 139"/>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stCxn id="140"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7931039" y="8016845"/>
            <a:ext cx="2219710" cy="692497"/>
          </a:xfrm>
          <a:prstGeom prst="rect">
            <a:avLst/>
          </a:prstGeom>
        </p:spPr>
        <p:txBody>
          <a:bodyPr wrap="none">
            <a:spAutoFit/>
          </a:bodyPr>
          <a:lstStyle/>
          <a:p>
            <a:r>
              <a:rPr lang="en-US" sz="1300" dirty="0">
                <a:solidFill>
                  <a:schemeClr val="accent1"/>
                </a:solidFill>
              </a:rPr>
              <a:t>Increasing Fraction of</a:t>
            </a:r>
          </a:p>
          <a:p>
            <a:r>
              <a:rPr lang="en-US" sz="1300" dirty="0">
                <a:solidFill>
                  <a:schemeClr val="accent1"/>
                </a:solidFill>
              </a:rPr>
              <a:t>Individuals with Mispredicted </a:t>
            </a:r>
          </a:p>
          <a:p>
            <a:r>
              <a:rPr lang="en-US" sz="1300" dirty="0">
                <a:solidFill>
                  <a:schemeClr val="accent1"/>
                </a:solidFill>
              </a:rPr>
              <a:t>Genotypes</a:t>
            </a:r>
          </a:p>
        </p:txBody>
      </p:sp>
      <p:sp>
        <p:nvSpPr>
          <p:cNvPr id="118" name="Rectangle 117"/>
          <p:cNvSpPr/>
          <p:nvPr/>
        </p:nvSpPr>
        <p:spPr>
          <a:xfrm>
            <a:off x="7956419" y="7531223"/>
            <a:ext cx="2410403" cy="492443"/>
          </a:xfrm>
          <a:prstGeom prst="rect">
            <a:avLst/>
          </a:prstGeom>
        </p:spPr>
        <p:txBody>
          <a:bodyPr wrap="none">
            <a:spAutoFit/>
          </a:bodyPr>
          <a:lstStyle/>
          <a:p>
            <a:r>
              <a:rPr lang="en-US" sz="1300" dirty="0">
                <a:solidFill>
                  <a:schemeClr val="accent1"/>
                </a:solidFill>
              </a:rPr>
              <a:t>Increasing Number of Potentially</a:t>
            </a:r>
          </a:p>
          <a:p>
            <a:r>
              <a:rPr lang="en-US" sz="1300" dirty="0" err="1">
                <a:solidFill>
                  <a:schemeClr val="accent1"/>
                </a:solidFill>
              </a:rPr>
              <a:t>Characterizable</a:t>
            </a:r>
            <a:r>
              <a:rPr lang="en-US" sz="1300" dirty="0">
                <a:solidFill>
                  <a:schemeClr val="accent1"/>
                </a:solidFill>
              </a:rPr>
              <a:t> Individuals</a:t>
            </a:r>
          </a:p>
        </p:txBody>
      </p:sp>
      <p:cxnSp>
        <p:nvCxnSpPr>
          <p:cNvPr id="119" name="Straight Connector 118"/>
          <p:cNvCxnSpPr>
            <a:endCxn id="21" idx="1"/>
          </p:cNvCxnSpPr>
          <p:nvPr/>
        </p:nvCxnSpPr>
        <p:spPr>
          <a:xfrm>
            <a:off x="2327451" y="8117838"/>
            <a:ext cx="5352584" cy="14195"/>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a:off x="7680035" y="7635798"/>
            <a:ext cx="278780" cy="992458"/>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6" name="Right Triangle 175"/>
          <p:cNvSpPr/>
          <p:nvPr/>
        </p:nvSpPr>
        <p:spPr>
          <a:xfrm flipH="1" flipV="1">
            <a:off x="1948721" y="6300081"/>
            <a:ext cx="418660" cy="2738617"/>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7321772" y="8998309"/>
            <a:ext cx="140661" cy="387738"/>
            <a:chOff x="255220" y="3678212"/>
            <a:chExt cx="310121" cy="949366"/>
          </a:xfrm>
          <a:solidFill>
            <a:srgbClr val="FF0000"/>
          </a:solidFill>
        </p:grpSpPr>
        <p:sp>
          <p:nvSpPr>
            <p:cNvPr id="227" name="Oval 226"/>
            <p:cNvSpPr/>
            <p:nvPr/>
          </p:nvSpPr>
          <p:spPr>
            <a:xfrm>
              <a:off x="293059" y="3678212"/>
              <a:ext cx="214884" cy="22859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a:stCxn id="227" idx="4"/>
            </p:cNvCxnSpPr>
            <p:nvPr/>
          </p:nvCxnSpPr>
          <p:spPr>
            <a:xfrm flipH="1">
              <a:off x="398215" y="3906811"/>
              <a:ext cx="2287" cy="320041"/>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7105328" y="8599923"/>
            <a:ext cx="140661" cy="376631"/>
            <a:chOff x="255220" y="3705408"/>
            <a:chExt cx="310121" cy="922170"/>
          </a:xfrm>
          <a:solidFill>
            <a:srgbClr val="FF0000"/>
          </a:solidFill>
        </p:grpSpPr>
        <p:sp>
          <p:nvSpPr>
            <p:cNvPr id="221" name="Oval 22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stCxn id="22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7077269" y="9014544"/>
            <a:ext cx="140661" cy="376631"/>
            <a:chOff x="255220" y="3705408"/>
            <a:chExt cx="310121" cy="922170"/>
          </a:xfrm>
          <a:solidFill>
            <a:srgbClr val="92D050"/>
          </a:solidFill>
        </p:grpSpPr>
        <p:sp>
          <p:nvSpPr>
            <p:cNvPr id="215" name="Oval 214"/>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6860825" y="8606556"/>
            <a:ext cx="140661" cy="376631"/>
            <a:chOff x="255220" y="3705408"/>
            <a:chExt cx="310121" cy="922170"/>
          </a:xfrm>
          <a:solidFill>
            <a:srgbClr val="92D050"/>
          </a:solidFill>
        </p:grpSpPr>
        <p:sp>
          <p:nvSpPr>
            <p:cNvPr id="209" name="Oval 208"/>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stCxn id="209"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6848801" y="9014544"/>
            <a:ext cx="140661" cy="376631"/>
            <a:chOff x="255220" y="3705408"/>
            <a:chExt cx="310121" cy="922170"/>
          </a:xfrm>
          <a:solidFill>
            <a:srgbClr val="FF0000"/>
          </a:solidFill>
        </p:grpSpPr>
        <p:sp>
          <p:nvSpPr>
            <p:cNvPr id="203" name="Oval 202"/>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stCxn id="203"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7317765" y="8596605"/>
            <a:ext cx="140661" cy="376631"/>
            <a:chOff x="255220" y="3705408"/>
            <a:chExt cx="310121" cy="922170"/>
          </a:xfrm>
          <a:solidFill>
            <a:srgbClr val="92D050"/>
          </a:solidFill>
        </p:grpSpPr>
        <p:sp>
          <p:nvSpPr>
            <p:cNvPr id="197" name="Oval 196"/>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7"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7566272" y="9011229"/>
            <a:ext cx="140661" cy="376631"/>
            <a:chOff x="255220" y="3705408"/>
            <a:chExt cx="310121" cy="922170"/>
          </a:xfrm>
          <a:solidFill>
            <a:srgbClr val="FF0000"/>
          </a:solidFill>
        </p:grpSpPr>
        <p:sp>
          <p:nvSpPr>
            <p:cNvPr id="191" name="Oval 19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a:stCxn id="19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7539402" y="8589973"/>
            <a:ext cx="140661" cy="376631"/>
            <a:chOff x="255220" y="3705408"/>
            <a:chExt cx="310121" cy="922170"/>
          </a:xfrm>
          <a:solidFill>
            <a:srgbClr val="92D050"/>
          </a:solidFill>
        </p:grpSpPr>
        <p:sp>
          <p:nvSpPr>
            <p:cNvPr id="185" name="Oval 184"/>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0" name="Group 389"/>
          <p:cNvGrpSpPr/>
          <p:nvPr/>
        </p:nvGrpSpPr>
        <p:grpSpPr>
          <a:xfrm>
            <a:off x="7981722" y="6701822"/>
            <a:ext cx="130444" cy="364787"/>
            <a:chOff x="255220" y="3705408"/>
            <a:chExt cx="310121" cy="922170"/>
          </a:xfrm>
          <a:solidFill>
            <a:srgbClr val="FF0000"/>
          </a:solidFill>
        </p:grpSpPr>
        <p:sp>
          <p:nvSpPr>
            <p:cNvPr id="391" name="Oval 39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p:cNvCxnSpPr>
              <a:stCxn id="39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7" name="Group 396"/>
          <p:cNvGrpSpPr/>
          <p:nvPr/>
        </p:nvGrpSpPr>
        <p:grpSpPr>
          <a:xfrm>
            <a:off x="7985789" y="6249543"/>
            <a:ext cx="130444" cy="364787"/>
            <a:chOff x="255220" y="3705408"/>
            <a:chExt cx="310121" cy="922170"/>
          </a:xfrm>
          <a:solidFill>
            <a:srgbClr val="92D050"/>
          </a:solidFill>
        </p:grpSpPr>
        <p:sp>
          <p:nvSpPr>
            <p:cNvPr id="398" name="Oval 397"/>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9" name="Straight Connector 398"/>
            <p:cNvCxnSpPr>
              <a:stCxn id="398"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04" name="Rectangle 403"/>
          <p:cNvSpPr/>
          <p:nvPr/>
        </p:nvSpPr>
        <p:spPr>
          <a:xfrm>
            <a:off x="8123326" y="6258483"/>
            <a:ext cx="1836721" cy="323165"/>
          </a:xfrm>
          <a:prstGeom prst="rect">
            <a:avLst/>
          </a:prstGeom>
        </p:spPr>
        <p:txBody>
          <a:bodyPr wrap="none">
            <a:spAutoFit/>
          </a:bodyPr>
          <a:lstStyle/>
          <a:p>
            <a:r>
              <a:rPr lang="en-US" sz="1500" dirty="0"/>
              <a:t>Vulnerable Individual</a:t>
            </a:r>
          </a:p>
        </p:txBody>
      </p:sp>
      <p:sp>
        <p:nvSpPr>
          <p:cNvPr id="405" name="Rectangle 404"/>
          <p:cNvSpPr/>
          <p:nvPr/>
        </p:nvSpPr>
        <p:spPr>
          <a:xfrm>
            <a:off x="8115700" y="6696633"/>
            <a:ext cx="2203680" cy="323165"/>
          </a:xfrm>
          <a:prstGeom prst="rect">
            <a:avLst/>
          </a:prstGeom>
        </p:spPr>
        <p:txBody>
          <a:bodyPr wrap="none">
            <a:spAutoFit/>
          </a:bodyPr>
          <a:lstStyle/>
          <a:p>
            <a:r>
              <a:rPr lang="en-US" sz="1500" dirty="0"/>
              <a:t>Non-vulnerable Individual</a:t>
            </a:r>
          </a:p>
        </p:txBody>
      </p:sp>
      <p:sp>
        <p:nvSpPr>
          <p:cNvPr id="8" name="Rounded Rectangle 7"/>
          <p:cNvSpPr/>
          <p:nvPr/>
        </p:nvSpPr>
        <p:spPr>
          <a:xfrm>
            <a:off x="7826502" y="6183630"/>
            <a:ext cx="2423160" cy="9486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9539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Straight Connector 118"/>
          <p:cNvCxnSpPr/>
          <p:nvPr/>
        </p:nvCxnSpPr>
        <p:spPr>
          <a:xfrm>
            <a:off x="2480310" y="8118243"/>
            <a:ext cx="6102216" cy="16177"/>
          </a:xfrm>
          <a:prstGeom prst="line">
            <a:avLst/>
          </a:prstGeom>
          <a:ln w="15875">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6288066" y="6213463"/>
            <a:ext cx="1042502" cy="2735826"/>
          </a:xfrm>
          <a:prstGeom prst="rect">
            <a:avLst/>
          </a:prstGeom>
          <a:gradFill flip="none" rotWithShape="1">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09916" y="6334432"/>
            <a:ext cx="567813" cy="2735826"/>
          </a:xfrm>
          <a:prstGeom prst="rect">
            <a:avLst/>
          </a:prstGeom>
          <a:gradFill flip="none" rotWithShape="1">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rot="16200000">
            <a:off x="794595" y="7383579"/>
            <a:ext cx="2636491" cy="523220"/>
          </a:xfrm>
          <a:prstGeom prst="rect">
            <a:avLst/>
          </a:prstGeom>
        </p:spPr>
        <p:txBody>
          <a:bodyPr wrap="none">
            <a:spAutoFit/>
          </a:bodyPr>
          <a:lstStyle/>
          <a:p>
            <a:pPr algn="ctr"/>
            <a:r>
              <a:rPr lang="en-US" sz="1400" dirty="0"/>
              <a:t>Decreasing Phenotype-Genotype </a:t>
            </a:r>
          </a:p>
          <a:p>
            <a:pPr algn="ctr"/>
            <a:r>
              <a:rPr lang="en-US" sz="1400" dirty="0" smtClean="0"/>
              <a:t>Correlation and Predictability</a:t>
            </a:r>
            <a:endParaRPr lang="en-US" sz="1400" dirty="0"/>
          </a:p>
        </p:txBody>
      </p:sp>
      <p:sp>
        <p:nvSpPr>
          <p:cNvPr id="2" name="Title 1"/>
          <p:cNvSpPr>
            <a:spLocks noGrp="1"/>
          </p:cNvSpPr>
          <p:nvPr>
            <p:ph type="title"/>
          </p:nvPr>
        </p:nvSpPr>
        <p:spPr>
          <a:xfrm>
            <a:off x="1981200" y="4319103"/>
            <a:ext cx="8229600" cy="1143000"/>
          </a:xfrm>
        </p:spPr>
        <p:txBody>
          <a:bodyPr>
            <a:normAutofit/>
          </a:bodyPr>
          <a:lstStyle/>
          <a:p>
            <a:r>
              <a:rPr lang="en-US" dirty="0" smtClean="0"/>
              <a:t>Fig 2a</a:t>
            </a:r>
            <a:endParaRPr lang="en-US" dirty="0"/>
          </a:p>
        </p:txBody>
      </p:sp>
      <p:grpSp>
        <p:nvGrpSpPr>
          <p:cNvPr id="79" name="Group 78"/>
          <p:cNvGrpSpPr/>
          <p:nvPr/>
        </p:nvGrpSpPr>
        <p:grpSpPr>
          <a:xfrm>
            <a:off x="2507326" y="5939753"/>
            <a:ext cx="3777829" cy="722153"/>
            <a:chOff x="757982" y="3386608"/>
            <a:chExt cx="3777829" cy="722153"/>
          </a:xfrm>
        </p:grpSpPr>
        <p:sp>
          <p:nvSpPr>
            <p:cNvPr id="12" name="TextBox 11"/>
            <p:cNvSpPr txBox="1"/>
            <p:nvPr/>
          </p:nvSpPr>
          <p:spPr>
            <a:xfrm>
              <a:off x="757982" y="3647096"/>
              <a:ext cx="3777829" cy="461665"/>
            </a:xfrm>
            <a:prstGeom prst="rect">
              <a:avLst/>
            </a:prstGeom>
            <a:noFill/>
          </p:spPr>
          <p:txBody>
            <a:bodyPr wrap="none" rtlCol="0">
              <a:spAutoFit/>
            </a:bodyPr>
            <a:lstStyle/>
            <a:p>
              <a:pPr algn="ctr"/>
              <a:r>
                <a:rPr lang="en-US" sz="2400" dirty="0"/>
                <a:t>Phenotype 1             Variant 1</a:t>
              </a:r>
            </a:p>
          </p:txBody>
        </p:sp>
        <p:cxnSp>
          <p:nvCxnSpPr>
            <p:cNvPr id="14" name="Straight Arrow Connector 13"/>
            <p:cNvCxnSpPr/>
            <p:nvPr/>
          </p:nvCxnSpPr>
          <p:spPr>
            <a:xfrm>
              <a:off x="2511556" y="3903952"/>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2623252" y="3386608"/>
                  <a:ext cx="55245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oMath>
                    </m:oMathPara>
                  </a14:m>
                  <a:endParaRPr lang="en-US" sz="2400" dirty="0"/>
                </a:p>
              </p:txBody>
            </p:sp>
          </mc:Choice>
          <mc:Fallback xmlns="">
            <p:sp>
              <p:nvSpPr>
                <p:cNvPr id="15" name="Rectangle 14"/>
                <p:cNvSpPr>
                  <a:spLocks noRot="1" noChangeAspect="1" noMove="1" noResize="1" noEditPoints="1" noAdjustHandles="1" noChangeArrowheads="1" noChangeShapeType="1" noTextEdit="1"/>
                </p:cNvSpPr>
                <p:nvPr/>
              </p:nvSpPr>
              <p:spPr>
                <a:xfrm>
                  <a:off x="2623252" y="3386608"/>
                  <a:ext cx="552459" cy="461665"/>
                </a:xfrm>
                <a:prstGeom prst="rect">
                  <a:avLst/>
                </a:prstGeom>
                <a:blipFill rotWithShape="0">
                  <a:blip r:embed="rId3"/>
                  <a:stretch>
                    <a:fillRect b="-10526"/>
                  </a:stretch>
                </a:blipFill>
              </p:spPr>
              <p:txBody>
                <a:bodyPr/>
                <a:lstStyle/>
                <a:p>
                  <a:r>
                    <a:rPr lang="en-US">
                      <a:noFill/>
                    </a:rPr>
                    <a:t> </a:t>
                  </a:r>
                </a:p>
              </p:txBody>
            </p:sp>
          </mc:Fallback>
        </mc:AlternateContent>
      </p:grpSp>
      <p:grpSp>
        <p:nvGrpSpPr>
          <p:cNvPr id="78" name="Group 77"/>
          <p:cNvGrpSpPr/>
          <p:nvPr/>
        </p:nvGrpSpPr>
        <p:grpSpPr>
          <a:xfrm>
            <a:off x="2494626" y="6576421"/>
            <a:ext cx="3777829" cy="667812"/>
            <a:chOff x="757982" y="4023282"/>
            <a:chExt cx="3777829" cy="667812"/>
          </a:xfrm>
        </p:grpSpPr>
        <p:sp>
          <p:nvSpPr>
            <p:cNvPr id="25" name="TextBox 24"/>
            <p:cNvSpPr txBox="1"/>
            <p:nvPr/>
          </p:nvSpPr>
          <p:spPr>
            <a:xfrm>
              <a:off x="757982" y="4229429"/>
              <a:ext cx="3777829" cy="461665"/>
            </a:xfrm>
            <a:prstGeom prst="rect">
              <a:avLst/>
            </a:prstGeom>
            <a:noFill/>
          </p:spPr>
          <p:txBody>
            <a:bodyPr wrap="none" rtlCol="0">
              <a:spAutoFit/>
            </a:bodyPr>
            <a:lstStyle/>
            <a:p>
              <a:pPr algn="ctr"/>
              <a:r>
                <a:rPr lang="en-US" sz="2400" dirty="0"/>
                <a:t>Phenotype 2             Variant 2</a:t>
              </a:r>
            </a:p>
          </p:txBody>
        </p:sp>
        <mc:AlternateContent xmlns:mc="http://schemas.openxmlformats.org/markup-compatibility/2006" xmlns:a14="http://schemas.microsoft.com/office/drawing/2010/main">
          <mc:Choice Requires="a14">
            <p:sp>
              <p:nvSpPr>
                <p:cNvPr id="28" name="Rectangle 27"/>
                <p:cNvSpPr/>
                <p:nvPr/>
              </p:nvSpPr>
              <p:spPr>
                <a:xfrm>
                  <a:off x="2624839" y="4023282"/>
                  <a:ext cx="55957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2624839" y="4023282"/>
                  <a:ext cx="559577" cy="461665"/>
                </a:xfrm>
                <a:prstGeom prst="rect">
                  <a:avLst/>
                </a:prstGeom>
                <a:blipFill rotWithShape="0">
                  <a:blip r:embed="rId4"/>
                  <a:stretch>
                    <a:fillRect b="-9211"/>
                  </a:stretch>
                </a:blipFill>
              </p:spPr>
              <p:txBody>
                <a:bodyPr/>
                <a:lstStyle/>
                <a:p>
                  <a:r>
                    <a:rPr lang="en-US">
                      <a:noFill/>
                    </a:rPr>
                    <a:t> </a:t>
                  </a:r>
                </a:p>
              </p:txBody>
            </p:sp>
          </mc:Fallback>
        </mc:AlternateContent>
        <p:cxnSp>
          <p:nvCxnSpPr>
            <p:cNvPr id="33" name="Straight Arrow Connector 32"/>
            <p:cNvCxnSpPr/>
            <p:nvPr/>
          </p:nvCxnSpPr>
          <p:spPr>
            <a:xfrm>
              <a:off x="2514338" y="44935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2479409" y="8349250"/>
            <a:ext cx="3815660" cy="692376"/>
            <a:chOff x="1065794" y="5289340"/>
            <a:chExt cx="3815660" cy="692376"/>
          </a:xfrm>
        </p:grpSpPr>
        <mc:AlternateContent xmlns:mc="http://schemas.openxmlformats.org/markup-compatibility/2006" xmlns:a14="http://schemas.microsoft.com/office/drawing/2010/main">
          <mc:Choice Requires="a14">
            <p:sp>
              <p:nvSpPr>
                <p:cNvPr id="29" name="TextBox 28"/>
                <p:cNvSpPr txBox="1"/>
                <p:nvPr/>
              </p:nvSpPr>
              <p:spPr>
                <a:xfrm>
                  <a:off x="1065794" y="5520051"/>
                  <a:ext cx="3815660"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𝑞</m:t>
                      </m:r>
                    </m:oMath>
                  </a14:m>
                  <a:r>
                    <a:rPr lang="en-US" sz="2400" dirty="0"/>
                    <a:t>             Variant </a:t>
                  </a:r>
                  <a14:m>
                    <m:oMath xmlns:m="http://schemas.openxmlformats.org/officeDocument/2006/math">
                      <m:r>
                        <a:rPr lang="en-US" sz="2400" i="1">
                          <a:latin typeface="Cambria Math" panose="02040503050406030204" pitchFamily="18" charset="0"/>
                        </a:rPr>
                        <m:t>𝑞</m:t>
                      </m:r>
                    </m:oMath>
                  </a14:m>
                  <a:endParaRPr lang="en-US" sz="2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065794" y="5520051"/>
                  <a:ext cx="3815660" cy="461665"/>
                </a:xfrm>
                <a:prstGeom prst="rect">
                  <a:avLst/>
                </a:prstGeom>
                <a:blipFill rotWithShape="0">
                  <a:blip r:embed="rId5"/>
                  <a:stretch>
                    <a:fillRect l="-2077"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912843" y="5289340"/>
                  <a:ext cx="568938"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oMath>
                    </m:oMathPara>
                  </a14:m>
                  <a:endParaRPr lang="en-US" sz="2400" dirty="0"/>
                </a:p>
              </p:txBody>
            </p:sp>
          </mc:Choice>
          <mc:Fallback xmlns="">
            <p:sp>
              <p:nvSpPr>
                <p:cNvPr id="32" name="Rectangle 31"/>
                <p:cNvSpPr>
                  <a:spLocks noRot="1" noChangeAspect="1" noMove="1" noResize="1" noEditPoints="1" noAdjustHandles="1" noChangeArrowheads="1" noChangeShapeType="1" noTextEdit="1"/>
                </p:cNvSpPr>
                <p:nvPr/>
              </p:nvSpPr>
              <p:spPr>
                <a:xfrm>
                  <a:off x="2912843" y="5289340"/>
                  <a:ext cx="568938" cy="490199"/>
                </a:xfrm>
                <a:prstGeom prst="rect">
                  <a:avLst/>
                </a:prstGeom>
                <a:blipFill rotWithShape="0">
                  <a:blip r:embed="rId6"/>
                  <a:stretch>
                    <a:fillRect b="-6250"/>
                  </a:stretch>
                </a:blipFill>
              </p:spPr>
              <p:txBody>
                <a:bodyPr/>
                <a:lstStyle/>
                <a:p>
                  <a:r>
                    <a:rPr lang="en-US">
                      <a:noFill/>
                    </a:rPr>
                    <a:t> </a:t>
                  </a:r>
                </a:p>
              </p:txBody>
            </p:sp>
          </mc:Fallback>
        </mc:AlternateContent>
        <p:cxnSp>
          <p:nvCxnSpPr>
            <p:cNvPr id="34" name="Straight Arrow Connector 33"/>
            <p:cNvCxnSpPr/>
            <p:nvPr/>
          </p:nvCxnSpPr>
          <p:spPr>
            <a:xfrm>
              <a:off x="2809692" y="5779241"/>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rot="5400000">
            <a:off x="4477310" y="7115160"/>
            <a:ext cx="433132" cy="523220"/>
          </a:xfrm>
          <a:prstGeom prst="rect">
            <a:avLst/>
          </a:prstGeom>
          <a:noFill/>
        </p:spPr>
        <p:txBody>
          <a:bodyPr wrap="none" rtlCol="0">
            <a:spAutoFit/>
          </a:bodyPr>
          <a:lstStyle/>
          <a:p>
            <a:pPr algn="ctr"/>
            <a:r>
              <a:rPr lang="en-US" sz="2800" dirty="0"/>
              <a:t>…</a:t>
            </a:r>
          </a:p>
        </p:txBody>
      </p:sp>
      <p:grpSp>
        <p:nvGrpSpPr>
          <p:cNvPr id="42" name="Group 41"/>
          <p:cNvGrpSpPr/>
          <p:nvPr/>
        </p:nvGrpSpPr>
        <p:grpSpPr>
          <a:xfrm>
            <a:off x="2444884" y="7472874"/>
            <a:ext cx="3830023" cy="667812"/>
            <a:chOff x="5349658" y="4175682"/>
            <a:chExt cx="3830023" cy="667812"/>
          </a:xfrm>
        </p:grpSpPr>
        <mc:AlternateContent xmlns:mc="http://schemas.openxmlformats.org/markup-compatibility/2006" xmlns:a14="http://schemas.microsoft.com/office/drawing/2010/main">
          <mc:Choice Requires="a14">
            <p:sp>
              <p:nvSpPr>
                <p:cNvPr id="39" name="TextBox 38"/>
                <p:cNvSpPr txBox="1"/>
                <p:nvPr/>
              </p:nvSpPr>
              <p:spPr>
                <a:xfrm>
                  <a:off x="5349658" y="4381829"/>
                  <a:ext cx="3830023" cy="461665"/>
                </a:xfrm>
                <a:prstGeom prst="rect">
                  <a:avLst/>
                </a:prstGeom>
                <a:noFill/>
              </p:spPr>
              <p:txBody>
                <a:bodyPr wrap="none" rtlCol="0">
                  <a:spAutoFit/>
                </a:bodyPr>
                <a:lstStyle/>
                <a:p>
                  <a:pPr algn="ctr"/>
                  <a:r>
                    <a:rPr lang="en-US" sz="2400" dirty="0"/>
                    <a:t>Phenotype </a:t>
                  </a:r>
                  <a14:m>
                    <m:oMath xmlns:m="http://schemas.openxmlformats.org/officeDocument/2006/math">
                      <m:r>
                        <a:rPr lang="en-US" sz="2400" i="1">
                          <a:latin typeface="Cambria Math" panose="02040503050406030204" pitchFamily="18" charset="0"/>
                        </a:rPr>
                        <m:t>𝑛</m:t>
                      </m:r>
                    </m:oMath>
                  </a14:m>
                  <a:r>
                    <a:rPr lang="en-US" sz="2400" dirty="0"/>
                    <a:t>             Variant </a:t>
                  </a:r>
                  <a14:m>
                    <m:oMath xmlns:m="http://schemas.openxmlformats.org/officeDocument/2006/math">
                      <m:r>
                        <a:rPr lang="en-US" sz="2400" i="1">
                          <a:latin typeface="Cambria Math" panose="02040503050406030204" pitchFamily="18" charset="0"/>
                        </a:rPr>
                        <m:t>𝑛</m:t>
                      </m:r>
                    </m:oMath>
                  </a14:m>
                  <a:endParaRPr lang="en-US" sz="2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349658" y="4381829"/>
                  <a:ext cx="3830023" cy="461665"/>
                </a:xfrm>
                <a:prstGeom prst="rect">
                  <a:avLst/>
                </a:prstGeom>
                <a:blipFill rotWithShape="0">
                  <a:blip r:embed="rId7"/>
                  <a:stretch>
                    <a:fillRect l="-2070"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7242612" y="4175682"/>
                  <a:ext cx="57259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𝑘</m:t>
                            </m:r>
                          </m:sub>
                        </m:sSub>
                      </m:oMath>
                    </m:oMathPara>
                  </a14:m>
                  <a:endParaRPr lang="en-US" sz="2400" dirty="0"/>
                </a:p>
              </p:txBody>
            </p:sp>
          </mc:Choice>
          <mc:Fallback xmlns="">
            <p:sp>
              <p:nvSpPr>
                <p:cNvPr id="40" name="Rectangle 39"/>
                <p:cNvSpPr>
                  <a:spLocks noRot="1" noChangeAspect="1" noMove="1" noResize="1" noEditPoints="1" noAdjustHandles="1" noChangeArrowheads="1" noChangeShapeType="1" noTextEdit="1"/>
                </p:cNvSpPr>
                <p:nvPr/>
              </p:nvSpPr>
              <p:spPr>
                <a:xfrm>
                  <a:off x="7242612" y="4175682"/>
                  <a:ext cx="572593" cy="461665"/>
                </a:xfrm>
                <a:prstGeom prst="rect">
                  <a:avLst/>
                </a:prstGeom>
                <a:blipFill rotWithShape="0">
                  <a:blip r:embed="rId8"/>
                  <a:stretch>
                    <a:fillRect b="-9211"/>
                  </a:stretch>
                </a:blipFill>
              </p:spPr>
              <p:txBody>
                <a:bodyPr/>
                <a:lstStyle/>
                <a:p>
                  <a:r>
                    <a:rPr lang="en-US">
                      <a:noFill/>
                    </a:rPr>
                    <a:t> </a:t>
                  </a:r>
                </a:p>
              </p:txBody>
            </p:sp>
          </mc:Fallback>
        </mc:AlternateContent>
        <p:cxnSp>
          <p:nvCxnSpPr>
            <p:cNvPr id="41" name="Straight Arrow Connector 40"/>
            <p:cNvCxnSpPr/>
            <p:nvPr/>
          </p:nvCxnSpPr>
          <p:spPr>
            <a:xfrm>
              <a:off x="7132111" y="4645930"/>
              <a:ext cx="725466"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rot="5400000">
            <a:off x="4461177" y="8029004"/>
            <a:ext cx="433132" cy="523220"/>
          </a:xfrm>
          <a:prstGeom prst="rect">
            <a:avLst/>
          </a:prstGeom>
          <a:noFill/>
        </p:spPr>
        <p:txBody>
          <a:bodyPr wrap="none" rtlCol="0">
            <a:spAutoFit/>
          </a:bodyPr>
          <a:lstStyle/>
          <a:p>
            <a:pPr algn="ctr"/>
            <a:r>
              <a:rPr lang="en-US" sz="2800" dirty="0"/>
              <a:t>…</a:t>
            </a:r>
          </a:p>
        </p:txBody>
      </p:sp>
      <mc:AlternateContent xmlns:mc="http://schemas.openxmlformats.org/markup-compatibility/2006" xmlns:a14="http://schemas.microsoft.com/office/drawing/2010/main">
        <mc:Choice Requires="a14">
          <p:sp>
            <p:nvSpPr>
              <p:cNvPr id="50" name="Rectangle 49"/>
              <p:cNvSpPr/>
              <p:nvPr/>
            </p:nvSpPr>
            <p:spPr>
              <a:xfrm>
                <a:off x="2822066" y="9132077"/>
                <a:ext cx="3142462" cy="4901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rPr>
                            <m:t>1</m:t>
                          </m:r>
                        </m:sub>
                      </m:sSub>
                      <m:d>
                        <m:dPr>
                          <m:begChr m:val="|"/>
                          <m:endChr m:val="|"/>
                          <m:ctrlPr>
                            <a:rPr lang="en-US" sz="2400" i="1">
                              <a:latin typeface="Cambria Math" panose="02040503050406030204" pitchFamily="18" charset="0"/>
                            </a:rPr>
                          </m:ctrlPr>
                        </m:dPr>
                        <m:e>
                          <m:r>
                            <a:rPr lang="en-US" sz="2400" i="1">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rPr>
                        <m:t>&gt;…&gt;</m:t>
                      </m:r>
                      <m:sSub>
                        <m:sSubPr>
                          <m:ctrlPr>
                            <a:rPr lang="en-US" sz="2400" i="1">
                              <a:latin typeface="Cambria Math" panose="02040503050406030204" pitchFamily="18" charset="0"/>
                            </a:rPr>
                          </m:ctrlPr>
                        </m:sSubPr>
                        <m:e>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𝜌</m:t>
                          </m:r>
                        </m:e>
                        <m:sub>
                          <m:r>
                            <a:rPr lang="en-US" sz="2400" i="1">
                              <a:latin typeface="Cambria Math" panose="02040503050406030204" pitchFamily="18" charset="0"/>
                              <a:ea typeface="Cambria Math" panose="02040503050406030204" pitchFamily="18" charset="0"/>
                            </a:rPr>
                            <m:t>𝑞</m:t>
                          </m:r>
                        </m:sub>
                      </m:sSub>
                      <m:r>
                        <a:rPr lang="en-US" sz="2400" i="1">
                          <a:latin typeface="Cambria Math" panose="02040503050406030204" pitchFamily="18" charset="0"/>
                        </a:rPr>
                        <m:t>|</m:t>
                      </m:r>
                    </m:oMath>
                  </m:oMathPara>
                </a14:m>
                <a:endParaRPr lang="en-US" sz="2400" dirty="0"/>
              </a:p>
            </p:txBody>
          </p:sp>
        </mc:Choice>
        <mc:Fallback xmlns="">
          <p:sp>
            <p:nvSpPr>
              <p:cNvPr id="50" name="Rectangle 49"/>
              <p:cNvSpPr>
                <a:spLocks noRot="1" noChangeAspect="1" noMove="1" noResize="1" noEditPoints="1" noAdjustHandles="1" noChangeArrowheads="1" noChangeShapeType="1" noTextEdit="1"/>
              </p:cNvSpPr>
              <p:nvPr/>
            </p:nvSpPr>
            <p:spPr>
              <a:xfrm>
                <a:off x="2822066" y="9132077"/>
                <a:ext cx="3142462" cy="490199"/>
              </a:xfrm>
              <a:prstGeom prst="rect">
                <a:avLst/>
              </a:prstGeom>
              <a:blipFill rotWithShape="0">
                <a:blip r:embed="rId9"/>
                <a:stretch>
                  <a:fillRect l="-194" b="-12500"/>
                </a:stretch>
              </a:blipFill>
            </p:spPr>
            <p:txBody>
              <a:bodyPr/>
              <a:lstStyle/>
              <a:p>
                <a:r>
                  <a:rPr lang="en-US">
                    <a:noFill/>
                  </a:rPr>
                  <a:t> </a:t>
                </a:r>
              </a:p>
            </p:txBody>
          </p:sp>
        </mc:Fallback>
      </mc:AlternateContent>
      <p:sp>
        <p:nvSpPr>
          <p:cNvPr id="31" name="Right Triangle 30"/>
          <p:cNvSpPr/>
          <p:nvPr/>
        </p:nvSpPr>
        <p:spPr>
          <a:xfrm>
            <a:off x="7327985" y="6212344"/>
            <a:ext cx="500610" cy="2731771"/>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556889" y="6141673"/>
            <a:ext cx="90385" cy="9042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48" idx="4"/>
          </p:cNvCxnSpPr>
          <p:nvPr/>
        </p:nvCxnSpPr>
        <p:spPr>
          <a:xfrm flipH="1">
            <a:off x="7601114" y="6232101"/>
            <a:ext cx="962" cy="126600"/>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540967" y="6358158"/>
            <a:ext cx="59616" cy="148302"/>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02224" y="6358152"/>
            <a:ext cx="69193" cy="147139"/>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541598" y="6253693"/>
            <a:ext cx="59616" cy="148302"/>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600803" y="6255674"/>
            <a:ext cx="68562" cy="146327"/>
          </a:xfrm>
          <a:prstGeom prst="line">
            <a:avLst/>
          </a:prstGeom>
          <a:solidFill>
            <a:srgbClr val="FF0000"/>
          </a:solidFill>
          <a:ln w="3175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8254277" y="7690817"/>
            <a:ext cx="152433" cy="398469"/>
            <a:chOff x="255220" y="3705408"/>
            <a:chExt cx="310121" cy="922170"/>
          </a:xfrm>
          <a:solidFill>
            <a:srgbClr val="92D050"/>
          </a:solidFill>
        </p:grpSpPr>
        <p:sp>
          <p:nvSpPr>
            <p:cNvPr id="126" name="Oval 125"/>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7780818" y="7687103"/>
            <a:ext cx="152433" cy="398469"/>
            <a:chOff x="255220" y="3705408"/>
            <a:chExt cx="310121" cy="922170"/>
          </a:xfrm>
          <a:solidFill>
            <a:srgbClr val="FF0000"/>
          </a:solidFill>
        </p:grpSpPr>
        <p:sp>
          <p:nvSpPr>
            <p:cNvPr id="133" name="Oval 132"/>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stCxn id="133"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8028406" y="7687101"/>
            <a:ext cx="152433" cy="398469"/>
            <a:chOff x="255220" y="3705408"/>
            <a:chExt cx="310121" cy="922170"/>
          </a:xfrm>
          <a:solidFill>
            <a:srgbClr val="92D050"/>
          </a:solidFill>
        </p:grpSpPr>
        <p:sp>
          <p:nvSpPr>
            <p:cNvPr id="140" name="Oval 139"/>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stCxn id="140"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rot="16200000">
            <a:off x="5245310" y="7283241"/>
            <a:ext cx="2609018" cy="492443"/>
          </a:xfrm>
          <a:prstGeom prst="rect">
            <a:avLst/>
          </a:prstGeom>
        </p:spPr>
        <p:txBody>
          <a:bodyPr wrap="square">
            <a:spAutoFit/>
          </a:bodyPr>
          <a:lstStyle/>
          <a:p>
            <a:r>
              <a:rPr lang="en-US" sz="1300" dirty="0"/>
              <a:t>Increasing Fraction </a:t>
            </a:r>
            <a:r>
              <a:rPr lang="en-US" sz="1300" dirty="0" smtClean="0"/>
              <a:t>of Individuals </a:t>
            </a:r>
            <a:r>
              <a:rPr lang="en-US" sz="1300" dirty="0"/>
              <a:t>with M</a:t>
            </a:r>
            <a:r>
              <a:rPr lang="en-US" sz="1300" dirty="0" smtClean="0"/>
              <a:t>ispredicted Genotypes</a:t>
            </a:r>
            <a:endParaRPr lang="en-US" sz="1300" dirty="0"/>
          </a:p>
        </p:txBody>
      </p:sp>
      <p:sp>
        <p:nvSpPr>
          <p:cNvPr id="118" name="Rectangle 117"/>
          <p:cNvSpPr/>
          <p:nvPr/>
        </p:nvSpPr>
        <p:spPr>
          <a:xfrm rot="16200000">
            <a:off x="5774105" y="7285967"/>
            <a:ext cx="2614471" cy="492443"/>
          </a:xfrm>
          <a:prstGeom prst="rect">
            <a:avLst/>
          </a:prstGeom>
        </p:spPr>
        <p:txBody>
          <a:bodyPr wrap="square">
            <a:spAutoFit/>
          </a:bodyPr>
          <a:lstStyle/>
          <a:p>
            <a:r>
              <a:rPr lang="en-US" sz="1300" dirty="0"/>
              <a:t>Increasing Number of Potentially</a:t>
            </a:r>
          </a:p>
          <a:p>
            <a:r>
              <a:rPr lang="en-US" sz="1300" dirty="0" smtClean="0"/>
              <a:t>Characterizeable </a:t>
            </a:r>
            <a:r>
              <a:rPr lang="en-US" sz="1300" dirty="0"/>
              <a:t>Individuals</a:t>
            </a:r>
          </a:p>
        </p:txBody>
      </p:sp>
      <p:sp>
        <p:nvSpPr>
          <p:cNvPr id="176" name="Right Triangle 175"/>
          <p:cNvSpPr/>
          <p:nvPr/>
        </p:nvSpPr>
        <p:spPr>
          <a:xfrm flipH="1" flipV="1">
            <a:off x="1495197" y="6331077"/>
            <a:ext cx="418660" cy="2738617"/>
          </a:xfrm>
          <a:prstGeom prst="rtTriangle">
            <a:avLst/>
          </a:prstGeom>
          <a:gradFill>
            <a:gsLst>
              <a:gs pos="0">
                <a:schemeClr val="accent1">
                  <a:lumMod val="5000"/>
                  <a:lumOff val="95000"/>
                </a:schemeClr>
              </a:gs>
              <a:gs pos="93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p:cNvGrpSpPr/>
          <p:nvPr/>
        </p:nvGrpSpPr>
        <p:grpSpPr>
          <a:xfrm>
            <a:off x="8379396" y="8954241"/>
            <a:ext cx="140661" cy="387738"/>
            <a:chOff x="255220" y="3678212"/>
            <a:chExt cx="310121" cy="949366"/>
          </a:xfrm>
          <a:solidFill>
            <a:srgbClr val="FF0000"/>
          </a:solidFill>
        </p:grpSpPr>
        <p:sp>
          <p:nvSpPr>
            <p:cNvPr id="227" name="Oval 226"/>
            <p:cNvSpPr/>
            <p:nvPr/>
          </p:nvSpPr>
          <p:spPr>
            <a:xfrm>
              <a:off x="293059" y="3678212"/>
              <a:ext cx="214884" cy="22859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p:cNvCxnSpPr>
              <a:stCxn id="227" idx="4"/>
            </p:cNvCxnSpPr>
            <p:nvPr/>
          </p:nvCxnSpPr>
          <p:spPr>
            <a:xfrm flipH="1">
              <a:off x="398215" y="3906811"/>
              <a:ext cx="2287" cy="320041"/>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8162952" y="8555855"/>
            <a:ext cx="140661" cy="376631"/>
            <a:chOff x="255220" y="3705408"/>
            <a:chExt cx="310121" cy="922170"/>
          </a:xfrm>
          <a:solidFill>
            <a:srgbClr val="FF0000"/>
          </a:solidFill>
        </p:grpSpPr>
        <p:sp>
          <p:nvSpPr>
            <p:cNvPr id="221" name="Oval 22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2" name="Straight Connector 221"/>
            <p:cNvCxnSpPr>
              <a:stCxn id="22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p:nvGrpSpPr>
        <p:grpSpPr>
          <a:xfrm>
            <a:off x="8134893" y="8970476"/>
            <a:ext cx="140661" cy="376631"/>
            <a:chOff x="255220" y="3705408"/>
            <a:chExt cx="310121" cy="922170"/>
          </a:xfrm>
          <a:solidFill>
            <a:srgbClr val="92D050"/>
          </a:solidFill>
        </p:grpSpPr>
        <p:sp>
          <p:nvSpPr>
            <p:cNvPr id="215" name="Oval 214"/>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6" name="Straight Connector 215"/>
            <p:cNvCxnSpPr>
              <a:stCxn id="215"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0" name="Group 179"/>
          <p:cNvGrpSpPr/>
          <p:nvPr/>
        </p:nvGrpSpPr>
        <p:grpSpPr>
          <a:xfrm>
            <a:off x="7918449" y="8562488"/>
            <a:ext cx="140661" cy="376631"/>
            <a:chOff x="255220" y="3705408"/>
            <a:chExt cx="310121" cy="922170"/>
          </a:xfrm>
          <a:solidFill>
            <a:srgbClr val="92D050"/>
          </a:solidFill>
        </p:grpSpPr>
        <p:sp>
          <p:nvSpPr>
            <p:cNvPr id="209" name="Oval 208"/>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0" name="Straight Connector 209"/>
            <p:cNvCxnSpPr>
              <a:stCxn id="209"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7906425" y="8970476"/>
            <a:ext cx="140661" cy="376631"/>
            <a:chOff x="255220" y="3705408"/>
            <a:chExt cx="310121" cy="922170"/>
          </a:xfrm>
          <a:solidFill>
            <a:srgbClr val="FF0000"/>
          </a:solidFill>
        </p:grpSpPr>
        <p:sp>
          <p:nvSpPr>
            <p:cNvPr id="203" name="Oval 202"/>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a:stCxn id="203"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2" name="Group 181"/>
          <p:cNvGrpSpPr/>
          <p:nvPr/>
        </p:nvGrpSpPr>
        <p:grpSpPr>
          <a:xfrm>
            <a:off x="8375389" y="8552537"/>
            <a:ext cx="140661" cy="376631"/>
            <a:chOff x="255220" y="3705408"/>
            <a:chExt cx="310121" cy="922170"/>
          </a:xfrm>
          <a:solidFill>
            <a:srgbClr val="92D050"/>
          </a:solidFill>
        </p:grpSpPr>
        <p:sp>
          <p:nvSpPr>
            <p:cNvPr id="197" name="Oval 196"/>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7"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8623896" y="8967161"/>
            <a:ext cx="140661" cy="376631"/>
            <a:chOff x="255220" y="3705408"/>
            <a:chExt cx="310121" cy="922170"/>
          </a:xfrm>
          <a:solidFill>
            <a:srgbClr val="FF0000"/>
          </a:solidFill>
        </p:grpSpPr>
        <p:sp>
          <p:nvSpPr>
            <p:cNvPr id="191" name="Oval 19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2" name="Straight Connector 191"/>
            <p:cNvCxnSpPr>
              <a:stCxn id="19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8597026" y="8545905"/>
            <a:ext cx="140661" cy="376631"/>
            <a:chOff x="255220" y="3705408"/>
            <a:chExt cx="310121" cy="922170"/>
          </a:xfrm>
          <a:solidFill>
            <a:srgbClr val="92D050"/>
          </a:solidFill>
        </p:grpSpPr>
        <p:sp>
          <p:nvSpPr>
            <p:cNvPr id="185" name="Oval 184"/>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90" name="Group 389"/>
          <p:cNvGrpSpPr/>
          <p:nvPr/>
        </p:nvGrpSpPr>
        <p:grpSpPr>
          <a:xfrm>
            <a:off x="8561444" y="6546815"/>
            <a:ext cx="130444" cy="364787"/>
            <a:chOff x="255220" y="3705408"/>
            <a:chExt cx="310121" cy="922170"/>
          </a:xfrm>
          <a:solidFill>
            <a:srgbClr val="FF0000"/>
          </a:solidFill>
        </p:grpSpPr>
        <p:sp>
          <p:nvSpPr>
            <p:cNvPr id="391" name="Oval 390"/>
            <p:cNvSpPr/>
            <p:nvPr/>
          </p:nvSpPr>
          <p:spPr>
            <a:xfrm>
              <a:off x="293058" y="3705408"/>
              <a:ext cx="214884" cy="2286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p:cNvCxnSpPr>
              <a:stCxn id="391" idx="4"/>
            </p:cNvCxnSpPr>
            <p:nvPr/>
          </p:nvCxnSpPr>
          <p:spPr>
            <a:xfrm flipH="1">
              <a:off x="398214" y="3934008"/>
              <a:ext cx="2286" cy="32004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flipH="1">
              <a:off x="255220" y="4252674"/>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00840" y="4252644"/>
              <a:ext cx="164501" cy="371962"/>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256720" y="3988590"/>
              <a:ext cx="141732" cy="374904"/>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397476" y="3993584"/>
              <a:ext cx="163001" cy="369910"/>
            </a:xfrm>
            <a:prstGeom prst="line">
              <a:avLst/>
            </a:prstGeom>
            <a:grpFill/>
            <a:ln w="317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7" name="Group 396"/>
          <p:cNvGrpSpPr/>
          <p:nvPr/>
        </p:nvGrpSpPr>
        <p:grpSpPr>
          <a:xfrm>
            <a:off x="8565511" y="6094536"/>
            <a:ext cx="130444" cy="364787"/>
            <a:chOff x="255220" y="3705408"/>
            <a:chExt cx="310121" cy="922170"/>
          </a:xfrm>
          <a:solidFill>
            <a:srgbClr val="92D050"/>
          </a:solidFill>
        </p:grpSpPr>
        <p:sp>
          <p:nvSpPr>
            <p:cNvPr id="398" name="Oval 397"/>
            <p:cNvSpPr/>
            <p:nvPr/>
          </p:nvSpPr>
          <p:spPr>
            <a:xfrm>
              <a:off x="293058" y="3705408"/>
              <a:ext cx="214884" cy="2286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9" name="Straight Connector 398"/>
            <p:cNvCxnSpPr>
              <a:stCxn id="398" idx="4"/>
            </p:cNvCxnSpPr>
            <p:nvPr/>
          </p:nvCxnSpPr>
          <p:spPr>
            <a:xfrm flipH="1">
              <a:off x="398214" y="3934008"/>
              <a:ext cx="2286" cy="32004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flipH="1">
              <a:off x="255220" y="4252674"/>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400840" y="4252644"/>
              <a:ext cx="164501" cy="371962"/>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flipH="1">
              <a:off x="256720" y="3988590"/>
              <a:ext cx="141732" cy="374904"/>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397476" y="3993584"/>
              <a:ext cx="163001" cy="369910"/>
            </a:xfrm>
            <a:prstGeom prst="line">
              <a:avLst/>
            </a:prstGeom>
            <a:grpFill/>
            <a:ln w="317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404" name="Rectangle 403"/>
          <p:cNvSpPr/>
          <p:nvPr/>
        </p:nvSpPr>
        <p:spPr>
          <a:xfrm>
            <a:off x="8703048" y="6103476"/>
            <a:ext cx="1836721" cy="323165"/>
          </a:xfrm>
          <a:prstGeom prst="rect">
            <a:avLst/>
          </a:prstGeom>
        </p:spPr>
        <p:txBody>
          <a:bodyPr wrap="none">
            <a:spAutoFit/>
          </a:bodyPr>
          <a:lstStyle/>
          <a:p>
            <a:r>
              <a:rPr lang="en-US" sz="1500" dirty="0"/>
              <a:t>Vulnerable Individual</a:t>
            </a:r>
          </a:p>
        </p:txBody>
      </p:sp>
      <p:sp>
        <p:nvSpPr>
          <p:cNvPr id="405" name="Rectangle 404"/>
          <p:cNvSpPr/>
          <p:nvPr/>
        </p:nvSpPr>
        <p:spPr>
          <a:xfrm>
            <a:off x="8695422" y="6541626"/>
            <a:ext cx="2203680" cy="323165"/>
          </a:xfrm>
          <a:prstGeom prst="rect">
            <a:avLst/>
          </a:prstGeom>
        </p:spPr>
        <p:txBody>
          <a:bodyPr wrap="none">
            <a:spAutoFit/>
          </a:bodyPr>
          <a:lstStyle/>
          <a:p>
            <a:r>
              <a:rPr lang="en-US" sz="1500" dirty="0"/>
              <a:t>Non-vulnerable Individual</a:t>
            </a:r>
          </a:p>
        </p:txBody>
      </p:sp>
      <p:sp>
        <p:nvSpPr>
          <p:cNvPr id="8" name="Rounded Rectangle 7"/>
          <p:cNvSpPr/>
          <p:nvPr/>
        </p:nvSpPr>
        <p:spPr>
          <a:xfrm>
            <a:off x="8406224" y="6028623"/>
            <a:ext cx="2423160" cy="9486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249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68334"/>
            <a:ext cx="8229600" cy="1143000"/>
          </a:xfrm>
        </p:spPr>
        <p:txBody>
          <a:bodyPr>
            <a:normAutofit/>
          </a:bodyPr>
          <a:lstStyle/>
          <a:p>
            <a:r>
              <a:rPr lang="en-US" sz="4000" dirty="0" smtClean="0"/>
              <a:t>Fig 2b</a:t>
            </a:r>
            <a:endParaRPr lang="en-US" sz="4000" dirty="0"/>
          </a:p>
        </p:txBody>
      </p:sp>
      <p:sp>
        <p:nvSpPr>
          <p:cNvPr id="5" name="TextBox 4"/>
          <p:cNvSpPr txBox="1"/>
          <p:nvPr/>
        </p:nvSpPr>
        <p:spPr>
          <a:xfrm>
            <a:off x="735861" y="6604735"/>
            <a:ext cx="4298421" cy="461665"/>
          </a:xfrm>
          <a:prstGeom prst="rect">
            <a:avLst/>
          </a:prstGeom>
          <a:noFill/>
        </p:spPr>
        <p:txBody>
          <a:bodyPr wrap="none" rtlCol="0">
            <a:spAutoFit/>
          </a:bodyPr>
          <a:lstStyle/>
          <a:p>
            <a:r>
              <a:rPr lang="en-US" sz="2400" dirty="0"/>
              <a:t>Colors by </a:t>
            </a:r>
            <a:r>
              <a:rPr lang="en-US" sz="2400" dirty="0" smtClean="0"/>
              <a:t>Major Allele </a:t>
            </a:r>
            <a:r>
              <a:rPr lang="en-US" sz="2400" dirty="0"/>
              <a:t>Frequency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119" y="7032831"/>
            <a:ext cx="4692992" cy="3735432"/>
          </a:xfrm>
          <a:prstGeom prst="rect">
            <a:avLst/>
          </a:prstGeom>
        </p:spPr>
      </p:pic>
      <p:sp>
        <p:nvSpPr>
          <p:cNvPr id="9" name="TextBox 8"/>
          <p:cNvSpPr txBox="1"/>
          <p:nvPr/>
        </p:nvSpPr>
        <p:spPr>
          <a:xfrm>
            <a:off x="6979203" y="6642423"/>
            <a:ext cx="3979744" cy="461665"/>
          </a:xfrm>
          <a:prstGeom prst="rect">
            <a:avLst/>
          </a:prstGeom>
          <a:noFill/>
        </p:spPr>
        <p:txBody>
          <a:bodyPr wrap="none" rtlCol="0">
            <a:spAutoFit/>
          </a:bodyPr>
          <a:lstStyle/>
          <a:p>
            <a:r>
              <a:rPr lang="en-US" sz="2400" dirty="0"/>
              <a:t>Colors by </a:t>
            </a:r>
            <a:r>
              <a:rPr lang="en-US" sz="2400" dirty="0" smtClean="0"/>
              <a:t>Absolute Correlation</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69" y="7030759"/>
            <a:ext cx="4710409" cy="3749296"/>
          </a:xfrm>
          <a:prstGeom prst="rect">
            <a:avLst/>
          </a:prstGeom>
        </p:spPr>
      </p:pic>
      <p:sp>
        <p:nvSpPr>
          <p:cNvPr id="10" name="TextBox 9"/>
          <p:cNvSpPr txBox="1"/>
          <p:nvPr/>
        </p:nvSpPr>
        <p:spPr>
          <a:xfrm rot="16200000">
            <a:off x="4132170" y="8499748"/>
            <a:ext cx="2358531" cy="369332"/>
          </a:xfrm>
          <a:prstGeom prst="rect">
            <a:avLst/>
          </a:prstGeom>
          <a:noFill/>
        </p:spPr>
        <p:txBody>
          <a:bodyPr wrap="none" rtlCol="0">
            <a:spAutoFit/>
          </a:bodyPr>
          <a:lstStyle/>
          <a:p>
            <a:r>
              <a:rPr lang="en-US" dirty="0" smtClean="0"/>
              <a:t>Major Allele </a:t>
            </a:r>
            <a:r>
              <a:rPr lang="en-US" dirty="0"/>
              <a:t>Frequency</a:t>
            </a:r>
          </a:p>
        </p:txBody>
      </p:sp>
      <p:sp>
        <p:nvSpPr>
          <p:cNvPr id="11" name="TextBox 10"/>
          <p:cNvSpPr txBox="1"/>
          <p:nvPr/>
        </p:nvSpPr>
        <p:spPr>
          <a:xfrm rot="16200000">
            <a:off x="10311199" y="8471672"/>
            <a:ext cx="2120324" cy="369332"/>
          </a:xfrm>
          <a:prstGeom prst="rect">
            <a:avLst/>
          </a:prstGeom>
          <a:noFill/>
        </p:spPr>
        <p:txBody>
          <a:bodyPr wrap="none" rtlCol="0">
            <a:spAutoFit/>
          </a:bodyPr>
          <a:lstStyle/>
          <a:p>
            <a:r>
              <a:rPr lang="en-US" dirty="0" smtClean="0"/>
              <a:t>Absolute Correlation</a:t>
            </a:r>
            <a:endParaRPr lang="en-US" dirty="0"/>
          </a:p>
        </p:txBody>
      </p:sp>
    </p:spTree>
    <p:extLst>
      <p:ext uri="{BB962C8B-B14F-4D97-AF65-F5344CB8AC3E}">
        <p14:creationId xmlns:p14="http://schemas.microsoft.com/office/powerpoint/2010/main" val="3170473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670" y="5799550"/>
            <a:ext cx="9135256" cy="7127310"/>
          </a:xfrm>
          <a:prstGeom prst="rect">
            <a:avLst/>
          </a:prstGeom>
        </p:spPr>
      </p:pic>
      <p:sp>
        <p:nvSpPr>
          <p:cNvPr id="2" name="Title 1"/>
          <p:cNvSpPr>
            <a:spLocks noGrp="1"/>
          </p:cNvSpPr>
          <p:nvPr>
            <p:ph type="title"/>
          </p:nvPr>
        </p:nvSpPr>
        <p:spPr>
          <a:xfrm>
            <a:off x="443345" y="430502"/>
            <a:ext cx="9976461" cy="2451243"/>
          </a:xfrm>
        </p:spPr>
        <p:txBody>
          <a:bodyPr>
            <a:normAutofit/>
          </a:bodyPr>
          <a:lstStyle/>
          <a:p>
            <a:r>
              <a:rPr lang="en-US" sz="4000" dirty="0" smtClean="0"/>
              <a:t>Fig 2c: Predictability vs Information leakage: Multiple </a:t>
            </a:r>
            <a:r>
              <a:rPr lang="en-US" sz="4000" dirty="0" err="1" smtClean="0"/>
              <a:t>eQTLs</a:t>
            </a:r>
            <a:endParaRPr lang="en-US" sz="4000" dirty="0"/>
          </a:p>
        </p:txBody>
      </p:sp>
      <p:sp>
        <p:nvSpPr>
          <p:cNvPr id="5" name="TextBox 4"/>
          <p:cNvSpPr txBox="1"/>
          <p:nvPr/>
        </p:nvSpPr>
        <p:spPr>
          <a:xfrm>
            <a:off x="8121371" y="11052464"/>
            <a:ext cx="393056" cy="584775"/>
          </a:xfrm>
          <a:prstGeom prst="rect">
            <a:avLst/>
          </a:prstGeom>
          <a:noFill/>
        </p:spPr>
        <p:txBody>
          <a:bodyPr wrap="none" rtlCol="0">
            <a:spAutoFit/>
          </a:bodyPr>
          <a:lstStyle/>
          <a:p>
            <a:r>
              <a:rPr lang="en-US" sz="3200" dirty="0" smtClean="0"/>
              <a:t>1</a:t>
            </a:r>
            <a:endParaRPr lang="en-US" sz="3200" dirty="0"/>
          </a:p>
        </p:txBody>
      </p:sp>
      <p:sp>
        <p:nvSpPr>
          <p:cNvPr id="8" name="TextBox 7"/>
          <p:cNvSpPr txBox="1"/>
          <p:nvPr/>
        </p:nvSpPr>
        <p:spPr>
          <a:xfrm>
            <a:off x="6481506" y="10603804"/>
            <a:ext cx="393056" cy="584775"/>
          </a:xfrm>
          <a:prstGeom prst="rect">
            <a:avLst/>
          </a:prstGeom>
          <a:noFill/>
        </p:spPr>
        <p:txBody>
          <a:bodyPr wrap="none" rtlCol="0">
            <a:spAutoFit/>
          </a:bodyPr>
          <a:lstStyle/>
          <a:p>
            <a:r>
              <a:rPr lang="en-US" sz="3200" dirty="0" smtClean="0"/>
              <a:t>2</a:t>
            </a:r>
            <a:endParaRPr lang="en-US" sz="3200" dirty="0"/>
          </a:p>
        </p:txBody>
      </p:sp>
      <p:sp>
        <p:nvSpPr>
          <p:cNvPr id="9" name="TextBox 8"/>
          <p:cNvSpPr txBox="1"/>
          <p:nvPr/>
        </p:nvSpPr>
        <p:spPr>
          <a:xfrm>
            <a:off x="5199676" y="10171252"/>
            <a:ext cx="393056" cy="584775"/>
          </a:xfrm>
          <a:prstGeom prst="rect">
            <a:avLst/>
          </a:prstGeom>
          <a:noFill/>
        </p:spPr>
        <p:txBody>
          <a:bodyPr wrap="none" rtlCol="0">
            <a:spAutoFit/>
          </a:bodyPr>
          <a:lstStyle/>
          <a:p>
            <a:r>
              <a:rPr lang="en-US" sz="3200" dirty="0" smtClean="0"/>
              <a:t>3</a:t>
            </a:r>
            <a:endParaRPr lang="en-US" sz="3200" dirty="0"/>
          </a:p>
        </p:txBody>
      </p:sp>
      <p:sp>
        <p:nvSpPr>
          <p:cNvPr id="10" name="TextBox 9"/>
          <p:cNvSpPr txBox="1"/>
          <p:nvPr/>
        </p:nvSpPr>
        <p:spPr>
          <a:xfrm>
            <a:off x="4697734" y="9695406"/>
            <a:ext cx="393056" cy="584775"/>
          </a:xfrm>
          <a:prstGeom prst="rect">
            <a:avLst/>
          </a:prstGeom>
          <a:noFill/>
        </p:spPr>
        <p:txBody>
          <a:bodyPr wrap="none" rtlCol="0">
            <a:spAutoFit/>
          </a:bodyPr>
          <a:lstStyle/>
          <a:p>
            <a:r>
              <a:rPr lang="en-US" sz="3200" dirty="0" smtClean="0"/>
              <a:t>4</a:t>
            </a:r>
            <a:endParaRPr lang="en-US" sz="3200" dirty="0"/>
          </a:p>
        </p:txBody>
      </p:sp>
      <p:sp>
        <p:nvSpPr>
          <p:cNvPr id="11" name="TextBox 10"/>
          <p:cNvSpPr txBox="1"/>
          <p:nvPr/>
        </p:nvSpPr>
        <p:spPr>
          <a:xfrm>
            <a:off x="3894290" y="9251254"/>
            <a:ext cx="393056" cy="584775"/>
          </a:xfrm>
          <a:prstGeom prst="rect">
            <a:avLst/>
          </a:prstGeom>
          <a:noFill/>
        </p:spPr>
        <p:txBody>
          <a:bodyPr wrap="none" rtlCol="0">
            <a:spAutoFit/>
          </a:bodyPr>
          <a:lstStyle/>
          <a:p>
            <a:r>
              <a:rPr lang="en-US" sz="3200" dirty="0" smtClean="0"/>
              <a:t>5</a:t>
            </a:r>
            <a:endParaRPr lang="en-US" sz="3200" dirty="0"/>
          </a:p>
        </p:txBody>
      </p:sp>
      <p:sp>
        <p:nvSpPr>
          <p:cNvPr id="12" name="TextBox 11"/>
          <p:cNvSpPr txBox="1"/>
          <p:nvPr/>
        </p:nvSpPr>
        <p:spPr>
          <a:xfrm>
            <a:off x="3213448" y="8761956"/>
            <a:ext cx="393056" cy="584775"/>
          </a:xfrm>
          <a:prstGeom prst="rect">
            <a:avLst/>
          </a:prstGeom>
          <a:noFill/>
        </p:spPr>
        <p:txBody>
          <a:bodyPr wrap="none" rtlCol="0">
            <a:spAutoFit/>
          </a:bodyPr>
          <a:lstStyle/>
          <a:p>
            <a:r>
              <a:rPr lang="en-US" sz="3200" dirty="0" smtClean="0"/>
              <a:t>6</a:t>
            </a:r>
            <a:endParaRPr lang="en-US" sz="3200" dirty="0"/>
          </a:p>
        </p:txBody>
      </p:sp>
      <p:sp>
        <p:nvSpPr>
          <p:cNvPr id="13" name="TextBox 12"/>
          <p:cNvSpPr txBox="1"/>
          <p:nvPr/>
        </p:nvSpPr>
        <p:spPr>
          <a:xfrm>
            <a:off x="2858022" y="8335810"/>
            <a:ext cx="393056" cy="584775"/>
          </a:xfrm>
          <a:prstGeom prst="rect">
            <a:avLst/>
          </a:prstGeom>
          <a:noFill/>
        </p:spPr>
        <p:txBody>
          <a:bodyPr wrap="none" rtlCol="0">
            <a:spAutoFit/>
          </a:bodyPr>
          <a:lstStyle/>
          <a:p>
            <a:r>
              <a:rPr lang="en-US" sz="3200" dirty="0" smtClean="0"/>
              <a:t>7</a:t>
            </a:r>
            <a:endParaRPr lang="en-US" sz="3200" dirty="0"/>
          </a:p>
        </p:txBody>
      </p:sp>
      <p:sp>
        <p:nvSpPr>
          <p:cNvPr id="14" name="TextBox 13"/>
          <p:cNvSpPr txBox="1"/>
          <p:nvPr/>
        </p:nvSpPr>
        <p:spPr>
          <a:xfrm>
            <a:off x="2641948" y="7916188"/>
            <a:ext cx="393056" cy="584775"/>
          </a:xfrm>
          <a:prstGeom prst="rect">
            <a:avLst/>
          </a:prstGeom>
          <a:noFill/>
        </p:spPr>
        <p:txBody>
          <a:bodyPr wrap="none" rtlCol="0">
            <a:spAutoFit/>
          </a:bodyPr>
          <a:lstStyle/>
          <a:p>
            <a:r>
              <a:rPr lang="en-US" sz="3200" dirty="0" smtClean="0"/>
              <a:t>8</a:t>
            </a:r>
            <a:endParaRPr lang="en-US" sz="3200" dirty="0"/>
          </a:p>
        </p:txBody>
      </p:sp>
      <p:sp>
        <p:nvSpPr>
          <p:cNvPr id="15" name="TextBox 14"/>
          <p:cNvSpPr txBox="1"/>
          <p:nvPr/>
        </p:nvSpPr>
        <p:spPr>
          <a:xfrm>
            <a:off x="2503118" y="7439938"/>
            <a:ext cx="393056" cy="584775"/>
          </a:xfrm>
          <a:prstGeom prst="rect">
            <a:avLst/>
          </a:prstGeom>
          <a:noFill/>
        </p:spPr>
        <p:txBody>
          <a:bodyPr wrap="none" rtlCol="0">
            <a:spAutoFit/>
          </a:bodyPr>
          <a:lstStyle/>
          <a:p>
            <a:r>
              <a:rPr lang="en-US" sz="3200" dirty="0" smtClean="0"/>
              <a:t>9</a:t>
            </a:r>
            <a:endParaRPr lang="en-US" sz="3200" dirty="0"/>
          </a:p>
        </p:txBody>
      </p:sp>
      <p:sp>
        <p:nvSpPr>
          <p:cNvPr id="16" name="TextBox 15"/>
          <p:cNvSpPr txBox="1"/>
          <p:nvPr/>
        </p:nvSpPr>
        <p:spPr>
          <a:xfrm>
            <a:off x="2400822" y="7001266"/>
            <a:ext cx="601447" cy="584775"/>
          </a:xfrm>
          <a:prstGeom prst="rect">
            <a:avLst/>
          </a:prstGeom>
          <a:noFill/>
        </p:spPr>
        <p:txBody>
          <a:bodyPr wrap="none" rtlCol="0">
            <a:spAutoFit/>
          </a:bodyPr>
          <a:lstStyle/>
          <a:p>
            <a:r>
              <a:rPr lang="en-US" sz="3200" dirty="0" smtClean="0"/>
              <a:t>10</a:t>
            </a:r>
          </a:p>
        </p:txBody>
      </p:sp>
    </p:spTree>
    <p:extLst>
      <p:ext uri="{BB962C8B-B14F-4D97-AF65-F5344CB8AC3E}">
        <p14:creationId xmlns:p14="http://schemas.microsoft.com/office/powerpoint/2010/main" val="848188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29588</TotalTime>
  <Words>4463</Words>
  <Application>Microsoft Office PowerPoint</Application>
  <PresentationFormat>Custom</PresentationFormat>
  <Paragraphs>922</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 Math</vt:lpstr>
      <vt:lpstr>Office Theme</vt:lpstr>
      <vt:lpstr>PrivaSeq Figure Pack</vt:lpstr>
      <vt:lpstr>Fig 1a: Linking Attack Scenario</vt:lpstr>
      <vt:lpstr>Fig 1a: Linking Attack Scenario</vt:lpstr>
      <vt:lpstr>Fig 1a: Linking Attack Scenario</vt:lpstr>
      <vt:lpstr>Fig 1b: Datasets</vt:lpstr>
      <vt:lpstr>Fig 2a</vt:lpstr>
      <vt:lpstr>Fig 2a</vt:lpstr>
      <vt:lpstr>Fig 2b</vt:lpstr>
      <vt:lpstr>Fig 2c: Predictability vs Information leakage: Multiple eQTLs</vt:lpstr>
      <vt:lpstr>Fig 3: 3 Steps of Linking Attack</vt:lpstr>
      <vt:lpstr>Figure 4a: MAP Genotype Prediction Accuracy</vt:lpstr>
      <vt:lpstr>Fig 4b: Fraction of Vulnerable Individuals</vt:lpstr>
      <vt:lpstr>Fig 5a: Extremity based genotype prediction</vt:lpstr>
      <vt:lpstr>Fig 5bcd</vt:lpstr>
      <vt:lpstr>Fig 6: Linking Accuracy on Testing Dataset</vt:lpstr>
      <vt:lpstr>Fig 7: Simulated 100k testing dataset accuracy</vt:lpstr>
      <vt:lpstr>Fig 8: Distribution of ranks for relatives in linking</vt:lpstr>
      <vt:lpstr>Supplementary Figures</vt:lpstr>
      <vt:lpstr>Table S1ab: Per population and per tissue stratification</vt:lpstr>
      <vt:lpstr>Table S2</vt:lpstr>
      <vt:lpstr>Fig S1ab: eQTL properties</vt:lpstr>
      <vt:lpstr>Fig S2a: Computation of Cumulative ICI and Predictabilities</vt:lpstr>
      <vt:lpstr>Fig S2b: Illustration of a priori, a posteriori distributions</vt:lpstr>
      <vt:lpstr>Fig S3</vt:lpstr>
      <vt:lpstr>Fig S4ab</vt:lpstr>
      <vt:lpstr>Fig S5: Illustration of linking for the j^th  Individual</vt:lpstr>
      <vt:lpstr>Fig S6ab: Linking Attacks vs “Genome in a Mixture” Attacks</vt:lpstr>
      <vt:lpstr>Fig S7: Extremity Based Linking Attack</vt:lpstr>
      <vt:lpstr>Fig S8: Generalized Risk Assessment Procedure</vt:lpstr>
      <vt:lpstr>Fig S9: Modeling of Joint Genotype-Expression Distribution</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dc:creator>
  <cp:lastModifiedBy>Arif</cp:lastModifiedBy>
  <cp:revision>942</cp:revision>
  <cp:lastPrinted>2015-08-27T18:32:14Z</cp:lastPrinted>
  <dcterms:created xsi:type="dcterms:W3CDTF">2015-01-26T16:39:33Z</dcterms:created>
  <dcterms:modified xsi:type="dcterms:W3CDTF">2015-08-28T20:40:18Z</dcterms:modified>
</cp:coreProperties>
</file>