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0" r:id="rId4"/>
    <p:sldId id="269" r:id="rId5"/>
    <p:sldId id="258" r:id="rId6"/>
    <p:sldId id="259" r:id="rId7"/>
    <p:sldId id="260" r:id="rId8"/>
    <p:sldId id="263" r:id="rId9"/>
    <p:sldId id="261" r:id="rId10"/>
    <p:sldId id="262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124" autoAdjust="0"/>
  </p:normalViewPr>
  <p:slideViewPr>
    <p:cSldViewPr snapToGrid="0">
      <p:cViewPr varScale="1">
        <p:scale>
          <a:sx n="62" d="100"/>
          <a:sy n="62" d="100"/>
        </p:scale>
        <p:origin x="10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5A86A-BE45-412B-B6A0-EB014ABDE4F0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C72581-FA0A-4668-AC92-58DB5C88D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357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Generate the expected signal.</a:t>
            </a:r>
            <a:r>
              <a:rPr lang="en-US" baseline="0" dirty="0" smtClean="0"/>
              <a:t> Then evaluate how much there is deviation from the expected signal compared to a background set of enrichment peaks. And also how much deviation there is over all the cells?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72581-FA0A-4668-AC92-58DB5C88D1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882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Identify the accessibility peaks,</a:t>
            </a:r>
            <a:r>
              <a:rPr lang="en-US" baseline="0" dirty="0" smtClean="0"/>
              <a:t> then assign them different features: </a:t>
            </a:r>
            <a:r>
              <a:rPr lang="en-US" baseline="0" dirty="0" err="1" smtClean="0"/>
              <a:t>ChIP-Seq</a:t>
            </a:r>
            <a:r>
              <a:rPr lang="en-US" baseline="0" dirty="0" smtClean="0"/>
              <a:t> signal, motifs, replication timing domains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72581-FA0A-4668-AC92-58DB5C88D1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22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085E-0DFA-4CA4-9CB2-EC0860D6BB49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12168-18F5-40E5-B3D4-E485D7A17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839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085E-0DFA-4CA4-9CB2-EC0860D6BB49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12168-18F5-40E5-B3D4-E485D7A17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857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085E-0DFA-4CA4-9CB2-EC0860D6BB49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12168-18F5-40E5-B3D4-E485D7A17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72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085E-0DFA-4CA4-9CB2-EC0860D6BB49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12168-18F5-40E5-B3D4-E485D7A17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737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085E-0DFA-4CA4-9CB2-EC0860D6BB49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12168-18F5-40E5-B3D4-E485D7A17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51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085E-0DFA-4CA4-9CB2-EC0860D6BB49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12168-18F5-40E5-B3D4-E485D7A17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59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085E-0DFA-4CA4-9CB2-EC0860D6BB49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12168-18F5-40E5-B3D4-E485D7A17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39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085E-0DFA-4CA4-9CB2-EC0860D6BB49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12168-18F5-40E5-B3D4-E485D7A17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83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085E-0DFA-4CA4-9CB2-EC0860D6BB49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12168-18F5-40E5-B3D4-E485D7A17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002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085E-0DFA-4CA4-9CB2-EC0860D6BB49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12168-18F5-40E5-B3D4-E485D7A17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91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085E-0DFA-4CA4-9CB2-EC0860D6BB49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12168-18F5-40E5-B3D4-E485D7A17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344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D085E-0DFA-4CA4-9CB2-EC0860D6BB49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12168-18F5-40E5-B3D4-E485D7A17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68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61596"/>
            <a:ext cx="9144000" cy="1655762"/>
          </a:xfrm>
        </p:spPr>
        <p:txBody>
          <a:bodyPr/>
          <a:lstStyle/>
          <a:p>
            <a:r>
              <a:rPr lang="en-US" dirty="0" smtClean="0"/>
              <a:t>AH</a:t>
            </a:r>
          </a:p>
          <a:p>
            <a:r>
              <a:rPr lang="en-US" dirty="0" smtClean="0"/>
              <a:t>JC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66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49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89975"/>
            <a:ext cx="10515600" cy="1325563"/>
          </a:xfrm>
        </p:spPr>
        <p:txBody>
          <a:bodyPr/>
          <a:lstStyle/>
          <a:p>
            <a:r>
              <a:rPr lang="en-US" dirty="0" smtClean="0"/>
              <a:t>K562 Results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754" y="736978"/>
            <a:ext cx="11995245" cy="1856097"/>
          </a:xfrm>
        </p:spPr>
        <p:txBody>
          <a:bodyPr>
            <a:normAutofit/>
          </a:bodyPr>
          <a:lstStyle/>
          <a:p>
            <a:r>
              <a:rPr lang="en-US" dirty="0" err="1"/>
              <a:t>Immunostaining</a:t>
            </a:r>
            <a:r>
              <a:rPr lang="en-US" dirty="0"/>
              <a:t> followed </a:t>
            </a:r>
            <a:r>
              <a:rPr lang="en-US" dirty="0" smtClean="0"/>
              <a:t>by microscopy </a:t>
            </a:r>
            <a:r>
              <a:rPr lang="en-US" dirty="0"/>
              <a:t>or flow </a:t>
            </a:r>
            <a:r>
              <a:rPr lang="en-US" dirty="0" err="1"/>
              <a:t>cytometry</a:t>
            </a:r>
            <a:r>
              <a:rPr lang="en-US" dirty="0"/>
              <a:t> </a:t>
            </a:r>
            <a:r>
              <a:rPr lang="en-US" dirty="0" smtClean="0"/>
              <a:t>confirmed </a:t>
            </a:r>
            <a:r>
              <a:rPr lang="en-US" dirty="0"/>
              <a:t>heterogeneous expression of GATA1 </a:t>
            </a:r>
            <a:r>
              <a:rPr lang="en-US" dirty="0" smtClean="0"/>
              <a:t>and GATA2.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85468"/>
            <a:ext cx="6910314" cy="29725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7420" y="1440298"/>
            <a:ext cx="120145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Principal component (PC) analysis of single-cell deviations across all trans-factors show seven significant PCs, </a:t>
            </a:r>
            <a:endParaRPr lang="en-US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/>
              <a:t>PC </a:t>
            </a:r>
            <a:r>
              <a:rPr lang="en-US" sz="2200" dirty="0"/>
              <a:t>5 describing changes in DNA abundance throughout the cell cycle. </a:t>
            </a:r>
            <a:endParaRPr lang="en-US" sz="22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/>
              <a:t>This </a:t>
            </a:r>
            <a:r>
              <a:rPr lang="en-US" sz="2200" dirty="0"/>
              <a:t>analysis suggests that high-variance trans-factors are variable independent of the cell </a:t>
            </a:r>
            <a:r>
              <a:rPr lang="en-US" sz="2200" dirty="0" smtClean="0"/>
              <a:t>cycle.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/>
              <a:t>The </a:t>
            </a:r>
            <a:r>
              <a:rPr lang="en-US" sz="2200" dirty="0"/>
              <a:t>remaining PCs show contributions from several transcription factors, suggesting that variance across sets of trans-factors represent distinct regulatory states in individual cells.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8973" y="3999217"/>
            <a:ext cx="3540490" cy="285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749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847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K562 – Synergistic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21" y="1569494"/>
            <a:ext cx="6005015" cy="495413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Peaks </a:t>
            </a:r>
            <a:r>
              <a:rPr lang="en-US" dirty="0"/>
              <a:t>unique to GATA1 </a:t>
            </a:r>
            <a:r>
              <a:rPr lang="en-US" dirty="0" smtClean="0"/>
              <a:t>binding are </a:t>
            </a:r>
            <a:r>
              <a:rPr lang="en-US" dirty="0"/>
              <a:t>significantly more accessible than peaks unique to </a:t>
            </a:r>
            <a:r>
              <a:rPr lang="en-US" dirty="0" smtClean="0"/>
              <a:t>GATA2 (</a:t>
            </a:r>
            <a:r>
              <a:rPr lang="en-US" dirty="0"/>
              <a:t>Extended Data Fig. 6k–l) supporting the hypothesis that GATA1</a:t>
            </a:r>
            <a:r>
              <a:rPr lang="en-US" dirty="0" smtClean="0"/>
              <a:t>, an </a:t>
            </a:r>
            <a:r>
              <a:rPr lang="en-US" dirty="0"/>
              <a:t>activator of accessibility, competes with GATA2 to induce </a:t>
            </a:r>
            <a:r>
              <a:rPr lang="en-US" dirty="0" smtClean="0"/>
              <a:t>single cell variability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example, </a:t>
            </a:r>
            <a:r>
              <a:rPr lang="en-US" dirty="0" smtClean="0"/>
              <a:t>chromatin accessibility </a:t>
            </a:r>
            <a:r>
              <a:rPr lang="en-US" dirty="0"/>
              <a:t>variance associated with GATA2 binding is </a:t>
            </a:r>
            <a:r>
              <a:rPr lang="en-US" dirty="0" smtClean="0"/>
              <a:t>significantly enhanced </a:t>
            </a:r>
            <a:r>
              <a:rPr lang="en-US" dirty="0"/>
              <a:t>when the same region could also be bound by GATA1</a:t>
            </a:r>
            <a:r>
              <a:rPr lang="en-US" dirty="0" smtClean="0"/>
              <a:t>, TAL1 </a:t>
            </a:r>
            <a:r>
              <a:rPr lang="en-US" dirty="0"/>
              <a:t>or P300</a:t>
            </a:r>
            <a:r>
              <a:rPr lang="en-US" dirty="0" smtClean="0"/>
              <a:t>.</a:t>
            </a:r>
          </a:p>
          <a:p>
            <a:r>
              <a:rPr lang="en-US" dirty="0"/>
              <a:t>In contrast, CTCF, SUZ12, and ZNF143 appear </a:t>
            </a:r>
            <a:r>
              <a:rPr lang="en-US" dirty="0" smtClean="0"/>
              <a:t>to act </a:t>
            </a:r>
            <a:r>
              <a:rPr lang="en-US" dirty="0"/>
              <a:t>as general suppressors of accessibility variance, unless </a:t>
            </a:r>
            <a:r>
              <a:rPr lang="en-US" dirty="0" smtClean="0"/>
              <a:t>associated with </a:t>
            </a:r>
            <a:r>
              <a:rPr lang="en-US" dirty="0"/>
              <a:t>proximal binding of ZNF143 or SMC3, the latter a </a:t>
            </a:r>
            <a:r>
              <a:rPr lang="en-US" dirty="0" err="1"/>
              <a:t>cohesin</a:t>
            </a:r>
            <a:r>
              <a:rPr lang="en-US" dirty="0"/>
              <a:t> </a:t>
            </a:r>
            <a:r>
              <a:rPr lang="en-US" dirty="0" smtClean="0"/>
              <a:t>subunit involved </a:t>
            </a:r>
            <a:r>
              <a:rPr lang="en-US" dirty="0"/>
              <a:t>in chromosome </a:t>
            </a:r>
            <a:r>
              <a:rPr lang="en-US" dirty="0" smtClean="0"/>
              <a:t>looping</a:t>
            </a:r>
          </a:p>
          <a:p>
            <a:r>
              <a:rPr lang="en-US" dirty="0"/>
              <a:t>Thus, single cell </a:t>
            </a:r>
            <a:r>
              <a:rPr lang="en-US" dirty="0" smtClean="0"/>
              <a:t>accessibility profiles nominate </a:t>
            </a:r>
            <a:r>
              <a:rPr lang="en-US" dirty="0"/>
              <a:t>distinct trans-factors that, in combination, induce </a:t>
            </a:r>
            <a:r>
              <a:rPr lang="en-US" dirty="0" smtClean="0"/>
              <a:t>or suppress </a:t>
            </a:r>
            <a:r>
              <a:rPr lang="en-US" dirty="0"/>
              <a:t>cell-to-cell regulatory variation.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8913" y="1051496"/>
            <a:ext cx="5873087" cy="580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448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221" y="675089"/>
            <a:ext cx="11374464" cy="132556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Variability </a:t>
            </a:r>
            <a:r>
              <a:rPr lang="en-US" sz="2400" dirty="0"/>
              <a:t>can </a:t>
            </a:r>
            <a:r>
              <a:rPr lang="en-US" sz="2400" dirty="0" smtClean="0"/>
              <a:t>be experimentally </a:t>
            </a:r>
            <a:r>
              <a:rPr lang="en-US" sz="2400" dirty="0"/>
              <a:t>modulated and further demonstrates that </a:t>
            </a:r>
            <a:r>
              <a:rPr lang="en-US" sz="2400" dirty="0" smtClean="0"/>
              <a:t>variability is </a:t>
            </a:r>
            <a:r>
              <a:rPr lang="en-US" sz="2400" dirty="0"/>
              <a:t>not solely dependent on the cell cycle.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06" y="1857308"/>
            <a:ext cx="11811486" cy="507818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98341" y="-294465"/>
            <a:ext cx="1105085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Accessibility can be Modulated Experimentally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677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27" y="-398229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Cell Type Specific Regulators of Deviations in Accessibility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62072" y="3616076"/>
            <a:ext cx="8546655" cy="32419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23569"/>
            <a:ext cx="850856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b="0" i="0" u="none" strike="noStrike" baseline="0" dirty="0" smtClean="0">
                <a:latin typeface="AdvOT1ef757c0"/>
              </a:rPr>
              <a:t>Cells from different biological replicates cluster with their cell type of origin</a:t>
            </a:r>
            <a:endParaRPr lang="en-US" sz="2100" dirty="0">
              <a:latin typeface="AdvOT1ef757c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b="0" i="0" u="none" strike="noStrike" baseline="0" dirty="0" err="1" smtClean="0">
                <a:latin typeface="AdvOT1ef757c0"/>
              </a:rPr>
              <a:t>scATAC-seq</a:t>
            </a:r>
            <a:r>
              <a:rPr lang="en-US" sz="2100" b="0" i="0" u="none" strike="noStrike" baseline="0" dirty="0" smtClean="0">
                <a:latin typeface="AdvOT1ef757c0"/>
              </a:rPr>
              <a:t> can also be used to </a:t>
            </a:r>
            <a:r>
              <a:rPr lang="en-US" sz="2100" b="0" i="0" u="none" strike="noStrike" baseline="0" dirty="0" err="1" smtClean="0">
                <a:latin typeface="AdvOT1ef757c0"/>
              </a:rPr>
              <a:t>deconvolve</a:t>
            </a:r>
            <a:r>
              <a:rPr lang="en-US" sz="2100" b="0" i="0" u="none" strike="noStrike" baseline="0" dirty="0" smtClean="0">
                <a:latin typeface="AdvOT1ef757c0"/>
              </a:rPr>
              <a:t> heterogeneous cellular mixtures.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b="0" i="0" u="none" strike="noStrike" baseline="0" dirty="0" smtClean="0">
                <a:latin typeface="AdvOT1ef757c0"/>
              </a:rPr>
              <a:t>High variance </a:t>
            </a:r>
            <a:r>
              <a:rPr lang="en-US" sz="2100" b="0" i="0" u="none" strike="noStrike" baseline="0" dirty="0" smtClean="0">
                <a:latin typeface="AdvOT7d6df7ab.I"/>
              </a:rPr>
              <a:t>trans</a:t>
            </a:r>
            <a:r>
              <a:rPr lang="en-US" sz="2100" b="0" i="0" u="none" strike="noStrike" baseline="0" dirty="0" smtClean="0">
                <a:latin typeface="AdvOT1ef757c0"/>
              </a:rPr>
              <a:t>-factor motifs that are generally unique to specific cell types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0" dirty="0" smtClean="0">
                <a:latin typeface="AdvOT1ef757c0"/>
              </a:rPr>
              <a:t>Regions associated with GATA transcription factors are most variant in K562 cells, whereas regions associated with master </a:t>
            </a:r>
            <a:r>
              <a:rPr lang="en-US" b="0" i="0" u="none" strike="noStrike" baseline="0" dirty="0" err="1" smtClean="0">
                <a:latin typeface="AdvOT1ef757c0"/>
              </a:rPr>
              <a:t>pluripotency</a:t>
            </a:r>
            <a:r>
              <a:rPr lang="en-US" b="0" i="0" u="none" strike="noStrike" baseline="0" dirty="0" smtClean="0">
                <a:latin typeface="AdvOT1ef757c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0" dirty="0" err="1" smtClean="0">
                <a:latin typeface="AdvOT1ef757c0"/>
              </a:rPr>
              <a:t>Nanog</a:t>
            </a:r>
            <a:r>
              <a:rPr lang="en-US" b="0" i="0" u="none" strike="noStrike" baseline="0" dirty="0" smtClean="0">
                <a:latin typeface="AdvOT1ef757c0"/>
              </a:rPr>
              <a:t> and Sox2 are most variant in mouse ES cells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4409" y="824015"/>
            <a:ext cx="3607591" cy="603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375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370" y="962689"/>
            <a:ext cx="9639869" cy="58953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12552"/>
            <a:ext cx="10515600" cy="1325563"/>
          </a:xfrm>
        </p:spPr>
        <p:txBody>
          <a:bodyPr/>
          <a:lstStyle/>
          <a:p>
            <a:r>
              <a:rPr lang="en-US" dirty="0" smtClean="0"/>
              <a:t>Higher Order Chromosome Folding and Deviation of Accessibility Overlaps Well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7379" y="1473664"/>
            <a:ext cx="29706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dvOT1ef757c0"/>
              </a:rPr>
              <a:t>V</a:t>
            </a:r>
            <a:r>
              <a:rPr lang="en-US" b="0" i="0" u="none" strike="noStrike" baseline="0" dirty="0" smtClean="0">
                <a:latin typeface="AdvOT1ef757c0"/>
              </a:rPr>
              <a:t>ariation of chromatin accessibility in </a:t>
            </a:r>
            <a:r>
              <a:rPr lang="en-US" b="0" i="0" u="none" strike="noStrike" baseline="0" dirty="0" err="1" smtClean="0">
                <a:latin typeface="AdvOT7d6df7ab.I"/>
              </a:rPr>
              <a:t>cis</a:t>
            </a:r>
            <a:r>
              <a:rPr lang="en-US" b="0" i="0" u="none" strike="noStrike" baseline="0" dirty="0" smtClean="0">
                <a:latin typeface="AdvOT7d6df7ab.I"/>
              </a:rPr>
              <a:t> </a:t>
            </a:r>
            <a:r>
              <a:rPr lang="en-US" b="0" i="0" u="none" strike="noStrike" baseline="0" dirty="0" smtClean="0">
                <a:latin typeface="AdvOT1ef757c0"/>
              </a:rPr>
              <a:t>is highly correlated with previously reported chromosome compartments, opening the intriguing possibility that this component of </a:t>
            </a:r>
            <a:r>
              <a:rPr lang="en-US" b="0" i="0" u="none" strike="noStrike" baseline="0" dirty="0" err="1" smtClean="0">
                <a:latin typeface="AdvOT1ef757c0"/>
              </a:rPr>
              <a:t>epigenomic</a:t>
            </a:r>
            <a:r>
              <a:rPr lang="en-US" b="0" i="0" u="none" strike="noStrike" baseline="0" dirty="0" smtClean="0">
                <a:latin typeface="AdvOT1ef757c0"/>
              </a:rPr>
              <a:t> noise has its roots in higher-order chromatin organization.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927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68836"/>
            <a:ext cx="10515600" cy="1325563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265" y="909830"/>
            <a:ext cx="10515600" cy="4779891"/>
          </a:xfrm>
        </p:spPr>
        <p:txBody>
          <a:bodyPr>
            <a:normAutofit/>
          </a:bodyPr>
          <a:lstStyle/>
          <a:p>
            <a:r>
              <a:rPr lang="en-US" dirty="0"/>
              <a:t>Heterogeneity within cellular populations has been evident since </a:t>
            </a:r>
            <a:r>
              <a:rPr lang="en-US" dirty="0" smtClean="0"/>
              <a:t>the first </a:t>
            </a:r>
            <a:r>
              <a:rPr lang="en-US" dirty="0"/>
              <a:t>microscopic observations of individual cells. </a:t>
            </a:r>
            <a:endParaRPr lang="en-US" dirty="0" smtClean="0"/>
          </a:p>
          <a:p>
            <a:r>
              <a:rPr lang="en-US" dirty="0" smtClean="0"/>
              <a:t>Single cell method provide deep </a:t>
            </a:r>
            <a:r>
              <a:rPr lang="en-US" dirty="0"/>
              <a:t>insight into characteristics underlying developmental </a:t>
            </a:r>
            <a:r>
              <a:rPr lang="en-US" dirty="0" smtClean="0"/>
              <a:t>plasticity, cancer heterogeneity, </a:t>
            </a:r>
            <a:r>
              <a:rPr lang="en-US" dirty="0"/>
              <a:t>and drug </a:t>
            </a:r>
            <a:r>
              <a:rPr lang="en-US" dirty="0" smtClean="0"/>
              <a:t>resistance</a:t>
            </a:r>
          </a:p>
          <a:p>
            <a:r>
              <a:rPr lang="en-US" dirty="0" smtClean="0"/>
              <a:t>Recent studies showed the broad </a:t>
            </a:r>
            <a:r>
              <a:rPr lang="en-US" dirty="0"/>
              <a:t>diversity of activity </a:t>
            </a:r>
            <a:r>
              <a:rPr lang="en-US" dirty="0" smtClean="0"/>
              <a:t>within regulatory </a:t>
            </a:r>
            <a:r>
              <a:rPr lang="en-US" dirty="0"/>
              <a:t>elements when comparing phenotypically distinct </a:t>
            </a:r>
            <a:r>
              <a:rPr lang="en-US" dirty="0" smtClean="0"/>
              <a:t>cell populations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0319" y="3834896"/>
            <a:ext cx="5961681" cy="30231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1479" y="3952067"/>
            <a:ext cx="621481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Heterogeneity </a:t>
            </a:r>
            <a:r>
              <a:rPr lang="en-US" sz="2800" dirty="0"/>
              <a:t>at the single-cell level extends to accessibility variability within cell types at regulatory elements.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40287" y="3518126"/>
            <a:ext cx="578632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ATAC-</a:t>
            </a:r>
            <a:r>
              <a:rPr lang="en-US" dirty="0" err="1" smtClean="0"/>
              <a:t>seq</a:t>
            </a:r>
            <a:r>
              <a:rPr lang="en-US" dirty="0" smtClean="0"/>
              <a:t>: </a:t>
            </a:r>
            <a:r>
              <a:rPr lang="en-US" sz="2400" b="1" i="1" dirty="0" smtClean="0"/>
              <a:t>A</a:t>
            </a:r>
            <a:r>
              <a:rPr lang="en-US" dirty="0" smtClean="0"/>
              <a:t>ssay for </a:t>
            </a:r>
            <a:r>
              <a:rPr lang="en-US" sz="2400" b="1" i="1" dirty="0" err="1"/>
              <a:t>T</a:t>
            </a:r>
            <a:r>
              <a:rPr lang="en-US" dirty="0" err="1" smtClean="0"/>
              <a:t>ransposase</a:t>
            </a:r>
            <a:r>
              <a:rPr lang="en-US" dirty="0" smtClean="0"/>
              <a:t> </a:t>
            </a:r>
            <a:r>
              <a:rPr lang="en-US" sz="2400" b="1" i="1" dirty="0" smtClean="0"/>
              <a:t>A</a:t>
            </a:r>
            <a:r>
              <a:rPr lang="en-US" dirty="0" smtClean="0"/>
              <a:t>ccessible </a:t>
            </a:r>
            <a:r>
              <a:rPr lang="en-US" sz="2400" b="1" i="1" dirty="0" smtClean="0"/>
              <a:t>C</a:t>
            </a:r>
            <a:r>
              <a:rPr lang="en-US" dirty="0" smtClean="0"/>
              <a:t>hromosome </a:t>
            </a:r>
          </a:p>
          <a:p>
            <a:r>
              <a:rPr lang="en-US" dirty="0" smtClean="0"/>
              <a:t>followed by sequencing (</a:t>
            </a:r>
            <a:r>
              <a:rPr lang="en-US" dirty="0" err="1" smtClean="0"/>
              <a:t>Buenrostro</a:t>
            </a:r>
            <a:r>
              <a:rPr lang="en-US" dirty="0" smtClean="0"/>
              <a:t>, 2013)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00800" y="3564610"/>
            <a:ext cx="5791200" cy="32933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96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7946" y="1286361"/>
            <a:ext cx="12479428" cy="382033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21" y="-254796"/>
            <a:ext cx="10515600" cy="1325563"/>
          </a:xfrm>
        </p:spPr>
        <p:txBody>
          <a:bodyPr/>
          <a:lstStyle/>
          <a:p>
            <a:r>
              <a:rPr lang="en-US" dirty="0" err="1"/>
              <a:t>scATAC-seq</a:t>
            </a:r>
            <a:r>
              <a:rPr lang="en-US" dirty="0"/>
              <a:t>: Single Cell ATAC-</a:t>
            </a:r>
            <a:r>
              <a:rPr lang="en-US" dirty="0" err="1"/>
              <a:t>seq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56839" y="852413"/>
            <a:ext cx="7999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ATAC-</a:t>
            </a:r>
            <a:r>
              <a:rPr lang="en-US" dirty="0" err="1" smtClean="0"/>
              <a:t>seq</a:t>
            </a:r>
            <a:r>
              <a:rPr lang="en-US" dirty="0" smtClean="0"/>
              <a:t>: </a:t>
            </a:r>
            <a:r>
              <a:rPr lang="en-US" sz="2400" b="1" i="1" dirty="0" smtClean="0"/>
              <a:t>A</a:t>
            </a:r>
            <a:r>
              <a:rPr lang="en-US" dirty="0" smtClean="0"/>
              <a:t>ssay for </a:t>
            </a:r>
            <a:r>
              <a:rPr lang="en-US" sz="2400" b="1" i="1" dirty="0" err="1"/>
              <a:t>T</a:t>
            </a:r>
            <a:r>
              <a:rPr lang="en-US" dirty="0" err="1" smtClean="0"/>
              <a:t>ransposase</a:t>
            </a:r>
            <a:r>
              <a:rPr lang="en-US" dirty="0" smtClean="0"/>
              <a:t> </a:t>
            </a:r>
            <a:r>
              <a:rPr lang="en-US" sz="2400" b="1" i="1" dirty="0" smtClean="0"/>
              <a:t>A</a:t>
            </a:r>
            <a:r>
              <a:rPr lang="en-US" dirty="0" smtClean="0"/>
              <a:t>ccessible </a:t>
            </a:r>
            <a:r>
              <a:rPr lang="en-US" sz="2400" b="1" i="1" dirty="0" smtClean="0"/>
              <a:t>C</a:t>
            </a:r>
            <a:r>
              <a:rPr lang="en-US" dirty="0" smtClean="0"/>
              <a:t>hromosome followed by sequencing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67912" y="4494515"/>
            <a:ext cx="12094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Integrated </a:t>
            </a:r>
          </a:p>
          <a:p>
            <a:pPr algn="ctr"/>
            <a:r>
              <a:rPr lang="en-US" dirty="0" smtClean="0"/>
              <a:t>Fluidics </a:t>
            </a:r>
          </a:p>
          <a:p>
            <a:pPr algn="ctr"/>
            <a:r>
              <a:rPr lang="en-US" dirty="0" smtClean="0"/>
              <a:t>Circuit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53885" y="1239870"/>
            <a:ext cx="109066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Identifies the parts of the genome which are </a:t>
            </a:r>
            <a:r>
              <a:rPr lang="en-US" dirty="0" err="1"/>
              <a:t>transposase</a:t>
            </a:r>
            <a:r>
              <a:rPr lang="en-US" dirty="0"/>
              <a:t> </a:t>
            </a:r>
            <a:r>
              <a:rPr lang="en-US" dirty="0" smtClean="0"/>
              <a:t>accessible. </a:t>
            </a:r>
            <a:r>
              <a:rPr lang="en-US" dirty="0" err="1" smtClean="0"/>
              <a:t>Transposase</a:t>
            </a:r>
            <a:r>
              <a:rPr lang="en-US" dirty="0" smtClean="0"/>
              <a:t> inserts sequence adapters to the</a:t>
            </a:r>
          </a:p>
          <a:p>
            <a:r>
              <a:rPr lang="en-US" dirty="0"/>
              <a:t>a</a:t>
            </a:r>
            <a:r>
              <a:rPr lang="en-US" dirty="0" smtClean="0"/>
              <a:t>ccessible regions.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4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8878"/>
            <a:ext cx="11789314" cy="360907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174" y="318637"/>
            <a:ext cx="10515600" cy="1325563"/>
          </a:xfrm>
        </p:spPr>
        <p:txBody>
          <a:bodyPr/>
          <a:lstStyle/>
          <a:p>
            <a:r>
              <a:rPr lang="en-US" dirty="0" err="1"/>
              <a:t>scATAC-seq</a:t>
            </a:r>
            <a:r>
              <a:rPr lang="en-US" dirty="0"/>
              <a:t>: Single Cell ATAC-</a:t>
            </a:r>
            <a:r>
              <a:rPr lang="en-US" dirty="0" err="1"/>
              <a:t>seq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" y="1861457"/>
            <a:ext cx="11963400" cy="3494314"/>
          </a:xfrm>
          <a:prstGeom prst="rect">
            <a:avLst/>
          </a:prstGeom>
          <a:solidFill>
            <a:schemeClr val="bg1">
              <a:lumMod val="6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062" y="1364958"/>
            <a:ext cx="6072889" cy="549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52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71860"/>
            <a:ext cx="10515600" cy="1325563"/>
          </a:xfrm>
        </p:spPr>
        <p:txBody>
          <a:bodyPr/>
          <a:lstStyle/>
          <a:p>
            <a:r>
              <a:rPr lang="en-US" dirty="0" err="1" smtClean="0"/>
              <a:t>scATAC-seq</a:t>
            </a:r>
            <a:r>
              <a:rPr lang="en-US" dirty="0" smtClean="0"/>
              <a:t>: Single Cell ATAC-</a:t>
            </a:r>
            <a:r>
              <a:rPr lang="en-US" dirty="0" err="1" smtClean="0"/>
              <a:t>seq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005" y="791567"/>
            <a:ext cx="11130887" cy="1978929"/>
          </a:xfrm>
        </p:spPr>
        <p:txBody>
          <a:bodyPr>
            <a:normAutofit/>
          </a:bodyPr>
          <a:lstStyle/>
          <a:p>
            <a:r>
              <a:rPr lang="en-US" sz="2400" dirty="0"/>
              <a:t>Using single-cell ATAC-</a:t>
            </a:r>
            <a:r>
              <a:rPr lang="en-US" sz="2400" dirty="0" err="1"/>
              <a:t>seq</a:t>
            </a:r>
            <a:r>
              <a:rPr lang="en-US" sz="2400" dirty="0"/>
              <a:t>, we </a:t>
            </a:r>
            <a:r>
              <a:rPr lang="en-US" sz="2400" dirty="0" smtClean="0"/>
              <a:t>generated DNA </a:t>
            </a:r>
            <a:r>
              <a:rPr lang="en-US" sz="2400" dirty="0"/>
              <a:t>accessibility maps from </a:t>
            </a:r>
            <a:r>
              <a:rPr lang="en-US" sz="2400" b="1" i="1" dirty="0"/>
              <a:t>254 individual GM12878 </a:t>
            </a:r>
            <a:r>
              <a:rPr lang="en-US" sz="2400" b="1" i="1" dirty="0" err="1" smtClean="0"/>
              <a:t>lymphoblastoid</a:t>
            </a:r>
            <a:r>
              <a:rPr lang="en-US" sz="2400" b="1" i="1" dirty="0" smtClean="0"/>
              <a:t> cells</a:t>
            </a:r>
            <a:r>
              <a:rPr lang="en-US" sz="2400" dirty="0"/>
              <a:t>. </a:t>
            </a:r>
            <a:endParaRPr lang="en-US" sz="2400" dirty="0" smtClean="0"/>
          </a:p>
          <a:p>
            <a:pPr lvl="1"/>
            <a:r>
              <a:rPr lang="en-US" sz="2200" dirty="0" smtClean="0"/>
              <a:t>Aggregate </a:t>
            </a:r>
            <a:r>
              <a:rPr lang="en-US" sz="2200" dirty="0"/>
              <a:t>profiles of </a:t>
            </a:r>
            <a:r>
              <a:rPr lang="en-US" sz="2200" dirty="0" err="1"/>
              <a:t>scATAC-seq</a:t>
            </a:r>
            <a:r>
              <a:rPr lang="en-US" sz="2200" dirty="0"/>
              <a:t> data closely </a:t>
            </a:r>
            <a:r>
              <a:rPr lang="en-US" sz="2200" dirty="0" smtClean="0"/>
              <a:t>reproduce ensemble </a:t>
            </a:r>
            <a:r>
              <a:rPr lang="en-US" sz="2200" dirty="0"/>
              <a:t>measures of accessibility profiled by </a:t>
            </a:r>
            <a:r>
              <a:rPr lang="en-US" sz="2200" dirty="0" err="1"/>
              <a:t>DNase-seq</a:t>
            </a:r>
            <a:r>
              <a:rPr lang="en-US" sz="2200" dirty="0"/>
              <a:t> </a:t>
            </a:r>
            <a:r>
              <a:rPr lang="en-US" sz="2200" dirty="0" smtClean="0"/>
              <a:t>and ATAC-seq.</a:t>
            </a:r>
          </a:p>
          <a:p>
            <a:r>
              <a:rPr lang="en-US" sz="2400" dirty="0" smtClean="0"/>
              <a:t>Data </a:t>
            </a:r>
            <a:r>
              <a:rPr lang="en-US" sz="2400" dirty="0"/>
              <a:t>from single cells </a:t>
            </a:r>
            <a:r>
              <a:rPr lang="en-US" sz="2400" dirty="0" smtClean="0"/>
              <a:t>recapitulate several </a:t>
            </a:r>
            <a:r>
              <a:rPr lang="en-US" sz="2400" dirty="0"/>
              <a:t>characteristics of bulk ATAC-</a:t>
            </a:r>
            <a:r>
              <a:rPr lang="en-US" sz="2400" dirty="0" err="1"/>
              <a:t>seq</a:t>
            </a:r>
            <a:r>
              <a:rPr lang="en-US" sz="2400" dirty="0"/>
              <a:t> </a:t>
            </a:r>
            <a:r>
              <a:rPr lang="en-US" sz="2400" dirty="0" smtClean="0"/>
              <a:t>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078" y="3217755"/>
            <a:ext cx="8438867" cy="36948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395784" y="2813163"/>
            <a:ext cx="43126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/>
              <a:t>Fragment-size </a:t>
            </a:r>
            <a:r>
              <a:rPr lang="en-US" dirty="0"/>
              <a:t>periodicity corresponding to integer multiples of nucleosomes, and a strong enrichment of fragments within regions of accessible </a:t>
            </a:r>
            <a:r>
              <a:rPr lang="en-US" dirty="0" smtClean="0"/>
              <a:t>chromatin.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5942"/>
            <a:ext cx="3319501" cy="239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37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76325"/>
            <a:ext cx="10515600" cy="1325563"/>
          </a:xfrm>
        </p:spPr>
        <p:txBody>
          <a:bodyPr/>
          <a:lstStyle/>
          <a:p>
            <a:r>
              <a:rPr lang="en-US" dirty="0" smtClean="0"/>
              <a:t>Studied Cell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018" y="802037"/>
            <a:ext cx="10515600" cy="5612411"/>
          </a:xfrm>
        </p:spPr>
        <p:txBody>
          <a:bodyPr>
            <a:normAutofit/>
          </a:bodyPr>
          <a:lstStyle/>
          <a:p>
            <a:r>
              <a:rPr lang="en-US" dirty="0" smtClean="0"/>
              <a:t>We </a:t>
            </a:r>
            <a:r>
              <a:rPr lang="en-US" dirty="0"/>
              <a:t>further validated </a:t>
            </a:r>
            <a:r>
              <a:rPr lang="en-US" dirty="0" smtClean="0"/>
              <a:t>the approach </a:t>
            </a:r>
            <a:r>
              <a:rPr lang="en-US" dirty="0"/>
              <a:t>by measuring chromatin accessibility from a total of </a:t>
            </a:r>
            <a:r>
              <a:rPr lang="en-US" dirty="0" smtClean="0"/>
              <a:t>1,632 IFC </a:t>
            </a:r>
            <a:r>
              <a:rPr lang="en-US" dirty="0"/>
              <a:t>chambers representing three tier 1 ENCODE cell </a:t>
            </a:r>
            <a:r>
              <a:rPr lang="en-US" dirty="0" smtClean="0"/>
              <a:t>lines:</a:t>
            </a:r>
          </a:p>
          <a:p>
            <a:pPr lvl="1"/>
            <a:r>
              <a:rPr lang="en-US" dirty="0" smtClean="0"/>
              <a:t>H1 human </a:t>
            </a:r>
            <a:r>
              <a:rPr lang="en-US" dirty="0"/>
              <a:t>embryonic stem cells (ES cells), </a:t>
            </a:r>
            <a:endParaRPr lang="en-US" dirty="0" smtClean="0"/>
          </a:p>
          <a:p>
            <a:pPr lvl="1"/>
            <a:r>
              <a:rPr lang="en-US" dirty="0" smtClean="0"/>
              <a:t>K562 </a:t>
            </a:r>
            <a:r>
              <a:rPr lang="en-US" dirty="0"/>
              <a:t>chronic </a:t>
            </a:r>
            <a:r>
              <a:rPr lang="en-US" dirty="0" err="1" smtClean="0"/>
              <a:t>myelogenous</a:t>
            </a:r>
            <a:r>
              <a:rPr lang="en-US" dirty="0" smtClean="0"/>
              <a:t> </a:t>
            </a:r>
            <a:r>
              <a:rPr lang="en-US" dirty="0" err="1" smtClean="0"/>
              <a:t>leukaemia</a:t>
            </a:r>
            <a:r>
              <a:rPr lang="en-US" dirty="0" smtClean="0"/>
              <a:t> </a:t>
            </a:r>
            <a:r>
              <a:rPr lang="en-US" dirty="0"/>
              <a:t>and </a:t>
            </a:r>
            <a:endParaRPr lang="en-US" dirty="0" smtClean="0"/>
          </a:p>
          <a:p>
            <a:pPr lvl="1"/>
            <a:r>
              <a:rPr lang="en-US" dirty="0" smtClean="0"/>
              <a:t>GM12878 </a:t>
            </a:r>
            <a:r>
              <a:rPr lang="en-US" dirty="0" err="1"/>
              <a:t>lymphoblastoid</a:t>
            </a:r>
            <a:r>
              <a:rPr lang="en-US" dirty="0"/>
              <a:t> </a:t>
            </a:r>
            <a:r>
              <a:rPr lang="en-US" dirty="0" smtClean="0"/>
              <a:t>cells</a:t>
            </a:r>
          </a:p>
          <a:p>
            <a:r>
              <a:rPr lang="en-US" dirty="0" smtClean="0"/>
              <a:t>And V6.5 mouse </a:t>
            </a:r>
            <a:r>
              <a:rPr lang="en-US" dirty="0"/>
              <a:t>ES cells, </a:t>
            </a:r>
            <a:endParaRPr lang="en-US" dirty="0" smtClean="0"/>
          </a:p>
          <a:p>
            <a:r>
              <a:rPr lang="en-US" dirty="0" smtClean="0"/>
              <a:t>EML</a:t>
            </a:r>
            <a:r>
              <a:rPr lang="en-US" sz="800" dirty="0" smtClean="0"/>
              <a:t>1 </a:t>
            </a:r>
            <a:r>
              <a:rPr lang="en-US" dirty="0"/>
              <a:t>cells (mouse </a:t>
            </a:r>
            <a:r>
              <a:rPr lang="en-US" dirty="0" err="1"/>
              <a:t>haematopoietic</a:t>
            </a:r>
            <a:r>
              <a:rPr lang="en-US" dirty="0"/>
              <a:t> progenitors), </a:t>
            </a:r>
            <a:endParaRPr lang="en-US" dirty="0" smtClean="0"/>
          </a:p>
          <a:p>
            <a:r>
              <a:rPr lang="en-US" dirty="0" smtClean="0"/>
              <a:t>TF-1 </a:t>
            </a:r>
            <a:r>
              <a:rPr lang="en-US" dirty="0"/>
              <a:t>cells (human erythroblast), </a:t>
            </a:r>
            <a:endParaRPr lang="en-US" dirty="0" smtClean="0"/>
          </a:p>
          <a:p>
            <a:r>
              <a:rPr lang="en-US" dirty="0" smtClean="0"/>
              <a:t>HL-60 </a:t>
            </a:r>
            <a:r>
              <a:rPr lang="en-US" dirty="0"/>
              <a:t>cells (human </a:t>
            </a:r>
            <a:r>
              <a:rPr lang="en-US" dirty="0" err="1"/>
              <a:t>promyeloblasts</a:t>
            </a:r>
            <a:r>
              <a:rPr lang="en-US" dirty="0" smtClean="0"/>
              <a:t>) </a:t>
            </a:r>
          </a:p>
          <a:p>
            <a:r>
              <a:rPr lang="en-US" dirty="0" smtClean="0"/>
              <a:t>BJ </a:t>
            </a:r>
            <a:r>
              <a:rPr lang="en-US" dirty="0"/>
              <a:t>fibroblasts (human foreskin fibroblasts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r>
              <a:rPr lang="en-US" dirty="0" smtClean="0"/>
              <a:t>(Data is available for download)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525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62676"/>
            <a:ext cx="10515600" cy="1325563"/>
          </a:xfrm>
        </p:spPr>
        <p:txBody>
          <a:bodyPr/>
          <a:lstStyle/>
          <a:p>
            <a:r>
              <a:rPr lang="en-US" dirty="0" smtClean="0"/>
              <a:t>Analysis Strategy: Deviation and Variability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377" y="750624"/>
            <a:ext cx="11395880" cy="588218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sparse nature of </a:t>
            </a:r>
            <a:r>
              <a:rPr lang="en-US" dirty="0" err="1" smtClean="0"/>
              <a:t>scATAC-seq</a:t>
            </a:r>
            <a:r>
              <a:rPr lang="en-US" dirty="0" smtClean="0"/>
              <a:t> data </a:t>
            </a:r>
            <a:r>
              <a:rPr lang="en-US" dirty="0"/>
              <a:t>makes analysis of cellular variation at individual regulatory </a:t>
            </a:r>
            <a:r>
              <a:rPr lang="en-US" dirty="0" smtClean="0"/>
              <a:t>elements impractical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Authors develop </a:t>
            </a:r>
            <a:r>
              <a:rPr lang="en-US" dirty="0"/>
              <a:t>an analysis </a:t>
            </a:r>
            <a:r>
              <a:rPr lang="en-US" dirty="0" smtClean="0"/>
              <a:t>infrastructure to </a:t>
            </a:r>
            <a:r>
              <a:rPr lang="en-US" dirty="0"/>
              <a:t>measure regulatory variation using changes of accessibility </a:t>
            </a:r>
            <a:r>
              <a:rPr lang="en-US" dirty="0" smtClean="0"/>
              <a:t>across sets </a:t>
            </a:r>
            <a:r>
              <a:rPr lang="en-US" dirty="0"/>
              <a:t>of genomic </a:t>
            </a:r>
            <a:r>
              <a:rPr lang="en-US" dirty="0" smtClean="0"/>
              <a:t>features. </a:t>
            </a:r>
          </a:p>
          <a:p>
            <a:pPr lvl="1"/>
            <a:r>
              <a:rPr lang="en-US" dirty="0"/>
              <a:t>Deviation: </a:t>
            </a:r>
            <a:r>
              <a:rPr lang="en-US" dirty="0" smtClean="0"/>
              <a:t>How high/low is the accessibility compared to a random background over all the cells?</a:t>
            </a:r>
          </a:p>
          <a:p>
            <a:pPr lvl="1"/>
            <a:r>
              <a:rPr lang="en-US" dirty="0" smtClean="0"/>
              <a:t>Variability: How variable is the observed accessibility over the cell population?</a:t>
            </a:r>
          </a:p>
          <a:p>
            <a:r>
              <a:rPr lang="en-US" dirty="0" smtClean="0"/>
              <a:t>Choose </a:t>
            </a:r>
            <a:r>
              <a:rPr lang="en-US" dirty="0"/>
              <a:t>a set of open chromatin </a:t>
            </a:r>
            <a:r>
              <a:rPr lang="en-US" dirty="0" smtClean="0"/>
              <a:t>peaks </a:t>
            </a:r>
            <a:r>
              <a:rPr lang="en-US" dirty="0"/>
              <a:t>using the </a:t>
            </a:r>
            <a:r>
              <a:rPr lang="en-US" dirty="0" smtClean="0"/>
              <a:t>aggregate accessibility </a:t>
            </a:r>
            <a:r>
              <a:rPr lang="en-US" dirty="0"/>
              <a:t>track, which share a common characteristic (such </a:t>
            </a:r>
            <a:r>
              <a:rPr lang="en-US" dirty="0" smtClean="0"/>
              <a:t>as transcription </a:t>
            </a:r>
            <a:r>
              <a:rPr lang="en-US" dirty="0"/>
              <a:t>factor binding motif, </a:t>
            </a:r>
            <a:r>
              <a:rPr lang="en-US" dirty="0" err="1"/>
              <a:t>ChIP-seq</a:t>
            </a:r>
            <a:r>
              <a:rPr lang="en-US" dirty="0"/>
              <a:t> peaks or cell cycle </a:t>
            </a:r>
            <a:r>
              <a:rPr lang="en-US" dirty="0" smtClean="0"/>
              <a:t>replication timing </a:t>
            </a:r>
            <a:r>
              <a:rPr lang="en-US" dirty="0"/>
              <a:t>domains). </a:t>
            </a:r>
            <a:endParaRPr lang="en-US" dirty="0" smtClean="0"/>
          </a:p>
          <a:p>
            <a:r>
              <a:rPr lang="en-US" dirty="0" smtClean="0"/>
              <a:t>Calculate </a:t>
            </a:r>
            <a:r>
              <a:rPr lang="en-US" dirty="0"/>
              <a:t>the observed </a:t>
            </a:r>
            <a:r>
              <a:rPr lang="en-US" dirty="0" smtClean="0"/>
              <a:t>fragments in </a:t>
            </a:r>
            <a:r>
              <a:rPr lang="en-US" dirty="0"/>
              <a:t>these regions minus the expected fragments, </a:t>
            </a:r>
            <a:r>
              <a:rPr lang="en-US" dirty="0" err="1"/>
              <a:t>downsampled</a:t>
            </a:r>
            <a:r>
              <a:rPr lang="en-US" dirty="0"/>
              <a:t> </a:t>
            </a:r>
            <a:r>
              <a:rPr lang="en-US" dirty="0" smtClean="0"/>
              <a:t>from the </a:t>
            </a:r>
            <a:r>
              <a:rPr lang="en-US" dirty="0"/>
              <a:t>aggregate profile, within individual cells.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correct for bias, </a:t>
            </a:r>
            <a:r>
              <a:rPr lang="en-US" dirty="0" smtClean="0"/>
              <a:t>divide </a:t>
            </a:r>
            <a:r>
              <a:rPr lang="en-US" dirty="0"/>
              <a:t>this by the root mean square of fragments expected from </a:t>
            </a:r>
            <a:r>
              <a:rPr lang="en-US" dirty="0" smtClean="0"/>
              <a:t>a background </a:t>
            </a:r>
            <a:r>
              <a:rPr lang="en-US" dirty="0"/>
              <a:t>signal constructed to estimate technical and </a:t>
            </a:r>
            <a:r>
              <a:rPr lang="en-US" dirty="0" smtClean="0"/>
              <a:t>sampling error </a:t>
            </a:r>
            <a:r>
              <a:rPr lang="en-US" dirty="0"/>
              <a:t>within single-cell data sets</a:t>
            </a:r>
          </a:p>
        </p:txBody>
      </p:sp>
    </p:spTree>
    <p:extLst>
      <p:ext uri="{BB962C8B-B14F-4D97-AF65-F5344CB8AC3E}">
        <p14:creationId xmlns:p14="http://schemas.microsoft.com/office/powerpoint/2010/main" val="2198666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3649"/>
            <a:ext cx="10515600" cy="1325563"/>
          </a:xfrm>
        </p:spPr>
        <p:txBody>
          <a:bodyPr/>
          <a:lstStyle/>
          <a:p>
            <a:r>
              <a:rPr lang="en-US" dirty="0" smtClean="0"/>
              <a:t>Deviation and Variability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7" y="1978925"/>
            <a:ext cx="12165990" cy="421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727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3168" y="2811439"/>
            <a:ext cx="5128833" cy="40465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89975"/>
            <a:ext cx="10515600" cy="1325563"/>
          </a:xfrm>
        </p:spPr>
        <p:txBody>
          <a:bodyPr/>
          <a:lstStyle/>
          <a:p>
            <a:r>
              <a:rPr lang="en-US" dirty="0" smtClean="0"/>
              <a:t>K562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719" y="750626"/>
            <a:ext cx="10885227" cy="2852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To </a:t>
            </a:r>
            <a:r>
              <a:rPr lang="en-US" dirty="0" smtClean="0"/>
              <a:t>comprehensively characterize </a:t>
            </a:r>
            <a:r>
              <a:rPr lang="en-US" dirty="0"/>
              <a:t>variability associated with trans-factors </a:t>
            </a:r>
            <a:r>
              <a:rPr lang="en-US" dirty="0" smtClean="0"/>
              <a:t>within individual </a:t>
            </a:r>
            <a:r>
              <a:rPr lang="en-US" dirty="0"/>
              <a:t>K562 cells, </a:t>
            </a:r>
            <a:r>
              <a:rPr lang="en-US" dirty="0" smtClean="0"/>
              <a:t>they computed variability across:</a:t>
            </a:r>
          </a:p>
          <a:p>
            <a:pPr lvl="1"/>
            <a:r>
              <a:rPr lang="en-US" dirty="0" smtClean="0"/>
              <a:t>All available ENCODE </a:t>
            </a:r>
            <a:r>
              <a:rPr lang="en-US" dirty="0" err="1"/>
              <a:t>ChIP-seq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Transcription </a:t>
            </a:r>
            <a:r>
              <a:rPr lang="en-US" dirty="0"/>
              <a:t>factor motifs </a:t>
            </a:r>
            <a:endParaRPr lang="en-US" dirty="0" smtClean="0"/>
          </a:p>
          <a:p>
            <a:pPr lvl="1"/>
            <a:r>
              <a:rPr lang="en-US" dirty="0" smtClean="0"/>
              <a:t>Regions that differed </a:t>
            </a:r>
            <a:r>
              <a:rPr lang="en-US" dirty="0"/>
              <a:t>in replication </a:t>
            </a:r>
            <a:r>
              <a:rPr lang="en-US" dirty="0" smtClean="0"/>
              <a:t>timing</a:t>
            </a:r>
          </a:p>
          <a:p>
            <a:r>
              <a:rPr lang="en-US" dirty="0" smtClean="0"/>
              <a:t>They </a:t>
            </a:r>
            <a:r>
              <a:rPr lang="en-US" dirty="0"/>
              <a:t>found measures of cell-to-cell </a:t>
            </a:r>
            <a:r>
              <a:rPr lang="en-US" dirty="0" smtClean="0"/>
              <a:t>variability were </a:t>
            </a:r>
            <a:r>
              <a:rPr lang="en-US" dirty="0"/>
              <a:t>highly reproducible across biological </a:t>
            </a:r>
            <a:r>
              <a:rPr lang="en-US" dirty="0" smtClean="0"/>
              <a:t>replicates</a:t>
            </a:r>
          </a:p>
        </p:txBody>
      </p:sp>
      <p:sp>
        <p:nvSpPr>
          <p:cNvPr id="5" name="Rectangle 4"/>
          <p:cNvSpPr/>
          <p:nvPr/>
        </p:nvSpPr>
        <p:spPr>
          <a:xfrm>
            <a:off x="686936" y="3460172"/>
            <a:ext cx="691486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Increased </a:t>
            </a:r>
            <a:r>
              <a:rPr lang="en-US" sz="2800" dirty="0"/>
              <a:t>variability within different replication timing </a:t>
            </a:r>
            <a:r>
              <a:rPr lang="en-US" sz="2800" dirty="0" smtClean="0"/>
              <a:t>domains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Variable </a:t>
            </a:r>
            <a:r>
              <a:rPr lang="en-US" sz="2400" dirty="0"/>
              <a:t>ATAC-</a:t>
            </a:r>
            <a:r>
              <a:rPr lang="en-US" sz="2400" dirty="0" err="1"/>
              <a:t>seq</a:t>
            </a:r>
            <a:r>
              <a:rPr lang="en-US" sz="2400" dirty="0"/>
              <a:t> signal associated with changes in DNA content across the cell cycle. </a:t>
            </a:r>
            <a:endParaRPr lang="en-US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Trans-factors </a:t>
            </a:r>
            <a:r>
              <a:rPr lang="en-US" sz="2400" dirty="0"/>
              <a:t>associated with high variability. </a:t>
            </a:r>
            <a:r>
              <a:rPr lang="en-US" sz="2400" dirty="0" smtClean="0"/>
              <a:t>GATA1/2</a:t>
            </a:r>
            <a:r>
              <a:rPr lang="en-US" sz="2400" dirty="0"/>
              <a:t>, JUN and STAT2, and chromatin effectors, such as BRG1 (also known as SMARCA4) and P300 (also known as EP300).</a:t>
            </a:r>
          </a:p>
        </p:txBody>
      </p:sp>
    </p:spTree>
    <p:extLst>
      <p:ext uri="{BB962C8B-B14F-4D97-AF65-F5344CB8AC3E}">
        <p14:creationId xmlns:p14="http://schemas.microsoft.com/office/powerpoint/2010/main" val="1352466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1566</TotalTime>
  <Words>959</Words>
  <Application>Microsoft Office PowerPoint</Application>
  <PresentationFormat>Widescreen</PresentationFormat>
  <Paragraphs>76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AdvOT1ef757c0</vt:lpstr>
      <vt:lpstr>AdvOT7d6df7ab.I</vt:lpstr>
      <vt:lpstr>Arial</vt:lpstr>
      <vt:lpstr>Calibri</vt:lpstr>
      <vt:lpstr>Calibri Light</vt:lpstr>
      <vt:lpstr>Office Theme</vt:lpstr>
      <vt:lpstr>PowerPoint Presentation</vt:lpstr>
      <vt:lpstr>Introduction</vt:lpstr>
      <vt:lpstr>scATAC-seq: Single Cell ATAC-seq</vt:lpstr>
      <vt:lpstr>scATAC-seq: Single Cell ATAC-seq</vt:lpstr>
      <vt:lpstr>scATAC-seq: Single Cell ATAC-seq</vt:lpstr>
      <vt:lpstr>Studied Cell Lines</vt:lpstr>
      <vt:lpstr>Analysis Strategy: Deviation and Variability</vt:lpstr>
      <vt:lpstr>Deviation and Variability</vt:lpstr>
      <vt:lpstr>K562 Results</vt:lpstr>
      <vt:lpstr>K562 Results (cont)</vt:lpstr>
      <vt:lpstr>K562 – Synergistic Effects</vt:lpstr>
      <vt:lpstr>Variability can be experimentally modulated and further demonstrates that variability is not solely dependent on the cell cycle.</vt:lpstr>
      <vt:lpstr>Cell Type Specific Regulators of Deviations in Accessibility</vt:lpstr>
      <vt:lpstr>Higher Order Chromosome Folding and Deviation of Accessibility Overlaps Well</vt:lpstr>
    </vt:vector>
  </TitlesOfParts>
  <Company>Yale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Arif</dc:creator>
  <cp:lastModifiedBy>Arif</cp:lastModifiedBy>
  <cp:revision>52</cp:revision>
  <dcterms:created xsi:type="dcterms:W3CDTF">2015-08-23T18:49:12Z</dcterms:created>
  <dcterms:modified xsi:type="dcterms:W3CDTF">2015-08-26T15:08:09Z</dcterms:modified>
</cp:coreProperties>
</file>