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0" r:id="rId5"/>
    <p:sldId id="262" r:id="rId6"/>
    <p:sldId id="263" r:id="rId7"/>
    <p:sldId id="259" r:id="rId8"/>
    <p:sldId id="261"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p:restoredTop sz="80000"/>
  </p:normalViewPr>
  <p:slideViewPr>
    <p:cSldViewPr snapToGrid="0" snapToObjects="1">
      <p:cViewPr varScale="1">
        <p:scale>
          <a:sx n="70" d="100"/>
          <a:sy n="70" d="100"/>
        </p:scale>
        <p:origin x="1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397CE-96B1-AF4E-A55D-72410A3983CF}" type="datetimeFigureOut">
              <a:rPr lang="en-US" smtClean="0"/>
              <a:t>8/19/15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148F6-D9ED-2545-BDC5-34B35FB2A6B1}" type="slidenum">
              <a:rPr lang="en-US" smtClean="0"/>
              <a:t>‹#›</a:t>
            </a:fld>
            <a:endParaRPr lang="en-US"/>
          </a:p>
        </p:txBody>
      </p:sp>
    </p:spTree>
    <p:extLst>
      <p:ext uri="{BB962C8B-B14F-4D97-AF65-F5344CB8AC3E}">
        <p14:creationId xmlns:p14="http://schemas.microsoft.com/office/powerpoint/2010/main" val="195438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hkCP</a:t>
            </a:r>
            <a:r>
              <a:rPr lang="en-US" dirty="0" smtClean="0"/>
              <a:t>: </a:t>
            </a:r>
            <a:r>
              <a:rPr lang="el-GR" i="1" dirty="0" smtClean="0"/>
              <a:t>RpS12</a:t>
            </a:r>
            <a:r>
              <a:rPr lang="el-GR" dirty="0" smtClean="0"/>
              <a:t>, </a:t>
            </a:r>
            <a:r>
              <a:rPr lang="el-GR" i="1" dirty="0" smtClean="0"/>
              <a:t>eEF1</a:t>
            </a:r>
            <a:r>
              <a:rPr lang="el-GR" dirty="0" smtClean="0"/>
              <a:t>δ, </a:t>
            </a:r>
            <a:r>
              <a:rPr lang="el-GR" i="1" dirty="0" err="1" smtClean="0"/>
              <a:t>NipB</a:t>
            </a:r>
            <a:r>
              <a:rPr lang="el-GR" dirty="0" smtClean="0"/>
              <a:t>, </a:t>
            </a:r>
            <a:r>
              <a:rPr lang="el-GR" i="1" dirty="0" smtClean="0"/>
              <a:t>x16</a:t>
            </a:r>
            <a:endParaRPr lang="en-US" i="1" dirty="0" smtClean="0"/>
          </a:p>
          <a:p>
            <a:r>
              <a:rPr lang="en-US" i="1" dirty="0" err="1" smtClean="0"/>
              <a:t>dCP</a:t>
            </a:r>
            <a:r>
              <a:rPr lang="en-US" i="1" dirty="0" smtClean="0"/>
              <a:t>: </a:t>
            </a:r>
            <a:r>
              <a:rPr lang="en-US" dirty="0" smtClean="0"/>
              <a:t>DSCP, eve, </a:t>
            </a:r>
            <a:r>
              <a:rPr lang="en-US" dirty="0" err="1" smtClean="0"/>
              <a:t>evelong</a:t>
            </a:r>
            <a:r>
              <a:rPr lang="en-US" dirty="0" smtClean="0"/>
              <a:t>, </a:t>
            </a:r>
            <a:r>
              <a:rPr lang="en-US" dirty="0" err="1" smtClean="0"/>
              <a:t>pnr</a:t>
            </a:r>
            <a:r>
              <a:rPr lang="en-US" dirty="0" smtClean="0"/>
              <a:t>,</a:t>
            </a:r>
            <a:r>
              <a:rPr lang="en-US" baseline="0" dirty="0" smtClean="0"/>
              <a:t> </a:t>
            </a:r>
            <a:r>
              <a:rPr lang="en-US" i="1" dirty="0" smtClean="0"/>
              <a:t>Hsp70 </a:t>
            </a:r>
            <a:endParaRPr lang="en-US" dirty="0" smtClean="0"/>
          </a:p>
          <a:p>
            <a:endParaRPr lang="en-US" dirty="0"/>
          </a:p>
        </p:txBody>
      </p:sp>
      <p:sp>
        <p:nvSpPr>
          <p:cNvPr id="4" name="Slide Number Placeholder 3"/>
          <p:cNvSpPr>
            <a:spLocks noGrp="1"/>
          </p:cNvSpPr>
          <p:nvPr>
            <p:ph type="sldNum" sz="quarter" idx="10"/>
          </p:nvPr>
        </p:nvSpPr>
        <p:spPr/>
        <p:txBody>
          <a:bodyPr/>
          <a:lstStyle/>
          <a:p>
            <a:fld id="{93F148F6-D9ED-2545-BDC5-34B35FB2A6B1}" type="slidenum">
              <a:rPr lang="en-US" smtClean="0"/>
              <a:t>2</a:t>
            </a:fld>
            <a:endParaRPr lang="en-US"/>
          </a:p>
        </p:txBody>
      </p:sp>
    </p:spTree>
    <p:extLst>
      <p:ext uri="{BB962C8B-B14F-4D97-AF65-F5344CB8AC3E}">
        <p14:creationId xmlns:p14="http://schemas.microsoft.com/office/powerpoint/2010/main" val="153281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148F6-D9ED-2545-BDC5-34B35FB2A6B1}" type="slidenum">
              <a:rPr lang="en-US" smtClean="0"/>
              <a:t>6</a:t>
            </a:fld>
            <a:endParaRPr lang="en-US"/>
          </a:p>
        </p:txBody>
      </p:sp>
    </p:spTree>
    <p:extLst>
      <p:ext uri="{BB962C8B-B14F-4D97-AF65-F5344CB8AC3E}">
        <p14:creationId xmlns:p14="http://schemas.microsoft.com/office/powerpoint/2010/main" val="120498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8/19/15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8/19/15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8/19/15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8/19/15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8/19/15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8/19/15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8/19/15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5840" y="1188720"/>
            <a:ext cx="12644646" cy="1569660"/>
          </a:xfrm>
          <a:prstGeom prst="rect">
            <a:avLst/>
          </a:prstGeom>
          <a:noFill/>
        </p:spPr>
        <p:txBody>
          <a:bodyPr wrap="square" rtlCol="0">
            <a:spAutoFit/>
          </a:bodyPr>
          <a:lstStyle/>
          <a:p>
            <a:r>
              <a:rPr lang="en-US" sz="4800" dirty="0" smtClean="0"/>
              <a:t>K-</a:t>
            </a:r>
            <a:r>
              <a:rPr lang="en-US" sz="4800" dirty="0" err="1" smtClean="0"/>
              <a:t>mer</a:t>
            </a:r>
            <a:r>
              <a:rPr lang="en-US" sz="4800" dirty="0"/>
              <a:t> Analysis on </a:t>
            </a:r>
            <a:r>
              <a:rPr lang="en-US" sz="4800" dirty="0" smtClean="0"/>
              <a:t>Developmental </a:t>
            </a:r>
            <a:r>
              <a:rPr lang="en-US" sz="4800" dirty="0"/>
              <a:t>and H</a:t>
            </a:r>
            <a:r>
              <a:rPr lang="en-US" sz="4800" dirty="0" smtClean="0"/>
              <a:t>ousekeeping Enhancer Peaks</a:t>
            </a:r>
            <a:endParaRPr lang="en-US" sz="4800" dirty="0"/>
          </a:p>
        </p:txBody>
      </p:sp>
      <p:sp>
        <p:nvSpPr>
          <p:cNvPr id="2" name="TextBox 1"/>
          <p:cNvSpPr txBox="1"/>
          <p:nvPr/>
        </p:nvSpPr>
        <p:spPr>
          <a:xfrm>
            <a:off x="7699248" y="3931920"/>
            <a:ext cx="2872518" cy="830997"/>
          </a:xfrm>
          <a:prstGeom prst="rect">
            <a:avLst/>
          </a:prstGeom>
          <a:noFill/>
        </p:spPr>
        <p:txBody>
          <a:bodyPr wrap="none" rtlCol="0">
            <a:spAutoFit/>
          </a:bodyPr>
          <a:lstStyle/>
          <a:p>
            <a:r>
              <a:rPr lang="en-US" sz="2400" dirty="0" err="1" smtClean="0"/>
              <a:t>Yunsi</a:t>
            </a:r>
            <a:r>
              <a:rPr lang="en-US" sz="2400" dirty="0" smtClean="0"/>
              <a:t> Yang </a:t>
            </a:r>
          </a:p>
          <a:p>
            <a:r>
              <a:rPr lang="en-US" sz="2400" dirty="0" smtClean="0"/>
              <a:t>Mentor: </a:t>
            </a:r>
            <a:r>
              <a:rPr lang="en-US" sz="2400" dirty="0" err="1"/>
              <a:t>Anurag</a:t>
            </a:r>
            <a:r>
              <a:rPr lang="en-US" sz="2400" dirty="0"/>
              <a:t> </a:t>
            </a:r>
            <a:r>
              <a:rPr lang="en-US" sz="2400" dirty="0" err="1"/>
              <a:t>Sethi</a:t>
            </a:r>
            <a:endParaRPr lang="en-US" sz="2400" dirty="0"/>
          </a:p>
        </p:txBody>
      </p:sp>
    </p:spTree>
    <p:extLst>
      <p:ext uri="{BB962C8B-B14F-4D97-AF65-F5344CB8AC3E}">
        <p14:creationId xmlns:p14="http://schemas.microsoft.com/office/powerpoint/2010/main" val="1052899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45880" y="2153503"/>
            <a:ext cx="10058400" cy="4023360"/>
          </a:xfrm>
        </p:spPr>
        <p:txBody>
          <a:bodyPr/>
          <a:lstStyle/>
          <a:p>
            <a:pPr>
              <a:buFont typeface="Arial" charset="0"/>
              <a:buChar char="•"/>
            </a:pPr>
            <a:r>
              <a:rPr lang="en-US" dirty="0" smtClean="0"/>
              <a:t>Goal: To test if different core promoters exhibit specificity to certain enhancers</a:t>
            </a:r>
          </a:p>
          <a:p>
            <a:pPr>
              <a:buFont typeface="Arial" charset="0"/>
              <a:buChar char="•"/>
            </a:pPr>
            <a:r>
              <a:rPr lang="en-US" dirty="0" smtClean="0"/>
              <a:t>Result: Show that thousands of enhancers in Drosophila melanogaster S2 exhibit specificity to one of two core promoters and confirm the existence of these two classes (housekeeping and developmental) for five additional core promoters.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80" y="78531"/>
            <a:ext cx="8089900" cy="1866900"/>
          </a:xfrm>
          <a:prstGeom prst="rect">
            <a:avLst/>
          </a:prstGeom>
        </p:spPr>
      </p:pic>
      <p:sp>
        <p:nvSpPr>
          <p:cNvPr id="5" name="Text Box 4"/>
          <p:cNvSpPr txBox="1">
            <a:spLocks noChangeArrowheads="1"/>
          </p:cNvSpPr>
          <p:nvPr/>
        </p:nvSpPr>
        <p:spPr bwMode="auto">
          <a:xfrm>
            <a:off x="245880" y="6572941"/>
            <a:ext cx="7620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eaLnBrk="1" hangingPunct="1"/>
            <a:r>
              <a:rPr lang="en-US" altLang="en-US" dirty="0"/>
              <a:t>MA</a:t>
            </a:r>
            <a:r>
              <a:rPr lang="nl-NL" altLang="en-US" dirty="0"/>
              <a:t> </a:t>
            </a:r>
            <a:r>
              <a:rPr lang="en-US" altLang="en-US" dirty="0" err="1"/>
              <a:t>Zabidi</a:t>
            </a:r>
            <a:r>
              <a:rPr lang="nl-NL" altLang="en-US" dirty="0"/>
              <a:t> </a:t>
            </a:r>
            <a:r>
              <a:rPr lang="en-GB" altLang="zh-CN" i="1" dirty="0">
                <a:ea typeface="宋体" charset="0"/>
              </a:rPr>
              <a:t>et al. Nature </a:t>
            </a:r>
            <a:r>
              <a:rPr lang="en-US" altLang="zh-CN" b="1" dirty="0">
                <a:ea typeface="宋体" charset="0"/>
              </a:rPr>
              <a:t>000</a:t>
            </a:r>
            <a:r>
              <a:rPr lang="en-GB" altLang="zh-CN" dirty="0">
                <a:ea typeface="宋体" charset="0"/>
              </a:rPr>
              <a:t>, 1-4 (2014) </a:t>
            </a:r>
            <a:r>
              <a:rPr lang="en-US" altLang="en-US" dirty="0"/>
              <a:t>doi:10.1038/nature13994</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880" y="3535263"/>
            <a:ext cx="2781300" cy="2641600"/>
          </a:xfrm>
          <a:prstGeom prst="rect">
            <a:avLst/>
          </a:prstGeom>
        </p:spPr>
      </p:pic>
      <p:sp>
        <p:nvSpPr>
          <p:cNvPr id="8" name="TextBox 7"/>
          <p:cNvSpPr txBox="1"/>
          <p:nvPr/>
        </p:nvSpPr>
        <p:spPr>
          <a:xfrm>
            <a:off x="245880" y="5530532"/>
            <a:ext cx="3486595" cy="646331"/>
          </a:xfrm>
          <a:prstGeom prst="rect">
            <a:avLst/>
          </a:prstGeom>
          <a:noFill/>
        </p:spPr>
        <p:txBody>
          <a:bodyPr wrap="none" rtlCol="0">
            <a:spAutoFit/>
          </a:bodyPr>
          <a:lstStyle/>
          <a:p>
            <a:r>
              <a:rPr lang="en-US" dirty="0" smtClean="0"/>
              <a:t>STARR-</a:t>
            </a:r>
            <a:r>
              <a:rPr lang="en-US" dirty="0" err="1" smtClean="0"/>
              <a:t>seq</a:t>
            </a:r>
            <a:r>
              <a:rPr lang="en-US" dirty="0" smtClean="0"/>
              <a:t> set-up use RpS12(</a:t>
            </a:r>
            <a:r>
              <a:rPr lang="en-US" dirty="0" err="1" smtClean="0"/>
              <a:t>hkCP</a:t>
            </a:r>
            <a:r>
              <a:rPr lang="en-US" dirty="0" smtClean="0"/>
              <a:t>) </a:t>
            </a:r>
          </a:p>
          <a:p>
            <a:r>
              <a:rPr lang="en-US" dirty="0" smtClean="0"/>
              <a:t>and DSCP(</a:t>
            </a:r>
            <a:r>
              <a:rPr lang="en-US" dirty="0" err="1" smtClean="0"/>
              <a:t>dCP</a:t>
            </a:r>
            <a:r>
              <a:rPr lang="en-US" dirty="0" smtClean="0"/>
              <a:t>)</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2787" y="3192363"/>
            <a:ext cx="4463494" cy="3665637"/>
          </a:xfrm>
          <a:prstGeom prst="rect">
            <a:avLst/>
          </a:prstGeom>
        </p:spPr>
      </p:pic>
      <p:sp>
        <p:nvSpPr>
          <p:cNvPr id="10" name="TextBox 9"/>
          <p:cNvSpPr txBox="1"/>
          <p:nvPr/>
        </p:nvSpPr>
        <p:spPr>
          <a:xfrm>
            <a:off x="4363050" y="3978900"/>
            <a:ext cx="2955472" cy="1754326"/>
          </a:xfrm>
          <a:prstGeom prst="rect">
            <a:avLst/>
          </a:prstGeom>
          <a:noFill/>
        </p:spPr>
        <p:txBody>
          <a:bodyPr wrap="square" rtlCol="0">
            <a:spAutoFit/>
          </a:bodyPr>
          <a:lstStyle/>
          <a:p>
            <a:r>
              <a:rPr lang="en-US" dirty="0" smtClean="0"/>
              <a:t>a, </a:t>
            </a:r>
            <a:r>
              <a:rPr lang="en-US" dirty="0"/>
              <a:t>Different </a:t>
            </a:r>
            <a:r>
              <a:rPr lang="en-US" dirty="0" smtClean="0"/>
              <a:t>core </a:t>
            </a:r>
            <a:r>
              <a:rPr lang="en-US" dirty="0"/>
              <a:t>promoters and their motif </a:t>
            </a:r>
            <a:r>
              <a:rPr lang="en-US" dirty="0" smtClean="0"/>
              <a:t>content</a:t>
            </a:r>
          </a:p>
          <a:p>
            <a:r>
              <a:rPr lang="en-US" dirty="0" smtClean="0"/>
              <a:t>b, Bi-clustered heat </a:t>
            </a:r>
            <a:r>
              <a:rPr lang="en-US" dirty="0"/>
              <a:t>map show the separation between housekeeping and regulated core promoters.</a:t>
            </a:r>
          </a:p>
        </p:txBody>
      </p:sp>
      <p:sp>
        <p:nvSpPr>
          <p:cNvPr id="11" name="TextBox 10"/>
          <p:cNvSpPr txBox="1"/>
          <p:nvPr/>
        </p:nvSpPr>
        <p:spPr>
          <a:xfrm>
            <a:off x="3815791" y="4376363"/>
            <a:ext cx="3650487" cy="646331"/>
          </a:xfrm>
          <a:prstGeom prst="rect">
            <a:avLst/>
          </a:prstGeom>
          <a:noFill/>
        </p:spPr>
        <p:txBody>
          <a:bodyPr wrap="none" rtlCol="0">
            <a:spAutoFit/>
          </a:bodyPr>
          <a:lstStyle/>
          <a:p>
            <a:r>
              <a:rPr lang="en-US" dirty="0" err="1" smtClean="0"/>
              <a:t>hkCP</a:t>
            </a:r>
            <a:r>
              <a:rPr lang="en-US" dirty="0" smtClean="0"/>
              <a:t>: </a:t>
            </a:r>
            <a:r>
              <a:rPr lang="el-GR" i="1" dirty="0"/>
              <a:t>RpS12</a:t>
            </a:r>
            <a:r>
              <a:rPr lang="el-GR" dirty="0"/>
              <a:t>, </a:t>
            </a:r>
            <a:r>
              <a:rPr lang="el-GR" i="1" dirty="0"/>
              <a:t>eEF1</a:t>
            </a:r>
            <a:r>
              <a:rPr lang="el-GR" dirty="0"/>
              <a:t>δ, </a:t>
            </a:r>
            <a:r>
              <a:rPr lang="el-GR" i="1" dirty="0" err="1"/>
              <a:t>NipB</a:t>
            </a:r>
            <a:r>
              <a:rPr lang="el-GR" dirty="0"/>
              <a:t>, </a:t>
            </a:r>
            <a:r>
              <a:rPr lang="el-GR" i="1" dirty="0" smtClean="0"/>
              <a:t>x16</a:t>
            </a:r>
            <a:endParaRPr lang="en-US" i="1" dirty="0" smtClean="0"/>
          </a:p>
          <a:p>
            <a:r>
              <a:rPr lang="en-US" i="1" dirty="0" err="1" smtClean="0"/>
              <a:t>dCP</a:t>
            </a:r>
            <a:r>
              <a:rPr lang="en-US" i="1" dirty="0" smtClean="0"/>
              <a:t>: </a:t>
            </a:r>
            <a:r>
              <a:rPr lang="en-US" dirty="0"/>
              <a:t>DSCP, eve, </a:t>
            </a:r>
            <a:r>
              <a:rPr lang="en-US" dirty="0" err="1"/>
              <a:t>evelong</a:t>
            </a:r>
            <a:r>
              <a:rPr lang="en-US" dirty="0"/>
              <a:t>, </a:t>
            </a:r>
            <a:r>
              <a:rPr lang="en-US" dirty="0" err="1" smtClean="0"/>
              <a:t>pnr</a:t>
            </a:r>
            <a:r>
              <a:rPr lang="en-US" i="1" dirty="0" smtClean="0"/>
              <a:t>, </a:t>
            </a:r>
            <a:r>
              <a:rPr lang="en-US" i="1" dirty="0"/>
              <a:t>Hsp70 </a:t>
            </a:r>
            <a:endParaRPr lang="en-US" dirty="0"/>
          </a:p>
        </p:txBody>
      </p:sp>
    </p:spTree>
    <p:extLst>
      <p:ext uri="{BB962C8B-B14F-4D97-AF65-F5344CB8AC3E}">
        <p14:creationId xmlns:p14="http://schemas.microsoft.com/office/powerpoint/2010/main" val="112603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Find an alternative way to detect promoter specificity of enhancers</a:t>
            </a:r>
            <a:endParaRPr lang="en-US" dirty="0"/>
          </a:p>
        </p:txBody>
      </p:sp>
      <p:sp>
        <p:nvSpPr>
          <p:cNvPr id="3" name="Content Placeholder 2"/>
          <p:cNvSpPr>
            <a:spLocks noGrp="1"/>
          </p:cNvSpPr>
          <p:nvPr>
            <p:ph idx="1"/>
          </p:nvPr>
        </p:nvSpPr>
        <p:spPr/>
        <p:txBody>
          <a:bodyPr>
            <a:normAutofit/>
          </a:bodyPr>
          <a:lstStyle/>
          <a:p>
            <a:r>
              <a:rPr lang="en-US" sz="2800" dirty="0" smtClean="0"/>
              <a:t>Basic idea is to find significantly different k-</a:t>
            </a:r>
            <a:r>
              <a:rPr lang="en-US" sz="2800" dirty="0" err="1" smtClean="0"/>
              <a:t>mers</a:t>
            </a:r>
            <a:r>
              <a:rPr lang="en-US" sz="2800" dirty="0" smtClean="0"/>
              <a:t>. </a:t>
            </a:r>
          </a:p>
          <a:p>
            <a:r>
              <a:rPr lang="en-US" sz="2800" dirty="0" smtClean="0"/>
              <a:t>Step 1: </a:t>
            </a:r>
            <a:r>
              <a:rPr lang="en-US" sz="2800" dirty="0"/>
              <a:t>For </a:t>
            </a:r>
            <a:r>
              <a:rPr lang="en-US" sz="2800" dirty="0" smtClean="0"/>
              <a:t>each enhancer </a:t>
            </a:r>
            <a:r>
              <a:rPr lang="en-US" sz="2800" dirty="0"/>
              <a:t>peak, count all </a:t>
            </a:r>
            <a:r>
              <a:rPr lang="en-US" sz="2800" dirty="0" smtClean="0"/>
              <a:t>k-</a:t>
            </a:r>
            <a:r>
              <a:rPr lang="en-US" sz="2800" dirty="0" err="1" smtClean="0"/>
              <a:t>mer</a:t>
            </a:r>
            <a:r>
              <a:rPr lang="en-US" sz="2800" dirty="0" smtClean="0"/>
              <a:t> </a:t>
            </a:r>
            <a:r>
              <a:rPr lang="en-US" sz="2800" dirty="0"/>
              <a:t>to get k-</a:t>
            </a:r>
            <a:r>
              <a:rPr lang="en-US" sz="2800" dirty="0" err="1"/>
              <a:t>mer</a:t>
            </a:r>
            <a:r>
              <a:rPr lang="en-US" sz="2800" dirty="0"/>
              <a:t> </a:t>
            </a:r>
            <a:r>
              <a:rPr lang="en-US" sz="2800" dirty="0" smtClean="0"/>
              <a:t>frequency</a:t>
            </a:r>
          </a:p>
        </p:txBody>
      </p:sp>
      <p:pic>
        <p:nvPicPr>
          <p:cNvPr id="4" name="Picture 3"/>
          <p:cNvPicPr/>
          <p:nvPr/>
        </p:nvPicPr>
        <p:blipFill>
          <a:blip r:embed="rId2"/>
          <a:stretch>
            <a:fillRect/>
          </a:stretch>
        </p:blipFill>
        <p:spPr>
          <a:xfrm>
            <a:off x="1" y="3333046"/>
            <a:ext cx="6272784" cy="2955532"/>
          </a:xfrm>
          <a:prstGeom prst="rect">
            <a:avLst/>
          </a:prstGeom>
        </p:spPr>
      </p:pic>
      <p:pic>
        <p:nvPicPr>
          <p:cNvPr id="7" name="Picture 6"/>
          <p:cNvPicPr/>
          <p:nvPr/>
        </p:nvPicPr>
        <p:blipFill>
          <a:blip r:embed="rId3"/>
          <a:stretch>
            <a:fillRect/>
          </a:stretch>
        </p:blipFill>
        <p:spPr>
          <a:xfrm>
            <a:off x="6272785" y="3333046"/>
            <a:ext cx="5661224" cy="2955532"/>
          </a:xfrm>
          <a:prstGeom prst="rect">
            <a:avLst/>
          </a:prstGeom>
        </p:spPr>
      </p:pic>
    </p:spTree>
    <p:extLst>
      <p:ext uri="{BB962C8B-B14F-4D97-AF65-F5344CB8AC3E}">
        <p14:creationId xmlns:p14="http://schemas.microsoft.com/office/powerpoint/2010/main" val="68822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7280" y="2120054"/>
            <a:ext cx="10570464" cy="4247317"/>
          </a:xfrm>
          <a:prstGeom prst="rect">
            <a:avLst/>
          </a:prstGeom>
        </p:spPr>
        <p:txBody>
          <a:bodyPr wrap="square">
            <a:spAutoFit/>
          </a:bodyPr>
          <a:lstStyle/>
          <a:p>
            <a:r>
              <a:rPr lang="en-US" dirty="0"/>
              <a:t>3mer:</a:t>
            </a:r>
          </a:p>
          <a:p>
            <a:r>
              <a:rPr lang="en-US" dirty="0"/>
              <a:t>"AGG" "ATA" "GGT" "</a:t>
            </a:r>
            <a:r>
              <a:rPr lang="en-US" dirty="0" smtClean="0"/>
              <a:t>TAT”</a:t>
            </a:r>
          </a:p>
          <a:p>
            <a:r>
              <a:rPr lang="en-US" dirty="0" smtClean="0"/>
              <a:t>4mer</a:t>
            </a:r>
            <a:r>
              <a:rPr lang="en-US" dirty="0"/>
              <a:t>:</a:t>
            </a:r>
          </a:p>
          <a:p>
            <a:r>
              <a:rPr lang="en-US" dirty="0"/>
              <a:t>"AGGT" "CAGG" "GATA" "GCCA" "GGAC" "GGTG" "</a:t>
            </a:r>
            <a:r>
              <a:rPr lang="en-US" dirty="0" smtClean="0"/>
              <a:t>TATG”</a:t>
            </a:r>
          </a:p>
          <a:p>
            <a:r>
              <a:rPr lang="en-US" dirty="0" smtClean="0"/>
              <a:t>5mer</a:t>
            </a:r>
            <a:r>
              <a:rPr lang="en-US" dirty="0"/>
              <a:t>:</a:t>
            </a:r>
          </a:p>
          <a:p>
            <a:r>
              <a:rPr lang="en-US" dirty="0"/>
              <a:t>"AGATA" "ATATG" "</a:t>
            </a:r>
            <a:r>
              <a:rPr lang="en-US" dirty="0" smtClean="0"/>
              <a:t>TGATA”</a:t>
            </a:r>
          </a:p>
          <a:p>
            <a:r>
              <a:rPr lang="en-US" dirty="0" smtClean="0"/>
              <a:t>6mer</a:t>
            </a:r>
            <a:r>
              <a:rPr lang="en-US" dirty="0"/>
              <a:t>:</a:t>
            </a:r>
          </a:p>
          <a:p>
            <a:r>
              <a:rPr lang="en-US" dirty="0"/>
              <a:t>"AGAAGG" "AGCGAA" "AGTCTC" "ATGTGT" "GAGTCT" "GCCAGT" "TATATG" "</a:t>
            </a:r>
            <a:r>
              <a:rPr lang="en-US" dirty="0" smtClean="0"/>
              <a:t>TCATAA” "</a:t>
            </a:r>
            <a:r>
              <a:rPr lang="en-US" dirty="0"/>
              <a:t>TCCTGG" "TGCACC" "</a:t>
            </a:r>
            <a:r>
              <a:rPr lang="en-US" dirty="0" smtClean="0"/>
              <a:t>TTATGA”</a:t>
            </a:r>
          </a:p>
          <a:p>
            <a:r>
              <a:rPr lang="en-US" dirty="0" smtClean="0"/>
              <a:t>7mer:</a:t>
            </a:r>
          </a:p>
          <a:p>
            <a:r>
              <a:rPr lang="en-US" dirty="0"/>
              <a:t>"AGTCTCA" "CACTGTG" "CCAGAAC" "CCCGTAC" "CCGCAAC" "GAGTCTC" "</a:t>
            </a:r>
            <a:r>
              <a:rPr lang="en-US" dirty="0" smtClean="0"/>
              <a:t>GCAGATC” "</a:t>
            </a:r>
            <a:r>
              <a:rPr lang="en-US" dirty="0"/>
              <a:t>GGCGATC" "GTGAGTC" "GTTTCAG" "TATGTGT" "TCATAAA" "</a:t>
            </a:r>
            <a:r>
              <a:rPr lang="en-US" dirty="0" smtClean="0"/>
              <a:t>TTCATAA”</a:t>
            </a:r>
          </a:p>
          <a:p>
            <a:r>
              <a:rPr lang="en-US" dirty="0" smtClean="0"/>
              <a:t>8mer: </a:t>
            </a:r>
          </a:p>
          <a:p>
            <a:r>
              <a:rPr lang="en-US" dirty="0"/>
              <a:t>"AAAATTCC" "AAGACTCC" "ACTTTTAG" "ATCTCGGA" "CAACCGCT" "</a:t>
            </a:r>
            <a:r>
              <a:rPr lang="en-US" dirty="0" smtClean="0"/>
              <a:t>CATTTCTG” "</a:t>
            </a:r>
            <a:r>
              <a:rPr lang="en-US" dirty="0"/>
              <a:t>CCACTGTG" "CCCATATG" "CGAATGAG" "CGAGTCTC" "CGTTGTTG" "</a:t>
            </a:r>
            <a:r>
              <a:rPr lang="en-US" dirty="0" smtClean="0"/>
              <a:t>CTAATTGG”…</a:t>
            </a:r>
            <a:endParaRPr lang="en-US" dirty="0"/>
          </a:p>
        </p:txBody>
      </p:sp>
      <p:sp>
        <p:nvSpPr>
          <p:cNvPr id="6" name="Rectangle 5"/>
          <p:cNvSpPr/>
          <p:nvPr/>
        </p:nvSpPr>
        <p:spPr>
          <a:xfrm>
            <a:off x="1097280" y="562895"/>
            <a:ext cx="10058400" cy="954107"/>
          </a:xfrm>
          <a:prstGeom prst="rect">
            <a:avLst/>
          </a:prstGeom>
        </p:spPr>
        <p:txBody>
          <a:bodyPr wrap="square">
            <a:spAutoFit/>
          </a:bodyPr>
          <a:lstStyle/>
          <a:p>
            <a:r>
              <a:rPr lang="en-US" sz="2800" dirty="0">
                <a:latin typeface="+mj-lt"/>
              </a:rPr>
              <a:t>Step 2: For each pair of promoters, run ANOVA test on each k-</a:t>
            </a:r>
            <a:r>
              <a:rPr lang="en-US" sz="2800" dirty="0" err="1">
                <a:latin typeface="+mj-lt"/>
              </a:rPr>
              <a:t>mer</a:t>
            </a:r>
            <a:r>
              <a:rPr lang="en-US" sz="2800" dirty="0">
                <a:latin typeface="+mj-lt"/>
              </a:rPr>
              <a:t> to detect if there is significant difference in means of frequency.</a:t>
            </a:r>
          </a:p>
        </p:txBody>
      </p:sp>
      <p:sp>
        <p:nvSpPr>
          <p:cNvPr id="2" name="TextBox 1"/>
          <p:cNvSpPr txBox="1"/>
          <p:nvPr/>
        </p:nvSpPr>
        <p:spPr>
          <a:xfrm>
            <a:off x="1883664" y="1828800"/>
            <a:ext cx="1353576" cy="369332"/>
          </a:xfrm>
          <a:prstGeom prst="rect">
            <a:avLst/>
          </a:prstGeom>
          <a:noFill/>
        </p:spPr>
        <p:txBody>
          <a:bodyPr wrap="none" rtlCol="0">
            <a:spAutoFit/>
          </a:bodyPr>
          <a:lstStyle/>
          <a:p>
            <a:r>
              <a:rPr lang="en-US" dirty="0" err="1" smtClean="0"/>
              <a:t>NipB</a:t>
            </a:r>
            <a:r>
              <a:rPr lang="en-US" dirty="0" smtClean="0"/>
              <a:t> </a:t>
            </a:r>
            <a:r>
              <a:rPr lang="en-US" dirty="0" err="1" smtClean="0"/>
              <a:t>v.s</a:t>
            </a:r>
            <a:r>
              <a:rPr lang="en-US" dirty="0" smtClean="0"/>
              <a:t>. </a:t>
            </a:r>
            <a:r>
              <a:rPr lang="en-US" dirty="0" err="1" smtClean="0"/>
              <a:t>pnr</a:t>
            </a:r>
            <a:endParaRPr lang="en-US" dirty="0"/>
          </a:p>
        </p:txBody>
      </p:sp>
    </p:spTree>
    <p:extLst>
      <p:ext uri="{BB962C8B-B14F-4D97-AF65-F5344CB8AC3E}">
        <p14:creationId xmlns:p14="http://schemas.microsoft.com/office/powerpoint/2010/main" val="190980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907" y="1845734"/>
            <a:ext cx="6705600" cy="3225800"/>
          </a:xfrm>
        </p:spPr>
      </p:pic>
      <p:pic>
        <p:nvPicPr>
          <p:cNvPr id="4" name="Picture 3"/>
          <p:cNvPicPr>
            <a:picLocks noChangeAspect="1"/>
          </p:cNvPicPr>
          <p:nvPr/>
        </p:nvPicPr>
        <p:blipFill>
          <a:blip r:embed="rId3"/>
          <a:stretch>
            <a:fillRect/>
          </a:stretch>
        </p:blipFill>
        <p:spPr>
          <a:xfrm>
            <a:off x="6973507" y="1338299"/>
            <a:ext cx="4421124" cy="4240670"/>
          </a:xfrm>
          <a:prstGeom prst="rect">
            <a:avLst/>
          </a:prstGeom>
        </p:spPr>
      </p:pic>
    </p:spTree>
    <p:extLst>
      <p:ext uri="{BB962C8B-B14F-4D97-AF65-F5344CB8AC3E}">
        <p14:creationId xmlns:p14="http://schemas.microsoft.com/office/powerpoint/2010/main" val="617551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Narrow down significant k-</a:t>
            </a:r>
            <a:r>
              <a:rPr lang="en-US" dirty="0" err="1"/>
              <a:t>mer</a:t>
            </a:r>
            <a:r>
              <a:rPr lang="en-US"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1870964"/>
            <a:ext cx="6311900" cy="2857500"/>
          </a:xfrm>
          <a:prstGeom prst="rect">
            <a:avLst/>
          </a:prstGeom>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65776" y="3477514"/>
            <a:ext cx="6311900" cy="2501900"/>
          </a:xfrm>
        </p:spPr>
      </p:pic>
    </p:spTree>
    <p:extLst>
      <p:ext uri="{BB962C8B-B14F-4D97-AF65-F5344CB8AC3E}">
        <p14:creationId xmlns:p14="http://schemas.microsoft.com/office/powerpoint/2010/main" val="30709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38693"/>
          </a:xfrm>
        </p:spPr>
        <p:txBody>
          <a:bodyPr/>
          <a:lstStyle/>
          <a:p>
            <a:r>
              <a:rPr lang="en-US" dirty="0" err="1" smtClean="0"/>
              <a:t>dCP</a:t>
            </a:r>
            <a:r>
              <a:rPr lang="en-US" dirty="0" smtClean="0"/>
              <a:t> </a:t>
            </a:r>
            <a:r>
              <a:rPr lang="en-US" dirty="0" err="1" smtClean="0"/>
              <a:t>v.s</a:t>
            </a:r>
            <a:r>
              <a:rPr lang="en-US" dirty="0" smtClean="0"/>
              <a:t>. </a:t>
            </a:r>
            <a:r>
              <a:rPr lang="en-US" dirty="0" err="1" smtClean="0"/>
              <a:t>hkCP</a:t>
            </a:r>
            <a:r>
              <a:rPr lang="en-US" dirty="0" smtClean="0"/>
              <a:t> </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35430" y="1845734"/>
            <a:ext cx="9071610" cy="4466796"/>
          </a:xfrm>
          <a:prstGeom prst="rect">
            <a:avLst/>
          </a:prstGeom>
        </p:spPr>
      </p:pic>
    </p:spTree>
    <p:extLst>
      <p:ext uri="{BB962C8B-B14F-4D97-AF65-F5344CB8AC3E}">
        <p14:creationId xmlns:p14="http://schemas.microsoft.com/office/powerpoint/2010/main" val="200059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a:t>
            </a:r>
            <a:endParaRPr lang="en-US" dirty="0"/>
          </a:p>
        </p:txBody>
      </p:sp>
      <p:sp>
        <p:nvSpPr>
          <p:cNvPr id="3" name="Content Placeholder 2"/>
          <p:cNvSpPr>
            <a:spLocks noGrp="1"/>
          </p:cNvSpPr>
          <p:nvPr>
            <p:ph idx="1"/>
          </p:nvPr>
        </p:nvSpPr>
        <p:spPr/>
        <p:txBody>
          <a:bodyPr>
            <a:normAutofit/>
          </a:bodyPr>
          <a:lstStyle/>
          <a:p>
            <a:r>
              <a:rPr lang="en-US" dirty="0" smtClean="0"/>
              <a:t>3mer: ATG </a:t>
            </a:r>
            <a:r>
              <a:rPr lang="en-US" dirty="0"/>
              <a:t>AGA TTA</a:t>
            </a:r>
            <a:endParaRPr lang="en-US" dirty="0" smtClean="0"/>
          </a:p>
          <a:p>
            <a:r>
              <a:rPr lang="en-US" dirty="0" smtClean="0"/>
              <a:t>4mer: </a:t>
            </a:r>
            <a:r>
              <a:rPr lang="en-US" dirty="0"/>
              <a:t>ATGA TTAC TTAA TTTA GGGG AATG AGAT CAGG TACC TCGA </a:t>
            </a:r>
            <a:endParaRPr lang="en-US" dirty="0" smtClean="0"/>
          </a:p>
          <a:p>
            <a:r>
              <a:rPr lang="en-US" dirty="0" smtClean="0"/>
              <a:t>5mer</a:t>
            </a:r>
            <a:r>
              <a:rPr lang="en-US" dirty="0" smtClean="0"/>
              <a:t>: </a:t>
            </a:r>
            <a:r>
              <a:rPr lang="en-US" dirty="0"/>
              <a:t>AGATA CACTG TCGAT ATCGA TATCG TTTAA AATGA GGCGC TTACC AGCTG CATTC TGACC TGGGG </a:t>
            </a:r>
            <a:r>
              <a:rPr lang="en-US" dirty="0" smtClean="0"/>
              <a:t>TTTAC</a:t>
            </a:r>
          </a:p>
          <a:p>
            <a:r>
              <a:rPr lang="en-US" dirty="0" smtClean="0"/>
              <a:t>6mer: </a:t>
            </a:r>
            <a:r>
              <a:rPr lang="en-US" dirty="0"/>
              <a:t>TATCGA ATCGAT CAGCTG ACAGCT CTATCG TCGATA GTGACC AGATAA CGATAG TTTAAA ATTTAA </a:t>
            </a:r>
            <a:r>
              <a:rPr lang="en-US" dirty="0" smtClean="0"/>
              <a:t>GGTCAC</a:t>
            </a:r>
            <a:endParaRPr lang="en-US" dirty="0"/>
          </a:p>
          <a:p>
            <a:r>
              <a:rPr lang="en-US" dirty="0" smtClean="0"/>
              <a:t>7mer: </a:t>
            </a:r>
            <a:r>
              <a:rPr lang="en-US" dirty="0"/>
              <a:t>TATCGAT GGTCACA ATCGATA ACAGCTG ACTATCG TGTGACC CTATCGA GTGTGAC TCGATAG </a:t>
            </a:r>
            <a:r>
              <a:rPr lang="en-US" dirty="0" smtClean="0"/>
              <a:t>TTATCGA </a:t>
            </a:r>
            <a:r>
              <a:rPr lang="en-US" dirty="0"/>
              <a:t>ATATCGA ATCGATT GTTATCG GTCACAC TCACACT</a:t>
            </a:r>
          </a:p>
          <a:p>
            <a:endParaRPr lang="en-US" dirty="0"/>
          </a:p>
          <a:p>
            <a:endParaRPr lang="en-US" sz="2800" dirty="0" smtClean="0">
              <a:latin typeface="+mj-lt"/>
            </a:endParaRPr>
          </a:p>
        </p:txBody>
      </p:sp>
    </p:spTree>
    <p:extLst>
      <p:ext uri="{BB962C8B-B14F-4D97-AF65-F5344CB8AC3E}">
        <p14:creationId xmlns:p14="http://schemas.microsoft.com/office/powerpoint/2010/main" val="1693417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Research </a:t>
            </a:r>
          </a:p>
        </p:txBody>
      </p:sp>
      <p:sp>
        <p:nvSpPr>
          <p:cNvPr id="3" name="Content Placeholder 2"/>
          <p:cNvSpPr>
            <a:spLocks noGrp="1"/>
          </p:cNvSpPr>
          <p:nvPr>
            <p:ph idx="1"/>
          </p:nvPr>
        </p:nvSpPr>
        <p:spPr/>
        <p:txBody>
          <a:bodyPr/>
          <a:lstStyle/>
          <a:p>
            <a:r>
              <a:rPr lang="en-US" sz="2400" dirty="0" smtClean="0"/>
              <a:t>1</a:t>
            </a:r>
            <a:r>
              <a:rPr lang="en-US" sz="2400" dirty="0"/>
              <a:t>. Be more confident on these significant k-</a:t>
            </a:r>
            <a:r>
              <a:rPr lang="en-US" sz="2400" dirty="0" err="1"/>
              <a:t>mer</a:t>
            </a:r>
            <a:endParaRPr lang="en-US" sz="2400" dirty="0"/>
          </a:p>
          <a:p>
            <a:r>
              <a:rPr lang="en-US" sz="2400" dirty="0"/>
              <a:t>2. Compare the results with known motif </a:t>
            </a:r>
          </a:p>
          <a:p>
            <a:r>
              <a:rPr lang="en-US" sz="2400" dirty="0"/>
              <a:t>3. Build machine learning model to classify enhancer peaks </a:t>
            </a:r>
          </a:p>
          <a:p>
            <a:endParaRPr lang="en-US" dirty="0"/>
          </a:p>
        </p:txBody>
      </p:sp>
    </p:spTree>
    <p:extLst>
      <p:ext uri="{BB962C8B-B14F-4D97-AF65-F5344CB8AC3E}">
        <p14:creationId xmlns:p14="http://schemas.microsoft.com/office/powerpoint/2010/main" val="145242830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926</TotalTime>
  <Words>439</Words>
  <Application>Microsoft Macintosh PowerPoint</Application>
  <PresentationFormat>Widescreen</PresentationFormat>
  <Paragraphs>45</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Calibri Light</vt:lpstr>
      <vt:lpstr>宋体</vt:lpstr>
      <vt:lpstr>Arial</vt:lpstr>
      <vt:lpstr>Retrospect</vt:lpstr>
      <vt:lpstr>PowerPoint Presentation</vt:lpstr>
      <vt:lpstr>PowerPoint Presentation</vt:lpstr>
      <vt:lpstr>Goal: Find an alternative way to detect promoter specificity of enhancers</vt:lpstr>
      <vt:lpstr>PowerPoint Presentation</vt:lpstr>
      <vt:lpstr>PowerPoint Presentation</vt:lpstr>
      <vt:lpstr>Step 3: Narrow down significant k-mer </vt:lpstr>
      <vt:lpstr>dCP v.s. hkCP </vt:lpstr>
      <vt:lpstr>Result</vt:lpstr>
      <vt:lpstr>Further Research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Yunsi Yang</dc:creator>
  <cp:lastModifiedBy>Yunsi Yang</cp:lastModifiedBy>
  <cp:revision>31</cp:revision>
  <dcterms:created xsi:type="dcterms:W3CDTF">2015-08-17T16:12:21Z</dcterms:created>
  <dcterms:modified xsi:type="dcterms:W3CDTF">2015-08-19T17:54:04Z</dcterms:modified>
</cp:coreProperties>
</file>