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7" r:id="rId2"/>
    <p:sldId id="261" r:id="rId3"/>
    <p:sldId id="273" r:id="rId4"/>
    <p:sldId id="262" r:id="rId5"/>
    <p:sldId id="269" r:id="rId6"/>
    <p:sldId id="268" r:id="rId7"/>
    <p:sldId id="282" r:id="rId8"/>
    <p:sldId id="283" r:id="rId9"/>
    <p:sldId id="271" r:id="rId10"/>
    <p:sldId id="274" r:id="rId11"/>
    <p:sldId id="280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2760" y="-18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43362-09B4-4A48-ABE2-16F40A89B153}" type="datetimeFigureOut">
              <a:rPr lang="en-US" smtClean="0"/>
              <a:t>8/20/15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BF461-CA2E-7E4C-8105-DBD78D445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052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E7638-DF77-3442-8860-177B89086529}" type="datetimeFigureOut">
              <a:rPr lang="en-US" smtClean="0"/>
              <a:t>8/20/15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C2E9C-E1A2-CC4A-B8A9-A1717C406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779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A640-16D2-2749-B3B4-6802769C0FAA}" type="datetime1">
              <a:rPr lang="en-US" smtClean="0"/>
              <a:t>8/20/15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C355-F77D-284A-AB8D-4C54EF764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3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9EA7-5337-1A48-9680-3275E1DFE739}" type="datetime1">
              <a:rPr lang="en-US" smtClean="0"/>
              <a:t>8/20/15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C355-F77D-284A-AB8D-4C54EF764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1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0135E-F44B-7F45-A4DE-DDCF9CF235E4}" type="datetime1">
              <a:rPr lang="en-US" smtClean="0"/>
              <a:t>8/20/15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C355-F77D-284A-AB8D-4C54EF764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32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6A84-908A-7449-8216-5A4EF6BAB2CA}" type="datetime1">
              <a:rPr lang="en-US" smtClean="0"/>
              <a:t>8/20/15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C355-F77D-284A-AB8D-4C54EF764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8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85D5-3F03-D248-9B51-067A0B3CD70E}" type="datetime1">
              <a:rPr lang="en-US" smtClean="0"/>
              <a:t>8/20/15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C355-F77D-284A-AB8D-4C54EF764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79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4897-62A9-D94A-AF71-9E513AFA3DDA}" type="datetime1">
              <a:rPr lang="en-US" smtClean="0"/>
              <a:t>8/20/15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C355-F77D-284A-AB8D-4C54EF764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5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3BD3-A6CF-2344-A8CF-58024D3EEEC8}" type="datetime1">
              <a:rPr lang="en-US" smtClean="0"/>
              <a:t>8/20/15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C355-F77D-284A-AB8D-4C54EF764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8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7292-1770-1647-9E1D-8340F00658F6}" type="datetime1">
              <a:rPr lang="en-US" smtClean="0"/>
              <a:t>8/20/15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C355-F77D-284A-AB8D-4C54EF764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4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059-2482-3249-BBCE-1C30581C05DF}" type="datetime1">
              <a:rPr lang="en-US" smtClean="0"/>
              <a:t>8/20/15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C355-F77D-284A-AB8D-4C54EF764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2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979FF-5855-9645-9E2B-2141668B066F}" type="datetime1">
              <a:rPr lang="en-US" smtClean="0"/>
              <a:t>8/20/15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C355-F77D-284A-AB8D-4C54EF764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51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A988-0B10-3240-B830-D9FFA15C08D7}" type="datetime1">
              <a:rPr lang="en-US" smtClean="0"/>
              <a:t>8/20/15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C355-F77D-284A-AB8D-4C54EF764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4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4FA32-F019-364C-914A-36049F3E0028}" type="datetime1">
              <a:rPr lang="en-US" smtClean="0"/>
              <a:t>8/20/15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0C355-F77D-284A-AB8D-4C54EF764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0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5082170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+mj-lt"/>
              </a:rPr>
              <a:t>Pan-cancer network analysis identifies combinations of rare somatic mutations across pathways and protein complexes</a:t>
            </a:r>
          </a:p>
          <a:p>
            <a:r>
              <a:rPr lang="en-US" b="1" dirty="0" err="1">
                <a:latin typeface="+mj-lt"/>
              </a:rPr>
              <a:t>Leiserson</a:t>
            </a:r>
            <a:r>
              <a:rPr lang="en-US" b="1" dirty="0">
                <a:latin typeface="+mj-lt"/>
              </a:rPr>
              <a:t>, Mark DM, et al.</a:t>
            </a:r>
          </a:p>
          <a:p>
            <a:r>
              <a:rPr lang="en-US" b="1" dirty="0">
                <a:latin typeface="+mj-lt"/>
              </a:rPr>
              <a:t>Nature genetics 47.2 (2015): 106-114.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C355-F77D-284A-AB8D-4C54EF7644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56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C355-F77D-284A-AB8D-4C54EF7644A0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334" y="1090533"/>
            <a:ext cx="5321300" cy="49250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0334" y="314114"/>
            <a:ext cx="560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Significant co-occurrence (or mutual exclusivity) between pairs of sub-networks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8812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C355-F77D-284A-AB8D-4C54EF7644A0}" type="slidenum">
              <a:rPr lang="en-US" smtClean="0"/>
              <a:t>11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5666" y="529166"/>
            <a:ext cx="8221134" cy="569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Well-known pathways identified: TP53, PI3K, NOTCH and RTK signaling</a:t>
            </a:r>
          </a:p>
          <a:p>
            <a:endParaRPr lang="en-US" sz="2800" dirty="0"/>
          </a:p>
          <a:p>
            <a:r>
              <a:rPr lang="en-US" sz="2800" dirty="0"/>
              <a:t>Recently-identified pathways found: SWI/SNF chromatin-remodeling complex38 and the BAP1 </a:t>
            </a:r>
            <a:r>
              <a:rPr lang="en-US" sz="2800" dirty="0" smtClean="0"/>
              <a:t>complex</a:t>
            </a:r>
          </a:p>
          <a:p>
            <a:endParaRPr lang="en-US" sz="2800" dirty="0"/>
          </a:p>
          <a:p>
            <a:r>
              <a:rPr lang="en-US" sz="2800" dirty="0" smtClean="0"/>
              <a:t>Co-Occurrence</a:t>
            </a:r>
          </a:p>
          <a:p>
            <a:endParaRPr lang="en-US" sz="2800" dirty="0" smtClean="0"/>
          </a:p>
          <a:p>
            <a:r>
              <a:rPr lang="en-US" sz="2800" dirty="0"/>
              <a:t>I</a:t>
            </a:r>
            <a:r>
              <a:rPr lang="en-US" sz="2800" dirty="0" smtClean="0"/>
              <a:t>dentified </a:t>
            </a:r>
            <a:r>
              <a:rPr lang="en-US" sz="2800" dirty="0"/>
              <a:t>several novel </a:t>
            </a:r>
            <a:r>
              <a:rPr lang="en-US" sz="2800" dirty="0" smtClean="0"/>
              <a:t>sub-networks </a:t>
            </a:r>
            <a:r>
              <a:rPr lang="en-US" sz="2800" dirty="0"/>
              <a:t>with potential roles in cancer: </a:t>
            </a:r>
            <a:r>
              <a:rPr lang="en-US" sz="2800" dirty="0" err="1"/>
              <a:t>cohesin</a:t>
            </a:r>
            <a:r>
              <a:rPr lang="en-US" sz="2800" dirty="0"/>
              <a:t> and </a:t>
            </a:r>
            <a:r>
              <a:rPr lang="en-US" sz="2800" dirty="0" err="1"/>
              <a:t>condensin</a:t>
            </a:r>
            <a:r>
              <a:rPr lang="en-US" sz="2800" dirty="0"/>
              <a:t> complexes54, MHC class I proteins and the telomerase complex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2288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C355-F77D-284A-AB8D-4C54EF7644A0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651930"/>
            <a:ext cx="8665633" cy="57956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35862" y="244501"/>
            <a:ext cx="4864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Web Server – example visualization for SWI/SNF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535026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104" y="636831"/>
            <a:ext cx="4859161" cy="60113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5342" y="2712425"/>
            <a:ext cx="736633" cy="420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baseline="30000" dirty="0"/>
              <a:t>TP53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89000" y="1950343"/>
            <a:ext cx="1638023" cy="551768"/>
          </a:xfrm>
          <a:prstGeom prst="line">
            <a:avLst/>
          </a:prstGeom>
          <a:ln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33627" y="4006568"/>
            <a:ext cx="6076244" cy="1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99975" y="175166"/>
            <a:ext cx="1607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Motivation</a:t>
            </a:r>
            <a:endParaRPr lang="en-US" sz="2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C355-F77D-284A-AB8D-4C54EF7644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57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531" y="1717519"/>
            <a:ext cx="6627840" cy="45478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12475" y="405998"/>
            <a:ext cx="5005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Importance of network </a:t>
            </a:r>
            <a:r>
              <a:rPr lang="en-US" sz="2400" b="1" i="1" dirty="0" smtClean="0"/>
              <a:t>directionality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635000" y="890999"/>
            <a:ext cx="825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Reduces ‘star </a:t>
            </a:r>
            <a:r>
              <a:rPr lang="en-US" dirty="0" err="1"/>
              <a:t>subnetworks</a:t>
            </a:r>
            <a:r>
              <a:rPr lang="en-US" dirty="0"/>
              <a:t>’ and decreasing false positive rates</a:t>
            </a:r>
          </a:p>
          <a:p>
            <a:r>
              <a:rPr lang="en-US" dirty="0" smtClean="0"/>
              <a:t>         + finding subtle  </a:t>
            </a:r>
            <a:r>
              <a:rPr lang="en-US" dirty="0" err="1"/>
              <a:t>subnetworks</a:t>
            </a:r>
            <a:r>
              <a:rPr lang="en-US" dirty="0"/>
              <a:t> with rare mutations of high biological relevance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C355-F77D-284A-AB8D-4C54EF7644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30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533" y="812799"/>
            <a:ext cx="4853406" cy="52197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99975" y="175166"/>
            <a:ext cx="1607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Motivation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C355-F77D-284A-AB8D-4C54EF7644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89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1734"/>
            <a:ext cx="9144000" cy="33463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83975" y="175166"/>
            <a:ext cx="30909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Overview of Algorithm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074333" y="5669350"/>
            <a:ext cx="62230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Partition </a:t>
            </a:r>
            <a:r>
              <a:rPr lang="en-US" sz="2400" dirty="0"/>
              <a:t>depends on both the individual genes </a:t>
            </a:r>
            <a:r>
              <a:rPr lang="en-US" sz="2400" dirty="0" smtClean="0"/>
              <a:t>scores (mutation </a:t>
            </a:r>
            <a:r>
              <a:rPr lang="en-US" sz="2400" dirty="0" err="1" smtClean="0"/>
              <a:t>freq</a:t>
            </a:r>
            <a:r>
              <a:rPr lang="en-US" sz="2400" dirty="0" smtClean="0"/>
              <a:t>, </a:t>
            </a:r>
            <a:r>
              <a:rPr lang="en-US" sz="2400" dirty="0" err="1" smtClean="0"/>
              <a:t>MutSigCV</a:t>
            </a:r>
            <a:r>
              <a:rPr lang="en-US" sz="2400" dirty="0" smtClean="0"/>
              <a:t> score) </a:t>
            </a:r>
            <a:r>
              <a:rPr lang="en-US" sz="2400" dirty="0"/>
              <a:t>and the local topology of protein interactions</a:t>
            </a:r>
          </a:p>
        </p:txBody>
      </p:sp>
      <p:cxnSp>
        <p:nvCxnSpPr>
          <p:cNvPr id="6" name="Straight Connector 5"/>
          <p:cNvCxnSpPr>
            <a:stCxn id="5" idx="0"/>
          </p:cNvCxnSpPr>
          <p:nvPr/>
        </p:nvCxnSpPr>
        <p:spPr>
          <a:xfrm flipV="1">
            <a:off x="5185833" y="4445010"/>
            <a:ext cx="1587185" cy="1224340"/>
          </a:xfrm>
          <a:prstGeom prst="line">
            <a:avLst/>
          </a:prstGeom>
          <a:ln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C355-F77D-284A-AB8D-4C54EF7644A0}" type="slidenum">
              <a:rPr lang="en-US" smtClean="0"/>
              <a:t>5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74333" y="7641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identify sub-networks according to mutation frequency &amp; local network topology</a:t>
            </a:r>
          </a:p>
        </p:txBody>
      </p:sp>
    </p:spTree>
    <p:extLst>
      <p:ext uri="{BB962C8B-B14F-4D97-AF65-F5344CB8AC3E}">
        <p14:creationId xmlns:p14="http://schemas.microsoft.com/office/powerpoint/2010/main" val="3617911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166" y="2364493"/>
            <a:ext cx="7475091" cy="40490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3667" y="733334"/>
            <a:ext cx="72845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Capturing genes with a wide range of heat scores (frequently mutated, known cancer-related genes and rarely mutated genes) – ‘delving’ into long tail of rarely mutated genes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4477" y="202165"/>
            <a:ext cx="5656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Overview of Algorithm &amp; Nature of Output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C355-F77D-284A-AB8D-4C54EF7644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3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99" y="1308100"/>
            <a:ext cx="8840407" cy="39412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2500" y="314114"/>
            <a:ext cx="717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Removal of hyper-mutated and lowly-expressed samples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C355-F77D-284A-AB8D-4C54EF7644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40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C355-F77D-284A-AB8D-4C54EF7644A0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2" y="694019"/>
            <a:ext cx="8974667" cy="513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48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C355-F77D-284A-AB8D-4C54EF7644A0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869" y="0"/>
            <a:ext cx="69654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26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247</Words>
  <Application>Microsoft Macintosh PowerPoint</Application>
  <PresentationFormat>On-screen Show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DECLAN CLARKE</dc:creator>
  <cp:lastModifiedBy>Mark Gerstein</cp:lastModifiedBy>
  <cp:revision>17</cp:revision>
  <dcterms:created xsi:type="dcterms:W3CDTF">2015-08-20T13:38:40Z</dcterms:created>
  <dcterms:modified xsi:type="dcterms:W3CDTF">2015-08-20T15:37:59Z</dcterms:modified>
</cp:coreProperties>
</file>