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323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2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6" d="100"/>
          <a:sy n="186" d="100"/>
        </p:scale>
        <p:origin x="-2952" y="-112"/>
      </p:cViewPr>
      <p:guideLst>
        <p:guide orient="horz" pos="2164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34F69-3C39-6E40-A0E7-D9E16F5ADB4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12E2F-794A-AD4A-AC21-15CFE1A2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2E2F-794A-AD4A-AC21-15CFE1A240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1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8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4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1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7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7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828A9-02D9-414B-B039-1A568A4FD162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DF5C-C5CE-BA4D-B9EF-251D58DC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8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PN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187" flipV="1">
            <a:off x="180142" y="-163689"/>
            <a:ext cx="9243258" cy="6438899"/>
          </a:xfrm>
          <a:prstGeom prst="rect">
            <a:avLst/>
          </a:prstGeom>
        </p:spPr>
      </p:pic>
      <p:pic>
        <p:nvPicPr>
          <p:cNvPr id="8" name="Picture 7" descr="6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513"/>
            <a:ext cx="9243258" cy="560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8304"/>
            <a:ext cx="9035000" cy="3877896"/>
          </a:xfrm>
          <a:solidFill>
            <a:schemeClr val="bg1">
              <a:alpha val="59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Probing Sequence-specific effects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sz="3200" b="1" i="1" dirty="0">
                <a:solidFill>
                  <a:schemeClr val="tx2"/>
                </a:solidFill>
              </a:rPr>
              <a:t>RNA-</a:t>
            </a:r>
            <a:r>
              <a:rPr lang="en-US" sz="3200" b="1" i="1" dirty="0" err="1">
                <a:solidFill>
                  <a:schemeClr val="tx2"/>
                </a:solidFill>
              </a:rPr>
              <a:t>Seq</a:t>
            </a:r>
            <a:r>
              <a:rPr lang="en-US" sz="3200" b="1" i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and RNA </a:t>
            </a:r>
            <a:r>
              <a:rPr lang="en-US" sz="3200" b="1" dirty="0">
                <a:solidFill>
                  <a:schemeClr val="tx2"/>
                </a:solidFill>
              </a:rPr>
              <a:t>Synthesis </a:t>
            </a:r>
            <a:r>
              <a:rPr lang="en-US" sz="3200" b="1" i="1" dirty="0" smtClean="0">
                <a:solidFill>
                  <a:schemeClr val="tx2"/>
                </a:solidFill>
              </a:rPr>
              <a:t/>
            </a:r>
            <a:br>
              <a:rPr lang="en-US" sz="3200" b="1" i="1" dirty="0" smtClean="0">
                <a:solidFill>
                  <a:schemeClr val="tx2"/>
                </a:solidFill>
              </a:rPr>
            </a:br>
            <a:endParaRPr lang="en-US" sz="3200" b="1" i="1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31903" y="3886200"/>
            <a:ext cx="6952177" cy="2565400"/>
          </a:xfrm>
          <a:solidFill>
            <a:schemeClr val="bg1">
              <a:alpha val="54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Alton Etheridge, Nikita A. </a:t>
            </a:r>
            <a:r>
              <a:rPr lang="en-US" sz="2400" dirty="0" err="1" smtClean="0">
                <a:solidFill>
                  <a:schemeClr val="tx2"/>
                </a:solidFill>
              </a:rPr>
              <a:t>Sakhanenko</a:t>
            </a:r>
            <a:r>
              <a:rPr lang="en-US" sz="2400" dirty="0" smtClean="0">
                <a:solidFill>
                  <a:schemeClr val="tx2"/>
                </a:solidFill>
              </a:rPr>
              <a:t>, David </a:t>
            </a:r>
            <a:r>
              <a:rPr lang="en-US" sz="2400" dirty="0">
                <a:solidFill>
                  <a:schemeClr val="tx2"/>
                </a:solidFill>
              </a:rPr>
              <a:t>J. Galas 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Pacific Northwest Research Institute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Seattle, WA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April 2014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" name="Picture 5" descr="exRNA 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2"/>
          <a:stretch/>
        </p:blipFill>
        <p:spPr>
          <a:xfrm>
            <a:off x="75737" y="83393"/>
            <a:ext cx="636436" cy="752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04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555"/>
          <a:stretch/>
        </p:blipFill>
        <p:spPr>
          <a:xfrm>
            <a:off x="884764" y="1018646"/>
            <a:ext cx="7850013" cy="57123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709" y="163691"/>
            <a:ext cx="84552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Distribution of read numbers for each end (TS protocol)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(</a:t>
            </a:r>
            <a:r>
              <a:rPr lang="en-US" sz="2400" b="1" i="1" dirty="0" smtClean="0">
                <a:solidFill>
                  <a:schemeClr val="tx2"/>
                </a:solidFill>
              </a:rPr>
              <a:t>approximately log normal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583386" y="3259666"/>
            <a:ext cx="462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</a:t>
            </a:r>
            <a:r>
              <a:rPr lang="en-US" dirty="0" err="1" smtClean="0"/>
              <a:t>oligos</a:t>
            </a:r>
            <a:r>
              <a:rPr lang="en-US" dirty="0" smtClean="0"/>
              <a:t> with read numbers in interval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2" y="6364112"/>
            <a:ext cx="10490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5’          3’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4790" y="6479445"/>
            <a:ext cx="207432" cy="183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7519" y="6476624"/>
            <a:ext cx="207432" cy="1834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3" t="8073" r="1535" b="2326"/>
          <a:stretch/>
        </p:blipFill>
        <p:spPr>
          <a:xfrm>
            <a:off x="1667585" y="1684930"/>
            <a:ext cx="5759401" cy="3510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56" y="305657"/>
            <a:ext cx="8240207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Fixed sequences have no synthesis bias (288 synthetic </a:t>
            </a:r>
            <a:r>
              <a:rPr lang="en-US" sz="2400" b="1" dirty="0" err="1" smtClean="0">
                <a:solidFill>
                  <a:schemeClr val="tx2"/>
                </a:solidFill>
              </a:rPr>
              <a:t>miRNAs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Base content of </a:t>
            </a:r>
            <a:r>
              <a:rPr lang="en-US" b="1" dirty="0" err="1" smtClean="0">
                <a:solidFill>
                  <a:schemeClr val="tx2"/>
                </a:solidFill>
              </a:rPr>
              <a:t>miRNAs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fractions) </a:t>
            </a:r>
            <a:r>
              <a:rPr lang="en-US" b="1" dirty="0" err="1" smtClean="0">
                <a:solidFill>
                  <a:schemeClr val="tx2"/>
                </a:solidFill>
              </a:rPr>
              <a:t>vs</a:t>
            </a:r>
            <a:r>
              <a:rPr lang="en-US" b="1" dirty="0" smtClean="0">
                <a:solidFill>
                  <a:schemeClr val="tx2"/>
                </a:solidFill>
              </a:rPr>
              <a:t> fraction of reads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75621" y="4123675"/>
            <a:ext cx="4533595" cy="0"/>
          </a:xfrm>
          <a:prstGeom prst="line">
            <a:avLst/>
          </a:prstGeom>
          <a:ln w="12700" cmpd="sng"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99260" y="3871551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25%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8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451" y="601283"/>
            <a:ext cx="5374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Distribution of reads for 288 </a:t>
            </a:r>
            <a:r>
              <a:rPr lang="en-US" sz="2000" i="1" dirty="0" err="1" smtClean="0">
                <a:solidFill>
                  <a:schemeClr val="tx2"/>
                </a:solidFill>
              </a:rPr>
              <a:t>equimolar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miRs</a:t>
            </a:r>
            <a:r>
              <a:rPr lang="en-US" sz="2000" dirty="0" smtClean="0">
                <a:solidFill>
                  <a:schemeClr val="tx2"/>
                </a:solidFill>
              </a:rPr>
              <a:t> (red)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s also roughly log normal (blue)</a:t>
            </a: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09" y="6480581"/>
            <a:ext cx="870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 protocol</a:t>
            </a:r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37" t="1561" r="19163" b="-1982"/>
          <a:stretch/>
        </p:blipFill>
        <p:spPr>
          <a:xfrm>
            <a:off x="996146" y="1985874"/>
            <a:ext cx="7234266" cy="37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6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9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Examples of the RNA populations synthesized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11956"/>
              </p:ext>
            </p:extLst>
          </p:nvPr>
        </p:nvGraphicFramePr>
        <p:xfrm>
          <a:off x="363112" y="2892528"/>
          <a:ext cx="4505150" cy="2558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235"/>
                <a:gridCol w="3781915"/>
              </a:tblGrid>
              <a:tr h="3529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Library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Sequence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/>
                </a:tc>
              </a:tr>
              <a:tr h="36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AUGGCUGACGUACGU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ctr"/>
                </a:tc>
              </a:tr>
              <a:tr h="36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UUCGUGCGAUCUAGG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ctr"/>
                </a:tc>
              </a:tr>
              <a:tr h="36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UUG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AUG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CUG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CGU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CGU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ctr"/>
                </a:tc>
              </a:tr>
              <a:tr h="36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UUGAAUGGC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UACGUGACG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ctr"/>
                </a:tc>
              </a:tr>
              <a:tr h="36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GCUAGCGUUCAGGUC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ctr"/>
                </a:tc>
              </a:tr>
              <a:tr h="367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r>
                        <a:rPr lang="en-US" sz="20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CAACCAUCGAGCUAA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NNNN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74209"/>
              </p:ext>
            </p:extLst>
          </p:nvPr>
        </p:nvGraphicFramePr>
        <p:xfrm>
          <a:off x="5144781" y="2892527"/>
          <a:ext cx="3699310" cy="2558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518"/>
                <a:gridCol w="645698"/>
                <a:gridCol w="645698"/>
                <a:gridCol w="645698"/>
                <a:gridCol w="645698"/>
              </a:tblGrid>
              <a:tr h="321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Library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% 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% 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% 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% 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</a:tr>
              <a:tr h="321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</a:tr>
              <a:tr h="321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</a:tr>
              <a:tr h="321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</a:tr>
              <a:tr h="321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</a:tr>
              <a:tr h="321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</a:tr>
              <a:tr h="3211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</a:tr>
              <a:tr h="311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Avg.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23.5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16.0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37.7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22.8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067" y="2420471"/>
            <a:ext cx="37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Libraries with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egenerate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0675" y="2435832"/>
            <a:ext cx="4139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 content observed in the degenerate bases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400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00884" y="6400"/>
            <a:ext cx="6349888" cy="5503076"/>
            <a:chOff x="1500884" y="153922"/>
            <a:chExt cx="6349888" cy="55030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696" t="1316" r="992" b="1569"/>
            <a:stretch/>
          </p:blipFill>
          <p:spPr>
            <a:xfrm>
              <a:off x="1500884" y="153922"/>
              <a:ext cx="6349888" cy="550307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2822173" y="1494415"/>
              <a:ext cx="3393021" cy="3405750"/>
            </a:xfrm>
            <a:prstGeom prst="line">
              <a:avLst/>
            </a:prstGeom>
            <a:ln w="9525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185024" y="5558322"/>
            <a:ext cx="5370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Read fraction median as a function of number of G’s, </a:t>
            </a:r>
            <a:r>
              <a:rPr lang="en-US" i="1" dirty="0" smtClean="0"/>
              <a:t>n</a:t>
            </a:r>
            <a:r>
              <a:rPr lang="en-US" dirty="0" smtClean="0"/>
              <a:t>: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  </a:t>
            </a:r>
            <a:r>
              <a:rPr lang="en-US" sz="1600" i="1" dirty="0" smtClean="0"/>
              <a:t>f</a:t>
            </a:r>
            <a:r>
              <a:rPr lang="en-US" sz="1600" dirty="0" smtClean="0"/>
              <a:t>(</a:t>
            </a:r>
            <a:r>
              <a:rPr lang="en-US" sz="1600" i="1" dirty="0" smtClean="0"/>
              <a:t>n</a:t>
            </a:r>
            <a:r>
              <a:rPr lang="en-US" sz="1600" dirty="0" smtClean="0"/>
              <a:t>) </a:t>
            </a:r>
            <a:r>
              <a:rPr lang="en-US" sz="16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1600" dirty="0" smtClean="0"/>
              <a:t> 0.0003 e</a:t>
            </a:r>
            <a:r>
              <a:rPr lang="en-US" sz="1600" baseline="30000" dirty="0" smtClean="0"/>
              <a:t> 0.757 </a:t>
            </a:r>
            <a:r>
              <a:rPr lang="en-US" sz="1600" i="1" baseline="30000" dirty="0" smtClean="0"/>
              <a:t>n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181994" y="364663"/>
            <a:ext cx="5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87248" y="52045"/>
            <a:ext cx="471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 H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7480" y="125346"/>
            <a:ext cx="1426307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</a:t>
            </a:r>
            <a:r>
              <a:rPr lang="en-US" sz="1600" dirty="0" smtClean="0"/>
              <a:t> protocol: 4N adaptors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37173" y="406715"/>
            <a:ext cx="289855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TTG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ATG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CTG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CGT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CGT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ACG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425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Synthesis bias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248"/>
            <a:ext cx="8229600" cy="5250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 principle variations could be due to any combination of </a:t>
            </a:r>
            <a:r>
              <a:rPr lang="en-US" u="sng" dirty="0" smtClean="0"/>
              <a:t>Synthesis</a:t>
            </a:r>
            <a:r>
              <a:rPr lang="en-US" dirty="0" smtClean="0"/>
              <a:t> and </a:t>
            </a:r>
            <a:r>
              <a:rPr lang="en-US" u="sng" dirty="0" smtClean="0"/>
              <a:t>Sequencing</a:t>
            </a:r>
            <a:r>
              <a:rPr lang="en-US" dirty="0" smtClean="0"/>
              <a:t> bias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Can we distinguish synthesis bias in our experimental libraries?</a:t>
            </a:r>
          </a:p>
          <a:p>
            <a:pPr marL="1371600" lvl="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If context were not important in synthesis bias, and sequence-specific bias is mostly context, the fractional composition profile of random reads can be predicted from insertion bias</a:t>
            </a:r>
          </a:p>
          <a:p>
            <a:pPr marL="1371600" lvl="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These hypotheses can be directly tested </a:t>
            </a:r>
          </a:p>
          <a:p>
            <a:pPr marL="1371600" lvl="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degen</a:t>
            </a:r>
            <a:r>
              <a:rPr lang="en-US" dirty="0" smtClean="0"/>
              <a:t>. </a:t>
            </a:r>
            <a:r>
              <a:rPr lang="en-US" dirty="0"/>
              <a:t>b</a:t>
            </a:r>
            <a:r>
              <a:rPr lang="en-US" dirty="0" smtClean="0"/>
              <a:t>ases there are </a:t>
            </a:r>
            <a:r>
              <a:rPr lang="en-US" i="1" dirty="0" smtClean="0"/>
              <a:t>n</a:t>
            </a:r>
            <a:r>
              <a:rPr lang="en-US" dirty="0" smtClean="0"/>
              <a:t>+1 quantities predicted by a single parameter, so a total of 4(</a:t>
            </a:r>
            <a:r>
              <a:rPr lang="en-US" i="1" dirty="0" smtClean="0"/>
              <a:t>n</a:t>
            </a:r>
            <a:r>
              <a:rPr lang="en-US" dirty="0" smtClean="0"/>
              <a:t>+1) measured quantities and 4 parameters</a:t>
            </a:r>
          </a:p>
          <a:p>
            <a:pPr marL="1371600" lvl="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In addition there are 4 other measured quantities the base content of the degenerate bases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00884" y="6400"/>
            <a:ext cx="6349888" cy="5503076"/>
            <a:chOff x="1500884" y="153922"/>
            <a:chExt cx="6349888" cy="55030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696" t="1316" r="992" b="1569"/>
            <a:stretch/>
          </p:blipFill>
          <p:spPr>
            <a:xfrm>
              <a:off x="1500884" y="153922"/>
              <a:ext cx="6349888" cy="550307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2822173" y="1494415"/>
              <a:ext cx="3393021" cy="3405750"/>
            </a:xfrm>
            <a:prstGeom prst="line">
              <a:avLst/>
            </a:prstGeom>
            <a:ln w="9525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185024" y="5558322"/>
            <a:ext cx="5370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Read fraction median as a function of number of G’s, </a:t>
            </a:r>
            <a:r>
              <a:rPr lang="en-US" i="1" dirty="0" smtClean="0"/>
              <a:t>n</a:t>
            </a:r>
            <a:r>
              <a:rPr lang="en-US" dirty="0" smtClean="0"/>
              <a:t>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 0.0003 e</a:t>
            </a:r>
            <a:r>
              <a:rPr lang="en-US" baseline="30000" dirty="0" smtClean="0"/>
              <a:t> 0.757 </a:t>
            </a:r>
            <a:r>
              <a:rPr lang="en-US" i="1" baseline="30000" dirty="0" smtClean="0"/>
              <a:t>n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215194" y="314863"/>
            <a:ext cx="5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87248" y="52045"/>
            <a:ext cx="471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 H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77480" y="125346"/>
            <a:ext cx="1426307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AE protocol: 4N adaptors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053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76" y="2864311"/>
            <a:ext cx="4246059" cy="344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54" y="153931"/>
            <a:ext cx="4017588" cy="2771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54" y="3027332"/>
            <a:ext cx="4017588" cy="321407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58315" y="788903"/>
            <a:ext cx="1045486" cy="1872841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9730" y="3835477"/>
            <a:ext cx="128281" cy="2116568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93033" y="2661744"/>
            <a:ext cx="76969" cy="2302569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13146" y="282209"/>
            <a:ext cx="339067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Internal “RANDOM” bases</a:t>
            </a:r>
          </a:p>
          <a:p>
            <a:endParaRPr lang="en-US" dirty="0"/>
          </a:p>
          <a:p>
            <a:r>
              <a:rPr lang="en-US" dirty="0" smtClean="0"/>
              <a:t>TTG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ATG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CTG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CGT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CGT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ACG  </a:t>
            </a:r>
          </a:p>
          <a:p>
            <a:endParaRPr lang="en-US" dirty="0" smtClean="0"/>
          </a:p>
          <a:p>
            <a:r>
              <a:rPr lang="en-US" dirty="0" smtClean="0"/>
              <a:t>C has the opposite effect of G, but</a:t>
            </a:r>
          </a:p>
          <a:p>
            <a:r>
              <a:rPr lang="en-US" dirty="0" smtClean="0"/>
              <a:t>A &amp; T have almost no effect</a:t>
            </a:r>
          </a:p>
        </p:txBody>
      </p:sp>
    </p:spTree>
    <p:extLst>
      <p:ext uri="{BB962C8B-B14F-4D97-AF65-F5344CB8AC3E}">
        <p14:creationId xmlns:p14="http://schemas.microsoft.com/office/powerpoint/2010/main" val="144140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23915" y="102611"/>
            <a:ext cx="6131390" cy="5702279"/>
            <a:chOff x="1423915" y="102611"/>
            <a:chExt cx="6131390" cy="57022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602" t="1252" r="1764" b="1816"/>
            <a:stretch/>
          </p:blipFill>
          <p:spPr>
            <a:xfrm>
              <a:off x="1423915" y="102611"/>
              <a:ext cx="6131390" cy="5702279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4425683" y="1539320"/>
              <a:ext cx="2873483" cy="3694373"/>
            </a:xfrm>
            <a:prstGeom prst="line">
              <a:avLst/>
            </a:prstGeom>
            <a:ln w="9525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185024" y="5808468"/>
            <a:ext cx="5370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Read fraction median as a function of number of G’s, </a:t>
            </a:r>
            <a:r>
              <a:rPr lang="en-US" i="1" dirty="0" smtClean="0"/>
              <a:t>n</a:t>
            </a:r>
            <a:r>
              <a:rPr lang="en-US" dirty="0" smtClean="0"/>
              <a:t>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 0.00027 e</a:t>
            </a:r>
            <a:r>
              <a:rPr lang="en-US" baseline="30000" dirty="0" smtClean="0"/>
              <a:t> 0.65 </a:t>
            </a:r>
            <a:r>
              <a:rPr lang="en-US" i="1" baseline="30000" dirty="0" smtClean="0"/>
              <a:t>n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00311" y="340264"/>
            <a:ext cx="499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(L6)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502775" y="125346"/>
            <a:ext cx="1426307" cy="584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AE protocol: 4N adaptors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746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025" y="83379"/>
            <a:ext cx="4844009" cy="671689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134425" y="699109"/>
            <a:ext cx="1085853" cy="1269940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79040" y="2993732"/>
            <a:ext cx="89796" cy="1269940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634" y="5301183"/>
            <a:ext cx="89796" cy="1269940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2372" y="316465"/>
            <a:ext cx="396802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Clustered internal “RANDOM</a:t>
            </a:r>
            <a:r>
              <a:rPr lang="en-US" dirty="0" smtClean="0"/>
              <a:t>” bases</a:t>
            </a:r>
          </a:p>
          <a:p>
            <a:endParaRPr lang="en-US" dirty="0"/>
          </a:p>
          <a:p>
            <a:r>
              <a:rPr lang="en-US" dirty="0" smtClean="0"/>
              <a:t>TTGAATGGC</a:t>
            </a:r>
            <a:r>
              <a:rPr lang="en-US" dirty="0" smtClean="0">
                <a:solidFill>
                  <a:srgbClr val="FF0000"/>
                </a:solidFill>
              </a:rPr>
              <a:t>NNNNN</a:t>
            </a:r>
            <a:r>
              <a:rPr lang="en-US" dirty="0" smtClean="0"/>
              <a:t>TACGTGACG </a:t>
            </a:r>
          </a:p>
          <a:p>
            <a:endParaRPr lang="en-US" dirty="0" smtClean="0"/>
          </a:p>
          <a:p>
            <a:r>
              <a:rPr lang="en-US" dirty="0" smtClean="0"/>
              <a:t>C has the opposite effect of G, but</a:t>
            </a:r>
          </a:p>
          <a:p>
            <a:r>
              <a:rPr lang="en-US" dirty="0" smtClean="0"/>
              <a:t>A &amp; T have almost no effect</a:t>
            </a:r>
          </a:p>
        </p:txBody>
      </p:sp>
    </p:spTree>
    <p:extLst>
      <p:ext uri="{BB962C8B-B14F-4D97-AF65-F5344CB8AC3E}">
        <p14:creationId xmlns:p14="http://schemas.microsoft.com/office/powerpoint/2010/main" val="369643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Focus on small RNAs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2155"/>
          </a:xfrm>
        </p:spPr>
        <p:txBody>
          <a:bodyPr>
            <a:noAutofit/>
          </a:bodyPr>
          <a:lstStyle/>
          <a:p>
            <a:r>
              <a:rPr lang="en-US" sz="3600" dirty="0"/>
              <a:t>O</a:t>
            </a:r>
            <a:r>
              <a:rPr lang="en-US" sz="3600" dirty="0" smtClean="0"/>
              <a:t>ur focus is on small RNAs because</a:t>
            </a:r>
          </a:p>
          <a:p>
            <a:pPr lvl="1"/>
            <a:r>
              <a:rPr lang="en-US" sz="3200" dirty="0" smtClean="0"/>
              <a:t>This is a major area of interest for us and the NIH </a:t>
            </a:r>
            <a:r>
              <a:rPr lang="en-US" sz="3200" dirty="0" err="1" smtClean="0"/>
              <a:t>exRNA</a:t>
            </a:r>
            <a:r>
              <a:rPr lang="en-US" sz="3200" dirty="0" smtClean="0"/>
              <a:t> consortium</a:t>
            </a:r>
          </a:p>
          <a:p>
            <a:pPr lvl="1"/>
            <a:r>
              <a:rPr lang="en-US" sz="3200" dirty="0" smtClean="0"/>
              <a:t>There are significant issues with small RNA-</a:t>
            </a:r>
            <a:r>
              <a:rPr lang="en-US" sz="3200" dirty="0" err="1" smtClean="0"/>
              <a:t>seq</a:t>
            </a:r>
            <a:endParaRPr lang="en-US" sz="3200" dirty="0" smtClean="0"/>
          </a:p>
          <a:p>
            <a:r>
              <a:rPr lang="en-US" sz="3600" dirty="0" smtClean="0"/>
              <a:t>Longer RNA present a different set of problems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019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9" t="1848" r="1145" b="1643"/>
          <a:stretch/>
        </p:blipFill>
        <p:spPr>
          <a:xfrm>
            <a:off x="546100" y="469900"/>
            <a:ext cx="8039100" cy="596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2598" y="-74705"/>
            <a:ext cx="623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For fixed sequence synthetic </a:t>
            </a:r>
            <a:r>
              <a:rPr lang="en-US" sz="2800" b="1" dirty="0" err="1" smtClean="0">
                <a:solidFill>
                  <a:schemeClr val="tx2"/>
                </a:solidFill>
              </a:rPr>
              <a:t>oligos</a:t>
            </a:r>
            <a:r>
              <a:rPr lang="en-US" sz="2800" b="1" dirty="0" smtClean="0">
                <a:solidFill>
                  <a:schemeClr val="tx2"/>
                </a:solidFill>
              </a:rPr>
              <a:t> (288)</a:t>
            </a:r>
            <a:endParaRPr lang="en-US" sz="2800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52471" y="2883647"/>
            <a:ext cx="0" cy="3152588"/>
          </a:xfrm>
          <a:prstGeom prst="line">
            <a:avLst/>
          </a:prstGeom>
          <a:ln w="12700" cmpd="sng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36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06507" y="942366"/>
            <a:ext cx="4832806" cy="5209260"/>
            <a:chOff x="2010385" y="594138"/>
            <a:chExt cx="4228928" cy="5209260"/>
          </a:xfrm>
        </p:grpSpPr>
        <p:sp>
          <p:nvSpPr>
            <p:cNvPr id="5" name="TextBox 4"/>
            <p:cNvSpPr txBox="1"/>
            <p:nvPr/>
          </p:nvSpPr>
          <p:spPr>
            <a:xfrm>
              <a:off x="2012545" y="594138"/>
              <a:ext cx="4226768" cy="523220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What is the base composition profile of the sequence reads?  </a:t>
              </a:r>
              <a:r>
                <a:rPr lang="en-US" sz="1400" dirty="0" smtClean="0">
                  <a:solidFill>
                    <a:srgbClr val="FF0000"/>
                  </a:solidFill>
                </a:rPr>
                <a:t>These are measured quantities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12545" y="1351248"/>
              <a:ext cx="4226768" cy="523220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Can we explain the </a:t>
              </a:r>
              <a:r>
                <a:rPr lang="en-US" sz="1400" dirty="0" smtClean="0"/>
                <a:t>observed profile </a:t>
              </a:r>
              <a:r>
                <a:rPr lang="en-US" sz="1400" dirty="0" smtClean="0"/>
                <a:t>with a single parameter? 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YES  (assume position independence </a:t>
              </a:r>
              <a:r>
                <a:rPr lang="en-US" sz="14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1400" dirty="0" smtClean="0">
                  <a:solidFill>
                    <a:srgbClr val="FF0000"/>
                  </a:solidFill>
                </a:rPr>
                <a:t> tight fit to </a:t>
              </a:r>
              <a:r>
                <a:rPr lang="en-US" sz="1400" dirty="0" smtClean="0">
                  <a:solidFill>
                    <a:srgbClr val="FF0000"/>
                  </a:solidFill>
                </a:rPr>
                <a:t>model</a:t>
              </a:r>
              <a:r>
                <a:rPr lang="en-US" sz="1400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2545" y="2110316"/>
              <a:ext cx="4226768" cy="738664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Thus, conclude </a:t>
              </a:r>
              <a:r>
                <a:rPr lang="en-US" sz="1400" dirty="0" smtClean="0"/>
                <a:t>there is no overall context effect </a:t>
              </a:r>
              <a:r>
                <a:rPr lang="en-US" sz="1400" dirty="0" smtClean="0"/>
                <a:t>in synthesis.  </a:t>
              </a:r>
              <a:r>
                <a:rPr lang="en-US" sz="1400" dirty="0" smtClean="0"/>
                <a:t>What is this parameter?   </a:t>
              </a:r>
              <a:r>
                <a:rPr lang="en-US" sz="1400" dirty="0" smtClean="0">
                  <a:solidFill>
                    <a:srgbClr val="FF0000"/>
                  </a:solidFill>
                </a:rPr>
                <a:t>It is equal to the overall base composition of the </a:t>
              </a:r>
              <a:r>
                <a:rPr lang="en-US" sz="1400" dirty="0" smtClean="0">
                  <a:solidFill>
                    <a:srgbClr val="FF0000"/>
                  </a:solidFill>
                </a:rPr>
                <a:t>observed reads </a:t>
              </a:r>
              <a:r>
                <a:rPr lang="en-US" sz="1400" dirty="0" smtClean="0">
                  <a:solidFill>
                    <a:srgbClr val="FF0000"/>
                  </a:solidFill>
                </a:rPr>
                <a:t>(tight fit)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2545" y="3082509"/>
              <a:ext cx="4226768" cy="116955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</a:t>
              </a:r>
              <a:r>
                <a:rPr lang="en-US" sz="1400" dirty="0" smtClean="0"/>
                <a:t>f there is no selection of reads from the synthetic population based on composition then</a:t>
              </a:r>
            </a:p>
            <a:p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base composition of reads equals base composition of input population. </a:t>
              </a:r>
              <a:r>
                <a:rPr lang="en-US" sz="1400" dirty="0">
                  <a:solidFill>
                    <a:srgbClr val="FF0000"/>
                  </a:solidFill>
                </a:rPr>
                <a:t>This </a:t>
              </a:r>
              <a:r>
                <a:rPr lang="en-US" sz="1400" dirty="0" smtClean="0">
                  <a:solidFill>
                    <a:srgbClr val="FF0000"/>
                  </a:solidFill>
                </a:rPr>
                <a:t>implies </a:t>
              </a:r>
              <a:r>
                <a:rPr lang="en-US" sz="1400" dirty="0">
                  <a:solidFill>
                    <a:srgbClr val="FF0000"/>
                  </a:solidFill>
                </a:rPr>
                <a:t>that the base composition is equal to the synthetic base insertion frequency –  our </a:t>
              </a:r>
              <a:r>
                <a:rPr lang="en-US" sz="1400" dirty="0" smtClean="0">
                  <a:solidFill>
                    <a:srgbClr val="FF0000"/>
                  </a:solidFill>
                </a:rPr>
                <a:t>parameter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10385" y="4506068"/>
              <a:ext cx="4226768" cy="523220"/>
            </a:xfrm>
            <a:prstGeom prst="rect">
              <a:avLst/>
            </a:prstGeom>
            <a:noFill/>
            <a:ln w="28575" cmpd="sng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We then </a:t>
              </a:r>
              <a:r>
                <a:rPr lang="en-US" sz="1400" b="1" u="sng" dirty="0" smtClean="0"/>
                <a:t>infer that</a:t>
              </a:r>
              <a:r>
                <a:rPr lang="en-US" sz="1400" b="1" dirty="0" smtClean="0"/>
                <a:t>:       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the composition of the synthetic RNA population from the read measurements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791880" y="1118443"/>
              <a:ext cx="522630" cy="23280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791880" y="1882272"/>
              <a:ext cx="522630" cy="21241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791880" y="2853966"/>
              <a:ext cx="522630" cy="21241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791880" y="4252060"/>
              <a:ext cx="522630" cy="21241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10385" y="5280178"/>
              <a:ext cx="4226768" cy="523220"/>
            </a:xfrm>
            <a:prstGeom prst="rect">
              <a:avLst/>
            </a:prstGeom>
            <a:noFill/>
            <a:ln w="28575" cmpd="sng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u="sng" dirty="0" smtClean="0"/>
                <a:t>Conclude</a:t>
              </a:r>
              <a:r>
                <a:rPr lang="en-US" sz="1400" dirty="0" smtClean="0"/>
                <a:t>:  </a:t>
              </a:r>
              <a:r>
                <a:rPr lang="en-US" sz="1400" dirty="0" smtClean="0">
                  <a:solidFill>
                    <a:srgbClr val="FF0000"/>
                  </a:solidFill>
                </a:rPr>
                <a:t>Sequence specificity is caused by </a:t>
              </a:r>
              <a:r>
                <a:rPr lang="en-US" sz="1400" b="1" u="sng" dirty="0" smtClean="0">
                  <a:solidFill>
                    <a:srgbClr val="FF0000"/>
                  </a:solidFill>
                </a:rPr>
                <a:t>the order of bases </a:t>
              </a:r>
              <a:r>
                <a:rPr lang="en-US" sz="1400" dirty="0" smtClean="0">
                  <a:solidFill>
                    <a:srgbClr val="FF0000"/>
                  </a:solidFill>
                </a:rPr>
                <a:t>among the specific composition groups of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oligos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791880" y="5029288"/>
              <a:ext cx="522630" cy="21241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2401" y="3198607"/>
            <a:ext cx="2300429" cy="156966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FF0000"/>
                </a:solidFill>
              </a:rPr>
              <a:t>Additional evidence: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No composition bias is seen for fixed sequence synthetic </a:t>
            </a:r>
            <a:r>
              <a:rPr lang="en-US" sz="1200" dirty="0" err="1" smtClean="0">
                <a:solidFill>
                  <a:srgbClr val="FF0000"/>
                </a:solidFill>
              </a:rPr>
              <a:t>miR’s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rgbClr val="FF0000"/>
                </a:solidFill>
              </a:rPr>
              <a:t>There are different parameters for different syntheses – difference are </a:t>
            </a:r>
            <a:r>
              <a:rPr lang="en-US" sz="1200" dirty="0" smtClean="0">
                <a:solidFill>
                  <a:srgbClr val="FF0000"/>
                </a:solidFill>
              </a:rPr>
              <a:t>greater than </a:t>
            </a:r>
            <a:r>
              <a:rPr lang="en-US" sz="1200" dirty="0" smtClean="0">
                <a:solidFill>
                  <a:srgbClr val="FF0000"/>
                </a:solidFill>
              </a:rPr>
              <a:t>SD measured</a:t>
            </a:r>
          </a:p>
        </p:txBody>
      </p:sp>
      <p:sp>
        <p:nvSpPr>
          <p:cNvPr id="3" name="Left Arrow 2"/>
          <p:cNvSpPr/>
          <p:nvPr/>
        </p:nvSpPr>
        <p:spPr>
          <a:xfrm>
            <a:off x="6252968" y="3720903"/>
            <a:ext cx="369906" cy="5221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0935" y="109250"/>
            <a:ext cx="343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Logic of Sorting out Synthesis Bias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384300"/>
            <a:ext cx="6591300" cy="408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6572" y="5490448"/>
            <a:ext cx="28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(Probability of G insertion)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020235" y="3135868"/>
            <a:ext cx="420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Fraction of Sequences  Expected </a:t>
            </a:r>
            <a:r>
              <a:rPr lang="en-US" dirty="0"/>
              <a:t>(</a:t>
            </a:r>
            <a:r>
              <a:rPr lang="en-US" dirty="0" smtClean="0"/>
              <a:t> 5 bases)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9120" y="214376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5831" y="4160798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0406" y="3654028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1623" y="3623548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8388" y="4087231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15900" y="2140188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2750" y="234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2"/>
                </a:solidFill>
              </a:rPr>
              <a:t>Probability of G composition in </a:t>
            </a:r>
            <a:r>
              <a:rPr lang="en-US" sz="3200" dirty="0" smtClean="0">
                <a:solidFill>
                  <a:schemeClr val="tx2"/>
                </a:solidFill>
              </a:rPr>
              <a:t>Synthesis 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2800" i="1" dirty="0" smtClean="0">
                <a:solidFill>
                  <a:schemeClr val="tx2"/>
                </a:solidFill>
              </a:rPr>
              <a:t>5 degenerate bases     6 </a:t>
            </a:r>
            <a:r>
              <a:rPr lang="en-US" sz="2800" i="1" dirty="0" smtClean="0">
                <a:solidFill>
                  <a:schemeClr val="tx2"/>
                </a:solidFill>
              </a:rPr>
              <a:t>measured quantities</a:t>
            </a:r>
            <a:endParaRPr lang="en-US" sz="2400" i="1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295710"/>
              </p:ext>
            </p:extLst>
          </p:nvPr>
        </p:nvGraphicFramePr>
        <p:xfrm>
          <a:off x="2643359" y="5942331"/>
          <a:ext cx="3720968" cy="780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4" imgW="2362200" imgH="495300" progId="Equation.3">
                  <p:embed/>
                </p:oleObj>
              </mc:Choice>
              <mc:Fallback>
                <p:oleObj name="Equation" r:id="rId4" imgW="2362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3359" y="5942331"/>
                        <a:ext cx="3720968" cy="780203"/>
                      </a:xfrm>
                      <a:prstGeom prst="rect">
                        <a:avLst/>
                      </a:prstGeom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414750" y="1080997"/>
            <a:ext cx="1098908" cy="4049803"/>
            <a:chOff x="2414750" y="1080997"/>
            <a:chExt cx="1098908" cy="404980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956560" y="1544320"/>
              <a:ext cx="0" cy="3586480"/>
            </a:xfrm>
            <a:prstGeom prst="line">
              <a:avLst/>
            </a:prstGeom>
            <a:ln w="9525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Down Arrow 2"/>
            <p:cNvSpPr/>
            <p:nvPr/>
          </p:nvSpPr>
          <p:spPr>
            <a:xfrm>
              <a:off x="2414750" y="1080997"/>
              <a:ext cx="1098908" cy="545253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equal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4250523" y="754776"/>
            <a:ext cx="254000" cy="2241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95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Measured quantities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4821"/>
            <a:ext cx="8229600" cy="293927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For L5 there are 6 quantities measured for G (or any other base) composition.   </a:t>
            </a:r>
          </a:p>
          <a:p>
            <a:r>
              <a:rPr lang="en-US" sz="2800" dirty="0" smtClean="0"/>
              <a:t>If we assume the independent insertion frequency model there is then one parameter to fit these 6 quantities</a:t>
            </a:r>
          </a:p>
          <a:p>
            <a:r>
              <a:rPr lang="en-US" sz="2800" u="sng" dirty="0" smtClean="0"/>
              <a:t>All</a:t>
            </a:r>
            <a:r>
              <a:rPr lang="en-US" sz="2800" dirty="0" smtClean="0"/>
              <a:t> these equations must be satisfied simultaneously</a:t>
            </a:r>
            <a:endParaRPr lang="en-US" sz="2800" dirty="0"/>
          </a:p>
          <a:p>
            <a:r>
              <a:rPr lang="en-US" sz="2800" dirty="0" smtClean="0"/>
              <a:t>This is a highly constrained system [</a:t>
            </a:r>
            <a:r>
              <a:rPr lang="en-US" sz="2800" i="1" dirty="0"/>
              <a:t>f</a:t>
            </a:r>
            <a:r>
              <a:rPr lang="en-US" sz="2800" dirty="0"/>
              <a:t>(G</a:t>
            </a:r>
            <a:r>
              <a:rPr lang="en-US" sz="2800" dirty="0" smtClean="0"/>
              <a:t>=n) is the fraction of all </a:t>
            </a:r>
            <a:r>
              <a:rPr lang="en-US" sz="2800" dirty="0" err="1" smtClean="0"/>
              <a:t>oligos</a:t>
            </a:r>
            <a:r>
              <a:rPr lang="en-US" sz="2800" dirty="0" smtClean="0"/>
              <a:t> with n G’s in the degenerate bases]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28981" y="3822734"/>
            <a:ext cx="2802219" cy="3876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i="1" dirty="0" smtClean="0"/>
              <a:t>f</a:t>
            </a:r>
            <a:r>
              <a:rPr lang="en-US" sz="2800" dirty="0" smtClean="0"/>
              <a:t>(G=0)=(1-</a:t>
            </a:r>
            <a:r>
              <a:rPr lang="en-US" sz="2800" i="1" dirty="0" smtClean="0"/>
              <a:t>p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5</a:t>
            </a:r>
          </a:p>
          <a:p>
            <a:pPr>
              <a:lnSpc>
                <a:spcPct val="110000"/>
              </a:lnSpc>
            </a:pPr>
            <a:r>
              <a:rPr lang="en-US" sz="2800" i="1" dirty="0"/>
              <a:t>f</a:t>
            </a:r>
            <a:r>
              <a:rPr lang="en-US" sz="2800" dirty="0" smtClean="0"/>
              <a:t>(G=1)=5</a:t>
            </a:r>
            <a:r>
              <a:rPr lang="en-US" sz="2800" i="1" dirty="0" smtClean="0"/>
              <a:t>p</a:t>
            </a:r>
            <a:r>
              <a:rPr lang="en-US" sz="2800" dirty="0" smtClean="0"/>
              <a:t>(1-</a:t>
            </a:r>
            <a:r>
              <a:rPr lang="en-US" sz="2800" i="1" dirty="0" smtClean="0"/>
              <a:t>p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4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i="1" dirty="0"/>
              <a:t>f</a:t>
            </a:r>
            <a:r>
              <a:rPr lang="en-US" sz="2800" dirty="0"/>
              <a:t>(G</a:t>
            </a:r>
            <a:r>
              <a:rPr lang="en-US" sz="2800" dirty="0" smtClean="0"/>
              <a:t>=2)=10</a:t>
            </a:r>
            <a:r>
              <a:rPr lang="en-US" sz="2800" i="1" dirty="0" smtClean="0"/>
              <a:t>p</a:t>
            </a:r>
            <a:r>
              <a:rPr lang="en-US" sz="2800" i="1" baseline="30000" dirty="0" smtClean="0"/>
              <a:t>2</a:t>
            </a:r>
            <a:r>
              <a:rPr lang="en-US" sz="2800" dirty="0" smtClean="0"/>
              <a:t>(</a:t>
            </a:r>
            <a:r>
              <a:rPr lang="en-US" sz="2800" dirty="0"/>
              <a:t>1-</a:t>
            </a:r>
            <a:r>
              <a:rPr lang="en-US" sz="2800" i="1" dirty="0"/>
              <a:t>p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3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i="1" dirty="0"/>
              <a:t>f</a:t>
            </a:r>
            <a:r>
              <a:rPr lang="en-US" sz="2800" dirty="0"/>
              <a:t>(G</a:t>
            </a:r>
            <a:r>
              <a:rPr lang="en-US" sz="2800" dirty="0" smtClean="0"/>
              <a:t>=3)=10</a:t>
            </a:r>
            <a:r>
              <a:rPr lang="en-US" sz="2800" i="1" dirty="0" smtClean="0"/>
              <a:t>p</a:t>
            </a:r>
            <a:r>
              <a:rPr lang="en-US" sz="2800" i="1" baseline="30000" dirty="0" smtClean="0"/>
              <a:t>3</a:t>
            </a:r>
            <a:r>
              <a:rPr lang="en-US" sz="2800" dirty="0" smtClean="0"/>
              <a:t>(</a:t>
            </a:r>
            <a:r>
              <a:rPr lang="en-US" sz="2800" dirty="0"/>
              <a:t>1-</a:t>
            </a:r>
            <a:r>
              <a:rPr lang="en-US" sz="2800" i="1" dirty="0"/>
              <a:t>p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i="1" dirty="0"/>
              <a:t>f</a:t>
            </a:r>
            <a:r>
              <a:rPr lang="en-US" sz="2800" dirty="0"/>
              <a:t>(G</a:t>
            </a:r>
            <a:r>
              <a:rPr lang="en-US" sz="2800" dirty="0" smtClean="0"/>
              <a:t>=4)</a:t>
            </a:r>
            <a:r>
              <a:rPr lang="en-US" sz="2800" dirty="0"/>
              <a:t>=</a:t>
            </a:r>
            <a:r>
              <a:rPr lang="en-US" sz="2800" dirty="0" smtClean="0"/>
              <a:t>5</a:t>
            </a:r>
            <a:r>
              <a:rPr lang="en-US" sz="2800" i="1" dirty="0" smtClean="0"/>
              <a:t>p</a:t>
            </a:r>
            <a:r>
              <a:rPr lang="en-US" sz="2800" i="1" baseline="30000" dirty="0" smtClean="0"/>
              <a:t>4</a:t>
            </a:r>
            <a:r>
              <a:rPr lang="en-US" sz="2800" dirty="0" smtClean="0"/>
              <a:t>(</a:t>
            </a:r>
            <a:r>
              <a:rPr lang="en-US" sz="2800" dirty="0"/>
              <a:t>1-</a:t>
            </a:r>
            <a:r>
              <a:rPr lang="en-US" sz="2800" i="1" dirty="0"/>
              <a:t>p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i="1" dirty="0"/>
              <a:t>f</a:t>
            </a:r>
            <a:r>
              <a:rPr lang="en-US" sz="2800" dirty="0"/>
              <a:t>(G</a:t>
            </a:r>
            <a:r>
              <a:rPr lang="en-US" sz="2800" dirty="0" smtClean="0"/>
              <a:t>=5)=</a:t>
            </a:r>
            <a:r>
              <a:rPr lang="en-US" sz="2800" i="1" dirty="0" smtClean="0"/>
              <a:t>p</a:t>
            </a:r>
            <a:r>
              <a:rPr lang="en-US" sz="2800" baseline="30000" dirty="0"/>
              <a:t>5</a:t>
            </a:r>
            <a:endParaRPr lang="en-US" sz="2800" dirty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62055" y="4237734"/>
            <a:ext cx="4557845" cy="184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In addition, the measured quantity, which is the fractional base content of the degenerate bases,  </a:t>
            </a:r>
            <a:r>
              <a:rPr lang="en-US" sz="2600" i="1" dirty="0" smtClean="0"/>
              <a:t>f</a:t>
            </a:r>
            <a:r>
              <a:rPr lang="en-US" sz="2600" dirty="0" smtClean="0"/>
              <a:t>(G) should be equal to </a:t>
            </a:r>
            <a:r>
              <a:rPr lang="en-US" sz="2600" i="1" dirty="0" smtClean="0"/>
              <a:t>p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16684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08" y="838518"/>
            <a:ext cx="6288052" cy="4590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-20119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L5: Comparison with Data: G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1800" dirty="0" smtClean="0"/>
              <a:t>TTG</a:t>
            </a:r>
            <a:r>
              <a:rPr lang="en-US" sz="1800" dirty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ATG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CTG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CGT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CGT</a:t>
            </a:r>
            <a:r>
              <a:rPr lang="en-US" sz="1800" dirty="0" smtClean="0">
                <a:solidFill>
                  <a:srgbClr val="FF0000"/>
                </a:solidFill>
              </a:rPr>
              <a:t>N</a:t>
            </a:r>
            <a:r>
              <a:rPr lang="en-US" sz="1800" dirty="0" smtClean="0"/>
              <a:t>ACG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1838" y="5432028"/>
            <a:ext cx="28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 p </a:t>
            </a:r>
            <a:r>
              <a:rPr lang="en-US" dirty="0" smtClean="0"/>
              <a:t>(Probability of G insertion)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71009" y="3135868"/>
            <a:ext cx="390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Probability of G Composition in 5 bases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4503" y="310896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6423" y="170688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6166" y="231648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8806" y="260096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8086" y="377952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34790" y="4681974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=5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728806" y="1806972"/>
            <a:ext cx="0" cy="334264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658590" y="2245945"/>
            <a:ext cx="152400" cy="2825681"/>
            <a:chOff x="5576406" y="2245945"/>
            <a:chExt cx="152400" cy="2825681"/>
          </a:xfrm>
        </p:grpSpPr>
        <p:sp>
          <p:nvSpPr>
            <p:cNvPr id="16" name="Oval 15"/>
            <p:cNvSpPr/>
            <p:nvPr/>
          </p:nvSpPr>
          <p:spPr>
            <a:xfrm>
              <a:off x="5576406" y="4511625"/>
              <a:ext cx="152400" cy="1673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76406" y="3108960"/>
              <a:ext cx="152400" cy="16733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76406" y="2245945"/>
              <a:ext cx="152400" cy="167333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76406" y="2970292"/>
              <a:ext cx="152400" cy="1673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76406" y="4277985"/>
              <a:ext cx="152400" cy="16733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576406" y="4904293"/>
              <a:ext cx="152400" cy="167333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06880" y="5915120"/>
            <a:ext cx="6758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Data is explained by an insertion rate of G’s of  </a:t>
            </a:r>
            <a:r>
              <a:rPr lang="en-US" sz="2000" b="1" dirty="0" smtClean="0">
                <a:solidFill>
                  <a:srgbClr val="1F497D"/>
                </a:solidFill>
              </a:rPr>
              <a:t>~ 0.42,</a:t>
            </a:r>
          </a:p>
          <a:p>
            <a:r>
              <a:rPr lang="en-US" sz="2000" dirty="0" smtClean="0">
                <a:solidFill>
                  <a:srgbClr val="1F497D"/>
                </a:solidFill>
              </a:rPr>
              <a:t>and  </a:t>
            </a:r>
            <a:r>
              <a:rPr lang="en-US" sz="2000" b="1" i="1" dirty="0" smtClean="0">
                <a:solidFill>
                  <a:srgbClr val="1F497D"/>
                </a:solidFill>
              </a:rPr>
              <a:t> f</a:t>
            </a:r>
            <a:r>
              <a:rPr lang="en-US" sz="2000" b="1" dirty="0" smtClean="0">
                <a:solidFill>
                  <a:srgbClr val="1F497D"/>
                </a:solidFill>
              </a:rPr>
              <a:t>(G), the fraction of degenerate bases that are G, = ~0.42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4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42223 -0.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40" y="843280"/>
            <a:ext cx="6344244" cy="4631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-4032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L5: Comparison with Data: C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1838" y="5432028"/>
            <a:ext cx="286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(Probability of C insertion)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71009" y="3135868"/>
            <a:ext cx="390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Probability of G Composition in 5 bases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551" y="1337548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5374" y="2980452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1766" y="4096306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3606" y="4565441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86142" y="4728012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86142" y="5042961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=5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672416" y="1837817"/>
            <a:ext cx="0" cy="334264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589388" y="2420736"/>
            <a:ext cx="152400" cy="2843387"/>
            <a:chOff x="5576406" y="1797357"/>
            <a:chExt cx="152400" cy="2843387"/>
          </a:xfrm>
        </p:grpSpPr>
        <p:sp>
          <p:nvSpPr>
            <p:cNvPr id="16" name="Oval 15"/>
            <p:cNvSpPr/>
            <p:nvPr/>
          </p:nvSpPr>
          <p:spPr>
            <a:xfrm>
              <a:off x="5576406" y="1797357"/>
              <a:ext cx="152400" cy="1673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76406" y="2169420"/>
              <a:ext cx="152400" cy="16733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76406" y="3639691"/>
              <a:ext cx="152400" cy="167333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76406" y="4291092"/>
              <a:ext cx="152400" cy="1673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76406" y="4389745"/>
              <a:ext cx="152400" cy="16733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576406" y="4473411"/>
              <a:ext cx="152400" cy="167333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81181" y="5923420"/>
            <a:ext cx="5888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497D"/>
                </a:solidFill>
              </a:rPr>
              <a:t>Data is explained by an insertion rate of C’s of  </a:t>
            </a:r>
            <a:r>
              <a:rPr lang="en-US" sz="2000" b="1" dirty="0" smtClean="0">
                <a:solidFill>
                  <a:srgbClr val="1F497D"/>
                </a:solidFill>
              </a:rPr>
              <a:t>0.15, </a:t>
            </a:r>
            <a:r>
              <a:rPr lang="en-US" sz="2000" dirty="0" smtClean="0">
                <a:solidFill>
                  <a:srgbClr val="1F497D"/>
                </a:solidFill>
              </a:rPr>
              <a:t>and </a:t>
            </a:r>
            <a:r>
              <a:rPr lang="en-US" sz="2000" b="1" i="1" dirty="0" smtClean="0">
                <a:solidFill>
                  <a:srgbClr val="1F497D"/>
                </a:solidFill>
              </a:rPr>
              <a:t>f</a:t>
            </a:r>
            <a:r>
              <a:rPr lang="en-US" sz="2000" b="1" dirty="0" smtClean="0">
                <a:solidFill>
                  <a:srgbClr val="1F497D"/>
                </a:solidFill>
              </a:rPr>
              <a:t>(G)=0.15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8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2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40" y="843280"/>
            <a:ext cx="6344244" cy="4631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-4032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Comparison with Data: 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1838" y="5432028"/>
            <a:ext cx="285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 (Probability of T insertion)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71009" y="3135868"/>
            <a:ext cx="390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Probability of G Composition in 5 bases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5551" y="1337548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5374" y="2980452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1766" y="4096306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3606" y="4565441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86142" y="4728012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86142" y="5042961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=5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669617" y="1856856"/>
            <a:ext cx="0" cy="334264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593417" y="2669283"/>
            <a:ext cx="152400" cy="2572924"/>
            <a:chOff x="5576406" y="2067820"/>
            <a:chExt cx="152400" cy="2572924"/>
          </a:xfrm>
        </p:grpSpPr>
        <p:sp>
          <p:nvSpPr>
            <p:cNvPr id="16" name="Oval 15"/>
            <p:cNvSpPr/>
            <p:nvPr/>
          </p:nvSpPr>
          <p:spPr>
            <a:xfrm>
              <a:off x="5576406" y="2904797"/>
              <a:ext cx="152400" cy="1673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76406" y="2067820"/>
              <a:ext cx="152400" cy="16733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76406" y="3019931"/>
              <a:ext cx="152400" cy="167333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76406" y="4077732"/>
              <a:ext cx="152400" cy="1673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76406" y="4389745"/>
              <a:ext cx="152400" cy="16733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576406" y="4473411"/>
              <a:ext cx="152400" cy="167333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06880" y="6014720"/>
            <a:ext cx="5660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Data is explained by an insertion rate of C’s of  </a:t>
            </a:r>
            <a:r>
              <a:rPr lang="en-US" sz="2000" b="1" dirty="0" smtClean="0">
                <a:solidFill>
                  <a:srgbClr val="1F497D"/>
                </a:solidFill>
              </a:rPr>
              <a:t>0.236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7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5265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08" y="838518"/>
            <a:ext cx="6288052" cy="4590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-4032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L6: Comparison with Data: G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1800" dirty="0"/>
              <a:t>TTGAATGGC</a:t>
            </a:r>
            <a:r>
              <a:rPr lang="en-US" sz="1800" dirty="0">
                <a:solidFill>
                  <a:srgbClr val="FF0000"/>
                </a:solidFill>
              </a:rPr>
              <a:t>GGTAG</a:t>
            </a:r>
            <a:r>
              <a:rPr lang="en-US" sz="1800" dirty="0"/>
              <a:t>TACGTGACG</a:t>
            </a:r>
            <a:r>
              <a:rPr lang="en-US" sz="1800" b="1" dirty="0"/>
              <a:t> 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1838" y="5432028"/>
            <a:ext cx="28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 (Probability of G insertion)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71009" y="3135868"/>
            <a:ext cx="390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Probability of G Composition in 5 bases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4503" y="310896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6423" y="170688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6166" y="231648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8806" y="260096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18086" y="377952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34790" y="4681974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=5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193268" y="1792941"/>
            <a:ext cx="0" cy="334264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117068" y="2114011"/>
            <a:ext cx="152400" cy="3001885"/>
            <a:chOff x="5576406" y="2106197"/>
            <a:chExt cx="152400" cy="3001885"/>
          </a:xfrm>
        </p:grpSpPr>
        <p:sp>
          <p:nvSpPr>
            <p:cNvPr id="16" name="Oval 15"/>
            <p:cNvSpPr/>
            <p:nvPr/>
          </p:nvSpPr>
          <p:spPr>
            <a:xfrm>
              <a:off x="5576406" y="4523777"/>
              <a:ext cx="152400" cy="1673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76406" y="3230480"/>
              <a:ext cx="152400" cy="16733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76406" y="2106197"/>
              <a:ext cx="152400" cy="167333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76406" y="3128268"/>
              <a:ext cx="152400" cy="16733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76406" y="4581785"/>
              <a:ext cx="152400" cy="16733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576406" y="4940749"/>
              <a:ext cx="152400" cy="167333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44827" y="5890220"/>
            <a:ext cx="7261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497D"/>
                </a:solidFill>
              </a:rPr>
              <a:t>Data is explained by an insertion rate of G’s of  ~ </a:t>
            </a:r>
            <a:r>
              <a:rPr lang="en-US" sz="2000" b="1" dirty="0" smtClean="0">
                <a:solidFill>
                  <a:srgbClr val="1F497D"/>
                </a:solidFill>
              </a:rPr>
              <a:t>0.40 </a:t>
            </a:r>
            <a:r>
              <a:rPr lang="en-US" sz="2000" dirty="0" smtClean="0">
                <a:solidFill>
                  <a:srgbClr val="1F497D"/>
                </a:solidFill>
              </a:rPr>
              <a:t>(0.39 to 0.43),</a:t>
            </a:r>
          </a:p>
          <a:p>
            <a:r>
              <a:rPr lang="en-US" sz="2000" i="1" dirty="0">
                <a:solidFill>
                  <a:srgbClr val="1F497D"/>
                </a:solidFill>
              </a:rPr>
              <a:t>a</a:t>
            </a:r>
            <a:r>
              <a:rPr lang="en-US" sz="2000" i="1" dirty="0" smtClean="0">
                <a:solidFill>
                  <a:srgbClr val="1F497D"/>
                </a:solidFill>
              </a:rPr>
              <a:t>nd </a:t>
            </a:r>
            <a:r>
              <a:rPr lang="en-US" sz="2000" b="1" i="1" dirty="0" smtClean="0">
                <a:solidFill>
                  <a:srgbClr val="1F497D"/>
                </a:solidFill>
              </a:rPr>
              <a:t>f</a:t>
            </a:r>
            <a:r>
              <a:rPr lang="en-US" sz="2000" b="1" dirty="0" smtClean="0">
                <a:solidFill>
                  <a:srgbClr val="1F497D"/>
                </a:solidFill>
              </a:rPr>
              <a:t>(G)</a:t>
            </a:r>
            <a:r>
              <a:rPr lang="en-US" sz="2000" b="1" i="1" dirty="0" smtClean="0">
                <a:solidFill>
                  <a:srgbClr val="1F497D"/>
                </a:solidFill>
              </a:rPr>
              <a:t>=</a:t>
            </a:r>
            <a:r>
              <a:rPr lang="en-US" sz="2000" b="1" dirty="0" smtClean="0">
                <a:solidFill>
                  <a:srgbClr val="1F497D"/>
                </a:solidFill>
              </a:rPr>
              <a:t>0.4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9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36389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7" y="324005"/>
            <a:ext cx="85036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Fractions of Reads for Identical Composition 2210:  L5-H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[Composition code: 2210 = 2G’s, 2C’s, 1 A and no T’s]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43" t="1213" r="845" b="1536"/>
          <a:stretch/>
        </p:blipFill>
        <p:spPr>
          <a:xfrm>
            <a:off x="529773" y="1480602"/>
            <a:ext cx="8095532" cy="44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7" t="1964" r="1575" b="2638"/>
          <a:stretch/>
        </p:blipFill>
        <p:spPr>
          <a:xfrm>
            <a:off x="-12475" y="1240912"/>
            <a:ext cx="7829176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65" y="38102"/>
            <a:ext cx="772023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L5-</a:t>
            </a:r>
            <a:r>
              <a:rPr lang="en-US" sz="2400" dirty="0" smtClean="0"/>
              <a:t>H: Fraction of reads for </a:t>
            </a:r>
            <a:r>
              <a:rPr lang="en-US" sz="2400" dirty="0" err="1" smtClean="0"/>
              <a:t>oligos</a:t>
            </a:r>
            <a:r>
              <a:rPr lang="en-US" sz="2400" dirty="0" smtClean="0"/>
              <a:t> with specific number of G’s</a:t>
            </a:r>
          </a:p>
          <a:p>
            <a:pPr algn="ctr"/>
            <a:r>
              <a:rPr lang="en-US" sz="2400" dirty="0"/>
              <a:t>d</a:t>
            </a:r>
            <a:r>
              <a:rPr lang="en-US" sz="2400" dirty="0" smtClean="0"/>
              <a:t>ivided by the number such </a:t>
            </a:r>
            <a:r>
              <a:rPr lang="en-US" sz="2400" dirty="0" err="1" smtClean="0"/>
              <a:t>oligos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000" dirty="0" smtClean="0"/>
              <a:t>(independent of position)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81502" y="1347670"/>
            <a:ext cx="28520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(G</a:t>
            </a:r>
            <a:r>
              <a:rPr lang="en-US" dirty="0" smtClean="0"/>
              <a:t>=</a:t>
            </a:r>
            <a:r>
              <a:rPr lang="en-US" dirty="0"/>
              <a:t>n</a:t>
            </a:r>
            <a:r>
              <a:rPr lang="en-US" dirty="0" smtClean="0"/>
              <a:t>)=B(5,n)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n</a:t>
            </a:r>
            <a:r>
              <a:rPr lang="en-US" dirty="0" smtClean="0"/>
              <a:t>(</a:t>
            </a:r>
            <a:r>
              <a:rPr lang="en-US" dirty="0"/>
              <a:t>1-</a:t>
            </a:r>
            <a:r>
              <a:rPr lang="en-US" i="1" dirty="0"/>
              <a:t>p</a:t>
            </a:r>
            <a:r>
              <a:rPr lang="en-US" dirty="0" smtClean="0"/>
              <a:t>)</a:t>
            </a:r>
            <a:r>
              <a:rPr lang="en-US" baseline="30000" dirty="0"/>
              <a:t>5</a:t>
            </a:r>
            <a:r>
              <a:rPr lang="en-US" baseline="30000" dirty="0" smtClean="0"/>
              <a:t>-n</a:t>
            </a:r>
          </a:p>
          <a:p>
            <a:endParaRPr lang="en-US" baseline="30000" dirty="0"/>
          </a:p>
          <a:p>
            <a:r>
              <a:rPr lang="en-US" dirty="0" smtClean="0"/>
              <a:t>B(5,n) = binomial coefficient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59858" y="3140553"/>
            <a:ext cx="20319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G Composition measured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454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474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Sources of bias in RNA-</a:t>
            </a:r>
            <a:r>
              <a:rPr lang="en-US" sz="3200" dirty="0" err="1" smtClean="0">
                <a:solidFill>
                  <a:schemeClr val="tx2"/>
                </a:solidFill>
              </a:rPr>
              <a:t>seq</a:t>
            </a:r>
            <a:r>
              <a:rPr lang="en-US" sz="3200" dirty="0" smtClean="0">
                <a:solidFill>
                  <a:schemeClr val="tx2"/>
                </a:solidFill>
              </a:rPr>
              <a:t> Experiments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7288" y="742352"/>
            <a:ext cx="2593409" cy="751316"/>
          </a:xfrm>
          <a:prstGeom prst="rect">
            <a:avLst/>
          </a:prstGeom>
          <a:solidFill>
            <a:srgbClr val="FAE3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Sample Acquisition and Handling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7288" y="2018217"/>
            <a:ext cx="2593409" cy="751316"/>
          </a:xfrm>
          <a:prstGeom prst="rect">
            <a:avLst/>
          </a:prstGeom>
          <a:solidFill>
            <a:srgbClr val="FAE3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RNA isolation and purification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7288" y="3266721"/>
            <a:ext cx="2593409" cy="7513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Seq. Library preparation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7288" y="4523018"/>
            <a:ext cx="2593409" cy="751316"/>
          </a:xfrm>
          <a:prstGeom prst="rect">
            <a:avLst/>
          </a:prstGeom>
          <a:solidFill>
            <a:srgbClr val="FAE3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Sequence data acquisition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59370" y="1540619"/>
            <a:ext cx="752231" cy="4521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59370" y="2801654"/>
            <a:ext cx="752231" cy="4521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59370" y="4051282"/>
            <a:ext cx="752231" cy="4521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67288" y="5777388"/>
            <a:ext cx="2593409" cy="7513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1F497D"/>
                </a:solidFill>
              </a:rPr>
              <a:t>Data analysis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59370" y="5305652"/>
            <a:ext cx="752231" cy="4521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1804" y="4503480"/>
            <a:ext cx="177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focus is here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2413668" y="3836930"/>
            <a:ext cx="781697" cy="8512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2413668" y="4688146"/>
            <a:ext cx="781697" cy="13744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50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9" t="2283" r="14861" b="2135"/>
          <a:stretch/>
        </p:blipFill>
        <p:spPr>
          <a:xfrm>
            <a:off x="330200" y="1333500"/>
            <a:ext cx="8755380" cy="486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03" y="151280"/>
            <a:ext cx="8213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Read Fractions of L5 </a:t>
            </a:r>
            <a:r>
              <a:rPr lang="en-US" sz="2400" b="1" dirty="0" err="1" smtClean="0">
                <a:solidFill>
                  <a:schemeClr val="tx2"/>
                </a:solidFill>
              </a:rPr>
              <a:t>oligos</a:t>
            </a:r>
            <a:r>
              <a:rPr lang="en-US" sz="2400" b="1" dirty="0" smtClean="0">
                <a:solidFill>
                  <a:schemeClr val="tx2"/>
                </a:solidFill>
              </a:rPr>
              <a:t> corrected for composition synthesis</a:t>
            </a:r>
          </a:p>
          <a:p>
            <a:pPr algn="ctr"/>
            <a:r>
              <a:rPr lang="en-US" sz="2000" i="1" dirty="0" smtClean="0">
                <a:solidFill>
                  <a:schemeClr val="tx2"/>
                </a:solidFill>
              </a:rPr>
              <a:t>Ordered by corrected fractions (red), uncorrected in blue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8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Conclusion: Synthesis bias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fraction of reads of all </a:t>
            </a:r>
            <a:r>
              <a:rPr lang="en-US" dirty="0" err="1" smtClean="0"/>
              <a:t>oligos</a:t>
            </a:r>
            <a:r>
              <a:rPr lang="en-US" dirty="0" smtClean="0"/>
              <a:t> with specific numbers of bases fits a single parameter model</a:t>
            </a:r>
          </a:p>
          <a:p>
            <a:r>
              <a:rPr lang="en-US" dirty="0" smtClean="0"/>
              <a:t>A single insertion probability, largely independent of position, explains all fractions</a:t>
            </a:r>
          </a:p>
          <a:p>
            <a:r>
              <a:rPr lang="en-US" dirty="0" smtClean="0"/>
              <a:t>Either:</a:t>
            </a:r>
          </a:p>
          <a:p>
            <a:pPr lvl="1"/>
            <a:r>
              <a:rPr lang="en-US" dirty="0" smtClean="0"/>
              <a:t>The specific insertion of each of the bases  in synthesis is responsible, or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sequence-specific bias is affected by bases numbers in a fashion independent of position in  the </a:t>
            </a:r>
            <a:r>
              <a:rPr lang="en-US" dirty="0" err="1" smtClean="0"/>
              <a:t>oligo</a:t>
            </a:r>
            <a:r>
              <a:rPr lang="en-US" dirty="0" smtClean="0"/>
              <a:t> (degenerate bases) – unlikely!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8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327400"/>
            <a:ext cx="838200" cy="20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20" t="1847" r="1720" b="3977"/>
          <a:stretch/>
        </p:blipFill>
        <p:spPr>
          <a:xfrm>
            <a:off x="815132" y="1308016"/>
            <a:ext cx="7416801" cy="535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5810" y="819960"/>
            <a:ext cx="276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NNNN</a:t>
            </a:r>
            <a:r>
              <a:rPr lang="en-US" dirty="0" smtClean="0"/>
              <a:t>-------L1---------</a:t>
            </a:r>
            <a:r>
              <a:rPr lang="en-US" dirty="0" smtClean="0">
                <a:solidFill>
                  <a:srgbClr val="FF0000"/>
                </a:solidFill>
              </a:rPr>
              <a:t>NNNN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641" y="4547"/>
            <a:ext cx="6443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Data from L1-H Library: 8 degenerate bases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(sum of read fractions </a:t>
            </a:r>
            <a:r>
              <a:rPr lang="en-US" sz="2000" b="1" dirty="0" err="1" smtClean="0">
                <a:solidFill>
                  <a:schemeClr val="tx2"/>
                </a:solidFill>
              </a:rPr>
              <a:t>vs</a:t>
            </a:r>
            <a:r>
              <a:rPr lang="en-US" sz="2000" b="1" dirty="0" smtClean="0">
                <a:solidFill>
                  <a:schemeClr val="tx2"/>
                </a:solidFill>
              </a:rPr>
              <a:t> G content: 9measured quantities)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80" t="1343" r="17013" b="1343"/>
          <a:stretch/>
        </p:blipFill>
        <p:spPr>
          <a:xfrm>
            <a:off x="1659494" y="616320"/>
            <a:ext cx="5816578" cy="5039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9638" y="5592052"/>
            <a:ext cx="28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 (Probability of G insertion)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910164" y="2754853"/>
            <a:ext cx="420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Fraction of Sequences  Expected </a:t>
            </a:r>
            <a:r>
              <a:rPr lang="en-US" dirty="0"/>
              <a:t>(</a:t>
            </a:r>
            <a:r>
              <a:rPr lang="en-US" dirty="0" smtClean="0"/>
              <a:t> 8 bases)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0795" y="176274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1963" y="3779783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4132" y="3806434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4441" y="3890882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6056" y="3890882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3105" y="387229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2750" y="-3400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2"/>
                </a:solidFill>
              </a:rPr>
              <a:t>Probability of G composition in Synthesis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11081"/>
              </p:ext>
            </p:extLst>
          </p:nvPr>
        </p:nvGraphicFramePr>
        <p:xfrm>
          <a:off x="2787298" y="5992802"/>
          <a:ext cx="3480262" cy="72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4" imgW="2362200" imgH="495300" progId="Equation.3">
                  <p:embed/>
                </p:oleObj>
              </mc:Choice>
              <mc:Fallback>
                <p:oleObj name="Equation" r:id="rId4" imgW="2362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7298" y="5992802"/>
                        <a:ext cx="3480262" cy="729732"/>
                      </a:xfrm>
                      <a:prstGeom prst="rect">
                        <a:avLst/>
                      </a:prstGeom>
                      <a:ln>
                        <a:solidFill>
                          <a:srgbClr val="4F81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778831" y="804304"/>
            <a:ext cx="1098908" cy="4555059"/>
            <a:chOff x="2406283" y="1161383"/>
            <a:chExt cx="1098908" cy="396941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2956560" y="1544320"/>
              <a:ext cx="0" cy="3586480"/>
            </a:xfrm>
            <a:prstGeom prst="line">
              <a:avLst/>
            </a:prstGeom>
            <a:ln w="9525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wn Arrow 14"/>
            <p:cNvSpPr/>
            <p:nvPr/>
          </p:nvSpPr>
          <p:spPr>
            <a:xfrm>
              <a:off x="2406283" y="1161383"/>
              <a:ext cx="1098908" cy="545253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equal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29657" y="381301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89630" y="3745273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6430" y="176274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29" t="1906" r="1260" b="1906"/>
          <a:stretch/>
        </p:blipFill>
        <p:spPr>
          <a:xfrm>
            <a:off x="687289" y="799004"/>
            <a:ext cx="8322235" cy="5476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715" y="59447"/>
            <a:ext cx="7406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Multiple Fractions G content data:  3’ 8N—L1 (H protocol)</a:t>
            </a:r>
          </a:p>
          <a:p>
            <a:pPr algn="ctr"/>
            <a:r>
              <a:rPr lang="en-US" sz="2000" dirty="0" smtClean="0"/>
              <a:t>Single parameter fit G data (blue dots), independent insertion model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77882" y="530411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Equal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4795" y="4843924"/>
            <a:ext cx="1284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insertion, 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 = 0.32</a:t>
            </a:r>
          </a:p>
          <a:p>
            <a:r>
              <a:rPr lang="en-US" dirty="0" smtClean="0"/>
              <a:t>(best fit)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7191" y="2607229"/>
            <a:ext cx="52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5006615" y="5153492"/>
            <a:ext cx="461856" cy="3352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648825" y="4990352"/>
            <a:ext cx="685970" cy="3152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65178" y="6350001"/>
            <a:ext cx="15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G’s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7" t="2615" r="1325" b="6548"/>
          <a:stretch/>
        </p:blipFill>
        <p:spPr>
          <a:xfrm>
            <a:off x="377021" y="138898"/>
            <a:ext cx="8373836" cy="2976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2003" y="1458410"/>
            <a:ext cx="59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0 G’s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3663" y="1272256"/>
            <a:ext cx="464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1 G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1668" y="856802"/>
            <a:ext cx="59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2</a:t>
            </a:r>
            <a:r>
              <a:rPr lang="en-US" sz="1600" dirty="0" smtClean="0">
                <a:solidFill>
                  <a:srgbClr val="1F497D"/>
                </a:solidFill>
              </a:rPr>
              <a:t> G’s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2779" y="687525"/>
            <a:ext cx="59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3 G’s</a:t>
            </a:r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1020" y="1356156"/>
            <a:ext cx="59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4 G’s</a:t>
            </a:r>
            <a:endParaRPr lang="en-US" sz="1600" dirty="0">
              <a:solidFill>
                <a:srgbClr val="1F497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180" t="20430" r="2361" b="1516"/>
          <a:stretch/>
        </p:blipFill>
        <p:spPr>
          <a:xfrm>
            <a:off x="722614" y="3399917"/>
            <a:ext cx="7609872" cy="3346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1668" y="3399917"/>
            <a:ext cx="65410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2</a:t>
            </a:r>
            <a:r>
              <a:rPr lang="en-US" sz="1600" dirty="0" smtClean="0">
                <a:solidFill>
                  <a:srgbClr val="1F497D"/>
                </a:solidFill>
              </a:rPr>
              <a:t> G’s</a:t>
            </a:r>
            <a:endParaRPr lang="en-US" sz="1600" dirty="0">
              <a:solidFill>
                <a:srgbClr val="1F497D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041767" y="2996190"/>
            <a:ext cx="2960213" cy="38388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27550" y="2996190"/>
            <a:ext cx="3846302" cy="38388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81455" y="2996190"/>
            <a:ext cx="2960213" cy="38388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76556" y="4157509"/>
            <a:ext cx="115367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</a:rPr>
              <a:t>2</a:t>
            </a:r>
            <a:r>
              <a:rPr lang="en-US" sz="1200" dirty="0" smtClean="0">
                <a:solidFill>
                  <a:srgbClr val="1F497D"/>
                </a:solidFill>
              </a:rPr>
              <a:t> G’s, 3 C’s</a:t>
            </a:r>
            <a:endParaRPr lang="en-US" sz="1200" dirty="0">
              <a:solidFill>
                <a:srgbClr val="1F497D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715" y="4613337"/>
            <a:ext cx="2889148" cy="195600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51726" y="3801241"/>
            <a:ext cx="3608550" cy="2839582"/>
            <a:chOff x="1751726" y="3801241"/>
            <a:chExt cx="3608550" cy="2839582"/>
          </a:xfrm>
        </p:grpSpPr>
        <p:grpSp>
          <p:nvGrpSpPr>
            <p:cNvPr id="27" name="Group 26"/>
            <p:cNvGrpSpPr/>
            <p:nvPr/>
          </p:nvGrpSpPr>
          <p:grpSpPr>
            <a:xfrm>
              <a:off x="1751726" y="4703379"/>
              <a:ext cx="3608550" cy="1937444"/>
              <a:chOff x="2099340" y="3738471"/>
              <a:chExt cx="3805279" cy="22915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9340" y="3738471"/>
                <a:ext cx="3805279" cy="2291577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466192" y="3919405"/>
                <a:ext cx="1443433" cy="32763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2210:  3-fold range</a:t>
                </a:r>
                <a:endParaRPr lang="en-US" sz="1200" dirty="0"/>
              </a:p>
            </p:txBody>
          </p:sp>
        </p:grpSp>
        <p:sp>
          <p:nvSpPr>
            <p:cNvPr id="8" name="Down Arrow 7"/>
            <p:cNvSpPr/>
            <p:nvPr/>
          </p:nvSpPr>
          <p:spPr>
            <a:xfrm>
              <a:off x="3354552" y="3801241"/>
              <a:ext cx="140138" cy="2540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956007" y="856802"/>
            <a:ext cx="6084952" cy="1327430"/>
          </a:xfrm>
          <a:prstGeom prst="line">
            <a:avLst/>
          </a:prstGeom>
          <a:ln w="9525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94451" y="1058048"/>
            <a:ext cx="6084952" cy="1327430"/>
          </a:xfrm>
          <a:prstGeom prst="line">
            <a:avLst/>
          </a:prstGeom>
          <a:ln w="9525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46851" y="1549200"/>
            <a:ext cx="4579909" cy="1002634"/>
          </a:xfrm>
          <a:prstGeom prst="line">
            <a:avLst/>
          </a:prstGeom>
          <a:ln w="9525"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399251" y="2037686"/>
            <a:ext cx="3017471" cy="666548"/>
          </a:xfrm>
          <a:prstGeom prst="line">
            <a:avLst/>
          </a:prstGeom>
          <a:ln w="9525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551651" y="2530475"/>
            <a:ext cx="1496262" cy="326159"/>
          </a:xfrm>
          <a:prstGeom prst="line">
            <a:avLst/>
          </a:prstGeom>
          <a:ln w="9525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59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55" b="1325"/>
          <a:stretch/>
        </p:blipFill>
        <p:spPr>
          <a:xfrm>
            <a:off x="0" y="864000"/>
            <a:ext cx="9144000" cy="5118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10" y="1217442"/>
            <a:ext cx="66307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0 G’s                                   1 G                                     2 G                                      3 G                                  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98183" y="3240695"/>
            <a:ext cx="112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</a:t>
            </a:r>
          </a:p>
          <a:p>
            <a:pPr algn="ctr"/>
            <a:r>
              <a:rPr lang="en-US" sz="1400" dirty="0" smtClean="0"/>
              <a:t>0   1   2   3   4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416169" y="2451322"/>
            <a:ext cx="112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</a:t>
            </a:r>
          </a:p>
          <a:p>
            <a:pPr algn="ctr"/>
            <a:r>
              <a:rPr lang="en-US" sz="1400" dirty="0" smtClean="0"/>
              <a:t>0   1   2   3   4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34156" y="1704899"/>
            <a:ext cx="112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</a:t>
            </a:r>
          </a:p>
          <a:p>
            <a:pPr algn="ctr"/>
            <a:r>
              <a:rPr lang="en-US" sz="1400" dirty="0" smtClean="0"/>
              <a:t>0   1   2   3   4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43384" y="3661575"/>
            <a:ext cx="1126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</a:t>
            </a:r>
          </a:p>
          <a:p>
            <a:pPr algn="ctr"/>
            <a:r>
              <a:rPr lang="en-US" sz="1400" dirty="0" smtClean="0"/>
              <a:t>0   1   2   3   4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515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/>
          <p:cNvSpPr txBox="1">
            <a:spLocks noChangeArrowheads="1"/>
          </p:cNvSpPr>
          <p:nvPr/>
        </p:nvSpPr>
        <p:spPr bwMode="auto">
          <a:xfrm>
            <a:off x="148791" y="1192640"/>
            <a:ext cx="8880489" cy="502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sz="2400" dirty="0" smtClean="0">
                <a:latin typeface="Arial" charset="0"/>
              </a:rPr>
              <a:t>We </a:t>
            </a:r>
            <a:r>
              <a:rPr lang="en-US" sz="2400" dirty="0">
                <a:latin typeface="Arial" charset="0"/>
              </a:rPr>
              <a:t>can quantitatively characterize large </a:t>
            </a:r>
            <a:r>
              <a:rPr lang="en-US" sz="2400" dirty="0" smtClean="0">
                <a:latin typeface="Arial" charset="0"/>
              </a:rPr>
              <a:t>synthetic RNA</a:t>
            </a:r>
            <a:r>
              <a:rPr lang="en-US" sz="2400" dirty="0">
                <a:latin typeface="Arial" charset="0"/>
              </a:rPr>
              <a:t>-populations to a high </a:t>
            </a:r>
            <a:r>
              <a:rPr lang="en-US" sz="2400" dirty="0" smtClean="0">
                <a:latin typeface="Arial" charset="0"/>
              </a:rPr>
              <a:t>degree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en-US" sz="2000" i="1" dirty="0" smtClean="0">
                <a:latin typeface="Arial" charset="0"/>
              </a:rPr>
              <a:t>single base synthesis </a:t>
            </a:r>
            <a:r>
              <a:rPr lang="en-US" sz="2000" i="1" dirty="0">
                <a:latin typeface="Arial" charset="0"/>
              </a:rPr>
              <a:t>insertion </a:t>
            </a:r>
            <a:r>
              <a:rPr lang="en-US" sz="2000" i="1" dirty="0" smtClean="0">
                <a:latin typeface="Arial" charset="0"/>
              </a:rPr>
              <a:t>frequencies account for </a:t>
            </a:r>
            <a:r>
              <a:rPr lang="en-US" sz="2000" i="1" dirty="0">
                <a:latin typeface="Arial" charset="0"/>
              </a:rPr>
              <a:t>the levels of </a:t>
            </a:r>
            <a:r>
              <a:rPr lang="en-US" sz="2000" i="1" dirty="0" smtClean="0">
                <a:latin typeface="Arial" charset="0"/>
              </a:rPr>
              <a:t>composition seen in RNA-seq.</a:t>
            </a:r>
            <a:endParaRPr lang="en-US" sz="2000" i="1" dirty="0">
              <a:latin typeface="Arial" charset="0"/>
            </a:endParaRPr>
          </a:p>
          <a:p>
            <a:pPr marL="400050" algn="just">
              <a:lnSpc>
                <a:spcPct val="120000"/>
              </a:lnSpc>
              <a:buFont typeface="Courier New"/>
              <a:buChar char="o"/>
            </a:pPr>
            <a:r>
              <a:rPr lang="en-US" sz="2400" dirty="0" smtClean="0">
                <a:latin typeface="Arial" charset="0"/>
              </a:rPr>
              <a:t>Large </a:t>
            </a:r>
            <a:r>
              <a:rPr lang="en-US" sz="2400" dirty="0">
                <a:latin typeface="Arial" charset="0"/>
              </a:rPr>
              <a:t>synthetic RNA populations are powerful tools for dissecting sequence-specific bias</a:t>
            </a:r>
            <a:r>
              <a:rPr lang="en-US" sz="2400" dirty="0" smtClean="0">
                <a:latin typeface="Arial" charset="0"/>
              </a:rPr>
              <a:t>. In short,</a:t>
            </a:r>
            <a:endParaRPr lang="en-US" sz="2400" dirty="0">
              <a:latin typeface="Arial" charset="0"/>
            </a:endParaRPr>
          </a:p>
          <a:p>
            <a:pPr marL="800100" lvl="1" indent="-342900" algn="just">
              <a:lnSpc>
                <a:spcPct val="120000"/>
              </a:lnSpc>
              <a:buFont typeface="Courier New"/>
              <a:buChar char="o"/>
            </a:pPr>
            <a:r>
              <a:rPr lang="en-US" sz="2000" i="1" dirty="0">
                <a:latin typeface="Arial" charset="0"/>
              </a:rPr>
              <a:t>Sequence-specific variation levels are protocol-specific </a:t>
            </a:r>
            <a:endParaRPr lang="en-US" sz="2000" i="1" dirty="0" smtClean="0">
              <a:latin typeface="Arial" charset="0"/>
            </a:endParaRPr>
          </a:p>
          <a:p>
            <a:pPr marL="800100" lvl="1" indent="-342900" algn="just">
              <a:lnSpc>
                <a:spcPct val="120000"/>
              </a:lnSpc>
              <a:buFont typeface="Courier New"/>
              <a:buChar char="o"/>
            </a:pPr>
            <a:r>
              <a:rPr lang="en-US" sz="2000" i="1" dirty="0" smtClean="0">
                <a:latin typeface="Arial" charset="0"/>
              </a:rPr>
              <a:t>Sequence</a:t>
            </a:r>
            <a:r>
              <a:rPr lang="en-US" sz="2000" i="1" dirty="0">
                <a:latin typeface="Arial" charset="0"/>
              </a:rPr>
              <a:t>-</a:t>
            </a:r>
            <a:r>
              <a:rPr lang="en-US" sz="2000" i="1" dirty="0" smtClean="0">
                <a:latin typeface="Arial" charset="0"/>
              </a:rPr>
              <a:t>specific effects are order-specific</a:t>
            </a:r>
          </a:p>
          <a:p>
            <a:pPr marL="800100" lvl="1" indent="-342900" algn="just">
              <a:lnSpc>
                <a:spcPct val="120000"/>
              </a:lnSpc>
              <a:buFont typeface="Courier New"/>
              <a:buChar char="o"/>
            </a:pPr>
            <a:r>
              <a:rPr lang="en-US" sz="2000" i="1" dirty="0" smtClean="0">
                <a:latin typeface="Arial" charset="0"/>
              </a:rPr>
              <a:t>They range </a:t>
            </a:r>
            <a:r>
              <a:rPr lang="en-US" sz="2000" i="1" dirty="0">
                <a:latin typeface="Arial" charset="0"/>
              </a:rPr>
              <a:t>from &lt;10 fold to &gt;100 fold</a:t>
            </a: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N</a:t>
            </a:r>
            <a:r>
              <a:rPr lang="en-US" sz="2400" dirty="0" smtClean="0">
                <a:latin typeface="Arial" charset="0"/>
              </a:rPr>
              <a:t>ew computational </a:t>
            </a:r>
            <a:r>
              <a:rPr lang="en-US" sz="2400" dirty="0">
                <a:latin typeface="Arial" charset="0"/>
              </a:rPr>
              <a:t>approaches </a:t>
            </a:r>
            <a:r>
              <a:rPr lang="en-US" sz="2400" dirty="0" smtClean="0">
                <a:latin typeface="Arial" charset="0"/>
              </a:rPr>
              <a:t>probing sequence </a:t>
            </a:r>
            <a:r>
              <a:rPr lang="en-US" sz="2400" dirty="0">
                <a:latin typeface="Arial" charset="0"/>
              </a:rPr>
              <a:t>features that are the sources of </a:t>
            </a:r>
            <a:r>
              <a:rPr lang="en-US" sz="2400" dirty="0" smtClean="0">
                <a:latin typeface="Arial" charset="0"/>
              </a:rPr>
              <a:t>bias detect some patterns.  </a:t>
            </a:r>
          </a:p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en-US" sz="2400" i="1" dirty="0" smtClean="0">
                <a:latin typeface="Arial" charset="0"/>
              </a:rPr>
              <a:t>A work in progress!</a:t>
            </a:r>
            <a:endParaRPr lang="en-US" sz="2400" i="1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189" y="276909"/>
            <a:ext cx="2215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Summary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exRNA 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2"/>
          <a:stretch/>
        </p:blipFill>
        <p:spPr>
          <a:xfrm>
            <a:off x="8574330" y="35921"/>
            <a:ext cx="540252" cy="63871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91A8-BEF7-7040-A413-B6D91CC9A9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6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RNA-</a:t>
            </a:r>
            <a:r>
              <a:rPr lang="en-US" dirty="0" err="1" smtClean="0">
                <a:solidFill>
                  <a:schemeClr val="tx2"/>
                </a:solidFill>
              </a:rPr>
              <a:t>seq</a:t>
            </a:r>
            <a:r>
              <a:rPr lang="en-US" dirty="0" smtClean="0">
                <a:solidFill>
                  <a:schemeClr val="tx2"/>
                </a:solidFill>
              </a:rPr>
              <a:t> Bias problem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545411" cy="48368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R</a:t>
            </a:r>
            <a:r>
              <a:rPr lang="en-US" dirty="0" smtClean="0"/>
              <a:t>ecent studies have identified RNA-</a:t>
            </a:r>
            <a:r>
              <a:rPr lang="en-US" dirty="0" err="1" smtClean="0"/>
              <a:t>seq</a:t>
            </a:r>
            <a:r>
              <a:rPr lang="en-US" dirty="0" smtClean="0"/>
              <a:t> library construction biases as a significant problem.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Up to 10</a:t>
            </a:r>
            <a:r>
              <a:rPr lang="en-US" dirty="0"/>
              <a:t>0</a:t>
            </a:r>
            <a:r>
              <a:rPr lang="en-US" dirty="0" smtClean="0"/>
              <a:t>-fold  differences in miRNA read levels between different protocols have been reported</a:t>
            </a:r>
          </a:p>
          <a:p>
            <a:pPr>
              <a:lnSpc>
                <a:spcPct val="120000"/>
              </a:lnSpc>
            </a:pPr>
            <a:r>
              <a:rPr lang="en-US" dirty="0"/>
              <a:t>S</a:t>
            </a:r>
            <a:r>
              <a:rPr lang="en-US" dirty="0" smtClean="0"/>
              <a:t>ystematically study the library construction bias issue 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Goals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Characterize the biases in detail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Understand the source of biases, and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Try to find a correction method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This is an important issue for the reference profiles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8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2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References:  Bias in RNA-</a:t>
            </a:r>
            <a:r>
              <a:rPr lang="en-US" sz="3200" dirty="0" err="1" smtClean="0">
                <a:solidFill>
                  <a:schemeClr val="tx2"/>
                </a:solidFill>
              </a:rPr>
              <a:t>seq</a:t>
            </a:r>
            <a:r>
              <a:rPr lang="en-US" sz="3200" dirty="0" smtClean="0">
                <a:solidFill>
                  <a:schemeClr val="tx2"/>
                </a:solidFill>
              </a:rPr>
              <a:t> Libraries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59"/>
          <p:cNvSpPr txBox="1">
            <a:spLocks noChangeArrowheads="1"/>
          </p:cNvSpPr>
          <p:nvPr/>
        </p:nvSpPr>
        <p:spPr bwMode="auto">
          <a:xfrm>
            <a:off x="344313" y="755579"/>
            <a:ext cx="8686800" cy="59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+mj-lt"/>
              <a:buAutoNum type="arabicParenR"/>
              <a:defRPr/>
            </a:pPr>
            <a:r>
              <a:rPr lang="en-US" sz="1800" dirty="0" smtClean="0">
                <a:latin typeface="+mn-lt"/>
              </a:rPr>
              <a:t>Hafner M, Renwick N, Brown M, Mihailovic A, Holoch D, Lin C, Pena JT, Nusbaum JD, Morozov P, Ludwig J et al. </a:t>
            </a:r>
            <a:r>
              <a:rPr lang="en-US" sz="1800" b="1" dirty="0" smtClean="0">
                <a:latin typeface="+mn-lt"/>
              </a:rPr>
              <a:t>2011</a:t>
            </a:r>
            <a:r>
              <a:rPr lang="en-US" sz="1800" dirty="0" smtClean="0">
                <a:latin typeface="+mn-lt"/>
              </a:rPr>
              <a:t>. RNA-ligase-dependent biases in miRNA representation in deep-sequenced small RNA cDNA libraries. </a:t>
            </a:r>
            <a:r>
              <a:rPr lang="en-US" sz="1800" i="1" dirty="0" smtClean="0">
                <a:latin typeface="+mn-lt"/>
              </a:rPr>
              <a:t>RNA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17</a:t>
            </a:r>
            <a:r>
              <a:rPr lang="en-US" sz="1800" dirty="0" smtClean="0">
                <a:latin typeface="+mn-lt"/>
              </a:rPr>
              <a:t>: 1697-1712.</a:t>
            </a:r>
          </a:p>
          <a:p>
            <a:pPr>
              <a:buFont typeface="+mj-lt"/>
              <a:buAutoNum type="arabicParenR"/>
              <a:defRPr/>
            </a:pPr>
            <a:r>
              <a:rPr lang="en-US" sz="1800" dirty="0" smtClean="0">
                <a:latin typeface="+mn-lt"/>
              </a:rPr>
              <a:t>Huang X, Yuan T, Tschannen M, Sun Z, Jacob H, Du M, Liang M, Dittmar RL, Liu Y, Liang M et al. </a:t>
            </a:r>
            <a:r>
              <a:rPr lang="en-US" sz="1800" b="1" dirty="0" smtClean="0">
                <a:latin typeface="+mn-lt"/>
              </a:rPr>
              <a:t>2013</a:t>
            </a:r>
            <a:r>
              <a:rPr lang="en-US" sz="1800" dirty="0" smtClean="0">
                <a:latin typeface="+mn-lt"/>
              </a:rPr>
              <a:t>. Characterization of human plasma-derived exosomal RNAs by deep sequencing. </a:t>
            </a:r>
            <a:r>
              <a:rPr lang="en-US" sz="1800" i="1" dirty="0" smtClean="0">
                <a:latin typeface="+mn-lt"/>
              </a:rPr>
              <a:t>BMC genomics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14</a:t>
            </a:r>
            <a:r>
              <a:rPr lang="en-US" sz="1800" dirty="0" smtClean="0">
                <a:latin typeface="+mn-lt"/>
              </a:rPr>
              <a:t>: 319.</a:t>
            </a:r>
          </a:p>
          <a:p>
            <a:pPr>
              <a:buFont typeface="+mj-lt"/>
              <a:buAutoNum type="arabicParenR"/>
              <a:defRPr/>
            </a:pPr>
            <a:r>
              <a:rPr lang="en-US" sz="1800" dirty="0" smtClean="0">
                <a:latin typeface="+mn-lt"/>
              </a:rPr>
              <a:t>Jayaprakash AD, Jabado O, Brown BD, Sachidanandam R. </a:t>
            </a:r>
            <a:r>
              <a:rPr lang="en-US" sz="1800" b="1" dirty="0" smtClean="0">
                <a:latin typeface="+mn-lt"/>
              </a:rPr>
              <a:t>2011</a:t>
            </a:r>
            <a:r>
              <a:rPr lang="en-US" sz="1800" dirty="0" smtClean="0">
                <a:latin typeface="+mn-lt"/>
              </a:rPr>
              <a:t>. Identification and remediation of biases in the activity of RNA ligases in small-RNA deep sequencing. </a:t>
            </a:r>
            <a:r>
              <a:rPr lang="en-US" sz="1800" i="1" dirty="0" smtClean="0">
                <a:latin typeface="+mn-lt"/>
              </a:rPr>
              <a:t>Nucleic acids research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39</a:t>
            </a:r>
            <a:r>
              <a:rPr lang="en-US" sz="1800" dirty="0" smtClean="0">
                <a:latin typeface="+mn-lt"/>
              </a:rPr>
              <a:t>: e141.</a:t>
            </a:r>
          </a:p>
          <a:p>
            <a:pPr>
              <a:buFont typeface="+mj-lt"/>
              <a:buAutoNum type="arabicParenR"/>
              <a:defRPr/>
            </a:pPr>
            <a:r>
              <a:rPr lang="en-US" sz="1800" dirty="0" smtClean="0">
                <a:latin typeface="+mn-lt"/>
              </a:rPr>
              <a:t>Leshkowitz D, Horn-Saban S, Parmet Y, Feldmesser E. </a:t>
            </a:r>
            <a:r>
              <a:rPr lang="en-US" sz="1800" b="1" dirty="0" smtClean="0">
                <a:latin typeface="+mn-lt"/>
              </a:rPr>
              <a:t>2013</a:t>
            </a:r>
            <a:r>
              <a:rPr lang="en-US" sz="1800" dirty="0" smtClean="0">
                <a:latin typeface="+mn-lt"/>
              </a:rPr>
              <a:t>. Differences in microRNA detection levels are technology and sequence dependent. </a:t>
            </a:r>
            <a:r>
              <a:rPr lang="en-US" sz="1800" i="1" dirty="0" smtClean="0">
                <a:latin typeface="+mn-lt"/>
              </a:rPr>
              <a:t>RNA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19</a:t>
            </a:r>
            <a:r>
              <a:rPr lang="en-US" sz="1800" dirty="0" smtClean="0">
                <a:latin typeface="+mn-lt"/>
              </a:rPr>
              <a:t>: 527-538.</a:t>
            </a:r>
          </a:p>
          <a:p>
            <a:pPr>
              <a:buFont typeface="+mj-lt"/>
              <a:buAutoNum type="arabicParenR"/>
              <a:defRPr/>
            </a:pPr>
            <a:r>
              <a:rPr lang="en-US" sz="1800" dirty="0" smtClean="0">
                <a:latin typeface="+mn-lt"/>
              </a:rPr>
              <a:t>Raabe CA, Tang TH, Brosius J, Rozhdestvensky TS. </a:t>
            </a:r>
            <a:r>
              <a:rPr lang="en-US" sz="1800" b="1" dirty="0" smtClean="0">
                <a:latin typeface="+mn-lt"/>
              </a:rPr>
              <a:t>2014</a:t>
            </a:r>
            <a:r>
              <a:rPr lang="en-US" sz="1800" dirty="0" smtClean="0">
                <a:latin typeface="+mn-lt"/>
              </a:rPr>
              <a:t>. Biases in small RNA deep sequencing data. </a:t>
            </a:r>
            <a:r>
              <a:rPr lang="en-US" sz="1800" i="1" dirty="0" smtClean="0">
                <a:latin typeface="+mn-lt"/>
              </a:rPr>
              <a:t>Nucleic acids research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42</a:t>
            </a:r>
            <a:r>
              <a:rPr lang="en-US" sz="1800" dirty="0" smtClean="0">
                <a:latin typeface="+mn-lt"/>
              </a:rPr>
              <a:t>: 1414-1426.</a:t>
            </a:r>
          </a:p>
          <a:p>
            <a:pPr>
              <a:buFont typeface="+mj-lt"/>
              <a:buAutoNum type="arabicParenR"/>
              <a:defRPr/>
            </a:pPr>
            <a:r>
              <a:rPr lang="en-US" sz="1800" dirty="0" smtClean="0">
                <a:latin typeface="+mn-lt"/>
              </a:rPr>
              <a:t>Sorefan K, Pais H, Hall AE, Kozomara A, Griffiths-Jones S, Moulton V, Dalmay T. </a:t>
            </a:r>
            <a:r>
              <a:rPr lang="en-US" sz="1800" b="1" dirty="0" smtClean="0">
                <a:latin typeface="+mn-lt"/>
              </a:rPr>
              <a:t>2012</a:t>
            </a:r>
            <a:r>
              <a:rPr lang="en-US" sz="1800" dirty="0" smtClean="0">
                <a:latin typeface="+mn-lt"/>
              </a:rPr>
              <a:t>. Reducing ligation bias of small RNAs in libraries for next generation sequencing. </a:t>
            </a:r>
            <a:r>
              <a:rPr lang="en-US" sz="1800" i="1" dirty="0" smtClean="0">
                <a:latin typeface="+mn-lt"/>
              </a:rPr>
              <a:t>Silence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3</a:t>
            </a:r>
            <a:r>
              <a:rPr lang="en-US" sz="1800" dirty="0" smtClean="0">
                <a:latin typeface="+mn-lt"/>
              </a:rPr>
              <a:t>: 4.</a:t>
            </a:r>
          </a:p>
          <a:p>
            <a:pPr>
              <a:buFont typeface="+mj-lt"/>
              <a:buAutoNum type="arabicParenR"/>
              <a:defRPr/>
            </a:pPr>
            <a:r>
              <a:rPr lang="en-US" sz="1800" dirty="0" smtClean="0">
                <a:latin typeface="+mn-lt"/>
              </a:rPr>
              <a:t>Zhang Z, Lee JE, Riemondy K, Anderson EM, Yi R. </a:t>
            </a:r>
            <a:r>
              <a:rPr lang="en-US" sz="1800" b="1" dirty="0" smtClean="0">
                <a:latin typeface="+mn-lt"/>
              </a:rPr>
              <a:t>2013</a:t>
            </a:r>
            <a:r>
              <a:rPr lang="en-US" sz="1800" dirty="0" smtClean="0">
                <a:latin typeface="+mn-lt"/>
              </a:rPr>
              <a:t>. High-efficiency RNA cloning enables accurate quantification of miRNA expression by deep sequencing. </a:t>
            </a:r>
            <a:r>
              <a:rPr lang="en-US" sz="1800" i="1" dirty="0" smtClean="0">
                <a:latin typeface="+mn-lt"/>
              </a:rPr>
              <a:t>Genome biology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14</a:t>
            </a:r>
            <a:r>
              <a:rPr lang="en-US" sz="1800" dirty="0" smtClean="0">
                <a:latin typeface="+mn-lt"/>
              </a:rPr>
              <a:t>: R109.</a:t>
            </a:r>
          </a:p>
          <a:p>
            <a:pPr>
              <a:buFont typeface="+mj-lt"/>
              <a:buAutoNum type="arabicParenR"/>
              <a:defRPr/>
            </a:pPr>
            <a:r>
              <a:rPr lang="en-US" sz="1800" dirty="0" smtClean="0">
                <a:latin typeface="+mn-lt"/>
              </a:rPr>
              <a:t>Zhuang F, Fuchs RT, Sun Z, Zheng Y, Robb GB. </a:t>
            </a:r>
            <a:r>
              <a:rPr lang="en-US" sz="1800" b="1" dirty="0" smtClean="0">
                <a:latin typeface="+mn-lt"/>
              </a:rPr>
              <a:t>2012</a:t>
            </a:r>
            <a:r>
              <a:rPr lang="en-US" sz="1800" dirty="0" smtClean="0">
                <a:latin typeface="+mn-lt"/>
              </a:rPr>
              <a:t>. Structural bias in T4 RNA ligase-mediated 3'-adapter ligation. </a:t>
            </a:r>
            <a:r>
              <a:rPr lang="en-US" sz="1800" i="1" dirty="0" smtClean="0">
                <a:latin typeface="+mn-lt"/>
              </a:rPr>
              <a:t>Nucleic acids research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40</a:t>
            </a:r>
            <a:r>
              <a:rPr lang="en-US" sz="1800" dirty="0" smtClean="0">
                <a:latin typeface="+mn-lt"/>
              </a:rPr>
              <a:t>: e54.</a:t>
            </a:r>
            <a:endParaRPr lang="en-US" altLang="en-US" sz="180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106"/>
            <a:ext cx="8229600" cy="772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Original hypotheses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083906"/>
            <a:ext cx="8229600" cy="50033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 ligation step seems to be the critical one for small RNA </a:t>
            </a:r>
            <a:r>
              <a:rPr lang="en-US" sz="3000" dirty="0" smtClean="0"/>
              <a:t>bias (based on several studies including </a:t>
            </a:r>
            <a:r>
              <a:rPr lang="en-US" sz="3000" dirty="0" err="1" smtClean="0"/>
              <a:t>Tuschl’s</a:t>
            </a:r>
            <a:r>
              <a:rPr lang="en-US" sz="30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If the sequence specificity is based on the ligation bias, the end sequences of the RNA should be most important in determining bias.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Characterizing the bias for specific end sequences might provide a correction factor for each protocol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We need a systematic study of sequence specificity to determine if this is possible</a:t>
            </a:r>
          </a:p>
          <a:p>
            <a:pPr>
              <a:lnSpc>
                <a:spcPct val="110000"/>
              </a:lnSpc>
            </a:pPr>
            <a:r>
              <a:rPr lang="en-US" dirty="0"/>
              <a:t>N</a:t>
            </a:r>
            <a:r>
              <a:rPr lang="en-US" dirty="0" smtClean="0"/>
              <a:t>ow </a:t>
            </a:r>
            <a:r>
              <a:rPr lang="en-US" dirty="0"/>
              <a:t>we know </a:t>
            </a:r>
            <a:r>
              <a:rPr lang="en-US" dirty="0" smtClean="0"/>
              <a:t>that using the ends is insufficient and </a:t>
            </a:r>
            <a:r>
              <a:rPr lang="en-US" dirty="0"/>
              <a:t>won’t work </a:t>
            </a:r>
            <a:r>
              <a:rPr lang="en-US" dirty="0" smtClean="0"/>
              <a:t> as a correction method as </a:t>
            </a:r>
            <a:r>
              <a:rPr lang="en-US" dirty="0"/>
              <a:t>we expected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7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0638"/>
            <a:ext cx="8483600" cy="13763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Systematic Approach to Bias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2400" i="1" dirty="0" err="1" smtClean="0">
                <a:solidFill>
                  <a:schemeClr val="tx2"/>
                </a:solidFill>
              </a:rPr>
              <a:t>Ribo</a:t>
            </a:r>
            <a:r>
              <a:rPr lang="en-US" sz="2400" i="1" dirty="0" smtClean="0">
                <a:solidFill>
                  <a:schemeClr val="tx2"/>
                </a:solidFill>
              </a:rPr>
              <a:t>-oligonucleotide Libraries with degenerate bases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87506"/>
            <a:ext cx="8509000" cy="43135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 range of synthetic RNA populations with fixed and degenerate bases have been made and sequenced.  These include: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Synthetic 23 </a:t>
            </a:r>
            <a:r>
              <a:rPr lang="en-US" dirty="0" err="1" smtClean="0"/>
              <a:t>mers</a:t>
            </a:r>
            <a:r>
              <a:rPr lang="en-US" dirty="0" smtClean="0"/>
              <a:t> with random bases on each end and a fixed core sequence (with several different cores)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Synthetic RNAs with internal degenerate bases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 examined several RNA-</a:t>
            </a:r>
            <a:r>
              <a:rPr lang="en-US" dirty="0" err="1" smtClean="0"/>
              <a:t>seq</a:t>
            </a:r>
            <a:r>
              <a:rPr lang="en-US" dirty="0" smtClean="0"/>
              <a:t> library protocols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Included </a:t>
            </a:r>
            <a:r>
              <a:rPr lang="en-US" dirty="0" err="1" smtClean="0"/>
              <a:t>Illumina</a:t>
            </a:r>
            <a:r>
              <a:rPr lang="en-US" dirty="0" smtClean="0"/>
              <a:t> True-</a:t>
            </a:r>
            <a:r>
              <a:rPr lang="en-US" dirty="0" err="1" smtClean="0"/>
              <a:t>seq</a:t>
            </a:r>
            <a:r>
              <a:rPr lang="en-US" dirty="0" smtClean="0"/>
              <a:t>, NEB, </a:t>
            </a:r>
            <a:r>
              <a:rPr lang="en-US" dirty="0" err="1" smtClean="0"/>
              <a:t>BioO</a:t>
            </a:r>
            <a:r>
              <a:rPr lang="en-US" dirty="0" smtClean="0"/>
              <a:t> and a home-brewed protocol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 the course of this work we discovered: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How to assess the </a:t>
            </a:r>
            <a:r>
              <a:rPr lang="en-US" u="sng" dirty="0" smtClean="0"/>
              <a:t>synthesis bias </a:t>
            </a:r>
            <a:r>
              <a:rPr lang="en-US" dirty="0" smtClean="0"/>
              <a:t>and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How to separate out the </a:t>
            </a:r>
            <a:r>
              <a:rPr lang="en-US" u="sng" dirty="0" smtClean="0"/>
              <a:t>sequence-specific library bias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Some information and hypotheses about the nature of sequence-specific library bias</a:t>
            </a:r>
          </a:p>
        </p:txBody>
      </p:sp>
    </p:spTree>
    <p:extLst>
      <p:ext uri="{BB962C8B-B14F-4D97-AF65-F5344CB8AC3E}">
        <p14:creationId xmlns:p14="http://schemas.microsoft.com/office/powerpoint/2010/main" val="88503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01765" y="1254785"/>
            <a:ext cx="3151449" cy="353199"/>
            <a:chOff x="2514600" y="1295400"/>
            <a:chExt cx="3151449" cy="35319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0" y="1295400"/>
              <a:ext cx="2057400" cy="0"/>
            </a:xfrm>
            <a:prstGeom prst="line">
              <a:avLst/>
            </a:prstGeom>
            <a:ln w="57150" cmpd="sng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5105400" y="1295400"/>
              <a:ext cx="4572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90800" y="1295400"/>
              <a:ext cx="4572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14600" y="1371600"/>
              <a:ext cx="3151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NNNN                           Core                           NNNN</a:t>
              </a:r>
              <a:endParaRPr lang="en-US" sz="1200" b="1" dirty="0"/>
            </a:p>
          </p:txBody>
        </p:sp>
      </p:grpSp>
      <p:sp>
        <p:nvSpPr>
          <p:cNvPr id="9" name="Down Arrow 8"/>
          <p:cNvSpPr/>
          <p:nvPr/>
        </p:nvSpPr>
        <p:spPr>
          <a:xfrm>
            <a:off x="4425186" y="1661585"/>
            <a:ext cx="457200" cy="6096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96686" y="1762385"/>
            <a:ext cx="1599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L</a:t>
            </a:r>
            <a:r>
              <a:rPr lang="en-US" sz="1400" i="1" dirty="0" smtClean="0"/>
              <a:t>igate on Adapters</a:t>
            </a:r>
            <a:endParaRPr lang="en-US" sz="14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79095" y="2434865"/>
            <a:ext cx="3402193" cy="353199"/>
            <a:chOff x="2391930" y="1295400"/>
            <a:chExt cx="3402193" cy="35319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048000" y="1295400"/>
              <a:ext cx="2057400" cy="0"/>
            </a:xfrm>
            <a:prstGeom prst="line">
              <a:avLst/>
            </a:prstGeom>
            <a:ln w="57150" cmpd="sng">
              <a:solidFill>
                <a:srgbClr val="B3A2C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05400" y="1295400"/>
              <a:ext cx="4572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0800" y="1295400"/>
              <a:ext cx="4572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391930" y="1371600"/>
              <a:ext cx="3402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5’ NNNN                           Core                         NNNN 3’</a:t>
              </a:r>
              <a:endParaRPr lang="en-US" sz="1200" b="1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051314" y="2434865"/>
            <a:ext cx="2057400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03898" y="2434865"/>
            <a:ext cx="2286000" cy="0"/>
          </a:xfrm>
          <a:prstGeom prst="line">
            <a:avLst/>
          </a:prstGeom>
          <a:ln w="57150" cmpd="sng">
            <a:solidFill>
              <a:srgbClr val="6BE07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4435265" y="4773083"/>
            <a:ext cx="457200" cy="6096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61554" y="5597169"/>
            <a:ext cx="4627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Analyze data and assess bias for each oligonucleotide</a:t>
            </a:r>
            <a:endParaRPr lang="en-US" sz="1600" dirty="0"/>
          </a:p>
        </p:txBody>
      </p:sp>
      <p:sp>
        <p:nvSpPr>
          <p:cNvPr id="26" name="Magnetic Disk 25"/>
          <p:cNvSpPr/>
          <p:nvPr/>
        </p:nvSpPr>
        <p:spPr>
          <a:xfrm>
            <a:off x="3841088" y="3698724"/>
            <a:ext cx="1676400" cy="9144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Reads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445344" y="2927945"/>
            <a:ext cx="457200" cy="6096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06765" y="3044465"/>
            <a:ext cx="2090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RT, amplify and Sequence </a:t>
            </a:r>
            <a:endParaRPr lang="en-US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872426" y="62894"/>
            <a:ext cx="6378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Scheme for Small RNA Library Bias Assessment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1470" y="613745"/>
            <a:ext cx="3194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Synthesize random-end RNA </a:t>
            </a:r>
            <a:r>
              <a:rPr lang="en-US" sz="1400" i="1" dirty="0" err="1" smtClean="0"/>
              <a:t>oligo</a:t>
            </a:r>
            <a:r>
              <a:rPr lang="en-US" sz="1400" i="1" dirty="0" smtClean="0"/>
              <a:t> library</a:t>
            </a:r>
            <a:endParaRPr lang="en-US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01765" y="949985"/>
            <a:ext cx="3270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 smtClean="0"/>
              <a:t> 4-mer                       15-bases                          4-mer</a:t>
            </a:r>
            <a:endParaRPr lang="en-US" sz="1200" dirty="0"/>
          </a:p>
        </p:txBody>
      </p:sp>
      <p:sp>
        <p:nvSpPr>
          <p:cNvPr id="5" name="Left Brace 4"/>
          <p:cNvSpPr/>
          <p:nvPr/>
        </p:nvSpPr>
        <p:spPr>
          <a:xfrm>
            <a:off x="635000" y="1905000"/>
            <a:ext cx="399126" cy="14472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81000" y="244045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Lib.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1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40" y="1062419"/>
            <a:ext cx="7939152" cy="4898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8544" y="486597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TS 15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27987" y="4472047"/>
            <a:ext cx="49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TS 8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5413" y="3581820"/>
            <a:ext cx="7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NEB 15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7664" y="4319391"/>
            <a:ext cx="622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NEB 8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5070" y="219927"/>
            <a:ext cx="84880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Wide range of read numbers over the ~65,000 Oligonucleotides</a:t>
            </a:r>
          </a:p>
          <a:p>
            <a:pPr algn="ctr"/>
            <a:r>
              <a:rPr lang="en-US" dirty="0" smtClean="0"/>
              <a:t>L1 core,  Protocols: TS 15, TS 8, NEB 15, NEB 8 (all fixed end, different PCR cycle numbers)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460" y="6125625"/>
            <a:ext cx="2213980" cy="6001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TS = </a:t>
            </a:r>
            <a:r>
              <a:rPr lang="en-US" sz="1100" dirty="0" err="1" smtClean="0"/>
              <a:t>Illumina</a:t>
            </a:r>
            <a:r>
              <a:rPr lang="en-US" sz="1100" dirty="0" smtClean="0"/>
              <a:t> True </a:t>
            </a:r>
            <a:r>
              <a:rPr lang="en-US" sz="1100" dirty="0" err="1" smtClean="0"/>
              <a:t>seq</a:t>
            </a:r>
            <a:r>
              <a:rPr lang="en-US" sz="1100" dirty="0" smtClean="0"/>
              <a:t> protocol</a:t>
            </a:r>
          </a:p>
          <a:p>
            <a:r>
              <a:rPr lang="en-US" sz="1100" dirty="0" smtClean="0"/>
              <a:t>NEB = New England </a:t>
            </a:r>
            <a:r>
              <a:rPr lang="en-US" sz="1100" dirty="0" err="1" smtClean="0"/>
              <a:t>Biolab</a:t>
            </a:r>
            <a:r>
              <a:rPr lang="en-US" sz="1100" dirty="0" smtClean="0"/>
              <a:t> protocol</a:t>
            </a:r>
          </a:p>
          <a:p>
            <a:r>
              <a:rPr lang="en-US" sz="1100" dirty="0" smtClean="0"/>
              <a:t>Number = number of PCR cycles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03588" y="3242542"/>
            <a:ext cx="1452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Number of Reads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98432" y="6060133"/>
            <a:ext cx="3358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Oligo</a:t>
            </a:r>
            <a:r>
              <a:rPr lang="en-US" sz="1400" dirty="0" smtClean="0"/>
              <a:t> Number ordered by Number of Reads 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420133" y="1942235"/>
            <a:ext cx="1719427" cy="3635467"/>
            <a:chOff x="7445033" y="1820333"/>
            <a:chExt cx="1719427" cy="3866445"/>
          </a:xfrm>
        </p:grpSpPr>
        <p:sp>
          <p:nvSpPr>
            <p:cNvPr id="13" name="TextBox 12"/>
            <p:cNvSpPr txBox="1"/>
            <p:nvPr/>
          </p:nvSpPr>
          <p:spPr>
            <a:xfrm>
              <a:off x="7862501" y="3457187"/>
              <a:ext cx="1301959" cy="62193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&gt; 4 orders </a:t>
              </a:r>
            </a:p>
            <a:p>
              <a:r>
                <a:rPr lang="en-US" sz="1600" dirty="0" smtClean="0"/>
                <a:t>of magnitude</a:t>
              </a:r>
              <a:endParaRPr lang="en-US" sz="16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7445033" y="1820333"/>
              <a:ext cx="668862" cy="3866445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97200" y="2222500"/>
            <a:ext cx="38969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What part of this is sequence bias?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9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2385</Words>
  <Application>Microsoft Macintosh PowerPoint</Application>
  <PresentationFormat>On-screen Show (4:3)</PresentationFormat>
  <Paragraphs>330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  Probing Sequence-specific effects  RNA-Seq and RNA Synthesis  </vt:lpstr>
      <vt:lpstr>Focus on small RNAs</vt:lpstr>
      <vt:lpstr>Sources of bias in RNA-seq Experiments</vt:lpstr>
      <vt:lpstr>The RNA-seq Bias problem</vt:lpstr>
      <vt:lpstr>References:  Bias in RNA-seq Libraries</vt:lpstr>
      <vt:lpstr> Original hypotheses</vt:lpstr>
      <vt:lpstr>Systematic Approach to Bias Ribo-oligonucleotide Libraries with degenerate 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the RNA populations synthesized</vt:lpstr>
      <vt:lpstr>PowerPoint Presentation</vt:lpstr>
      <vt:lpstr>Synthesis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Measured quantities</vt:lpstr>
      <vt:lpstr>L5: Comparison with Data: G TTGNATGNCTGNCGTNCGTNACG</vt:lpstr>
      <vt:lpstr>L5: Comparison with Data: C</vt:lpstr>
      <vt:lpstr>Comparison with Data: T</vt:lpstr>
      <vt:lpstr>L6: Comparison with Data: G TTGAATGGCGGTAGTACGTGACG   </vt:lpstr>
      <vt:lpstr>PowerPoint Presentation</vt:lpstr>
      <vt:lpstr>PowerPoint Presentation</vt:lpstr>
      <vt:lpstr>PowerPoint Presentation</vt:lpstr>
      <vt:lpstr>Conclusion: Synthesis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Galas</dc:creator>
  <cp:lastModifiedBy>David Galas</cp:lastModifiedBy>
  <cp:revision>73</cp:revision>
  <dcterms:created xsi:type="dcterms:W3CDTF">2014-12-04T20:46:31Z</dcterms:created>
  <dcterms:modified xsi:type="dcterms:W3CDTF">2015-08-10T21:07:10Z</dcterms:modified>
</cp:coreProperties>
</file>