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2" r:id="rId3"/>
    <p:sldId id="280" r:id="rId4"/>
    <p:sldId id="265" r:id="rId5"/>
    <p:sldId id="257" r:id="rId6"/>
    <p:sldId id="258" r:id="rId7"/>
    <p:sldId id="259" r:id="rId8"/>
    <p:sldId id="261" r:id="rId9"/>
    <p:sldId id="263" r:id="rId10"/>
    <p:sldId id="264" r:id="rId11"/>
    <p:sldId id="266" r:id="rId12"/>
    <p:sldId id="269" r:id="rId13"/>
    <p:sldId id="270" r:id="rId14"/>
    <p:sldId id="268" r:id="rId15"/>
    <p:sldId id="273" r:id="rId16"/>
    <p:sldId id="274" r:id="rId17"/>
    <p:sldId id="275" r:id="rId18"/>
    <p:sldId id="271" r:id="rId19"/>
    <p:sldId id="281" r:id="rId20"/>
    <p:sldId id="277" r:id="rId21"/>
    <p:sldId id="276" r:id="rId22"/>
    <p:sldId id="278" r:id="rId23"/>
    <p:sldId id="282" r:id="rId24"/>
    <p:sldId id="279" r:id="rId25"/>
    <p:sldId id="283" r:id="rId26"/>
    <p:sldId id="285" r:id="rId27"/>
    <p:sldId id="284" r:id="rId28"/>
    <p:sldId id="267" r:id="rId29"/>
    <p:sldId id="287" r:id="rId30"/>
    <p:sldId id="286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607D5-6D6E-C447-AA43-0B633736487C}" type="datetimeFigureOut">
              <a:rPr lang="en-US" smtClean="0"/>
              <a:t>8/11/15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CFA84-CFB9-2647-A75C-89410278F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676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1C709-228C-BE4D-BE1B-1C06C53343CF}" type="datetimeFigureOut">
              <a:rPr lang="en-US" smtClean="0"/>
              <a:t>8/11/15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BDA45-EDAE-FB4B-B97A-A4E4EF7E1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64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BDA45-EDAE-FB4B-B97A-A4E4EF7E129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86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BDA45-EDAE-FB4B-B97A-A4E4EF7E129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86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D9812-A0D7-EC4F-9592-B01FD0C1AA0D}" type="datetime1">
              <a:rPr lang="en-US" smtClean="0"/>
              <a:t>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5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CA8A-5C1C-714D-B60A-BC022B02A2A9}" type="datetime1">
              <a:rPr lang="en-US" smtClean="0"/>
              <a:t>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5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7F4F-4319-B34C-9FBE-2D926B109244}" type="datetime1">
              <a:rPr lang="en-US" smtClean="0"/>
              <a:t>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4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7636-D0C0-CC42-80F0-686CC7F4CB4F}" type="datetime1">
              <a:rPr lang="en-US" smtClean="0"/>
              <a:t>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8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796C1-BE14-DC40-93D4-5662145383D9}" type="datetime1">
              <a:rPr lang="en-US" smtClean="0"/>
              <a:t>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6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9CE3-7C22-E345-8C0E-8786FF3891F0}" type="datetime1">
              <a:rPr lang="en-US" smtClean="0"/>
              <a:t>8/12/15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0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9169-0440-0F41-990C-1791201AE820}" type="datetime1">
              <a:rPr lang="en-US" smtClean="0"/>
              <a:t>8/12/15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F327-5A39-BE41-8964-0B8F49AC3F6E}" type="datetime1">
              <a:rPr lang="en-US" smtClean="0"/>
              <a:t>8/12/15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7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159-F3A1-5F4D-8C39-9D2C139362BE}" type="datetime1">
              <a:rPr lang="en-US" smtClean="0"/>
              <a:t>8/12/15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6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54F0-1BE7-AD49-8F0E-6A3A75119AC1}" type="datetime1">
              <a:rPr lang="en-US" smtClean="0"/>
              <a:t>8/12/15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9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E300-C9B9-E248-B72A-A3948D67452F}" type="datetime1">
              <a:rPr lang="en-US" smtClean="0"/>
              <a:t>8/12/15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7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56A9E-744A-E843-9562-4635DF4DB1BE}" type="datetime1">
              <a:rPr lang="en-US" smtClean="0"/>
              <a:t>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4EFA5-6EA7-1141-800A-5EC7C1E9F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Presented by: Baikang </a:t>
            </a:r>
            <a:r>
              <a:rPr lang="en-US" b="1" dirty="0"/>
              <a:t>Pei</a:t>
            </a:r>
          </a:p>
          <a:p>
            <a:r>
              <a:rPr lang="en-US" b="1" dirty="0" err="1"/>
              <a:t>JClub</a:t>
            </a:r>
            <a:r>
              <a:rPr lang="en-US" b="1" dirty="0"/>
              <a:t>, Gerstein Lab</a:t>
            </a:r>
          </a:p>
          <a:p>
            <a:r>
              <a:rPr lang="en-US" b="1" dirty="0" smtClean="0"/>
              <a:t>08/12/2015</a:t>
            </a:r>
            <a:endParaRPr lang="en-US" dirty="0"/>
          </a:p>
        </p:txBody>
      </p:sp>
      <p:pic>
        <p:nvPicPr>
          <p:cNvPr id="5" name="Picture 4" descr="Screen Shot 2015-08-10 at 5.01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53" y="573712"/>
            <a:ext cx="8253659" cy="313378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35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Outline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Background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Hypothesis testing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Type I and Type II error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Multiple testing</a:t>
            </a:r>
            <a:endParaRPr lang="en-US" dirty="0">
              <a:latin typeface="Helvetica"/>
              <a:cs typeface="Helvetica"/>
            </a:endParaRPr>
          </a:p>
          <a:p>
            <a:pPr lvl="1"/>
            <a:r>
              <a:rPr lang="en-US" dirty="0" smtClean="0">
                <a:latin typeface="Helvetica"/>
                <a:cs typeface="Helvetica"/>
              </a:rPr>
              <a:t>Error rate vs. false discover rate (FDR)</a:t>
            </a:r>
          </a:p>
          <a:p>
            <a:endParaRPr lang="en-US" dirty="0" smtClean="0">
              <a:latin typeface="Helvetica"/>
              <a:cs typeface="Helvetica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Helvetica"/>
                <a:cs typeface="Helvetica"/>
              </a:rPr>
              <a:t>Assumptions of multiple tests</a:t>
            </a:r>
          </a:p>
          <a:p>
            <a:endParaRPr lang="en-US" dirty="0" smtClean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Three classes of multiple test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FWER control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FDR control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FDP estimate and confidence interval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9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Assumption of Multiple Testing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462" y="1595716"/>
            <a:ext cx="8209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"/>
                <a:cs typeface="Helvetica"/>
              </a:rPr>
              <a:t>T</a:t>
            </a:r>
            <a:r>
              <a:rPr lang="en-US" sz="2000" dirty="0" smtClean="0">
                <a:latin typeface="Helvetica"/>
                <a:cs typeface="Helvetica"/>
              </a:rPr>
              <a:t>o carry out multiple hypothesis testing, there are </a:t>
            </a:r>
            <a:r>
              <a:rPr lang="en-US" sz="2000" dirty="0" smtClean="0">
                <a:solidFill>
                  <a:srgbClr val="FF0000"/>
                </a:solidFill>
                <a:latin typeface="Helvetica"/>
                <a:cs typeface="Helvetica"/>
              </a:rPr>
              <a:t>assumptions on the dependence structure of p-values</a:t>
            </a:r>
            <a:r>
              <a:rPr lang="en-US" sz="2000" dirty="0" smtClean="0">
                <a:latin typeface="Helvetica"/>
                <a:cs typeface="Helvetica"/>
              </a:rPr>
              <a:t> from all the tests.</a:t>
            </a:r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7331" y="2795639"/>
            <a:ext cx="8209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Three choices on assumption</a:t>
            </a:r>
            <a:r>
              <a:rPr lang="en-US" sz="2000" dirty="0">
                <a:latin typeface="Helvetica"/>
                <a:cs typeface="Helvetica"/>
              </a:rPr>
              <a:t>s</a:t>
            </a:r>
            <a:endParaRPr lang="en-US" sz="2000" dirty="0" smtClean="0">
              <a:latin typeface="Helvetica"/>
              <a:cs typeface="Helvetic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9732" y="3327769"/>
            <a:ext cx="7933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No Assumption</a:t>
            </a:r>
          </a:p>
          <a:p>
            <a:r>
              <a:rPr lang="en-US" sz="2000" dirty="0">
                <a:latin typeface="Helvetica"/>
                <a:cs typeface="Helvetica"/>
              </a:rPr>
              <a:t>	</a:t>
            </a:r>
            <a:r>
              <a:rPr lang="en-US" sz="2000" dirty="0" smtClean="0">
                <a:latin typeface="Helvetica"/>
                <a:cs typeface="Helvetica"/>
              </a:rPr>
              <a:t>- that means methods need to work for the “worst case” </a:t>
            </a:r>
          </a:p>
          <a:p>
            <a:r>
              <a:rPr lang="en-US" sz="2000" dirty="0">
                <a:latin typeface="Helvetica"/>
                <a:cs typeface="Helvetica"/>
              </a:rPr>
              <a:t>	</a:t>
            </a:r>
            <a:r>
              <a:rPr lang="en-US" sz="2000" dirty="0" smtClean="0">
                <a:latin typeface="Helvetica"/>
                <a:cs typeface="Helvetica"/>
              </a:rPr>
              <a:t>  scenario, which are quite conservative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9731" y="4501098"/>
            <a:ext cx="7933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PDS Assumption: positive dependence through stochastic ordering</a:t>
            </a:r>
          </a:p>
          <a:p>
            <a:r>
              <a:rPr lang="en-US" sz="2000" dirty="0">
                <a:latin typeface="Helvetica"/>
                <a:cs typeface="Helvetica"/>
              </a:rPr>
              <a:t>	</a:t>
            </a:r>
            <a:r>
              <a:rPr lang="en-US" sz="2000" dirty="0" smtClean="0">
                <a:latin typeface="Helvetica"/>
                <a:cs typeface="Helvetica"/>
              </a:rPr>
              <a:t>- methods based on PDS are quite robust to genomics problems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9731" y="5317485"/>
            <a:ext cx="7933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Permutation</a:t>
            </a:r>
          </a:p>
          <a:p>
            <a:r>
              <a:rPr lang="en-US" sz="2000" dirty="0">
                <a:latin typeface="Helvetica"/>
                <a:cs typeface="Helvetica"/>
              </a:rPr>
              <a:t>	</a:t>
            </a:r>
            <a:r>
              <a:rPr lang="en-US" sz="2000" dirty="0" smtClean="0">
                <a:latin typeface="Helvetica"/>
                <a:cs typeface="Helvetica"/>
              </a:rPr>
              <a:t>- Data permutation to adapt to p-values dependencies</a:t>
            </a:r>
          </a:p>
          <a:p>
            <a:r>
              <a:rPr lang="en-US" sz="2000" dirty="0">
                <a:latin typeface="Helvetica"/>
                <a:cs typeface="Helvetica"/>
              </a:rPr>
              <a:t>	</a:t>
            </a:r>
            <a:r>
              <a:rPr lang="en-US" sz="2000" dirty="0" smtClean="0">
                <a:latin typeface="Helvetica"/>
                <a:cs typeface="Helvetica"/>
              </a:rPr>
              <a:t>- Null invariant assumption: no change of joint distribution of the </a:t>
            </a:r>
          </a:p>
          <a:p>
            <a:r>
              <a:rPr lang="en-US" sz="2000" dirty="0">
                <a:latin typeface="Helvetica"/>
                <a:cs typeface="Helvetica"/>
              </a:rPr>
              <a:t>	</a:t>
            </a:r>
            <a:r>
              <a:rPr lang="en-US" sz="2000" dirty="0" smtClean="0">
                <a:latin typeface="Helvetica"/>
                <a:cs typeface="Helvetica"/>
              </a:rPr>
              <a:t>  p-values corresponding to true hypotheses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46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Assumption of Multiple Testing</a:t>
            </a:r>
            <a:endParaRPr lang="en-US" dirty="0">
              <a:latin typeface="Helvetica"/>
              <a:cs typeface="Helvetica"/>
            </a:endParaRPr>
          </a:p>
        </p:txBody>
      </p:sp>
      <p:pic>
        <p:nvPicPr>
          <p:cNvPr id="3" name="Picture 2" descr="Screen Shot 2015-08-11 at 2.15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0" y="1696252"/>
            <a:ext cx="8995064" cy="350007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10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Outline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Background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Hypothesis testing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Type I and Type II error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Multiple testing</a:t>
            </a:r>
            <a:endParaRPr lang="en-US" dirty="0">
              <a:latin typeface="Helvetica"/>
              <a:cs typeface="Helvetica"/>
            </a:endParaRPr>
          </a:p>
          <a:p>
            <a:pPr lvl="1"/>
            <a:r>
              <a:rPr lang="en-US" dirty="0" smtClean="0">
                <a:latin typeface="Helvetica"/>
                <a:cs typeface="Helvetica"/>
              </a:rPr>
              <a:t>Error rate vs. false discover rate (FDR)</a:t>
            </a:r>
          </a:p>
          <a:p>
            <a:endParaRPr lang="en-US" dirty="0" smtClean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Assumptions of multiple tests</a:t>
            </a:r>
          </a:p>
          <a:p>
            <a:endParaRPr lang="en-US" dirty="0" smtClean="0">
              <a:latin typeface="Helvetica"/>
              <a:cs typeface="Helvetica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Helvetica"/>
                <a:cs typeface="Helvetica"/>
              </a:rPr>
              <a:t>Three classes of multiple test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Helvetica"/>
                <a:cs typeface="Helvetica"/>
              </a:rPr>
              <a:t>FWER control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FDR control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FDP estimate and confidence interval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66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Recurring Notation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954" y="1929678"/>
            <a:ext cx="8209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m: all hypotheses with p-values p</a:t>
            </a:r>
            <a:r>
              <a:rPr lang="en-US" sz="2000" baseline="-25000" dirty="0" smtClean="0">
                <a:latin typeface="Helvetica"/>
                <a:cs typeface="Helvetica"/>
              </a:rPr>
              <a:t>1</a:t>
            </a:r>
            <a:r>
              <a:rPr lang="en-US" sz="2000" dirty="0" smtClean="0">
                <a:latin typeface="Helvetica"/>
                <a:cs typeface="Helvetica"/>
              </a:rPr>
              <a:t>, p</a:t>
            </a:r>
            <a:r>
              <a:rPr lang="en-US" sz="2000" baseline="-25000" dirty="0" smtClean="0">
                <a:latin typeface="Helvetica"/>
                <a:cs typeface="Helvetica"/>
              </a:rPr>
              <a:t>2</a:t>
            </a:r>
            <a:r>
              <a:rPr lang="en-US" sz="2000" dirty="0" smtClean="0">
                <a:latin typeface="Helvetica"/>
                <a:cs typeface="Helvetica"/>
              </a:rPr>
              <a:t>, …, p</a:t>
            </a:r>
            <a:r>
              <a:rPr lang="en-US" sz="2000" baseline="-25000" dirty="0" smtClean="0">
                <a:latin typeface="Helvetica"/>
                <a:cs typeface="Helvetica"/>
              </a:rPr>
              <a:t>m</a:t>
            </a:r>
            <a:endParaRPr lang="en-US" sz="2000" baseline="-25000" dirty="0">
              <a:latin typeface="Helvetica"/>
              <a:cs typeface="Helvetic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8954" y="2841531"/>
            <a:ext cx="8209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m</a:t>
            </a:r>
            <a:r>
              <a:rPr lang="en-US" sz="2000" baseline="-25000" dirty="0" smtClean="0">
                <a:latin typeface="Helvetica"/>
                <a:cs typeface="Helvetica"/>
              </a:rPr>
              <a:t>0</a:t>
            </a:r>
            <a:r>
              <a:rPr lang="en-US" sz="2000" dirty="0" smtClean="0">
                <a:latin typeface="Helvetica"/>
                <a:cs typeface="Helvetica"/>
              </a:rPr>
              <a:t>: number of true hypotheses, i.e., hypothesis should not be rejected)</a:t>
            </a:r>
            <a:endParaRPr lang="en-US" sz="2000" baseline="-25000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14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77331" y="2416718"/>
            <a:ext cx="8209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"/>
                <a:cs typeface="Helvetica"/>
              </a:rPr>
              <a:t>R</a:t>
            </a:r>
            <a:r>
              <a:rPr lang="en-US" sz="2000" dirty="0" smtClean="0">
                <a:latin typeface="Helvetica"/>
                <a:cs typeface="Helvetica"/>
              </a:rPr>
              <a:t>anked p-values p</a:t>
            </a:r>
            <a:r>
              <a:rPr lang="en-US" sz="2000" baseline="-25000" dirty="0" smtClean="0">
                <a:latin typeface="Helvetica"/>
                <a:cs typeface="Helvetica"/>
              </a:rPr>
              <a:t>(1)</a:t>
            </a:r>
            <a:r>
              <a:rPr lang="en-US" sz="2000" dirty="0" smtClean="0">
                <a:latin typeface="Helvetica"/>
                <a:cs typeface="Helvetica"/>
              </a:rPr>
              <a:t>, p</a:t>
            </a:r>
            <a:r>
              <a:rPr lang="en-US" sz="2000" baseline="-25000" dirty="0" smtClean="0">
                <a:latin typeface="Helvetica"/>
                <a:cs typeface="Helvetica"/>
              </a:rPr>
              <a:t>(2)</a:t>
            </a:r>
            <a:r>
              <a:rPr lang="en-US" sz="2000" dirty="0" smtClean="0">
                <a:latin typeface="Helvetica"/>
                <a:cs typeface="Helvetica"/>
              </a:rPr>
              <a:t>, …, p</a:t>
            </a:r>
            <a:r>
              <a:rPr lang="en-US" sz="2000" baseline="-25000" dirty="0" smtClean="0">
                <a:latin typeface="Helvetica"/>
                <a:cs typeface="Helvetica"/>
              </a:rPr>
              <a:t>(m)</a:t>
            </a:r>
            <a:endParaRPr lang="en-US" sz="2000" baseline="-25000" dirty="0">
              <a:latin typeface="Helvetica"/>
              <a:cs typeface="Helvetic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9705" y="3394041"/>
            <a:ext cx="8209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"/>
                <a:cs typeface="Helvetica"/>
              </a:rPr>
              <a:t>R</a:t>
            </a:r>
            <a:r>
              <a:rPr lang="en-US" sz="2000" dirty="0" smtClean="0">
                <a:latin typeface="Helvetica"/>
                <a:cs typeface="Helvetica"/>
              </a:rPr>
              <a:t>: total rejects</a:t>
            </a:r>
            <a:endParaRPr lang="en-US" sz="2000" baseline="-25000" dirty="0">
              <a:latin typeface="Helvetica"/>
              <a:cs typeface="Helvetic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989" y="3913073"/>
            <a:ext cx="8391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V: false rejects, i.e., hypothesis from m</a:t>
            </a:r>
            <a:r>
              <a:rPr lang="en-US" sz="2000" baseline="-25000" dirty="0" smtClean="0">
                <a:latin typeface="Helvetica"/>
                <a:cs typeface="Helvetica"/>
              </a:rPr>
              <a:t>0</a:t>
            </a:r>
            <a:r>
              <a:rPr lang="en-US" sz="2000" dirty="0" smtClean="0">
                <a:latin typeface="Helvetica"/>
                <a:cs typeface="Helvetica"/>
              </a:rPr>
              <a:t> but gets rejected. False positive</a:t>
            </a:r>
            <a:endParaRPr lang="en-US" sz="2000" baseline="-25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949461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FWER: </a:t>
            </a:r>
            <a:r>
              <a:rPr lang="en-US" dirty="0" err="1" smtClean="0">
                <a:latin typeface="Helvetica"/>
                <a:cs typeface="Helvetica"/>
              </a:rPr>
              <a:t>Bonferroni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9732" y="1717203"/>
            <a:ext cx="7933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How it works:</a:t>
            </a:r>
          </a:p>
          <a:p>
            <a:r>
              <a:rPr lang="en-US" sz="2000" dirty="0">
                <a:latin typeface="Helvetica"/>
                <a:cs typeface="Helvetica"/>
              </a:rPr>
              <a:t>	</a:t>
            </a:r>
            <a:r>
              <a:rPr lang="en-US" sz="2000" dirty="0" smtClean="0">
                <a:latin typeface="Helvetica"/>
                <a:cs typeface="Helvetica"/>
              </a:rPr>
              <a:t>Set critical value to α/m, where α is the critical value for a single </a:t>
            </a:r>
          </a:p>
          <a:p>
            <a:r>
              <a:rPr lang="en-US" sz="2000" dirty="0">
                <a:latin typeface="Helvetica"/>
                <a:cs typeface="Helvetica"/>
              </a:rPr>
              <a:t>	</a:t>
            </a:r>
            <a:r>
              <a:rPr lang="en-US" sz="2000" dirty="0" smtClean="0">
                <a:latin typeface="Helvetica"/>
                <a:cs typeface="Helvetica"/>
              </a:rPr>
              <a:t>test, and m is total number of tests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707" y="3136080"/>
            <a:ext cx="7933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Underlying rationale</a:t>
            </a:r>
          </a:p>
        </p:txBody>
      </p:sp>
      <p:pic>
        <p:nvPicPr>
          <p:cNvPr id="3" name="Picture 2" descr="Screen Shot 2015-08-11 at 2.54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409" y="3553618"/>
            <a:ext cx="5394420" cy="867681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2867439" y="4163903"/>
            <a:ext cx="510636" cy="6285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65438" y="4815762"/>
            <a:ext cx="29363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Conservative b/c equal sign only holds as events are disjoint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345507" y="4163903"/>
            <a:ext cx="502247" cy="6285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13553" y="4821285"/>
            <a:ext cx="2936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Conservative if many false hypotheses exist</a:t>
            </a:r>
          </a:p>
        </p:txBody>
      </p:sp>
    </p:spTree>
    <p:extLst>
      <p:ext uri="{BB962C8B-B14F-4D97-AF65-F5344CB8AC3E}">
        <p14:creationId xmlns:p14="http://schemas.microsoft.com/office/powerpoint/2010/main" val="2937562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FWER: Holm and Hochberg</a:t>
            </a:r>
            <a:endParaRPr lang="en-US" dirty="0">
              <a:latin typeface="Helvetica"/>
              <a:cs typeface="Helvetica"/>
            </a:endParaRPr>
          </a:p>
        </p:txBody>
      </p:sp>
      <p:pic>
        <p:nvPicPr>
          <p:cNvPr id="13" name="Picture 12" descr="Screen Shot 2015-08-11 at 3.32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263" y="2055763"/>
            <a:ext cx="4779644" cy="392821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8564" y="1717203"/>
            <a:ext cx="430768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Holm: similar as </a:t>
            </a:r>
            <a:r>
              <a:rPr lang="en-US" sz="2000" dirty="0" err="1" smtClean="0">
                <a:latin typeface="Helvetica"/>
                <a:cs typeface="Helvetica"/>
              </a:rPr>
              <a:t>Bonferroni</a:t>
            </a:r>
            <a:r>
              <a:rPr lang="en-US" sz="2000" dirty="0" smtClean="0">
                <a:latin typeface="Helvetica"/>
                <a:cs typeface="Helvetica"/>
              </a:rPr>
              <a:t>, makes no assumption.</a:t>
            </a:r>
          </a:p>
          <a:p>
            <a:r>
              <a:rPr lang="en-US" sz="2000" dirty="0">
                <a:latin typeface="Helvetica"/>
                <a:cs typeface="Helvetica"/>
              </a:rPr>
              <a:t>	</a:t>
            </a:r>
            <a:r>
              <a:rPr lang="en-US" sz="2000" dirty="0" smtClean="0">
                <a:latin typeface="Helvetica"/>
                <a:cs typeface="Helvetica"/>
              </a:rPr>
              <a:t>- Improves over </a:t>
            </a:r>
            <a:r>
              <a:rPr lang="en-US" sz="2000" dirty="0" err="1" smtClean="0">
                <a:latin typeface="Helvetica"/>
                <a:cs typeface="Helvetica"/>
              </a:rPr>
              <a:t>Bonferroni</a:t>
            </a:r>
            <a:r>
              <a:rPr lang="en-US" sz="2000" dirty="0" smtClean="0">
                <a:latin typeface="Helvetica"/>
                <a:cs typeface="Helvetica"/>
              </a:rPr>
              <a:t> to </a:t>
            </a:r>
          </a:p>
          <a:p>
            <a:r>
              <a:rPr lang="en-US" sz="2000" dirty="0">
                <a:latin typeface="Helvetica"/>
                <a:cs typeface="Helvetica"/>
              </a:rPr>
              <a:t>	</a:t>
            </a:r>
            <a:r>
              <a:rPr lang="en-US" sz="2000" dirty="0" smtClean="0">
                <a:latin typeface="Helvetica"/>
                <a:cs typeface="Helvetica"/>
              </a:rPr>
              <a:t>  reach α, instead of m</a:t>
            </a:r>
            <a:r>
              <a:rPr lang="en-US" sz="2000" baseline="-25000" dirty="0" smtClean="0">
                <a:latin typeface="Helvetica"/>
                <a:cs typeface="Helvetica"/>
              </a:rPr>
              <a:t>0</a:t>
            </a:r>
            <a:r>
              <a:rPr lang="en-US" sz="2000" dirty="0" smtClean="0">
                <a:latin typeface="Helvetica"/>
                <a:cs typeface="Helvetica"/>
              </a:rPr>
              <a:t>/m*α.</a:t>
            </a:r>
          </a:p>
          <a:p>
            <a:endParaRPr lang="en-US" sz="800" dirty="0" smtClean="0">
              <a:latin typeface="Helvetica"/>
              <a:cs typeface="Helvetica"/>
            </a:endParaRPr>
          </a:p>
          <a:p>
            <a:r>
              <a:rPr lang="en-US" sz="2000" dirty="0">
                <a:latin typeface="Helvetica"/>
                <a:cs typeface="Helvetica"/>
              </a:rPr>
              <a:t>	</a:t>
            </a:r>
            <a:r>
              <a:rPr lang="en-US" sz="2000" dirty="0" smtClean="0">
                <a:latin typeface="Helvetica"/>
                <a:cs typeface="Helvetica"/>
              </a:rPr>
              <a:t>- Always use Holm instead of 	  	  </a:t>
            </a:r>
            <a:r>
              <a:rPr lang="en-US" sz="2000" dirty="0" err="1" smtClean="0">
                <a:latin typeface="Helvetica"/>
                <a:cs typeface="Helvetica"/>
              </a:rPr>
              <a:t>Bonferroni</a:t>
            </a:r>
            <a:r>
              <a:rPr lang="en-US" sz="2000" dirty="0" smtClean="0">
                <a:latin typeface="Helvetica"/>
                <a:cs typeface="Helvetica"/>
              </a:rPr>
              <a:t>, but may have no 	   	  difference in practice.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941" y="4409845"/>
            <a:ext cx="4307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Hochberg: needs PDS assumption.</a:t>
            </a:r>
          </a:p>
          <a:p>
            <a:r>
              <a:rPr lang="en-US" sz="2000" dirty="0">
                <a:latin typeface="Helvetica"/>
                <a:cs typeface="Helvetica"/>
              </a:rPr>
              <a:t>	</a:t>
            </a:r>
            <a:r>
              <a:rPr lang="en-US" sz="2000" dirty="0" smtClean="0">
                <a:latin typeface="Helvetica"/>
                <a:cs typeface="Helvetica"/>
              </a:rPr>
              <a:t>- Step up approach.</a:t>
            </a:r>
          </a:p>
          <a:p>
            <a:r>
              <a:rPr lang="en-US" sz="2000" dirty="0">
                <a:latin typeface="Helvetica"/>
                <a:cs typeface="Helvetica"/>
              </a:rPr>
              <a:t>	</a:t>
            </a:r>
            <a:r>
              <a:rPr lang="en-US" sz="2000" dirty="0" smtClean="0">
                <a:latin typeface="Helvetica"/>
                <a:cs typeface="Helvetica"/>
              </a:rPr>
              <a:t>- More powerful than Holm.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0599" y="1668343"/>
            <a:ext cx="1109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Hochberg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7541714" y="2068453"/>
            <a:ext cx="353517" cy="82532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10582" y="4157414"/>
            <a:ext cx="668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Helvetica"/>
                <a:cs typeface="Helvetica"/>
              </a:rPr>
              <a:t>Holm</a:t>
            </a:r>
          </a:p>
        </p:txBody>
      </p:sp>
      <p:cxnSp>
        <p:nvCxnSpPr>
          <p:cNvPr id="21" name="Straight Arrow Connector 20"/>
          <p:cNvCxnSpPr>
            <a:stCxn id="20" idx="0"/>
          </p:cNvCxnSpPr>
          <p:nvPr/>
        </p:nvCxnSpPr>
        <p:spPr>
          <a:xfrm flipV="1">
            <a:off x="5544725" y="3666330"/>
            <a:ext cx="334142" cy="49108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39450" y="6273919"/>
            <a:ext cx="35734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Helvetica"/>
                <a:cs typeface="Helvetica"/>
              </a:rPr>
              <a:t>Critical values: α/m, α/(m-1), α/(m-2), etc.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895231" y="4019868"/>
            <a:ext cx="783500" cy="225405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39341" y="5766087"/>
            <a:ext cx="430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R implementation: </a:t>
            </a:r>
            <a:r>
              <a:rPr lang="en-US" sz="2000" dirty="0" err="1" smtClean="0">
                <a:latin typeface="Helvetica"/>
                <a:cs typeface="Helvetica"/>
              </a:rPr>
              <a:t>p.adjust</a:t>
            </a:r>
            <a:endParaRPr lang="en-US" sz="2000" dirty="0" smtClean="0">
              <a:latin typeface="Helvetica"/>
              <a:cs typeface="Helvetica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47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FWER: Permutation Approach – Westfall &amp; Young’s </a:t>
            </a:r>
            <a:r>
              <a:rPr lang="en-US" dirty="0" err="1" smtClean="0">
                <a:latin typeface="Helvetica"/>
                <a:cs typeface="Helvetica"/>
              </a:rPr>
              <a:t>maxT</a:t>
            </a:r>
            <a:r>
              <a:rPr lang="en-US" dirty="0" smtClean="0">
                <a:latin typeface="Helvetica"/>
                <a:cs typeface="Helvetica"/>
              </a:rPr>
              <a:t> method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33" y="5142709"/>
            <a:ext cx="89212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 smtClean="0">
                <a:latin typeface="Helvetica"/>
                <a:cs typeface="Helvetica"/>
              </a:rPr>
              <a:t>1000 permutation is usually sufficient at α = 0.05.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latin typeface="Helvetica"/>
                <a:cs typeface="Helvetica"/>
              </a:rPr>
              <a:t>Typically more powerful than Holm and Hochberg.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latin typeface="Helvetica"/>
                <a:cs typeface="Helvetica"/>
              </a:rPr>
              <a:t>Permutation-based testing is always recommended whenever permutation is feasible.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latin typeface="Helvetica"/>
                <a:cs typeface="Helvetica"/>
              </a:rPr>
              <a:t>R package </a:t>
            </a:r>
            <a:r>
              <a:rPr lang="en-US" sz="2000" dirty="0" err="1" smtClean="0">
                <a:latin typeface="Helvetica"/>
                <a:cs typeface="Helvetica"/>
              </a:rPr>
              <a:t>multtest</a:t>
            </a:r>
            <a:r>
              <a:rPr lang="en-US" sz="2000" dirty="0" smtClean="0">
                <a:latin typeface="Helvetica"/>
                <a:cs typeface="Helvetica"/>
              </a:rPr>
              <a:t> implements the </a:t>
            </a:r>
            <a:r>
              <a:rPr lang="en-US" sz="2000" dirty="0" err="1" smtClean="0">
                <a:latin typeface="Helvetica"/>
                <a:cs typeface="Helvetica"/>
              </a:rPr>
              <a:t>maxT</a:t>
            </a:r>
            <a:r>
              <a:rPr lang="en-US" sz="2000" dirty="0" smtClean="0">
                <a:latin typeface="Helvetica"/>
                <a:cs typeface="Helvetica"/>
              </a:rPr>
              <a:t> procedure.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202163"/>
              </p:ext>
            </p:extLst>
          </p:nvPr>
        </p:nvGraphicFramePr>
        <p:xfrm>
          <a:off x="510617" y="1694220"/>
          <a:ext cx="3056444" cy="323596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764111"/>
                <a:gridCol w="764111"/>
                <a:gridCol w="764111"/>
                <a:gridCol w="76411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Perm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Perm</a:t>
                      </a:r>
                      <a:r>
                        <a:rPr lang="en-US" baseline="0" dirty="0" smtClean="0"/>
                        <a:t> 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11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1k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21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2k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31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3k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baseline="-25000" dirty="0" smtClean="0"/>
                        <a:t>4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41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4k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baseline="-25000" dirty="0" smtClean="0"/>
                        <a:t>5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51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5k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</a:t>
                      </a:r>
                      <a:r>
                        <a:rPr lang="en-US" baseline="-25000" dirty="0" err="1" smtClean="0"/>
                        <a:t>n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n1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</a:t>
                      </a:r>
                      <a:r>
                        <a:rPr lang="en-US" baseline="-25000" dirty="0" err="1" smtClean="0"/>
                        <a:t>nk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802794"/>
              </p:ext>
            </p:extLst>
          </p:nvPr>
        </p:nvGraphicFramePr>
        <p:xfrm>
          <a:off x="5941544" y="1603440"/>
          <a:ext cx="3056444" cy="323596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764111"/>
                <a:gridCol w="764111"/>
                <a:gridCol w="764111"/>
                <a:gridCol w="76411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Perm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Perm</a:t>
                      </a:r>
                      <a:r>
                        <a:rPr lang="en-US" baseline="0" dirty="0" smtClean="0"/>
                        <a:t> 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11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1k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21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2k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31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3k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baseline="-25000" dirty="0" smtClean="0"/>
                        <a:t>4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41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4k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baseline="-25000" dirty="0" smtClean="0"/>
                        <a:t>5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51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5k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</a:t>
                      </a:r>
                      <a:r>
                        <a:rPr lang="en-US" baseline="-25000" dirty="0" err="1" smtClean="0"/>
                        <a:t>n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n1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</a:t>
                      </a:r>
                      <a:r>
                        <a:rPr lang="en-US" baseline="-25000" dirty="0" err="1" smtClean="0"/>
                        <a:t>nk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769747" y="3120803"/>
            <a:ext cx="19591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56224" y="2249276"/>
            <a:ext cx="1972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elvetica"/>
                <a:cs typeface="Helvetica"/>
              </a:rPr>
              <a:t>Set α-percentile of k lowest p-values as critical value, reject original hypothesis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69747" y="3881152"/>
            <a:ext cx="1972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elvetica"/>
                <a:cs typeface="Helvetica"/>
              </a:rPr>
              <a:t>Repeats. Step down approach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3769748" y="3871432"/>
            <a:ext cx="195918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941544" y="2256165"/>
            <a:ext cx="3056444" cy="364769"/>
          </a:xfrm>
          <a:prstGeom prst="rect">
            <a:avLst/>
          </a:prstGeom>
          <a:solidFill>
            <a:srgbClr val="FFFFFF">
              <a:alpha val="0"/>
            </a:srgbClr>
          </a:solidFill>
          <a:ln w="25400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941544" y="3705523"/>
            <a:ext cx="3056444" cy="364769"/>
          </a:xfrm>
          <a:prstGeom prst="rect">
            <a:avLst/>
          </a:prstGeom>
          <a:solidFill>
            <a:srgbClr val="FFFFFF">
              <a:alpha val="0"/>
            </a:srgbClr>
          </a:solidFill>
          <a:ln w="25400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FWER Comments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18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Quite conservative indeed, but…</a:t>
            </a:r>
          </a:p>
          <a:p>
            <a:endParaRPr lang="en-US" dirty="0" smtClean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Results are individually reliable, means every subset is very likely to be true results.</a:t>
            </a:r>
          </a:p>
          <a:p>
            <a:pPr marL="0" indent="0">
              <a:buNone/>
            </a:pPr>
            <a:endParaRPr lang="en-US" dirty="0" smtClean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Whenever feasible, use more powerful methods like permutation.</a:t>
            </a:r>
          </a:p>
          <a:p>
            <a:endParaRPr lang="en-US" dirty="0" smtClean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However, if can be followed by experimental validation, researchers tend to tolerate some error in results to reduce type II error.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68493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Outline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Background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Hypothesis testing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Type I and Type II error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Multiple testing</a:t>
            </a:r>
            <a:endParaRPr lang="en-US" dirty="0">
              <a:latin typeface="Helvetica"/>
              <a:cs typeface="Helvetica"/>
            </a:endParaRPr>
          </a:p>
          <a:p>
            <a:pPr lvl="1"/>
            <a:r>
              <a:rPr lang="en-US" dirty="0" smtClean="0">
                <a:latin typeface="Helvetica"/>
                <a:cs typeface="Helvetica"/>
              </a:rPr>
              <a:t>Error rate vs. false discover rate (FDR)</a:t>
            </a:r>
          </a:p>
          <a:p>
            <a:endParaRPr lang="en-US" dirty="0" smtClean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Assumptions of multiple tests</a:t>
            </a:r>
          </a:p>
          <a:p>
            <a:endParaRPr lang="en-US" dirty="0" smtClean="0">
              <a:latin typeface="Helvetica"/>
              <a:cs typeface="Helvetica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Helvetica"/>
                <a:cs typeface="Helvetica"/>
              </a:rPr>
              <a:t>Three classes of multiple test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FWER control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Helvetica"/>
                <a:cs typeface="Helvetica"/>
              </a:rPr>
              <a:t>FDR control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FDP estimate and confidence interval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94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Why Bother to Present It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93838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Helvetica"/>
                <a:cs typeface="Helvetica"/>
              </a:rPr>
              <a:t>Everyone knows multiple hypothesis testing, and may implement some multiple testing</a:t>
            </a:r>
          </a:p>
          <a:p>
            <a:pPr marL="0" indent="0">
              <a:buNone/>
            </a:pPr>
            <a:endParaRPr lang="en-US" sz="2400" dirty="0" smtClean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2400" dirty="0" smtClean="0">
                <a:latin typeface="Helvetica"/>
                <a:cs typeface="Helvetica"/>
              </a:rPr>
              <a:t>But</a:t>
            </a:r>
          </a:p>
          <a:p>
            <a:pPr marL="0" indent="0">
              <a:buNone/>
            </a:pPr>
            <a:endParaRPr lang="en-US" sz="2400" dirty="0" smtClean="0">
              <a:latin typeface="Helvetica"/>
              <a:cs typeface="Helvetica"/>
            </a:endParaRPr>
          </a:p>
          <a:p>
            <a:r>
              <a:rPr lang="en-US" sz="2400" dirty="0" smtClean="0">
                <a:latin typeface="Helvetica"/>
                <a:cs typeface="Helvetica"/>
              </a:rPr>
              <a:t>What are the state-of-the-art multiple hypothesis testing approaches?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Any Intuition behind multiple hypothesis testing methods?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There are some confusion about multiple testing, at least for me…</a:t>
            </a:r>
            <a:endParaRPr lang="en-US" sz="2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8749935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FDR: </a:t>
            </a:r>
            <a:r>
              <a:rPr lang="en-US" dirty="0" err="1" smtClean="0">
                <a:latin typeface="Helvetica"/>
                <a:cs typeface="Helvetica"/>
              </a:rPr>
              <a:t>Benjamini</a:t>
            </a:r>
            <a:r>
              <a:rPr lang="en-US" dirty="0" smtClean="0">
                <a:latin typeface="Helvetica"/>
                <a:cs typeface="Helvetica"/>
              </a:rPr>
              <a:t> &amp; </a:t>
            </a:r>
            <a:r>
              <a:rPr lang="en-US" dirty="0" err="1" smtClean="0">
                <a:latin typeface="Helvetica"/>
                <a:cs typeface="Helvetica"/>
              </a:rPr>
              <a:t>Yekutieli</a:t>
            </a:r>
            <a:r>
              <a:rPr lang="en-US" dirty="0" smtClean="0">
                <a:latin typeface="Helvetica"/>
                <a:cs typeface="Helvetica"/>
              </a:rPr>
              <a:t> (BY)</a:t>
            </a:r>
            <a:endParaRPr lang="en-US" dirty="0">
              <a:latin typeface="Helvetica"/>
              <a:cs typeface="Helvetica"/>
            </a:endParaRPr>
          </a:p>
        </p:txBody>
      </p:sp>
      <p:pic>
        <p:nvPicPr>
          <p:cNvPr id="11" name="Picture 10" descr="Screen Shot 2015-08-11 at 3.32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263" y="2055763"/>
            <a:ext cx="4779644" cy="39282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4029" y="2952234"/>
            <a:ext cx="42726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How it works: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latin typeface="Helvetica"/>
                <a:cs typeface="Helvetica"/>
              </a:rPr>
              <a:t>Set critical value to </a:t>
            </a:r>
            <a:r>
              <a:rPr lang="en-US" sz="2000" dirty="0" err="1" smtClean="0">
                <a:latin typeface="Helvetica"/>
                <a:cs typeface="Helvetica"/>
              </a:rPr>
              <a:t>i</a:t>
            </a:r>
            <a:r>
              <a:rPr lang="en-US" sz="2000" dirty="0" smtClean="0">
                <a:latin typeface="Helvetica"/>
                <a:cs typeface="Helvetica"/>
              </a:rPr>
              <a:t>α/m for corresponding p-value, p</a:t>
            </a:r>
            <a:r>
              <a:rPr lang="en-US" sz="2000" baseline="-25000" dirty="0" smtClean="0">
                <a:latin typeface="Helvetica"/>
                <a:cs typeface="Helvetica"/>
              </a:rPr>
              <a:t>(</a:t>
            </a:r>
            <a:r>
              <a:rPr lang="en-US" sz="2000" baseline="-25000" dirty="0" err="1" smtClean="0">
                <a:latin typeface="Helvetica"/>
                <a:cs typeface="Helvetica"/>
              </a:rPr>
              <a:t>i</a:t>
            </a:r>
            <a:r>
              <a:rPr lang="en-US" sz="2000" baseline="-25000" dirty="0" smtClean="0">
                <a:latin typeface="Helvetica"/>
                <a:cs typeface="Helvetica"/>
              </a:rPr>
              <a:t>)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latin typeface="Helvetica"/>
                <a:cs typeface="Helvetica"/>
              </a:rPr>
              <a:t>Step-up approach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9313" y="2072227"/>
            <a:ext cx="42726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No assumption on p-values structure needed.</a:t>
            </a:r>
          </a:p>
        </p:txBody>
      </p:sp>
      <p:pic>
        <p:nvPicPr>
          <p:cNvPr id="6" name="Picture 5" descr="Screen Shot 2015-08-11 at 7.38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212" y="3338762"/>
            <a:ext cx="528194" cy="26409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598976" y="6262702"/>
            <a:ext cx="3548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Critical values: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7895231" y="4019868"/>
            <a:ext cx="783500" cy="225405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Screen Shot 2015-08-11 at 7.38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795" y="6310472"/>
            <a:ext cx="528194" cy="264097"/>
          </a:xfrm>
          <a:prstGeom prst="rect">
            <a:avLst/>
          </a:prstGeom>
        </p:spPr>
      </p:pic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12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FDR: </a:t>
            </a:r>
            <a:r>
              <a:rPr lang="en-US" dirty="0" err="1" smtClean="0">
                <a:latin typeface="Helvetica"/>
                <a:cs typeface="Helvetica"/>
              </a:rPr>
              <a:t>Benjamini</a:t>
            </a:r>
            <a:r>
              <a:rPr lang="en-US" dirty="0" smtClean="0">
                <a:latin typeface="Helvetica"/>
                <a:cs typeface="Helvetica"/>
              </a:rPr>
              <a:t> &amp; Hochberg (BH)</a:t>
            </a:r>
            <a:endParaRPr lang="en-US" dirty="0">
              <a:latin typeface="Helvetica"/>
              <a:cs typeface="Helvetica"/>
            </a:endParaRPr>
          </a:p>
        </p:txBody>
      </p:sp>
      <p:pic>
        <p:nvPicPr>
          <p:cNvPr id="11" name="Picture 10" descr="Screen Shot 2015-08-11 at 3.32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263" y="2055763"/>
            <a:ext cx="4779644" cy="392821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42048" y="6262702"/>
            <a:ext cx="3548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Critical values: α/m, 2α/m, 3α/m, etc.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7895231" y="4019868"/>
            <a:ext cx="783500" cy="225405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4029" y="2742730"/>
            <a:ext cx="42726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How it works: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latin typeface="Helvetica"/>
                <a:cs typeface="Helvetica"/>
              </a:rPr>
              <a:t>Set critical value to </a:t>
            </a:r>
            <a:r>
              <a:rPr lang="en-US" sz="2000" dirty="0" err="1" smtClean="0">
                <a:latin typeface="Helvetica"/>
                <a:cs typeface="Helvetica"/>
              </a:rPr>
              <a:t>i</a:t>
            </a:r>
            <a:r>
              <a:rPr lang="en-US" sz="2000" dirty="0" smtClean="0">
                <a:latin typeface="Helvetica"/>
                <a:cs typeface="Helvetica"/>
              </a:rPr>
              <a:t>α/m</a:t>
            </a:r>
            <a:r>
              <a:rPr lang="en-US" sz="2000" dirty="0">
                <a:latin typeface="Helvetica"/>
                <a:cs typeface="Helvetica"/>
              </a:rPr>
              <a:t> </a:t>
            </a:r>
            <a:r>
              <a:rPr lang="en-US" sz="2000" dirty="0" smtClean="0">
                <a:latin typeface="Helvetica"/>
                <a:cs typeface="Helvetica"/>
              </a:rPr>
              <a:t>for corresponding p-value, p</a:t>
            </a:r>
            <a:r>
              <a:rPr lang="en-US" sz="2000" baseline="-25000" dirty="0" smtClean="0">
                <a:latin typeface="Helvetica"/>
                <a:cs typeface="Helvetica"/>
              </a:rPr>
              <a:t>(</a:t>
            </a:r>
            <a:r>
              <a:rPr lang="en-US" sz="2000" baseline="-25000" dirty="0" err="1" smtClean="0">
                <a:latin typeface="Helvetica"/>
                <a:cs typeface="Helvetica"/>
              </a:rPr>
              <a:t>i</a:t>
            </a:r>
            <a:r>
              <a:rPr lang="en-US" sz="2000" baseline="-25000" dirty="0" smtClean="0">
                <a:latin typeface="Helvetica"/>
                <a:cs typeface="Helvetica"/>
              </a:rPr>
              <a:t>)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latin typeface="Helvetica"/>
                <a:cs typeface="Helvetica"/>
              </a:rPr>
              <a:t>Step-up approach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9313" y="2072227"/>
            <a:ext cx="4272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Assumption:</a:t>
            </a:r>
            <a:r>
              <a:rPr lang="en-US" sz="2000" dirty="0">
                <a:latin typeface="Helvetica"/>
                <a:cs typeface="Helvetica"/>
              </a:rPr>
              <a:t> </a:t>
            </a:r>
            <a:r>
              <a:rPr lang="en-US" sz="2000" dirty="0" smtClean="0">
                <a:latin typeface="Helvetica"/>
                <a:cs typeface="Helvetica"/>
              </a:rPr>
              <a:t>PDS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5917" y="4463707"/>
            <a:ext cx="42726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Always more powerful than Hochberg method.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23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FDR Comments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22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Helvetica"/>
                <a:cs typeface="Helvetica"/>
              </a:rPr>
              <a:t>FDR control is usually much less conservative than FWER control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FDR control is more suitable for exploratory genomics experiments than FWER control</a:t>
            </a:r>
          </a:p>
          <a:p>
            <a:pPr marL="0" indent="0">
              <a:buNone/>
            </a:pPr>
            <a:endParaRPr lang="en-US" sz="2400" dirty="0" smtClean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2400" dirty="0" smtClean="0">
                <a:latin typeface="Helvetica"/>
                <a:cs typeface="Helvetica"/>
              </a:rPr>
              <a:t>However…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FDR methods only control the expected value of false discovery proportion, which may vary and be large in the result set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No </a:t>
            </a:r>
            <a:r>
              <a:rPr lang="en-US" sz="2400" dirty="0" err="1" smtClean="0">
                <a:latin typeface="Helvetica"/>
                <a:cs typeface="Helvetica"/>
              </a:rPr>
              <a:t>subsetting</a:t>
            </a:r>
            <a:r>
              <a:rPr lang="en-US" sz="2400" dirty="0" smtClean="0">
                <a:latin typeface="Helvetica"/>
                <a:cs typeface="Helvetica"/>
              </a:rPr>
              <a:t> property</a:t>
            </a:r>
            <a:endParaRPr lang="en-US" sz="2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910790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Outline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Background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Hypothesis testing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Type I and Type II error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Multiple testing</a:t>
            </a:r>
            <a:endParaRPr lang="en-US" dirty="0">
              <a:latin typeface="Helvetica"/>
              <a:cs typeface="Helvetica"/>
            </a:endParaRPr>
          </a:p>
          <a:p>
            <a:pPr lvl="1"/>
            <a:r>
              <a:rPr lang="en-US" dirty="0" smtClean="0">
                <a:latin typeface="Helvetica"/>
                <a:cs typeface="Helvetica"/>
              </a:rPr>
              <a:t>Error rate vs. false discover rate (FDR)</a:t>
            </a:r>
          </a:p>
          <a:p>
            <a:endParaRPr lang="en-US" dirty="0" smtClean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Assumptions of multiple tests</a:t>
            </a:r>
          </a:p>
          <a:p>
            <a:endParaRPr lang="en-US" dirty="0" smtClean="0">
              <a:latin typeface="Helvetica"/>
              <a:cs typeface="Helvetica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Helvetica"/>
                <a:cs typeface="Helvetica"/>
              </a:rPr>
              <a:t>Three classes of multiple test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FWER control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Helvetica"/>
                <a:cs typeface="Helvetica"/>
              </a:rPr>
              <a:t>FDR control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Helvetica"/>
                <a:cs typeface="Helvetica"/>
              </a:rPr>
              <a:t>FDP estimate and confidence interval</a:t>
            </a:r>
            <a:endParaRPr lang="en-US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19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FDR Control vs. FDP Estimate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Helvetica"/>
                <a:cs typeface="Helvetica"/>
              </a:rPr>
              <a:t>FDR = E(V/R), which is an average false discovery of all the rejection sets (all R’s).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FDP = V/R, which is the false discovery of a given rejection set R</a:t>
            </a:r>
          </a:p>
          <a:p>
            <a:pPr marL="0" indent="0">
              <a:buNone/>
            </a:pPr>
            <a:endParaRPr lang="en-US" sz="2400" dirty="0" smtClean="0">
              <a:latin typeface="Helvetica"/>
              <a:cs typeface="Helvetica"/>
            </a:endParaRPr>
          </a:p>
          <a:p>
            <a:r>
              <a:rPr lang="en-US" sz="2400" dirty="0" smtClean="0">
                <a:latin typeface="Helvetica"/>
                <a:cs typeface="Helvetica"/>
              </a:rPr>
              <a:t>Whereas FDR control methods identify a rejection set with bounded FRD, the FDP estimate methods reverse the procedure and allow the user to pick any set of hypothesis and compute its false discovery.</a:t>
            </a:r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80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Helvetica"/>
                <a:cs typeface="Helvetica"/>
              </a:rPr>
              <a:t>Storey’s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dirty="0" smtClean="0">
                <a:latin typeface="Helvetica"/>
                <a:cs typeface="Helvetica"/>
              </a:rPr>
              <a:t>q-value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16884"/>
            <a:ext cx="8498584" cy="120192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Helvetica"/>
                <a:cs typeface="Helvetica"/>
              </a:rPr>
              <a:t>Point estimate of FDP for the collection of the top k hypotheses with best p-values.</a:t>
            </a:r>
            <a:endParaRPr lang="en-US" sz="2400" dirty="0">
              <a:latin typeface="Helvetica"/>
              <a:cs typeface="Helvetica"/>
            </a:endParaRPr>
          </a:p>
        </p:txBody>
      </p:sp>
      <p:pic>
        <p:nvPicPr>
          <p:cNvPr id="4" name="Picture 3" descr="Screen Shot 2015-08-12 at 2.32.4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426" y="2500417"/>
            <a:ext cx="3769374" cy="429962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25</a:t>
            </a:fld>
            <a:endParaRPr lang="en-US"/>
          </a:p>
        </p:txBody>
      </p:sp>
      <p:pic>
        <p:nvPicPr>
          <p:cNvPr id="10" name="Picture 9" descr="Screen Shot 2015-08-12 at 2.37.4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15006"/>
            <a:ext cx="3251200" cy="78740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H="1">
            <a:off x="4905136" y="5839939"/>
            <a:ext cx="7511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11034" y="5615991"/>
            <a:ext cx="1108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False</a:t>
            </a:r>
          </a:p>
          <a:p>
            <a:r>
              <a:rPr lang="en-US" dirty="0" smtClean="0">
                <a:latin typeface="Helvetica"/>
                <a:cs typeface="Helvetica"/>
              </a:rPr>
              <a:t>Positives</a:t>
            </a:r>
            <a:endParaRPr lang="en-US" dirty="0">
              <a:latin typeface="Helvetica"/>
              <a:cs typeface="Helvetica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253664" y="5001921"/>
            <a:ext cx="445168" cy="6140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690417" y="4616115"/>
            <a:ext cx="2391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Proportion of true null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891" y="6392253"/>
            <a:ext cx="1505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Critical value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32476" y="4355590"/>
            <a:ext cx="1108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True</a:t>
            </a:r>
          </a:p>
          <a:p>
            <a:r>
              <a:rPr lang="en-US" dirty="0" smtClean="0">
                <a:latin typeface="Helvetica"/>
                <a:cs typeface="Helvetica"/>
              </a:rPr>
              <a:t>Positives</a:t>
            </a:r>
            <a:endParaRPr lang="en-US" dirty="0">
              <a:latin typeface="Helvetica"/>
              <a:cs typeface="Helvetica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4905136" y="4616115"/>
            <a:ext cx="777336" cy="83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Screen Shot 2015-08-12 at 2.48.38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55615"/>
            <a:ext cx="2133600" cy="6731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57200" y="2740248"/>
            <a:ext cx="4585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To estimate number of true null hypothesis: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170924"/>
            <a:ext cx="1865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Estimate of FDP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58575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FDP Confidence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457200" y="1416884"/>
            <a:ext cx="8498584" cy="1201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Helvetica"/>
                <a:cs typeface="Helvetica"/>
              </a:rPr>
              <a:t>Storey’s</a:t>
            </a:r>
            <a:r>
              <a:rPr lang="en-US" sz="2400" dirty="0" smtClean="0">
                <a:latin typeface="Helvetica"/>
                <a:cs typeface="Helvetica"/>
              </a:rPr>
              <a:t> approach gives a point estimate of FDP, but without variation, a point estimate is of limited value</a:t>
            </a:r>
            <a:endParaRPr lang="en-US" sz="2400" dirty="0">
              <a:latin typeface="Helvetica"/>
              <a:cs typeface="Helvetica"/>
            </a:endParaRPr>
          </a:p>
        </p:txBody>
      </p:sp>
      <p:pic>
        <p:nvPicPr>
          <p:cNvPr id="8" name="Picture 7" descr="Screen Shot 2015-08-12 at 3.05.3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951" y="2618806"/>
            <a:ext cx="3838804" cy="3731799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57200" y="2687872"/>
            <a:ext cx="4722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Helvetica"/>
                <a:cs typeface="Helvetica"/>
              </a:rPr>
              <a:t>Goeman</a:t>
            </a:r>
            <a:r>
              <a:rPr lang="en-US" dirty="0" smtClean="0">
                <a:latin typeface="Helvetica"/>
                <a:cs typeface="Helvetica"/>
              </a:rPr>
              <a:t> and </a:t>
            </a:r>
            <a:r>
              <a:rPr lang="en-US" dirty="0" err="1" smtClean="0">
                <a:latin typeface="Helvetica"/>
                <a:cs typeface="Helvetica"/>
              </a:rPr>
              <a:t>Solari’s</a:t>
            </a:r>
            <a:r>
              <a:rPr lang="en-US" dirty="0" smtClean="0">
                <a:latin typeface="Helvetica"/>
                <a:cs typeface="Helvetica"/>
              </a:rPr>
              <a:t> approach to compute a FDP confidence interval for any user picked set of hypothesis R: [0, Q(R)</a:t>
            </a:r>
            <a:r>
              <a:rPr lang="en-US" baseline="-25000" dirty="0" smtClean="0">
                <a:latin typeface="Helvetica"/>
                <a:cs typeface="Helvetica"/>
              </a:rPr>
              <a:t>CI</a:t>
            </a:r>
            <a:r>
              <a:rPr lang="en-US" dirty="0" smtClean="0">
                <a:latin typeface="Helvetica"/>
                <a:cs typeface="Helvetica"/>
              </a:rPr>
              <a:t>], where</a:t>
            </a:r>
          </a:p>
          <a:p>
            <a:r>
              <a:rPr lang="en-US" dirty="0" err="1" smtClean="0">
                <a:latin typeface="Helvetica"/>
                <a:cs typeface="Helvetica"/>
              </a:rPr>
              <a:t>Pr</a:t>
            </a:r>
            <a:r>
              <a:rPr lang="en-US" dirty="0" smtClean="0">
                <a:latin typeface="Helvetica"/>
                <a:cs typeface="Helvetica"/>
              </a:rPr>
              <a:t>( Q(R) ≤ Q(R)</a:t>
            </a:r>
            <a:r>
              <a:rPr lang="en-US" baseline="-25000" dirty="0" smtClean="0">
                <a:latin typeface="Helvetica"/>
                <a:cs typeface="Helvetica"/>
              </a:rPr>
              <a:t>CI </a:t>
            </a:r>
            <a:r>
              <a:rPr lang="en-US" dirty="0" smtClean="0">
                <a:latin typeface="Helvetica"/>
                <a:cs typeface="Helvetica"/>
              </a:rPr>
              <a:t>) ≥ 1 – α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686530"/>
            <a:ext cx="4722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Approach: combine closed testing procedure and the critical values for p</a:t>
            </a:r>
            <a:r>
              <a:rPr lang="en-US" baseline="-25000" dirty="0" smtClean="0">
                <a:latin typeface="Helvetica"/>
                <a:cs typeface="Helvetica"/>
              </a:rPr>
              <a:t>(</a:t>
            </a:r>
            <a:r>
              <a:rPr lang="en-US" baseline="-25000" dirty="0" err="1" smtClean="0">
                <a:latin typeface="Helvetica"/>
                <a:cs typeface="Helvetica"/>
              </a:rPr>
              <a:t>i</a:t>
            </a:r>
            <a:r>
              <a:rPr lang="en-US" baseline="-25000" dirty="0" smtClean="0">
                <a:latin typeface="Helvetica"/>
                <a:cs typeface="Helvetica"/>
              </a:rPr>
              <a:t>)</a:t>
            </a:r>
            <a:r>
              <a:rPr lang="en-US" dirty="0" smtClean="0">
                <a:latin typeface="Helvetica"/>
                <a:cs typeface="Helvetica"/>
              </a:rPr>
              <a:t> from </a:t>
            </a:r>
            <a:r>
              <a:rPr lang="en-US" dirty="0" err="1" smtClean="0">
                <a:latin typeface="Helvetica"/>
                <a:cs typeface="Helvetica"/>
              </a:rPr>
              <a:t>Simes</a:t>
            </a:r>
            <a:r>
              <a:rPr lang="en-US" dirty="0" smtClean="0">
                <a:latin typeface="Helvetica"/>
                <a:cs typeface="Helvetica"/>
              </a:rPr>
              <a:t>/</a:t>
            </a:r>
            <a:r>
              <a:rPr lang="en-US" dirty="0" err="1" smtClean="0">
                <a:latin typeface="Helvetica"/>
                <a:cs typeface="Helvetica"/>
              </a:rPr>
              <a:t>Hommel</a:t>
            </a:r>
            <a:r>
              <a:rPr lang="en-US" dirty="0" smtClean="0">
                <a:latin typeface="Helvetica"/>
                <a:cs typeface="Helvetica"/>
              </a:rPr>
              <a:t> inequality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200" y="5981273"/>
            <a:ext cx="4722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Implementation: R package cherry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4100935"/>
            <a:ext cx="4722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Point estimate by setting </a:t>
            </a:r>
            <a:r>
              <a:rPr lang="en-US" dirty="0" smtClean="0">
                <a:latin typeface="Helvetica"/>
                <a:cs typeface="Helvetica"/>
              </a:rPr>
              <a:t>α = 0.5</a:t>
            </a:r>
            <a:r>
              <a:rPr lang="en-US" dirty="0" smtClean="0">
                <a:latin typeface="Helvetica"/>
                <a:cs typeface="Helvetica"/>
              </a:rPr>
              <a:t> 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668964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FDP Confidence </a:t>
            </a:r>
            <a:r>
              <a:rPr lang="en-US" dirty="0" smtClean="0">
                <a:latin typeface="Helvetica"/>
                <a:cs typeface="Helvetica"/>
              </a:rPr>
              <a:t>by Permutation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2687872"/>
            <a:ext cx="4722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Helvetica"/>
                <a:cs typeface="Helvetica"/>
              </a:rPr>
              <a:t>Goeman</a:t>
            </a:r>
            <a:r>
              <a:rPr lang="en-US" dirty="0" smtClean="0">
                <a:latin typeface="Helvetica"/>
                <a:cs typeface="Helvetica"/>
              </a:rPr>
              <a:t> and </a:t>
            </a:r>
            <a:r>
              <a:rPr lang="en-US" dirty="0" err="1" smtClean="0">
                <a:latin typeface="Helvetica"/>
                <a:cs typeface="Helvetica"/>
              </a:rPr>
              <a:t>Solari’s</a:t>
            </a:r>
            <a:r>
              <a:rPr lang="en-US" dirty="0" smtClean="0">
                <a:latin typeface="Helvetica"/>
                <a:cs typeface="Helvetica"/>
              </a:rPr>
              <a:t> approach to compute a FDP confidence interval for any user picked set of hypothesis R: [0, Q(R)</a:t>
            </a:r>
            <a:r>
              <a:rPr lang="en-US" baseline="-25000" dirty="0" smtClean="0">
                <a:latin typeface="Helvetica"/>
                <a:cs typeface="Helvetica"/>
              </a:rPr>
              <a:t>CI</a:t>
            </a:r>
            <a:r>
              <a:rPr lang="en-US" dirty="0" smtClean="0">
                <a:latin typeface="Helvetica"/>
                <a:cs typeface="Helvetica"/>
              </a:rPr>
              <a:t>], where</a:t>
            </a:r>
          </a:p>
          <a:p>
            <a:r>
              <a:rPr lang="en-US" dirty="0" err="1" smtClean="0">
                <a:latin typeface="Helvetica"/>
                <a:cs typeface="Helvetica"/>
              </a:rPr>
              <a:t>Pr</a:t>
            </a:r>
            <a:r>
              <a:rPr lang="en-US" dirty="0" smtClean="0">
                <a:latin typeface="Helvetica"/>
                <a:cs typeface="Helvetica"/>
              </a:rPr>
              <a:t>( Q(R) ≤ Q(R)</a:t>
            </a:r>
            <a:r>
              <a:rPr lang="en-US" baseline="-25000" dirty="0" smtClean="0">
                <a:latin typeface="Helvetica"/>
                <a:cs typeface="Helvetica"/>
              </a:rPr>
              <a:t>CI </a:t>
            </a:r>
            <a:r>
              <a:rPr lang="en-US" dirty="0" smtClean="0">
                <a:latin typeface="Helvetica"/>
                <a:cs typeface="Helvetica"/>
              </a:rPr>
              <a:t>) ≥ 1 – α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686530"/>
            <a:ext cx="4722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Approach: combine closed testing procedure and the </a:t>
            </a:r>
            <a:r>
              <a:rPr lang="en-US" dirty="0" err="1" smtClean="0">
                <a:latin typeface="Helvetica"/>
                <a:cs typeface="Helvetica"/>
              </a:rPr>
              <a:t>Simes</a:t>
            </a:r>
            <a:r>
              <a:rPr lang="en-US" dirty="0" smtClean="0">
                <a:latin typeface="Helvetica"/>
                <a:cs typeface="Helvetica"/>
              </a:rPr>
              <a:t>/</a:t>
            </a:r>
            <a:r>
              <a:rPr lang="en-US" dirty="0" err="1" smtClean="0">
                <a:latin typeface="Helvetica"/>
                <a:cs typeface="Helvetica"/>
              </a:rPr>
              <a:t>Hommel</a:t>
            </a:r>
            <a:r>
              <a:rPr lang="en-US" dirty="0" smtClean="0">
                <a:latin typeface="Helvetica"/>
                <a:cs typeface="Helvetica"/>
              </a:rPr>
              <a:t> inequality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200" y="5559102"/>
            <a:ext cx="4722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Implementation: R package cherry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4100935"/>
            <a:ext cx="4722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Point estimate by setting </a:t>
            </a:r>
            <a:r>
              <a:rPr lang="en-US" dirty="0" smtClean="0">
                <a:latin typeface="Helvetica"/>
                <a:cs typeface="Helvetica"/>
              </a:rPr>
              <a:t>α = 0.5</a:t>
            </a:r>
            <a:r>
              <a:rPr lang="en-US" dirty="0" smtClean="0">
                <a:latin typeface="Helvetica"/>
                <a:cs typeface="Helvetica"/>
              </a:rPr>
              <a:t> </a:t>
            </a:r>
            <a:endParaRPr lang="en-US" dirty="0">
              <a:latin typeface="Helvetica"/>
              <a:cs typeface="Helvetica"/>
            </a:endParaRPr>
          </a:p>
        </p:txBody>
      </p:sp>
      <p:pic>
        <p:nvPicPr>
          <p:cNvPr id="11" name="Picture 10" descr="Screen Shot 2015-08-12 at 3.19.0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463" y="2320146"/>
            <a:ext cx="3980344" cy="3849646"/>
          </a:xfrm>
          <a:prstGeom prst="rect">
            <a:avLst/>
          </a:prstGeom>
        </p:spPr>
      </p:pic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457200" y="1416884"/>
            <a:ext cx="8498584" cy="1201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Helvetica"/>
                <a:cs typeface="Helvetica"/>
              </a:rPr>
              <a:t>Similar as </a:t>
            </a:r>
            <a:r>
              <a:rPr lang="en-US" sz="2400" dirty="0" err="1" smtClean="0">
                <a:latin typeface="Helvetica"/>
                <a:cs typeface="Helvetica"/>
              </a:rPr>
              <a:t>Goeman</a:t>
            </a:r>
            <a:r>
              <a:rPr lang="en-US" sz="2400" dirty="0" smtClean="0">
                <a:latin typeface="Helvetica"/>
                <a:cs typeface="Helvetica"/>
              </a:rPr>
              <a:t> and </a:t>
            </a:r>
            <a:r>
              <a:rPr lang="en-US" sz="2400" dirty="0" err="1" smtClean="0">
                <a:latin typeface="Helvetica"/>
                <a:cs typeface="Helvetica"/>
              </a:rPr>
              <a:t>Solari’s</a:t>
            </a:r>
            <a:r>
              <a:rPr lang="en-US" sz="2400" dirty="0" smtClean="0">
                <a:latin typeface="Helvetica"/>
                <a:cs typeface="Helvetica"/>
              </a:rPr>
              <a:t> approach, except the critical values for p(</a:t>
            </a:r>
            <a:r>
              <a:rPr lang="en-US" sz="2400" dirty="0" err="1" smtClean="0">
                <a:latin typeface="Helvetica"/>
                <a:cs typeface="Helvetica"/>
              </a:rPr>
              <a:t>i</a:t>
            </a:r>
            <a:r>
              <a:rPr lang="en-US" sz="2400" dirty="0" smtClean="0">
                <a:latin typeface="Helvetica"/>
                <a:cs typeface="Helvetica"/>
              </a:rPr>
              <a:t>) are from permutation results.</a:t>
            </a:r>
            <a:endParaRPr lang="en-US" sz="2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4545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Reducing the Number of Tests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28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Helvetica"/>
                <a:cs typeface="Helvetica"/>
              </a:rPr>
              <a:t>Remove irrelevant hypotheses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Remove uninteresting tests (for example, </a:t>
            </a:r>
            <a:r>
              <a:rPr lang="en-US" dirty="0" err="1" smtClean="0">
                <a:latin typeface="Helvetica"/>
                <a:cs typeface="Helvetica"/>
              </a:rPr>
              <a:t>unannotated</a:t>
            </a:r>
            <a:r>
              <a:rPr lang="en-US" dirty="0" smtClean="0">
                <a:latin typeface="Helvetica"/>
                <a:cs typeface="Helvetica"/>
              </a:rPr>
              <a:t> regions)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Remove low power test (for example, tests with few data)</a:t>
            </a:r>
          </a:p>
          <a:p>
            <a:pPr marL="0" indent="0">
              <a:buNone/>
            </a:pPr>
            <a:endParaRPr lang="en-US" sz="2800" dirty="0" smtClean="0">
              <a:latin typeface="Helvetica"/>
              <a:cs typeface="Helvetica"/>
            </a:endParaRPr>
          </a:p>
          <a:p>
            <a:r>
              <a:rPr lang="en-US" sz="2800" dirty="0" smtClean="0">
                <a:latin typeface="Helvetica"/>
                <a:cs typeface="Helvetica"/>
              </a:rPr>
              <a:t>Tests aggregation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For example, aggregate at gene level</a:t>
            </a:r>
          </a:p>
        </p:txBody>
      </p:sp>
    </p:spTree>
    <p:extLst>
      <p:ext uri="{BB962C8B-B14F-4D97-AF65-F5344CB8AC3E}">
        <p14:creationId xmlns:p14="http://schemas.microsoft.com/office/powerpoint/2010/main" val="4091168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Conclusion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29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Helvetica"/>
                <a:cs typeface="Helvetica"/>
              </a:rPr>
              <a:t>There are three different classes of methods for multiple testing correction</a:t>
            </a:r>
          </a:p>
          <a:p>
            <a:pPr lvl="1"/>
            <a:r>
              <a:rPr lang="en-US" sz="2000" dirty="0" smtClean="0">
                <a:latin typeface="Helvetica"/>
                <a:cs typeface="Helvetica"/>
              </a:rPr>
              <a:t>FWER control</a:t>
            </a:r>
          </a:p>
          <a:p>
            <a:pPr lvl="1"/>
            <a:r>
              <a:rPr lang="en-US" sz="2000" dirty="0" smtClean="0">
                <a:latin typeface="Helvetica"/>
                <a:cs typeface="Helvetica"/>
              </a:rPr>
              <a:t>FDR control</a:t>
            </a:r>
          </a:p>
          <a:p>
            <a:pPr lvl="1"/>
            <a:r>
              <a:rPr lang="en-US" sz="2000" dirty="0" smtClean="0">
                <a:latin typeface="Helvetica"/>
                <a:cs typeface="Helvetica"/>
              </a:rPr>
              <a:t>FDP estimate &amp; confidence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Within each class, there are variants of method for different assumptions on p-values structure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FDR methods are usually more powerful than FWER methods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FWER results have the </a:t>
            </a:r>
            <a:r>
              <a:rPr lang="en-US" sz="2000" dirty="0" err="1" smtClean="0">
                <a:latin typeface="Helvetica"/>
                <a:cs typeface="Helvetica"/>
              </a:rPr>
              <a:t>subsetting</a:t>
            </a:r>
            <a:r>
              <a:rPr lang="en-US" sz="2000" dirty="0" smtClean="0">
                <a:latin typeface="Helvetica"/>
                <a:cs typeface="Helvetica"/>
              </a:rPr>
              <a:t> property, while FDR/FDP results don’t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If followed by experimental validation of whole call set, FDR/FDP methods are </a:t>
            </a:r>
            <a:r>
              <a:rPr lang="en-US" sz="2000" dirty="0" err="1" smtClean="0">
                <a:latin typeface="Helvetica"/>
                <a:cs typeface="Helvetica"/>
              </a:rPr>
              <a:t>perferred</a:t>
            </a:r>
            <a:endParaRPr lang="en-US" sz="2000" dirty="0" smtClean="0">
              <a:latin typeface="Helvetica"/>
              <a:cs typeface="Helvetica"/>
            </a:endParaRPr>
          </a:p>
          <a:p>
            <a:r>
              <a:rPr lang="en-US" sz="2000" dirty="0" smtClean="0">
                <a:latin typeface="Helvetica"/>
                <a:cs typeface="Helvetica"/>
              </a:rPr>
              <a:t>Reduce number of hypothesis by selection and aggregation</a:t>
            </a:r>
          </a:p>
        </p:txBody>
      </p:sp>
    </p:spTree>
    <p:extLst>
      <p:ext uri="{BB962C8B-B14F-4D97-AF65-F5344CB8AC3E}">
        <p14:creationId xmlns:p14="http://schemas.microsoft.com/office/powerpoint/2010/main" val="1175306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Some Confusions (I have)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7462" y="1595716"/>
            <a:ext cx="8209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After calling a set of significant results with multiple testing, can I “zoom-in” to a subset of the results?</a:t>
            </a:r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462" y="2651605"/>
            <a:ext cx="8209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Is it legitimate to reduce number of multiple tests to get more power, i.e., to reject more hypotheses?</a:t>
            </a:r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7462" y="3655925"/>
            <a:ext cx="82094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Following the above question, it looks like whether a hypothesis is rejected or not depends on the number of tests. For example, a hypothesis may be not rejected originally, but becomes rejected after reducing number of tests. How to take that?</a:t>
            </a:r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70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Revisit My Confusions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7462" y="1595716"/>
            <a:ext cx="820946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After calling a set of significant results with multiple testing, can I “zoom-in” to a subset of the results?</a:t>
            </a:r>
          </a:p>
          <a:p>
            <a:endParaRPr lang="en-US" sz="800" dirty="0" smtClean="0">
              <a:latin typeface="Helvetica"/>
              <a:cs typeface="Helvetica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Helvetica"/>
                <a:cs typeface="Helvetica"/>
              </a:rPr>
              <a:t>A: </a:t>
            </a:r>
            <a:r>
              <a:rPr lang="en-US" sz="2000" dirty="0" smtClean="0">
                <a:latin typeface="Helvetica"/>
                <a:cs typeface="Helvetica"/>
              </a:rPr>
              <a:t>Depends on methods used to call</a:t>
            </a:r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7331" y="2795639"/>
            <a:ext cx="837370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Is it legitimate to reduce number of multiple tests to get more power, i.e., reject more hypotheses?</a:t>
            </a:r>
          </a:p>
          <a:p>
            <a:endParaRPr lang="en-US" sz="800" dirty="0" smtClean="0">
              <a:latin typeface="Helvetica"/>
              <a:cs typeface="Helvetica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Helvetica"/>
                <a:cs typeface="Helvetica"/>
              </a:rPr>
              <a:t>A: </a:t>
            </a:r>
            <a:r>
              <a:rPr lang="en-US" sz="2000" dirty="0" smtClean="0">
                <a:solidFill>
                  <a:srgbClr val="000000"/>
                </a:solidFill>
                <a:latin typeface="Helvetica"/>
                <a:cs typeface="Helvetica"/>
              </a:rPr>
              <a:t>Theoretically, ok to remove irrelevant/less interesting/low power tests.</a:t>
            </a:r>
            <a:endParaRPr lang="en-US" sz="20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7462" y="3943994"/>
            <a:ext cx="820946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Following the above question, it looks like whether a hypothesis is rejected or not depends on the number of tests. For example, a hypothesis may be not rejected originally, but becomes rejected after reducing number of tests. How to take that?</a:t>
            </a:r>
          </a:p>
          <a:p>
            <a:endParaRPr lang="en-US" sz="800" dirty="0" smtClean="0">
              <a:latin typeface="Helvetica"/>
              <a:cs typeface="Helvetica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Helvetica"/>
                <a:cs typeface="Helvetica"/>
              </a:rPr>
              <a:t>A:</a:t>
            </a:r>
            <a:r>
              <a:rPr lang="en-US" sz="2000" dirty="0" smtClean="0">
                <a:latin typeface="Helvetica"/>
                <a:cs typeface="Helvetica"/>
              </a:rPr>
              <a:t> Multiple testing is about the whole call set, but not individual gene. So having a gene in or not in doesn’t say much about the gene itself? </a:t>
            </a:r>
            <a:r>
              <a:rPr lang="en-US" sz="2000" dirty="0" err="1" smtClean="0">
                <a:latin typeface="Helvetica"/>
                <a:cs typeface="Helvetica"/>
              </a:rPr>
              <a:t>Mmm</a:t>
            </a:r>
            <a:r>
              <a:rPr lang="en-US" sz="2000" dirty="0" smtClean="0">
                <a:latin typeface="Helvetica"/>
                <a:cs typeface="Helvetica"/>
              </a:rPr>
              <a:t>… still somehow confused.</a:t>
            </a:r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32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Helvetica"/>
                <a:cs typeface="Helvetica"/>
              </a:rPr>
              <a:t>Questions?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255477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Outline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Background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Hypothesis testing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Type I and Type II error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Multiple testing</a:t>
            </a:r>
            <a:endParaRPr lang="en-US" dirty="0">
              <a:latin typeface="Helvetica"/>
              <a:cs typeface="Helvetica"/>
            </a:endParaRPr>
          </a:p>
          <a:p>
            <a:pPr lvl="1"/>
            <a:r>
              <a:rPr lang="en-US" dirty="0" smtClean="0">
                <a:latin typeface="Helvetica"/>
                <a:cs typeface="Helvetica"/>
              </a:rPr>
              <a:t>Error rate vs. false discover rate (FDR)</a:t>
            </a:r>
          </a:p>
          <a:p>
            <a:endParaRPr lang="en-US" dirty="0" smtClean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Assumptions of multiple tests</a:t>
            </a:r>
          </a:p>
          <a:p>
            <a:endParaRPr lang="en-US" dirty="0" smtClean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Three classes of multiple tests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FWER control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FDR control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FDP estimate and confidence interval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07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Hypothesis Testing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13968"/>
            <a:ext cx="8209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Objective:</a:t>
            </a:r>
          </a:p>
          <a:p>
            <a:r>
              <a:rPr lang="en-US" sz="2000" dirty="0">
                <a:latin typeface="Helvetica"/>
                <a:cs typeface="Helvetica"/>
              </a:rPr>
              <a:t>T</a:t>
            </a:r>
            <a:r>
              <a:rPr lang="en-US" sz="2000" dirty="0" smtClean="0">
                <a:latin typeface="Helvetica"/>
                <a:cs typeface="Helvetica"/>
              </a:rPr>
              <a:t>est a hypothesis of a population</a:t>
            </a:r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7331" y="2625822"/>
            <a:ext cx="82094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Idea: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Roughly speaking, it is proof by contradiction. Assume a hypothesis is true about the population, then get a sample from the population, check whether the sample data exhibits something ridiculous (i.e., significant). If so, reject the hypothesis.</a:t>
            </a:r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7331" y="4373406"/>
            <a:ext cx="81581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Steps: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Helvetica"/>
                <a:cs typeface="Helvetica"/>
              </a:rPr>
              <a:t>Formulate null and alternative hypothesis;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Helvetica"/>
                <a:cs typeface="Helvetica"/>
              </a:rPr>
              <a:t>Identify a sample statistic that can be </a:t>
            </a:r>
            <a:r>
              <a:rPr lang="en-US" sz="2000" dirty="0" smtClean="0">
                <a:solidFill>
                  <a:srgbClr val="FF0000"/>
                </a:solidFill>
                <a:latin typeface="Helvetica"/>
                <a:cs typeface="Helvetica"/>
              </a:rPr>
              <a:t>assessed</a:t>
            </a:r>
            <a:r>
              <a:rPr lang="en-US" sz="2000" dirty="0" smtClean="0">
                <a:latin typeface="Helvetica"/>
                <a:cs typeface="Helvetica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Helvetica"/>
                <a:cs typeface="Helvetica"/>
              </a:rPr>
              <a:t>under null</a:t>
            </a:r>
            <a:r>
              <a:rPr lang="en-US" sz="2000" dirty="0" smtClean="0">
                <a:latin typeface="Helvetica"/>
                <a:cs typeface="Helvetica"/>
              </a:rPr>
              <a:t>;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Helvetica"/>
                <a:cs typeface="Helvetica"/>
              </a:rPr>
              <a:t>Compute p-value of the sample statistic;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Helvetica"/>
                <a:cs typeface="Helvetica"/>
              </a:rPr>
              <a:t>Decide whether p-value is significant enough by comparing it to a critical value (α). Rejects null if p-value is less than </a:t>
            </a:r>
            <a:r>
              <a:rPr lang="en-US" sz="2000" dirty="0" smtClean="0">
                <a:latin typeface="Helvetica"/>
                <a:cs typeface="Helvetica"/>
              </a:rPr>
              <a:t>α</a:t>
            </a:r>
            <a:r>
              <a:rPr lang="en-US" sz="2000" dirty="0" smtClean="0">
                <a:latin typeface="Helvetica"/>
                <a:cs typeface="Helvetica"/>
              </a:rPr>
              <a:t>.</a:t>
            </a:r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45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An Example of Hypothesis Testing: one sample t-test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772" y="2434136"/>
            <a:ext cx="43600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Steps: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Helvetica"/>
                <a:cs typeface="Helvetica"/>
              </a:rPr>
              <a:t>H</a:t>
            </a:r>
            <a:r>
              <a:rPr lang="en-US" sz="2000" baseline="-25000" dirty="0" smtClean="0">
                <a:latin typeface="Helvetica"/>
                <a:cs typeface="Helvetica"/>
              </a:rPr>
              <a:t>0</a:t>
            </a:r>
            <a:r>
              <a:rPr lang="en-US" sz="2000" dirty="0" smtClean="0">
                <a:latin typeface="Helvetica"/>
                <a:cs typeface="Helvetica"/>
              </a:rPr>
              <a:t>: μ = 100; H</a:t>
            </a:r>
            <a:r>
              <a:rPr lang="en-US" sz="2000" baseline="-25000" dirty="0" smtClean="0">
                <a:latin typeface="Helvetica"/>
                <a:cs typeface="Helvetica"/>
              </a:rPr>
              <a:t>a</a:t>
            </a:r>
            <a:r>
              <a:rPr lang="en-US" sz="2000" dirty="0" smtClean="0">
                <a:latin typeface="Helvetica"/>
                <a:cs typeface="Helvetica"/>
              </a:rPr>
              <a:t>: </a:t>
            </a:r>
            <a:r>
              <a:rPr lang="en-US" sz="2000" dirty="0" smtClean="0">
                <a:latin typeface="Helvetica"/>
                <a:cs typeface="Helvetica"/>
              </a:rPr>
              <a:t>μ &gt; 100</a:t>
            </a:r>
            <a:endParaRPr lang="en-US" sz="2000" dirty="0" smtClean="0">
              <a:latin typeface="Helvetica"/>
              <a:cs typeface="Helvetica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Helvetica"/>
                <a:cs typeface="Helvetica"/>
              </a:rPr>
              <a:t>T = ... = 2.17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Helvetica"/>
                <a:cs typeface="Helvetica"/>
              </a:rPr>
              <a:t>P-value = 0.02385 (the</a:t>
            </a:r>
            <a:r>
              <a:rPr lang="en-US" sz="2000" dirty="0" smtClean="0">
                <a:latin typeface="Helvetica"/>
                <a:cs typeface="Helvetica"/>
              </a:rPr>
              <a:t> probability that a sample statistic is at least as significant as the observed sample)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Helvetica"/>
                <a:cs typeface="Helvetica"/>
              </a:rPr>
              <a:t>P-value = 0.02385 &lt; 0.05. Significant</a:t>
            </a:r>
            <a:endParaRPr lang="en-US" sz="2000" dirty="0">
              <a:latin typeface="Helvetica"/>
              <a:cs typeface="Helvetica"/>
            </a:endParaRPr>
          </a:p>
        </p:txBody>
      </p:sp>
      <p:pic>
        <p:nvPicPr>
          <p:cNvPr id="6" name="Picture 5" descr="t-test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648" y="2435494"/>
            <a:ext cx="4231842" cy="28609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8772" y="5519602"/>
            <a:ext cx="87337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Something important to note: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1. There are assumptions associated with hypothesis testing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2. Conventionally, people want to control type I error, but care less about Type II error.</a:t>
            </a:r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772" y="1652132"/>
            <a:ext cx="8733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Example: given a set of numbers and test the mean. </a:t>
            </a:r>
            <a:r>
              <a:rPr lang="en-US" sz="2000" dirty="0">
                <a:latin typeface="Helvetica"/>
                <a:cs typeface="Helvetica"/>
              </a:rPr>
              <a:t>O</a:t>
            </a:r>
            <a:r>
              <a:rPr lang="en-US" sz="2000" dirty="0" smtClean="0">
                <a:latin typeface="Helvetica"/>
                <a:cs typeface="Helvetica"/>
              </a:rPr>
              <a:t>ne sample t-test</a:t>
            </a:r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92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Type I &amp; Type II Error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349380"/>
            <a:ext cx="82094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There is a trade-off between type I and type II error</a:t>
            </a:r>
          </a:p>
          <a:p>
            <a:endParaRPr lang="en-US" sz="2000" dirty="0" smtClean="0">
              <a:latin typeface="Helvetica"/>
              <a:cs typeface="Helvetica"/>
            </a:endParaRPr>
          </a:p>
          <a:p>
            <a:r>
              <a:rPr lang="en-US" sz="2000" dirty="0" smtClean="0">
                <a:latin typeface="Helvetica"/>
                <a:cs typeface="Helvetica"/>
              </a:rPr>
              <a:t>Conventionally, people want to control type I error, but care less of Type II error.</a:t>
            </a:r>
            <a:endParaRPr lang="en-US" sz="2000" dirty="0">
              <a:latin typeface="Helvetica"/>
              <a:cs typeface="Helvetica"/>
            </a:endParaRPr>
          </a:p>
        </p:txBody>
      </p:sp>
      <p:pic>
        <p:nvPicPr>
          <p:cNvPr id="7" name="Picture 6" descr="type1type2error.fw_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83" y="1417638"/>
            <a:ext cx="8418961" cy="398194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53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What is Multiple Testing and Why it matters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889191"/>
            <a:ext cx="8386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Problem with Naïve approach, which to test each hypothesis individually Flood of Type I error.</a:t>
            </a:r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492187"/>
            <a:ext cx="8209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Needed: to control, or at least to quantify the type I error that arise when multiple hypothesis tests are performed simultaneously</a:t>
            </a:r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737573"/>
            <a:ext cx="8209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Multiple testing: to test a set of hypotheses at the same time</a:t>
            </a:r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9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Error Rate vs. False Discovery Rate (FDR)</a:t>
            </a:r>
            <a:endParaRPr lang="en-US" dirty="0">
              <a:latin typeface="Helvetica"/>
              <a:cs typeface="Helvetica"/>
            </a:endParaRPr>
          </a:p>
        </p:txBody>
      </p:sp>
      <p:pic>
        <p:nvPicPr>
          <p:cNvPr id="4" name="Picture 3" descr="Screen Shot 2015-08-11 at 9.30.5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16" y="1885540"/>
            <a:ext cx="7992484" cy="23265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4316" y="4350589"/>
            <a:ext cx="81043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To generalize the control of type I error rate in multiple testing:</a:t>
            </a:r>
          </a:p>
          <a:p>
            <a:endParaRPr lang="en-US" sz="2000" dirty="0" smtClean="0">
              <a:latin typeface="Helvetica"/>
              <a:cs typeface="Helvetica"/>
            </a:endParaRPr>
          </a:p>
          <a:p>
            <a:r>
              <a:rPr lang="en-US" sz="2000" dirty="0" smtClean="0">
                <a:latin typeface="Helvetica"/>
                <a:cs typeface="Helvetica"/>
              </a:rPr>
              <a:t>Approach 1: PWER. </a:t>
            </a:r>
            <a:r>
              <a:rPr lang="en-US" sz="2000" dirty="0">
                <a:latin typeface="Helvetica"/>
                <a:cs typeface="Helvetica"/>
              </a:rPr>
              <a:t>P</a:t>
            </a:r>
            <a:r>
              <a:rPr lang="en-US" sz="2000" dirty="0" smtClean="0">
                <a:latin typeface="Helvetica"/>
                <a:cs typeface="Helvetica"/>
              </a:rPr>
              <a:t>robability of at least one false positive called.</a:t>
            </a:r>
          </a:p>
          <a:p>
            <a:r>
              <a:rPr lang="en-US" sz="2000" dirty="0">
                <a:latin typeface="Helvetica"/>
                <a:cs typeface="Helvetica"/>
              </a:rPr>
              <a:t>	</a:t>
            </a:r>
            <a:r>
              <a:rPr lang="en-US" sz="2000" dirty="0" err="1" smtClean="0">
                <a:latin typeface="Helvetica"/>
                <a:cs typeface="Helvetica"/>
              </a:rPr>
              <a:t>i</a:t>
            </a:r>
            <a:r>
              <a:rPr lang="en-US" sz="2000" dirty="0" smtClean="0">
                <a:latin typeface="Helvetica"/>
                <a:cs typeface="Helvetica"/>
              </a:rPr>
              <a:t>..e, control </a:t>
            </a:r>
            <a:r>
              <a:rPr lang="en-US" sz="2000" dirty="0" err="1" smtClean="0">
                <a:latin typeface="Helvetica"/>
                <a:cs typeface="Helvetica"/>
              </a:rPr>
              <a:t>Pr</a:t>
            </a:r>
            <a:r>
              <a:rPr lang="en-US" sz="2000" dirty="0" smtClean="0">
                <a:latin typeface="Helvetica"/>
                <a:cs typeface="Helvetica"/>
              </a:rPr>
              <a:t>(V&gt;0)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Approach 2: FDR. </a:t>
            </a:r>
            <a:r>
              <a:rPr lang="en-US" sz="2000" dirty="0">
                <a:latin typeface="Helvetica"/>
                <a:cs typeface="Helvetica"/>
              </a:rPr>
              <a:t>W</a:t>
            </a:r>
            <a:r>
              <a:rPr lang="en-US" sz="2000" dirty="0" smtClean="0">
                <a:latin typeface="Helvetica"/>
                <a:cs typeface="Helvetica"/>
              </a:rPr>
              <a:t>ithin positive call set, what portion is false positive</a:t>
            </a:r>
          </a:p>
          <a:p>
            <a:r>
              <a:rPr lang="en-US" sz="2000" dirty="0">
                <a:latin typeface="Helvetica"/>
                <a:cs typeface="Helvetica"/>
              </a:rPr>
              <a:t>	</a:t>
            </a:r>
            <a:r>
              <a:rPr lang="en-US" sz="2000" dirty="0" smtClean="0">
                <a:latin typeface="Helvetica"/>
                <a:cs typeface="Helvetica"/>
              </a:rPr>
              <a:t>i.e., control E(V/R)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Approach 3: FDP estimate and confidence</a:t>
            </a:r>
          </a:p>
          <a:p>
            <a:r>
              <a:rPr lang="en-US" sz="2000" dirty="0">
                <a:latin typeface="Helvetica"/>
                <a:cs typeface="Helvetica"/>
              </a:rPr>
              <a:t>	</a:t>
            </a:r>
            <a:r>
              <a:rPr lang="en-US" sz="2000" dirty="0" smtClean="0">
                <a:latin typeface="Helvetica"/>
                <a:cs typeface="Helvetica"/>
              </a:rPr>
              <a:t>i.e., estimate V/R</a:t>
            </a:r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EFA5-6EA7-1141-800A-5EC7C1E9F1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04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2127</TotalTime>
  <Words>1901</Words>
  <Application>Microsoft Macintosh PowerPoint</Application>
  <PresentationFormat>On-screen Show (4:3)</PresentationFormat>
  <Paragraphs>322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Why Bother to Present It</vt:lpstr>
      <vt:lpstr>Some Confusions (I have)</vt:lpstr>
      <vt:lpstr>Outline</vt:lpstr>
      <vt:lpstr>Hypothesis Testing</vt:lpstr>
      <vt:lpstr>An Example of Hypothesis Testing: one sample t-test</vt:lpstr>
      <vt:lpstr>Type I &amp; Type II Error</vt:lpstr>
      <vt:lpstr>What is Multiple Testing and Why it matters</vt:lpstr>
      <vt:lpstr>Error Rate vs. False Discovery Rate (FDR)</vt:lpstr>
      <vt:lpstr>Outline</vt:lpstr>
      <vt:lpstr>Assumption of Multiple Testing</vt:lpstr>
      <vt:lpstr>Assumption of Multiple Testing</vt:lpstr>
      <vt:lpstr>Outline</vt:lpstr>
      <vt:lpstr>Recurring Notation</vt:lpstr>
      <vt:lpstr>FWER: Bonferroni</vt:lpstr>
      <vt:lpstr>FWER: Holm and Hochberg</vt:lpstr>
      <vt:lpstr>FWER: Permutation Approach – Westfall &amp; Young’s maxT method</vt:lpstr>
      <vt:lpstr>FWER Comments</vt:lpstr>
      <vt:lpstr>Outline</vt:lpstr>
      <vt:lpstr>FDR: Benjamini &amp; Yekutieli (BY)</vt:lpstr>
      <vt:lpstr>FDR: Benjamini &amp; Hochberg (BH)</vt:lpstr>
      <vt:lpstr>FDR Comments</vt:lpstr>
      <vt:lpstr>Outline</vt:lpstr>
      <vt:lpstr>FDR Control vs. FDP Estimate</vt:lpstr>
      <vt:lpstr>Storey’s q-value</vt:lpstr>
      <vt:lpstr>FDP Confidence</vt:lpstr>
      <vt:lpstr>FDP Confidence by Permutation</vt:lpstr>
      <vt:lpstr>Reducing the Number of Tests</vt:lpstr>
      <vt:lpstr>Conclusion</vt:lpstr>
      <vt:lpstr>Revisit My Confusions</vt:lpstr>
      <vt:lpstr>Questions?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Baikang Pei</dc:creator>
  <cp:lastModifiedBy>Baikang Pei</cp:lastModifiedBy>
  <cp:revision>301</cp:revision>
  <dcterms:created xsi:type="dcterms:W3CDTF">2015-08-10T21:01:56Z</dcterms:created>
  <dcterms:modified xsi:type="dcterms:W3CDTF">2015-08-12T08:29:32Z</dcterms:modified>
</cp:coreProperties>
</file>