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0" d="100"/>
          <a:sy n="60" d="100"/>
        </p:scale>
        <p:origin x="-2040" y="-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5919D-3DF5-B44F-873D-F0FCDDDFC3E5}" type="datetimeFigureOut">
              <a:rPr lang="en-US" smtClean="0"/>
              <a:t>8/12/15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8A46B-7BCE-5B49-A68A-C91FACBD2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314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B42DC-8667-864B-8D65-2807BFEC2D8E}" type="datetimeFigureOut">
              <a:rPr lang="en-US" smtClean="0"/>
              <a:t>8/12/15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CE90CA-563F-8048-9CA2-84C39809E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9632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CD5B-3B53-9743-AE88-09B786D77903}" type="datetime1">
              <a:rPr lang="en-US" smtClean="0"/>
              <a:t>8/12/15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371F-EEE0-694F-A865-DC0C9A31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018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9109D-8984-DB41-AFD8-AD3AC555D955}" type="datetime1">
              <a:rPr lang="en-US" smtClean="0"/>
              <a:t>8/12/15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371F-EEE0-694F-A865-DC0C9A31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02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1112-9051-8145-B824-854247AC8738}" type="datetime1">
              <a:rPr lang="en-US" smtClean="0"/>
              <a:t>8/12/15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371F-EEE0-694F-A865-DC0C9A31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940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6C06-ADA9-E647-AB46-D0DF4D0D512C}" type="datetime1">
              <a:rPr lang="en-US" smtClean="0"/>
              <a:t>8/12/15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371F-EEE0-694F-A865-DC0C9A31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56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157DC-0F6F-F341-88B8-C0EC55BA4ADF}" type="datetime1">
              <a:rPr lang="en-US" smtClean="0"/>
              <a:t>8/12/15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371F-EEE0-694F-A865-DC0C9A31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31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744F3-2CED-D346-932D-A4ADD17FBCA2}" type="datetime1">
              <a:rPr lang="en-US" smtClean="0"/>
              <a:t>8/12/15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371F-EEE0-694F-A865-DC0C9A31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90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CDD7A-71B4-AB4A-86AE-2A9EE1D89EDF}" type="datetime1">
              <a:rPr lang="en-US" smtClean="0"/>
              <a:t>8/12/15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371F-EEE0-694F-A865-DC0C9A31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2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0BF1-EFBC-004C-B857-C7DEAFEF7366}" type="datetime1">
              <a:rPr lang="en-US" smtClean="0"/>
              <a:t>8/12/15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371F-EEE0-694F-A865-DC0C9A31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824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F3DBA-4255-EA4B-A281-CC367847F200}" type="datetime1">
              <a:rPr lang="en-US" smtClean="0"/>
              <a:t>8/12/15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371F-EEE0-694F-A865-DC0C9A31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513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88FE3-F92D-5C40-A30C-E0D58177D7E8}" type="datetime1">
              <a:rPr lang="en-US" smtClean="0"/>
              <a:t>8/12/15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371F-EEE0-694F-A865-DC0C9A31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581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1411-6627-3442-A83C-1ACECEEBEA4D}" type="datetime1">
              <a:rPr lang="en-US" smtClean="0"/>
              <a:t>8/12/15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371F-EEE0-694F-A865-DC0C9A31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21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5C7E8-9446-294E-BD96-7B4E2AEC6C1F}" type="datetime1">
              <a:rPr lang="en-US" smtClean="0"/>
              <a:t>8/12/15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E371F-EEE0-694F-A865-DC0C9A31A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82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76671" y="181921"/>
            <a:ext cx="18077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POLYPHEN-2</a:t>
            </a:r>
            <a:endParaRPr lang="en-US" sz="24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727832"/>
              </p:ext>
            </p:extLst>
          </p:nvPr>
        </p:nvGraphicFramePr>
        <p:xfrm>
          <a:off x="283685" y="1227650"/>
          <a:ext cx="8281038" cy="4127500"/>
        </p:xfrm>
        <a:graphic>
          <a:graphicData uri="http://schemas.openxmlformats.org/drawingml/2006/table">
            <a:tbl>
              <a:tblPr/>
              <a:tblGrid>
                <a:gridCol w="1423988"/>
                <a:gridCol w="1423988"/>
                <a:gridCol w="1423988"/>
                <a:gridCol w="2585086"/>
                <a:gridCol w="1423988"/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Surface Sites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o_pos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prediction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pph2_prob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K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probably damaging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0.973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Y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C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possibly damaging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0.954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D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G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probably damaging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0.998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C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probably damaging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0.994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Interior Sites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o_pos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prediction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pph2_prob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W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probably damaging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0.999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Y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C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probably damaging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0.998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371F-EEE0-694F-A865-DC0C9A31A9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034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92246" y="181921"/>
            <a:ext cx="7058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SIFT</a:t>
            </a:r>
            <a:endParaRPr lang="en-US" sz="2400" b="1" dirty="0"/>
          </a:p>
        </p:txBody>
      </p:sp>
      <p:sp>
        <p:nvSpPr>
          <p:cNvPr id="2" name="Rectangle 1"/>
          <p:cNvSpPr/>
          <p:nvPr/>
        </p:nvSpPr>
        <p:spPr>
          <a:xfrm>
            <a:off x="311322" y="1132339"/>
            <a:ext cx="8599845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900" dirty="0" smtClean="0"/>
              <a:t>Substitution at </a:t>
            </a:r>
            <a:r>
              <a:rPr lang="en-US" sz="1900" dirty="0" err="1" smtClean="0"/>
              <a:t>pos</a:t>
            </a:r>
            <a:r>
              <a:rPr lang="en-US" sz="1900" dirty="0" smtClean="0"/>
              <a:t> 146 from K to E is predicted to </a:t>
            </a:r>
            <a:r>
              <a:rPr lang="en-US" sz="1900" b="1" dirty="0" smtClean="0">
                <a:solidFill>
                  <a:srgbClr val="FF0000"/>
                </a:solidFill>
              </a:rPr>
              <a:t>AFFECT PROTEIN FUNCTION </a:t>
            </a:r>
            <a:r>
              <a:rPr lang="en-US" sz="1900" dirty="0" smtClean="0"/>
              <a:t>with a score of 0.00.</a:t>
            </a:r>
          </a:p>
          <a:p>
            <a:pPr marL="342900" indent="-342900">
              <a:buFont typeface="Arial"/>
              <a:buChar char="•"/>
            </a:pPr>
            <a:r>
              <a:rPr lang="en-US" sz="1900" dirty="0" smtClean="0"/>
              <a:t>Substitution at </a:t>
            </a:r>
            <a:r>
              <a:rPr lang="en-US" sz="1900" dirty="0" err="1" smtClean="0"/>
              <a:t>pos</a:t>
            </a:r>
            <a:r>
              <a:rPr lang="en-US" sz="1900" dirty="0" smtClean="0"/>
              <a:t> 182 from Y to C is predicted to be </a:t>
            </a:r>
            <a:r>
              <a:rPr lang="en-US" sz="1900" b="1" dirty="0" smtClean="0">
                <a:solidFill>
                  <a:schemeClr val="accent3"/>
                </a:solidFill>
              </a:rPr>
              <a:t>TOLERATED</a:t>
            </a:r>
            <a:r>
              <a:rPr lang="en-US" sz="1900" dirty="0" smtClean="0">
                <a:solidFill>
                  <a:schemeClr val="accent3"/>
                </a:solidFill>
              </a:rPr>
              <a:t> </a:t>
            </a:r>
            <a:r>
              <a:rPr lang="en-US" sz="1900" dirty="0" smtClean="0"/>
              <a:t>with a score of 0.13.</a:t>
            </a:r>
          </a:p>
          <a:p>
            <a:pPr marL="342900" indent="-342900">
              <a:buFont typeface="Arial"/>
              <a:buChar char="•"/>
            </a:pPr>
            <a:r>
              <a:rPr lang="en-US" sz="1900" dirty="0" smtClean="0"/>
              <a:t>Substitution at </a:t>
            </a:r>
            <a:r>
              <a:rPr lang="en-US" sz="1900" dirty="0" err="1" smtClean="0"/>
              <a:t>pos</a:t>
            </a:r>
            <a:r>
              <a:rPr lang="en-US" sz="1900" dirty="0" smtClean="0"/>
              <a:t> 190 from D to G is predicted to </a:t>
            </a:r>
            <a:r>
              <a:rPr lang="en-US" sz="1900" b="1" dirty="0" smtClean="0">
                <a:solidFill>
                  <a:srgbClr val="FF0000"/>
                </a:solidFill>
              </a:rPr>
              <a:t>AFFECT PROTEIN FUNCTION </a:t>
            </a:r>
            <a:r>
              <a:rPr lang="en-US" sz="1900" dirty="0" smtClean="0"/>
              <a:t>with a score of 0.00.</a:t>
            </a:r>
          </a:p>
          <a:p>
            <a:pPr marL="342900" indent="-342900">
              <a:buFont typeface="Arial"/>
              <a:buChar char="•"/>
            </a:pPr>
            <a:r>
              <a:rPr lang="en-US" sz="1900" dirty="0" smtClean="0"/>
              <a:t>Substitution at </a:t>
            </a:r>
            <a:r>
              <a:rPr lang="en-US" sz="1900" dirty="0" err="1" smtClean="0"/>
              <a:t>pos</a:t>
            </a:r>
            <a:r>
              <a:rPr lang="en-US" sz="1900" dirty="0" smtClean="0"/>
              <a:t> 201 from S to C is predicted to </a:t>
            </a:r>
            <a:r>
              <a:rPr lang="en-US" sz="1900" b="1" dirty="0" smtClean="0">
                <a:solidFill>
                  <a:srgbClr val="FF0000"/>
                </a:solidFill>
              </a:rPr>
              <a:t>AFFECT PROTEIN FUNCTION </a:t>
            </a:r>
            <a:r>
              <a:rPr lang="en-US" sz="1900" dirty="0" smtClean="0"/>
              <a:t>with a score of 0.03.</a:t>
            </a:r>
          </a:p>
        </p:txBody>
      </p:sp>
      <p:sp>
        <p:nvSpPr>
          <p:cNvPr id="3" name="Rectangle 2"/>
          <p:cNvSpPr/>
          <p:nvPr/>
        </p:nvSpPr>
        <p:spPr>
          <a:xfrm>
            <a:off x="276044" y="666676"/>
            <a:ext cx="2080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Surface Sites</a:t>
            </a:r>
            <a:endParaRPr lang="en-US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290156" y="4410358"/>
            <a:ext cx="2080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Interior Sites</a:t>
            </a:r>
            <a:endParaRPr lang="en-US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318377" y="4842845"/>
            <a:ext cx="840228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900" dirty="0" smtClean="0"/>
              <a:t>Substitution at </a:t>
            </a:r>
            <a:r>
              <a:rPr lang="en-US" sz="1900" dirty="0" err="1" smtClean="0"/>
              <a:t>pos</a:t>
            </a:r>
            <a:r>
              <a:rPr lang="en-US" sz="1900" dirty="0" smtClean="0"/>
              <a:t> 106 from S to W is predicted to </a:t>
            </a:r>
            <a:r>
              <a:rPr lang="en-US" sz="1900" b="1" dirty="0" smtClean="0">
                <a:solidFill>
                  <a:srgbClr val="FF0000"/>
                </a:solidFill>
              </a:rPr>
              <a:t>AFFECT PROTEIN FUNCTION</a:t>
            </a:r>
            <a:r>
              <a:rPr lang="en-US" sz="1900" dirty="0" smtClean="0"/>
              <a:t> with a score of 0.00.</a:t>
            </a:r>
          </a:p>
          <a:p>
            <a:pPr marL="285750" indent="-285750">
              <a:buFont typeface="Arial"/>
              <a:buChar char="•"/>
            </a:pPr>
            <a:r>
              <a:rPr lang="en-US" sz="1900" dirty="0" smtClean="0"/>
              <a:t>Substitution at </a:t>
            </a:r>
            <a:r>
              <a:rPr lang="en-US" sz="1900" dirty="0" err="1" smtClean="0"/>
              <a:t>pos</a:t>
            </a:r>
            <a:r>
              <a:rPr lang="en-US" sz="1900" dirty="0" smtClean="0"/>
              <a:t> 135 from Y to C is predicted to </a:t>
            </a:r>
            <a:r>
              <a:rPr lang="en-US" sz="1900" b="1" dirty="0" smtClean="0">
                <a:solidFill>
                  <a:srgbClr val="FF0000"/>
                </a:solidFill>
              </a:rPr>
              <a:t>AFFECT PROTEIN FUNCTION</a:t>
            </a:r>
            <a:r>
              <a:rPr lang="en-US" sz="1900" dirty="0" smtClean="0"/>
              <a:t> with a score of 0.00.</a:t>
            </a:r>
          </a:p>
        </p:txBody>
      </p:sp>
      <p:sp>
        <p:nvSpPr>
          <p:cNvPr id="5" name="Rectangle 4"/>
          <p:cNvSpPr/>
          <p:nvPr/>
        </p:nvSpPr>
        <p:spPr>
          <a:xfrm>
            <a:off x="4338437" y="253087"/>
            <a:ext cx="2326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score &lt;.05 = damaging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371F-EEE0-694F-A865-DC0C9A31A9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83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82078" y="181921"/>
            <a:ext cx="44066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/>
              <a:t>SNPs&amp;GO</a:t>
            </a:r>
            <a:r>
              <a:rPr lang="en-US" sz="2400" b="1" dirty="0" smtClean="0"/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(RI = “reliability index”)</a:t>
            </a:r>
            <a:endParaRPr lang="en-US" sz="2400" b="1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660873"/>
              </p:ext>
            </p:extLst>
          </p:nvPr>
        </p:nvGraphicFramePr>
        <p:xfrm>
          <a:off x="711198" y="1673701"/>
          <a:ext cx="7395634" cy="3810000"/>
        </p:xfrm>
        <a:graphic>
          <a:graphicData uri="http://schemas.openxmlformats.org/drawingml/2006/table">
            <a:tbl>
              <a:tblPr/>
              <a:tblGrid>
                <a:gridCol w="1271736"/>
                <a:gridCol w="1271736"/>
                <a:gridCol w="1271736"/>
                <a:gridCol w="2308690"/>
                <a:gridCol w="1271736"/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Surface Sites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Position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Effect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Disease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Disease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Disease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Disease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Interior Sites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Position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Effect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Disease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Disease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371F-EEE0-694F-A865-DC0C9A31A9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224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5579" y="181921"/>
            <a:ext cx="16030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/>
              <a:t>Misc</a:t>
            </a:r>
            <a:r>
              <a:rPr lang="en-US" sz="2400" b="1" dirty="0" smtClean="0"/>
              <a:t> Notes</a:t>
            </a:r>
            <a:endParaRPr lang="en-US" sz="2400" b="1" dirty="0"/>
          </a:p>
        </p:txBody>
      </p:sp>
      <p:sp>
        <p:nvSpPr>
          <p:cNvPr id="2" name="Rectangle 1"/>
          <p:cNvSpPr/>
          <p:nvPr/>
        </p:nvSpPr>
        <p:spPr>
          <a:xfrm>
            <a:off x="988694" y="937167"/>
            <a:ext cx="735097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HGMD SNPs were evaluated above – but we also have </a:t>
            </a:r>
            <a:r>
              <a:rPr lang="en-US" sz="2400" dirty="0" err="1" smtClean="0"/>
              <a:t>ClinVar</a:t>
            </a:r>
            <a:r>
              <a:rPr lang="en-US" sz="2400" dirty="0" smtClean="0"/>
              <a:t> SNPs. </a:t>
            </a:r>
            <a:r>
              <a:rPr lang="en-US" sz="2400" dirty="0" err="1" smtClean="0"/>
              <a:t>ClinVar</a:t>
            </a:r>
            <a:r>
              <a:rPr lang="en-US" sz="2400" dirty="0" smtClean="0"/>
              <a:t> SNPs hitting critical residues in the protein studied simply form a subset of the HGMD SNPs.</a:t>
            </a:r>
          </a:p>
          <a:p>
            <a:endParaRPr lang="en-US" sz="2400" dirty="0"/>
          </a:p>
          <a:p>
            <a:r>
              <a:rPr lang="en-US" sz="2400" dirty="0" smtClean="0"/>
              <a:t>Doing this analysis for all our proteins hit by HGMD/</a:t>
            </a:r>
            <a:r>
              <a:rPr lang="en-US" sz="2400" dirty="0" err="1" smtClean="0"/>
              <a:t>ClinVar</a:t>
            </a:r>
            <a:r>
              <a:rPr lang="en-US" sz="2400" dirty="0" smtClean="0"/>
              <a:t> SNPs would be easy (though somewhat time-consuming) if using PolyPhen2. Other prediction tools are more difficult to scale for various reasons.</a:t>
            </a:r>
          </a:p>
          <a:p>
            <a:endParaRPr lang="en-US" sz="2400" dirty="0"/>
          </a:p>
          <a:p>
            <a:r>
              <a:rPr lang="en-US" sz="2400" dirty="0" smtClean="0"/>
              <a:t>Still waiting on </a:t>
            </a:r>
            <a:r>
              <a:rPr lang="en-US" sz="2400" dirty="0" err="1" smtClean="0"/>
              <a:t>MutPred</a:t>
            </a:r>
            <a:r>
              <a:rPr lang="en-US" sz="2400" dirty="0" smtClean="0"/>
              <a:t> (another prediction tool) – job submitted this afternoon.</a:t>
            </a:r>
          </a:p>
          <a:p>
            <a:endParaRPr lang="en-US" sz="2400" dirty="0"/>
          </a:p>
          <a:p>
            <a:r>
              <a:rPr lang="en-US" sz="2400" dirty="0" smtClean="0"/>
              <a:t>Many other tools </a:t>
            </a:r>
            <a:r>
              <a:rPr lang="en-US" sz="2400" dirty="0" smtClean="0"/>
              <a:t>are available </a:t>
            </a:r>
            <a:r>
              <a:rPr lang="en-US" sz="2400" dirty="0" smtClean="0"/>
              <a:t>(at least 20 more), but </a:t>
            </a:r>
            <a:r>
              <a:rPr lang="en-US" sz="2400" dirty="0" err="1" smtClean="0"/>
              <a:t>PolyPhen</a:t>
            </a:r>
            <a:r>
              <a:rPr lang="en-US" sz="2400" dirty="0" smtClean="0"/>
              <a:t> and SIFT seem to be the most </a:t>
            </a:r>
            <a:r>
              <a:rPr lang="en-US" sz="2400" smtClean="0"/>
              <a:t>popular</a:t>
            </a:r>
            <a:r>
              <a:rPr lang="en-US" sz="2400" smtClean="0"/>
              <a:t>.</a:t>
            </a:r>
            <a:endParaRPr lang="en-US" sz="2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371F-EEE0-694F-A865-DC0C9A31A9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926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376</Words>
  <Application>Microsoft Macintosh PowerPoint</Application>
  <PresentationFormat>On-screen Show (4:3)</PresentationFormat>
  <Paragraphs>108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DECLAN CLARKE</dc:creator>
  <cp:lastModifiedBy>DECLAN CLARKE</cp:lastModifiedBy>
  <cp:revision>17</cp:revision>
  <dcterms:created xsi:type="dcterms:W3CDTF">2015-08-12T21:14:53Z</dcterms:created>
  <dcterms:modified xsi:type="dcterms:W3CDTF">2015-08-12T21:58:59Z</dcterms:modified>
</cp:coreProperties>
</file>