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9"/>
  </p:notesMasterIdLst>
  <p:sldIdLst>
    <p:sldId id="256" r:id="rId2"/>
    <p:sldId id="310" r:id="rId3"/>
    <p:sldId id="257" r:id="rId4"/>
    <p:sldId id="258" r:id="rId5"/>
    <p:sldId id="280" r:id="rId6"/>
    <p:sldId id="305" r:id="rId7"/>
    <p:sldId id="261" r:id="rId8"/>
    <p:sldId id="262" r:id="rId9"/>
    <p:sldId id="338" r:id="rId10"/>
    <p:sldId id="315" r:id="rId11"/>
    <p:sldId id="306" r:id="rId12"/>
    <p:sldId id="281" r:id="rId13"/>
    <p:sldId id="319" r:id="rId14"/>
    <p:sldId id="268" r:id="rId15"/>
    <p:sldId id="294" r:id="rId16"/>
    <p:sldId id="295" r:id="rId17"/>
    <p:sldId id="274" r:id="rId18"/>
    <p:sldId id="265" r:id="rId19"/>
    <p:sldId id="312" r:id="rId20"/>
    <p:sldId id="313" r:id="rId21"/>
    <p:sldId id="307" r:id="rId22"/>
    <p:sldId id="278" r:id="rId23"/>
    <p:sldId id="272" r:id="rId24"/>
    <p:sldId id="273" r:id="rId25"/>
    <p:sldId id="269" r:id="rId26"/>
    <p:sldId id="318" r:id="rId27"/>
    <p:sldId id="323" r:id="rId28"/>
    <p:sldId id="328" r:id="rId29"/>
    <p:sldId id="325" r:id="rId30"/>
    <p:sldId id="327" r:id="rId31"/>
    <p:sldId id="332" r:id="rId32"/>
    <p:sldId id="339" r:id="rId33"/>
    <p:sldId id="334" r:id="rId34"/>
    <p:sldId id="321" r:id="rId35"/>
    <p:sldId id="335" r:id="rId36"/>
    <p:sldId id="322" r:id="rId37"/>
    <p:sldId id="32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o, James" initials="DJ" lastIdx="1" clrIdx="0">
    <p:extLst/>
  </p:cmAuthor>
  <p:cmAuthor id="2" name="Diao, James" initials="DJ [2]" lastIdx="1" clrIdx="1">
    <p:extLst/>
  </p:cmAuthor>
  <p:cmAuthor id="3" name="Diao, James" initials="DJ [2] [2]" lastIdx="1" clrIdx="2">
    <p:extLst/>
  </p:cmAuthor>
  <p:cmAuthor id="4" name="Diao, James" initials="DJ [3]" lastIdx="1" clrIdx="3">
    <p:extLst/>
  </p:cmAuthor>
  <p:cmAuthor id="5" name="Diao, James" initials="DJ [3] [2]" lastIdx="1" clrIdx="4">
    <p:extLst/>
  </p:cmAuthor>
  <p:cmAuthor id="6" name="Diao, James" initials="DJ [3] [2]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D1002"/>
    <a:srgbClr val="FFAE50"/>
    <a:srgbClr val="017E39"/>
    <a:srgbClr val="00B050"/>
    <a:srgbClr val="FF2508"/>
    <a:srgbClr val="EBA34E"/>
    <a:srgbClr val="E59D49"/>
    <a:srgbClr val="E02005"/>
    <a:srgbClr val="0000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42"/>
    <p:restoredTop sz="84066"/>
  </p:normalViewPr>
  <p:slideViewPr>
    <p:cSldViewPr snapToGrid="0" snapToObjects="1">
      <p:cViewPr>
        <p:scale>
          <a:sx n="137" d="100"/>
          <a:sy n="137" d="100"/>
        </p:scale>
        <p:origin x="-376" y="8"/>
      </p:cViewPr>
      <p:guideLst/>
    </p:cSldViewPr>
  </p:slideViewPr>
  <p:notesTextViewPr>
    <p:cViewPr>
      <p:scale>
        <a:sx n="105" d="100"/>
        <a:sy n="105" d="100"/>
      </p:scale>
      <p:origin x="0" y="-224"/>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localhost/Users/jamesdiao/Desktop/Accuracy%20by%20%23HV%20miRNAs.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localhost/Users/jamesdiao/Desktop/Accuracy%20by%20%23HV%20miRNAs.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localhost/Users/jamesdiao/Desktop/Accuracy%20by%20%23HV%20miRNAs.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localhost/Users/jamesdiao/Desktop/Accuracy%20by%20%23HV%20miRNAs.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localhost/Users/jamesdiao/Desktop/Accuracy%20by%20%23HV%20miRN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42458398338912"/>
          <c:y val="0.137119389204528"/>
          <c:w val="0.640120144818301"/>
          <c:h val="0.83511570847139"/>
        </c:manualLayout>
      </c:layout>
      <c:pieChart>
        <c:varyColors val="1"/>
        <c:ser>
          <c:idx val="0"/>
          <c:order val="0"/>
          <c:dPt>
            <c:idx val="0"/>
            <c:bubble3D val="0"/>
            <c:spPr>
              <a:solidFill>
                <a:srgbClr val="7030A0"/>
              </a:solidFill>
              <a:ln>
                <a:noFill/>
              </a:ln>
              <a:effectLst/>
            </c:spPr>
          </c:dPt>
          <c:dPt>
            <c:idx val="1"/>
            <c:bubble3D val="0"/>
            <c:spPr>
              <a:solidFill>
                <a:srgbClr val="0070C0"/>
              </a:solidFill>
              <a:ln>
                <a:noFill/>
              </a:ln>
              <a:effectLst/>
            </c:spPr>
          </c:dPt>
          <c:dPt>
            <c:idx val="2"/>
            <c:bubble3D val="0"/>
            <c:spPr>
              <a:solidFill>
                <a:srgbClr val="EBA34E"/>
              </a:solidFill>
              <a:ln>
                <a:noFill/>
              </a:ln>
              <a:effectLst/>
            </c:spPr>
          </c:dPt>
          <c:dPt>
            <c:idx val="3"/>
            <c:bubble3D val="0"/>
            <c:spPr>
              <a:solidFill>
                <a:srgbClr val="FF2508"/>
              </a:solidFill>
              <a:ln>
                <a:noFill/>
              </a:ln>
              <a:effectLst/>
            </c:spPr>
          </c:dPt>
          <c:dPt>
            <c:idx val="4"/>
            <c:bubble3D val="0"/>
            <c:spPr>
              <a:solidFill>
                <a:srgbClr val="00B050"/>
              </a:solidFill>
              <a:ln>
                <a:noFill/>
              </a:ln>
              <a:effectLst/>
            </c:spPr>
          </c:dPt>
          <c:dPt>
            <c:idx val="5"/>
            <c:bubble3D val="0"/>
            <c:spPr>
              <a:solidFill>
                <a:srgbClr val="017E39"/>
              </a:solidFill>
              <a:ln>
                <a:noFill/>
              </a:ln>
              <a:effectLst/>
            </c:spPr>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dPt>
          <c:dPt>
            <c:idx val="8"/>
            <c:bubble3D val="0"/>
            <c:spPr>
              <a:solidFill>
                <a:schemeClr val="bg2">
                  <a:lumMod val="50000"/>
                </a:schemeClr>
              </a:solidFill>
              <a:ln>
                <a:noFill/>
              </a:ln>
              <a:effectLst/>
            </c:spPr>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c:spPr>
          </c:dPt>
          <c:dPt>
            <c:idx val="10"/>
            <c:bubble3D val="0"/>
            <c:spPr>
              <a:solidFill>
                <a:srgbClr val="FFAE50"/>
              </a:solidFill>
              <a:ln>
                <a:noFill/>
              </a:ln>
              <a:effectLst/>
            </c:spPr>
          </c:dPt>
          <c:dPt>
            <c:idx val="11"/>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c:spPr>
          </c:dPt>
          <c:dPt>
            <c:idx val="12"/>
            <c:bubble3D val="0"/>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c:spPr>
          </c:dPt>
          <c:dPt>
            <c:idx val="13"/>
            <c:bubble3D val="0"/>
            <c:spPr>
              <a:solidFill>
                <a:srgbClr val="8D1002"/>
              </a:solidFill>
              <a:ln>
                <a:noFill/>
              </a:ln>
              <a:effectLst/>
            </c:spPr>
          </c:dPt>
          <c:dLbls>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spPr>
              <a:noFill/>
              <a:ln>
                <a:noFill/>
              </a:ln>
              <a:effectLst/>
            </c:spPr>
            <c:txPr>
              <a:bodyPr rot="0" spcFirstLastPara="1" vertOverflow="clip" horzOverflow="clip" vert="horz" wrap="square" lIns="38100" tIns="19050" rIns="38100" bIns="19050" anchor="ctr" anchorCtr="1">
                <a:spAutoFit/>
              </a:bodyPr>
              <a:lstStyle/>
              <a:p>
                <a:pPr>
                  <a:defRPr sz="1600" b="0" i="0" u="none" strike="noStrike" kern="1200" baseline="0">
                    <a:ln>
                      <a:noFill/>
                    </a:ln>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Sheet7!$B$3:$B$16</c:f>
              <c:strCache>
                <c:ptCount val="14"/>
                <c:pt idx="0">
                  <c:v>Blood-Associated Organs</c:v>
                </c:pt>
                <c:pt idx="1">
                  <c:v>Testes</c:v>
                </c:pt>
                <c:pt idx="2">
                  <c:v>Leukocytes</c:v>
                </c:pt>
                <c:pt idx="3">
                  <c:v>Liver</c:v>
                </c:pt>
                <c:pt idx="4">
                  <c:v>Heart</c:v>
                </c:pt>
                <c:pt idx="5">
                  <c:v>Brain</c:v>
                </c:pt>
                <c:pt idx="6">
                  <c:v>Skeletal Muscle</c:v>
                </c:pt>
                <c:pt idx="7">
                  <c:v>Stem Cells</c:v>
                </c:pt>
                <c:pt idx="8">
                  <c:v>Kidney</c:v>
                </c:pt>
                <c:pt idx="9">
                  <c:v>Skin</c:v>
                </c:pt>
                <c:pt idx="10">
                  <c:v>Intestine</c:v>
                </c:pt>
                <c:pt idx="11">
                  <c:v>Salivary Glands</c:v>
                </c:pt>
                <c:pt idx="12">
                  <c:v>Ovaries</c:v>
                </c:pt>
                <c:pt idx="13">
                  <c:v>Lung</c:v>
                </c:pt>
              </c:strCache>
            </c:strRef>
          </c:cat>
          <c:val>
            <c:numRef>
              <c:f>Sheet7!$C$3:$C$16</c:f>
              <c:numCache>
                <c:formatCode>General</c:formatCode>
                <c:ptCount val="14"/>
                <c:pt idx="0">
                  <c:v>25.0</c:v>
                </c:pt>
                <c:pt idx="1">
                  <c:v>16.0</c:v>
                </c:pt>
                <c:pt idx="2">
                  <c:v>14.0</c:v>
                </c:pt>
                <c:pt idx="3">
                  <c:v>10.0</c:v>
                </c:pt>
                <c:pt idx="4">
                  <c:v>10.0</c:v>
                </c:pt>
                <c:pt idx="5">
                  <c:v>8.0</c:v>
                </c:pt>
                <c:pt idx="6">
                  <c:v>5.0</c:v>
                </c:pt>
                <c:pt idx="7">
                  <c:v>4.0</c:v>
                </c:pt>
                <c:pt idx="8">
                  <c:v>3.0</c:v>
                </c:pt>
                <c:pt idx="9">
                  <c:v>2.0</c:v>
                </c:pt>
                <c:pt idx="10">
                  <c:v>2.0</c:v>
                </c:pt>
                <c:pt idx="11">
                  <c:v>1.0</c:v>
                </c:pt>
                <c:pt idx="12">
                  <c:v>1.0</c:v>
                </c:pt>
                <c:pt idx="13">
                  <c:v>1.0</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8262837122175"/>
          <c:y val="0.119351346127646"/>
          <c:w val="0.296253425918077"/>
          <c:h val="0.84968377345114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Average Accuracy</c:v>
          </c:tx>
          <c:spPr>
            <a:ln w="19050" cap="rnd">
              <a:solidFill>
                <a:schemeClr val="accent6"/>
              </a:solidFill>
              <a:round/>
            </a:ln>
            <a:effectLst/>
          </c:spPr>
          <c:marker>
            <c:symbol val="none"/>
          </c:marker>
          <c:xVal>
            <c:numRef>
              <c:f>(Sheet3!$B$2,Sheet3!$B$6:$B$51)</c:f>
              <c:numCache>
                <c:formatCode>General</c:formatCode>
                <c:ptCount val="47"/>
                <c:pt idx="0">
                  <c:v>0.0</c:v>
                </c:pt>
                <c:pt idx="1">
                  <c:v>5.0</c:v>
                </c:pt>
                <c:pt idx="2">
                  <c:v>6.0</c:v>
                </c:pt>
                <c:pt idx="3">
                  <c:v>7.0</c:v>
                </c:pt>
                <c:pt idx="4">
                  <c:v>8.0</c:v>
                </c:pt>
                <c:pt idx="5">
                  <c:v>9.0</c:v>
                </c:pt>
                <c:pt idx="6">
                  <c:v>10.0</c:v>
                </c:pt>
                <c:pt idx="7">
                  <c:v>11.0</c:v>
                </c:pt>
                <c:pt idx="8">
                  <c:v>12.0</c:v>
                </c:pt>
                <c:pt idx="9">
                  <c:v>13.0</c:v>
                </c:pt>
                <c:pt idx="10">
                  <c:v>14.0</c:v>
                </c:pt>
                <c:pt idx="11">
                  <c:v>15.0</c:v>
                </c:pt>
                <c:pt idx="12">
                  <c:v>16.0</c:v>
                </c:pt>
                <c:pt idx="13">
                  <c:v>17.0</c:v>
                </c:pt>
                <c:pt idx="14">
                  <c:v>18.0</c:v>
                </c:pt>
                <c:pt idx="15">
                  <c:v>19.0</c:v>
                </c:pt>
                <c:pt idx="16">
                  <c:v>20.0</c:v>
                </c:pt>
                <c:pt idx="17">
                  <c:v>21.0</c:v>
                </c:pt>
                <c:pt idx="18">
                  <c:v>22.0</c:v>
                </c:pt>
                <c:pt idx="19">
                  <c:v>23.0</c:v>
                </c:pt>
                <c:pt idx="20">
                  <c:v>24.0</c:v>
                </c:pt>
                <c:pt idx="21">
                  <c:v>25.0</c:v>
                </c:pt>
                <c:pt idx="22">
                  <c:v>26.0</c:v>
                </c:pt>
                <c:pt idx="23">
                  <c:v>27.0</c:v>
                </c:pt>
                <c:pt idx="24">
                  <c:v>28.0</c:v>
                </c:pt>
                <c:pt idx="25">
                  <c:v>29.0</c:v>
                </c:pt>
                <c:pt idx="26">
                  <c:v>30.0</c:v>
                </c:pt>
                <c:pt idx="27">
                  <c:v>31.0</c:v>
                </c:pt>
                <c:pt idx="28">
                  <c:v>32.0</c:v>
                </c:pt>
                <c:pt idx="29">
                  <c:v>33.0</c:v>
                </c:pt>
                <c:pt idx="30">
                  <c:v>34.0</c:v>
                </c:pt>
                <c:pt idx="31">
                  <c:v>35.0</c:v>
                </c:pt>
                <c:pt idx="32">
                  <c:v>36.0</c:v>
                </c:pt>
                <c:pt idx="33">
                  <c:v>37.0</c:v>
                </c:pt>
                <c:pt idx="34">
                  <c:v>38.0</c:v>
                </c:pt>
                <c:pt idx="35">
                  <c:v>39.0</c:v>
                </c:pt>
                <c:pt idx="36">
                  <c:v>40.0</c:v>
                </c:pt>
                <c:pt idx="37">
                  <c:v>41.0</c:v>
                </c:pt>
                <c:pt idx="38">
                  <c:v>42.0</c:v>
                </c:pt>
                <c:pt idx="39">
                  <c:v>43.0</c:v>
                </c:pt>
                <c:pt idx="40">
                  <c:v>44.0</c:v>
                </c:pt>
                <c:pt idx="41">
                  <c:v>45.0</c:v>
                </c:pt>
                <c:pt idx="42">
                  <c:v>46.0</c:v>
                </c:pt>
                <c:pt idx="43">
                  <c:v>47.0</c:v>
                </c:pt>
                <c:pt idx="44">
                  <c:v>48.0</c:v>
                </c:pt>
                <c:pt idx="45">
                  <c:v>49.0</c:v>
                </c:pt>
                <c:pt idx="46">
                  <c:v>50.0</c:v>
                </c:pt>
              </c:numCache>
            </c:numRef>
          </c:xVal>
          <c:yVal>
            <c:numRef>
              <c:f>(Sheet3!$F$2,Sheet3!$F$6:$F$51)</c:f>
              <c:numCache>
                <c:formatCode>General</c:formatCode>
                <c:ptCount val="47"/>
                <c:pt idx="0">
                  <c:v>0.0</c:v>
                </c:pt>
                <c:pt idx="1">
                  <c:v>69.0</c:v>
                </c:pt>
                <c:pt idx="2">
                  <c:v>66.0</c:v>
                </c:pt>
                <c:pt idx="3">
                  <c:v>69.36781609195405</c:v>
                </c:pt>
                <c:pt idx="4">
                  <c:v>71.0</c:v>
                </c:pt>
                <c:pt idx="5">
                  <c:v>67.0</c:v>
                </c:pt>
                <c:pt idx="6">
                  <c:v>72.0</c:v>
                </c:pt>
                <c:pt idx="7">
                  <c:v>72.0</c:v>
                </c:pt>
                <c:pt idx="8">
                  <c:v>79.13793103448249</c:v>
                </c:pt>
                <c:pt idx="9">
                  <c:v>83.0344827586205</c:v>
                </c:pt>
                <c:pt idx="10">
                  <c:v>85.00000000000004</c:v>
                </c:pt>
                <c:pt idx="11">
                  <c:v>84.9655172413793</c:v>
                </c:pt>
                <c:pt idx="12">
                  <c:v>84.0</c:v>
                </c:pt>
                <c:pt idx="13">
                  <c:v>83.0</c:v>
                </c:pt>
                <c:pt idx="14">
                  <c:v>83.0</c:v>
                </c:pt>
                <c:pt idx="15">
                  <c:v>83.95402298850572</c:v>
                </c:pt>
                <c:pt idx="16">
                  <c:v>84.90804597701148</c:v>
                </c:pt>
                <c:pt idx="17">
                  <c:v>84.90804597701148</c:v>
                </c:pt>
                <c:pt idx="18">
                  <c:v>84.90804597701148</c:v>
                </c:pt>
                <c:pt idx="19">
                  <c:v>84.90804597701148</c:v>
                </c:pt>
                <c:pt idx="20">
                  <c:v>84.90804597701148</c:v>
                </c:pt>
                <c:pt idx="21">
                  <c:v>84.90804597701148</c:v>
                </c:pt>
                <c:pt idx="22">
                  <c:v>84.90804597701148</c:v>
                </c:pt>
                <c:pt idx="23">
                  <c:v>84.90804597701148</c:v>
                </c:pt>
                <c:pt idx="24">
                  <c:v>84.90804597701148</c:v>
                </c:pt>
                <c:pt idx="25">
                  <c:v>84.90804597701148</c:v>
                </c:pt>
                <c:pt idx="26">
                  <c:v>84.90804597701148</c:v>
                </c:pt>
                <c:pt idx="27">
                  <c:v>84.90804597701148</c:v>
                </c:pt>
                <c:pt idx="28">
                  <c:v>84.90804597701148</c:v>
                </c:pt>
                <c:pt idx="29">
                  <c:v>84.90804597701148</c:v>
                </c:pt>
                <c:pt idx="30">
                  <c:v>84.90804597701148</c:v>
                </c:pt>
                <c:pt idx="31">
                  <c:v>84.82758620689638</c:v>
                </c:pt>
                <c:pt idx="32">
                  <c:v>84.82758620689638</c:v>
                </c:pt>
                <c:pt idx="33">
                  <c:v>84.82758620689638</c:v>
                </c:pt>
                <c:pt idx="34">
                  <c:v>84.82758620689638</c:v>
                </c:pt>
                <c:pt idx="35">
                  <c:v>84.82758620689638</c:v>
                </c:pt>
                <c:pt idx="36">
                  <c:v>84.82758620689638</c:v>
                </c:pt>
                <c:pt idx="37">
                  <c:v>84.82758620689638</c:v>
                </c:pt>
                <c:pt idx="38">
                  <c:v>84.82758620689638</c:v>
                </c:pt>
                <c:pt idx="39">
                  <c:v>84.82758620689638</c:v>
                </c:pt>
                <c:pt idx="40">
                  <c:v>84.82758620689638</c:v>
                </c:pt>
                <c:pt idx="41">
                  <c:v>84.82758620689638</c:v>
                </c:pt>
                <c:pt idx="42">
                  <c:v>84.90804597701148</c:v>
                </c:pt>
                <c:pt idx="43">
                  <c:v>84.90804597701148</c:v>
                </c:pt>
                <c:pt idx="44">
                  <c:v>84.90804597701148</c:v>
                </c:pt>
                <c:pt idx="45">
                  <c:v>84.82758620689638</c:v>
                </c:pt>
                <c:pt idx="46">
                  <c:v>84.82758620689638</c:v>
                </c:pt>
              </c:numCache>
            </c:numRef>
          </c:yVal>
          <c:smooth val="0"/>
        </c:ser>
        <c:ser>
          <c:idx val="1"/>
          <c:order val="1"/>
          <c:tx>
            <c:v>Lowest Accuracy</c:v>
          </c:tx>
          <c:spPr>
            <a:ln w="19050" cap="rnd">
              <a:solidFill>
                <a:schemeClr val="accent5"/>
              </a:solidFill>
              <a:round/>
            </a:ln>
            <a:effectLst/>
          </c:spPr>
          <c:marker>
            <c:symbol val="none"/>
          </c:marker>
          <c:xVal>
            <c:numRef>
              <c:f>(Sheet3!$B$2,Sheet3!$B$6:$B$51)</c:f>
              <c:numCache>
                <c:formatCode>General</c:formatCode>
                <c:ptCount val="47"/>
                <c:pt idx="0">
                  <c:v>0.0</c:v>
                </c:pt>
                <c:pt idx="1">
                  <c:v>5.0</c:v>
                </c:pt>
                <c:pt idx="2">
                  <c:v>6.0</c:v>
                </c:pt>
                <c:pt idx="3">
                  <c:v>7.0</c:v>
                </c:pt>
                <c:pt idx="4">
                  <c:v>8.0</c:v>
                </c:pt>
                <c:pt idx="5">
                  <c:v>9.0</c:v>
                </c:pt>
                <c:pt idx="6">
                  <c:v>10.0</c:v>
                </c:pt>
                <c:pt idx="7">
                  <c:v>11.0</c:v>
                </c:pt>
                <c:pt idx="8">
                  <c:v>12.0</c:v>
                </c:pt>
                <c:pt idx="9">
                  <c:v>13.0</c:v>
                </c:pt>
                <c:pt idx="10">
                  <c:v>14.0</c:v>
                </c:pt>
                <c:pt idx="11">
                  <c:v>15.0</c:v>
                </c:pt>
                <c:pt idx="12">
                  <c:v>16.0</c:v>
                </c:pt>
                <c:pt idx="13">
                  <c:v>17.0</c:v>
                </c:pt>
                <c:pt idx="14">
                  <c:v>18.0</c:v>
                </c:pt>
                <c:pt idx="15">
                  <c:v>19.0</c:v>
                </c:pt>
                <c:pt idx="16">
                  <c:v>20.0</c:v>
                </c:pt>
                <c:pt idx="17">
                  <c:v>21.0</c:v>
                </c:pt>
                <c:pt idx="18">
                  <c:v>22.0</c:v>
                </c:pt>
                <c:pt idx="19">
                  <c:v>23.0</c:v>
                </c:pt>
                <c:pt idx="20">
                  <c:v>24.0</c:v>
                </c:pt>
                <c:pt idx="21">
                  <c:v>25.0</c:v>
                </c:pt>
                <c:pt idx="22">
                  <c:v>26.0</c:v>
                </c:pt>
                <c:pt idx="23">
                  <c:v>27.0</c:v>
                </c:pt>
                <c:pt idx="24">
                  <c:v>28.0</c:v>
                </c:pt>
                <c:pt idx="25">
                  <c:v>29.0</c:v>
                </c:pt>
                <c:pt idx="26">
                  <c:v>30.0</c:v>
                </c:pt>
                <c:pt idx="27">
                  <c:v>31.0</c:v>
                </c:pt>
                <c:pt idx="28">
                  <c:v>32.0</c:v>
                </c:pt>
                <c:pt idx="29">
                  <c:v>33.0</c:v>
                </c:pt>
                <c:pt idx="30">
                  <c:v>34.0</c:v>
                </c:pt>
                <c:pt idx="31">
                  <c:v>35.0</c:v>
                </c:pt>
                <c:pt idx="32">
                  <c:v>36.0</c:v>
                </c:pt>
                <c:pt idx="33">
                  <c:v>37.0</c:v>
                </c:pt>
                <c:pt idx="34">
                  <c:v>38.0</c:v>
                </c:pt>
                <c:pt idx="35">
                  <c:v>39.0</c:v>
                </c:pt>
                <c:pt idx="36">
                  <c:v>40.0</c:v>
                </c:pt>
                <c:pt idx="37">
                  <c:v>41.0</c:v>
                </c:pt>
                <c:pt idx="38">
                  <c:v>42.0</c:v>
                </c:pt>
                <c:pt idx="39">
                  <c:v>43.0</c:v>
                </c:pt>
                <c:pt idx="40">
                  <c:v>44.0</c:v>
                </c:pt>
                <c:pt idx="41">
                  <c:v>45.0</c:v>
                </c:pt>
                <c:pt idx="42">
                  <c:v>46.0</c:v>
                </c:pt>
                <c:pt idx="43">
                  <c:v>47.0</c:v>
                </c:pt>
                <c:pt idx="44">
                  <c:v>48.0</c:v>
                </c:pt>
                <c:pt idx="45">
                  <c:v>49.0</c:v>
                </c:pt>
                <c:pt idx="46">
                  <c:v>50.0</c:v>
                </c:pt>
              </c:numCache>
            </c:numRef>
          </c:xVal>
          <c:yVal>
            <c:numRef>
              <c:f>(Sheet3!$H$2,Sheet3!$H$6:$H$51)</c:f>
              <c:numCache>
                <c:formatCode>General</c:formatCode>
                <c:ptCount val="47"/>
                <c:pt idx="0">
                  <c:v>0.0</c:v>
                </c:pt>
                <c:pt idx="1">
                  <c:v>0.0</c:v>
                </c:pt>
                <c:pt idx="2">
                  <c:v>14.0</c:v>
                </c:pt>
                <c:pt idx="3">
                  <c:v>26.3793103448276</c:v>
                </c:pt>
                <c:pt idx="4">
                  <c:v>27.0</c:v>
                </c:pt>
                <c:pt idx="5">
                  <c:v>27.0</c:v>
                </c:pt>
                <c:pt idx="6">
                  <c:v>27.0</c:v>
                </c:pt>
                <c:pt idx="7">
                  <c:v>27.0</c:v>
                </c:pt>
                <c:pt idx="8">
                  <c:v>37.12643678160921</c:v>
                </c:pt>
                <c:pt idx="9">
                  <c:v>41.51724137931013</c:v>
                </c:pt>
                <c:pt idx="10">
                  <c:v>42.01149425287346</c:v>
                </c:pt>
                <c:pt idx="11">
                  <c:v>41.51724137931013</c:v>
                </c:pt>
                <c:pt idx="12">
                  <c:v>41.51724137931013</c:v>
                </c:pt>
                <c:pt idx="13">
                  <c:v>41.02298850574712</c:v>
                </c:pt>
                <c:pt idx="14">
                  <c:v>41.02298850574712</c:v>
                </c:pt>
                <c:pt idx="15">
                  <c:v>47.70114942528723</c:v>
                </c:pt>
                <c:pt idx="16">
                  <c:v>57.24137931034482</c:v>
                </c:pt>
                <c:pt idx="17">
                  <c:v>57.24137931034482</c:v>
                </c:pt>
                <c:pt idx="18">
                  <c:v>57.24137931034482</c:v>
                </c:pt>
                <c:pt idx="19">
                  <c:v>57.24137931034482</c:v>
                </c:pt>
                <c:pt idx="20">
                  <c:v>57.24137931034482</c:v>
                </c:pt>
                <c:pt idx="21">
                  <c:v>57.24137931034482</c:v>
                </c:pt>
                <c:pt idx="22">
                  <c:v>57.24137931034482</c:v>
                </c:pt>
                <c:pt idx="23">
                  <c:v>57.24137931034482</c:v>
                </c:pt>
                <c:pt idx="24">
                  <c:v>57.24137931034482</c:v>
                </c:pt>
                <c:pt idx="25">
                  <c:v>57.24137931034482</c:v>
                </c:pt>
                <c:pt idx="26">
                  <c:v>57.24137931034482</c:v>
                </c:pt>
                <c:pt idx="27">
                  <c:v>57.24137931034482</c:v>
                </c:pt>
                <c:pt idx="28">
                  <c:v>57.24137931034482</c:v>
                </c:pt>
                <c:pt idx="29">
                  <c:v>57.24137931034482</c:v>
                </c:pt>
                <c:pt idx="30">
                  <c:v>57.24137931034482</c:v>
                </c:pt>
                <c:pt idx="31">
                  <c:v>70.68965517241355</c:v>
                </c:pt>
                <c:pt idx="32">
                  <c:v>70.68965517241355</c:v>
                </c:pt>
                <c:pt idx="33">
                  <c:v>70.68965517241355</c:v>
                </c:pt>
                <c:pt idx="34">
                  <c:v>70.68965517241355</c:v>
                </c:pt>
                <c:pt idx="35">
                  <c:v>70.68965517241355</c:v>
                </c:pt>
                <c:pt idx="36">
                  <c:v>70.68965517241355</c:v>
                </c:pt>
                <c:pt idx="37">
                  <c:v>70.68965517241355</c:v>
                </c:pt>
                <c:pt idx="38">
                  <c:v>70.68965517241355</c:v>
                </c:pt>
                <c:pt idx="39">
                  <c:v>70.68965517241355</c:v>
                </c:pt>
                <c:pt idx="40">
                  <c:v>70.68965517241355</c:v>
                </c:pt>
                <c:pt idx="41">
                  <c:v>70.68965517241355</c:v>
                </c:pt>
                <c:pt idx="42">
                  <c:v>71.55172413793098</c:v>
                </c:pt>
                <c:pt idx="43">
                  <c:v>71.55172413793098</c:v>
                </c:pt>
                <c:pt idx="44">
                  <c:v>71.55172413793098</c:v>
                </c:pt>
                <c:pt idx="45">
                  <c:v>70.68965517241355</c:v>
                </c:pt>
                <c:pt idx="46">
                  <c:v>70.68965517241355</c:v>
                </c:pt>
              </c:numCache>
            </c:numRef>
          </c:yVal>
          <c:smooth val="0"/>
        </c:ser>
        <c:dLbls>
          <c:showLegendKey val="0"/>
          <c:showVal val="0"/>
          <c:showCatName val="0"/>
          <c:showSerName val="0"/>
          <c:showPercent val="0"/>
          <c:showBubbleSize val="0"/>
        </c:dLbls>
        <c:axId val="-2115108272"/>
        <c:axId val="-2101659904"/>
      </c:scatterChart>
      <c:valAx>
        <c:axId val="-2115108272"/>
        <c:scaling>
          <c:orientation val="minMax"/>
          <c:max val="50.0"/>
          <c:min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effectLst/>
                  </a:rPr>
                  <a:t>Number of miRNAs in Reduced S (Ranked by variance)</a:t>
                </a:r>
                <a:endParaRPr lang="en-US" dirty="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01659904"/>
        <c:crosses val="autoZero"/>
        <c:crossBetween val="midCat"/>
      </c:valAx>
      <c:valAx>
        <c:axId val="-2101659904"/>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smtClean="0"/>
                  <a:t>Accuracy </a:t>
                </a:r>
                <a:r>
                  <a:rPr lang="en-US" sz="1800" dirty="0"/>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51082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smtClean="0"/>
              <a:t>Cumulative</a:t>
            </a:r>
            <a:r>
              <a:rPr lang="en-US" sz="2000" baseline="0" dirty="0" smtClean="0"/>
              <a:t> </a:t>
            </a:r>
            <a:r>
              <a:rPr lang="en-US" sz="2000" dirty="0" smtClean="0"/>
              <a:t>Expression Proportion</a:t>
            </a:r>
            <a:endParaRPr lang="en-US"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4256047239961"/>
          <c:y val="0.124573257266211"/>
          <c:w val="0.773891020070788"/>
          <c:h val="0.680109969067522"/>
        </c:manualLayout>
      </c:layout>
      <c:scatterChart>
        <c:scatterStyle val="lineMarker"/>
        <c:varyColors val="0"/>
        <c:ser>
          <c:idx val="0"/>
          <c:order val="0"/>
          <c:tx>
            <c:strRef>
              <c:f>Sheet5!$D$1:$D$2</c:f>
              <c:strCache>
                <c:ptCount val="2"/>
                <c:pt idx="1">
                  <c:v>CDF (%)</c:v>
                </c:pt>
              </c:strCache>
            </c:strRef>
          </c:tx>
          <c:spPr>
            <a:ln w="19050" cap="rnd">
              <a:solidFill>
                <a:schemeClr val="accent1"/>
              </a:solidFill>
              <a:round/>
            </a:ln>
            <a:effectLst/>
          </c:spPr>
          <c:marker>
            <c:symbol val="none"/>
          </c:marker>
          <c:xVal>
            <c:numRef>
              <c:f>Sheet5!$B$3:$B$61</c:f>
              <c:numCache>
                <c:formatCode>General</c:formatCode>
                <c:ptCount val="59"/>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numCache>
            </c:numRef>
          </c:xVal>
          <c:yVal>
            <c:numRef>
              <c:f>Sheet5!$D$3:$D$61</c:f>
              <c:numCache>
                <c:formatCode>General</c:formatCode>
                <c:ptCount val="59"/>
                <c:pt idx="0">
                  <c:v>0.0</c:v>
                </c:pt>
                <c:pt idx="1">
                  <c:v>12.9563469259934</c:v>
                </c:pt>
                <c:pt idx="2">
                  <c:v>14.9143547318165</c:v>
                </c:pt>
                <c:pt idx="3">
                  <c:v>16.9315739161433</c:v>
                </c:pt>
                <c:pt idx="4">
                  <c:v>19.4377220608838</c:v>
                </c:pt>
                <c:pt idx="5">
                  <c:v>20.6644769040945</c:v>
                </c:pt>
                <c:pt idx="6">
                  <c:v>22.1661719972157</c:v>
                </c:pt>
                <c:pt idx="7">
                  <c:v>24.6802027718369</c:v>
                </c:pt>
                <c:pt idx="8">
                  <c:v>29.2384030626307</c:v>
                </c:pt>
                <c:pt idx="9">
                  <c:v>35.1144391972713</c:v>
                </c:pt>
                <c:pt idx="10">
                  <c:v>37.0002451226239</c:v>
                </c:pt>
                <c:pt idx="11">
                  <c:v>39.80520191848201</c:v>
                </c:pt>
                <c:pt idx="12">
                  <c:v>42.0133047911179</c:v>
                </c:pt>
                <c:pt idx="13">
                  <c:v>46.30504500743749</c:v>
                </c:pt>
                <c:pt idx="14">
                  <c:v>48.2210914863203</c:v>
                </c:pt>
                <c:pt idx="15">
                  <c:v>48.90358610781429</c:v>
                </c:pt>
                <c:pt idx="16">
                  <c:v>49.4531777991191</c:v>
                </c:pt>
                <c:pt idx="17">
                  <c:v>50.7609920405881</c:v>
                </c:pt>
                <c:pt idx="18">
                  <c:v>51.6651938670384</c:v>
                </c:pt>
                <c:pt idx="19">
                  <c:v>53.6236020290755</c:v>
                </c:pt>
                <c:pt idx="20">
                  <c:v>54.4125641621212</c:v>
                </c:pt>
                <c:pt idx="21">
                  <c:v>56.3145450429569</c:v>
                </c:pt>
                <c:pt idx="22">
                  <c:v>56.7154289866651</c:v>
                </c:pt>
                <c:pt idx="23">
                  <c:v>57.31959797343279</c:v>
                </c:pt>
                <c:pt idx="24">
                  <c:v>59.4067364143875</c:v>
                </c:pt>
                <c:pt idx="25">
                  <c:v>60.2121350291921</c:v>
                </c:pt>
                <c:pt idx="26">
                  <c:v>62.0237142712418</c:v>
                </c:pt>
                <c:pt idx="27">
                  <c:v>63.51732402425699</c:v>
                </c:pt>
                <c:pt idx="28">
                  <c:v>65.1546596447766</c:v>
                </c:pt>
                <c:pt idx="29">
                  <c:v>65.70669130055975</c:v>
                </c:pt>
                <c:pt idx="30">
                  <c:v>66.6912435819766</c:v>
                </c:pt>
                <c:pt idx="31">
                  <c:v>67.4515083056109</c:v>
                </c:pt>
                <c:pt idx="32">
                  <c:v>68.37266404805978</c:v>
                </c:pt>
                <c:pt idx="33">
                  <c:v>69.5455250107494</c:v>
                </c:pt>
                <c:pt idx="34">
                  <c:v>70.9244816855427</c:v>
                </c:pt>
                <c:pt idx="35">
                  <c:v>72.3461113684583</c:v>
                </c:pt>
                <c:pt idx="36">
                  <c:v>72.5708453225954</c:v>
                </c:pt>
                <c:pt idx="37">
                  <c:v>73.35570448783551</c:v>
                </c:pt>
                <c:pt idx="38">
                  <c:v>74.4172957901859</c:v>
                </c:pt>
                <c:pt idx="39">
                  <c:v>75.161106760112</c:v>
                </c:pt>
                <c:pt idx="40">
                  <c:v>75.9629327841655</c:v>
                </c:pt>
                <c:pt idx="41">
                  <c:v>76.5947082612525</c:v>
                </c:pt>
                <c:pt idx="42">
                  <c:v>76.8174780059185</c:v>
                </c:pt>
                <c:pt idx="43">
                  <c:v>77.491429840828</c:v>
                </c:pt>
                <c:pt idx="44">
                  <c:v>77.7464333196659</c:v>
                </c:pt>
                <c:pt idx="45">
                  <c:v>77.9164699531955</c:v>
                </c:pt>
                <c:pt idx="46">
                  <c:v>78.62472868472908</c:v>
                </c:pt>
                <c:pt idx="47">
                  <c:v>78.95553146661601</c:v>
                </c:pt>
                <c:pt idx="48">
                  <c:v>79.3010018633056</c:v>
                </c:pt>
                <c:pt idx="49">
                  <c:v>79.69839740284604</c:v>
                </c:pt>
                <c:pt idx="50">
                  <c:v>79.8530534500171</c:v>
                </c:pt>
              </c:numCache>
            </c:numRef>
          </c:yVal>
          <c:smooth val="0"/>
        </c:ser>
        <c:ser>
          <c:idx val="1"/>
          <c:order val="1"/>
          <c:tx>
            <c:strRef>
              <c:f>Sheet5!$E$1:$E$2</c:f>
              <c:strCache>
                <c:ptCount val="2"/>
                <c:pt idx="1">
                  <c:v>Uniform CDF (%)</c:v>
                </c:pt>
              </c:strCache>
            </c:strRef>
          </c:tx>
          <c:spPr>
            <a:ln w="19050" cap="rnd">
              <a:solidFill>
                <a:schemeClr val="accent2"/>
              </a:solidFill>
              <a:round/>
            </a:ln>
            <a:effectLst/>
          </c:spPr>
          <c:marker>
            <c:symbol val="none"/>
          </c:marker>
          <c:xVal>
            <c:numRef>
              <c:f>Sheet5!$B$3:$B$61</c:f>
              <c:numCache>
                <c:formatCode>General</c:formatCode>
                <c:ptCount val="59"/>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numCache>
            </c:numRef>
          </c:xVal>
          <c:yVal>
            <c:numRef>
              <c:f>Sheet5!$E$3:$E$61</c:f>
              <c:numCache>
                <c:formatCode>General</c:formatCode>
                <c:ptCount val="59"/>
                <c:pt idx="0">
                  <c:v>0.0</c:v>
                </c:pt>
                <c:pt idx="1">
                  <c:v>0.055309735</c:v>
                </c:pt>
                <c:pt idx="2">
                  <c:v>0.110619469</c:v>
                </c:pt>
                <c:pt idx="3">
                  <c:v>0.165929204</c:v>
                </c:pt>
                <c:pt idx="4">
                  <c:v>0.221238938</c:v>
                </c:pt>
                <c:pt idx="5">
                  <c:v>0.276548673</c:v>
                </c:pt>
                <c:pt idx="6">
                  <c:v>0.331858407</c:v>
                </c:pt>
                <c:pt idx="7">
                  <c:v>0.387168142</c:v>
                </c:pt>
                <c:pt idx="8">
                  <c:v>0.442477876</c:v>
                </c:pt>
                <c:pt idx="9">
                  <c:v>0.497787611</c:v>
                </c:pt>
                <c:pt idx="10">
                  <c:v>0.553097345</c:v>
                </c:pt>
                <c:pt idx="11">
                  <c:v>0.60840708</c:v>
                </c:pt>
                <c:pt idx="12">
                  <c:v>0.663716814</c:v>
                </c:pt>
                <c:pt idx="13">
                  <c:v>0.719026549</c:v>
                </c:pt>
                <c:pt idx="14">
                  <c:v>0.774336283</c:v>
                </c:pt>
                <c:pt idx="15">
                  <c:v>0.829646018</c:v>
                </c:pt>
                <c:pt idx="16">
                  <c:v>0.884955752</c:v>
                </c:pt>
                <c:pt idx="17">
                  <c:v>0.940265487</c:v>
                </c:pt>
                <c:pt idx="18">
                  <c:v>0.995575221</c:v>
                </c:pt>
                <c:pt idx="19">
                  <c:v>1.050884956</c:v>
                </c:pt>
                <c:pt idx="20">
                  <c:v>1.10619469</c:v>
                </c:pt>
                <c:pt idx="21">
                  <c:v>1.161504425</c:v>
                </c:pt>
                <c:pt idx="22">
                  <c:v>1.216814159</c:v>
                </c:pt>
                <c:pt idx="23">
                  <c:v>1.272123894</c:v>
                </c:pt>
                <c:pt idx="24">
                  <c:v>1.327433628</c:v>
                </c:pt>
                <c:pt idx="25">
                  <c:v>1.382743363</c:v>
                </c:pt>
                <c:pt idx="26">
                  <c:v>1.438053097</c:v>
                </c:pt>
                <c:pt idx="27">
                  <c:v>1.493362832</c:v>
                </c:pt>
                <c:pt idx="28">
                  <c:v>1.548672566</c:v>
                </c:pt>
                <c:pt idx="29">
                  <c:v>1.603982301</c:v>
                </c:pt>
                <c:pt idx="30">
                  <c:v>1.659292035</c:v>
                </c:pt>
                <c:pt idx="31">
                  <c:v>1.71460177</c:v>
                </c:pt>
                <c:pt idx="32">
                  <c:v>1.769911504</c:v>
                </c:pt>
                <c:pt idx="33">
                  <c:v>1.825221239</c:v>
                </c:pt>
                <c:pt idx="34">
                  <c:v>1.880530973</c:v>
                </c:pt>
                <c:pt idx="35">
                  <c:v>1.935840708</c:v>
                </c:pt>
                <c:pt idx="36">
                  <c:v>1.991150442</c:v>
                </c:pt>
                <c:pt idx="37">
                  <c:v>2.046460177</c:v>
                </c:pt>
                <c:pt idx="38">
                  <c:v>2.101769912</c:v>
                </c:pt>
                <c:pt idx="39">
                  <c:v>2.157079646</c:v>
                </c:pt>
                <c:pt idx="40">
                  <c:v>2.212389381</c:v>
                </c:pt>
                <c:pt idx="41">
                  <c:v>2.267699115</c:v>
                </c:pt>
                <c:pt idx="42">
                  <c:v>2.32300885</c:v>
                </c:pt>
                <c:pt idx="43">
                  <c:v>2.378318584</c:v>
                </c:pt>
                <c:pt idx="44">
                  <c:v>2.433628318999999</c:v>
                </c:pt>
                <c:pt idx="45">
                  <c:v>2.488938053</c:v>
                </c:pt>
                <c:pt idx="46">
                  <c:v>2.544247788</c:v>
                </c:pt>
                <c:pt idx="47">
                  <c:v>2.599557522</c:v>
                </c:pt>
                <c:pt idx="48">
                  <c:v>2.654867257</c:v>
                </c:pt>
                <c:pt idx="49">
                  <c:v>2.710176991</c:v>
                </c:pt>
                <c:pt idx="50">
                  <c:v>2.765486726</c:v>
                </c:pt>
              </c:numCache>
            </c:numRef>
          </c:yVal>
          <c:smooth val="0"/>
        </c:ser>
        <c:dLbls>
          <c:showLegendKey val="0"/>
          <c:showVal val="0"/>
          <c:showCatName val="0"/>
          <c:showSerName val="0"/>
          <c:showPercent val="0"/>
          <c:showBubbleSize val="0"/>
        </c:dLbls>
        <c:axId val="-2142641248"/>
        <c:axId val="-2143791936"/>
      </c:scatterChart>
      <c:valAx>
        <c:axId val="-2142641248"/>
        <c:scaling>
          <c:orientation val="minMax"/>
          <c:max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0" i="0" baseline="0" dirty="0" smtClean="0">
                    <a:effectLst/>
                  </a:rPr>
                  <a:t>Number of miRNAs (by increasing variance)</a:t>
                </a:r>
                <a:endParaRPr lang="en-US" sz="1600" dirty="0">
                  <a:effectLst/>
                </a:endParaRPr>
              </a:p>
            </c:rich>
          </c:tx>
          <c:layout>
            <c:manualLayout>
              <c:xMode val="edge"/>
              <c:yMode val="edge"/>
              <c:x val="0.14977852192527"/>
              <c:y val="0.88334574289119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43791936"/>
        <c:crosses val="autoZero"/>
        <c:crossBetween val="midCat"/>
      </c:valAx>
      <c:valAx>
        <c:axId val="-2143791936"/>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smtClean="0"/>
                  <a:t>Expression</a:t>
                </a:r>
                <a:r>
                  <a:rPr lang="en-US" sz="1600" baseline="0" dirty="0" smtClean="0"/>
                  <a:t> Proportion (%)</a:t>
                </a:r>
                <a:endParaRPr lang="en-US" sz="16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42641248"/>
        <c:crosses val="autoZero"/>
        <c:crossBetween val="midCat"/>
      </c:valAx>
      <c:spPr>
        <a:noFill/>
        <a:ln>
          <a:noFill/>
        </a:ln>
        <a:effectLst/>
      </c:spPr>
    </c:plotArea>
    <c:legend>
      <c:legendPos val="b"/>
      <c:layout>
        <c:manualLayout>
          <c:xMode val="edge"/>
          <c:yMode val="edge"/>
          <c:x val="0.228611918569107"/>
          <c:y val="0.942700626614372"/>
          <c:w val="0.527247223983866"/>
          <c:h val="0.057299373385627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smtClean="0"/>
              <a:t>Expression Proportion</a:t>
            </a:r>
            <a:endParaRPr lang="en-US"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695806162064"/>
          <c:y val="0.124573257266211"/>
          <c:w val="0.791217721631912"/>
          <c:h val="0.680109969067522"/>
        </c:manualLayout>
      </c:layout>
      <c:scatterChart>
        <c:scatterStyle val="lineMarker"/>
        <c:varyColors val="0"/>
        <c:ser>
          <c:idx val="0"/>
          <c:order val="0"/>
          <c:tx>
            <c:strRef>
              <c:f>Sheet5!$G$1:$G$2</c:f>
              <c:strCache>
                <c:ptCount val="2"/>
                <c:pt idx="1">
                  <c:v>PDF (%)</c:v>
                </c:pt>
              </c:strCache>
            </c:strRef>
          </c:tx>
          <c:spPr>
            <a:ln w="19050" cap="rnd">
              <a:solidFill>
                <a:schemeClr val="accent1"/>
              </a:solidFill>
              <a:round/>
            </a:ln>
            <a:effectLst/>
          </c:spPr>
          <c:marker>
            <c:symbol val="none"/>
          </c:marker>
          <c:xVal>
            <c:numRef>
              <c:f>Sheet5!$B$3:$B$61</c:f>
              <c:numCache>
                <c:formatCode>General</c:formatCode>
                <c:ptCount val="59"/>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numCache>
            </c:numRef>
          </c:xVal>
          <c:yVal>
            <c:numRef>
              <c:f>Sheet5!$G$3:$G$61</c:f>
              <c:numCache>
                <c:formatCode>General</c:formatCode>
                <c:ptCount val="59"/>
                <c:pt idx="0">
                  <c:v>0.0</c:v>
                </c:pt>
                <c:pt idx="1">
                  <c:v>12.9563469259934</c:v>
                </c:pt>
                <c:pt idx="2">
                  <c:v>1.9580078058231</c:v>
                </c:pt>
                <c:pt idx="3">
                  <c:v>2.01721918432685</c:v>
                </c:pt>
                <c:pt idx="4">
                  <c:v>2.5061481447405</c:v>
                </c:pt>
                <c:pt idx="5">
                  <c:v>1.22675484321062</c:v>
                </c:pt>
                <c:pt idx="6">
                  <c:v>1.50169509312122</c:v>
                </c:pt>
                <c:pt idx="7">
                  <c:v>2.51403077462121</c:v>
                </c:pt>
                <c:pt idx="8">
                  <c:v>4.55820029079382</c:v>
                </c:pt>
                <c:pt idx="9">
                  <c:v>5.87603613464063</c:v>
                </c:pt>
                <c:pt idx="10">
                  <c:v>1.88580592535258</c:v>
                </c:pt>
                <c:pt idx="11">
                  <c:v>2.8049567958581</c:v>
                </c:pt>
                <c:pt idx="12">
                  <c:v>2.20810287263588</c:v>
                </c:pt>
                <c:pt idx="13">
                  <c:v>4.2917402163197</c:v>
                </c:pt>
                <c:pt idx="14">
                  <c:v>1.91604647888268</c:v>
                </c:pt>
                <c:pt idx="15">
                  <c:v>0.682494621494098</c:v>
                </c:pt>
                <c:pt idx="16">
                  <c:v>0.549591691304734</c:v>
                </c:pt>
                <c:pt idx="17">
                  <c:v>1.30781424146895</c:v>
                </c:pt>
                <c:pt idx="18">
                  <c:v>0.904201826450322</c:v>
                </c:pt>
                <c:pt idx="19">
                  <c:v>1.95840816203713</c:v>
                </c:pt>
                <c:pt idx="20">
                  <c:v>0.788962133045701</c:v>
                </c:pt>
                <c:pt idx="21">
                  <c:v>1.90198088083569</c:v>
                </c:pt>
                <c:pt idx="22">
                  <c:v>0.400883943708193</c:v>
                </c:pt>
                <c:pt idx="23">
                  <c:v>0.604168986767767</c:v>
                </c:pt>
                <c:pt idx="24">
                  <c:v>2.08713844095466</c:v>
                </c:pt>
                <c:pt idx="25">
                  <c:v>0.805398614804556</c:v>
                </c:pt>
                <c:pt idx="26">
                  <c:v>1.81157924204975</c:v>
                </c:pt>
                <c:pt idx="27">
                  <c:v>1.493609753015179</c:v>
                </c:pt>
                <c:pt idx="28">
                  <c:v>1.6373356205196</c:v>
                </c:pt>
                <c:pt idx="29">
                  <c:v>0.552031655783328</c:v>
                </c:pt>
                <c:pt idx="30">
                  <c:v>0.98455228141663</c:v>
                </c:pt>
                <c:pt idx="31">
                  <c:v>0.760264723634361</c:v>
                </c:pt>
                <c:pt idx="32">
                  <c:v>0.92115574244883</c:v>
                </c:pt>
                <c:pt idx="33">
                  <c:v>1.17286096268968</c:v>
                </c:pt>
                <c:pt idx="34">
                  <c:v>1.37895667479327</c:v>
                </c:pt>
                <c:pt idx="35">
                  <c:v>1.421629682915569</c:v>
                </c:pt>
                <c:pt idx="36">
                  <c:v>0.224733954137468</c:v>
                </c:pt>
                <c:pt idx="37">
                  <c:v>0.784859165239802</c:v>
                </c:pt>
                <c:pt idx="38">
                  <c:v>1.06159130235032</c:v>
                </c:pt>
                <c:pt idx="39">
                  <c:v>0.74381096992614</c:v>
                </c:pt>
                <c:pt idx="40">
                  <c:v>0.801826024053529</c:v>
                </c:pt>
                <c:pt idx="41">
                  <c:v>0.631775477086924</c:v>
                </c:pt>
                <c:pt idx="42">
                  <c:v>0.222769744665998</c:v>
                </c:pt>
                <c:pt idx="43">
                  <c:v>0.673951834909518</c:v>
                </c:pt>
                <c:pt idx="44">
                  <c:v>0.255003478837891</c:v>
                </c:pt>
                <c:pt idx="45">
                  <c:v>0.17003663352966</c:v>
                </c:pt>
                <c:pt idx="46">
                  <c:v>0.708258731533564</c:v>
                </c:pt>
                <c:pt idx="47">
                  <c:v>0.330802781886938</c:v>
                </c:pt>
                <c:pt idx="48">
                  <c:v>0.345470396689602</c:v>
                </c:pt>
                <c:pt idx="49">
                  <c:v>0.397395539540597</c:v>
                </c:pt>
                <c:pt idx="50">
                  <c:v>0.154656047170845</c:v>
                </c:pt>
              </c:numCache>
            </c:numRef>
          </c:yVal>
          <c:smooth val="0"/>
        </c:ser>
        <c:ser>
          <c:idx val="1"/>
          <c:order val="1"/>
          <c:tx>
            <c:strRef>
              <c:f>Sheet5!$H$1:$H$2</c:f>
              <c:strCache>
                <c:ptCount val="2"/>
                <c:pt idx="1">
                  <c:v>Uniform PDF</c:v>
                </c:pt>
              </c:strCache>
            </c:strRef>
          </c:tx>
          <c:spPr>
            <a:ln w="19050" cap="rnd">
              <a:solidFill>
                <a:schemeClr val="accent2"/>
              </a:solidFill>
              <a:round/>
            </a:ln>
            <a:effectLst/>
          </c:spPr>
          <c:marker>
            <c:symbol val="none"/>
          </c:marker>
          <c:xVal>
            <c:numRef>
              <c:f>Sheet5!$B$3:$B$61</c:f>
              <c:numCache>
                <c:formatCode>General</c:formatCode>
                <c:ptCount val="59"/>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numCache>
            </c:numRef>
          </c:xVal>
          <c:yVal>
            <c:numRef>
              <c:f>Sheet5!$H$3:$H$61</c:f>
              <c:numCache>
                <c:formatCode>General</c:formatCode>
                <c:ptCount val="59"/>
                <c:pt idx="0">
                  <c:v>0.055309735</c:v>
                </c:pt>
                <c:pt idx="1">
                  <c:v>0.055309735</c:v>
                </c:pt>
                <c:pt idx="2">
                  <c:v>0.055309735</c:v>
                </c:pt>
                <c:pt idx="3">
                  <c:v>0.055309735</c:v>
                </c:pt>
                <c:pt idx="4">
                  <c:v>0.055309735</c:v>
                </c:pt>
                <c:pt idx="5">
                  <c:v>0.055309735</c:v>
                </c:pt>
                <c:pt idx="6">
                  <c:v>0.055309735</c:v>
                </c:pt>
                <c:pt idx="7">
                  <c:v>0.055309735</c:v>
                </c:pt>
                <c:pt idx="8">
                  <c:v>0.055309735</c:v>
                </c:pt>
                <c:pt idx="9">
                  <c:v>0.055309735</c:v>
                </c:pt>
                <c:pt idx="10">
                  <c:v>0.055309735</c:v>
                </c:pt>
                <c:pt idx="11">
                  <c:v>0.055309735</c:v>
                </c:pt>
                <c:pt idx="12">
                  <c:v>0.055309735</c:v>
                </c:pt>
                <c:pt idx="13">
                  <c:v>0.055309735</c:v>
                </c:pt>
                <c:pt idx="14">
                  <c:v>0.055309735</c:v>
                </c:pt>
                <c:pt idx="15">
                  <c:v>0.055309735</c:v>
                </c:pt>
                <c:pt idx="16">
                  <c:v>0.055309735</c:v>
                </c:pt>
                <c:pt idx="17">
                  <c:v>0.055309735</c:v>
                </c:pt>
                <c:pt idx="18">
                  <c:v>0.055309735</c:v>
                </c:pt>
                <c:pt idx="19">
                  <c:v>0.055309735</c:v>
                </c:pt>
                <c:pt idx="20">
                  <c:v>0.055309735</c:v>
                </c:pt>
                <c:pt idx="21">
                  <c:v>0.055309735</c:v>
                </c:pt>
                <c:pt idx="22">
                  <c:v>0.055309735</c:v>
                </c:pt>
                <c:pt idx="23">
                  <c:v>0.055309735</c:v>
                </c:pt>
                <c:pt idx="24">
                  <c:v>0.055309735</c:v>
                </c:pt>
                <c:pt idx="25">
                  <c:v>0.055309735</c:v>
                </c:pt>
                <c:pt idx="26">
                  <c:v>0.055309735</c:v>
                </c:pt>
                <c:pt idx="27">
                  <c:v>0.055309735</c:v>
                </c:pt>
                <c:pt idx="28">
                  <c:v>0.055309735</c:v>
                </c:pt>
                <c:pt idx="29">
                  <c:v>0.055309735</c:v>
                </c:pt>
                <c:pt idx="30">
                  <c:v>0.055309735</c:v>
                </c:pt>
                <c:pt idx="31">
                  <c:v>0.055309735</c:v>
                </c:pt>
                <c:pt idx="32">
                  <c:v>0.055309735</c:v>
                </c:pt>
                <c:pt idx="33">
                  <c:v>0.055309735</c:v>
                </c:pt>
                <c:pt idx="34">
                  <c:v>0.055309735</c:v>
                </c:pt>
                <c:pt idx="35">
                  <c:v>0.055309735</c:v>
                </c:pt>
                <c:pt idx="36">
                  <c:v>0.055309735</c:v>
                </c:pt>
                <c:pt idx="37">
                  <c:v>0.055309735</c:v>
                </c:pt>
                <c:pt idx="38">
                  <c:v>0.055309735</c:v>
                </c:pt>
                <c:pt idx="39">
                  <c:v>0.055309735</c:v>
                </c:pt>
                <c:pt idx="40">
                  <c:v>0.055309735</c:v>
                </c:pt>
                <c:pt idx="41">
                  <c:v>0.055309735</c:v>
                </c:pt>
                <c:pt idx="42">
                  <c:v>0.055309735</c:v>
                </c:pt>
                <c:pt idx="43">
                  <c:v>0.055309735</c:v>
                </c:pt>
                <c:pt idx="44">
                  <c:v>0.055309735</c:v>
                </c:pt>
                <c:pt idx="45">
                  <c:v>0.055309735</c:v>
                </c:pt>
                <c:pt idx="46">
                  <c:v>0.055309735</c:v>
                </c:pt>
                <c:pt idx="47">
                  <c:v>0.055309735</c:v>
                </c:pt>
                <c:pt idx="48">
                  <c:v>0.055309735</c:v>
                </c:pt>
                <c:pt idx="49">
                  <c:v>0.055309735</c:v>
                </c:pt>
                <c:pt idx="50">
                  <c:v>0.055309735</c:v>
                </c:pt>
              </c:numCache>
            </c:numRef>
          </c:yVal>
          <c:smooth val="0"/>
        </c:ser>
        <c:dLbls>
          <c:showLegendKey val="0"/>
          <c:showVal val="0"/>
          <c:showCatName val="0"/>
          <c:showSerName val="0"/>
          <c:showPercent val="0"/>
          <c:showBubbleSize val="0"/>
        </c:dLbls>
        <c:axId val="2145451472"/>
        <c:axId val="-2115063280"/>
      </c:scatterChart>
      <c:valAx>
        <c:axId val="2145451472"/>
        <c:scaling>
          <c:orientation val="minMax"/>
          <c:max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0" i="0" u="none" strike="noStrike" baseline="0" dirty="0" smtClean="0">
                    <a:effectLst/>
                  </a:rPr>
                  <a:t>Number of miRNAs (by increasing variance</a:t>
                </a:r>
                <a:r>
                  <a:rPr lang="en-US" sz="1600" b="0" i="0" u="none" strike="noStrike" baseline="0" dirty="0" smtClean="0"/>
                  <a:t> </a:t>
                </a:r>
                <a:endParaRPr lang="en-US" sz="1600" dirty="0"/>
              </a:p>
            </c:rich>
          </c:tx>
          <c:layout>
            <c:manualLayout>
              <c:xMode val="edge"/>
              <c:yMode val="edge"/>
              <c:x val="0.173668685031074"/>
              <c:y val="0.88992480501442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5063280"/>
        <c:crosses val="autoZero"/>
        <c:crossBetween val="midCat"/>
      </c:valAx>
      <c:valAx>
        <c:axId val="-2115063280"/>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smtClean="0"/>
                  <a:t>Expression Proportion (%)</a:t>
                </a:r>
                <a:endParaRPr lang="en-US" sz="16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45451472"/>
        <c:crosses val="autoZero"/>
        <c:crossBetween val="midCat"/>
      </c:valAx>
      <c:spPr>
        <a:noFill/>
        <a:ln>
          <a:noFill/>
        </a:ln>
        <a:effectLst/>
      </c:spPr>
    </c:plotArea>
    <c:legend>
      <c:legendPos val="b"/>
      <c:layout>
        <c:manualLayout>
          <c:xMode val="edge"/>
          <c:yMode val="edge"/>
          <c:x val="0.266266659958927"/>
          <c:y val="0.942700626614372"/>
          <c:w val="0.467466680082147"/>
          <c:h val="0.057299373385627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45906879304"/>
          <c:y val="0.0347222222222222"/>
          <c:w val="0.854946057530335"/>
          <c:h val="0.786896355547091"/>
        </c:manualLayout>
      </c:layout>
      <c:barChart>
        <c:barDir val="col"/>
        <c:grouping val="clustered"/>
        <c:varyColors val="0"/>
        <c:ser>
          <c:idx val="0"/>
          <c:order val="0"/>
          <c:tx>
            <c:strRef>
              <c:f>Sheet6!$B$3</c:f>
              <c:strCache>
                <c:ptCount val="1"/>
                <c:pt idx="0">
                  <c:v>Wild-type S-matrix</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Sheet6!$C$2:$E$2</c:f>
              <c:strCache>
                <c:ptCount val="3"/>
                <c:pt idx="0">
                  <c:v>Wild-type Data</c:v>
                </c:pt>
                <c:pt idx="1">
                  <c:v>Perturbed Data</c:v>
                </c:pt>
                <c:pt idx="2">
                  <c:v>Combined Data</c:v>
                </c:pt>
              </c:strCache>
            </c:strRef>
          </c:cat>
          <c:val>
            <c:numRef>
              <c:f>Sheet6!$C$3:$E$3</c:f>
              <c:numCache>
                <c:formatCode>0%</c:formatCode>
                <c:ptCount val="3"/>
                <c:pt idx="0">
                  <c:v>0.87</c:v>
                </c:pt>
                <c:pt idx="1">
                  <c:v>0.7</c:v>
                </c:pt>
                <c:pt idx="2">
                  <c:v>0.8</c:v>
                </c:pt>
              </c:numCache>
            </c:numRef>
          </c:val>
        </c:ser>
        <c:ser>
          <c:idx val="1"/>
          <c:order val="1"/>
          <c:tx>
            <c:strRef>
              <c:f>Sheet6!$B$4</c:f>
              <c:strCache>
                <c:ptCount val="1"/>
                <c:pt idx="0">
                  <c:v>Combined S-matrix</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Sheet6!$C$2:$E$2</c:f>
              <c:strCache>
                <c:ptCount val="3"/>
                <c:pt idx="0">
                  <c:v>Wild-type Data</c:v>
                </c:pt>
                <c:pt idx="1">
                  <c:v>Perturbed Data</c:v>
                </c:pt>
                <c:pt idx="2">
                  <c:v>Combined Data</c:v>
                </c:pt>
              </c:strCache>
            </c:strRef>
          </c:cat>
          <c:val>
            <c:numRef>
              <c:f>Sheet6!$C$4:$E$4</c:f>
              <c:numCache>
                <c:formatCode>0%</c:formatCode>
                <c:ptCount val="3"/>
                <c:pt idx="0">
                  <c:v>0.87</c:v>
                </c:pt>
                <c:pt idx="1">
                  <c:v>0.71</c:v>
                </c:pt>
                <c:pt idx="2">
                  <c:v>0.81</c:v>
                </c:pt>
              </c:numCache>
            </c:numRef>
          </c:val>
        </c:ser>
        <c:dLbls>
          <c:dLblPos val="inEnd"/>
          <c:showLegendKey val="0"/>
          <c:showVal val="1"/>
          <c:showCatName val="0"/>
          <c:showSerName val="0"/>
          <c:showPercent val="0"/>
          <c:showBubbleSize val="0"/>
        </c:dLbls>
        <c:gapWidth val="100"/>
        <c:overlap val="-24"/>
        <c:axId val="-2143585616"/>
        <c:axId val="-2098717072"/>
      </c:barChart>
      <c:catAx>
        <c:axId val="-2143585616"/>
        <c:scaling>
          <c:orientation val="minMax"/>
        </c:scaling>
        <c:delete val="0"/>
        <c:axPos val="b"/>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2400" dirty="0" smtClean="0"/>
                  <a:t>Data Tested</a:t>
                </a:r>
                <a:endParaRPr lang="en-US" sz="2400" dirty="0"/>
              </a:p>
            </c:rich>
          </c:tx>
          <c:layout>
            <c:manualLayout>
              <c:xMode val="edge"/>
              <c:yMode val="edge"/>
              <c:x val="0.46600730324183"/>
              <c:y val="0.910831849136963"/>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2098717072"/>
        <c:crosses val="autoZero"/>
        <c:auto val="1"/>
        <c:lblAlgn val="ctr"/>
        <c:lblOffset val="100"/>
        <c:noMultiLvlLbl val="0"/>
      </c:catAx>
      <c:valAx>
        <c:axId val="-2098717072"/>
        <c:scaling>
          <c:orientation val="minMax"/>
          <c:max val="1.0"/>
          <c:min val="0.5"/>
        </c:scaling>
        <c:delete val="0"/>
        <c:axPos val="l"/>
        <c:majorGridlines>
          <c:spPr>
            <a:ln w="9525" cap="flat" cmpd="sng" algn="ctr">
              <a:solidFill>
                <a:schemeClr val="accent1">
                  <a:lumMod val="7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2400"/>
                  <a:t>Accuracy (%)</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2143585616"/>
        <c:crosses val="autoZero"/>
        <c:crossBetween val="between"/>
        <c:majorUnit val="0.1"/>
      </c:valAx>
      <c:spPr>
        <a:noFill/>
        <a:ln>
          <a:noFill/>
        </a:ln>
        <a:effectLst/>
      </c:spPr>
    </c:plotArea>
    <c:legend>
      <c:legendPos val="b"/>
      <c:layout>
        <c:manualLayout>
          <c:xMode val="edge"/>
          <c:yMode val="edge"/>
          <c:x val="0.481754402171125"/>
          <c:y val="0.0631368721172076"/>
          <c:w val="0.496082479839997"/>
          <c:h val="0.061803250359265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a:solidFill>
        <a:schemeClr val="accent1">
          <a:lumMod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E08DF-7CC2-324D-B133-F87E4EC716BE}" type="datetimeFigureOut">
              <a:rPr lang="en-US" smtClean="0"/>
              <a:t>8/6/15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CB5192-E3F2-4F45-B9A0-1D91343C9B4A}" type="slidenum">
              <a:rPr lang="en-US" smtClean="0"/>
              <a:t>‹#›</a:t>
            </a:fld>
            <a:endParaRPr lang="en-US"/>
          </a:p>
        </p:txBody>
      </p:sp>
    </p:spTree>
    <p:extLst>
      <p:ext uri="{BB962C8B-B14F-4D97-AF65-F5344CB8AC3E}">
        <p14:creationId xmlns:p14="http://schemas.microsoft.com/office/powerpoint/2010/main" val="178789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B5192-E3F2-4F45-B9A0-1D91343C9B4A}" type="slidenum">
              <a:rPr lang="en-US" smtClean="0"/>
              <a:t>1</a:t>
            </a:fld>
            <a:endParaRPr lang="en-US"/>
          </a:p>
        </p:txBody>
      </p:sp>
    </p:spTree>
    <p:extLst>
      <p:ext uri="{BB962C8B-B14F-4D97-AF65-F5344CB8AC3E}">
        <p14:creationId xmlns:p14="http://schemas.microsoft.com/office/powerpoint/2010/main" val="84353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B5192-E3F2-4F45-B9A0-1D91343C9B4A}" type="slidenum">
              <a:rPr lang="en-US" smtClean="0"/>
              <a:t>11</a:t>
            </a:fld>
            <a:endParaRPr lang="en-US"/>
          </a:p>
        </p:txBody>
      </p:sp>
    </p:spTree>
    <p:extLst>
      <p:ext uri="{BB962C8B-B14F-4D97-AF65-F5344CB8AC3E}">
        <p14:creationId xmlns:p14="http://schemas.microsoft.com/office/powerpoint/2010/main" val="920670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table you see is</a:t>
            </a:r>
            <a:r>
              <a:rPr lang="en-US" baseline="0" dirty="0" smtClean="0"/>
              <a:t> the </a:t>
            </a:r>
            <a:r>
              <a:rPr lang="en-US" dirty="0" smtClean="0"/>
              <a:t>output</a:t>
            </a:r>
            <a:r>
              <a:rPr lang="en-US" baseline="0" dirty="0" smtClean="0"/>
              <a:t> from the ExceRpt pipeline. The top left corner, at least. There are actually 87 rows and 1,800 columns. This will later be used as the input, X, for deconvolution. </a:t>
            </a:r>
          </a:p>
          <a:p>
            <a:r>
              <a:rPr lang="en-US" baseline="0" dirty="0" smtClean="0"/>
              <a:t>To calculate the signature, you essentially split this matrix by tissue and average the expressions for each miRNA in that tissue.</a:t>
            </a:r>
          </a:p>
          <a:p>
            <a:r>
              <a:rPr lang="en-US" baseline="0" dirty="0" smtClean="0"/>
              <a:t>Once you do that, you get the following result:</a:t>
            </a:r>
          </a:p>
          <a:p>
            <a:r>
              <a:rPr lang="en-US" baseline="0" dirty="0" smtClean="0"/>
              <a:t>[	]</a:t>
            </a:r>
          </a:p>
          <a:p>
            <a:r>
              <a:rPr lang="en-US" baseline="0" dirty="0" smtClean="0"/>
              <a:t>6 columns for 6 tissues, and 1,800 rows, for that many miRNAs.</a:t>
            </a:r>
          </a:p>
          <a:p>
            <a:r>
              <a:rPr lang="en-US" baseline="0" dirty="0" smtClean="0"/>
              <a:t>This is the signature matrix. We're hoping that the signatures are very different between tissues. While the columns are visibly different, we're not actually guaranteed that these differences are significant, or even representative of the individual samples. </a:t>
            </a:r>
          </a:p>
        </p:txBody>
      </p:sp>
      <p:sp>
        <p:nvSpPr>
          <p:cNvPr id="4" name="Slide Number Placeholder 3"/>
          <p:cNvSpPr>
            <a:spLocks noGrp="1"/>
          </p:cNvSpPr>
          <p:nvPr>
            <p:ph type="sldNum" sz="quarter" idx="10"/>
          </p:nvPr>
        </p:nvSpPr>
        <p:spPr/>
        <p:txBody>
          <a:bodyPr/>
          <a:lstStyle/>
          <a:p>
            <a:fld id="{23CB5192-E3F2-4F45-B9A0-1D91343C9B4A}" type="slidenum">
              <a:rPr lang="en-US" smtClean="0"/>
              <a:t>12</a:t>
            </a:fld>
            <a:endParaRPr lang="en-US"/>
          </a:p>
        </p:txBody>
      </p:sp>
    </p:spTree>
    <p:extLst>
      <p:ext uri="{BB962C8B-B14F-4D97-AF65-F5344CB8AC3E}">
        <p14:creationId xmlns:p14="http://schemas.microsoft.com/office/powerpoint/2010/main" val="2004270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Principle Component Analysis, however, seems to suggest that the tissue signatures ARE distinct. </a:t>
            </a:r>
          </a:p>
          <a:p>
            <a:r>
              <a:rPr lang="en-US" baseline="0" dirty="0" smtClean="0"/>
              <a:t>In PCA, each point is a sample read, and its location captures information about expression levels across all 1,800 miRNAs in that sample. </a:t>
            </a:r>
            <a:endParaRPr lang="en-US" baseline="0" dirty="0"/>
          </a:p>
          <a:p>
            <a:r>
              <a:rPr lang="en-US" baseline="0" dirty="0" smtClean="0"/>
              <a:t>I plotted them against the 2nd and 3rd PCs, since PC1 tended to have everything stretched way thin.</a:t>
            </a:r>
          </a:p>
          <a:p>
            <a:r>
              <a:rPr lang="en-US" baseline="0" dirty="0" smtClean="0"/>
              <a:t>It's clear that the different groups tend to be within the same general areas. Brain is in the top left, Testes are to the bottom, and so on. </a:t>
            </a:r>
          </a:p>
          <a:p>
            <a:r>
              <a:rPr lang="en-US" baseline="0" dirty="0" smtClean="0"/>
              <a:t>We also see significant overlap, and liver didn't separate out at all, but it's important to keep in mind that this is just taking a slice of the full picture, which actually has 1,800 dimensions. It's likely that looking down other PCs would help it separate things out even better. </a:t>
            </a:r>
          </a:p>
        </p:txBody>
      </p:sp>
      <p:sp>
        <p:nvSpPr>
          <p:cNvPr id="4" name="Slide Number Placeholder 3"/>
          <p:cNvSpPr>
            <a:spLocks noGrp="1"/>
          </p:cNvSpPr>
          <p:nvPr>
            <p:ph type="sldNum" sz="quarter" idx="10"/>
          </p:nvPr>
        </p:nvSpPr>
        <p:spPr/>
        <p:txBody>
          <a:bodyPr/>
          <a:lstStyle/>
          <a:p>
            <a:fld id="{23CB5192-E3F2-4F45-B9A0-1D91343C9B4A}" type="slidenum">
              <a:rPr lang="en-US" smtClean="0"/>
              <a:t>13</a:t>
            </a:fld>
            <a:endParaRPr lang="en-US"/>
          </a:p>
        </p:txBody>
      </p:sp>
    </p:spTree>
    <p:extLst>
      <p:ext uri="{BB962C8B-B14F-4D97-AF65-F5344CB8AC3E}">
        <p14:creationId xmlns:p14="http://schemas.microsoft.com/office/powerpoint/2010/main" val="1164585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visual view of S,</a:t>
            </a:r>
            <a:r>
              <a:rPr lang="en-US" baseline="0" dirty="0" smtClean="0"/>
              <a:t> where it’s been partitioned by tissue and plotted. </a:t>
            </a:r>
          </a:p>
          <a:p>
            <a:r>
              <a:rPr lang="en-US" baseline="0" dirty="0" smtClean="0"/>
              <a:t>The x-axes have all the different miRNAs, and the y-axes shows how highly expressed they are. </a:t>
            </a:r>
          </a:p>
          <a:p>
            <a:r>
              <a:rPr lang="en-US" baseline="0" dirty="0" smtClean="0"/>
              <a:t>In other words, each plot is its own column of the matrix. </a:t>
            </a:r>
          </a:p>
          <a:p>
            <a:r>
              <a:rPr lang="en-US" baseline="0" dirty="0" smtClean="0"/>
              <a:t>We can already see some possible patterns. </a:t>
            </a:r>
          </a:p>
          <a:p>
            <a:r>
              <a:rPr lang="en-US" baseline="0" dirty="0" smtClean="0"/>
              <a:t>The highly distinctive spikes are likely the most important parts of the matrix, containing the most information. </a:t>
            </a:r>
          </a:p>
          <a:p>
            <a:r>
              <a:rPr lang="en-US" baseline="0" dirty="0" smtClean="0"/>
              <a:t>The very low ones are more likely to be noise. </a:t>
            </a:r>
          </a:p>
          <a:p>
            <a:r>
              <a:rPr lang="en-US" baseline="0" dirty="0" smtClean="0"/>
              <a:t>How do we separate the two?</a:t>
            </a:r>
            <a:endParaRPr lang="en-US" dirty="0"/>
          </a:p>
        </p:txBody>
      </p:sp>
      <p:sp>
        <p:nvSpPr>
          <p:cNvPr id="4" name="Slide Number Placeholder 3"/>
          <p:cNvSpPr>
            <a:spLocks noGrp="1"/>
          </p:cNvSpPr>
          <p:nvPr>
            <p:ph type="sldNum" sz="quarter" idx="10"/>
          </p:nvPr>
        </p:nvSpPr>
        <p:spPr/>
        <p:txBody>
          <a:bodyPr/>
          <a:lstStyle/>
          <a:p>
            <a:fld id="{23CB5192-E3F2-4F45-B9A0-1D91343C9B4A}" type="slidenum">
              <a:rPr lang="en-US" smtClean="0"/>
              <a:t>14</a:t>
            </a:fld>
            <a:endParaRPr lang="en-US"/>
          </a:p>
        </p:txBody>
      </p:sp>
    </p:spTree>
    <p:extLst>
      <p:ext uri="{BB962C8B-B14F-4D97-AF65-F5344CB8AC3E}">
        <p14:creationId xmlns:p14="http://schemas.microsoft.com/office/powerpoint/2010/main" val="1347008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to clean</a:t>
            </a:r>
            <a:r>
              <a:rPr lang="en-US" baseline="0" dirty="0" smtClean="0"/>
              <a:t> up the signature is by variance. I took the 20 miRNAs with the highest variance; these are the ones most likely to capture the differences between tissues. Notice that the signature matrix still contains some useless information, i.e. the little stubs. </a:t>
            </a:r>
          </a:p>
        </p:txBody>
      </p:sp>
      <p:sp>
        <p:nvSpPr>
          <p:cNvPr id="4" name="Slide Number Placeholder 3"/>
          <p:cNvSpPr>
            <a:spLocks noGrp="1"/>
          </p:cNvSpPr>
          <p:nvPr>
            <p:ph type="sldNum" sz="quarter" idx="10"/>
          </p:nvPr>
        </p:nvSpPr>
        <p:spPr/>
        <p:txBody>
          <a:bodyPr/>
          <a:lstStyle/>
          <a:p>
            <a:fld id="{23CB5192-E3F2-4F45-B9A0-1D91343C9B4A}" type="slidenum">
              <a:rPr lang="en-US" smtClean="0"/>
              <a:t>15</a:t>
            </a:fld>
            <a:endParaRPr lang="en-US"/>
          </a:p>
        </p:txBody>
      </p:sp>
    </p:spTree>
    <p:extLst>
      <p:ext uri="{BB962C8B-B14F-4D97-AF65-F5344CB8AC3E}">
        <p14:creationId xmlns:p14="http://schemas.microsoft.com/office/powerpoint/2010/main" val="732853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get rid of the stubs, we draw a line at 5%, and round everything below it down to zero. </a:t>
            </a:r>
          </a:p>
          <a:p>
            <a:r>
              <a:rPr lang="en-US" baseline="0" dirty="0" smtClean="0"/>
              <a:t>The 5% cutoff is not actually arbitrary. It’s the highest cutoff point that preserves all 20 miRNAs. </a:t>
            </a:r>
          </a:p>
          <a:p>
            <a:r>
              <a:rPr lang="en-US" baseline="0" dirty="0" smtClean="0"/>
              <a:t>The choice of 20 miRNAs is also not arbitrary, but I’ll explain that later. </a:t>
            </a:r>
            <a:endParaRPr lang="en-US" dirty="0"/>
          </a:p>
        </p:txBody>
      </p:sp>
      <p:sp>
        <p:nvSpPr>
          <p:cNvPr id="4" name="Slide Number Placeholder 3"/>
          <p:cNvSpPr>
            <a:spLocks noGrp="1"/>
          </p:cNvSpPr>
          <p:nvPr>
            <p:ph type="sldNum" sz="quarter" idx="10"/>
          </p:nvPr>
        </p:nvSpPr>
        <p:spPr/>
        <p:txBody>
          <a:bodyPr/>
          <a:lstStyle/>
          <a:p>
            <a:fld id="{23CB5192-E3F2-4F45-B9A0-1D91343C9B4A}" type="slidenum">
              <a:rPr lang="en-US" smtClean="0"/>
              <a:t>16</a:t>
            </a:fld>
            <a:endParaRPr lang="en-US"/>
          </a:p>
        </p:txBody>
      </p:sp>
    </p:spTree>
    <p:extLst>
      <p:ext uri="{BB962C8B-B14F-4D97-AF65-F5344CB8AC3E}">
        <p14:creationId xmlns:p14="http://schemas.microsoft.com/office/powerpoint/2010/main" val="250198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consideration</a:t>
            </a:r>
            <a:r>
              <a:rPr lang="en-US" baseline="0" dirty="0" smtClean="0"/>
              <a:t> is whether you can simplify it even further, by just looking at whether expression is over the 5% threshold. Here, all non-0 values are replaced with 1’s. </a:t>
            </a:r>
            <a:endParaRPr lang="en-US" dirty="0"/>
          </a:p>
        </p:txBody>
      </p:sp>
      <p:sp>
        <p:nvSpPr>
          <p:cNvPr id="4" name="Slide Number Placeholder 3"/>
          <p:cNvSpPr>
            <a:spLocks noGrp="1"/>
          </p:cNvSpPr>
          <p:nvPr>
            <p:ph type="sldNum" sz="quarter" idx="10"/>
          </p:nvPr>
        </p:nvSpPr>
        <p:spPr/>
        <p:txBody>
          <a:bodyPr/>
          <a:lstStyle/>
          <a:p>
            <a:fld id="{23CB5192-E3F2-4F45-B9A0-1D91343C9B4A}" type="slidenum">
              <a:rPr lang="en-US" smtClean="0"/>
              <a:t>17</a:t>
            </a:fld>
            <a:endParaRPr lang="en-US"/>
          </a:p>
        </p:txBody>
      </p:sp>
    </p:spTree>
    <p:extLst>
      <p:ext uri="{BB962C8B-B14F-4D97-AF65-F5344CB8AC3E}">
        <p14:creationId xmlns:p14="http://schemas.microsoft.com/office/powerpoint/2010/main" val="1468759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can do a comparison. The top table is the first bit of the old signature matrix, and the bottom table is the first bit of the new reduced matrix. </a:t>
            </a:r>
          </a:p>
          <a:p>
            <a:r>
              <a:rPr lang="en-US" baseline="0" dirty="0" smtClean="0"/>
              <a:t>[	]</a:t>
            </a:r>
          </a:p>
          <a:p>
            <a:r>
              <a:rPr lang="en-US" baseline="0" dirty="0" smtClean="0"/>
              <a:t>As you can see, only the miRNAs judged to be important are left in the matrix. Since there aren't very many of them, the S matrix is now actually mostly 0’s. We can condense it by omitting the not-very-important miRNAs – the rows with only 0’s. </a:t>
            </a:r>
          </a:p>
        </p:txBody>
      </p:sp>
      <p:sp>
        <p:nvSpPr>
          <p:cNvPr id="4" name="Slide Number Placeholder 3"/>
          <p:cNvSpPr>
            <a:spLocks noGrp="1"/>
          </p:cNvSpPr>
          <p:nvPr>
            <p:ph type="sldNum" sz="quarter" idx="10"/>
          </p:nvPr>
        </p:nvSpPr>
        <p:spPr/>
        <p:txBody>
          <a:bodyPr/>
          <a:lstStyle/>
          <a:p>
            <a:fld id="{23CB5192-E3F2-4F45-B9A0-1D91343C9B4A}" type="slidenum">
              <a:rPr lang="en-US" smtClean="0"/>
              <a:t>18</a:t>
            </a:fld>
            <a:endParaRPr lang="en-US"/>
          </a:p>
        </p:txBody>
      </p:sp>
    </p:spTree>
    <p:extLst>
      <p:ext uri="{BB962C8B-B14F-4D97-AF65-F5344CB8AC3E}">
        <p14:creationId xmlns:p14="http://schemas.microsoft.com/office/powerpoint/2010/main" val="516677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we’re</a:t>
            </a:r>
            <a:r>
              <a:rPr lang="en-US" baseline="0" dirty="0" smtClean="0"/>
              <a:t> only looking at the 20 relevant miRNAs. We're actually going to change up our analysis. Before, we were looking at what miRNAs are present in each tissue. Now, we'll examine what tissues each miRNA tends to come from.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reflect this, I set the cutoff to 1% instead of 5%, and also normalized it by miRNA instead of by tissue. </a:t>
            </a:r>
          </a:p>
          <a:p>
            <a:r>
              <a:rPr lang="en-US" baseline="0" dirty="0" smtClean="0"/>
              <a:t>[	]</a:t>
            </a:r>
          </a:p>
          <a:p>
            <a:r>
              <a:rPr lang="en-US" baseline="0" dirty="0" smtClean="0"/>
              <a:t>There are miRNAs that are (at least in my given data set) unique to a certain tissue, which I've marked in red. There are also miRNAs that are highly distinct, and almost always found in 1 tissue (&gt;90%). I've marked these in blue.</a:t>
            </a:r>
          </a:p>
          <a:p>
            <a:r>
              <a:rPr lang="en-US" baseline="0" dirty="0" smtClean="0"/>
              <a:t>[	]</a:t>
            </a:r>
          </a:p>
          <a:p>
            <a:r>
              <a:rPr lang="en-US" baseline="0" dirty="0" smtClean="0"/>
              <a:t>Lastly, there are miRNAs that are mostly found in 1 tissue (&gt;50%) but may also be found in others</a:t>
            </a:r>
            <a:r>
              <a:rPr lang="en-US" baseline="0" smtClean="0"/>
              <a:t>. </a:t>
            </a:r>
            <a:endParaRPr lang="en-US" dirty="0" smtClean="0"/>
          </a:p>
        </p:txBody>
      </p:sp>
      <p:sp>
        <p:nvSpPr>
          <p:cNvPr id="4" name="Slide Number Placeholder 3"/>
          <p:cNvSpPr>
            <a:spLocks noGrp="1"/>
          </p:cNvSpPr>
          <p:nvPr>
            <p:ph type="sldNum" sz="quarter" idx="10"/>
          </p:nvPr>
        </p:nvSpPr>
        <p:spPr/>
        <p:txBody>
          <a:bodyPr/>
          <a:lstStyle/>
          <a:p>
            <a:fld id="{23CB5192-E3F2-4F45-B9A0-1D91343C9B4A}" type="slidenum">
              <a:rPr lang="en-US" smtClean="0"/>
              <a:t>19</a:t>
            </a:fld>
            <a:endParaRPr lang="en-US"/>
          </a:p>
        </p:txBody>
      </p:sp>
    </p:spTree>
    <p:extLst>
      <p:ext uri="{BB962C8B-B14F-4D97-AF65-F5344CB8AC3E}">
        <p14:creationId xmlns:p14="http://schemas.microsoft.com/office/powerpoint/2010/main" val="1823089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a:t>
            </a:r>
            <a:r>
              <a:rPr lang="en-US" baseline="0" dirty="0" smtClean="0"/>
              <a:t> slightly easier-to-</a:t>
            </a:r>
            <a:r>
              <a:rPr lang="en-US" dirty="0" smtClean="0"/>
              <a:t>interpret,</a:t>
            </a:r>
            <a:r>
              <a:rPr lang="en-US" baseline="0" dirty="0" smtClean="0"/>
              <a:t> tabulated version</a:t>
            </a:r>
            <a:r>
              <a:rPr lang="en-US" dirty="0" smtClean="0"/>
              <a:t>.</a:t>
            </a:r>
            <a:r>
              <a:rPr lang="en-US" baseline="0" dirty="0" smtClean="0"/>
              <a:t> </a:t>
            </a:r>
          </a:p>
          <a:p>
            <a:r>
              <a:rPr lang="en-US" baseline="0" dirty="0" smtClean="0"/>
              <a:t>If you see the miRNA in the first or second row --say you see mmu-miR-1a-3p-- you can be pretty confident that the sample is heart tissue. </a:t>
            </a:r>
          </a:p>
          <a:p>
            <a:r>
              <a:rPr lang="en-US" baseline="0" dirty="0" smtClean="0"/>
              <a:t>But just as a caveat, the converse is not true; not all heart tissue will necessarily have this miRNA. </a:t>
            </a:r>
          </a:p>
          <a:p>
            <a:r>
              <a:rPr lang="en-US" baseline="0" dirty="0" smtClean="0"/>
              <a:t>For the rest, each miRNA gives you confidence that your sample really is a certain type. </a:t>
            </a:r>
          </a:p>
          <a:p>
            <a:r>
              <a:rPr lang="en-US" baseline="0" dirty="0" smtClean="0"/>
              <a:t>Once you look at the expression levels for all of these RNAs in a sample, you should be able to take a guess at what tissue the sample comes from. </a:t>
            </a:r>
          </a:p>
        </p:txBody>
      </p:sp>
      <p:sp>
        <p:nvSpPr>
          <p:cNvPr id="4" name="Slide Number Placeholder 3"/>
          <p:cNvSpPr>
            <a:spLocks noGrp="1"/>
          </p:cNvSpPr>
          <p:nvPr>
            <p:ph type="sldNum" sz="quarter" idx="10"/>
          </p:nvPr>
        </p:nvSpPr>
        <p:spPr/>
        <p:txBody>
          <a:bodyPr/>
          <a:lstStyle/>
          <a:p>
            <a:fld id="{23CB5192-E3F2-4F45-B9A0-1D91343C9B4A}" type="slidenum">
              <a:rPr lang="en-US" smtClean="0"/>
              <a:t>20</a:t>
            </a:fld>
            <a:endParaRPr lang="en-US"/>
          </a:p>
        </p:txBody>
      </p:sp>
    </p:spTree>
    <p:extLst>
      <p:ext uri="{BB962C8B-B14F-4D97-AF65-F5344CB8AC3E}">
        <p14:creationId xmlns:p14="http://schemas.microsoft.com/office/powerpoint/2010/main" val="625032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B5192-E3F2-4F45-B9A0-1D91343C9B4A}" type="slidenum">
              <a:rPr lang="en-US" smtClean="0"/>
              <a:t>2</a:t>
            </a:fld>
            <a:endParaRPr lang="en-US"/>
          </a:p>
        </p:txBody>
      </p:sp>
    </p:spTree>
    <p:extLst>
      <p:ext uri="{BB962C8B-B14F-4D97-AF65-F5344CB8AC3E}">
        <p14:creationId xmlns:p14="http://schemas.microsoft.com/office/powerpoint/2010/main" val="707900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that's what we're going to do now.</a:t>
            </a:r>
          </a:p>
          <a:p>
            <a:r>
              <a:rPr lang="en-US" baseline="0" dirty="0" smtClean="0"/>
              <a:t>We're going to input the sample data as a parameter in </a:t>
            </a:r>
            <a:r>
              <a:rPr lang="en-US" baseline="0" dirty="0" err="1" smtClean="0"/>
              <a:t>DeconRNASeq</a:t>
            </a:r>
            <a:r>
              <a:rPr lang="en-US" baseline="0" dirty="0" smtClean="0"/>
              <a:t>, and see if it it can identify those samples with our S matrix.</a:t>
            </a:r>
          </a:p>
          <a:p>
            <a:r>
              <a:rPr lang="en-US" baseline="0" dirty="0" smtClean="0"/>
              <a:t>I call this dependent, because we're testing our signature matrix against the samples used to make it.</a:t>
            </a:r>
          </a:p>
        </p:txBody>
      </p:sp>
      <p:sp>
        <p:nvSpPr>
          <p:cNvPr id="4" name="Slide Number Placeholder 3"/>
          <p:cNvSpPr>
            <a:spLocks noGrp="1"/>
          </p:cNvSpPr>
          <p:nvPr>
            <p:ph type="sldNum" sz="quarter" idx="10"/>
          </p:nvPr>
        </p:nvSpPr>
        <p:spPr/>
        <p:txBody>
          <a:bodyPr/>
          <a:lstStyle/>
          <a:p>
            <a:fld id="{23CB5192-E3F2-4F45-B9A0-1D91343C9B4A}" type="slidenum">
              <a:rPr lang="en-US" smtClean="0"/>
              <a:t>21</a:t>
            </a:fld>
            <a:endParaRPr lang="en-US"/>
          </a:p>
        </p:txBody>
      </p:sp>
    </p:spTree>
    <p:extLst>
      <p:ext uri="{BB962C8B-B14F-4D97-AF65-F5344CB8AC3E}">
        <p14:creationId xmlns:p14="http://schemas.microsoft.com/office/powerpoint/2010/main" val="1850952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DeconRNASeq</a:t>
            </a:r>
            <a:r>
              <a:rPr lang="en-US" baseline="0" dirty="0" smtClean="0"/>
              <a:t> was meant to give a breakdown for heterogeneous samples, but maybe we can test it on the homogeneous samples we have. After plugging in our original samples and our signature matrix into </a:t>
            </a:r>
            <a:r>
              <a:rPr lang="en-US" baseline="0" dirty="0" err="1" smtClean="0"/>
              <a:t>DeconRNASeq</a:t>
            </a:r>
            <a:r>
              <a:rPr lang="en-US" baseline="0" dirty="0" smtClean="0"/>
              <a:t>, we get the following matrix of tissue proportions, called the A matrix.</a:t>
            </a:r>
          </a:p>
          <a:p>
            <a:r>
              <a:rPr lang="en-US" baseline="0" dirty="0" smtClean="0"/>
              <a:t>If </a:t>
            </a:r>
            <a:r>
              <a:rPr lang="en-US" baseline="0" dirty="0" err="1" smtClean="0"/>
              <a:t>DeconRNASeq</a:t>
            </a:r>
            <a:r>
              <a:rPr lang="en-US" baseline="0" dirty="0" smtClean="0"/>
              <a:t> was perfectly precise, we'd see a lot more </a:t>
            </a:r>
            <a:r>
              <a:rPr lang="en-US" baseline="0" dirty="0" err="1" smtClean="0"/>
              <a:t>zeros</a:t>
            </a:r>
            <a:r>
              <a:rPr lang="en-US" baseline="0" dirty="0" smtClean="0"/>
              <a:t>. It would be able to take a heart sample and say: 100% of this is coming from the heart. Or maybe 90%+, but you get the idea. </a:t>
            </a:r>
          </a:p>
          <a:p>
            <a:r>
              <a:rPr lang="en-US" baseline="0" dirty="0" smtClean="0"/>
              <a:t>Since it's not that precise, I just took the highest number, but only when it was at least 50% higher than the next highest. Otherwise, if the top 2 were close, I say it was unable to confidently identify the sample. </a:t>
            </a:r>
            <a:br>
              <a:rPr lang="en-US" baseline="0" dirty="0" smtClean="0"/>
            </a:br>
            <a:r>
              <a:rPr lang="en-US" baseline="0" dirty="0" smtClean="0"/>
              <a:t>[	]</a:t>
            </a:r>
          </a:p>
          <a:p>
            <a:r>
              <a:rPr lang="en-US" dirty="0" smtClean="0"/>
              <a:t>In</a:t>
            </a:r>
            <a:r>
              <a:rPr lang="en-US" baseline="0" dirty="0" smtClean="0"/>
              <a:t> this case, the first two are identified as testes, and the next four are identified as brain. </a:t>
            </a:r>
            <a:endParaRPr lang="en-US" dirty="0"/>
          </a:p>
        </p:txBody>
      </p:sp>
      <p:sp>
        <p:nvSpPr>
          <p:cNvPr id="4" name="Slide Number Placeholder 3"/>
          <p:cNvSpPr>
            <a:spLocks noGrp="1"/>
          </p:cNvSpPr>
          <p:nvPr>
            <p:ph type="sldNum" sz="quarter" idx="10"/>
          </p:nvPr>
        </p:nvSpPr>
        <p:spPr/>
        <p:txBody>
          <a:bodyPr/>
          <a:lstStyle/>
          <a:p>
            <a:fld id="{23CB5192-E3F2-4F45-B9A0-1D91343C9B4A}" type="slidenum">
              <a:rPr lang="en-US" smtClean="0"/>
              <a:t>22</a:t>
            </a:fld>
            <a:endParaRPr lang="en-US"/>
          </a:p>
        </p:txBody>
      </p:sp>
    </p:spTree>
    <p:extLst>
      <p:ext uri="{BB962C8B-B14F-4D97-AF65-F5344CB8AC3E}">
        <p14:creationId xmlns:p14="http://schemas.microsoft.com/office/powerpoint/2010/main" val="1176911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a:t>
            </a:r>
            <a:r>
              <a:rPr lang="en-US" baseline="0" dirty="0" smtClean="0"/>
              <a:t> we can see the three different ways we fiddled with the S matrix earlier, and how good of a predictive model they turned out to be. </a:t>
            </a:r>
          </a:p>
          <a:p>
            <a:r>
              <a:rPr lang="en-US" baseline="0" dirty="0" smtClean="0"/>
              <a:t>The first column shows how many predictions were made, and the second column shows how accurate those predictions were. Multiplying these two gives the percentage of the total that was correctly identified.</a:t>
            </a:r>
          </a:p>
          <a:p>
            <a:r>
              <a:rPr lang="en-US" baseline="0" dirty="0" smtClean="0"/>
              <a:t>It turns out that removing all but 20 of the 1,800 miRNAs doesn't reduce your total accuracy. It's actually able to make more predictions, which is good, but is a little less accurate with them, which is bad, and these cancel out. </a:t>
            </a:r>
          </a:p>
          <a:p>
            <a:r>
              <a:rPr lang="en-US" baseline="0" dirty="0" smtClean="0"/>
              <a:t>The binary signature matrix, where everything was a 1 or 0 depending on whether that miRNA accounted for more than 5% of total expression, was less able to make confident predictions, and also had lower accuracy.  But these numbers are actually pretty good when you remember that it's making these guesses based on just 15 bytes of data. </a:t>
            </a:r>
          </a:p>
          <a:p>
            <a:endParaRPr lang="en-US" baseline="0" dirty="0" smtClean="0"/>
          </a:p>
        </p:txBody>
      </p:sp>
      <p:sp>
        <p:nvSpPr>
          <p:cNvPr id="4" name="Slide Number Placeholder 3"/>
          <p:cNvSpPr>
            <a:spLocks noGrp="1"/>
          </p:cNvSpPr>
          <p:nvPr>
            <p:ph type="sldNum" sz="quarter" idx="10"/>
          </p:nvPr>
        </p:nvSpPr>
        <p:spPr/>
        <p:txBody>
          <a:bodyPr/>
          <a:lstStyle/>
          <a:p>
            <a:fld id="{23CB5192-E3F2-4F45-B9A0-1D91343C9B4A}" type="slidenum">
              <a:rPr lang="en-US" smtClean="0"/>
              <a:t>23</a:t>
            </a:fld>
            <a:endParaRPr lang="en-US"/>
          </a:p>
        </p:txBody>
      </p:sp>
    </p:spTree>
    <p:extLst>
      <p:ext uri="{BB962C8B-B14F-4D97-AF65-F5344CB8AC3E}">
        <p14:creationId xmlns:p14="http://schemas.microsoft.com/office/powerpoint/2010/main" val="1876855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A matrix again, just colorful and organized.</a:t>
            </a:r>
            <a:r>
              <a:rPr lang="en-US" baseline="0" dirty="0" smtClean="0"/>
              <a:t> </a:t>
            </a:r>
          </a:p>
          <a:p>
            <a:r>
              <a:rPr lang="en-US" baseline="0" dirty="0" smtClean="0"/>
              <a:t>On the left, vertical axis is samples, color-coded by tissue. So the purple ones are testes, the blue ones are liver, and so on. </a:t>
            </a:r>
          </a:p>
          <a:p>
            <a:r>
              <a:rPr lang="en-US" baseline="0" dirty="0" smtClean="0"/>
              <a:t>They light up whenever they match the signature of a certain tissue. White is 100% match, red &lt;30%, yellow is in the middle.</a:t>
            </a:r>
          </a:p>
          <a:p>
            <a:r>
              <a:rPr lang="en-US" baseline="0" dirty="0" smtClean="0"/>
              <a:t>The heat map then groups the things that light up in similar ways; each block represents a different guess group. </a:t>
            </a:r>
          </a:p>
          <a:p>
            <a:r>
              <a:rPr lang="en-US" baseline="0" dirty="0" smtClean="0"/>
              <a:t>You would hope that the blocks tend to match the actual samples, that the colors on the left would also block together, and they do. </a:t>
            </a:r>
          </a:p>
          <a:p>
            <a:r>
              <a:rPr lang="en-US" baseline="0" dirty="0" smtClean="0"/>
              <a:t>There are a number of mistakes, mostly from leukocytes --the green bars-- being confused with other tissues, but it's easy to see that the overall accuracy is very high.</a:t>
            </a:r>
          </a:p>
        </p:txBody>
      </p:sp>
      <p:sp>
        <p:nvSpPr>
          <p:cNvPr id="4" name="Slide Number Placeholder 3"/>
          <p:cNvSpPr>
            <a:spLocks noGrp="1"/>
          </p:cNvSpPr>
          <p:nvPr>
            <p:ph type="sldNum" sz="quarter" idx="10"/>
          </p:nvPr>
        </p:nvSpPr>
        <p:spPr/>
        <p:txBody>
          <a:bodyPr/>
          <a:lstStyle/>
          <a:p>
            <a:fld id="{23CB5192-E3F2-4F45-B9A0-1D91343C9B4A}" type="slidenum">
              <a:rPr lang="en-US" smtClean="0"/>
              <a:t>24</a:t>
            </a:fld>
            <a:endParaRPr lang="en-US"/>
          </a:p>
        </p:txBody>
      </p:sp>
    </p:spTree>
    <p:extLst>
      <p:ext uri="{BB962C8B-B14F-4D97-AF65-F5344CB8AC3E}">
        <p14:creationId xmlns:p14="http://schemas.microsoft.com/office/powerpoint/2010/main" val="110793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This</a:t>
            </a:r>
            <a:r>
              <a:rPr lang="en-US" baseline="0" dirty="0" smtClean="0"/>
              <a:t> table </a:t>
            </a:r>
            <a:r>
              <a:rPr lang="en-US" dirty="0" smtClean="0"/>
              <a:t>shows</a:t>
            </a:r>
            <a:r>
              <a:rPr lang="en-US" baseline="0" dirty="0" smtClean="0"/>
              <a:t> </a:t>
            </a:r>
            <a:r>
              <a:rPr lang="en-US" dirty="0" smtClean="0"/>
              <a:t>how accurate</a:t>
            </a:r>
            <a:r>
              <a:rPr lang="en-US" baseline="0" dirty="0" smtClean="0"/>
              <a:t> we were able to guess each type of tissue. </a:t>
            </a:r>
          </a:p>
          <a:p>
            <a:pPr marL="228600" indent="-228600">
              <a:buAutoNum type="arabicPeriod"/>
            </a:pPr>
            <a:r>
              <a:rPr lang="en-US" baseline="0" dirty="0" smtClean="0"/>
              <a:t>The only one that doesn't do so well is leukocytes, which we noticed earlier. It's kind of hard to show in a </a:t>
            </a:r>
            <a:r>
              <a:rPr lang="en-US" baseline="0" dirty="0" err="1" smtClean="0"/>
              <a:t>powerpoint</a:t>
            </a:r>
            <a:r>
              <a:rPr lang="en-US" baseline="0" dirty="0" smtClean="0"/>
              <a:t>, but I looked at the individual read data, and there was a lot more variation between samples. </a:t>
            </a:r>
            <a:br>
              <a:rPr lang="en-US" baseline="0" dirty="0" smtClean="0"/>
            </a:br>
            <a:r>
              <a:rPr lang="en-US" baseline="0" dirty="0" smtClean="0"/>
              <a:t>[	]</a:t>
            </a:r>
          </a:p>
          <a:p>
            <a:pPr marL="228600" indent="-228600">
              <a:buAutoNum type="arabicPeriod"/>
            </a:pPr>
            <a:r>
              <a:rPr lang="en-US" baseline="0" dirty="0" smtClean="0"/>
              <a:t>What I saw was that these peaks in the signature are not never present in combination. Instead, some will have THIS peak, others will have THESE peaks, and so on. If your sample only has 1 peak, and it happens to also match the signature for another tissue, you may get a misclassification. </a:t>
            </a:r>
          </a:p>
          <a:p>
            <a:pPr marL="228600" indent="-228600">
              <a:buAutoNum type="arabicPeriod"/>
            </a:pPr>
            <a:r>
              <a:rPr lang="en-US" baseline="0" dirty="0" smtClean="0"/>
              <a:t>Looking at this breakdown on the left also gives us an idea of what we want in a model. We want a high average accuracy, but also a high lowest tissue accuracy. This gives us two kinds of numbers to maximize when deciding how to reduce S. It becomes an optimization problem, which I’m going to show visually. </a:t>
            </a:r>
          </a:p>
        </p:txBody>
      </p:sp>
      <p:sp>
        <p:nvSpPr>
          <p:cNvPr id="4" name="Slide Number Placeholder 3"/>
          <p:cNvSpPr>
            <a:spLocks noGrp="1"/>
          </p:cNvSpPr>
          <p:nvPr>
            <p:ph type="sldNum" sz="quarter" idx="10"/>
          </p:nvPr>
        </p:nvSpPr>
        <p:spPr/>
        <p:txBody>
          <a:bodyPr/>
          <a:lstStyle/>
          <a:p>
            <a:fld id="{23CB5192-E3F2-4F45-B9A0-1D91343C9B4A}" type="slidenum">
              <a:rPr lang="en-US" smtClean="0"/>
              <a:t>25</a:t>
            </a:fld>
            <a:endParaRPr lang="en-US"/>
          </a:p>
        </p:txBody>
      </p:sp>
    </p:spTree>
    <p:extLst>
      <p:ext uri="{BB962C8B-B14F-4D97-AF65-F5344CB8AC3E}">
        <p14:creationId xmlns:p14="http://schemas.microsoft.com/office/powerpoint/2010/main" val="1804817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x-axis</a:t>
            </a:r>
            <a:r>
              <a:rPr lang="en-US" baseline="0" dirty="0" smtClean="0"/>
              <a:t> is the number of high-variance miRNAs to include. The y-axis gives the overall accuracy in red, and the lowest tissue accuracy in blue. </a:t>
            </a:r>
          </a:p>
          <a:p>
            <a:r>
              <a:rPr lang="en-US" baseline="0" dirty="0" smtClean="0"/>
              <a:t>The plot shows that overall accuracy peaks at around 14 miRNAs, but that the leukocytes still do really badly until around 20. So, this is why I ended up going with 20. </a:t>
            </a:r>
            <a:endParaRPr lang="en-US" dirty="0" smtClean="0"/>
          </a:p>
          <a:p>
            <a:r>
              <a:rPr lang="en-US" dirty="0" smtClean="0"/>
              <a:t>The sharp</a:t>
            </a:r>
            <a:r>
              <a:rPr lang="en-US" baseline="0" dirty="0" smtClean="0"/>
              <a:t> jumps in the </a:t>
            </a:r>
            <a:r>
              <a:rPr lang="en-US" dirty="0" smtClean="0"/>
              <a:t>plot also seem to suggest that we can identify certain miRNAs </a:t>
            </a:r>
            <a:r>
              <a:rPr lang="en-US" baseline="0" dirty="0" smtClean="0"/>
              <a:t>that don't matter at all, like 7-11, </a:t>
            </a:r>
            <a:r>
              <a:rPr lang="en-US" dirty="0" smtClean="0"/>
              <a:t>and others that matter a lot</a:t>
            </a:r>
            <a:r>
              <a:rPr lang="en-US" baseline="0" dirty="0" smtClean="0"/>
              <a:t>, like #35. </a:t>
            </a:r>
          </a:p>
          <a:p>
            <a:r>
              <a:rPr lang="en-US" baseline="0" dirty="0" smtClean="0"/>
              <a:t>However, adding #35 to our initial 20 didn't have any effect, and removing some of the flat areas did. </a:t>
            </a:r>
          </a:p>
          <a:p>
            <a:r>
              <a:rPr lang="en-US" baseline="0" dirty="0" smtClean="0"/>
              <a:t>This implies that the effects of miRNA information are often synergistic instead of independent, and the increases are not solely attributable to the last one that prompted the increase. It's a team effort. </a:t>
            </a:r>
          </a:p>
        </p:txBody>
      </p:sp>
      <p:sp>
        <p:nvSpPr>
          <p:cNvPr id="4" name="Slide Number Placeholder 3"/>
          <p:cNvSpPr>
            <a:spLocks noGrp="1"/>
          </p:cNvSpPr>
          <p:nvPr>
            <p:ph type="sldNum" sz="quarter" idx="10"/>
          </p:nvPr>
        </p:nvSpPr>
        <p:spPr/>
        <p:txBody>
          <a:bodyPr/>
          <a:lstStyle/>
          <a:p>
            <a:fld id="{23CB5192-E3F2-4F45-B9A0-1D91343C9B4A}" type="slidenum">
              <a:rPr lang="en-US" smtClean="0"/>
              <a:t>26</a:t>
            </a:fld>
            <a:endParaRPr lang="en-US"/>
          </a:p>
        </p:txBody>
      </p:sp>
    </p:spTree>
    <p:extLst>
      <p:ext uri="{BB962C8B-B14F-4D97-AF65-F5344CB8AC3E}">
        <p14:creationId xmlns:p14="http://schemas.microsoft.com/office/powerpoint/2010/main" val="1833469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should also consider how many miRNAs reads we need to identify the tissue - not just by how many types. </a:t>
            </a:r>
          </a:p>
          <a:p>
            <a:r>
              <a:rPr lang="en-US" baseline="0" dirty="0" smtClean="0"/>
              <a:t>It's kind of expected that high variance miRNAs would be the ones with the highest read counts because: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of all, there are a LOT of miRNAs --basically the last 1,200-- which are minimally expressed. </a:t>
            </a:r>
          </a:p>
          <a:p>
            <a:r>
              <a:rPr lang="en-US" baseline="0" dirty="0" smtClean="0"/>
              <a:t>Second, variance is calculated by differences in expression between tissues, and the bigger the biggest one, the bigger the difference. </a:t>
            </a:r>
          </a:p>
          <a:p>
            <a:r>
              <a:rPr lang="en-US" baseline="0" dirty="0" smtClean="0"/>
              <a:t>You see this in the tendency to decrease on the right-hand plot, but also the downward concavity on the left-hand cumulative proportion plot. </a:t>
            </a:r>
          </a:p>
          <a:p>
            <a:r>
              <a:rPr lang="en-US" baseline="0" dirty="0" smtClean="0"/>
              <a:t>[	]</a:t>
            </a:r>
          </a:p>
          <a:p>
            <a:r>
              <a:rPr lang="en-US" baseline="0" dirty="0" smtClean="0"/>
              <a:t>Specifically, the top 20 variance miRNAs make up almost 55% of the total reads. </a:t>
            </a:r>
          </a:p>
        </p:txBody>
      </p:sp>
      <p:sp>
        <p:nvSpPr>
          <p:cNvPr id="4" name="Slide Number Placeholder 3"/>
          <p:cNvSpPr>
            <a:spLocks noGrp="1"/>
          </p:cNvSpPr>
          <p:nvPr>
            <p:ph type="sldNum" sz="quarter" idx="10"/>
          </p:nvPr>
        </p:nvSpPr>
        <p:spPr/>
        <p:txBody>
          <a:bodyPr/>
          <a:lstStyle/>
          <a:p>
            <a:fld id="{23CB5192-E3F2-4F45-B9A0-1D91343C9B4A}" type="slidenum">
              <a:rPr lang="en-US" smtClean="0"/>
              <a:t>27</a:t>
            </a:fld>
            <a:endParaRPr lang="en-US"/>
          </a:p>
        </p:txBody>
      </p:sp>
    </p:spTree>
    <p:extLst>
      <p:ext uri="{BB962C8B-B14F-4D97-AF65-F5344CB8AC3E}">
        <p14:creationId xmlns:p14="http://schemas.microsoft.com/office/powerpoint/2010/main" val="1903409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went on a little tangent to explore the data set, but back to tissue identification. </a:t>
            </a:r>
          </a:p>
          <a:p>
            <a:r>
              <a:rPr lang="en-US" baseline="0" dirty="0" smtClean="0"/>
              <a:t>Earlier, we identified wild-type samples that we used to make our signature matrix. </a:t>
            </a:r>
          </a:p>
          <a:p>
            <a:r>
              <a:rPr lang="en-US" baseline="0" dirty="0" smtClean="0"/>
              <a:t>Now, I want to try identifying samples that were not used to make the matrix. These are the perturbed samples we excluded earlier. </a:t>
            </a:r>
            <a:endParaRPr lang="en-US" dirty="0"/>
          </a:p>
        </p:txBody>
      </p:sp>
      <p:sp>
        <p:nvSpPr>
          <p:cNvPr id="4" name="Slide Number Placeholder 3"/>
          <p:cNvSpPr>
            <a:spLocks noGrp="1"/>
          </p:cNvSpPr>
          <p:nvPr>
            <p:ph type="sldNum" sz="quarter" idx="10"/>
          </p:nvPr>
        </p:nvSpPr>
        <p:spPr/>
        <p:txBody>
          <a:bodyPr/>
          <a:lstStyle/>
          <a:p>
            <a:fld id="{23CB5192-E3F2-4F45-B9A0-1D91343C9B4A}" type="slidenum">
              <a:rPr lang="en-US" smtClean="0"/>
              <a:t>28</a:t>
            </a:fld>
            <a:endParaRPr lang="en-US"/>
          </a:p>
        </p:txBody>
      </p:sp>
    </p:spTree>
    <p:extLst>
      <p:ext uri="{BB962C8B-B14F-4D97-AF65-F5344CB8AC3E}">
        <p14:creationId xmlns:p14="http://schemas.microsoft.com/office/powerpoint/2010/main" val="1314218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The worry is that there's some risk that the wild-type samples are not truly representative, and that the model will perform worse when presented with new samples. </a:t>
            </a:r>
          </a:p>
          <a:p>
            <a:pPr marL="228600" indent="-228600">
              <a:buAutoNum type="arabicPeriod"/>
            </a:pPr>
            <a:r>
              <a:rPr lang="en-US" baseline="0" dirty="0" smtClean="0"/>
              <a:t>One way to get around this issue is test against independent samples that were not used to create the model. Ideally, I would get new samples from the SRA, but the pipeline is being updated and Grace is being </a:t>
            </a:r>
            <a:r>
              <a:rPr lang="en-US" baseline="0" dirty="0" err="1" smtClean="0"/>
              <a:t>finnicky</a:t>
            </a:r>
            <a:r>
              <a:rPr lang="en-US" baseline="0" dirty="0" smtClean="0"/>
              <a:t>, so I decided to instead run the 56 samples from the experimental groups that I had excluded earlier. </a:t>
            </a:r>
          </a:p>
          <a:p>
            <a:pPr marL="228600" indent="-228600">
              <a:buAutoNum type="arabicPeriod"/>
            </a:pPr>
            <a:r>
              <a:rPr lang="en-US" baseline="0" dirty="0" smtClean="0"/>
              <a:t>Since these are not "normal" samples, we expect these predictions to be worse. </a:t>
            </a:r>
          </a:p>
        </p:txBody>
      </p:sp>
      <p:sp>
        <p:nvSpPr>
          <p:cNvPr id="4" name="Slide Number Placeholder 3"/>
          <p:cNvSpPr>
            <a:spLocks noGrp="1"/>
          </p:cNvSpPr>
          <p:nvPr>
            <p:ph type="sldNum" sz="quarter" idx="10"/>
          </p:nvPr>
        </p:nvSpPr>
        <p:spPr/>
        <p:txBody>
          <a:bodyPr/>
          <a:lstStyle/>
          <a:p>
            <a:fld id="{23CB5192-E3F2-4F45-B9A0-1D91343C9B4A}" type="slidenum">
              <a:rPr lang="en-US" smtClean="0"/>
              <a:t>29</a:t>
            </a:fld>
            <a:endParaRPr lang="en-US"/>
          </a:p>
        </p:txBody>
      </p:sp>
    </p:spTree>
    <p:extLst>
      <p:ext uri="{BB962C8B-B14F-4D97-AF65-F5344CB8AC3E}">
        <p14:creationId xmlns:p14="http://schemas.microsoft.com/office/powerpoint/2010/main" val="2086888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We</a:t>
            </a:r>
            <a:r>
              <a:rPr lang="en-US" baseline="0" dirty="0" smtClean="0"/>
              <a:t> use our perturbed samples and our S matrix as parameters for </a:t>
            </a:r>
            <a:r>
              <a:rPr lang="en-US" baseline="0" dirty="0" err="1" smtClean="0"/>
              <a:t>DeconRNASeq</a:t>
            </a:r>
            <a:r>
              <a:rPr lang="en-US" baseline="0" dirty="0" smtClean="0"/>
              <a:t>, and we get the following output. </a:t>
            </a:r>
          </a:p>
          <a:p>
            <a:pPr marL="0" indent="0">
              <a:buNone/>
            </a:pPr>
            <a:r>
              <a:rPr lang="en-US" baseline="0" dirty="0" smtClean="0"/>
              <a:t>This time, leukocytes do surprisingly well. </a:t>
            </a:r>
            <a:r>
              <a:rPr lang="en-US" dirty="0" smtClean="0"/>
              <a:t>The biggest</a:t>
            </a:r>
            <a:r>
              <a:rPr lang="en-US" baseline="0" dirty="0" smtClean="0"/>
              <a:t> </a:t>
            </a:r>
            <a:r>
              <a:rPr lang="en-US" baseline="0" dirty="0" err="1" smtClean="0"/>
              <a:t>mixups</a:t>
            </a:r>
            <a:r>
              <a:rPr lang="en-US" baseline="0" dirty="0" smtClean="0"/>
              <a:t> are highlighted in grey. Some testicular tissue (in purple) is mistakenly clustered with brain tissue, and some brain tissue (in orange) is mistaken for blood-associated. </a:t>
            </a:r>
          </a:p>
          <a:p>
            <a:pPr marL="0" indent="0">
              <a:buNone/>
            </a:pPr>
            <a:r>
              <a:rPr lang="en-US" baseline="0" dirty="0" smtClean="0"/>
              <a:t>[	]</a:t>
            </a:r>
          </a:p>
          <a:p>
            <a:pPr marL="0" indent="0">
              <a:buNone/>
            </a:pPr>
            <a:r>
              <a:rPr lang="en-US" baseline="0" dirty="0" smtClean="0"/>
              <a:t>I've tabulated the numbers. 86% of the samples were able to be identified, and 81% of those guesses were right. 81% x 86% gives a 70% overall accuracy. Again, we see that leukocytes do great, brain does okay, and testes do rather poorly. </a:t>
            </a:r>
          </a:p>
        </p:txBody>
      </p:sp>
      <p:sp>
        <p:nvSpPr>
          <p:cNvPr id="4" name="Slide Number Placeholder 3"/>
          <p:cNvSpPr>
            <a:spLocks noGrp="1"/>
          </p:cNvSpPr>
          <p:nvPr>
            <p:ph type="sldNum" sz="quarter" idx="10"/>
          </p:nvPr>
        </p:nvSpPr>
        <p:spPr/>
        <p:txBody>
          <a:bodyPr/>
          <a:lstStyle/>
          <a:p>
            <a:fld id="{23CB5192-E3F2-4F45-B9A0-1D91343C9B4A}" type="slidenum">
              <a:rPr lang="en-US" smtClean="0"/>
              <a:t>30</a:t>
            </a:fld>
            <a:endParaRPr lang="en-US"/>
          </a:p>
        </p:txBody>
      </p:sp>
    </p:spTree>
    <p:extLst>
      <p:ext uri="{BB962C8B-B14F-4D97-AF65-F5344CB8AC3E}">
        <p14:creationId xmlns:p14="http://schemas.microsoft.com/office/powerpoint/2010/main" val="62584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	]</a:t>
            </a:r>
          </a:p>
          <a:p>
            <a:pPr marL="0" indent="0">
              <a:buNone/>
            </a:pPr>
            <a:r>
              <a:rPr lang="en-US" baseline="0" dirty="0" smtClean="0"/>
              <a:t>Convolution is when the RNA expressions from different sources get blended together, and it’s hard to recognize patterns. Deconvolution is separating them.</a:t>
            </a:r>
          </a:p>
        </p:txBody>
      </p:sp>
      <p:sp>
        <p:nvSpPr>
          <p:cNvPr id="4" name="Slide Number Placeholder 3"/>
          <p:cNvSpPr>
            <a:spLocks noGrp="1"/>
          </p:cNvSpPr>
          <p:nvPr>
            <p:ph type="sldNum" sz="quarter" idx="10"/>
          </p:nvPr>
        </p:nvSpPr>
        <p:spPr/>
        <p:txBody>
          <a:bodyPr/>
          <a:lstStyle/>
          <a:p>
            <a:fld id="{23CB5192-E3F2-4F45-B9A0-1D91343C9B4A}" type="slidenum">
              <a:rPr lang="en-US" smtClean="0"/>
              <a:t>3</a:t>
            </a:fld>
            <a:endParaRPr lang="en-US"/>
          </a:p>
        </p:txBody>
      </p:sp>
    </p:spTree>
    <p:extLst>
      <p:ext uri="{BB962C8B-B14F-4D97-AF65-F5344CB8AC3E}">
        <p14:creationId xmlns:p14="http://schemas.microsoft.com/office/powerpoint/2010/main" val="1308044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natural question is whether using the perturbed data to make the signature matrix would improve its accuracy. </a:t>
            </a:r>
          </a:p>
          <a:p>
            <a:r>
              <a:rPr lang="en-US" baseline="0" dirty="0" smtClean="0"/>
              <a:t>The grey bars show the accuracy when </a:t>
            </a:r>
            <a:r>
              <a:rPr lang="en-US" baseline="0" dirty="0" err="1" smtClean="0"/>
              <a:t>DeconRNASeq</a:t>
            </a:r>
            <a:r>
              <a:rPr lang="en-US" baseline="0" dirty="0" smtClean="0"/>
              <a:t> uses S calculated from just wild-type data, which is what I did earlier. </a:t>
            </a:r>
          </a:p>
          <a:p>
            <a:r>
              <a:rPr lang="en-US" baseline="0" dirty="0" smtClean="0"/>
              <a:t>The yellow bars show the accuracy when S is calculated from all sample data, wild-type AND perturbed. </a:t>
            </a:r>
          </a:p>
          <a:p>
            <a:r>
              <a:rPr lang="en-US" baseline="0" dirty="0" smtClean="0"/>
              <a:t>The two S matrices are used to identify three sets of data, on the x-axis: the wild-type samples (on the left), the perturbed samples (in the middle), and the combined samples (ton the right). </a:t>
            </a:r>
          </a:p>
          <a:p>
            <a:r>
              <a:rPr lang="en-US" baseline="0" dirty="0" smtClean="0"/>
              <a:t>The accuracy difference between bars 1-2 and bars 3-4 shows that the experimental data is clearly different in some way – neither matrix is able to identify them as reliably as they are able to identify wild-type data. </a:t>
            </a:r>
          </a:p>
          <a:p>
            <a:r>
              <a:rPr lang="en-US" baseline="0" dirty="0" smtClean="0"/>
              <a:t>However, the data does show that including the perturbed data to update our tissue signatures does NOT have any significant effect on our ability to make predictions, good or bad. So the perturbed data can't be THAT different. </a:t>
            </a:r>
          </a:p>
          <a:p>
            <a:r>
              <a:rPr lang="en-US" baseline="0" dirty="0" smtClean="0"/>
              <a:t>This plot also gives us a tentative lower and upper bound for the actual accuracy of our original model. </a:t>
            </a:r>
          </a:p>
          <a:p>
            <a:r>
              <a:rPr lang="en-US" baseline="0" dirty="0" smtClean="0"/>
              <a:t>[	]</a:t>
            </a:r>
          </a:p>
          <a:p>
            <a:r>
              <a:rPr lang="en-US" baseline="0" dirty="0" smtClean="0"/>
              <a:t>Since wild-type, dependent data is a best case scenario and perturbed, independent data is a worst case scenario, our accuracy should generally be between the two, or from 70-87%.</a:t>
            </a:r>
          </a:p>
        </p:txBody>
      </p:sp>
      <p:sp>
        <p:nvSpPr>
          <p:cNvPr id="4" name="Slide Number Placeholder 3"/>
          <p:cNvSpPr>
            <a:spLocks noGrp="1"/>
          </p:cNvSpPr>
          <p:nvPr>
            <p:ph type="sldNum" sz="quarter" idx="10"/>
          </p:nvPr>
        </p:nvSpPr>
        <p:spPr/>
        <p:txBody>
          <a:bodyPr/>
          <a:lstStyle/>
          <a:p>
            <a:fld id="{23CB5192-E3F2-4F45-B9A0-1D91343C9B4A}" type="slidenum">
              <a:rPr lang="en-US" smtClean="0"/>
              <a:t>31</a:t>
            </a:fld>
            <a:endParaRPr lang="en-US"/>
          </a:p>
        </p:txBody>
      </p:sp>
    </p:spTree>
    <p:extLst>
      <p:ext uri="{BB962C8B-B14F-4D97-AF65-F5344CB8AC3E}">
        <p14:creationId xmlns:p14="http://schemas.microsoft.com/office/powerpoint/2010/main" val="2064945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a:t>
            </a:r>
            <a:r>
              <a:rPr lang="en-US" baseline="0" dirty="0" smtClean="0"/>
              <a:t> concludes the crux of my project, but I'll just quickly run through the results I got with with tRNA and piRNA</a:t>
            </a:r>
            <a:endParaRPr lang="en-US" dirty="0"/>
          </a:p>
        </p:txBody>
      </p:sp>
      <p:sp>
        <p:nvSpPr>
          <p:cNvPr id="4" name="Slide Number Placeholder 3"/>
          <p:cNvSpPr>
            <a:spLocks noGrp="1"/>
          </p:cNvSpPr>
          <p:nvPr>
            <p:ph type="sldNum" sz="quarter" idx="10"/>
          </p:nvPr>
        </p:nvSpPr>
        <p:spPr/>
        <p:txBody>
          <a:bodyPr/>
          <a:lstStyle/>
          <a:p>
            <a:fld id="{23CB5192-E3F2-4F45-B9A0-1D91343C9B4A}" type="slidenum">
              <a:rPr lang="en-US" smtClean="0"/>
              <a:t>32</a:t>
            </a:fld>
            <a:endParaRPr lang="en-US"/>
          </a:p>
        </p:txBody>
      </p:sp>
    </p:spTree>
    <p:extLst>
      <p:ext uri="{BB962C8B-B14F-4D97-AF65-F5344CB8AC3E}">
        <p14:creationId xmlns:p14="http://schemas.microsoft.com/office/powerpoint/2010/main" val="177459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a:t>
            </a:r>
            <a:r>
              <a:rPr lang="en-US" baseline="0" dirty="0" smtClean="0"/>
              <a:t> see the accuracy for the full and reduced signature matrices, for tRNAs and piRNAs. </a:t>
            </a:r>
            <a:endParaRPr lang="en-US" dirty="0" smtClean="0"/>
          </a:p>
          <a:p>
            <a:r>
              <a:rPr lang="en-US" dirty="0" smtClean="0"/>
              <a:t>The most obvious</a:t>
            </a:r>
            <a:r>
              <a:rPr lang="en-US" baseline="0" dirty="0" smtClean="0"/>
              <a:t> point is that there aren’t many driving tRNAs or piRNAs, since we needed at least 100 of the highest-variance ones to make reasonable predictions, as opposed to 20 from before. In the end, it seems okay, but this model is definitely not as robust as the one from miRNA, and the accuracy numbers are a bit lower too. </a:t>
            </a:r>
          </a:p>
        </p:txBody>
      </p:sp>
      <p:sp>
        <p:nvSpPr>
          <p:cNvPr id="4" name="Slide Number Placeholder 3"/>
          <p:cNvSpPr>
            <a:spLocks noGrp="1"/>
          </p:cNvSpPr>
          <p:nvPr>
            <p:ph type="sldNum" sz="quarter" idx="10"/>
          </p:nvPr>
        </p:nvSpPr>
        <p:spPr/>
        <p:txBody>
          <a:bodyPr/>
          <a:lstStyle/>
          <a:p>
            <a:fld id="{23CB5192-E3F2-4F45-B9A0-1D91343C9B4A}" type="slidenum">
              <a:rPr lang="en-US" smtClean="0"/>
              <a:t>33</a:t>
            </a:fld>
            <a:endParaRPr lang="en-US"/>
          </a:p>
        </p:txBody>
      </p:sp>
    </p:spTree>
    <p:extLst>
      <p:ext uri="{BB962C8B-B14F-4D97-AF65-F5344CB8AC3E}">
        <p14:creationId xmlns:p14="http://schemas.microsoft.com/office/powerpoint/2010/main" val="610506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lots of ways to continue developing this small RNA atlas. </a:t>
            </a:r>
          </a:p>
          <a:p>
            <a:r>
              <a:rPr lang="en-US" dirty="0" smtClean="0"/>
              <a:t>1.</a:t>
            </a:r>
            <a:r>
              <a:rPr lang="en-US" baseline="0" dirty="0" smtClean="0"/>
              <a:t> First, as I said earlier, </a:t>
            </a:r>
            <a:r>
              <a:rPr lang="en-US" dirty="0" smtClean="0"/>
              <a:t>It would be ideal to test the atlas on independent,</a:t>
            </a:r>
            <a:r>
              <a:rPr lang="en-US" baseline="0" dirty="0" smtClean="0"/>
              <a:t> wild-type samples, which is the only category I haven't tested yet. This will give us a point estimate of the accuracy, which should be between 70 and 87%. This would involve getting more samples from the SRA- namely, the ones that have been uploaded in the past two months after I did my initial data collection. But first, I need Grace to cooperate. </a:t>
            </a:r>
          </a:p>
          <a:p>
            <a:r>
              <a:rPr lang="en-US" baseline="0" dirty="0" smtClean="0"/>
              <a:t>2. We can also try to calculate signatures for more tissues, like lungs and kidneys, which have greater clinical importance. This would also require more samples, which, again, is a waiting game. </a:t>
            </a:r>
          </a:p>
          <a:p>
            <a:r>
              <a:rPr lang="en-US" baseline="0" dirty="0" smtClean="0"/>
              <a:t>3. In the meantime, I can try to split the general tissue categories into more specific groups, and see if accuracy can be improved that way. </a:t>
            </a:r>
          </a:p>
        </p:txBody>
      </p:sp>
      <p:sp>
        <p:nvSpPr>
          <p:cNvPr id="4" name="Slide Number Placeholder 3"/>
          <p:cNvSpPr>
            <a:spLocks noGrp="1"/>
          </p:cNvSpPr>
          <p:nvPr>
            <p:ph type="sldNum" sz="quarter" idx="10"/>
          </p:nvPr>
        </p:nvSpPr>
        <p:spPr/>
        <p:txBody>
          <a:bodyPr/>
          <a:lstStyle/>
          <a:p>
            <a:fld id="{23CB5192-E3F2-4F45-B9A0-1D91343C9B4A}" type="slidenum">
              <a:rPr lang="en-US" smtClean="0"/>
              <a:t>34</a:t>
            </a:fld>
            <a:endParaRPr lang="en-US"/>
          </a:p>
        </p:txBody>
      </p:sp>
    </p:spTree>
    <p:extLst>
      <p:ext uri="{BB962C8B-B14F-4D97-AF65-F5344CB8AC3E}">
        <p14:creationId xmlns:p14="http://schemas.microsoft.com/office/powerpoint/2010/main" val="1947346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 and</a:t>
            </a:r>
            <a:r>
              <a:rPr lang="en-US" baseline="0" dirty="0" smtClean="0"/>
              <a:t> Joel also tell me that the S matrix I've talked so much about can be appended as a next step in the ExceRpt pipeline. </a:t>
            </a:r>
          </a:p>
          <a:p>
            <a:r>
              <a:rPr lang="en-US" baseline="0" dirty="0" smtClean="0"/>
              <a:t>[	]</a:t>
            </a:r>
          </a:p>
          <a:p>
            <a:r>
              <a:rPr lang="en-US" baseline="0" dirty="0" smtClean="0"/>
              <a:t>This way, the next time someone sequences small RNAs from B6 mice, they'll get an output saying 80% of this sample is from the heart, 15% is from the liver, and 5% from other sources. </a:t>
            </a:r>
          </a:p>
        </p:txBody>
      </p:sp>
      <p:sp>
        <p:nvSpPr>
          <p:cNvPr id="4" name="Slide Number Placeholder 3"/>
          <p:cNvSpPr>
            <a:spLocks noGrp="1"/>
          </p:cNvSpPr>
          <p:nvPr>
            <p:ph type="sldNum" sz="quarter" idx="10"/>
          </p:nvPr>
        </p:nvSpPr>
        <p:spPr/>
        <p:txBody>
          <a:bodyPr/>
          <a:lstStyle/>
          <a:p>
            <a:fld id="{23CB5192-E3F2-4F45-B9A0-1D91343C9B4A}" type="slidenum">
              <a:rPr lang="en-US" smtClean="0"/>
              <a:t>35</a:t>
            </a:fld>
            <a:endParaRPr lang="en-US"/>
          </a:p>
        </p:txBody>
      </p:sp>
    </p:spTree>
    <p:extLst>
      <p:ext uri="{BB962C8B-B14F-4D97-AF65-F5344CB8AC3E}">
        <p14:creationId xmlns:p14="http://schemas.microsoft.com/office/powerpoint/2010/main" val="155324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One way of solving the deconvolution problem is with </a:t>
            </a:r>
            <a:r>
              <a:rPr lang="en-US" baseline="0" dirty="0" err="1" smtClean="0"/>
              <a:t>DeconRNASeq</a:t>
            </a:r>
            <a:r>
              <a:rPr lang="en-US" baseline="0" dirty="0" smtClean="0"/>
              <a:t>, an R package developed by Gong and </a:t>
            </a:r>
            <a:r>
              <a:rPr lang="en-US" baseline="0" dirty="0" err="1" smtClean="0"/>
              <a:t>Szustakowski</a:t>
            </a:r>
            <a:r>
              <a:rPr lang="en-US" baseline="0" dirty="0" smtClean="0"/>
              <a:t>. It uses non-negative matrix factorization based on this linear model: X=AS. </a:t>
            </a:r>
            <a:r>
              <a:rPr lang="en-US" baseline="0" dirty="0" err="1" smtClean="0"/>
              <a:t>DeconRNASeq</a:t>
            </a:r>
            <a:r>
              <a:rPr lang="en-US" baseline="0" dirty="0" smtClean="0"/>
              <a:t> takes two inputs: X, the RNA-</a:t>
            </a:r>
            <a:r>
              <a:rPr lang="en-US" baseline="0" dirty="0" err="1" smtClean="0"/>
              <a:t>Seq</a:t>
            </a:r>
            <a:r>
              <a:rPr lang="en-US" baseline="0" dirty="0" smtClean="0"/>
              <a:t> data, and S, the tissue signature matrix, and with that, it outputs A, the matrix of </a:t>
            </a:r>
            <a:r>
              <a:rPr lang="en-US" baseline="0" dirty="0" err="1" smtClean="0"/>
              <a:t>deconvolved</a:t>
            </a:r>
            <a:r>
              <a:rPr lang="en-US" baseline="0" dirty="0" smtClean="0"/>
              <a:t> tissue proportions.</a:t>
            </a:r>
            <a:br>
              <a:rPr lang="en-US" baseline="0" dirty="0" smtClean="0"/>
            </a:br>
            <a:r>
              <a:rPr lang="en-US" baseline="0" dirty="0" smtClean="0"/>
              <a:t>[	] x3</a:t>
            </a:r>
          </a:p>
          <a:p>
            <a:pPr marL="228600" indent="-228600">
              <a:buAutoNum type="arabicPeriod"/>
            </a:pPr>
            <a:r>
              <a:rPr lang="en-US" baseline="0" dirty="0" smtClean="0"/>
              <a:t>So again, X is the input of sequence reads</a:t>
            </a:r>
            <a:br>
              <a:rPr lang="en-US" baseline="0" dirty="0" smtClean="0"/>
            </a:br>
            <a:r>
              <a:rPr lang="en-US" dirty="0" smtClean="0"/>
              <a:t>A is the output of tissue proportions</a:t>
            </a:r>
            <a:br>
              <a:rPr lang="en-US" dirty="0" smtClean="0"/>
            </a:br>
            <a:r>
              <a:rPr lang="en-US" dirty="0" smtClean="0"/>
              <a:t>S allows</a:t>
            </a:r>
            <a:r>
              <a:rPr lang="en-US" baseline="0" dirty="0" smtClean="0"/>
              <a:t> you to get A from X. </a:t>
            </a:r>
            <a:endParaRPr lang="en-US" dirty="0"/>
          </a:p>
        </p:txBody>
      </p:sp>
      <p:sp>
        <p:nvSpPr>
          <p:cNvPr id="4" name="Slide Number Placeholder 3"/>
          <p:cNvSpPr>
            <a:spLocks noGrp="1"/>
          </p:cNvSpPr>
          <p:nvPr>
            <p:ph type="sldNum" sz="quarter" idx="10"/>
          </p:nvPr>
        </p:nvSpPr>
        <p:spPr/>
        <p:txBody>
          <a:bodyPr/>
          <a:lstStyle/>
          <a:p>
            <a:fld id="{23CB5192-E3F2-4F45-B9A0-1D91343C9B4A}" type="slidenum">
              <a:rPr lang="en-US" smtClean="0"/>
              <a:t>4</a:t>
            </a:fld>
            <a:endParaRPr lang="en-US"/>
          </a:p>
        </p:txBody>
      </p:sp>
    </p:spTree>
    <p:extLst>
      <p:ext uri="{BB962C8B-B14F-4D97-AF65-F5344CB8AC3E}">
        <p14:creationId xmlns:p14="http://schemas.microsoft.com/office/powerpoint/2010/main" val="1745897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a:t>
            </a:r>
            <a:r>
              <a:rPr lang="en-US" baseline="0" dirty="0" smtClean="0"/>
              <a:t> S for mice is important because it makes a lot of the model organisms research analyzable. This also allows for study of certain biological areas of interest that are sparse in human data, like the role of small RNAs in development. </a:t>
            </a:r>
          </a:p>
        </p:txBody>
      </p:sp>
      <p:sp>
        <p:nvSpPr>
          <p:cNvPr id="4" name="Slide Number Placeholder 3"/>
          <p:cNvSpPr>
            <a:spLocks noGrp="1"/>
          </p:cNvSpPr>
          <p:nvPr>
            <p:ph type="sldNum" sz="quarter" idx="10"/>
          </p:nvPr>
        </p:nvSpPr>
        <p:spPr/>
        <p:txBody>
          <a:bodyPr/>
          <a:lstStyle/>
          <a:p>
            <a:fld id="{23CB5192-E3F2-4F45-B9A0-1D91343C9B4A}" type="slidenum">
              <a:rPr lang="en-US" smtClean="0"/>
              <a:t>5</a:t>
            </a:fld>
            <a:endParaRPr lang="en-US"/>
          </a:p>
        </p:txBody>
      </p:sp>
    </p:spTree>
    <p:extLst>
      <p:ext uri="{BB962C8B-B14F-4D97-AF65-F5344CB8AC3E}">
        <p14:creationId xmlns:p14="http://schemas.microsoft.com/office/powerpoint/2010/main" val="1375179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Each one of them had RNA sequenced from a specific tissue, like (as shown) the ovaries, or leukocytes.</a:t>
            </a:r>
          </a:p>
        </p:txBody>
      </p:sp>
      <p:sp>
        <p:nvSpPr>
          <p:cNvPr id="4" name="Slide Number Placeholder 3"/>
          <p:cNvSpPr>
            <a:spLocks noGrp="1"/>
          </p:cNvSpPr>
          <p:nvPr>
            <p:ph type="sldNum" sz="quarter" idx="10"/>
          </p:nvPr>
        </p:nvSpPr>
        <p:spPr/>
        <p:txBody>
          <a:bodyPr/>
          <a:lstStyle/>
          <a:p>
            <a:fld id="{23CB5192-E3F2-4F45-B9A0-1D91343C9B4A}" type="slidenum">
              <a:rPr lang="en-US" smtClean="0"/>
              <a:t>7</a:t>
            </a:fld>
            <a:endParaRPr lang="en-US"/>
          </a:p>
        </p:txBody>
      </p:sp>
    </p:spTree>
    <p:extLst>
      <p:ext uri="{BB962C8B-B14F-4D97-AF65-F5344CB8AC3E}">
        <p14:creationId xmlns:p14="http://schemas.microsoft.com/office/powerpoint/2010/main" val="297820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pipeline</a:t>
            </a:r>
            <a:r>
              <a:rPr lang="en-US" baseline="0" dirty="0" smtClean="0"/>
              <a:t> takes the raw data and outputs a list of RNAs present. </a:t>
            </a:r>
          </a:p>
          <a:p>
            <a:r>
              <a:rPr lang="en-US" baseline="0" dirty="0" smtClean="0"/>
              <a:t>This involves removing adapters, </a:t>
            </a:r>
            <a:r>
              <a:rPr lang="en-US" baseline="0" dirty="0" err="1" smtClean="0"/>
              <a:t>rRNA</a:t>
            </a:r>
            <a:r>
              <a:rPr lang="en-US" baseline="0" dirty="0" smtClean="0"/>
              <a:t>, exogenous RNA, and mapping the rest to the mouse genome.</a:t>
            </a:r>
          </a:p>
          <a:p>
            <a:r>
              <a:rPr lang="en-US" baseline="0" dirty="0" smtClean="0"/>
              <a:t>Since miRNAs constitute the vast majority of reads; 75% to &lt;1% tRNAs and piRNAs, my analysis will mostly be on the miRNAs, but I include a brief look at the others at the end. </a:t>
            </a:r>
          </a:p>
        </p:txBody>
      </p:sp>
      <p:sp>
        <p:nvSpPr>
          <p:cNvPr id="4" name="Slide Number Placeholder 3"/>
          <p:cNvSpPr>
            <a:spLocks noGrp="1"/>
          </p:cNvSpPr>
          <p:nvPr>
            <p:ph type="sldNum" sz="quarter" idx="10"/>
          </p:nvPr>
        </p:nvSpPr>
        <p:spPr/>
        <p:txBody>
          <a:bodyPr/>
          <a:lstStyle/>
          <a:p>
            <a:fld id="{23CB5192-E3F2-4F45-B9A0-1D91343C9B4A}" type="slidenum">
              <a:rPr lang="en-US" smtClean="0"/>
              <a:t>8</a:t>
            </a:fld>
            <a:endParaRPr lang="en-US"/>
          </a:p>
        </p:txBody>
      </p:sp>
    </p:spTree>
    <p:extLst>
      <p:ext uri="{BB962C8B-B14F-4D97-AF65-F5344CB8AC3E}">
        <p14:creationId xmlns:p14="http://schemas.microsoft.com/office/powerpoint/2010/main" val="1943410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 of 604 original data</a:t>
            </a:r>
            <a:r>
              <a:rPr lang="en-US" baseline="0" dirty="0" smtClean="0"/>
              <a:t> samples:      [	]</a:t>
            </a:r>
          </a:p>
          <a:p>
            <a:r>
              <a:rPr lang="en-US" baseline="0" dirty="0" smtClean="0"/>
              <a:t>1. 317 were from B6 mice. I had to use samples from a single strain because the pipeline needs to be able to map RNA reads to a single genome. </a:t>
            </a:r>
          </a:p>
          <a:p>
            <a:r>
              <a:rPr lang="en-US" baseline="0" dirty="0" smtClean="0"/>
              <a:t>2. Of the 317, 183 were of sufficient read count/quality. [	]</a:t>
            </a:r>
          </a:p>
          <a:p>
            <a:r>
              <a:rPr lang="en-US" baseline="0" dirty="0" smtClean="0"/>
              <a:t>3. Of these, 139 were from well-represented tissues. </a:t>
            </a:r>
            <a:br>
              <a:rPr lang="en-US" baseline="0" dirty="0" smtClean="0"/>
            </a:br>
            <a:r>
              <a:rPr lang="en-US" baseline="0" dirty="0" smtClean="0"/>
              <a:t>[	]</a:t>
            </a:r>
          </a:p>
          <a:p>
            <a:r>
              <a:rPr lang="en-US" baseline="0" dirty="0" smtClean="0"/>
              <a:t>4. These remaining 139 were partitioned into 83 wild-type mice, and 56 perturbed mice, which were mutated, knockouts, heterozygous, or otherwise experimentally manipulated. </a:t>
            </a:r>
            <a:br>
              <a:rPr lang="en-US" baseline="0" dirty="0" smtClean="0"/>
            </a:br>
            <a:endParaRPr lang="en-US" baseline="0" dirty="0" smtClean="0"/>
          </a:p>
        </p:txBody>
      </p:sp>
      <p:sp>
        <p:nvSpPr>
          <p:cNvPr id="4" name="Slide Number Placeholder 3"/>
          <p:cNvSpPr>
            <a:spLocks noGrp="1"/>
          </p:cNvSpPr>
          <p:nvPr>
            <p:ph type="sldNum" sz="quarter" idx="10"/>
          </p:nvPr>
        </p:nvSpPr>
        <p:spPr/>
        <p:txBody>
          <a:bodyPr/>
          <a:lstStyle/>
          <a:p>
            <a:fld id="{23CB5192-E3F2-4F45-B9A0-1D91343C9B4A}" type="slidenum">
              <a:rPr lang="en-US" smtClean="0"/>
              <a:t>9</a:t>
            </a:fld>
            <a:endParaRPr lang="en-US"/>
          </a:p>
        </p:txBody>
      </p:sp>
    </p:spTree>
    <p:extLst>
      <p:ext uri="{BB962C8B-B14F-4D97-AF65-F5344CB8AC3E}">
        <p14:creationId xmlns:p14="http://schemas.microsoft.com/office/powerpoint/2010/main" val="298662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pie chart on the left captures the broad diversity of tissue samples that I started</a:t>
            </a:r>
            <a:r>
              <a:rPr lang="en-US" baseline="0" dirty="0" smtClean="0"/>
              <a:t> with. After taking only high-quality, wild-type samples, and trying to group them as best I could, it looked like the chart on the right. </a:t>
            </a:r>
            <a:endParaRPr lang="en-US" dirty="0" smtClean="0"/>
          </a:p>
          <a:p>
            <a:r>
              <a:rPr lang="en-US" dirty="0" smtClean="0"/>
              <a:t>I ended</a:t>
            </a:r>
            <a:r>
              <a:rPr lang="en-US" baseline="0" dirty="0" smtClean="0"/>
              <a:t> up taking the 6 biggest categories: </a:t>
            </a:r>
            <a:br>
              <a:rPr lang="en-US" baseline="0" dirty="0" smtClean="0"/>
            </a:br>
            <a:r>
              <a:rPr lang="en-US" baseline="0" dirty="0" smtClean="0"/>
              <a:t>Brain, Blood-Associated Organs, Leukocytes, Liver, Heart, and Testes, and the roughly 20% of samples that didn't fall into these groups were excluded. </a:t>
            </a:r>
            <a:endParaRPr lang="en-US" dirty="0" smtClean="0"/>
          </a:p>
          <a:p>
            <a:r>
              <a:rPr lang="en-US" dirty="0" smtClean="0"/>
              <a:t>Testes may be overrepresented because research</a:t>
            </a:r>
            <a:r>
              <a:rPr lang="en-US" baseline="0" dirty="0" smtClean="0"/>
              <a:t> on piRNA is often on its ability to inhibit transposons from interfering in germ cell formation. </a:t>
            </a:r>
          </a:p>
        </p:txBody>
      </p:sp>
      <p:sp>
        <p:nvSpPr>
          <p:cNvPr id="4" name="Slide Number Placeholder 3"/>
          <p:cNvSpPr>
            <a:spLocks noGrp="1"/>
          </p:cNvSpPr>
          <p:nvPr>
            <p:ph type="sldNum" sz="quarter" idx="10"/>
          </p:nvPr>
        </p:nvSpPr>
        <p:spPr/>
        <p:txBody>
          <a:bodyPr/>
          <a:lstStyle/>
          <a:p>
            <a:fld id="{23CB5192-E3F2-4F45-B9A0-1D91343C9B4A}" type="slidenum">
              <a:rPr lang="en-US" smtClean="0"/>
              <a:t>10</a:t>
            </a:fld>
            <a:endParaRPr lang="en-US"/>
          </a:p>
        </p:txBody>
      </p:sp>
    </p:spTree>
    <p:extLst>
      <p:ext uri="{BB962C8B-B14F-4D97-AF65-F5344CB8AC3E}">
        <p14:creationId xmlns:p14="http://schemas.microsoft.com/office/powerpoint/2010/main" val="553574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2EEE81C-D4E2-E545-BD86-765BB3DC53BA}" type="datetime1">
              <a:rPr lang="en-US" smtClean="0"/>
              <a:t>8/6/15</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2A6AC3E-EC67-DD43-9F69-85C831100C97}"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746148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C56CCE-4B6D-4C45-A54D-D75567656DED}" type="datetime1">
              <a:rPr lang="en-US" smtClean="0"/>
              <a:t>8/6/15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6AC3E-EC67-DD43-9F69-85C831100C97}" type="slidenum">
              <a:rPr lang="en-US" smtClean="0"/>
              <a:t>‹#›</a:t>
            </a:fld>
            <a:endParaRPr lang="en-US"/>
          </a:p>
        </p:txBody>
      </p:sp>
    </p:spTree>
    <p:extLst>
      <p:ext uri="{BB962C8B-B14F-4D97-AF65-F5344CB8AC3E}">
        <p14:creationId xmlns:p14="http://schemas.microsoft.com/office/powerpoint/2010/main" val="1625828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8A69C3-81EF-CC4A-AE72-910E51F9AD92}" type="datetime1">
              <a:rPr lang="en-US" smtClean="0"/>
              <a:t>8/6/15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6AC3E-EC67-DD43-9F69-85C831100C97}" type="slidenum">
              <a:rPr lang="en-US" smtClean="0"/>
              <a:t>‹#›</a:t>
            </a:fld>
            <a:endParaRPr lang="en-US"/>
          </a:p>
        </p:txBody>
      </p:sp>
    </p:spTree>
    <p:extLst>
      <p:ext uri="{BB962C8B-B14F-4D97-AF65-F5344CB8AC3E}">
        <p14:creationId xmlns:p14="http://schemas.microsoft.com/office/powerpoint/2010/main" val="1738982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pPr lvl="0">
              <a:defRPr sz="1800">
                <a:solidFill>
                  <a:srgbClr val="000000"/>
                </a:solidFill>
              </a:defRPr>
            </a:pPr>
            <a:r>
              <a:rPr sz="5062">
                <a:solidFill>
                  <a:srgbClr val="535353"/>
                </a:solidFill>
              </a:rPr>
              <a:t>Title Text</a:t>
            </a:r>
          </a:p>
        </p:txBody>
      </p:sp>
      <p:sp>
        <p:nvSpPr>
          <p:cNvPr id="21" name="Shape 21"/>
          <p:cNvSpPr>
            <a:spLocks noGrp="1"/>
          </p:cNvSpPr>
          <p:nvPr>
            <p:ph type="body" idx="1"/>
          </p:nvPr>
        </p:nvSpPr>
        <p:spPr>
          <a:prstGeom prst="rect">
            <a:avLst/>
          </a:prstGeom>
        </p:spPr>
        <p:txBody>
          <a:bodyPr/>
          <a:lstStyle/>
          <a:p>
            <a:pPr lvl="0">
              <a:defRPr sz="1800">
                <a:solidFill>
                  <a:srgbClr val="000000"/>
                </a:solidFill>
              </a:defRPr>
            </a:pPr>
            <a:r>
              <a:rPr sz="2672">
                <a:solidFill>
                  <a:srgbClr val="535353"/>
                </a:solidFill>
              </a:rPr>
              <a:t>Body Level One</a:t>
            </a:r>
          </a:p>
          <a:p>
            <a:pPr lvl="1">
              <a:defRPr sz="1800">
                <a:solidFill>
                  <a:srgbClr val="000000"/>
                </a:solidFill>
              </a:defRPr>
            </a:pPr>
            <a:r>
              <a:rPr sz="2672">
                <a:solidFill>
                  <a:srgbClr val="535353"/>
                </a:solidFill>
              </a:rPr>
              <a:t>Body Level Two</a:t>
            </a:r>
          </a:p>
          <a:p>
            <a:pPr lvl="2">
              <a:defRPr sz="1800">
                <a:solidFill>
                  <a:srgbClr val="000000"/>
                </a:solidFill>
              </a:defRPr>
            </a:pPr>
            <a:r>
              <a:rPr sz="2672">
                <a:solidFill>
                  <a:srgbClr val="535353"/>
                </a:solidFill>
              </a:rPr>
              <a:t>Body Level Three</a:t>
            </a:r>
          </a:p>
          <a:p>
            <a:pPr lvl="3">
              <a:defRPr sz="1800">
                <a:solidFill>
                  <a:srgbClr val="000000"/>
                </a:solidFill>
              </a:defRPr>
            </a:pPr>
            <a:r>
              <a:rPr sz="2672">
                <a:solidFill>
                  <a:srgbClr val="535353"/>
                </a:solidFill>
              </a:rPr>
              <a:t>Body Level Four</a:t>
            </a:r>
          </a:p>
          <a:p>
            <a:pPr lvl="4">
              <a:defRPr sz="1800">
                <a:solidFill>
                  <a:srgbClr val="000000"/>
                </a:solidFill>
              </a:defRPr>
            </a:pPr>
            <a:r>
              <a:rPr sz="2672">
                <a:solidFill>
                  <a:srgbClr val="535353"/>
                </a:solidFill>
              </a:rPr>
              <a:t>Body Level Five</a:t>
            </a:r>
          </a:p>
        </p:txBody>
      </p:sp>
      <p:sp>
        <p:nvSpPr>
          <p:cNvPr id="22" name="Shape 22"/>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16447301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664802-D410-8F46-80D4-1570AA7847D9}" type="datetime1">
              <a:rPr lang="en-US" smtClean="0"/>
              <a:t>8/6/15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6AC3E-EC67-DD43-9F69-85C831100C97}" type="slidenum">
              <a:rPr lang="en-US" smtClean="0"/>
              <a:t>‹#›</a:t>
            </a:fld>
            <a:endParaRPr lang="en-US"/>
          </a:p>
        </p:txBody>
      </p:sp>
    </p:spTree>
    <p:extLst>
      <p:ext uri="{BB962C8B-B14F-4D97-AF65-F5344CB8AC3E}">
        <p14:creationId xmlns:p14="http://schemas.microsoft.com/office/powerpoint/2010/main" val="1735477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B86BE32-78A9-AB44-AC00-1F8C7D730E3F}" type="datetime1">
              <a:rPr lang="en-US" smtClean="0"/>
              <a:t>8/6/15</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2A6AC3E-EC67-DD43-9F69-85C831100C97}"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44390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DA11DE-7225-B740-B8F8-CC3037161ADD}" type="datetime1">
              <a:rPr lang="en-US" smtClean="0"/>
              <a:t>8/6/15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6AC3E-EC67-DD43-9F69-85C831100C97}" type="slidenum">
              <a:rPr lang="en-US" smtClean="0"/>
              <a:t>‹#›</a:t>
            </a:fld>
            <a:endParaRPr lang="en-US"/>
          </a:p>
        </p:txBody>
      </p:sp>
    </p:spTree>
    <p:extLst>
      <p:ext uri="{BB962C8B-B14F-4D97-AF65-F5344CB8AC3E}">
        <p14:creationId xmlns:p14="http://schemas.microsoft.com/office/powerpoint/2010/main" val="8124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F8911C-4B7D-714F-843A-FBDEBA59DA7A}" type="datetime1">
              <a:rPr lang="en-US" smtClean="0"/>
              <a:t>8/6/15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A6AC3E-EC67-DD43-9F69-85C831100C97}" type="slidenum">
              <a:rPr lang="en-US" smtClean="0"/>
              <a:t>‹#›</a:t>
            </a:fld>
            <a:endParaRPr lang="en-US"/>
          </a:p>
        </p:txBody>
      </p:sp>
    </p:spTree>
    <p:extLst>
      <p:ext uri="{BB962C8B-B14F-4D97-AF65-F5344CB8AC3E}">
        <p14:creationId xmlns:p14="http://schemas.microsoft.com/office/powerpoint/2010/main" val="1703387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31528F-54B5-9845-B703-BEC601549819}" type="datetime1">
              <a:rPr lang="en-US" smtClean="0"/>
              <a:t>8/6/15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A6AC3E-EC67-DD43-9F69-85C831100C97}" type="slidenum">
              <a:rPr lang="en-US" smtClean="0"/>
              <a:t>‹#›</a:t>
            </a:fld>
            <a:endParaRPr lang="en-US"/>
          </a:p>
        </p:txBody>
      </p:sp>
    </p:spTree>
    <p:extLst>
      <p:ext uri="{BB962C8B-B14F-4D97-AF65-F5344CB8AC3E}">
        <p14:creationId xmlns:p14="http://schemas.microsoft.com/office/powerpoint/2010/main" val="172657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68D42-913C-1147-81DD-16F9B4F2EB43}" type="datetime1">
              <a:rPr lang="en-US" smtClean="0"/>
              <a:t>8/6/15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A6AC3E-EC67-DD43-9F69-85C831100C97}" type="slidenum">
              <a:rPr lang="en-US" smtClean="0"/>
              <a:t>‹#›</a:t>
            </a:fld>
            <a:endParaRPr lang="en-US"/>
          </a:p>
        </p:txBody>
      </p:sp>
    </p:spTree>
    <p:extLst>
      <p:ext uri="{BB962C8B-B14F-4D97-AF65-F5344CB8AC3E}">
        <p14:creationId xmlns:p14="http://schemas.microsoft.com/office/powerpoint/2010/main" val="1103162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868426A-C391-C744-BFF9-5533620ABD8F}" type="datetime1">
              <a:rPr lang="en-US" smtClean="0"/>
              <a:t>8/6/15</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2A6AC3E-EC67-DD43-9F69-85C831100C9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2690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C3D6498-4708-DE4A-8B63-BD991EED6C4F}" type="datetime1">
              <a:rPr lang="en-US" smtClean="0"/>
              <a:t>8/6/15</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2A6AC3E-EC67-DD43-9F69-85C831100C9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38106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CBC1F62-3506-DF45-A269-B2C79C2228FA}" type="datetime1">
              <a:rPr lang="en-US" smtClean="0"/>
              <a:t>8/6/15</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2A6AC3E-EC67-DD43-9F69-85C831100C97}"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493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7" y="2257377"/>
            <a:ext cx="8361229" cy="2098226"/>
          </a:xfrm>
        </p:spPr>
        <p:txBody>
          <a:bodyPr/>
          <a:lstStyle/>
          <a:p>
            <a:r>
              <a:rPr lang="en-US" sz="6000" dirty="0" smtClean="0"/>
              <a:t>Constructing a Mouse Cellular Small RNA Atlas</a:t>
            </a:r>
            <a:endParaRPr lang="en-US" sz="6000" dirty="0"/>
          </a:p>
        </p:txBody>
      </p:sp>
      <p:sp>
        <p:nvSpPr>
          <p:cNvPr id="3" name="Subtitle 2"/>
          <p:cNvSpPr>
            <a:spLocks noGrp="1"/>
          </p:cNvSpPr>
          <p:nvPr>
            <p:ph type="subTitle" idx="1"/>
          </p:nvPr>
        </p:nvSpPr>
        <p:spPr>
          <a:xfrm>
            <a:off x="2679904" y="4355603"/>
            <a:ext cx="6831673" cy="1086237"/>
          </a:xfrm>
        </p:spPr>
        <p:txBody>
          <a:bodyPr/>
          <a:lstStyle/>
          <a:p>
            <a:r>
              <a:rPr lang="en-US" dirty="0" smtClean="0"/>
              <a:t>James Diao | Joel Rozowsky | Gerstein Lab</a:t>
            </a:r>
          </a:p>
          <a:p>
            <a:r>
              <a:rPr lang="en-US" dirty="0" smtClean="0"/>
              <a:t>Summer 2015</a:t>
            </a:r>
            <a:endParaRPr lang="en-US" dirty="0"/>
          </a:p>
        </p:txBody>
      </p:sp>
    </p:spTree>
    <p:extLst>
      <p:ext uri="{BB962C8B-B14F-4D97-AF65-F5344CB8AC3E}">
        <p14:creationId xmlns:p14="http://schemas.microsoft.com/office/powerpoint/2010/main" val="1681692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1894568290"/>
              </p:ext>
            </p:extLst>
          </p:nvPr>
        </p:nvGraphicFramePr>
        <p:xfrm>
          <a:off x="6523424" y="1676650"/>
          <a:ext cx="5238012" cy="401496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223010" y="645160"/>
            <a:ext cx="9601200" cy="1485900"/>
          </a:xfrm>
        </p:spPr>
        <p:txBody>
          <a:bodyPr/>
          <a:lstStyle/>
          <a:p>
            <a:r>
              <a:rPr lang="en-US" dirty="0" smtClean="0"/>
              <a:t>Tissue Proportions in SRA Samples</a:t>
            </a:r>
            <a:endParaRPr lang="en-US" dirty="0"/>
          </a:p>
        </p:txBody>
      </p:sp>
      <p:sp>
        <p:nvSpPr>
          <p:cNvPr id="3" name="Slide Number Placeholder 2"/>
          <p:cNvSpPr>
            <a:spLocks noGrp="1"/>
          </p:cNvSpPr>
          <p:nvPr>
            <p:ph type="sldNum" sz="quarter" idx="12"/>
          </p:nvPr>
        </p:nvSpPr>
        <p:spPr/>
        <p:txBody>
          <a:bodyPr/>
          <a:lstStyle/>
          <a:p>
            <a:fld id="{82A6AC3E-EC67-DD43-9F69-85C831100C97}" type="slidenum">
              <a:rPr lang="en-US" smtClean="0"/>
              <a:t>10</a:t>
            </a:fld>
            <a:endParaRPr lang="en-US"/>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1223010" y="1639861"/>
            <a:ext cx="5133545" cy="4051750"/>
          </a:xfrm>
          <a:prstGeom prst="rect">
            <a:avLst/>
          </a:prstGeom>
          <a:noFill/>
          <a:ln>
            <a:noFill/>
          </a:ln>
        </p:spPr>
      </p:pic>
      <p:sp>
        <p:nvSpPr>
          <p:cNvPr id="11" name="TextBox 10"/>
          <p:cNvSpPr txBox="1"/>
          <p:nvPr/>
        </p:nvSpPr>
        <p:spPr>
          <a:xfrm>
            <a:off x="1976285" y="1676650"/>
            <a:ext cx="3864077" cy="369332"/>
          </a:xfrm>
          <a:prstGeom prst="rect">
            <a:avLst/>
          </a:prstGeom>
          <a:noFill/>
        </p:spPr>
        <p:txBody>
          <a:bodyPr wrap="square" rtlCol="0">
            <a:spAutoFit/>
          </a:bodyPr>
          <a:lstStyle/>
          <a:p>
            <a:r>
              <a:rPr lang="en-US" dirty="0" smtClean="0"/>
              <a:t>All C57BL/6 Samples</a:t>
            </a:r>
            <a:endParaRPr lang="en-US" dirty="0"/>
          </a:p>
        </p:txBody>
      </p:sp>
      <p:sp>
        <p:nvSpPr>
          <p:cNvPr id="12" name="TextBox 11"/>
          <p:cNvSpPr txBox="1"/>
          <p:nvPr/>
        </p:nvSpPr>
        <p:spPr>
          <a:xfrm>
            <a:off x="7296606" y="1600672"/>
            <a:ext cx="3864077" cy="646331"/>
          </a:xfrm>
          <a:prstGeom prst="rect">
            <a:avLst/>
          </a:prstGeom>
          <a:noFill/>
        </p:spPr>
        <p:txBody>
          <a:bodyPr wrap="square" rtlCol="0">
            <a:spAutoFit/>
          </a:bodyPr>
          <a:lstStyle/>
          <a:p>
            <a:r>
              <a:rPr lang="en-US" dirty="0" smtClean="0"/>
              <a:t>High-Quality, Wild-Type </a:t>
            </a:r>
            <a:br>
              <a:rPr lang="en-US" dirty="0" smtClean="0"/>
            </a:br>
            <a:r>
              <a:rPr lang="en-US" dirty="0" smtClean="0"/>
              <a:t>C57BL/6 Samples</a:t>
            </a:r>
            <a:endParaRPr lang="en-US" dirty="0"/>
          </a:p>
        </p:txBody>
      </p:sp>
    </p:spTree>
    <p:extLst>
      <p:ext uri="{BB962C8B-B14F-4D97-AF65-F5344CB8AC3E}">
        <p14:creationId xmlns:p14="http://schemas.microsoft.com/office/powerpoint/2010/main" val="129834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828" y="2667000"/>
            <a:ext cx="9601200" cy="1485900"/>
          </a:xfrm>
        </p:spPr>
        <p:txBody>
          <a:bodyPr/>
          <a:lstStyle/>
          <a:p>
            <a:pPr algn="ctr"/>
            <a:r>
              <a:rPr lang="en-US" dirty="0" smtClean="0"/>
              <a:t>Part 3</a:t>
            </a:r>
            <a:r>
              <a:rPr lang="en-US" smtClean="0"/>
              <a:t>: Getting the </a:t>
            </a:r>
            <a:r>
              <a:rPr lang="en-US" dirty="0" smtClean="0"/>
              <a:t>Signature Matrix</a:t>
            </a:r>
            <a:endParaRPr lang="en-US" dirty="0"/>
          </a:p>
        </p:txBody>
      </p:sp>
      <p:sp>
        <p:nvSpPr>
          <p:cNvPr id="3" name="TextBox 2"/>
          <p:cNvSpPr txBox="1"/>
          <p:nvPr/>
        </p:nvSpPr>
        <p:spPr>
          <a:xfrm>
            <a:off x="2717443" y="3409950"/>
            <a:ext cx="4712058" cy="523220"/>
          </a:xfrm>
          <a:prstGeom prst="rect">
            <a:avLst/>
          </a:prstGeom>
          <a:noFill/>
        </p:spPr>
        <p:txBody>
          <a:bodyPr wrap="square" rtlCol="0">
            <a:spAutoFit/>
          </a:bodyPr>
          <a:lstStyle/>
          <a:p>
            <a:pPr marL="514350" indent="-514350">
              <a:buFont typeface="+mj-lt"/>
              <a:buAutoNum type="alphaLcParenR"/>
            </a:pPr>
            <a:endParaRPr lang="en-US" sz="2800" dirty="0" smtClean="0"/>
          </a:p>
        </p:txBody>
      </p:sp>
      <p:sp>
        <p:nvSpPr>
          <p:cNvPr id="4" name="Rectangle 3"/>
          <p:cNvSpPr/>
          <p:nvPr/>
        </p:nvSpPr>
        <p:spPr>
          <a:xfrm>
            <a:off x="1997946" y="1836003"/>
            <a:ext cx="6984642" cy="830997"/>
          </a:xfrm>
          <a:prstGeom prst="rect">
            <a:avLst/>
          </a:prstGeom>
        </p:spPr>
        <p:txBody>
          <a:bodyPr wrap="square">
            <a:spAutoFit/>
          </a:bodyPr>
          <a:lstStyle/>
          <a:p>
            <a:r>
              <a:rPr lang="en-US" sz="2400" dirty="0"/>
              <a:t>Part 1: </a:t>
            </a:r>
            <a:r>
              <a:rPr lang="en-US" sz="2400" dirty="0" smtClean="0"/>
              <a:t>Background</a:t>
            </a:r>
            <a:r>
              <a:rPr lang="en-US" sz="2400" dirty="0"/>
              <a:t/>
            </a:r>
            <a:br>
              <a:rPr lang="en-US" sz="2400" dirty="0"/>
            </a:br>
            <a:r>
              <a:rPr lang="en-US" sz="2400" dirty="0"/>
              <a:t>Part 2: </a:t>
            </a:r>
            <a:r>
              <a:rPr lang="en-US" sz="2400" dirty="0" smtClean="0"/>
              <a:t>Collecting Data</a:t>
            </a:r>
            <a:endParaRPr lang="en-US" sz="2400" dirty="0"/>
          </a:p>
        </p:txBody>
      </p:sp>
      <p:sp>
        <p:nvSpPr>
          <p:cNvPr id="5" name="Slide Number Placeholder 4"/>
          <p:cNvSpPr>
            <a:spLocks noGrp="1"/>
          </p:cNvSpPr>
          <p:nvPr>
            <p:ph type="sldNum" sz="quarter" idx="12"/>
          </p:nvPr>
        </p:nvSpPr>
        <p:spPr/>
        <p:txBody>
          <a:bodyPr/>
          <a:lstStyle/>
          <a:p>
            <a:fld id="{82A6AC3E-EC67-DD43-9F69-85C831100C97}" type="slidenum">
              <a:rPr lang="en-US" smtClean="0"/>
              <a:t>11</a:t>
            </a:fld>
            <a:endParaRPr lang="en-US"/>
          </a:p>
        </p:txBody>
      </p:sp>
    </p:spTree>
    <p:extLst>
      <p:ext uri="{BB962C8B-B14F-4D97-AF65-F5344CB8AC3E}">
        <p14:creationId xmlns:p14="http://schemas.microsoft.com/office/powerpoint/2010/main" val="172669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813" y="267288"/>
            <a:ext cx="9601200" cy="1485900"/>
          </a:xfrm>
        </p:spPr>
        <p:txBody>
          <a:bodyPr/>
          <a:lstStyle/>
          <a:p>
            <a:r>
              <a:rPr lang="en-US" dirty="0" smtClean="0"/>
              <a:t>Result: </a:t>
            </a:r>
            <a:endParaRPr lang="en-US" dirty="0"/>
          </a:p>
        </p:txBody>
      </p:sp>
      <p:sp>
        <p:nvSpPr>
          <p:cNvPr id="3" name="Content Placeholder 2"/>
          <p:cNvSpPr>
            <a:spLocks noGrp="1"/>
          </p:cNvSpPr>
          <p:nvPr>
            <p:ph idx="1"/>
          </p:nvPr>
        </p:nvSpPr>
        <p:spPr>
          <a:xfrm>
            <a:off x="1479344" y="1834529"/>
            <a:ext cx="10176387" cy="2804292"/>
          </a:xfrm>
        </p:spPr>
        <p:txBody>
          <a:bodyPr>
            <a:normAutofit/>
          </a:bodyPr>
          <a:lstStyle/>
          <a:p>
            <a:pPr marL="0" indent="0">
              <a:buNone/>
            </a:pPr>
            <a:endParaRPr lang="en-US" sz="2400" dirty="0"/>
          </a:p>
          <a:p>
            <a:pPr marL="0" indent="0">
              <a:buNone/>
            </a:pPr>
            <a:endParaRPr lang="en-US" sz="2400" dirty="0"/>
          </a:p>
          <a:p>
            <a:pPr marL="0" indent="0">
              <a:buNone/>
            </a:pPr>
            <a:r>
              <a:rPr lang="en-US" sz="2400" dirty="0" smtClean="0"/>
              <a:t>Average the miRNAs</a:t>
            </a:r>
            <a:r>
              <a:rPr lang="en-US" sz="2400" dirty="0"/>
              <a:t> </a:t>
            </a:r>
            <a:r>
              <a:rPr lang="en-US" sz="2400" dirty="0" smtClean="0"/>
              <a:t>in the samples for each tissue to get the expression “signature” for that tissue.</a:t>
            </a:r>
          </a:p>
          <a:p>
            <a:endParaRPr lang="en-US" sz="2400" dirty="0" smtClean="0"/>
          </a:p>
          <a:p>
            <a:pPr marL="0" indent="0">
              <a:buNone/>
            </a:pPr>
            <a:endParaRPr lang="en-US" sz="2400" dirty="0"/>
          </a:p>
          <a:p>
            <a:endParaRPr lang="en-US" sz="2400" dirty="0"/>
          </a:p>
        </p:txBody>
      </p:sp>
      <p:pic>
        <p:nvPicPr>
          <p:cNvPr id="4" name="Picture 3"/>
          <p:cNvPicPr>
            <a:picLocks noChangeAspect="1"/>
          </p:cNvPicPr>
          <p:nvPr/>
        </p:nvPicPr>
        <p:blipFill rotWithShape="1">
          <a:blip r:embed="rId3"/>
          <a:srcRect t="9107" r="21854"/>
          <a:stretch/>
        </p:blipFill>
        <p:spPr>
          <a:xfrm>
            <a:off x="1399117" y="4076178"/>
            <a:ext cx="7800933" cy="2189525"/>
          </a:xfrm>
          <a:prstGeom prst="rect">
            <a:avLst/>
          </a:prstGeom>
          <a:ln>
            <a:noFill/>
          </a:ln>
        </p:spPr>
      </p:pic>
      <p:sp>
        <p:nvSpPr>
          <p:cNvPr id="5" name="TextBox 4"/>
          <p:cNvSpPr txBox="1"/>
          <p:nvPr/>
        </p:nvSpPr>
        <p:spPr>
          <a:xfrm rot="16200000">
            <a:off x="365088" y="4758235"/>
            <a:ext cx="1573428" cy="461665"/>
          </a:xfrm>
          <a:prstGeom prst="rect">
            <a:avLst/>
          </a:prstGeom>
          <a:noFill/>
        </p:spPr>
        <p:txBody>
          <a:bodyPr wrap="square" rtlCol="0">
            <a:spAutoFit/>
          </a:bodyPr>
          <a:lstStyle/>
          <a:p>
            <a:r>
              <a:rPr lang="en-US" sz="2400" dirty="0" smtClean="0"/>
              <a:t>miRNAs</a:t>
            </a:r>
            <a:endParaRPr lang="en-US" sz="2400" dirty="0"/>
          </a:p>
        </p:txBody>
      </p:sp>
      <p:pic>
        <p:nvPicPr>
          <p:cNvPr id="13" name="Picture 12"/>
          <p:cNvPicPr>
            <a:picLocks noChangeAspect="1"/>
          </p:cNvPicPr>
          <p:nvPr/>
        </p:nvPicPr>
        <p:blipFill>
          <a:blip r:embed="rId4"/>
          <a:stretch>
            <a:fillRect/>
          </a:stretch>
        </p:blipFill>
        <p:spPr>
          <a:xfrm>
            <a:off x="1479344" y="1469543"/>
            <a:ext cx="8763000" cy="1282700"/>
          </a:xfrm>
          <a:prstGeom prst="rect">
            <a:avLst/>
          </a:prstGeom>
          <a:ln>
            <a:noFill/>
          </a:ln>
        </p:spPr>
      </p:pic>
      <p:sp>
        <p:nvSpPr>
          <p:cNvPr id="14" name="TextBox 13"/>
          <p:cNvSpPr txBox="1"/>
          <p:nvPr/>
        </p:nvSpPr>
        <p:spPr>
          <a:xfrm>
            <a:off x="4975399" y="958258"/>
            <a:ext cx="1573428" cy="461665"/>
          </a:xfrm>
          <a:prstGeom prst="rect">
            <a:avLst/>
          </a:prstGeom>
          <a:noFill/>
        </p:spPr>
        <p:txBody>
          <a:bodyPr wrap="square" rtlCol="0">
            <a:spAutoFit/>
          </a:bodyPr>
          <a:lstStyle/>
          <a:p>
            <a:r>
              <a:rPr lang="en-US" sz="2400" dirty="0" smtClean="0"/>
              <a:t>miRNAs</a:t>
            </a:r>
            <a:endParaRPr lang="en-US" sz="2400" dirty="0"/>
          </a:p>
        </p:txBody>
      </p:sp>
      <p:sp>
        <p:nvSpPr>
          <p:cNvPr id="15" name="TextBox 14"/>
          <p:cNvSpPr txBox="1"/>
          <p:nvPr/>
        </p:nvSpPr>
        <p:spPr>
          <a:xfrm rot="16200000">
            <a:off x="320052" y="1775097"/>
            <a:ext cx="1573428" cy="461665"/>
          </a:xfrm>
          <a:prstGeom prst="rect">
            <a:avLst/>
          </a:prstGeom>
          <a:noFill/>
        </p:spPr>
        <p:txBody>
          <a:bodyPr wrap="square" rtlCol="0">
            <a:spAutoFit/>
          </a:bodyPr>
          <a:lstStyle/>
          <a:p>
            <a:r>
              <a:rPr lang="en-US" sz="2400" dirty="0"/>
              <a:t>S</a:t>
            </a:r>
            <a:r>
              <a:rPr lang="en-US" sz="2400" dirty="0" smtClean="0"/>
              <a:t>amples</a:t>
            </a:r>
            <a:endParaRPr lang="en-US" sz="2400" dirty="0"/>
          </a:p>
        </p:txBody>
      </p:sp>
      <p:sp>
        <p:nvSpPr>
          <p:cNvPr id="16" name="TextBox 15"/>
          <p:cNvSpPr txBox="1"/>
          <p:nvPr/>
        </p:nvSpPr>
        <p:spPr>
          <a:xfrm>
            <a:off x="6548827" y="3614229"/>
            <a:ext cx="1573428" cy="461665"/>
          </a:xfrm>
          <a:prstGeom prst="rect">
            <a:avLst/>
          </a:prstGeom>
          <a:noFill/>
        </p:spPr>
        <p:txBody>
          <a:bodyPr wrap="square" rtlCol="0">
            <a:spAutoFit/>
          </a:bodyPr>
          <a:lstStyle/>
          <a:p>
            <a:r>
              <a:rPr lang="en-US" sz="2400" dirty="0" smtClean="0"/>
              <a:t>Tissues</a:t>
            </a:r>
            <a:endParaRPr lang="en-US" sz="2400" dirty="0"/>
          </a:p>
        </p:txBody>
      </p:sp>
      <p:sp>
        <p:nvSpPr>
          <p:cNvPr id="6" name="Slide Number Placeholder 5"/>
          <p:cNvSpPr>
            <a:spLocks noGrp="1"/>
          </p:cNvSpPr>
          <p:nvPr>
            <p:ph type="sldNum" sz="quarter" idx="12"/>
          </p:nvPr>
        </p:nvSpPr>
        <p:spPr/>
        <p:txBody>
          <a:bodyPr/>
          <a:lstStyle/>
          <a:p>
            <a:fld id="{82A6AC3E-EC67-DD43-9F69-85C831100C97}" type="slidenum">
              <a:rPr lang="en-US" smtClean="0"/>
              <a:t>12</a:t>
            </a:fld>
            <a:endParaRPr lang="en-US"/>
          </a:p>
        </p:txBody>
      </p:sp>
      <p:pic>
        <p:nvPicPr>
          <p:cNvPr id="11" name="Picture 10"/>
          <p:cNvPicPr>
            <a:picLocks noChangeAspect="1"/>
          </p:cNvPicPr>
          <p:nvPr/>
        </p:nvPicPr>
        <p:blipFill rotWithShape="1">
          <a:blip r:embed="rId3"/>
          <a:srcRect l="89050" t="9084"/>
          <a:stretch/>
        </p:blipFill>
        <p:spPr>
          <a:xfrm>
            <a:off x="9204382" y="4075611"/>
            <a:ext cx="1093108" cy="2190092"/>
          </a:xfrm>
          <a:prstGeom prst="rect">
            <a:avLst/>
          </a:prstGeom>
          <a:ln>
            <a:noFill/>
          </a:ln>
        </p:spPr>
      </p:pic>
    </p:spTree>
    <p:extLst>
      <p:ext uri="{BB962C8B-B14F-4D97-AF65-F5344CB8AC3E}">
        <p14:creationId xmlns:p14="http://schemas.microsoft.com/office/powerpoint/2010/main" val="139501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411" y="336727"/>
            <a:ext cx="10357729" cy="1325563"/>
          </a:xfrm>
        </p:spPr>
        <p:txBody>
          <a:bodyPr/>
          <a:lstStyle/>
          <a:p>
            <a:r>
              <a:rPr lang="en-US" dirty="0" smtClean="0"/>
              <a:t>Principle Component Analysis</a:t>
            </a:r>
            <a:endParaRPr lang="en-US" dirty="0"/>
          </a:p>
        </p:txBody>
      </p:sp>
      <p:pic>
        <p:nvPicPr>
          <p:cNvPr id="6" name="Picture 5"/>
          <p:cNvPicPr>
            <a:picLocks noChangeAspect="1"/>
          </p:cNvPicPr>
          <p:nvPr/>
        </p:nvPicPr>
        <p:blipFill>
          <a:blip r:embed="rId3"/>
          <a:stretch>
            <a:fillRect/>
          </a:stretch>
        </p:blipFill>
        <p:spPr>
          <a:xfrm>
            <a:off x="1586411" y="1175656"/>
            <a:ext cx="8328298" cy="5003342"/>
          </a:xfrm>
          <a:prstGeom prst="rect">
            <a:avLst/>
          </a:prstGeom>
        </p:spPr>
      </p:pic>
      <p:sp>
        <p:nvSpPr>
          <p:cNvPr id="3" name="Slide Number Placeholder 2"/>
          <p:cNvSpPr>
            <a:spLocks noGrp="1"/>
          </p:cNvSpPr>
          <p:nvPr>
            <p:ph type="sldNum" sz="quarter" idx="12"/>
          </p:nvPr>
        </p:nvSpPr>
        <p:spPr/>
        <p:txBody>
          <a:bodyPr/>
          <a:lstStyle/>
          <a:p>
            <a:fld id="{82A6AC3E-EC67-DD43-9F69-85C831100C97}" type="slidenum">
              <a:rPr lang="en-US" smtClean="0"/>
              <a:t>13</a:t>
            </a:fld>
            <a:endParaRPr lang="en-US"/>
          </a:p>
        </p:txBody>
      </p:sp>
    </p:spTree>
    <p:extLst>
      <p:ext uri="{BB962C8B-B14F-4D97-AF65-F5344CB8AC3E}">
        <p14:creationId xmlns:p14="http://schemas.microsoft.com/office/powerpoint/2010/main" val="1213877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369" y="286787"/>
            <a:ext cx="10237976" cy="1325563"/>
          </a:xfrm>
        </p:spPr>
        <p:txBody>
          <a:bodyPr/>
          <a:lstStyle/>
          <a:p>
            <a:r>
              <a:rPr lang="en-US" dirty="0" smtClean="0"/>
              <a:t>miRNA Signature Matrix Plot by Tissue</a:t>
            </a:r>
            <a:endParaRPr lang="en-US" dirty="0"/>
          </a:p>
        </p:txBody>
      </p:sp>
      <p:pic>
        <p:nvPicPr>
          <p:cNvPr id="4" name="Picture 3"/>
          <p:cNvPicPr>
            <a:picLocks noChangeAspect="1"/>
          </p:cNvPicPr>
          <p:nvPr/>
        </p:nvPicPr>
        <p:blipFill>
          <a:blip r:embed="rId3"/>
          <a:stretch>
            <a:fillRect/>
          </a:stretch>
        </p:blipFill>
        <p:spPr>
          <a:xfrm>
            <a:off x="2591679" y="1062990"/>
            <a:ext cx="6289431" cy="5401592"/>
          </a:xfrm>
          <a:prstGeom prst="rect">
            <a:avLst/>
          </a:prstGeom>
        </p:spPr>
      </p:pic>
      <p:sp>
        <p:nvSpPr>
          <p:cNvPr id="3" name="Slide Number Placeholder 2"/>
          <p:cNvSpPr>
            <a:spLocks noGrp="1"/>
          </p:cNvSpPr>
          <p:nvPr>
            <p:ph type="sldNum" sz="quarter" idx="12"/>
          </p:nvPr>
        </p:nvSpPr>
        <p:spPr/>
        <p:txBody>
          <a:bodyPr/>
          <a:lstStyle/>
          <a:p>
            <a:fld id="{82A6AC3E-EC67-DD43-9F69-85C831100C97}" type="slidenum">
              <a:rPr lang="en-US" smtClean="0"/>
              <a:t>14</a:t>
            </a:fld>
            <a:endParaRPr lang="en-US"/>
          </a:p>
        </p:txBody>
      </p:sp>
    </p:spTree>
    <p:extLst>
      <p:ext uri="{BB962C8B-B14F-4D97-AF65-F5344CB8AC3E}">
        <p14:creationId xmlns:p14="http://schemas.microsoft.com/office/powerpoint/2010/main" val="1942024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160" y="270648"/>
            <a:ext cx="9038247" cy="1325563"/>
          </a:xfrm>
        </p:spPr>
        <p:txBody>
          <a:bodyPr/>
          <a:lstStyle/>
          <a:p>
            <a:r>
              <a:rPr lang="en-US" dirty="0" smtClean="0"/>
              <a:t>Top-20-Variance-Reduced S</a:t>
            </a:r>
            <a:endParaRPr lang="en-US" dirty="0"/>
          </a:p>
        </p:txBody>
      </p:sp>
      <p:pic>
        <p:nvPicPr>
          <p:cNvPr id="6" name="Picture 5"/>
          <p:cNvPicPr>
            <a:picLocks noChangeAspect="1"/>
          </p:cNvPicPr>
          <p:nvPr/>
        </p:nvPicPr>
        <p:blipFill>
          <a:blip r:embed="rId3"/>
          <a:stretch>
            <a:fillRect/>
          </a:stretch>
        </p:blipFill>
        <p:spPr>
          <a:xfrm>
            <a:off x="5310031" y="1162192"/>
            <a:ext cx="3737629" cy="5008310"/>
          </a:xfrm>
          <a:prstGeom prst="rect">
            <a:avLst/>
          </a:prstGeom>
        </p:spPr>
      </p:pic>
      <p:pic>
        <p:nvPicPr>
          <p:cNvPr id="9" name="Picture 8"/>
          <p:cNvPicPr>
            <a:picLocks noChangeAspect="1"/>
          </p:cNvPicPr>
          <p:nvPr/>
        </p:nvPicPr>
        <p:blipFill>
          <a:blip r:embed="rId4"/>
          <a:stretch>
            <a:fillRect/>
          </a:stretch>
        </p:blipFill>
        <p:spPr>
          <a:xfrm>
            <a:off x="1412204" y="1162192"/>
            <a:ext cx="3194085" cy="5008310"/>
          </a:xfrm>
          <a:prstGeom prst="rect">
            <a:avLst/>
          </a:prstGeom>
        </p:spPr>
      </p:pic>
      <p:sp>
        <p:nvSpPr>
          <p:cNvPr id="3" name="Slide Number Placeholder 2"/>
          <p:cNvSpPr>
            <a:spLocks noGrp="1"/>
          </p:cNvSpPr>
          <p:nvPr>
            <p:ph type="sldNum" sz="quarter" idx="12"/>
          </p:nvPr>
        </p:nvSpPr>
        <p:spPr/>
        <p:txBody>
          <a:bodyPr/>
          <a:lstStyle/>
          <a:p>
            <a:fld id="{82A6AC3E-EC67-DD43-9F69-85C831100C97}" type="slidenum">
              <a:rPr lang="en-US" smtClean="0"/>
              <a:t>15</a:t>
            </a:fld>
            <a:endParaRPr lang="en-US"/>
          </a:p>
        </p:txBody>
      </p:sp>
    </p:spTree>
    <p:extLst>
      <p:ext uri="{BB962C8B-B14F-4D97-AF65-F5344CB8AC3E}">
        <p14:creationId xmlns:p14="http://schemas.microsoft.com/office/powerpoint/2010/main" val="1883307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160" y="270648"/>
            <a:ext cx="10386822" cy="1325563"/>
          </a:xfrm>
        </p:spPr>
        <p:txBody>
          <a:bodyPr/>
          <a:lstStyle/>
          <a:p>
            <a:r>
              <a:rPr lang="en-US" smtClean="0"/>
              <a:t>Top-20-Variance/5%-Proportion-Reduced </a:t>
            </a:r>
            <a:r>
              <a:rPr lang="en-US" dirty="0" smtClean="0"/>
              <a:t>S</a:t>
            </a:r>
            <a:endParaRPr lang="en-US" dirty="0"/>
          </a:p>
        </p:txBody>
      </p:sp>
      <p:pic>
        <p:nvPicPr>
          <p:cNvPr id="6" name="Picture 5"/>
          <p:cNvPicPr>
            <a:picLocks noChangeAspect="1"/>
          </p:cNvPicPr>
          <p:nvPr/>
        </p:nvPicPr>
        <p:blipFill>
          <a:blip r:embed="rId3"/>
          <a:stretch>
            <a:fillRect/>
          </a:stretch>
        </p:blipFill>
        <p:spPr>
          <a:xfrm>
            <a:off x="5293520" y="1166700"/>
            <a:ext cx="3724750" cy="4991053"/>
          </a:xfrm>
          <a:prstGeom prst="rect">
            <a:avLst/>
          </a:prstGeom>
        </p:spPr>
      </p:pic>
      <p:pic>
        <p:nvPicPr>
          <p:cNvPr id="4" name="Picture 3"/>
          <p:cNvPicPr>
            <a:picLocks noChangeAspect="1"/>
          </p:cNvPicPr>
          <p:nvPr/>
        </p:nvPicPr>
        <p:blipFill>
          <a:blip r:embed="rId4"/>
          <a:stretch>
            <a:fillRect/>
          </a:stretch>
        </p:blipFill>
        <p:spPr>
          <a:xfrm>
            <a:off x="1442320" y="1166701"/>
            <a:ext cx="3163970" cy="4994069"/>
          </a:xfrm>
          <a:prstGeom prst="rect">
            <a:avLst/>
          </a:prstGeom>
        </p:spPr>
      </p:pic>
      <p:sp>
        <p:nvSpPr>
          <p:cNvPr id="3" name="Slide Number Placeholder 2"/>
          <p:cNvSpPr>
            <a:spLocks noGrp="1"/>
          </p:cNvSpPr>
          <p:nvPr>
            <p:ph type="sldNum" sz="quarter" idx="12"/>
          </p:nvPr>
        </p:nvSpPr>
        <p:spPr/>
        <p:txBody>
          <a:bodyPr/>
          <a:lstStyle/>
          <a:p>
            <a:fld id="{82A6AC3E-EC67-DD43-9F69-85C831100C97}" type="slidenum">
              <a:rPr lang="en-US" smtClean="0"/>
              <a:t>16</a:t>
            </a:fld>
            <a:endParaRPr lang="en-US"/>
          </a:p>
        </p:txBody>
      </p:sp>
    </p:spTree>
    <p:extLst>
      <p:ext uri="{BB962C8B-B14F-4D97-AF65-F5344CB8AC3E}">
        <p14:creationId xmlns:p14="http://schemas.microsoft.com/office/powerpoint/2010/main" val="1909904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256" y="249465"/>
            <a:ext cx="9541441" cy="850345"/>
          </a:xfrm>
        </p:spPr>
        <p:txBody>
          <a:bodyPr/>
          <a:lstStyle/>
          <a:p>
            <a:r>
              <a:rPr lang="en-US" dirty="0" smtClean="0"/>
              <a:t>Binary Reduced S</a:t>
            </a:r>
            <a:endParaRPr lang="en-US" dirty="0"/>
          </a:p>
        </p:txBody>
      </p:sp>
      <p:pic>
        <p:nvPicPr>
          <p:cNvPr id="4" name="Picture 3"/>
          <p:cNvPicPr>
            <a:picLocks noChangeAspect="1"/>
          </p:cNvPicPr>
          <p:nvPr/>
        </p:nvPicPr>
        <p:blipFill>
          <a:blip r:embed="rId3"/>
          <a:stretch>
            <a:fillRect/>
          </a:stretch>
        </p:blipFill>
        <p:spPr>
          <a:xfrm>
            <a:off x="5293520" y="1166700"/>
            <a:ext cx="3724750" cy="4991053"/>
          </a:xfrm>
          <a:prstGeom prst="rect">
            <a:avLst/>
          </a:prstGeom>
        </p:spPr>
      </p:pic>
      <p:pic>
        <p:nvPicPr>
          <p:cNvPr id="3" name="Picture 2"/>
          <p:cNvPicPr>
            <a:picLocks noChangeAspect="1"/>
          </p:cNvPicPr>
          <p:nvPr/>
        </p:nvPicPr>
        <p:blipFill>
          <a:blip r:embed="rId4"/>
          <a:stretch>
            <a:fillRect/>
          </a:stretch>
        </p:blipFill>
        <p:spPr>
          <a:xfrm>
            <a:off x="1355900" y="1166700"/>
            <a:ext cx="3227530" cy="4991053"/>
          </a:xfrm>
          <a:prstGeom prst="rect">
            <a:avLst/>
          </a:prstGeom>
        </p:spPr>
      </p:pic>
      <p:sp>
        <p:nvSpPr>
          <p:cNvPr id="5" name="Slide Number Placeholder 4"/>
          <p:cNvSpPr>
            <a:spLocks noGrp="1"/>
          </p:cNvSpPr>
          <p:nvPr>
            <p:ph type="sldNum" sz="quarter" idx="12"/>
          </p:nvPr>
        </p:nvSpPr>
        <p:spPr/>
        <p:txBody>
          <a:bodyPr/>
          <a:lstStyle/>
          <a:p>
            <a:fld id="{82A6AC3E-EC67-DD43-9F69-85C831100C97}" type="slidenum">
              <a:rPr lang="en-US" smtClean="0"/>
              <a:t>17</a:t>
            </a:fld>
            <a:endParaRPr lang="en-US"/>
          </a:p>
        </p:txBody>
      </p:sp>
    </p:spTree>
    <p:extLst>
      <p:ext uri="{BB962C8B-B14F-4D97-AF65-F5344CB8AC3E}">
        <p14:creationId xmlns:p14="http://schemas.microsoft.com/office/powerpoint/2010/main" val="1051760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760" y="246183"/>
            <a:ext cx="9733279" cy="1325563"/>
          </a:xfrm>
        </p:spPr>
        <p:txBody>
          <a:bodyPr/>
          <a:lstStyle/>
          <a:p>
            <a:r>
              <a:rPr lang="en-US" dirty="0" smtClean="0"/>
              <a:t>miRNA Signature Matrix: Full v. Reduced</a:t>
            </a:r>
            <a:endParaRPr lang="en-US" dirty="0"/>
          </a:p>
        </p:txBody>
      </p:sp>
      <p:pic>
        <p:nvPicPr>
          <p:cNvPr id="3" name="Picture 2"/>
          <p:cNvPicPr>
            <a:picLocks noChangeAspect="1"/>
          </p:cNvPicPr>
          <p:nvPr/>
        </p:nvPicPr>
        <p:blipFill rotWithShape="1">
          <a:blip r:embed="rId3"/>
          <a:srcRect t="632"/>
          <a:stretch/>
        </p:blipFill>
        <p:spPr>
          <a:xfrm>
            <a:off x="1381760" y="3745133"/>
            <a:ext cx="8483600" cy="1981294"/>
          </a:xfrm>
          <a:prstGeom prst="rect">
            <a:avLst/>
          </a:prstGeom>
        </p:spPr>
      </p:pic>
      <p:pic>
        <p:nvPicPr>
          <p:cNvPr id="6" name="Picture 5"/>
          <p:cNvPicPr>
            <a:picLocks noChangeAspect="1"/>
          </p:cNvPicPr>
          <p:nvPr/>
        </p:nvPicPr>
        <p:blipFill>
          <a:blip r:embed="rId4"/>
          <a:stretch>
            <a:fillRect/>
          </a:stretch>
        </p:blipFill>
        <p:spPr>
          <a:xfrm>
            <a:off x="1381760" y="1232650"/>
            <a:ext cx="9550400" cy="1968500"/>
          </a:xfrm>
          <a:prstGeom prst="rect">
            <a:avLst/>
          </a:prstGeom>
        </p:spPr>
      </p:pic>
      <p:sp>
        <p:nvSpPr>
          <p:cNvPr id="7" name="Frame 6"/>
          <p:cNvSpPr/>
          <p:nvPr/>
        </p:nvSpPr>
        <p:spPr>
          <a:xfrm>
            <a:off x="4187612" y="4160520"/>
            <a:ext cx="953347" cy="251460"/>
          </a:xfrm>
          <a:prstGeom prst="frame">
            <a:avLst>
              <a:gd name="adj1" fmla="val 172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ame 22"/>
          <p:cNvSpPr/>
          <p:nvPr/>
        </p:nvSpPr>
        <p:spPr>
          <a:xfrm>
            <a:off x="4187611" y="5024120"/>
            <a:ext cx="953347" cy="251460"/>
          </a:xfrm>
          <a:prstGeom prst="frame">
            <a:avLst>
              <a:gd name="adj1" fmla="val 172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ame 23"/>
          <p:cNvSpPr/>
          <p:nvPr/>
        </p:nvSpPr>
        <p:spPr>
          <a:xfrm>
            <a:off x="5140958" y="5024120"/>
            <a:ext cx="921175" cy="251460"/>
          </a:xfrm>
          <a:prstGeom prst="frame">
            <a:avLst>
              <a:gd name="adj1" fmla="val 172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ame 26"/>
          <p:cNvSpPr/>
          <p:nvPr/>
        </p:nvSpPr>
        <p:spPr>
          <a:xfrm>
            <a:off x="6934199" y="5024120"/>
            <a:ext cx="953347" cy="251460"/>
          </a:xfrm>
          <a:prstGeom prst="frame">
            <a:avLst>
              <a:gd name="adj1" fmla="val 172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Frame 35"/>
          <p:cNvSpPr/>
          <p:nvPr/>
        </p:nvSpPr>
        <p:spPr>
          <a:xfrm>
            <a:off x="5140958" y="4160520"/>
            <a:ext cx="921175" cy="251460"/>
          </a:xfrm>
          <a:prstGeom prst="frame">
            <a:avLst>
              <a:gd name="adj1" fmla="val 172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rame 40"/>
          <p:cNvSpPr/>
          <p:nvPr/>
        </p:nvSpPr>
        <p:spPr>
          <a:xfrm>
            <a:off x="6934198" y="4160520"/>
            <a:ext cx="953347" cy="251460"/>
          </a:xfrm>
          <a:prstGeom prst="frame">
            <a:avLst>
              <a:gd name="adj1" fmla="val 172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Frame 41"/>
          <p:cNvSpPr/>
          <p:nvPr/>
        </p:nvSpPr>
        <p:spPr>
          <a:xfrm>
            <a:off x="8895927" y="4155020"/>
            <a:ext cx="953347" cy="251460"/>
          </a:xfrm>
          <a:prstGeom prst="frame">
            <a:avLst>
              <a:gd name="adj1" fmla="val 172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ame 42"/>
          <p:cNvSpPr/>
          <p:nvPr/>
        </p:nvSpPr>
        <p:spPr>
          <a:xfrm>
            <a:off x="8895926" y="4603277"/>
            <a:ext cx="953347" cy="251460"/>
          </a:xfrm>
          <a:prstGeom prst="frame">
            <a:avLst>
              <a:gd name="adj1" fmla="val 172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rame 43"/>
          <p:cNvSpPr/>
          <p:nvPr/>
        </p:nvSpPr>
        <p:spPr>
          <a:xfrm>
            <a:off x="8895926" y="5021210"/>
            <a:ext cx="953347" cy="251460"/>
          </a:xfrm>
          <a:prstGeom prst="frame">
            <a:avLst>
              <a:gd name="adj1" fmla="val 172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3"/>
          <p:cNvSpPr>
            <a:spLocks noGrp="1"/>
          </p:cNvSpPr>
          <p:nvPr>
            <p:ph type="sldNum" sz="quarter" idx="12"/>
          </p:nvPr>
        </p:nvSpPr>
        <p:spPr/>
        <p:txBody>
          <a:bodyPr/>
          <a:lstStyle/>
          <a:p>
            <a:fld id="{82A6AC3E-EC67-DD43-9F69-85C831100C97}" type="slidenum">
              <a:rPr lang="en-US" smtClean="0"/>
              <a:t>18</a:t>
            </a:fld>
            <a:endParaRPr lang="en-US"/>
          </a:p>
        </p:txBody>
      </p:sp>
    </p:spTree>
    <p:extLst>
      <p:ext uri="{BB962C8B-B14F-4D97-AF65-F5344CB8AC3E}">
        <p14:creationId xmlns:p14="http://schemas.microsoft.com/office/powerpoint/2010/main" val="121820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7" grpId="0" animBg="1"/>
      <p:bldP spid="36" grpId="0" animBg="1"/>
      <p:bldP spid="41" grpId="0" animBg="1"/>
      <p:bldP spid="42"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951"/>
          <a:stretch/>
        </p:blipFill>
        <p:spPr>
          <a:xfrm>
            <a:off x="1307117" y="1285010"/>
            <a:ext cx="10204343" cy="4651963"/>
          </a:xfrm>
          <a:prstGeom prst="rect">
            <a:avLst/>
          </a:prstGeom>
        </p:spPr>
      </p:pic>
      <p:sp>
        <p:nvSpPr>
          <p:cNvPr id="10" name="Title 3"/>
          <p:cNvSpPr>
            <a:spLocks noGrp="1"/>
          </p:cNvSpPr>
          <p:nvPr>
            <p:ph type="title"/>
          </p:nvPr>
        </p:nvSpPr>
        <p:spPr>
          <a:xfrm>
            <a:off x="1307118" y="394186"/>
            <a:ext cx="10515600" cy="781471"/>
          </a:xfrm>
        </p:spPr>
        <p:txBody>
          <a:bodyPr>
            <a:normAutofit/>
          </a:bodyPr>
          <a:lstStyle/>
          <a:p>
            <a:r>
              <a:rPr lang="en-US" sz="4800" dirty="0" smtClean="0"/>
              <a:t>Condensed S matrix</a:t>
            </a:r>
            <a:endParaRPr lang="en-US" sz="4800" dirty="0"/>
          </a:p>
        </p:txBody>
      </p:sp>
      <p:sp>
        <p:nvSpPr>
          <p:cNvPr id="12" name="Frame 11"/>
          <p:cNvSpPr/>
          <p:nvPr/>
        </p:nvSpPr>
        <p:spPr>
          <a:xfrm>
            <a:off x="9487593" y="2371573"/>
            <a:ext cx="975946" cy="239300"/>
          </a:xfrm>
          <a:prstGeom prst="frame">
            <a:avLst>
              <a:gd name="adj1" fmla="val 3676"/>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ame 21"/>
          <p:cNvSpPr/>
          <p:nvPr/>
        </p:nvSpPr>
        <p:spPr>
          <a:xfrm>
            <a:off x="7461989" y="2604390"/>
            <a:ext cx="1039824" cy="218959"/>
          </a:xfrm>
          <a:prstGeom prst="frame">
            <a:avLst>
              <a:gd name="adj1" fmla="val 367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ame 26"/>
          <p:cNvSpPr/>
          <p:nvPr/>
        </p:nvSpPr>
        <p:spPr>
          <a:xfrm>
            <a:off x="6430576" y="5441680"/>
            <a:ext cx="1057917" cy="268277"/>
          </a:xfrm>
          <a:prstGeom prst="frame">
            <a:avLst>
              <a:gd name="adj1" fmla="val 3676"/>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ame 28"/>
          <p:cNvSpPr/>
          <p:nvPr/>
        </p:nvSpPr>
        <p:spPr>
          <a:xfrm>
            <a:off x="10450287" y="3463850"/>
            <a:ext cx="1061173" cy="246888"/>
          </a:xfrm>
          <a:prstGeom prst="frame">
            <a:avLst>
              <a:gd name="adj1" fmla="val 367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ame 29"/>
          <p:cNvSpPr/>
          <p:nvPr/>
        </p:nvSpPr>
        <p:spPr>
          <a:xfrm>
            <a:off x="10482943" y="4831990"/>
            <a:ext cx="1028517" cy="226898"/>
          </a:xfrm>
          <a:prstGeom prst="frame">
            <a:avLst>
              <a:gd name="adj1" fmla="val 3676"/>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ame 22"/>
          <p:cNvSpPr/>
          <p:nvPr/>
        </p:nvSpPr>
        <p:spPr>
          <a:xfrm>
            <a:off x="10482943" y="4563714"/>
            <a:ext cx="1028517" cy="263079"/>
          </a:xfrm>
          <a:prstGeom prst="frame">
            <a:avLst>
              <a:gd name="adj1" fmla="val 367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ame 23"/>
          <p:cNvSpPr/>
          <p:nvPr/>
        </p:nvSpPr>
        <p:spPr>
          <a:xfrm>
            <a:off x="6431084" y="5723210"/>
            <a:ext cx="1039824" cy="218959"/>
          </a:xfrm>
          <a:prstGeom prst="frame">
            <a:avLst>
              <a:gd name="adj1" fmla="val 367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ame 24"/>
          <p:cNvSpPr/>
          <p:nvPr/>
        </p:nvSpPr>
        <p:spPr>
          <a:xfrm>
            <a:off x="7461989" y="3710738"/>
            <a:ext cx="1039824" cy="218959"/>
          </a:xfrm>
          <a:prstGeom prst="frame">
            <a:avLst>
              <a:gd name="adj1" fmla="val 367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ame 25"/>
          <p:cNvSpPr/>
          <p:nvPr/>
        </p:nvSpPr>
        <p:spPr>
          <a:xfrm>
            <a:off x="9480663" y="3252562"/>
            <a:ext cx="975946" cy="239300"/>
          </a:xfrm>
          <a:prstGeom prst="frame">
            <a:avLst>
              <a:gd name="adj1" fmla="val 3676"/>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ame 31"/>
          <p:cNvSpPr/>
          <p:nvPr/>
        </p:nvSpPr>
        <p:spPr>
          <a:xfrm>
            <a:off x="7480676" y="4142729"/>
            <a:ext cx="975946" cy="239300"/>
          </a:xfrm>
          <a:prstGeom prst="frame">
            <a:avLst>
              <a:gd name="adj1" fmla="val 367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ame 33"/>
          <p:cNvSpPr/>
          <p:nvPr/>
        </p:nvSpPr>
        <p:spPr>
          <a:xfrm>
            <a:off x="7461989" y="5252997"/>
            <a:ext cx="975946" cy="239300"/>
          </a:xfrm>
          <a:prstGeom prst="frame">
            <a:avLst>
              <a:gd name="adj1" fmla="val 367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ame 34"/>
          <p:cNvSpPr/>
          <p:nvPr/>
        </p:nvSpPr>
        <p:spPr>
          <a:xfrm>
            <a:off x="5464182" y="2150492"/>
            <a:ext cx="975946" cy="239300"/>
          </a:xfrm>
          <a:prstGeom prst="frame">
            <a:avLst>
              <a:gd name="adj1" fmla="val 367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Frame 35"/>
          <p:cNvSpPr/>
          <p:nvPr/>
        </p:nvSpPr>
        <p:spPr>
          <a:xfrm>
            <a:off x="8500104" y="3925723"/>
            <a:ext cx="975946" cy="239300"/>
          </a:xfrm>
          <a:prstGeom prst="frame">
            <a:avLst>
              <a:gd name="adj1" fmla="val 367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ide Number Placeholder 1"/>
          <p:cNvSpPr>
            <a:spLocks noGrp="1"/>
          </p:cNvSpPr>
          <p:nvPr>
            <p:ph type="sldNum" sz="quarter" idx="12"/>
          </p:nvPr>
        </p:nvSpPr>
        <p:spPr/>
        <p:txBody>
          <a:bodyPr/>
          <a:lstStyle/>
          <a:p>
            <a:fld id="{82A6AC3E-EC67-DD43-9F69-85C831100C97}" type="slidenum">
              <a:rPr lang="en-US" smtClean="0"/>
              <a:t>19</a:t>
            </a:fld>
            <a:endParaRPr lang="en-US"/>
          </a:p>
        </p:txBody>
      </p:sp>
    </p:spTree>
    <p:extLst>
      <p:ext uri="{BB962C8B-B14F-4D97-AF65-F5344CB8AC3E}">
        <p14:creationId xmlns:p14="http://schemas.microsoft.com/office/powerpoint/2010/main" val="99570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animBg="1"/>
      <p:bldP spid="27" grpId="0" animBg="1"/>
      <p:bldP spid="29" grpId="0" animBg="1"/>
      <p:bldP spid="30" grpId="0" animBg="1"/>
      <p:bldP spid="23" grpId="0" animBg="1"/>
      <p:bldP spid="24" grpId="0" animBg="1"/>
      <p:bldP spid="25" grpId="0" animBg="1"/>
      <p:bldP spid="26" grpId="0" animBg="1"/>
      <p:bldP spid="32" grpId="0" animBg="1"/>
      <p:bldP spid="34" grpId="0" animBg="1"/>
      <p:bldP spid="35"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3029573"/>
            <a:ext cx="8077200" cy="1485900"/>
          </a:xfrm>
        </p:spPr>
        <p:txBody>
          <a:bodyPr>
            <a:noAutofit/>
          </a:bodyPr>
          <a:lstStyle/>
          <a:p>
            <a:r>
              <a:rPr lang="en-US" sz="4000" dirty="0" smtClean="0"/>
              <a:t>Part 1: Background</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endParaRPr lang="en-US" sz="4000" dirty="0"/>
          </a:p>
        </p:txBody>
      </p:sp>
      <p:sp>
        <p:nvSpPr>
          <p:cNvPr id="3" name="Slide Number Placeholder 2"/>
          <p:cNvSpPr>
            <a:spLocks noGrp="1"/>
          </p:cNvSpPr>
          <p:nvPr>
            <p:ph type="sldNum" sz="quarter" idx="12"/>
          </p:nvPr>
        </p:nvSpPr>
        <p:spPr/>
        <p:txBody>
          <a:bodyPr/>
          <a:lstStyle/>
          <a:p>
            <a:fld id="{82A6AC3E-EC67-DD43-9F69-85C831100C97}" type="slidenum">
              <a:rPr lang="en-US" smtClean="0"/>
              <a:t>2</a:t>
            </a:fld>
            <a:endParaRPr lang="en-US"/>
          </a:p>
        </p:txBody>
      </p:sp>
    </p:spTree>
    <p:extLst>
      <p:ext uri="{BB962C8B-B14F-4D97-AF65-F5344CB8AC3E}">
        <p14:creationId xmlns:p14="http://schemas.microsoft.com/office/powerpoint/2010/main" val="1091854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1307118" y="223705"/>
            <a:ext cx="10515600" cy="781471"/>
          </a:xfrm>
        </p:spPr>
        <p:txBody>
          <a:bodyPr>
            <a:normAutofit/>
          </a:bodyPr>
          <a:lstStyle/>
          <a:p>
            <a:r>
              <a:rPr lang="en-US" sz="4800" dirty="0" smtClean="0"/>
              <a:t>Condensed S: miRNA Table</a:t>
            </a:r>
            <a:endParaRPr lang="en-US" sz="4800" dirty="0"/>
          </a:p>
        </p:txBody>
      </p:sp>
      <p:graphicFrame>
        <p:nvGraphicFramePr>
          <p:cNvPr id="2" name="Table 1"/>
          <p:cNvGraphicFramePr>
            <a:graphicFrameLocks noGrp="1"/>
          </p:cNvGraphicFramePr>
          <p:nvPr>
            <p:extLst>
              <p:ext uri="{D42A27DB-BD31-4B8C-83A1-F6EECF244321}">
                <p14:modId xmlns:p14="http://schemas.microsoft.com/office/powerpoint/2010/main" val="1280631491"/>
              </p:ext>
            </p:extLst>
          </p:nvPr>
        </p:nvGraphicFramePr>
        <p:xfrm>
          <a:off x="1307118" y="1041624"/>
          <a:ext cx="8953164" cy="5262372"/>
        </p:xfrm>
        <a:graphic>
          <a:graphicData uri="http://schemas.openxmlformats.org/drawingml/2006/table">
            <a:tbl>
              <a:tblPr/>
              <a:tblGrid>
                <a:gridCol w="2023309"/>
                <a:gridCol w="2591267"/>
                <a:gridCol w="2650700"/>
                <a:gridCol w="1687888"/>
              </a:tblGrid>
              <a:tr h="298150">
                <a:tc>
                  <a:txBody>
                    <a:bodyPr/>
                    <a:lstStyle/>
                    <a:p>
                      <a:pPr marL="0" marR="0" indent="0" algn="l" defTabSz="914400" rtl="0" eaLnBrk="1" fontAlgn="b" latinLnBrk="0" hangingPunct="1">
                        <a:lnSpc>
                          <a:spcPct val="110000"/>
                        </a:lnSpc>
                        <a:spcBef>
                          <a:spcPts val="0"/>
                        </a:spcBef>
                        <a:spcAft>
                          <a:spcPts val="0"/>
                        </a:spcAft>
                        <a:buClrTx/>
                        <a:buSzTx/>
                        <a:buFontTx/>
                        <a:buNone/>
                        <a:tabLst/>
                        <a:defRPr/>
                      </a:pPr>
                      <a:endParaRPr lang="en-US" sz="1800" b="0" i="0" u="none" strike="noStrike" dirty="0" smtClean="0">
                        <a:solidFill>
                          <a:srgbClr val="000000"/>
                        </a:solidFill>
                        <a:effectLst/>
                        <a:latin typeface="Calibri" charset="0"/>
                      </a:endParaRPr>
                    </a:p>
                  </a:txBody>
                  <a:tcPr marL="12700" marR="12700" marT="1270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lnSpc>
                          <a:spcPct val="110000"/>
                        </a:lnSpc>
                      </a:pPr>
                      <a:r>
                        <a:rPr lang="en-US" sz="1800" b="0" i="0" u="none" strike="noStrike" dirty="0" smtClean="0">
                          <a:solidFill>
                            <a:schemeClr val="tx1"/>
                          </a:solidFill>
                          <a:effectLst/>
                          <a:latin typeface="Calibri" charset="0"/>
                        </a:rPr>
                        <a:t>miRNA</a:t>
                      </a:r>
                      <a:endParaRPr lang="en-US" sz="1800" b="0" i="0" u="none" strike="noStrike" dirty="0">
                        <a:solidFill>
                          <a:schemeClr val="tx1"/>
                        </a:solidFill>
                        <a:effectLst/>
                        <a:latin typeface="Calibri" charset="0"/>
                      </a:endParaRPr>
                    </a:p>
                  </a:txBody>
                  <a:tcPr marL="12700" marR="12700" marT="1270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lnSpc>
                          <a:spcPct val="110000"/>
                        </a:lnSpc>
                      </a:pPr>
                      <a:r>
                        <a:rPr lang="en-US" sz="1800" b="0" i="0" u="none" strike="noStrike" dirty="0" smtClean="0">
                          <a:solidFill>
                            <a:schemeClr val="tx1"/>
                          </a:solidFill>
                          <a:effectLst/>
                          <a:latin typeface="Calibri" charset="0"/>
                        </a:rPr>
                        <a:t>Tissue</a:t>
                      </a:r>
                      <a:endParaRPr lang="en-US" sz="18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lnSpc>
                          <a:spcPct val="110000"/>
                        </a:lnSpc>
                      </a:pPr>
                      <a:r>
                        <a:rPr lang="en-US" sz="1800" b="0" i="0" u="none" strike="noStrike" dirty="0" smtClean="0">
                          <a:solidFill>
                            <a:schemeClr val="tx1"/>
                          </a:solidFill>
                          <a:effectLst/>
                          <a:latin typeface="Calibri" charset="0"/>
                        </a:rPr>
                        <a:t>Expression</a:t>
                      </a:r>
                      <a:endParaRPr lang="en-US" sz="18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4355">
                <a:tc rowSpan="2">
                  <a:txBody>
                    <a:bodyPr/>
                    <a:lstStyle/>
                    <a:p>
                      <a:pPr algn="l" rtl="0" fontAlgn="b">
                        <a:lnSpc>
                          <a:spcPct val="110000"/>
                        </a:lnSpc>
                      </a:pPr>
                      <a:r>
                        <a:rPr lang="en-US" sz="1400" b="1" i="0" u="sng" strike="noStrike" dirty="0" smtClean="0">
                          <a:solidFill>
                            <a:srgbClr val="000000"/>
                          </a:solidFill>
                          <a:effectLst/>
                          <a:latin typeface="Calibri" charset="0"/>
                        </a:rPr>
                        <a:t>Unique: </a:t>
                      </a:r>
                    </a:p>
                    <a:p>
                      <a:pPr marL="0" marR="0" indent="0" algn="l" defTabSz="914400" rtl="0" eaLnBrk="1" fontAlgn="b" latinLnBrk="0" hangingPunct="1">
                        <a:lnSpc>
                          <a:spcPct val="110000"/>
                        </a:lnSpc>
                        <a:spcBef>
                          <a:spcPts val="0"/>
                        </a:spcBef>
                        <a:spcAft>
                          <a:spcPts val="0"/>
                        </a:spcAft>
                        <a:buClrTx/>
                        <a:buSzTx/>
                        <a:buFontTx/>
                        <a:buNone/>
                        <a:tabLst/>
                        <a:defRPr/>
                      </a:pPr>
                      <a:r>
                        <a:rPr lang="en-US" sz="1400" b="0" i="0" u="none" strike="noStrike" dirty="0" smtClean="0">
                          <a:solidFill>
                            <a:srgbClr val="000000"/>
                          </a:solidFill>
                          <a:effectLst/>
                          <a:latin typeface="Calibri" charset="0"/>
                        </a:rPr>
                        <a:t>*Expression &gt; </a:t>
                      </a:r>
                      <a:r>
                        <a:rPr lang="en-US" sz="1400" b="0" i="0" u="none" strike="noStrike" baseline="0" dirty="0" smtClean="0">
                          <a:solidFill>
                            <a:srgbClr val="000000"/>
                          </a:solidFill>
                          <a:effectLst/>
                          <a:latin typeface="Calibri" charset="0"/>
                        </a:rPr>
                        <a:t>99%</a:t>
                      </a:r>
                      <a:endParaRPr lang="en-US" sz="1400" b="0" i="0" u="none" strike="noStrike" dirty="0" smtClean="0">
                        <a:solidFill>
                          <a:srgbClr val="000000"/>
                        </a:solidFill>
                        <a:effectLst/>
                        <a:latin typeface="Calibri" charset="0"/>
                      </a:endParaRPr>
                    </a:p>
                  </a:txBody>
                  <a:tcPr marL="12700" marR="12700" marT="1270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508">
                        <a:alpha val="20000"/>
                      </a:srgbClr>
                    </a:solidFill>
                  </a:tcPr>
                </a:tc>
                <a:tc>
                  <a:txBody>
                    <a:bodyPr/>
                    <a:lstStyle/>
                    <a:p>
                      <a:pPr algn="l" rtl="0" fontAlgn="b">
                        <a:lnSpc>
                          <a:spcPct val="110000"/>
                        </a:lnSpc>
                      </a:pPr>
                      <a:r>
                        <a:rPr lang="en-US" sz="1400" b="1" i="0" u="none" strike="noStrike" dirty="0">
                          <a:solidFill>
                            <a:schemeClr val="tx1"/>
                          </a:solidFill>
                          <a:effectLst/>
                          <a:latin typeface="Calibri" charset="0"/>
                        </a:rPr>
                        <a:t>mmu-miR-1a-3p</a:t>
                      </a:r>
                    </a:p>
                  </a:txBody>
                  <a:tcPr marL="12700" marR="12700" marT="1270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2508">
                        <a:alpha val="20000"/>
                      </a:srgbClr>
                    </a:solidFill>
                  </a:tcPr>
                </a:tc>
                <a:tc>
                  <a:txBody>
                    <a:bodyPr/>
                    <a:lstStyle/>
                    <a:p>
                      <a:pPr algn="l" rtl="0" fontAlgn="b">
                        <a:lnSpc>
                          <a:spcPct val="110000"/>
                        </a:lnSpc>
                      </a:pPr>
                      <a:r>
                        <a:rPr lang="en-US" sz="1400" b="0" i="0" u="none" strike="noStrike" dirty="0">
                          <a:solidFill>
                            <a:schemeClr val="tx1"/>
                          </a:solidFill>
                          <a:effectLst/>
                          <a:latin typeface="Calibri" charset="0"/>
                        </a:rPr>
                        <a:t>Heart</a:t>
                      </a:r>
                    </a:p>
                  </a:txBody>
                  <a:tcPr marL="12700" marR="12700" marT="1270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2508">
                        <a:alpha val="20000"/>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100%</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2508">
                        <a:alpha val="20000"/>
                      </a:srgbClr>
                    </a:solidFill>
                  </a:tcPr>
                </a:tc>
              </a:tr>
              <a:tr h="234355">
                <a:tc vMerge="1">
                  <a:txBody>
                    <a:bodyPr/>
                    <a:lstStyle/>
                    <a:p>
                      <a:pPr algn="l" rtl="0" fontAlgn="b"/>
                      <a:endParaRPr lang="en-US" sz="1600" b="1" i="0" u="none" strike="noStrike" dirty="0">
                        <a:solidFill>
                          <a:srgbClr val="000000"/>
                        </a:solidFill>
                        <a:effectLst/>
                        <a:latin typeface="Calibri" charset="0"/>
                      </a:endParaRPr>
                    </a:p>
                  </a:txBody>
                  <a:tcPr marL="12700" marR="12700" marT="1270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rtl="0" fontAlgn="b">
                        <a:lnSpc>
                          <a:spcPct val="110000"/>
                        </a:lnSpc>
                      </a:pPr>
                      <a:r>
                        <a:rPr lang="en-US" sz="1400" b="1" i="0" u="none" strike="noStrike" dirty="0">
                          <a:solidFill>
                            <a:schemeClr val="tx1"/>
                          </a:solidFill>
                          <a:effectLst/>
                          <a:latin typeface="Calibri" charset="0"/>
                        </a:rPr>
                        <a:t>mmu-miR-133a-3p</a:t>
                      </a:r>
                    </a:p>
                  </a:txBody>
                  <a:tcPr marL="12700" marR="12700" marT="1270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508">
                        <a:alpha val="20000"/>
                      </a:srgbClr>
                    </a:solidFill>
                  </a:tcPr>
                </a:tc>
                <a:tc>
                  <a:txBody>
                    <a:bodyPr/>
                    <a:lstStyle/>
                    <a:p>
                      <a:pPr algn="l" rtl="0" fontAlgn="b">
                        <a:lnSpc>
                          <a:spcPct val="110000"/>
                        </a:lnSpc>
                      </a:pPr>
                      <a:r>
                        <a:rPr lang="en-US" sz="1400" b="0" i="0" u="none" strike="noStrike" dirty="0">
                          <a:solidFill>
                            <a:schemeClr val="tx1"/>
                          </a:solidFill>
                          <a:effectLst/>
                          <a:latin typeface="Calibri" charset="0"/>
                        </a:rPr>
                        <a:t>Heart</a:t>
                      </a:r>
                    </a:p>
                  </a:txBody>
                  <a:tcPr marL="12700" marR="12700" marT="1270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508">
                        <a:alpha val="20000"/>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100%</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508">
                        <a:alpha val="20000"/>
                      </a:srgbClr>
                    </a:solidFill>
                  </a:tcPr>
                </a:tc>
              </a:tr>
              <a:tr h="234355">
                <a:tc>
                  <a:txBody>
                    <a:bodyPr/>
                    <a:lstStyle/>
                    <a:p>
                      <a:pPr marL="0" marR="0" indent="0" algn="l" defTabSz="914400" rtl="0" eaLnBrk="1" fontAlgn="b" latinLnBrk="0" hangingPunct="1">
                        <a:lnSpc>
                          <a:spcPct val="110000"/>
                        </a:lnSpc>
                        <a:spcBef>
                          <a:spcPts val="0"/>
                        </a:spcBef>
                        <a:spcAft>
                          <a:spcPts val="0"/>
                        </a:spcAft>
                        <a:buClrTx/>
                        <a:buSzTx/>
                        <a:buFontTx/>
                        <a:buNone/>
                        <a:tabLst/>
                        <a:defRPr/>
                      </a:pPr>
                      <a:endParaRPr lang="en-US" sz="1400" b="0" i="0" u="none" strike="noStrike" dirty="0" smtClean="0">
                        <a:solidFill>
                          <a:srgbClr val="000000"/>
                        </a:solidFill>
                        <a:effectLst/>
                        <a:latin typeface="Calibri" charset="0"/>
                      </a:endParaRPr>
                    </a:p>
                  </a:txBody>
                  <a:tcPr marL="12700" marR="12700" marT="1270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508">
                        <a:alpha val="20000"/>
                      </a:srgbClr>
                    </a:solidFill>
                  </a:tcPr>
                </a:tc>
                <a:tc>
                  <a:txBody>
                    <a:bodyPr/>
                    <a:lstStyle/>
                    <a:p>
                      <a:pPr algn="l" rtl="0" fontAlgn="b">
                        <a:lnSpc>
                          <a:spcPct val="110000"/>
                        </a:lnSpc>
                      </a:pPr>
                      <a:r>
                        <a:rPr lang="en-US" sz="1400" b="1" i="0" u="none" strike="noStrike" dirty="0">
                          <a:solidFill>
                            <a:schemeClr val="tx1"/>
                          </a:solidFill>
                          <a:effectLst/>
                          <a:latin typeface="Calibri" charset="0"/>
                        </a:rPr>
                        <a:t>mmu-miR-124-3p</a:t>
                      </a:r>
                    </a:p>
                  </a:txBody>
                  <a:tcPr marL="12700" marR="12700" marT="1270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508">
                        <a:alpha val="20000"/>
                      </a:srgbClr>
                    </a:solidFill>
                  </a:tcPr>
                </a:tc>
                <a:tc>
                  <a:txBody>
                    <a:bodyPr/>
                    <a:lstStyle/>
                    <a:p>
                      <a:pPr algn="l" rtl="0" fontAlgn="b">
                        <a:lnSpc>
                          <a:spcPct val="110000"/>
                        </a:lnSpc>
                      </a:pPr>
                      <a:r>
                        <a:rPr lang="en-US" sz="1400" b="0" i="0" u="none" strike="noStrike" dirty="0">
                          <a:solidFill>
                            <a:schemeClr val="tx1"/>
                          </a:solidFill>
                          <a:effectLst/>
                          <a:latin typeface="Calibri" charset="0"/>
                        </a:rPr>
                        <a:t>Brain</a:t>
                      </a:r>
                    </a:p>
                  </a:txBody>
                  <a:tcPr marL="12700" marR="12700" marT="1270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508">
                        <a:alpha val="20000"/>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100%</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508">
                        <a:alpha val="20000"/>
                      </a:srgbClr>
                    </a:solidFill>
                  </a:tcPr>
                </a:tc>
              </a:tr>
              <a:tr h="234355">
                <a:tc>
                  <a:txBody>
                    <a:bodyPr/>
                    <a:lstStyle/>
                    <a:p>
                      <a:pPr marL="0" marR="0" indent="0" algn="l" defTabSz="914400" rtl="0" eaLnBrk="1" fontAlgn="b" latinLnBrk="0" hangingPunct="1">
                        <a:lnSpc>
                          <a:spcPct val="110000"/>
                        </a:lnSpc>
                        <a:spcBef>
                          <a:spcPts val="0"/>
                        </a:spcBef>
                        <a:spcAft>
                          <a:spcPts val="0"/>
                        </a:spcAft>
                        <a:buClrTx/>
                        <a:buSzTx/>
                        <a:buFontTx/>
                        <a:buNone/>
                        <a:tabLst/>
                        <a:defRPr/>
                      </a:pPr>
                      <a:endParaRPr lang="en-US" sz="1400" b="0" i="0" u="none" strike="noStrike" dirty="0" smtClean="0">
                        <a:solidFill>
                          <a:srgbClr val="000000"/>
                        </a:solidFill>
                        <a:effectLst/>
                        <a:latin typeface="Calibri" charset="0"/>
                      </a:endParaRPr>
                    </a:p>
                  </a:txBody>
                  <a:tcPr marL="12700" marR="12700" marT="1270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508">
                        <a:alpha val="20000"/>
                      </a:srgbClr>
                    </a:solidFill>
                  </a:tcPr>
                </a:tc>
                <a:tc>
                  <a:txBody>
                    <a:bodyPr/>
                    <a:lstStyle/>
                    <a:p>
                      <a:pPr algn="l" rtl="0" fontAlgn="b">
                        <a:lnSpc>
                          <a:spcPct val="110000"/>
                        </a:lnSpc>
                      </a:pPr>
                      <a:r>
                        <a:rPr lang="en-US" sz="1400" b="1" i="0" u="none" strike="noStrike" dirty="0">
                          <a:solidFill>
                            <a:schemeClr val="tx1"/>
                          </a:solidFill>
                          <a:effectLst/>
                          <a:latin typeface="Calibri" charset="0"/>
                        </a:rPr>
                        <a:t>mmu-miR-3471</a:t>
                      </a:r>
                    </a:p>
                  </a:txBody>
                  <a:tcPr marL="12700" marR="12700" marT="1270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508">
                        <a:alpha val="20000"/>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Testes</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508">
                        <a:alpha val="20000"/>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100%</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508">
                        <a:alpha val="20000"/>
                      </a:srgbClr>
                    </a:solidFill>
                  </a:tcPr>
                </a:tc>
              </a:tr>
              <a:tr h="234355">
                <a:tc>
                  <a:txBody>
                    <a:bodyPr/>
                    <a:lstStyle/>
                    <a:p>
                      <a:pPr marL="0" marR="0" indent="0" algn="l" defTabSz="914400" rtl="0" eaLnBrk="1" fontAlgn="b" latinLnBrk="0" hangingPunct="1">
                        <a:lnSpc>
                          <a:spcPct val="110000"/>
                        </a:lnSpc>
                        <a:spcBef>
                          <a:spcPts val="0"/>
                        </a:spcBef>
                        <a:spcAft>
                          <a:spcPts val="0"/>
                        </a:spcAft>
                        <a:buClrTx/>
                        <a:buSzTx/>
                        <a:buFontTx/>
                        <a:buNone/>
                        <a:tabLst/>
                        <a:defRPr/>
                      </a:pPr>
                      <a:endParaRPr lang="en-US" sz="1400" b="0" i="0" u="none" strike="noStrike" dirty="0" smtClean="0">
                        <a:solidFill>
                          <a:srgbClr val="000000"/>
                        </a:solidFill>
                        <a:effectLst/>
                        <a:latin typeface="Calibri" charset="0"/>
                      </a:endParaRPr>
                    </a:p>
                  </a:txBody>
                  <a:tcPr marL="12700" marR="12700" marT="1270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2508">
                        <a:alpha val="20000"/>
                      </a:srgbClr>
                    </a:solidFill>
                  </a:tcPr>
                </a:tc>
                <a:tc>
                  <a:txBody>
                    <a:bodyPr/>
                    <a:lstStyle/>
                    <a:p>
                      <a:pPr algn="l" rtl="0" fontAlgn="b">
                        <a:lnSpc>
                          <a:spcPct val="110000"/>
                        </a:lnSpc>
                      </a:pPr>
                      <a:r>
                        <a:rPr lang="en-US" sz="1400" b="1" i="0" u="none" strike="noStrike" dirty="0">
                          <a:solidFill>
                            <a:schemeClr val="tx1"/>
                          </a:solidFill>
                          <a:effectLst/>
                          <a:latin typeface="Calibri" charset="0"/>
                        </a:rPr>
                        <a:t>mmu-miR-199a/b-3p</a:t>
                      </a:r>
                    </a:p>
                  </a:txBody>
                  <a:tcPr marL="12700" marR="12700" marT="1270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2508">
                        <a:alpha val="20000"/>
                      </a:srgbClr>
                    </a:solidFill>
                  </a:tcPr>
                </a:tc>
                <a:tc>
                  <a:txBody>
                    <a:bodyPr/>
                    <a:lstStyle/>
                    <a:p>
                      <a:pPr algn="l" rtl="0" fontAlgn="b">
                        <a:lnSpc>
                          <a:spcPct val="110000"/>
                        </a:lnSpc>
                      </a:pPr>
                      <a:r>
                        <a:rPr lang="en-US" sz="1400" b="0" i="0" u="none" strike="noStrike" dirty="0">
                          <a:solidFill>
                            <a:schemeClr val="tx1"/>
                          </a:solidFill>
                          <a:effectLst/>
                          <a:latin typeface="Calibri" charset="0"/>
                        </a:rPr>
                        <a:t>Testes</a:t>
                      </a:r>
                    </a:p>
                  </a:txBody>
                  <a:tcPr marL="12700" marR="12700" marT="1270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2508">
                        <a:alpha val="20000"/>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100%</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2508">
                        <a:alpha val="20000"/>
                      </a:srgbClr>
                    </a:solidFill>
                  </a:tcPr>
                </a:tc>
              </a:tr>
              <a:tr h="234355">
                <a:tc rowSpan="2">
                  <a:txBody>
                    <a:bodyPr/>
                    <a:lstStyle/>
                    <a:p>
                      <a:pPr algn="l" rtl="0" fontAlgn="b">
                        <a:lnSpc>
                          <a:spcPct val="110000"/>
                        </a:lnSpc>
                      </a:pPr>
                      <a:r>
                        <a:rPr lang="en-US" sz="1400" b="1" i="0" u="sng" strike="noStrike" dirty="0" smtClean="0">
                          <a:solidFill>
                            <a:srgbClr val="000000"/>
                          </a:solidFill>
                          <a:effectLst/>
                          <a:latin typeface="Calibri" charset="0"/>
                        </a:rPr>
                        <a:t>Distinctive: </a:t>
                      </a:r>
                    </a:p>
                    <a:p>
                      <a:pPr marL="0" marR="0" indent="0" algn="l" defTabSz="914400" rtl="0" eaLnBrk="1" fontAlgn="b" latinLnBrk="0" hangingPunct="1">
                        <a:lnSpc>
                          <a:spcPct val="110000"/>
                        </a:lnSpc>
                        <a:spcBef>
                          <a:spcPts val="0"/>
                        </a:spcBef>
                        <a:spcAft>
                          <a:spcPts val="0"/>
                        </a:spcAft>
                        <a:buClrTx/>
                        <a:buSzTx/>
                        <a:buFontTx/>
                        <a:buNone/>
                        <a:tabLst/>
                        <a:defRPr/>
                      </a:pPr>
                      <a:r>
                        <a:rPr lang="en-US" sz="1400" b="0" i="0" u="none" strike="noStrike" dirty="0" smtClean="0">
                          <a:solidFill>
                            <a:srgbClr val="000000"/>
                          </a:solidFill>
                          <a:effectLst/>
                          <a:latin typeface="Calibri" charset="0"/>
                        </a:rPr>
                        <a:t>*Expression &gt;</a:t>
                      </a:r>
                      <a:r>
                        <a:rPr lang="en-US" sz="1400" b="0" i="0" u="none" strike="noStrike" baseline="0" dirty="0" smtClean="0">
                          <a:solidFill>
                            <a:srgbClr val="000000"/>
                          </a:solidFill>
                          <a:effectLst/>
                          <a:latin typeface="Calibri" charset="0"/>
                        </a:rPr>
                        <a:t> 90%</a:t>
                      </a:r>
                      <a:endParaRPr lang="en-US" sz="1400" b="0" i="0" u="none" strike="noStrike" dirty="0" smtClean="0">
                        <a:solidFill>
                          <a:srgbClr val="000000"/>
                        </a:solidFill>
                        <a:effectLst/>
                        <a:latin typeface="Calibri" charset="0"/>
                      </a:endParaRPr>
                    </a:p>
                  </a:txBody>
                  <a:tcPr marL="12700" marR="12700" marT="1270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70C0">
                        <a:alpha val="20000"/>
                      </a:srgbClr>
                    </a:solidFill>
                  </a:tcPr>
                </a:tc>
                <a:tc>
                  <a:txBody>
                    <a:bodyPr/>
                    <a:lstStyle/>
                    <a:p>
                      <a:pPr algn="l" rtl="0" fontAlgn="b">
                        <a:lnSpc>
                          <a:spcPct val="110000"/>
                        </a:lnSpc>
                      </a:pPr>
                      <a:r>
                        <a:rPr lang="en-US" sz="1400" b="1" i="0" u="none" strike="noStrike" dirty="0">
                          <a:solidFill>
                            <a:schemeClr val="tx1"/>
                          </a:solidFill>
                          <a:effectLst/>
                          <a:latin typeface="Calibri" charset="0"/>
                        </a:rPr>
                        <a:t>mmu-miR-34c-5p</a:t>
                      </a:r>
                    </a:p>
                  </a:txBody>
                  <a:tcPr marL="12700" marR="12700" marT="1270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70C0">
                        <a:alpha val="20000"/>
                      </a:srgbClr>
                    </a:solidFill>
                  </a:tcPr>
                </a:tc>
                <a:tc>
                  <a:txBody>
                    <a:bodyPr/>
                    <a:lstStyle/>
                    <a:p>
                      <a:pPr algn="l" rtl="0" fontAlgn="b">
                        <a:lnSpc>
                          <a:spcPct val="110000"/>
                        </a:lnSpc>
                      </a:pPr>
                      <a:r>
                        <a:rPr lang="en-US" sz="1400" b="0" i="0" u="none" strike="noStrike" dirty="0">
                          <a:solidFill>
                            <a:schemeClr val="tx1"/>
                          </a:solidFill>
                          <a:effectLst/>
                          <a:latin typeface="Calibri" charset="0"/>
                        </a:rPr>
                        <a:t>Testes</a:t>
                      </a:r>
                    </a:p>
                  </a:txBody>
                  <a:tcPr marL="12700" marR="12700" marT="1270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70C0">
                        <a:alpha val="20000"/>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96%</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70C0">
                        <a:alpha val="20000"/>
                      </a:srgbClr>
                    </a:solidFill>
                  </a:tcPr>
                </a:tc>
              </a:tr>
              <a:tr h="237572">
                <a:tc vMerge="1">
                  <a:txBody>
                    <a:bodyPr/>
                    <a:lstStyle/>
                    <a:p>
                      <a:pPr algn="l" rtl="0" fontAlgn="b">
                        <a:lnSpc>
                          <a:spcPct val="110000"/>
                        </a:lnSpc>
                      </a:pPr>
                      <a:endParaRPr lang="en-US" sz="1400" b="0" i="0" u="none" strike="noStrike" dirty="0">
                        <a:solidFill>
                          <a:srgbClr val="000000"/>
                        </a:solidFill>
                        <a:effectLst/>
                        <a:latin typeface="Calibri" charset="0"/>
                      </a:endParaRPr>
                    </a:p>
                  </a:txBody>
                  <a:tcPr marL="12700" marR="12700" marT="1270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rtl="0" fontAlgn="b">
                        <a:lnSpc>
                          <a:spcPct val="110000"/>
                        </a:lnSpc>
                      </a:pPr>
                      <a:r>
                        <a:rPr lang="en-US" sz="1400" b="1" i="0" u="none" strike="noStrike" dirty="0">
                          <a:solidFill>
                            <a:schemeClr val="tx1"/>
                          </a:solidFill>
                          <a:effectLst/>
                          <a:latin typeface="Calibri" charset="0"/>
                        </a:rPr>
                        <a:t>mmu-miR-192-5p</a:t>
                      </a:r>
                    </a:p>
                  </a:txBody>
                  <a:tcPr marL="12700" marR="12700" marT="1270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0070C0">
                        <a:alpha val="20000"/>
                      </a:srgbClr>
                    </a:solidFill>
                  </a:tcPr>
                </a:tc>
                <a:tc>
                  <a:txBody>
                    <a:bodyPr/>
                    <a:lstStyle/>
                    <a:p>
                      <a:pPr algn="l" rtl="0" fontAlgn="b">
                        <a:lnSpc>
                          <a:spcPct val="110000"/>
                        </a:lnSpc>
                      </a:pPr>
                      <a:r>
                        <a:rPr lang="en-US" sz="1400" b="0" i="0" u="none" strike="noStrike" dirty="0">
                          <a:solidFill>
                            <a:schemeClr val="tx1"/>
                          </a:solidFill>
                          <a:effectLst/>
                          <a:latin typeface="Calibri" charset="0"/>
                        </a:rPr>
                        <a:t>Liver</a:t>
                      </a:r>
                    </a:p>
                  </a:txBody>
                  <a:tcPr marL="12700" marR="12700" marT="1270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70C0">
                        <a:alpha val="20000"/>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94%</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70C0">
                        <a:alpha val="20000"/>
                      </a:srgbClr>
                    </a:solidFill>
                  </a:tcPr>
                </a:tc>
              </a:tr>
              <a:tr h="234355">
                <a:tc>
                  <a:txBody>
                    <a:bodyPr/>
                    <a:lstStyle/>
                    <a:p>
                      <a:pPr algn="l" rtl="0" fontAlgn="b">
                        <a:lnSpc>
                          <a:spcPct val="110000"/>
                        </a:lnSpc>
                      </a:pPr>
                      <a:endParaRPr lang="en-US" sz="1400" b="1" i="0" u="none" strike="noStrike" dirty="0">
                        <a:solidFill>
                          <a:srgbClr val="000000"/>
                        </a:solidFill>
                        <a:effectLst/>
                        <a:latin typeface="Calibri" charset="0"/>
                      </a:endParaRPr>
                    </a:p>
                  </a:txBody>
                  <a:tcPr marL="12700" marR="12700" marT="1270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0070C0">
                        <a:alpha val="20000"/>
                      </a:srgbClr>
                    </a:solidFill>
                  </a:tcPr>
                </a:tc>
                <a:tc>
                  <a:txBody>
                    <a:bodyPr/>
                    <a:lstStyle/>
                    <a:p>
                      <a:pPr algn="l" rtl="0" fontAlgn="b">
                        <a:lnSpc>
                          <a:spcPct val="110000"/>
                        </a:lnSpc>
                      </a:pPr>
                      <a:r>
                        <a:rPr lang="en-US" sz="1400" b="1" i="0" u="none" strike="noStrike" dirty="0">
                          <a:solidFill>
                            <a:schemeClr val="tx1"/>
                          </a:solidFill>
                          <a:effectLst/>
                          <a:latin typeface="Calibri" charset="0"/>
                        </a:rPr>
                        <a:t>mmu-miR-122-5p</a:t>
                      </a:r>
                    </a:p>
                  </a:txBody>
                  <a:tcPr marL="12700" marR="12700" marT="1270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0070C0">
                        <a:alpha val="20000"/>
                      </a:srgbClr>
                    </a:solidFill>
                  </a:tcPr>
                </a:tc>
                <a:tc>
                  <a:txBody>
                    <a:bodyPr/>
                    <a:lstStyle/>
                    <a:p>
                      <a:pPr algn="l" rtl="0" fontAlgn="b">
                        <a:lnSpc>
                          <a:spcPct val="110000"/>
                        </a:lnSpc>
                      </a:pPr>
                      <a:r>
                        <a:rPr lang="en-US" sz="1400" b="0" i="0" u="none" strike="noStrike" dirty="0">
                          <a:solidFill>
                            <a:schemeClr val="tx1"/>
                          </a:solidFill>
                          <a:effectLst/>
                          <a:latin typeface="Calibri" charset="0"/>
                        </a:rPr>
                        <a:t>Liver</a:t>
                      </a:r>
                    </a:p>
                  </a:txBody>
                  <a:tcPr marL="12700" marR="12700" marT="1270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70C0">
                        <a:alpha val="20000"/>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93%</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70C0">
                        <a:alpha val="20000"/>
                      </a:srgbClr>
                    </a:solidFill>
                  </a:tcPr>
                </a:tc>
              </a:tr>
              <a:tr h="234355">
                <a:tc>
                  <a:txBody>
                    <a:bodyPr/>
                    <a:lstStyle/>
                    <a:p>
                      <a:pPr algn="l" rtl="0" fontAlgn="b">
                        <a:lnSpc>
                          <a:spcPct val="110000"/>
                        </a:lnSpc>
                      </a:pPr>
                      <a:endParaRPr lang="en-US" sz="1400" b="1" i="0" u="none" strike="noStrike" dirty="0">
                        <a:solidFill>
                          <a:srgbClr val="000000"/>
                        </a:solidFill>
                        <a:effectLst/>
                        <a:latin typeface="Calibri" charset="0"/>
                      </a:endParaRPr>
                    </a:p>
                  </a:txBody>
                  <a:tcPr marL="12700" marR="12700" marT="1270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20000"/>
                      </a:srgbClr>
                    </a:solidFill>
                  </a:tcPr>
                </a:tc>
                <a:tc>
                  <a:txBody>
                    <a:bodyPr/>
                    <a:lstStyle/>
                    <a:p>
                      <a:pPr algn="l" rtl="0" fontAlgn="b">
                        <a:lnSpc>
                          <a:spcPct val="110000"/>
                        </a:lnSpc>
                      </a:pPr>
                      <a:r>
                        <a:rPr lang="en-US" sz="1400" b="1" i="0" u="none" strike="noStrike" dirty="0">
                          <a:solidFill>
                            <a:schemeClr val="tx1"/>
                          </a:solidFill>
                          <a:effectLst/>
                          <a:latin typeface="Calibri" charset="0"/>
                        </a:rPr>
                        <a:t>mmu-miR-9-5p</a:t>
                      </a:r>
                    </a:p>
                  </a:txBody>
                  <a:tcPr marL="12700" marR="12700" marT="1270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20000"/>
                      </a:srgbClr>
                    </a:solidFill>
                  </a:tcPr>
                </a:tc>
                <a:tc>
                  <a:txBody>
                    <a:bodyPr/>
                    <a:lstStyle/>
                    <a:p>
                      <a:pPr algn="l" rtl="0" fontAlgn="b">
                        <a:lnSpc>
                          <a:spcPct val="110000"/>
                        </a:lnSpc>
                      </a:pPr>
                      <a:r>
                        <a:rPr lang="en-US" sz="1400" b="0" i="0" u="none" strike="noStrike" dirty="0">
                          <a:solidFill>
                            <a:schemeClr val="tx1"/>
                          </a:solidFill>
                          <a:effectLst/>
                          <a:latin typeface="Calibri" charset="0"/>
                        </a:rPr>
                        <a:t>Brain</a:t>
                      </a:r>
                    </a:p>
                  </a:txBody>
                  <a:tcPr marL="12700" marR="12700" marT="1270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20000"/>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92%</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20000"/>
                      </a:srgbClr>
                    </a:solidFill>
                  </a:tcPr>
                </a:tc>
              </a:tr>
              <a:tr h="234355">
                <a:tc rowSpan="2">
                  <a:txBody>
                    <a:bodyPr/>
                    <a:lstStyle/>
                    <a:p>
                      <a:pPr algn="l" rtl="0" fontAlgn="b">
                        <a:lnSpc>
                          <a:spcPct val="110000"/>
                        </a:lnSpc>
                      </a:pPr>
                      <a:r>
                        <a:rPr lang="en-US" sz="1400" b="1" i="0" u="sng" strike="noStrike" dirty="0" smtClean="0">
                          <a:solidFill>
                            <a:srgbClr val="000000"/>
                          </a:solidFill>
                          <a:effectLst/>
                          <a:latin typeface="Calibri" charset="0"/>
                        </a:rPr>
                        <a:t>Majority: </a:t>
                      </a:r>
                    </a:p>
                    <a:p>
                      <a:pPr marL="0" marR="0" indent="0" algn="l" defTabSz="914400" rtl="0" eaLnBrk="1" fontAlgn="b" latinLnBrk="0" hangingPunct="1">
                        <a:lnSpc>
                          <a:spcPct val="110000"/>
                        </a:lnSpc>
                        <a:spcBef>
                          <a:spcPts val="0"/>
                        </a:spcBef>
                        <a:spcAft>
                          <a:spcPts val="0"/>
                        </a:spcAft>
                        <a:buClrTx/>
                        <a:buSzTx/>
                        <a:buFontTx/>
                        <a:buNone/>
                        <a:tabLst/>
                        <a:defRPr/>
                      </a:pPr>
                      <a:r>
                        <a:rPr lang="en-US" sz="1400" b="0" i="0" u="none" strike="noStrike" dirty="0" smtClean="0">
                          <a:solidFill>
                            <a:srgbClr val="000000"/>
                          </a:solidFill>
                          <a:effectLst/>
                          <a:latin typeface="Calibri" charset="0"/>
                        </a:rPr>
                        <a:t>*Expression &gt; 50%</a:t>
                      </a:r>
                    </a:p>
                  </a:txBody>
                  <a:tcPr marL="12700" marR="12700" marT="1270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B050">
                        <a:alpha val="20000"/>
                      </a:srgbClr>
                    </a:solidFill>
                  </a:tcPr>
                </a:tc>
                <a:tc>
                  <a:txBody>
                    <a:bodyPr/>
                    <a:lstStyle/>
                    <a:p>
                      <a:pPr algn="l" rtl="0" fontAlgn="b">
                        <a:lnSpc>
                          <a:spcPct val="110000"/>
                        </a:lnSpc>
                      </a:pPr>
                      <a:r>
                        <a:rPr lang="en-US" sz="1400" b="1" i="0" u="none" strike="noStrike" dirty="0">
                          <a:solidFill>
                            <a:schemeClr val="tx1"/>
                          </a:solidFill>
                          <a:effectLst/>
                          <a:latin typeface="Calibri" charset="0"/>
                        </a:rPr>
                        <a:t>mmu-miR-22-3p</a:t>
                      </a:r>
                    </a:p>
                  </a:txBody>
                  <a:tcPr marL="12700" marR="12700" marT="1270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B050">
                        <a:alpha val="20000"/>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Heart</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B050">
                        <a:alpha val="20000"/>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70%</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B050">
                        <a:alpha val="20000"/>
                      </a:srgbClr>
                    </a:solidFill>
                  </a:tcPr>
                </a:tc>
              </a:tr>
              <a:tr h="234355">
                <a:tc vMerge="1">
                  <a:txBody>
                    <a:bodyPr/>
                    <a:lstStyle/>
                    <a:p>
                      <a:pPr algn="l" rtl="0" fontAlgn="b"/>
                      <a:endParaRPr lang="en-US" sz="1600" b="1" i="0" u="none" strike="noStrike" dirty="0">
                        <a:solidFill>
                          <a:srgbClr val="000000"/>
                        </a:solidFill>
                        <a:effectLst/>
                        <a:latin typeface="Calibri" charset="0"/>
                      </a:endParaRPr>
                    </a:p>
                  </a:txBody>
                  <a:tcPr marL="12700" marR="12700" marT="1270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rtl="0" fontAlgn="b">
                        <a:lnSpc>
                          <a:spcPct val="110000"/>
                        </a:lnSpc>
                      </a:pPr>
                      <a:r>
                        <a:rPr lang="en-US" sz="1400" b="1" i="0" u="none" strike="noStrike" dirty="0" smtClean="0">
                          <a:solidFill>
                            <a:schemeClr val="tx1"/>
                          </a:solidFill>
                          <a:effectLst/>
                          <a:latin typeface="Calibri" charset="0"/>
                        </a:rPr>
                        <a:t>mmu-miR-21a-5p</a:t>
                      </a:r>
                      <a:endParaRPr lang="en-US" sz="1400" b="1" i="0" u="none" strike="noStrike" dirty="0">
                        <a:solidFill>
                          <a:schemeClr val="tx1"/>
                        </a:solidFill>
                        <a:effectLst/>
                        <a:latin typeface="Calibri" charset="0"/>
                      </a:endParaRPr>
                    </a:p>
                  </a:txBody>
                  <a:tcPr marL="12700" marR="12700" marT="1270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00B050">
                        <a:alpha val="20000"/>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Leukocytes</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alpha val="20000"/>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54%</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50">
                        <a:alpha val="20000"/>
                      </a:srgbClr>
                    </a:solidFill>
                  </a:tcPr>
                </a:tc>
              </a:tr>
              <a:tr h="234355">
                <a:tc>
                  <a:txBody>
                    <a:bodyPr/>
                    <a:lstStyle/>
                    <a:p>
                      <a:pPr>
                        <a:lnSpc>
                          <a:spcPct val="110000"/>
                        </a:lnSpc>
                      </a:pPr>
                      <a:endParaRPr lang="en-US" sz="1400" dirty="0"/>
                    </a:p>
                  </a:txBody>
                  <a:tcPr marL="12700" marR="12700" marT="1270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B050">
                        <a:alpha val="20000"/>
                      </a:srgbClr>
                    </a:solidFill>
                  </a:tcPr>
                </a:tc>
                <a:tc>
                  <a:txBody>
                    <a:bodyPr/>
                    <a:lstStyle/>
                    <a:p>
                      <a:pPr algn="l" rtl="0" fontAlgn="b">
                        <a:lnSpc>
                          <a:spcPct val="110000"/>
                        </a:lnSpc>
                      </a:pPr>
                      <a:r>
                        <a:rPr lang="en-US" sz="1400" b="1" i="0" u="none" strike="noStrike" dirty="0">
                          <a:solidFill>
                            <a:schemeClr val="tx1"/>
                          </a:solidFill>
                          <a:effectLst/>
                          <a:latin typeface="Calibri" charset="0"/>
                        </a:rPr>
                        <a:t>mmu-let-7f-5p</a:t>
                      </a:r>
                    </a:p>
                  </a:txBody>
                  <a:tcPr marL="12700" marR="12700" marT="1270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B050">
                        <a:alpha val="20000"/>
                      </a:srgbClr>
                    </a:solidFill>
                  </a:tcPr>
                </a:tc>
                <a:tc>
                  <a:txBody>
                    <a:bodyPr/>
                    <a:lstStyle/>
                    <a:p>
                      <a:pPr algn="l" rtl="0" fontAlgn="b">
                        <a:lnSpc>
                          <a:spcPct val="110000"/>
                        </a:lnSpc>
                      </a:pPr>
                      <a:r>
                        <a:rPr lang="en-US" sz="1400" b="0" i="0" u="none" strike="noStrike" dirty="0">
                          <a:solidFill>
                            <a:schemeClr val="tx1"/>
                          </a:solidFill>
                          <a:effectLst/>
                          <a:latin typeface="Calibri" charset="0"/>
                        </a:rPr>
                        <a:t>Blood-Associated Organs</a:t>
                      </a:r>
                    </a:p>
                  </a:txBody>
                  <a:tcPr marL="12700" marR="12700" marT="1270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B050">
                        <a:alpha val="20000"/>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52%</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B050">
                        <a:alpha val="20000"/>
                      </a:srgbClr>
                    </a:solidFill>
                  </a:tcPr>
                </a:tc>
              </a:tr>
              <a:tr h="234355">
                <a:tc>
                  <a:txBody>
                    <a:bodyPr/>
                    <a:lstStyle/>
                    <a:p>
                      <a:pPr>
                        <a:lnSpc>
                          <a:spcPct val="110000"/>
                        </a:lnSpc>
                      </a:pPr>
                      <a:endParaRPr lang="en-US" sz="1400" dirty="0"/>
                    </a:p>
                  </a:txBody>
                  <a:tcPr marL="12700" marR="12700" marT="1270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alpha val="20000"/>
                      </a:srgbClr>
                    </a:solidFill>
                  </a:tcPr>
                </a:tc>
                <a:tc>
                  <a:txBody>
                    <a:bodyPr/>
                    <a:lstStyle/>
                    <a:p>
                      <a:pPr algn="l" rtl="0" fontAlgn="b">
                        <a:lnSpc>
                          <a:spcPct val="110000"/>
                        </a:lnSpc>
                      </a:pPr>
                      <a:r>
                        <a:rPr lang="en-US" sz="1400" b="1" i="0" u="none" strike="noStrike" dirty="0">
                          <a:solidFill>
                            <a:schemeClr val="tx1"/>
                          </a:solidFill>
                          <a:effectLst/>
                          <a:latin typeface="Calibri" charset="0"/>
                        </a:rPr>
                        <a:t>mmu-miR-486a/b-5p</a:t>
                      </a:r>
                    </a:p>
                  </a:txBody>
                  <a:tcPr marL="12700" marR="12700" marT="1270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alpha val="20000"/>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Heart,</a:t>
                      </a:r>
                      <a:r>
                        <a:rPr lang="en-US" sz="1400" b="0" i="0" u="none" strike="noStrike" baseline="0" dirty="0" smtClean="0">
                          <a:solidFill>
                            <a:schemeClr val="tx1"/>
                          </a:solidFill>
                          <a:effectLst/>
                          <a:latin typeface="Calibri" charset="0"/>
                        </a:rPr>
                        <a:t> (</a:t>
                      </a:r>
                      <a:r>
                        <a:rPr lang="en-US" sz="1400" b="0" i="0" u="none" strike="noStrike" dirty="0" smtClean="0">
                          <a:solidFill>
                            <a:schemeClr val="tx1"/>
                          </a:solidFill>
                          <a:effectLst/>
                          <a:latin typeface="Calibri" charset="0"/>
                        </a:rPr>
                        <a:t>Leukocytes)</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alpha val="20000"/>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52% (48%)</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alpha val="20000"/>
                      </a:srgbClr>
                    </a:solidFill>
                  </a:tcPr>
                </a:tc>
              </a:tr>
              <a:tr h="234355">
                <a:tc rowSpan="2">
                  <a:txBody>
                    <a:bodyPr/>
                    <a:lstStyle/>
                    <a:p>
                      <a:pPr algn="l" rtl="0" fontAlgn="b">
                        <a:lnSpc>
                          <a:spcPct val="110000"/>
                        </a:lnSpc>
                      </a:pPr>
                      <a:r>
                        <a:rPr lang="en-US" sz="1400" b="1" i="0" u="sng" strike="noStrike" dirty="0" smtClean="0">
                          <a:solidFill>
                            <a:srgbClr val="000000"/>
                          </a:solidFill>
                          <a:effectLst/>
                          <a:latin typeface="Calibri" charset="0"/>
                        </a:rPr>
                        <a:t>Other: </a:t>
                      </a:r>
                    </a:p>
                    <a:p>
                      <a:pPr marL="0" marR="0" indent="0" algn="l" defTabSz="914400" rtl="0" eaLnBrk="1" fontAlgn="b" latinLnBrk="0" hangingPunct="1">
                        <a:lnSpc>
                          <a:spcPct val="110000"/>
                        </a:lnSpc>
                        <a:spcBef>
                          <a:spcPts val="0"/>
                        </a:spcBef>
                        <a:spcAft>
                          <a:spcPts val="0"/>
                        </a:spcAft>
                        <a:buClrTx/>
                        <a:buSzTx/>
                        <a:buFontTx/>
                        <a:buNone/>
                        <a:tabLst/>
                        <a:defRPr/>
                      </a:pPr>
                      <a:r>
                        <a:rPr lang="en-US" sz="1400" b="0" i="0" u="none" strike="noStrike" dirty="0" smtClean="0">
                          <a:solidFill>
                            <a:srgbClr val="000000"/>
                          </a:solidFill>
                          <a:effectLst/>
                          <a:latin typeface="Calibri" charset="0"/>
                        </a:rPr>
                        <a:t>*Expression &gt;25%</a:t>
                      </a:r>
                    </a:p>
                  </a:txBody>
                  <a:tcPr marL="12700" marR="12700" marT="1270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c>
                  <a:txBody>
                    <a:bodyPr/>
                    <a:lstStyle/>
                    <a:p>
                      <a:pPr algn="l" rtl="0" fontAlgn="b">
                        <a:lnSpc>
                          <a:spcPct val="110000"/>
                        </a:lnSpc>
                      </a:pPr>
                      <a:r>
                        <a:rPr lang="en-US" sz="1400" b="1" i="0" u="none" strike="noStrike" dirty="0">
                          <a:solidFill>
                            <a:schemeClr val="tx1"/>
                          </a:solidFill>
                          <a:effectLst/>
                          <a:latin typeface="Calibri" charset="0"/>
                        </a:rPr>
                        <a:t>mmu-miR-378a-3p</a:t>
                      </a:r>
                    </a:p>
                  </a:txBody>
                  <a:tcPr marL="12700" marR="12700" marT="1270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Liver, Leukocytes</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42%, 30%</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r>
              <a:tr h="234355">
                <a:tc vMerge="1">
                  <a:txBody>
                    <a:bodyPr/>
                    <a:lstStyle/>
                    <a:p>
                      <a:pPr algn="l" rtl="0" fontAlgn="b"/>
                      <a:endParaRPr lang="en-US" sz="1600" b="1" i="0" u="none" strike="noStrike" dirty="0">
                        <a:solidFill>
                          <a:srgbClr val="000000"/>
                        </a:solidFill>
                        <a:effectLst/>
                        <a:latin typeface="Calibri" charset="0"/>
                      </a:endParaRPr>
                    </a:p>
                  </a:txBody>
                  <a:tcPr marL="12700" marR="12700" marT="12700" marB="0" anchor="b">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lnSpc>
                          <a:spcPct val="110000"/>
                        </a:lnSpc>
                      </a:pPr>
                      <a:r>
                        <a:rPr lang="en-US" sz="1400" b="1" i="0" u="none" strike="noStrike" dirty="0">
                          <a:solidFill>
                            <a:schemeClr val="tx1"/>
                          </a:solidFill>
                          <a:effectLst/>
                          <a:latin typeface="Calibri" charset="0"/>
                        </a:rPr>
                        <a:t>mmu-miR-30a-5p</a:t>
                      </a:r>
                    </a:p>
                  </a:txBody>
                  <a:tcPr marL="12700" marR="12700" marT="1270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Liver</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42%</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r>
              <a:tr h="234355">
                <a:tc>
                  <a:txBody>
                    <a:bodyPr/>
                    <a:lstStyle/>
                    <a:p>
                      <a:pPr>
                        <a:lnSpc>
                          <a:spcPct val="110000"/>
                        </a:lnSpc>
                      </a:pPr>
                      <a:endParaRPr lang="en-US" sz="1400" dirty="0"/>
                    </a:p>
                  </a:txBody>
                  <a:tcPr marL="12700" marR="12700" marT="1270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c>
                  <a:txBody>
                    <a:bodyPr/>
                    <a:lstStyle/>
                    <a:p>
                      <a:pPr algn="l" rtl="0" fontAlgn="b">
                        <a:lnSpc>
                          <a:spcPct val="110000"/>
                        </a:lnSpc>
                      </a:pPr>
                      <a:r>
                        <a:rPr lang="en-US" sz="1400" b="1" i="0" u="none" strike="noStrike" dirty="0" smtClean="0">
                          <a:solidFill>
                            <a:schemeClr val="tx1"/>
                          </a:solidFill>
                          <a:effectLst/>
                          <a:latin typeface="Calibri" charset="0"/>
                        </a:rPr>
                        <a:t>mmu-let-7a-5p</a:t>
                      </a:r>
                      <a:endParaRPr lang="en-US" sz="1400" b="1" i="0" u="none" strike="noStrike" dirty="0">
                        <a:solidFill>
                          <a:schemeClr val="tx1"/>
                        </a:solidFill>
                        <a:effectLst/>
                        <a:latin typeface="Calibri" charset="0"/>
                      </a:endParaRPr>
                    </a:p>
                  </a:txBody>
                  <a:tcPr marL="12700" marR="12700" marT="1270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Blood-Associated Organs</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40%</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r>
              <a:tr h="234355">
                <a:tc>
                  <a:txBody>
                    <a:bodyPr/>
                    <a:lstStyle/>
                    <a:p>
                      <a:pPr>
                        <a:lnSpc>
                          <a:spcPct val="110000"/>
                        </a:lnSpc>
                      </a:pPr>
                      <a:endParaRPr lang="en-US" sz="1400" dirty="0"/>
                    </a:p>
                  </a:txBody>
                  <a:tcPr marL="12700" marR="12700" marT="1270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c>
                  <a:txBody>
                    <a:bodyPr/>
                    <a:lstStyle/>
                    <a:p>
                      <a:pPr algn="l" rtl="0" fontAlgn="b">
                        <a:lnSpc>
                          <a:spcPct val="110000"/>
                        </a:lnSpc>
                      </a:pPr>
                      <a:r>
                        <a:rPr lang="en-US" sz="1400" b="1" i="0" u="none" strike="noStrike" dirty="0" smtClean="0">
                          <a:solidFill>
                            <a:schemeClr val="tx1"/>
                          </a:solidFill>
                          <a:effectLst/>
                          <a:latin typeface="Calibri" charset="0"/>
                        </a:rPr>
                        <a:t>mmu-let-7c-5p</a:t>
                      </a:r>
                      <a:endParaRPr lang="en-US" sz="1400" b="1" i="0" u="none" strike="noStrike" dirty="0">
                        <a:solidFill>
                          <a:schemeClr val="tx1"/>
                        </a:solidFill>
                        <a:effectLst/>
                        <a:latin typeface="Calibri" charset="0"/>
                      </a:endParaRPr>
                    </a:p>
                  </a:txBody>
                  <a:tcPr marL="12700" marR="12700" marT="1270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Brain</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40%</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r>
              <a:tr h="234355">
                <a:tc>
                  <a:txBody>
                    <a:bodyPr/>
                    <a:lstStyle/>
                    <a:p>
                      <a:pPr>
                        <a:lnSpc>
                          <a:spcPct val="110000"/>
                        </a:lnSpc>
                      </a:pPr>
                      <a:endParaRPr lang="en-US" sz="1400" dirty="0"/>
                    </a:p>
                  </a:txBody>
                  <a:tcPr marL="12700" marR="12700" marT="1270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c>
                  <a:txBody>
                    <a:bodyPr/>
                    <a:lstStyle/>
                    <a:p>
                      <a:pPr algn="l" rtl="0" fontAlgn="b">
                        <a:lnSpc>
                          <a:spcPct val="110000"/>
                        </a:lnSpc>
                      </a:pPr>
                      <a:r>
                        <a:rPr lang="en-US" sz="1400" b="1" i="0" u="none" strike="noStrike" dirty="0" smtClean="0">
                          <a:solidFill>
                            <a:schemeClr val="tx1"/>
                          </a:solidFill>
                          <a:effectLst/>
                          <a:latin typeface="Calibri" charset="0"/>
                        </a:rPr>
                        <a:t>mmu-miR-16-5p</a:t>
                      </a:r>
                      <a:endParaRPr lang="en-US" sz="1400" b="1" i="0" u="none" strike="noStrike" dirty="0">
                        <a:solidFill>
                          <a:schemeClr val="tx1"/>
                        </a:solidFill>
                        <a:effectLst/>
                        <a:latin typeface="Calibri" charset="0"/>
                      </a:endParaRPr>
                    </a:p>
                  </a:txBody>
                  <a:tcPr marL="12700" marR="12700" marT="1270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Testes, Leukocytes</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40%, 37%</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r>
              <a:tr h="234355">
                <a:tc>
                  <a:txBody>
                    <a:bodyPr/>
                    <a:lstStyle/>
                    <a:p>
                      <a:pPr>
                        <a:lnSpc>
                          <a:spcPct val="110000"/>
                        </a:lnSpc>
                      </a:pPr>
                      <a:endParaRPr lang="en-US" sz="1400" dirty="0"/>
                    </a:p>
                  </a:txBody>
                  <a:tcPr marL="12700" marR="12700" marT="1270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c>
                  <a:txBody>
                    <a:bodyPr/>
                    <a:lstStyle/>
                    <a:p>
                      <a:pPr algn="l" rtl="0" fontAlgn="b">
                        <a:lnSpc>
                          <a:spcPct val="110000"/>
                        </a:lnSpc>
                      </a:pPr>
                      <a:r>
                        <a:rPr lang="en-US" sz="1400" b="1" i="0" u="none" strike="noStrike" dirty="0" smtClean="0">
                          <a:solidFill>
                            <a:schemeClr val="tx1"/>
                          </a:solidFill>
                          <a:effectLst/>
                          <a:latin typeface="Calibri" charset="0"/>
                        </a:rPr>
                        <a:t>mmu-let-7b-5p</a:t>
                      </a:r>
                      <a:endParaRPr lang="en-US" sz="1400" b="1" i="0" u="none" strike="noStrike" dirty="0">
                        <a:solidFill>
                          <a:schemeClr val="tx1"/>
                        </a:solidFill>
                        <a:effectLst/>
                        <a:latin typeface="Calibri" charset="0"/>
                      </a:endParaRPr>
                    </a:p>
                  </a:txBody>
                  <a:tcPr marL="12700" marR="12700" marT="1270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Testes</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37%</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r>
              <a:tr h="234355">
                <a:tc>
                  <a:txBody>
                    <a:bodyPr/>
                    <a:lstStyle/>
                    <a:p>
                      <a:pPr>
                        <a:lnSpc>
                          <a:spcPct val="110000"/>
                        </a:lnSpc>
                      </a:pPr>
                      <a:endParaRPr lang="en-US" sz="1400" dirty="0"/>
                    </a:p>
                  </a:txBody>
                  <a:tcPr marL="12700" marR="12700" marT="1270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c>
                  <a:txBody>
                    <a:bodyPr/>
                    <a:lstStyle/>
                    <a:p>
                      <a:pPr algn="l" rtl="0" fontAlgn="b">
                        <a:lnSpc>
                          <a:spcPct val="110000"/>
                        </a:lnSpc>
                      </a:pPr>
                      <a:r>
                        <a:rPr lang="en-US" sz="1400" b="1" i="0" u="none" strike="noStrike" dirty="0" smtClean="0">
                          <a:solidFill>
                            <a:schemeClr val="tx1"/>
                          </a:solidFill>
                          <a:effectLst/>
                          <a:latin typeface="Calibri" charset="0"/>
                        </a:rPr>
                        <a:t>mmu-miR-143-3p</a:t>
                      </a:r>
                      <a:endParaRPr lang="en-US" sz="1400" b="1" i="0" u="none" strike="noStrike" dirty="0">
                        <a:solidFill>
                          <a:schemeClr val="tx1"/>
                        </a:solidFill>
                        <a:effectLst/>
                        <a:latin typeface="Calibri" charset="0"/>
                      </a:endParaRPr>
                    </a:p>
                  </a:txBody>
                  <a:tcPr marL="12700" marR="12700" marT="1270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Heart</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c>
                  <a:txBody>
                    <a:bodyPr/>
                    <a:lstStyle/>
                    <a:p>
                      <a:pPr algn="l" rtl="0" fontAlgn="b">
                        <a:lnSpc>
                          <a:spcPct val="110000"/>
                        </a:lnSpc>
                      </a:pPr>
                      <a:r>
                        <a:rPr lang="en-US" sz="1400" b="0" i="0" u="none" strike="noStrike" dirty="0" smtClean="0">
                          <a:solidFill>
                            <a:schemeClr val="tx1"/>
                          </a:solidFill>
                          <a:effectLst/>
                          <a:latin typeface="Calibri" charset="0"/>
                        </a:rPr>
                        <a:t>37%</a:t>
                      </a:r>
                      <a:endParaRPr lang="en-US" sz="1400" b="0" i="0" u="none" strike="noStrike" dirty="0">
                        <a:solidFill>
                          <a:schemeClr val="tx1"/>
                        </a:solidFill>
                        <a:effectLst/>
                        <a:latin typeface="Calibri" charset="0"/>
                      </a:endParaRPr>
                    </a:p>
                  </a:txBody>
                  <a:tcPr marL="12700" marR="12700" marT="1270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00">
                        <a:alpha val="9804"/>
                      </a:srgbClr>
                    </a:solidFill>
                  </a:tcPr>
                </a:tc>
              </a:tr>
            </a:tbl>
          </a:graphicData>
        </a:graphic>
      </p:graphicFrame>
      <p:sp>
        <p:nvSpPr>
          <p:cNvPr id="3" name="Slide Number Placeholder 2"/>
          <p:cNvSpPr>
            <a:spLocks noGrp="1"/>
          </p:cNvSpPr>
          <p:nvPr>
            <p:ph type="sldNum" sz="quarter" idx="12"/>
          </p:nvPr>
        </p:nvSpPr>
        <p:spPr/>
        <p:txBody>
          <a:bodyPr/>
          <a:lstStyle/>
          <a:p>
            <a:fld id="{82A6AC3E-EC67-DD43-9F69-85C831100C97}" type="slidenum">
              <a:rPr lang="en-US" smtClean="0"/>
              <a:t>20</a:t>
            </a:fld>
            <a:endParaRPr lang="en-US"/>
          </a:p>
        </p:txBody>
      </p:sp>
    </p:spTree>
    <p:extLst>
      <p:ext uri="{BB962C8B-B14F-4D97-AF65-F5344CB8AC3E}">
        <p14:creationId xmlns:p14="http://schemas.microsoft.com/office/powerpoint/2010/main" val="1065103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518" y="3142166"/>
            <a:ext cx="9601200" cy="1485900"/>
          </a:xfrm>
        </p:spPr>
        <p:txBody>
          <a:bodyPr/>
          <a:lstStyle/>
          <a:p>
            <a:r>
              <a:rPr lang="en-US" dirty="0" smtClean="0"/>
              <a:t>Part 4: Dependent Tissue Identification</a:t>
            </a:r>
            <a:endParaRPr lang="en-US" dirty="0"/>
          </a:p>
        </p:txBody>
      </p:sp>
      <p:sp>
        <p:nvSpPr>
          <p:cNvPr id="4" name="Rectangle 3"/>
          <p:cNvSpPr/>
          <p:nvPr/>
        </p:nvSpPr>
        <p:spPr>
          <a:xfrm>
            <a:off x="1986155" y="1761531"/>
            <a:ext cx="6499717" cy="1200329"/>
          </a:xfrm>
          <a:prstGeom prst="rect">
            <a:avLst/>
          </a:prstGeom>
        </p:spPr>
        <p:txBody>
          <a:bodyPr wrap="square">
            <a:spAutoFit/>
          </a:bodyPr>
          <a:lstStyle/>
          <a:p>
            <a:r>
              <a:rPr lang="en-US" sz="2400" dirty="0"/>
              <a:t>Part 1: </a:t>
            </a:r>
            <a:r>
              <a:rPr lang="en-US" sz="2400" dirty="0" smtClean="0"/>
              <a:t>Background</a:t>
            </a:r>
            <a:r>
              <a:rPr lang="en-US" sz="2400" dirty="0"/>
              <a:t/>
            </a:r>
            <a:br>
              <a:rPr lang="en-US" sz="2400" dirty="0"/>
            </a:br>
            <a:r>
              <a:rPr lang="en-US" sz="2400" dirty="0"/>
              <a:t>Part 2: </a:t>
            </a:r>
            <a:r>
              <a:rPr lang="en-US" sz="2400" dirty="0" smtClean="0"/>
              <a:t>Collecting Data</a:t>
            </a:r>
            <a:r>
              <a:rPr lang="en-US" sz="2400" dirty="0"/>
              <a:t/>
            </a:r>
            <a:br>
              <a:rPr lang="en-US" sz="2400" dirty="0"/>
            </a:br>
            <a:r>
              <a:rPr lang="en-US" sz="2400" dirty="0"/>
              <a:t>Part 3: </a:t>
            </a:r>
            <a:r>
              <a:rPr lang="en-US" sz="2400" dirty="0" smtClean="0"/>
              <a:t>Getting the </a:t>
            </a:r>
            <a:r>
              <a:rPr lang="en-US" sz="2400" dirty="0"/>
              <a:t>Signature </a:t>
            </a:r>
            <a:r>
              <a:rPr lang="en-US" sz="2400" dirty="0" smtClean="0"/>
              <a:t>Matrix</a:t>
            </a:r>
            <a:endParaRPr lang="en-US" sz="2400" dirty="0"/>
          </a:p>
        </p:txBody>
      </p:sp>
      <p:sp>
        <p:nvSpPr>
          <p:cNvPr id="3" name="Slide Number Placeholder 2"/>
          <p:cNvSpPr>
            <a:spLocks noGrp="1"/>
          </p:cNvSpPr>
          <p:nvPr>
            <p:ph type="sldNum" sz="quarter" idx="12"/>
          </p:nvPr>
        </p:nvSpPr>
        <p:spPr/>
        <p:txBody>
          <a:bodyPr/>
          <a:lstStyle/>
          <a:p>
            <a:fld id="{82A6AC3E-EC67-DD43-9F69-85C831100C97}" type="slidenum">
              <a:rPr lang="en-US" smtClean="0"/>
              <a:t>21</a:t>
            </a:fld>
            <a:endParaRPr lang="en-US"/>
          </a:p>
        </p:txBody>
      </p:sp>
    </p:spTree>
    <p:extLst>
      <p:ext uri="{BB962C8B-B14F-4D97-AF65-F5344CB8AC3E}">
        <p14:creationId xmlns:p14="http://schemas.microsoft.com/office/powerpoint/2010/main" val="674426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34125"/>
            <a:ext cx="9601200" cy="760228"/>
          </a:xfrm>
        </p:spPr>
        <p:txBody>
          <a:bodyPr/>
          <a:lstStyle/>
          <a:p>
            <a:r>
              <a:rPr lang="en-US" dirty="0" smtClean="0"/>
              <a:t>Tissue Identification Model</a:t>
            </a:r>
            <a:endParaRPr lang="en-US" dirty="0"/>
          </a:p>
        </p:txBody>
      </p:sp>
      <p:sp>
        <p:nvSpPr>
          <p:cNvPr id="3" name="Content Placeholder 2"/>
          <p:cNvSpPr>
            <a:spLocks noGrp="1"/>
          </p:cNvSpPr>
          <p:nvPr>
            <p:ph idx="1"/>
          </p:nvPr>
        </p:nvSpPr>
        <p:spPr>
          <a:xfrm>
            <a:off x="1371600" y="1350419"/>
            <a:ext cx="9601200" cy="2540611"/>
          </a:xfrm>
        </p:spPr>
        <p:txBody>
          <a:bodyPr>
            <a:normAutofit fontScale="85000" lnSpcReduction="20000"/>
          </a:bodyPr>
          <a:lstStyle/>
          <a:p>
            <a:pPr>
              <a:lnSpc>
                <a:spcPct val="120000"/>
              </a:lnSpc>
            </a:pPr>
            <a:r>
              <a:rPr lang="en-US" sz="3200" dirty="0" smtClean="0"/>
              <a:t>The output of </a:t>
            </a:r>
            <a:r>
              <a:rPr lang="en-US" sz="3200" dirty="0" err="1" smtClean="0"/>
              <a:t>DeconRNASeq</a:t>
            </a:r>
            <a:r>
              <a:rPr lang="en-US" sz="3200" dirty="0" smtClean="0"/>
              <a:t> is the A matrix: shown below</a:t>
            </a:r>
          </a:p>
          <a:p>
            <a:pPr>
              <a:lnSpc>
                <a:spcPct val="120000"/>
              </a:lnSpc>
            </a:pPr>
            <a:r>
              <a:rPr lang="en-US" sz="3200" dirty="0" smtClean="0"/>
              <a:t>This assigns each sample a </a:t>
            </a:r>
            <a:r>
              <a:rPr lang="en-US" sz="3200" u="sng" dirty="0" smtClean="0"/>
              <a:t>tissue breakdown</a:t>
            </a:r>
            <a:r>
              <a:rPr lang="en-US" sz="3200" dirty="0" smtClean="0"/>
              <a:t> based on how its miRNAs match the signature matrix S.</a:t>
            </a:r>
          </a:p>
          <a:p>
            <a:pPr>
              <a:lnSpc>
                <a:spcPct val="120000"/>
              </a:lnSpc>
            </a:pPr>
            <a:r>
              <a:rPr lang="en-US" sz="3200" dirty="0" smtClean="0"/>
              <a:t>If one tissue accounts for at least 50% more than any other tissue, it is considered the dominant tissue.</a:t>
            </a:r>
          </a:p>
          <a:p>
            <a:pPr>
              <a:lnSpc>
                <a:spcPct val="120000"/>
              </a:lnSpc>
            </a:pPr>
            <a:endParaRPr lang="en-US" sz="3200" dirty="0"/>
          </a:p>
        </p:txBody>
      </p:sp>
      <p:pic>
        <p:nvPicPr>
          <p:cNvPr id="4" name="Picture 3"/>
          <p:cNvPicPr>
            <a:picLocks noChangeAspect="1"/>
          </p:cNvPicPr>
          <p:nvPr/>
        </p:nvPicPr>
        <p:blipFill rotWithShape="1">
          <a:blip r:embed="rId3"/>
          <a:srcRect l="3105" t="11789"/>
          <a:stretch/>
        </p:blipFill>
        <p:spPr>
          <a:xfrm>
            <a:off x="1685364" y="4431093"/>
            <a:ext cx="9792137" cy="1777595"/>
          </a:xfrm>
          <a:prstGeom prst="rect">
            <a:avLst/>
          </a:prstGeom>
        </p:spPr>
      </p:pic>
      <p:sp>
        <p:nvSpPr>
          <p:cNvPr id="9" name="Frame 8"/>
          <p:cNvSpPr/>
          <p:nvPr/>
        </p:nvSpPr>
        <p:spPr>
          <a:xfrm>
            <a:off x="9824484" y="4649482"/>
            <a:ext cx="1297172" cy="274320"/>
          </a:xfrm>
          <a:prstGeom prst="fram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9824484" y="4882334"/>
            <a:ext cx="1297172" cy="274320"/>
          </a:xfrm>
          <a:prstGeom prst="fram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p:cNvSpPr/>
          <p:nvPr/>
        </p:nvSpPr>
        <p:spPr>
          <a:xfrm>
            <a:off x="4233866" y="5167501"/>
            <a:ext cx="1073940" cy="263530"/>
          </a:xfrm>
          <a:prstGeom prst="fram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ame 15"/>
          <p:cNvSpPr/>
          <p:nvPr/>
        </p:nvSpPr>
        <p:spPr>
          <a:xfrm>
            <a:off x="4233865" y="5413116"/>
            <a:ext cx="1073940" cy="266526"/>
          </a:xfrm>
          <a:prstGeom prst="frame">
            <a:avLst>
              <a:gd name="adj1" fmla="val 9627"/>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p:cNvSpPr/>
          <p:nvPr/>
        </p:nvSpPr>
        <p:spPr>
          <a:xfrm>
            <a:off x="4236244" y="5663883"/>
            <a:ext cx="1073940" cy="276109"/>
          </a:xfrm>
          <a:prstGeom prst="fram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ame 17"/>
          <p:cNvSpPr/>
          <p:nvPr/>
        </p:nvSpPr>
        <p:spPr>
          <a:xfrm>
            <a:off x="4236243" y="5912494"/>
            <a:ext cx="1073940" cy="278265"/>
          </a:xfrm>
          <a:prstGeom prst="fram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Slide Number Placeholder 4"/>
          <p:cNvSpPr>
            <a:spLocks noGrp="1"/>
          </p:cNvSpPr>
          <p:nvPr>
            <p:ph type="sldNum" sz="quarter" idx="12"/>
          </p:nvPr>
        </p:nvSpPr>
        <p:spPr/>
        <p:txBody>
          <a:bodyPr/>
          <a:lstStyle/>
          <a:p>
            <a:fld id="{82A6AC3E-EC67-DD43-9F69-85C831100C97}" type="slidenum">
              <a:rPr lang="en-US" smtClean="0"/>
              <a:t>22</a:t>
            </a:fld>
            <a:endParaRPr lang="en-US"/>
          </a:p>
        </p:txBody>
      </p:sp>
      <p:sp>
        <p:nvSpPr>
          <p:cNvPr id="12" name="TextBox 11"/>
          <p:cNvSpPr txBox="1"/>
          <p:nvPr/>
        </p:nvSpPr>
        <p:spPr>
          <a:xfrm rot="16200000">
            <a:off x="666627" y="5016151"/>
            <a:ext cx="1573428" cy="461665"/>
          </a:xfrm>
          <a:prstGeom prst="rect">
            <a:avLst/>
          </a:prstGeom>
          <a:noFill/>
        </p:spPr>
        <p:txBody>
          <a:bodyPr wrap="square" rtlCol="0">
            <a:spAutoFit/>
          </a:bodyPr>
          <a:lstStyle/>
          <a:p>
            <a:r>
              <a:rPr lang="en-US" sz="2400" dirty="0"/>
              <a:t>S</a:t>
            </a:r>
            <a:r>
              <a:rPr lang="en-US" sz="2400" dirty="0" smtClean="0"/>
              <a:t>amples</a:t>
            </a:r>
            <a:endParaRPr lang="en-US" sz="2400" dirty="0"/>
          </a:p>
        </p:txBody>
      </p:sp>
      <p:sp>
        <p:nvSpPr>
          <p:cNvPr id="13" name="TextBox 12"/>
          <p:cNvSpPr txBox="1"/>
          <p:nvPr/>
        </p:nvSpPr>
        <p:spPr>
          <a:xfrm>
            <a:off x="5966895" y="3998604"/>
            <a:ext cx="1573428" cy="461665"/>
          </a:xfrm>
          <a:prstGeom prst="rect">
            <a:avLst/>
          </a:prstGeom>
          <a:noFill/>
        </p:spPr>
        <p:txBody>
          <a:bodyPr wrap="square" rtlCol="0">
            <a:spAutoFit/>
          </a:bodyPr>
          <a:lstStyle/>
          <a:p>
            <a:r>
              <a:rPr lang="en-US" sz="2400" dirty="0" smtClean="0"/>
              <a:t>Tissues</a:t>
            </a:r>
            <a:endParaRPr lang="en-US" sz="2400" dirty="0"/>
          </a:p>
        </p:txBody>
      </p:sp>
    </p:spTree>
    <p:extLst>
      <p:ext uri="{BB962C8B-B14F-4D97-AF65-F5344CB8AC3E}">
        <p14:creationId xmlns:p14="http://schemas.microsoft.com/office/powerpoint/2010/main" val="138641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12668"/>
            <a:ext cx="9601200" cy="1485900"/>
          </a:xfrm>
        </p:spPr>
        <p:txBody>
          <a:bodyPr>
            <a:normAutofit/>
          </a:bodyPr>
          <a:lstStyle/>
          <a:p>
            <a:r>
              <a:rPr lang="en-US" sz="4800" dirty="0" smtClean="0"/>
              <a:t>miRNA Identification Accuracy</a:t>
            </a:r>
            <a:endParaRPr lang="en-US" sz="4800" dirty="0"/>
          </a:p>
        </p:txBody>
      </p:sp>
      <p:graphicFrame>
        <p:nvGraphicFramePr>
          <p:cNvPr id="7" name="Table 6"/>
          <p:cNvGraphicFramePr>
            <a:graphicFrameLocks noGrp="1"/>
          </p:cNvGraphicFramePr>
          <p:nvPr>
            <p:extLst>
              <p:ext uri="{D42A27DB-BD31-4B8C-83A1-F6EECF244321}">
                <p14:modId xmlns:p14="http://schemas.microsoft.com/office/powerpoint/2010/main" val="1117142618"/>
              </p:ext>
            </p:extLst>
          </p:nvPr>
        </p:nvGraphicFramePr>
        <p:xfrm>
          <a:off x="1122732" y="1387873"/>
          <a:ext cx="10497168" cy="3462424"/>
        </p:xfrm>
        <a:graphic>
          <a:graphicData uri="http://schemas.openxmlformats.org/drawingml/2006/table">
            <a:tbl>
              <a:tblPr/>
              <a:tblGrid>
                <a:gridCol w="3227199"/>
                <a:gridCol w="2326908"/>
                <a:gridCol w="2372139"/>
                <a:gridCol w="2570922"/>
              </a:tblGrid>
              <a:tr h="865606">
                <a:tc>
                  <a:txBody>
                    <a:bodyPr/>
                    <a:lstStyle/>
                    <a:p>
                      <a:pPr algn="r" fontAlgn="b">
                        <a:lnSpc>
                          <a:spcPct val="100000"/>
                        </a:lnSpc>
                      </a:pPr>
                      <a:endParaRPr lang="en-US" sz="3200" b="0" i="0" u="none" strike="noStrike" dirty="0">
                        <a:solidFill>
                          <a:srgbClr val="000000"/>
                        </a:solidFill>
                        <a:effectLst/>
                        <a:latin typeface="Calibri" charset="0"/>
                      </a:endParaRPr>
                    </a:p>
                  </a:txBody>
                  <a:tcPr marL="12700" marR="12700" marT="12700" marB="0" anchor="b">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en-US" sz="3200" b="0" i="0" u="none" strike="noStrike" dirty="0" smtClean="0">
                          <a:solidFill>
                            <a:srgbClr val="000000"/>
                          </a:solidFill>
                          <a:effectLst/>
                          <a:latin typeface="Calibri" charset="0"/>
                        </a:rPr>
                        <a:t>Predictions</a:t>
                      </a:r>
                      <a:endParaRPr lang="en-US" sz="3200" b="0" i="0" u="none" strike="noStrike" dirty="0">
                        <a:solidFill>
                          <a:srgbClr val="000000"/>
                        </a:solidFill>
                        <a:effectLst/>
                        <a:latin typeface="Calibri" charset="0"/>
                      </a:endParaRPr>
                    </a:p>
                  </a:txBody>
                  <a:tcPr marL="12700" marR="12700" marT="12700" marB="0" anchor="b">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en-US" sz="3200" b="0" i="0" u="none" strike="noStrike" dirty="0" smtClean="0">
                          <a:solidFill>
                            <a:srgbClr val="000000"/>
                          </a:solidFill>
                          <a:effectLst/>
                          <a:latin typeface="Calibri" charset="0"/>
                        </a:rPr>
                        <a:t>Accuracy</a:t>
                      </a:r>
                      <a:endParaRPr lang="en-US" sz="3200" b="0" i="0" u="none" strike="noStrike" dirty="0">
                        <a:solidFill>
                          <a:srgbClr val="000000"/>
                        </a:solidFill>
                        <a:effectLst/>
                        <a:latin typeface="Calibri" charset="0"/>
                      </a:endParaRPr>
                    </a:p>
                  </a:txBody>
                  <a:tcPr marL="12700" marR="12700" marT="1270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en-US" sz="3200" b="0" i="0" u="none" strike="noStrike" dirty="0">
                          <a:solidFill>
                            <a:srgbClr val="000000"/>
                          </a:solidFill>
                          <a:effectLst/>
                          <a:latin typeface="Calibri" charset="0"/>
                        </a:rPr>
                        <a:t>Total Correct</a:t>
                      </a:r>
                    </a:p>
                  </a:txBody>
                  <a:tcPr marL="12700" marR="12700" marT="12700" marB="0" anchor="b">
                    <a:lnL>
                      <a:noFill/>
                    </a:lnL>
                    <a:lnR>
                      <a:noFill/>
                    </a:lnR>
                    <a:lnT>
                      <a:noFill/>
                    </a:lnT>
                    <a:lnB w="12700" cap="flat" cmpd="sng" algn="ctr">
                      <a:solidFill>
                        <a:schemeClr val="tx1"/>
                      </a:solidFill>
                      <a:prstDash val="solid"/>
                      <a:round/>
                      <a:headEnd type="none" w="med" len="med"/>
                      <a:tailEnd type="none" w="med" len="med"/>
                    </a:lnB>
                  </a:tcPr>
                </a:tc>
              </a:tr>
              <a:tr h="865606">
                <a:tc>
                  <a:txBody>
                    <a:bodyPr/>
                    <a:lstStyle/>
                    <a:p>
                      <a:pPr algn="r" fontAlgn="b">
                        <a:lnSpc>
                          <a:spcPct val="100000"/>
                        </a:lnSpc>
                      </a:pPr>
                      <a:r>
                        <a:rPr lang="en-US" sz="3200" b="0" i="0" u="none" strike="noStrike" dirty="0" smtClean="0">
                          <a:solidFill>
                            <a:srgbClr val="000000"/>
                          </a:solidFill>
                          <a:effectLst/>
                          <a:latin typeface="Calibri" charset="0"/>
                        </a:rPr>
                        <a:t>Full S </a:t>
                      </a:r>
                      <a:endParaRPr lang="en-US" sz="3200" b="0" i="0" u="none" strike="noStrike" dirty="0">
                        <a:solidFill>
                          <a:srgbClr val="000000"/>
                        </a:solidFill>
                        <a:effectLst/>
                        <a:latin typeface="Calibri" charset="0"/>
                      </a:endParaRPr>
                    </a:p>
                  </a:txBody>
                  <a:tcPr marL="12700" marR="274320" marT="1270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en-US" sz="3200" b="0" i="0" u="none" strike="noStrike" dirty="0" smtClean="0">
                          <a:solidFill>
                            <a:srgbClr val="000000"/>
                          </a:solidFill>
                          <a:effectLst/>
                          <a:latin typeface="Calibri" charset="0"/>
                        </a:rPr>
                        <a:t>92%</a:t>
                      </a:r>
                      <a:endParaRPr lang="en-US" sz="3200" b="0" i="0" u="none" strike="noStrike" dirty="0">
                        <a:solidFill>
                          <a:srgbClr val="000000"/>
                        </a:solidFill>
                        <a:effectLst/>
                        <a:latin typeface="Calibri" charset="0"/>
                      </a:endParaRPr>
                    </a:p>
                  </a:txBody>
                  <a:tcPr marL="12700" marR="12700" marT="1270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en-US" sz="3200" b="0" i="0" u="none" strike="noStrike" dirty="0" smtClean="0">
                          <a:solidFill>
                            <a:srgbClr val="000000"/>
                          </a:solidFill>
                          <a:effectLst/>
                          <a:latin typeface="Calibri" charset="0"/>
                        </a:rPr>
                        <a:t>95%</a:t>
                      </a:r>
                      <a:endParaRPr lang="en-US" sz="3200" b="0" i="0" u="none" strike="noStrike" dirty="0">
                        <a:solidFill>
                          <a:srgbClr val="000000"/>
                        </a:solidFill>
                        <a:effectLst/>
                        <a:latin typeface="Calibri" charset="0"/>
                      </a:endParaRPr>
                    </a:p>
                  </a:txBody>
                  <a:tcPr marL="12700" marR="12700" marT="1270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en-US" sz="3200" b="0" i="0" u="none" strike="noStrike" dirty="0" smtClean="0">
                          <a:solidFill>
                            <a:srgbClr val="FF0000"/>
                          </a:solidFill>
                          <a:effectLst/>
                          <a:latin typeface="Calibri" charset="0"/>
                        </a:rPr>
                        <a:t>87%</a:t>
                      </a:r>
                      <a:endParaRPr lang="en-US" sz="3200" b="0" i="0" u="none" strike="noStrike" dirty="0">
                        <a:solidFill>
                          <a:srgbClr val="FF0000"/>
                        </a:solidFill>
                        <a:effectLst/>
                        <a:latin typeface="Calibri" charset="0"/>
                      </a:endParaRPr>
                    </a:p>
                  </a:txBody>
                  <a:tcPr marL="12700" marR="12700" marT="1270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5606">
                <a:tc>
                  <a:txBody>
                    <a:bodyPr/>
                    <a:lstStyle/>
                    <a:p>
                      <a:pPr algn="r" fontAlgn="b">
                        <a:lnSpc>
                          <a:spcPct val="100000"/>
                        </a:lnSpc>
                      </a:pPr>
                      <a:r>
                        <a:rPr lang="en-US" sz="3200" b="0" i="0" u="none" strike="noStrike" baseline="0" dirty="0" smtClean="0">
                          <a:solidFill>
                            <a:srgbClr val="000000"/>
                          </a:solidFill>
                          <a:effectLst/>
                          <a:latin typeface="Calibri" charset="0"/>
                        </a:rPr>
                        <a:t>Top 20 miRNAs S</a:t>
                      </a:r>
                      <a:endParaRPr lang="en-US" sz="3200" b="0" i="0" u="none" strike="noStrike" dirty="0">
                        <a:solidFill>
                          <a:srgbClr val="000000"/>
                        </a:solidFill>
                        <a:effectLst/>
                        <a:latin typeface="Calibri" charset="0"/>
                      </a:endParaRPr>
                    </a:p>
                  </a:txBody>
                  <a:tcPr marL="12700" marR="274320" marT="1270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en-US" sz="3200" b="0" i="0" u="none" strike="noStrike" dirty="0" smtClean="0">
                          <a:solidFill>
                            <a:srgbClr val="000000"/>
                          </a:solidFill>
                          <a:effectLst/>
                          <a:latin typeface="Calibri" charset="0"/>
                        </a:rPr>
                        <a:t>95%</a:t>
                      </a:r>
                      <a:endParaRPr lang="en-US" sz="3200" b="0" i="0" u="none" strike="noStrike" dirty="0">
                        <a:solidFill>
                          <a:srgbClr val="000000"/>
                        </a:solidFill>
                        <a:effectLst/>
                        <a:latin typeface="Calibri" charset="0"/>
                      </a:endParaRPr>
                    </a:p>
                  </a:txBody>
                  <a:tcPr marL="12700" marR="12700" marT="1270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en-US" sz="3200" b="0" i="0" u="none" strike="noStrike" dirty="0" smtClean="0">
                          <a:solidFill>
                            <a:srgbClr val="000000"/>
                          </a:solidFill>
                          <a:effectLst/>
                          <a:latin typeface="Calibri" charset="0"/>
                        </a:rPr>
                        <a:t>91%</a:t>
                      </a:r>
                      <a:endParaRPr lang="en-US" sz="3200" b="0" i="0" u="none" strike="noStrike" dirty="0">
                        <a:solidFill>
                          <a:srgbClr val="000000"/>
                        </a:solidFill>
                        <a:effectLst/>
                        <a:latin typeface="Calibri" charset="0"/>
                      </a:endParaRPr>
                    </a:p>
                  </a:txBody>
                  <a:tcPr marL="12700" marR="12700" marT="1270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en-US" sz="3200" b="0" i="0" u="none" strike="noStrike" dirty="0" smtClean="0">
                          <a:solidFill>
                            <a:srgbClr val="FF0000"/>
                          </a:solidFill>
                          <a:effectLst/>
                          <a:latin typeface="Calibri" charset="0"/>
                        </a:rPr>
                        <a:t>87%</a:t>
                      </a:r>
                      <a:endParaRPr lang="en-US" sz="3200" b="0" i="0" u="none" strike="noStrike" dirty="0">
                        <a:solidFill>
                          <a:srgbClr val="FF0000"/>
                        </a:solidFill>
                        <a:effectLst/>
                        <a:latin typeface="Calibri" charset="0"/>
                      </a:endParaRPr>
                    </a:p>
                  </a:txBody>
                  <a:tcPr marL="12700" marR="12700" marT="1270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5606">
                <a:tc>
                  <a:txBody>
                    <a:bodyPr/>
                    <a:lstStyle/>
                    <a:p>
                      <a:pPr algn="r" fontAlgn="b">
                        <a:lnSpc>
                          <a:spcPct val="100000"/>
                        </a:lnSpc>
                      </a:pPr>
                      <a:r>
                        <a:rPr lang="en-US" sz="3200" b="0" i="0" u="none" strike="noStrike" dirty="0" smtClean="0">
                          <a:solidFill>
                            <a:schemeClr val="tx1"/>
                          </a:solidFill>
                          <a:effectLst/>
                          <a:latin typeface="Calibri" charset="0"/>
                        </a:rPr>
                        <a:t>Binary</a:t>
                      </a:r>
                      <a:r>
                        <a:rPr lang="en-US" sz="3200" b="0" i="0" u="none" strike="noStrike" baseline="0" dirty="0" smtClean="0">
                          <a:solidFill>
                            <a:schemeClr val="tx1"/>
                          </a:solidFill>
                          <a:effectLst/>
                          <a:latin typeface="Calibri" charset="0"/>
                        </a:rPr>
                        <a:t> S</a:t>
                      </a:r>
                    </a:p>
                  </a:txBody>
                  <a:tcPr marL="12700" marR="274320" marT="1270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en-US" sz="3200" b="0" i="0" u="none" strike="noStrike" dirty="0" smtClean="0">
                          <a:solidFill>
                            <a:schemeClr val="tx1"/>
                          </a:solidFill>
                          <a:effectLst/>
                          <a:latin typeface="Calibri" charset="0"/>
                        </a:rPr>
                        <a:t>81%</a:t>
                      </a:r>
                      <a:endParaRPr lang="en-US" sz="3200" b="0" i="0" u="none" strike="noStrike" dirty="0">
                        <a:solidFill>
                          <a:schemeClr val="tx1"/>
                        </a:solidFill>
                        <a:effectLst/>
                        <a:latin typeface="Calibri" charset="0"/>
                      </a:endParaRPr>
                    </a:p>
                  </a:txBody>
                  <a:tcPr marL="12700" marR="12700" marT="1270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en-US" sz="3200" b="0" i="0" u="none" strike="noStrike" dirty="0" smtClean="0">
                          <a:solidFill>
                            <a:schemeClr val="tx1"/>
                          </a:solidFill>
                          <a:effectLst/>
                          <a:latin typeface="Calibri" charset="0"/>
                        </a:rPr>
                        <a:t>88%</a:t>
                      </a:r>
                      <a:endParaRPr lang="en-US" sz="3200" b="0" i="0" u="none" strike="noStrike" dirty="0">
                        <a:solidFill>
                          <a:schemeClr val="tx1"/>
                        </a:solidFill>
                        <a:effectLst/>
                        <a:latin typeface="Calibri" charset="0"/>
                      </a:endParaRPr>
                    </a:p>
                  </a:txBody>
                  <a:tcPr marL="12700" marR="12700" marT="1270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lnSpc>
                          <a:spcPct val="100000"/>
                        </a:lnSpc>
                      </a:pPr>
                      <a:r>
                        <a:rPr lang="en-US" sz="3200" b="0" i="0" u="none" strike="noStrike" dirty="0" smtClean="0">
                          <a:solidFill>
                            <a:srgbClr val="FF2508"/>
                          </a:solidFill>
                          <a:effectLst/>
                          <a:latin typeface="Calibri" charset="0"/>
                        </a:rPr>
                        <a:t>71%</a:t>
                      </a:r>
                      <a:endParaRPr lang="en-US" sz="3200" b="0" i="0" u="none" strike="noStrike" dirty="0">
                        <a:solidFill>
                          <a:srgbClr val="FF2508"/>
                        </a:solidFill>
                        <a:effectLst/>
                        <a:latin typeface="Calibri" charset="0"/>
                      </a:endParaRPr>
                    </a:p>
                  </a:txBody>
                  <a:tcPr marL="12700" marR="12700" marT="1270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82A6AC3E-EC67-DD43-9F69-85C831100C97}" type="slidenum">
              <a:rPr lang="en-US" smtClean="0"/>
              <a:t>23</a:t>
            </a:fld>
            <a:endParaRPr lang="en-US"/>
          </a:p>
        </p:txBody>
      </p:sp>
    </p:spTree>
    <p:extLst>
      <p:ext uri="{BB962C8B-B14F-4D97-AF65-F5344CB8AC3E}">
        <p14:creationId xmlns:p14="http://schemas.microsoft.com/office/powerpoint/2010/main" val="5084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1243620" y="249708"/>
            <a:ext cx="10515600" cy="890579"/>
          </a:xfrm>
        </p:spPr>
        <p:txBody>
          <a:bodyPr>
            <a:normAutofit/>
          </a:bodyPr>
          <a:lstStyle/>
          <a:p>
            <a:r>
              <a:rPr lang="en-US" sz="4800" dirty="0" smtClean="0"/>
              <a:t>A Matrix: Tissue Proportions </a:t>
            </a:r>
            <a:endParaRPr lang="en-US" sz="4800" dirty="0"/>
          </a:p>
        </p:txBody>
      </p:sp>
      <p:sp>
        <p:nvSpPr>
          <p:cNvPr id="3" name="Content Placeholder 2"/>
          <p:cNvSpPr>
            <a:spLocks noGrp="1"/>
          </p:cNvSpPr>
          <p:nvPr>
            <p:ph idx="1"/>
          </p:nvPr>
        </p:nvSpPr>
        <p:spPr>
          <a:xfrm>
            <a:off x="1376079" y="1690688"/>
            <a:ext cx="10515600" cy="4351338"/>
          </a:xfrm>
        </p:spPr>
        <p:txBody>
          <a:bodyPr/>
          <a:lstStyle/>
          <a:p>
            <a:endParaRPr lang="en-US" sz="3200" dirty="0"/>
          </a:p>
          <a:p>
            <a:endParaRPr lang="en-US" dirty="0"/>
          </a:p>
        </p:txBody>
      </p:sp>
      <p:sp>
        <p:nvSpPr>
          <p:cNvPr id="7" name="TextBox 6"/>
          <p:cNvSpPr txBox="1"/>
          <p:nvPr/>
        </p:nvSpPr>
        <p:spPr>
          <a:xfrm>
            <a:off x="1867500" y="6142646"/>
            <a:ext cx="9977230" cy="369332"/>
          </a:xfrm>
          <a:prstGeom prst="rect">
            <a:avLst/>
          </a:prstGeom>
          <a:noFill/>
        </p:spPr>
        <p:txBody>
          <a:bodyPr wrap="square" rtlCol="0">
            <a:spAutoFit/>
          </a:bodyPr>
          <a:lstStyle/>
          <a:p>
            <a:r>
              <a:rPr lang="en-US" dirty="0" smtClean="0"/>
              <a:t>Blood-Associated	      Liver	          Leukocytes	        Testes	  Brain	            Heart</a:t>
            </a:r>
            <a:endParaRPr lang="en-US" dirty="0"/>
          </a:p>
        </p:txBody>
      </p:sp>
      <p:sp>
        <p:nvSpPr>
          <p:cNvPr id="8" name="TextBox 7"/>
          <p:cNvSpPr txBox="1"/>
          <p:nvPr/>
        </p:nvSpPr>
        <p:spPr>
          <a:xfrm>
            <a:off x="2845411" y="6384669"/>
            <a:ext cx="1229135" cy="369332"/>
          </a:xfrm>
          <a:prstGeom prst="rect">
            <a:avLst/>
          </a:prstGeom>
          <a:noFill/>
        </p:spPr>
        <p:txBody>
          <a:bodyPr wrap="square" rtlCol="0">
            <a:spAutoFit/>
          </a:bodyPr>
          <a:lstStyle/>
          <a:p>
            <a:r>
              <a:rPr lang="en-US" dirty="0" smtClean="0"/>
              <a:t>Organs</a:t>
            </a:r>
            <a:endParaRPr lang="en-US" dirty="0"/>
          </a:p>
        </p:txBody>
      </p:sp>
      <p:cxnSp>
        <p:nvCxnSpPr>
          <p:cNvPr id="16" name="Straight Connector 15"/>
          <p:cNvCxnSpPr/>
          <p:nvPr/>
        </p:nvCxnSpPr>
        <p:spPr>
          <a:xfrm>
            <a:off x="3519051" y="1059317"/>
            <a:ext cx="19879" cy="50895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93246" y="1058615"/>
            <a:ext cx="19879" cy="50895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57501" y="1119919"/>
            <a:ext cx="19879" cy="50895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33352" y="1058615"/>
            <a:ext cx="19879" cy="50895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208923" y="1058614"/>
            <a:ext cx="19879" cy="50895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398863" y="1058613"/>
            <a:ext cx="19879" cy="5089501"/>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3"/>
          <a:srcRect r="5015"/>
          <a:stretch/>
        </p:blipFill>
        <p:spPr>
          <a:xfrm>
            <a:off x="1662223" y="978713"/>
            <a:ext cx="9312879" cy="5253742"/>
          </a:xfrm>
          <a:prstGeom prst="rect">
            <a:avLst/>
          </a:prstGeom>
        </p:spPr>
      </p:pic>
      <p:sp>
        <p:nvSpPr>
          <p:cNvPr id="14" name="TextBox 13"/>
          <p:cNvSpPr txBox="1"/>
          <p:nvPr/>
        </p:nvSpPr>
        <p:spPr>
          <a:xfrm rot="16200000">
            <a:off x="-3464564" y="1123488"/>
            <a:ext cx="9977230" cy="276999"/>
          </a:xfrm>
          <a:prstGeom prst="rect">
            <a:avLst/>
          </a:prstGeom>
          <a:noFill/>
        </p:spPr>
        <p:txBody>
          <a:bodyPr wrap="square" rtlCol="0">
            <a:spAutoFit/>
          </a:bodyPr>
          <a:lstStyle/>
          <a:p>
            <a:r>
              <a:rPr lang="en-US" sz="1200" smtClean="0"/>
              <a:t>         Blood-Associated      </a:t>
            </a:r>
            <a:r>
              <a:rPr lang="en-US" sz="1200" dirty="0" smtClean="0"/>
              <a:t>Leukocytes   </a:t>
            </a:r>
            <a:r>
              <a:rPr lang="en-US" sz="1200" dirty="0"/>
              <a:t>Brain </a:t>
            </a:r>
            <a:r>
              <a:rPr lang="en-US" sz="1200" dirty="0" smtClean="0"/>
              <a:t>     </a:t>
            </a:r>
            <a:r>
              <a:rPr lang="en-US" sz="1200" smtClean="0"/>
              <a:t>Heart           Liver         Testes</a:t>
            </a:r>
            <a:r>
              <a:rPr lang="en-US" sz="1200" dirty="0"/>
              <a:t>		</a:t>
            </a:r>
          </a:p>
        </p:txBody>
      </p:sp>
      <p:sp>
        <p:nvSpPr>
          <p:cNvPr id="4" name="Slide Number Placeholder 3"/>
          <p:cNvSpPr>
            <a:spLocks noGrp="1"/>
          </p:cNvSpPr>
          <p:nvPr>
            <p:ph type="sldNum" sz="quarter" idx="12"/>
          </p:nvPr>
        </p:nvSpPr>
        <p:spPr/>
        <p:txBody>
          <a:bodyPr/>
          <a:lstStyle/>
          <a:p>
            <a:fld id="{82A6AC3E-EC67-DD43-9F69-85C831100C97}" type="slidenum">
              <a:rPr lang="en-US" smtClean="0"/>
              <a:t>24</a:t>
            </a:fld>
            <a:endParaRPr lang="en-US"/>
          </a:p>
        </p:txBody>
      </p:sp>
      <p:sp>
        <p:nvSpPr>
          <p:cNvPr id="15" name="TextBox 14"/>
          <p:cNvSpPr txBox="1"/>
          <p:nvPr/>
        </p:nvSpPr>
        <p:spPr>
          <a:xfrm rot="16200000">
            <a:off x="319130" y="2976369"/>
            <a:ext cx="1573428" cy="461665"/>
          </a:xfrm>
          <a:prstGeom prst="rect">
            <a:avLst/>
          </a:prstGeom>
          <a:noFill/>
        </p:spPr>
        <p:txBody>
          <a:bodyPr wrap="square" rtlCol="0">
            <a:spAutoFit/>
          </a:bodyPr>
          <a:lstStyle/>
          <a:p>
            <a:r>
              <a:rPr lang="en-US" sz="2400" dirty="0"/>
              <a:t>S</a:t>
            </a:r>
            <a:r>
              <a:rPr lang="en-US" sz="2400" dirty="0" smtClean="0"/>
              <a:t>amples</a:t>
            </a:r>
            <a:endParaRPr lang="en-US" sz="2400" dirty="0"/>
          </a:p>
        </p:txBody>
      </p:sp>
    </p:spTree>
    <p:extLst>
      <p:ext uri="{BB962C8B-B14F-4D97-AF65-F5344CB8AC3E}">
        <p14:creationId xmlns:p14="http://schemas.microsoft.com/office/powerpoint/2010/main" val="1788175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9914" y="340462"/>
            <a:ext cx="10515600" cy="1325563"/>
          </a:xfrm>
        </p:spPr>
        <p:txBody>
          <a:bodyPr>
            <a:normAutofit/>
          </a:bodyPr>
          <a:lstStyle/>
          <a:p>
            <a:r>
              <a:rPr lang="en-US" sz="4800" dirty="0" smtClean="0"/>
              <a:t>ID Accuracy by Tissue</a:t>
            </a:r>
            <a:endParaRPr lang="en-US" sz="4800" dirty="0"/>
          </a:p>
        </p:txBody>
      </p:sp>
      <p:sp>
        <p:nvSpPr>
          <p:cNvPr id="3" name="Content Placeholder 2"/>
          <p:cNvSpPr>
            <a:spLocks noGrp="1"/>
          </p:cNvSpPr>
          <p:nvPr>
            <p:ph idx="1"/>
          </p:nvPr>
        </p:nvSpPr>
        <p:spPr>
          <a:xfrm>
            <a:off x="838200" y="1690688"/>
            <a:ext cx="10515600" cy="4351338"/>
          </a:xfrm>
        </p:spPr>
        <p:txBody>
          <a:bodyPr/>
          <a:lstStyle/>
          <a:p>
            <a:endParaRPr lang="en-US" sz="3200" dirty="0"/>
          </a:p>
          <a:p>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115172467"/>
              </p:ext>
            </p:extLst>
          </p:nvPr>
        </p:nvGraphicFramePr>
        <p:xfrm>
          <a:off x="1179476" y="1370759"/>
          <a:ext cx="7350569" cy="3841320"/>
        </p:xfrm>
        <a:graphic>
          <a:graphicData uri="http://schemas.openxmlformats.org/drawingml/2006/table">
            <a:tbl>
              <a:tblPr/>
              <a:tblGrid>
                <a:gridCol w="4649506"/>
                <a:gridCol w="2701063"/>
              </a:tblGrid>
              <a:tr h="523680">
                <a:tc>
                  <a:txBody>
                    <a:bodyPr/>
                    <a:lstStyle/>
                    <a:p>
                      <a:pPr algn="l" fontAlgn="b"/>
                      <a:r>
                        <a:rPr lang="en-US" sz="3200" b="1" i="0" u="none" strike="noStrike" dirty="0">
                          <a:solidFill>
                            <a:srgbClr val="000000"/>
                          </a:solidFill>
                          <a:effectLst/>
                          <a:latin typeface="Calibri" charset="0"/>
                        </a:rPr>
                        <a:t>Category</a:t>
                      </a:r>
                    </a:p>
                  </a:txBody>
                  <a:tcPr marL="18288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3200" b="1" i="0" u="none" strike="noStrike" dirty="0">
                          <a:solidFill>
                            <a:srgbClr val="000000"/>
                          </a:solidFill>
                          <a:effectLst/>
                          <a:latin typeface="Calibri" charset="0"/>
                        </a:rPr>
                        <a:t>Correct (%)</a:t>
                      </a:r>
                    </a:p>
                  </a:txBody>
                  <a:tcPr marL="18288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5660">
                <a:tc>
                  <a:txBody>
                    <a:bodyPr/>
                    <a:lstStyle/>
                    <a:p>
                      <a:pPr algn="l" fontAlgn="b"/>
                      <a:r>
                        <a:rPr lang="en-US" sz="2800" b="0" i="0" u="none" strike="noStrike" dirty="0">
                          <a:solidFill>
                            <a:srgbClr val="000000"/>
                          </a:solidFill>
                          <a:effectLst/>
                          <a:latin typeface="Calibri" charset="0"/>
                        </a:rPr>
                        <a:t>Blood-Associated Organs</a:t>
                      </a:r>
                    </a:p>
                  </a:txBody>
                  <a:tcPr marL="18288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r>
                        <a:rPr lang="en-US" sz="2800" b="0" i="0" u="none" strike="noStrike" dirty="0" smtClean="0">
                          <a:solidFill>
                            <a:srgbClr val="000000"/>
                          </a:solidFill>
                          <a:effectLst/>
                          <a:latin typeface="Calibri" charset="0"/>
                        </a:rPr>
                        <a:t>100</a:t>
                      </a:r>
                      <a:endParaRPr lang="en-US" sz="2800" b="0" i="0" u="none" strike="noStrike" dirty="0">
                        <a:solidFill>
                          <a:srgbClr val="000000"/>
                        </a:solidFill>
                        <a:effectLst/>
                        <a:latin typeface="Calibri" charset="0"/>
                      </a:endParaRPr>
                    </a:p>
                  </a:txBody>
                  <a:tcPr marL="18288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465660">
                <a:tc>
                  <a:txBody>
                    <a:bodyPr/>
                    <a:lstStyle/>
                    <a:p>
                      <a:pPr algn="l" fontAlgn="b"/>
                      <a:r>
                        <a:rPr lang="en-US" sz="2800" b="0" i="0" u="none" strike="noStrike" dirty="0" smtClean="0">
                          <a:solidFill>
                            <a:schemeClr val="tx1"/>
                          </a:solidFill>
                          <a:effectLst/>
                          <a:latin typeface="Calibri" charset="0"/>
                        </a:rPr>
                        <a:t>Liver</a:t>
                      </a:r>
                      <a:endParaRPr lang="en-US" sz="2800" b="0" i="0" u="none" strike="noStrike" dirty="0">
                        <a:solidFill>
                          <a:schemeClr val="tx1"/>
                        </a:solidFill>
                        <a:effectLst/>
                        <a:latin typeface="Calibri" charset="0"/>
                      </a:endParaRPr>
                    </a:p>
                  </a:txBody>
                  <a:tcPr marL="18288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US" sz="2800" b="0" i="0" u="none" strike="noStrike" dirty="0" smtClean="0">
                          <a:solidFill>
                            <a:schemeClr val="tx1"/>
                          </a:solidFill>
                          <a:effectLst/>
                          <a:latin typeface="Calibri" charset="0"/>
                        </a:rPr>
                        <a:t>100</a:t>
                      </a:r>
                      <a:endParaRPr lang="en-US" sz="2800" b="0" i="0" u="none" strike="noStrike" dirty="0">
                        <a:solidFill>
                          <a:schemeClr val="tx1"/>
                        </a:solidFill>
                        <a:effectLst/>
                        <a:latin typeface="Calibri" charset="0"/>
                      </a:endParaRPr>
                    </a:p>
                  </a:txBody>
                  <a:tcPr marL="18288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465660">
                <a:tc>
                  <a:txBody>
                    <a:bodyPr/>
                    <a:lstStyle/>
                    <a:p>
                      <a:pPr algn="l" fontAlgn="b"/>
                      <a:r>
                        <a:rPr lang="en-US" sz="2800" b="0" i="0" u="none" strike="noStrike" dirty="0">
                          <a:solidFill>
                            <a:srgbClr val="000000"/>
                          </a:solidFill>
                          <a:effectLst/>
                          <a:latin typeface="Calibri" charset="0"/>
                        </a:rPr>
                        <a:t>Heart</a:t>
                      </a:r>
                    </a:p>
                  </a:txBody>
                  <a:tcPr marL="18288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US" sz="2800" b="0" i="0" u="none" strike="noStrike" dirty="0" smtClean="0">
                          <a:solidFill>
                            <a:schemeClr val="tx1"/>
                          </a:solidFill>
                          <a:effectLst/>
                          <a:latin typeface="Calibri" charset="0"/>
                        </a:rPr>
                        <a:t>100</a:t>
                      </a:r>
                      <a:endParaRPr lang="en-US" sz="2800" b="0" i="0" u="none" strike="noStrike" dirty="0">
                        <a:solidFill>
                          <a:schemeClr val="tx1"/>
                        </a:solidFill>
                        <a:effectLst/>
                        <a:latin typeface="Calibri" charset="0"/>
                      </a:endParaRPr>
                    </a:p>
                  </a:txBody>
                  <a:tcPr marL="18288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465660">
                <a:tc>
                  <a:txBody>
                    <a:bodyPr/>
                    <a:lstStyle/>
                    <a:p>
                      <a:pPr algn="l" fontAlgn="b"/>
                      <a:r>
                        <a:rPr lang="en-US" sz="2800" b="0" i="0" u="none" strike="noStrike" dirty="0" smtClean="0">
                          <a:solidFill>
                            <a:srgbClr val="000000"/>
                          </a:solidFill>
                          <a:effectLst/>
                          <a:latin typeface="Calibri" charset="0"/>
                        </a:rPr>
                        <a:t>Brain</a:t>
                      </a:r>
                      <a:endParaRPr lang="en-US" sz="2800" b="0" i="0" u="none" strike="noStrike" dirty="0">
                        <a:solidFill>
                          <a:srgbClr val="000000"/>
                        </a:solidFill>
                        <a:effectLst/>
                        <a:latin typeface="Calibri" charset="0"/>
                      </a:endParaRPr>
                    </a:p>
                  </a:txBody>
                  <a:tcPr marL="18288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US" sz="2800" b="0" i="0" u="none" strike="noStrike" dirty="0" smtClean="0">
                          <a:solidFill>
                            <a:schemeClr val="tx1"/>
                          </a:solidFill>
                          <a:effectLst/>
                          <a:latin typeface="Calibri" charset="0"/>
                        </a:rPr>
                        <a:t>88</a:t>
                      </a:r>
                      <a:endParaRPr lang="en-US" sz="2800" b="0" i="0" u="none" strike="noStrike" dirty="0">
                        <a:solidFill>
                          <a:schemeClr val="tx1"/>
                        </a:solidFill>
                        <a:effectLst/>
                        <a:latin typeface="Calibri" charset="0"/>
                      </a:endParaRPr>
                    </a:p>
                  </a:txBody>
                  <a:tcPr marL="18288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465660">
                <a:tc>
                  <a:txBody>
                    <a:bodyPr/>
                    <a:lstStyle/>
                    <a:p>
                      <a:pPr algn="l" fontAlgn="b"/>
                      <a:r>
                        <a:rPr lang="en-US" sz="2800" b="0" i="0" u="none" strike="noStrike" dirty="0" smtClean="0">
                          <a:solidFill>
                            <a:srgbClr val="000000"/>
                          </a:solidFill>
                          <a:effectLst/>
                          <a:latin typeface="Calibri" charset="0"/>
                        </a:rPr>
                        <a:t>Testes</a:t>
                      </a:r>
                      <a:endParaRPr lang="en-US" sz="2800" b="0" i="0" u="none" strike="noStrike" dirty="0">
                        <a:solidFill>
                          <a:srgbClr val="000000"/>
                        </a:solidFill>
                        <a:effectLst/>
                        <a:latin typeface="Calibri" charset="0"/>
                      </a:endParaRPr>
                    </a:p>
                  </a:txBody>
                  <a:tcPr marL="18288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US" sz="2800" b="0" i="0" u="none" strike="noStrike" dirty="0" smtClean="0">
                          <a:solidFill>
                            <a:schemeClr val="tx1"/>
                          </a:solidFill>
                          <a:effectLst/>
                          <a:latin typeface="Calibri" charset="0"/>
                        </a:rPr>
                        <a:t>87</a:t>
                      </a:r>
                      <a:endParaRPr lang="en-US" sz="2800" b="0" i="0" u="none" strike="noStrike" dirty="0">
                        <a:solidFill>
                          <a:schemeClr val="tx1"/>
                        </a:solidFill>
                        <a:effectLst/>
                        <a:latin typeface="Calibri" charset="0"/>
                      </a:endParaRPr>
                    </a:p>
                  </a:txBody>
                  <a:tcPr marL="18288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465660">
                <a:tc>
                  <a:txBody>
                    <a:bodyPr/>
                    <a:lstStyle/>
                    <a:p>
                      <a:pPr algn="l" fontAlgn="b"/>
                      <a:r>
                        <a:rPr lang="en-US" sz="2800" b="0" i="0" u="none" strike="noStrike" dirty="0" smtClean="0">
                          <a:solidFill>
                            <a:srgbClr val="000000"/>
                          </a:solidFill>
                          <a:effectLst/>
                          <a:latin typeface="Calibri" charset="0"/>
                        </a:rPr>
                        <a:t>Leukocytes</a:t>
                      </a:r>
                      <a:endParaRPr lang="en-US" sz="2800" b="0" i="0" u="none" strike="noStrike" dirty="0">
                        <a:solidFill>
                          <a:srgbClr val="000000"/>
                        </a:solidFill>
                        <a:effectLst/>
                        <a:latin typeface="Calibri" charset="0"/>
                      </a:endParaRPr>
                    </a:p>
                  </a:txBody>
                  <a:tcPr marL="18288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800" b="0" i="0" u="none" strike="noStrike" dirty="0" smtClean="0">
                          <a:solidFill>
                            <a:srgbClr val="000000"/>
                          </a:solidFill>
                          <a:effectLst/>
                          <a:latin typeface="Calibri" charset="0"/>
                        </a:rPr>
                        <a:t>64</a:t>
                      </a:r>
                      <a:endParaRPr lang="en-US" sz="2800" b="0" i="0" u="none" strike="noStrike" dirty="0">
                        <a:solidFill>
                          <a:srgbClr val="000000"/>
                        </a:solidFill>
                        <a:effectLst/>
                        <a:latin typeface="Calibri" charset="0"/>
                      </a:endParaRPr>
                    </a:p>
                  </a:txBody>
                  <a:tcPr marL="18288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3680">
                <a:tc>
                  <a:txBody>
                    <a:bodyPr/>
                    <a:lstStyle/>
                    <a:p>
                      <a:pPr algn="l" fontAlgn="b"/>
                      <a:r>
                        <a:rPr lang="en-US" sz="3200" b="0" i="0" u="none" strike="noStrike" dirty="0" smtClean="0">
                          <a:solidFill>
                            <a:srgbClr val="000000"/>
                          </a:solidFill>
                          <a:effectLst/>
                          <a:latin typeface="Calibri" charset="0"/>
                        </a:rPr>
                        <a:t>All</a:t>
                      </a:r>
                      <a:endParaRPr lang="en-US" sz="3200" b="0" i="0" u="none" strike="noStrike" dirty="0">
                        <a:solidFill>
                          <a:srgbClr val="000000"/>
                        </a:solidFill>
                        <a:effectLst/>
                        <a:latin typeface="Calibri" charset="0"/>
                      </a:endParaRPr>
                    </a:p>
                  </a:txBody>
                  <a:tcPr marL="18288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3200" b="1" i="0" u="none" strike="noStrike" dirty="0" smtClean="0">
                          <a:solidFill>
                            <a:schemeClr val="tx1"/>
                          </a:solidFill>
                          <a:effectLst/>
                          <a:latin typeface="Calibri" charset="0"/>
                        </a:rPr>
                        <a:t>91</a:t>
                      </a:r>
                      <a:endParaRPr lang="en-US" sz="3200" b="1" i="0" u="none" strike="noStrike" dirty="0">
                        <a:solidFill>
                          <a:schemeClr val="tx1"/>
                        </a:solidFill>
                        <a:effectLst/>
                        <a:latin typeface="Calibri" charset="0"/>
                      </a:endParaRPr>
                    </a:p>
                  </a:txBody>
                  <a:tcPr marL="182880" marR="12700"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Slide Number Placeholder 1"/>
          <p:cNvSpPr>
            <a:spLocks noGrp="1"/>
          </p:cNvSpPr>
          <p:nvPr>
            <p:ph type="sldNum" sz="quarter" idx="12"/>
          </p:nvPr>
        </p:nvSpPr>
        <p:spPr/>
        <p:txBody>
          <a:bodyPr/>
          <a:lstStyle/>
          <a:p>
            <a:fld id="{82A6AC3E-EC67-DD43-9F69-85C831100C97}" type="slidenum">
              <a:rPr lang="en-US" smtClean="0"/>
              <a:t>25</a:t>
            </a:fld>
            <a:endParaRPr lang="en-US"/>
          </a:p>
        </p:txBody>
      </p:sp>
      <p:pic>
        <p:nvPicPr>
          <p:cNvPr id="5" name="Picture 4"/>
          <p:cNvPicPr>
            <a:picLocks noChangeAspect="1"/>
          </p:cNvPicPr>
          <p:nvPr/>
        </p:nvPicPr>
        <p:blipFill rotWithShape="1">
          <a:blip r:embed="rId3"/>
          <a:srcRect l="701"/>
          <a:stretch/>
        </p:blipFill>
        <p:spPr>
          <a:xfrm>
            <a:off x="8903854" y="1003243"/>
            <a:ext cx="2589507" cy="5191975"/>
          </a:xfrm>
          <a:prstGeom prst="rect">
            <a:avLst/>
          </a:prstGeom>
        </p:spPr>
      </p:pic>
    </p:spTree>
    <p:extLst>
      <p:ext uri="{BB962C8B-B14F-4D97-AF65-F5344CB8AC3E}">
        <p14:creationId xmlns:p14="http://schemas.microsoft.com/office/powerpoint/2010/main" val="174552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1699761353"/>
              </p:ext>
            </p:extLst>
          </p:nvPr>
        </p:nvGraphicFramePr>
        <p:xfrm>
          <a:off x="1536767" y="1353051"/>
          <a:ext cx="9127113" cy="504774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536768" y="472770"/>
            <a:ext cx="10363200" cy="1485900"/>
          </a:xfrm>
        </p:spPr>
        <p:txBody>
          <a:bodyPr>
            <a:normAutofit/>
          </a:bodyPr>
          <a:lstStyle/>
          <a:p>
            <a:r>
              <a:rPr lang="en-US" sz="4000" dirty="0" smtClean="0"/>
              <a:t>How many miRNAs should be considered?</a:t>
            </a:r>
            <a:endParaRPr lang="en-US" sz="4000" dirty="0"/>
          </a:p>
        </p:txBody>
      </p:sp>
      <p:sp>
        <p:nvSpPr>
          <p:cNvPr id="3" name="Slide Number Placeholder 2"/>
          <p:cNvSpPr>
            <a:spLocks noGrp="1"/>
          </p:cNvSpPr>
          <p:nvPr>
            <p:ph type="sldNum" sz="quarter" idx="12"/>
          </p:nvPr>
        </p:nvSpPr>
        <p:spPr/>
        <p:txBody>
          <a:bodyPr/>
          <a:lstStyle/>
          <a:p>
            <a:fld id="{82A6AC3E-EC67-DD43-9F69-85C831100C97}" type="slidenum">
              <a:rPr lang="en-US" smtClean="0"/>
              <a:t>26</a:t>
            </a:fld>
            <a:endParaRPr lang="en-US"/>
          </a:p>
        </p:txBody>
      </p:sp>
    </p:spTree>
    <p:extLst>
      <p:ext uri="{BB962C8B-B14F-4D97-AF65-F5344CB8AC3E}">
        <p14:creationId xmlns:p14="http://schemas.microsoft.com/office/powerpoint/2010/main" val="574596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615080262"/>
              </p:ext>
            </p:extLst>
          </p:nvPr>
        </p:nvGraphicFramePr>
        <p:xfrm>
          <a:off x="1382558" y="1274938"/>
          <a:ext cx="4907032" cy="475842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382557" y="491055"/>
            <a:ext cx="9146898" cy="783883"/>
          </a:xfrm>
        </p:spPr>
        <p:txBody>
          <a:bodyPr>
            <a:normAutofit fontScale="90000"/>
          </a:bodyPr>
          <a:lstStyle/>
          <a:p>
            <a:r>
              <a:rPr lang="en-US" sz="4000" dirty="0" smtClean="0"/>
              <a:t>Proportion of miRNA Expression Read Count</a:t>
            </a:r>
            <a:endParaRPr lang="en-US" sz="4000" dirty="0"/>
          </a:p>
        </p:txBody>
      </p:sp>
      <p:cxnSp>
        <p:nvCxnSpPr>
          <p:cNvPr id="6" name="Straight Connector 5"/>
          <p:cNvCxnSpPr>
            <a:cxnSpLocks noChangeAspect="1"/>
          </p:cNvCxnSpPr>
          <p:nvPr/>
        </p:nvCxnSpPr>
        <p:spPr>
          <a:xfrm flipH="1">
            <a:off x="3760668" y="3325953"/>
            <a:ext cx="2" cy="178308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245328" y="3331636"/>
            <a:ext cx="150876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142015" y="2956621"/>
            <a:ext cx="1237493" cy="369332"/>
          </a:xfrm>
          <a:prstGeom prst="rect">
            <a:avLst/>
          </a:prstGeom>
          <a:noFill/>
        </p:spPr>
        <p:txBody>
          <a:bodyPr wrap="square" rtlCol="0">
            <a:spAutoFit/>
          </a:bodyPr>
          <a:lstStyle/>
          <a:p>
            <a:r>
              <a:rPr lang="en-US" dirty="0" smtClean="0"/>
              <a:t>55%</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332682669"/>
              </p:ext>
            </p:extLst>
          </p:nvPr>
        </p:nvGraphicFramePr>
        <p:xfrm>
          <a:off x="6668530" y="1274938"/>
          <a:ext cx="4909751" cy="4758429"/>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82A6AC3E-EC67-DD43-9F69-85C831100C97}" type="slidenum">
              <a:rPr lang="en-US" smtClean="0"/>
              <a:t>27</a:t>
            </a:fld>
            <a:endParaRPr lang="en-US"/>
          </a:p>
        </p:txBody>
      </p:sp>
    </p:spTree>
    <p:extLst>
      <p:ext uri="{BB962C8B-B14F-4D97-AF65-F5344CB8AC3E}">
        <p14:creationId xmlns:p14="http://schemas.microsoft.com/office/powerpoint/2010/main" val="2508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500"/>
                                        <p:tgtEl>
                                          <p:spTgt spid="6"/>
                                        </p:tgtEl>
                                      </p:cBhvr>
                                    </p:animEffect>
                                  </p:childTnLst>
                                </p:cTn>
                              </p:par>
                              <p:par>
                                <p:cTn id="8" presetID="18" presetClass="entr" presetSubtype="3"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trips(upRight)">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9737" y="2754630"/>
            <a:ext cx="9601200" cy="1485900"/>
          </a:xfrm>
        </p:spPr>
        <p:txBody>
          <a:bodyPr/>
          <a:lstStyle/>
          <a:p>
            <a:r>
              <a:rPr lang="en-US" dirty="0" smtClean="0"/>
              <a:t>Part 5: Independent Tissue Identification (Perturbed)</a:t>
            </a:r>
            <a:endParaRPr lang="en-US" dirty="0"/>
          </a:p>
        </p:txBody>
      </p:sp>
      <p:sp>
        <p:nvSpPr>
          <p:cNvPr id="3" name="Rectangle 2"/>
          <p:cNvSpPr/>
          <p:nvPr/>
        </p:nvSpPr>
        <p:spPr>
          <a:xfrm>
            <a:off x="2489737" y="1085671"/>
            <a:ext cx="6689889" cy="1569660"/>
          </a:xfrm>
          <a:prstGeom prst="rect">
            <a:avLst/>
          </a:prstGeom>
        </p:spPr>
        <p:txBody>
          <a:bodyPr wrap="square">
            <a:spAutoFit/>
          </a:bodyPr>
          <a:lstStyle/>
          <a:p>
            <a:r>
              <a:rPr lang="en-US" sz="2400" dirty="0"/>
              <a:t>Part 1: </a:t>
            </a:r>
            <a:r>
              <a:rPr lang="en-US" sz="2400" dirty="0" smtClean="0"/>
              <a:t>Background</a:t>
            </a:r>
            <a:r>
              <a:rPr lang="en-US" sz="2400" dirty="0"/>
              <a:t/>
            </a:r>
            <a:br>
              <a:rPr lang="en-US" sz="2400" dirty="0"/>
            </a:br>
            <a:r>
              <a:rPr lang="en-US" sz="2400" dirty="0"/>
              <a:t>Part 2: </a:t>
            </a:r>
            <a:r>
              <a:rPr lang="en-US" sz="2400" dirty="0" smtClean="0"/>
              <a:t>Collecting Data</a:t>
            </a:r>
            <a:r>
              <a:rPr lang="en-US" sz="2400" dirty="0"/>
              <a:t/>
            </a:r>
            <a:br>
              <a:rPr lang="en-US" sz="2400" dirty="0"/>
            </a:br>
            <a:r>
              <a:rPr lang="en-US" sz="2400" dirty="0"/>
              <a:t>Part 3: </a:t>
            </a:r>
            <a:r>
              <a:rPr lang="en-US" sz="2400" dirty="0" smtClean="0"/>
              <a:t>Getting the </a:t>
            </a:r>
            <a:r>
              <a:rPr lang="en-US" sz="2400" dirty="0"/>
              <a:t>Signature </a:t>
            </a:r>
            <a:r>
              <a:rPr lang="en-US" sz="2400" dirty="0" smtClean="0"/>
              <a:t>Matrix</a:t>
            </a:r>
          </a:p>
          <a:p>
            <a:r>
              <a:rPr lang="en-US" sz="2400" dirty="0" smtClean="0"/>
              <a:t>Part 4: Dependent Tissue Identification (Wild-type)</a:t>
            </a:r>
            <a:endParaRPr lang="en-US" sz="2400" dirty="0"/>
          </a:p>
        </p:txBody>
      </p:sp>
      <p:sp>
        <p:nvSpPr>
          <p:cNvPr id="4" name="Slide Number Placeholder 3"/>
          <p:cNvSpPr>
            <a:spLocks noGrp="1"/>
          </p:cNvSpPr>
          <p:nvPr>
            <p:ph type="sldNum" sz="quarter" idx="2"/>
          </p:nvPr>
        </p:nvSpPr>
        <p:spPr/>
        <p:txBody>
          <a:bodyPr/>
          <a:lstStyle/>
          <a:p>
            <a:pPr lvl="0"/>
            <a:fld id="{86CB4B4D-7CA3-9044-876B-883B54F8677D}" type="slidenum">
              <a:rPr lang="en-US" smtClean="0"/>
              <a:t>28</a:t>
            </a:fld>
            <a:endParaRPr lang="en-US"/>
          </a:p>
        </p:txBody>
      </p:sp>
    </p:spTree>
    <p:extLst>
      <p:ext uri="{BB962C8B-B14F-4D97-AF65-F5344CB8AC3E}">
        <p14:creationId xmlns:p14="http://schemas.microsoft.com/office/powerpoint/2010/main" val="1476967137"/>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575663"/>
            <a:ext cx="8014996" cy="875449"/>
          </a:xfrm>
        </p:spPr>
        <p:txBody>
          <a:bodyPr>
            <a:noAutofit/>
          </a:bodyPr>
          <a:lstStyle/>
          <a:p>
            <a:r>
              <a:rPr lang="en-US" dirty="0" smtClean="0"/>
              <a:t>Testing against Independent Experimental Samples</a:t>
            </a:r>
            <a:endParaRPr lang="en-US" dirty="0"/>
          </a:p>
        </p:txBody>
      </p:sp>
      <p:sp>
        <p:nvSpPr>
          <p:cNvPr id="3" name="Text Placeholder 2"/>
          <p:cNvSpPr>
            <a:spLocks noGrp="1"/>
          </p:cNvSpPr>
          <p:nvPr>
            <p:ph type="body" idx="1"/>
          </p:nvPr>
        </p:nvSpPr>
        <p:spPr>
          <a:xfrm>
            <a:off x="1184988" y="2178900"/>
            <a:ext cx="10571583" cy="3803822"/>
          </a:xfrm>
        </p:spPr>
        <p:txBody>
          <a:bodyPr>
            <a:noAutofit/>
          </a:bodyPr>
          <a:lstStyle/>
          <a:p>
            <a:r>
              <a:rPr lang="en-US" sz="3200" dirty="0" smtClean="0"/>
              <a:t>Independent testing is the best way to confirm that the data samples used are representative. </a:t>
            </a:r>
          </a:p>
          <a:p>
            <a:r>
              <a:rPr lang="en-US" sz="3200" dirty="0" smtClean="0"/>
              <a:t>Of the 139 processed samples, 83 were wild-type/control. The other 56 were mutated/KO/experimental/perturbed. </a:t>
            </a:r>
          </a:p>
          <a:p>
            <a:r>
              <a:rPr lang="en-US" sz="3200" dirty="0" smtClean="0"/>
              <a:t>Bias: not from “normal” body tissues</a:t>
            </a:r>
          </a:p>
        </p:txBody>
      </p:sp>
      <p:sp>
        <p:nvSpPr>
          <p:cNvPr id="4" name="Slide Number Placeholder 3"/>
          <p:cNvSpPr>
            <a:spLocks noGrp="1"/>
          </p:cNvSpPr>
          <p:nvPr>
            <p:ph type="sldNum" sz="quarter" idx="2"/>
          </p:nvPr>
        </p:nvSpPr>
        <p:spPr/>
        <p:txBody>
          <a:bodyPr/>
          <a:lstStyle/>
          <a:p>
            <a:pPr lvl="0"/>
            <a:fld id="{86CB4B4D-7CA3-9044-876B-883B54F8677D}" type="slidenum">
              <a:rPr lang="en-US" smtClean="0"/>
              <a:t>29</a:t>
            </a:fld>
            <a:endParaRPr lang="en-US"/>
          </a:p>
        </p:txBody>
      </p:sp>
    </p:spTree>
    <p:extLst>
      <p:ext uri="{BB962C8B-B14F-4D97-AF65-F5344CB8AC3E}">
        <p14:creationId xmlns:p14="http://schemas.microsoft.com/office/powerpoint/2010/main" val="63265147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9181"/>
            <a:ext cx="3340100" cy="775921"/>
          </a:xfrm>
        </p:spPr>
        <p:txBody>
          <a:bodyPr/>
          <a:lstStyle/>
          <a:p>
            <a:r>
              <a:rPr lang="en-US" dirty="0" smtClean="0"/>
              <a:t>Small RNAs</a:t>
            </a:r>
            <a:endParaRPr lang="en-US" dirty="0"/>
          </a:p>
        </p:txBody>
      </p:sp>
      <p:sp>
        <p:nvSpPr>
          <p:cNvPr id="3" name="Content Placeholder 2"/>
          <p:cNvSpPr>
            <a:spLocks noGrp="1"/>
          </p:cNvSpPr>
          <p:nvPr>
            <p:ph idx="1"/>
          </p:nvPr>
        </p:nvSpPr>
        <p:spPr>
          <a:xfrm>
            <a:off x="1371600" y="1255102"/>
            <a:ext cx="10820400" cy="1477107"/>
          </a:xfrm>
        </p:spPr>
        <p:txBody>
          <a:bodyPr>
            <a:noAutofit/>
          </a:bodyPr>
          <a:lstStyle/>
          <a:p>
            <a:r>
              <a:rPr lang="en-US" sz="2800" dirty="0" smtClean="0"/>
              <a:t>These are: highly conserved, non-protein coding RNAs (&lt;200 </a:t>
            </a:r>
            <a:r>
              <a:rPr lang="en-US" sz="2800" dirty="0" err="1" smtClean="0"/>
              <a:t>nt</a:t>
            </a:r>
            <a:r>
              <a:rPr lang="en-US" sz="2800" dirty="0" smtClean="0"/>
              <a:t>)</a:t>
            </a:r>
          </a:p>
          <a:p>
            <a:r>
              <a:rPr lang="en-US" sz="2800" dirty="0" smtClean="0"/>
              <a:t>Include: miRNAs, siRNAs, piRNAs, tRNAs</a:t>
            </a:r>
          </a:p>
          <a:p>
            <a:r>
              <a:rPr lang="en-US" sz="2800" dirty="0" smtClean="0"/>
              <a:t>Function: regulation of gene expression, cell-cell signaling</a:t>
            </a:r>
          </a:p>
          <a:p>
            <a:endParaRPr lang="en-US" sz="2800" dirty="0" smtClean="0"/>
          </a:p>
          <a:p>
            <a:endParaRPr lang="en-US" sz="2800" dirty="0"/>
          </a:p>
        </p:txBody>
      </p:sp>
      <p:sp>
        <p:nvSpPr>
          <p:cNvPr id="4" name="Title 1"/>
          <p:cNvSpPr txBox="1">
            <a:spLocks/>
          </p:cNvSpPr>
          <p:nvPr/>
        </p:nvSpPr>
        <p:spPr>
          <a:xfrm>
            <a:off x="1371600" y="3499339"/>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dirty="0" smtClean="0"/>
              <a:t>Extracellular/Circulating RNA</a:t>
            </a:r>
            <a:endParaRPr lang="en-US" dirty="0"/>
          </a:p>
        </p:txBody>
      </p:sp>
      <p:sp>
        <p:nvSpPr>
          <p:cNvPr id="5" name="Content Placeholder 2"/>
          <p:cNvSpPr txBox="1">
            <a:spLocks/>
          </p:cNvSpPr>
          <p:nvPr/>
        </p:nvSpPr>
        <p:spPr>
          <a:xfrm>
            <a:off x="1371600" y="4275262"/>
            <a:ext cx="9994900" cy="2368426"/>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800" dirty="0" smtClean="0">
                <a:solidFill>
                  <a:schemeClr val="tx1"/>
                </a:solidFill>
              </a:rPr>
              <a:t>Clinical applications: biomarkers, diagnostic tools</a:t>
            </a:r>
          </a:p>
          <a:p>
            <a:r>
              <a:rPr lang="en-US" sz="2800" dirty="0" smtClean="0">
                <a:solidFill>
                  <a:schemeClr val="tx1"/>
                </a:solidFill>
              </a:rPr>
              <a:t>Main point of interest: deconvolution problem</a:t>
            </a:r>
            <a:br>
              <a:rPr lang="en-US" sz="2800" dirty="0" smtClean="0">
                <a:solidFill>
                  <a:schemeClr val="tx1"/>
                </a:solidFill>
              </a:rPr>
            </a:br>
            <a:r>
              <a:rPr lang="en-US" sz="2800" dirty="0" smtClean="0">
                <a:solidFill>
                  <a:schemeClr val="tx1"/>
                </a:solidFill>
              </a:rPr>
              <a:t>Many </a:t>
            </a:r>
            <a:r>
              <a:rPr lang="en-US" sz="2800" dirty="0">
                <a:solidFill>
                  <a:schemeClr val="tx1"/>
                </a:solidFill>
              </a:rPr>
              <a:t>sources: heterogeneous samples</a:t>
            </a:r>
          </a:p>
          <a:p>
            <a:endParaRPr lang="en-US" sz="2800" dirty="0" smtClean="0">
              <a:solidFill>
                <a:schemeClr val="tx1"/>
              </a:solidFill>
            </a:endParaRPr>
          </a:p>
          <a:p>
            <a:endParaRPr lang="en-US" sz="2800" dirty="0" smtClean="0">
              <a:solidFill>
                <a:schemeClr val="tx1"/>
              </a:solidFill>
            </a:endParaRPr>
          </a:p>
          <a:p>
            <a:endParaRPr lang="en-US" sz="2800" dirty="0" smtClean="0">
              <a:solidFill>
                <a:schemeClr val="tx1"/>
              </a:solidFill>
            </a:endParaRPr>
          </a:p>
          <a:p>
            <a:endParaRPr lang="en-US" sz="2800" dirty="0">
              <a:solidFill>
                <a:schemeClr val="tx1"/>
              </a:solidFill>
            </a:endParaRPr>
          </a:p>
        </p:txBody>
      </p:sp>
      <p:sp>
        <p:nvSpPr>
          <p:cNvPr id="6" name="Slide Number Placeholder 5"/>
          <p:cNvSpPr>
            <a:spLocks noGrp="1"/>
          </p:cNvSpPr>
          <p:nvPr>
            <p:ph type="sldNum" sz="quarter" idx="12"/>
          </p:nvPr>
        </p:nvSpPr>
        <p:spPr/>
        <p:txBody>
          <a:bodyPr/>
          <a:lstStyle/>
          <a:p>
            <a:fld id="{82A6AC3E-EC67-DD43-9F69-85C831100C97}" type="slidenum">
              <a:rPr lang="en-US" smtClean="0"/>
              <a:t>3</a:t>
            </a:fld>
            <a:endParaRPr lang="en-US"/>
          </a:p>
        </p:txBody>
      </p:sp>
    </p:spTree>
    <p:extLst>
      <p:ext uri="{BB962C8B-B14F-4D97-AF65-F5344CB8AC3E}">
        <p14:creationId xmlns:p14="http://schemas.microsoft.com/office/powerpoint/2010/main" val="94511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55404" y="966042"/>
            <a:ext cx="8794435" cy="5199450"/>
          </a:xfrm>
          <a:prstGeom prst="rect">
            <a:avLst/>
          </a:prstGeom>
        </p:spPr>
      </p:pic>
      <p:graphicFrame>
        <p:nvGraphicFramePr>
          <p:cNvPr id="22" name="Table 21"/>
          <p:cNvGraphicFramePr>
            <a:graphicFrameLocks noGrp="1"/>
          </p:cNvGraphicFramePr>
          <p:nvPr>
            <p:extLst>
              <p:ext uri="{D42A27DB-BD31-4B8C-83A1-F6EECF244321}">
                <p14:modId xmlns:p14="http://schemas.microsoft.com/office/powerpoint/2010/main" val="696947386"/>
              </p:ext>
            </p:extLst>
          </p:nvPr>
        </p:nvGraphicFramePr>
        <p:xfrm>
          <a:off x="2308434" y="1321356"/>
          <a:ext cx="6321074" cy="3114587"/>
        </p:xfrm>
        <a:graphic>
          <a:graphicData uri="http://schemas.openxmlformats.org/drawingml/2006/table">
            <a:tbl>
              <a:tblPr/>
              <a:tblGrid>
                <a:gridCol w="3703746"/>
                <a:gridCol w="2617328"/>
              </a:tblGrid>
              <a:tr h="444941">
                <a:tc>
                  <a:txBody>
                    <a:bodyPr/>
                    <a:lstStyle/>
                    <a:p>
                      <a:pPr algn="l" fontAlgn="b"/>
                      <a:r>
                        <a:rPr lang="en-US" sz="2800" b="1" i="0" u="none" strike="noStrike" dirty="0">
                          <a:solidFill>
                            <a:srgbClr val="000000"/>
                          </a:solidFill>
                          <a:effectLst/>
                          <a:latin typeface="Calibri" charset="0"/>
                        </a:rPr>
                        <a:t>Category</a:t>
                      </a:r>
                    </a:p>
                  </a:txBody>
                  <a:tcPr marL="2743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800" b="1" i="0" u="none" strike="noStrike" dirty="0">
                          <a:solidFill>
                            <a:srgbClr val="000000"/>
                          </a:solidFill>
                          <a:effectLst/>
                          <a:latin typeface="Calibri" charset="0"/>
                        </a:rPr>
                        <a:t>Correct (%)</a:t>
                      </a:r>
                    </a:p>
                  </a:txBody>
                  <a:tcPr marL="2743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4941">
                <a:tc>
                  <a:txBody>
                    <a:bodyPr/>
                    <a:lstStyle/>
                    <a:p>
                      <a:pPr algn="l" fontAlgn="b"/>
                      <a:r>
                        <a:rPr lang="en-US" sz="2400" b="0" i="0" u="none" strike="noStrike" dirty="0">
                          <a:solidFill>
                            <a:schemeClr val="tx1"/>
                          </a:solidFill>
                          <a:effectLst/>
                          <a:latin typeface="Calibri" charset="0"/>
                        </a:rPr>
                        <a:t>Brain</a:t>
                      </a:r>
                    </a:p>
                  </a:txBody>
                  <a:tcPr marL="2743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r>
                        <a:rPr lang="en-US" sz="2400" b="0" i="0" u="none" strike="noStrike" dirty="0" smtClean="0">
                          <a:solidFill>
                            <a:schemeClr val="tx1"/>
                          </a:solidFill>
                          <a:effectLst/>
                          <a:latin typeface="Calibri" charset="0"/>
                        </a:rPr>
                        <a:t>78%</a:t>
                      </a:r>
                      <a:endParaRPr lang="en-US" sz="2400" b="0" i="0" u="none" strike="noStrike" dirty="0">
                        <a:solidFill>
                          <a:schemeClr val="tx1"/>
                        </a:solidFill>
                        <a:effectLst/>
                        <a:latin typeface="Calibri" charset="0"/>
                      </a:endParaRPr>
                    </a:p>
                  </a:txBody>
                  <a:tcPr marL="2743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444941">
                <a:tc>
                  <a:txBody>
                    <a:bodyPr/>
                    <a:lstStyle/>
                    <a:p>
                      <a:pPr algn="l" fontAlgn="b"/>
                      <a:r>
                        <a:rPr lang="en-US" sz="2400" b="0" i="0" u="none" strike="noStrike" dirty="0">
                          <a:solidFill>
                            <a:srgbClr val="000000"/>
                          </a:solidFill>
                          <a:effectLst/>
                          <a:latin typeface="Calibri" charset="0"/>
                        </a:rPr>
                        <a:t>Leukocytes</a:t>
                      </a:r>
                    </a:p>
                  </a:txBody>
                  <a:tcPr marL="2743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US" sz="2400" b="0" i="0" u="none" strike="noStrike" dirty="0" smtClean="0">
                          <a:solidFill>
                            <a:schemeClr val="tx1"/>
                          </a:solidFill>
                          <a:effectLst/>
                          <a:latin typeface="Calibri" charset="0"/>
                        </a:rPr>
                        <a:t>96%</a:t>
                      </a:r>
                      <a:endParaRPr lang="en-US" sz="2400" b="0" i="0" u="none" strike="noStrike" dirty="0">
                        <a:solidFill>
                          <a:schemeClr val="tx1"/>
                        </a:solidFill>
                        <a:effectLst/>
                        <a:latin typeface="Calibri" charset="0"/>
                      </a:endParaRPr>
                    </a:p>
                  </a:txBody>
                  <a:tcPr marL="2743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444941">
                <a:tc>
                  <a:txBody>
                    <a:bodyPr/>
                    <a:lstStyle/>
                    <a:p>
                      <a:pPr algn="l" fontAlgn="b"/>
                      <a:r>
                        <a:rPr lang="en-US" sz="2400" b="0" i="0" u="none" strike="noStrike" dirty="0">
                          <a:solidFill>
                            <a:srgbClr val="000000"/>
                          </a:solidFill>
                          <a:effectLst/>
                          <a:latin typeface="Calibri" charset="0"/>
                        </a:rPr>
                        <a:t>Testes</a:t>
                      </a:r>
                    </a:p>
                  </a:txBody>
                  <a:tcPr marL="2743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0" i="0" u="none" strike="noStrike" dirty="0" smtClean="0">
                          <a:solidFill>
                            <a:srgbClr val="000000"/>
                          </a:solidFill>
                          <a:effectLst/>
                          <a:latin typeface="Calibri" charset="0"/>
                        </a:rPr>
                        <a:t>54%</a:t>
                      </a:r>
                      <a:endParaRPr lang="en-US" sz="2400" b="0" i="0" u="none" strike="noStrike" dirty="0">
                        <a:solidFill>
                          <a:srgbClr val="000000"/>
                        </a:solidFill>
                        <a:effectLst/>
                        <a:latin typeface="Calibri" charset="0"/>
                      </a:endParaRPr>
                    </a:p>
                  </a:txBody>
                  <a:tcPr marL="2743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4941">
                <a:tc>
                  <a:txBody>
                    <a:bodyPr/>
                    <a:lstStyle/>
                    <a:p>
                      <a:pPr algn="l" fontAlgn="b"/>
                      <a:r>
                        <a:rPr lang="en-US" sz="2800" b="0" i="0" u="none" strike="noStrike" dirty="0" smtClean="0">
                          <a:solidFill>
                            <a:srgbClr val="000000"/>
                          </a:solidFill>
                          <a:effectLst/>
                          <a:latin typeface="Calibri" charset="0"/>
                        </a:rPr>
                        <a:t>All</a:t>
                      </a:r>
                      <a:endParaRPr lang="en-US" sz="2800" b="0" i="0" u="none" strike="noStrike" dirty="0">
                        <a:solidFill>
                          <a:srgbClr val="000000"/>
                        </a:solidFill>
                        <a:effectLst/>
                        <a:latin typeface="Calibri" charset="0"/>
                      </a:endParaRPr>
                    </a:p>
                  </a:txBody>
                  <a:tcPr marL="2743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800" b="1" i="0" u="none" strike="noStrike" dirty="0" smtClean="0">
                          <a:solidFill>
                            <a:schemeClr val="tx1"/>
                          </a:solidFill>
                          <a:effectLst/>
                          <a:latin typeface="Calibri" charset="0"/>
                        </a:rPr>
                        <a:t>81%</a:t>
                      </a:r>
                      <a:endParaRPr lang="en-US" sz="2800" b="1" i="0" u="none" strike="noStrike" dirty="0">
                        <a:solidFill>
                          <a:schemeClr val="tx1"/>
                        </a:solidFill>
                        <a:effectLst/>
                        <a:latin typeface="Calibri" charset="0"/>
                      </a:endParaRPr>
                    </a:p>
                  </a:txBody>
                  <a:tcPr marL="2743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4941">
                <a:tc>
                  <a:txBody>
                    <a:bodyPr/>
                    <a:lstStyle/>
                    <a:p>
                      <a:pPr algn="l" fontAlgn="b"/>
                      <a:endParaRPr lang="en-US" sz="2800" b="0" i="0" u="none" strike="noStrike" dirty="0">
                        <a:solidFill>
                          <a:srgbClr val="000000"/>
                        </a:solidFill>
                        <a:effectLst/>
                        <a:latin typeface="Calibri" charset="0"/>
                      </a:endParaRPr>
                    </a:p>
                  </a:txBody>
                  <a:tcPr marL="27432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800" b="1" i="0" u="none" strike="noStrike" dirty="0">
                        <a:solidFill>
                          <a:schemeClr val="tx1"/>
                        </a:solidFill>
                        <a:effectLst/>
                        <a:latin typeface="Calibri" charset="0"/>
                      </a:endParaRPr>
                    </a:p>
                  </a:txBody>
                  <a:tcPr marL="27432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4941">
                <a:tc>
                  <a:txBody>
                    <a:bodyPr/>
                    <a:lstStyle/>
                    <a:p>
                      <a:pPr algn="l" fontAlgn="b"/>
                      <a:r>
                        <a:rPr lang="en-US" sz="2800" b="0" i="0" u="none" strike="noStrike" dirty="0" smtClean="0">
                          <a:solidFill>
                            <a:srgbClr val="000000"/>
                          </a:solidFill>
                          <a:effectLst/>
                          <a:latin typeface="Calibri" charset="0"/>
                        </a:rPr>
                        <a:t>Prediction</a:t>
                      </a:r>
                      <a:endParaRPr lang="en-US" sz="2800" b="0" i="0" u="none" strike="noStrike" dirty="0">
                        <a:solidFill>
                          <a:srgbClr val="000000"/>
                        </a:solidFill>
                        <a:effectLst/>
                        <a:latin typeface="Calibri" charset="0"/>
                      </a:endParaRPr>
                    </a:p>
                  </a:txBody>
                  <a:tcPr marL="2743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800" b="1" i="0" u="none" strike="noStrike" dirty="0" smtClean="0">
                          <a:solidFill>
                            <a:schemeClr val="tx1"/>
                          </a:solidFill>
                          <a:effectLst/>
                          <a:latin typeface="Calibri" charset="0"/>
                        </a:rPr>
                        <a:t>86%</a:t>
                      </a:r>
                      <a:endParaRPr lang="en-US" sz="2800" b="1" i="0" u="none" strike="noStrike" dirty="0">
                        <a:solidFill>
                          <a:schemeClr val="tx1"/>
                        </a:solidFill>
                        <a:effectLst/>
                        <a:latin typeface="Calibri" charset="0"/>
                      </a:endParaRPr>
                    </a:p>
                  </a:txBody>
                  <a:tcPr marL="27432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Title 3"/>
          <p:cNvSpPr>
            <a:spLocks noGrp="1"/>
          </p:cNvSpPr>
          <p:nvPr>
            <p:ph type="title"/>
          </p:nvPr>
        </p:nvSpPr>
        <p:spPr>
          <a:xfrm>
            <a:off x="1243620" y="249709"/>
            <a:ext cx="10110180" cy="716334"/>
          </a:xfrm>
        </p:spPr>
        <p:txBody>
          <a:bodyPr>
            <a:noAutofit/>
          </a:bodyPr>
          <a:lstStyle/>
          <a:p>
            <a:r>
              <a:rPr lang="en-US" sz="3200" dirty="0" smtClean="0"/>
              <a:t>Matrix A: Tissue Identifications of Perturbed Samples</a:t>
            </a:r>
            <a:endParaRPr lang="en-US" sz="3200" dirty="0"/>
          </a:p>
        </p:txBody>
      </p:sp>
      <p:sp>
        <p:nvSpPr>
          <p:cNvPr id="3" name="Content Placeholder 2"/>
          <p:cNvSpPr>
            <a:spLocks noGrp="1"/>
          </p:cNvSpPr>
          <p:nvPr>
            <p:ph idx="1"/>
          </p:nvPr>
        </p:nvSpPr>
        <p:spPr>
          <a:xfrm>
            <a:off x="838200" y="1690688"/>
            <a:ext cx="10515600" cy="4351338"/>
          </a:xfrm>
        </p:spPr>
        <p:txBody>
          <a:bodyPr/>
          <a:lstStyle/>
          <a:p>
            <a:endParaRPr lang="en-US" sz="3200" dirty="0" smtClean="0"/>
          </a:p>
          <a:p>
            <a:endParaRPr lang="en-US" dirty="0"/>
          </a:p>
        </p:txBody>
      </p:sp>
      <p:sp>
        <p:nvSpPr>
          <p:cNvPr id="7" name="TextBox 6"/>
          <p:cNvSpPr txBox="1"/>
          <p:nvPr/>
        </p:nvSpPr>
        <p:spPr>
          <a:xfrm>
            <a:off x="1002882" y="6116616"/>
            <a:ext cx="9977230" cy="369332"/>
          </a:xfrm>
          <a:prstGeom prst="rect">
            <a:avLst/>
          </a:prstGeom>
          <a:noFill/>
        </p:spPr>
        <p:txBody>
          <a:bodyPr wrap="square" rtlCol="0">
            <a:spAutoFit/>
          </a:bodyPr>
          <a:lstStyle/>
          <a:p>
            <a:r>
              <a:rPr lang="en-US" dirty="0" smtClean="0"/>
              <a:t>	Leukocytes           Brain      Blood-Associated    Heart               Liver              Testes	</a:t>
            </a:r>
            <a:endParaRPr lang="en-US" dirty="0"/>
          </a:p>
        </p:txBody>
      </p:sp>
      <p:sp>
        <p:nvSpPr>
          <p:cNvPr id="8" name="TextBox 7"/>
          <p:cNvSpPr txBox="1"/>
          <p:nvPr/>
        </p:nvSpPr>
        <p:spPr>
          <a:xfrm>
            <a:off x="4979349" y="6411358"/>
            <a:ext cx="1229135" cy="369332"/>
          </a:xfrm>
          <a:prstGeom prst="rect">
            <a:avLst/>
          </a:prstGeom>
          <a:noFill/>
        </p:spPr>
        <p:txBody>
          <a:bodyPr wrap="square" rtlCol="0">
            <a:spAutoFit/>
          </a:bodyPr>
          <a:lstStyle/>
          <a:p>
            <a:r>
              <a:rPr lang="en-US" dirty="0" smtClean="0"/>
              <a:t>Organs</a:t>
            </a:r>
            <a:endParaRPr lang="en-US" dirty="0"/>
          </a:p>
        </p:txBody>
      </p:sp>
      <p:sp>
        <p:nvSpPr>
          <p:cNvPr id="6" name="Frame 5"/>
          <p:cNvSpPr/>
          <p:nvPr/>
        </p:nvSpPr>
        <p:spPr>
          <a:xfrm>
            <a:off x="1407656" y="4480560"/>
            <a:ext cx="8650744" cy="901337"/>
          </a:xfrm>
          <a:prstGeom prst="frame">
            <a:avLst>
              <a:gd name="adj1" fmla="val 5147"/>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8908869" y="65314"/>
            <a:ext cx="184731" cy="369332"/>
          </a:xfrm>
          <a:prstGeom prst="rect">
            <a:avLst/>
          </a:prstGeom>
          <a:noFill/>
        </p:spPr>
        <p:txBody>
          <a:bodyPr wrap="none" rtlCol="0">
            <a:spAutoFit/>
          </a:bodyPr>
          <a:lstStyle/>
          <a:p>
            <a:endParaRPr lang="en-US" dirty="0"/>
          </a:p>
        </p:txBody>
      </p:sp>
      <p:sp>
        <p:nvSpPr>
          <p:cNvPr id="2" name="Slide Number Placeholder 1"/>
          <p:cNvSpPr>
            <a:spLocks noGrp="1"/>
          </p:cNvSpPr>
          <p:nvPr>
            <p:ph type="sldNum" sz="quarter" idx="12"/>
          </p:nvPr>
        </p:nvSpPr>
        <p:spPr/>
        <p:txBody>
          <a:bodyPr/>
          <a:lstStyle/>
          <a:p>
            <a:fld id="{82A6AC3E-EC67-DD43-9F69-85C831100C97}" type="slidenum">
              <a:rPr lang="en-US" smtClean="0"/>
              <a:t>30</a:t>
            </a:fld>
            <a:endParaRPr lang="en-US"/>
          </a:p>
        </p:txBody>
      </p:sp>
      <p:sp>
        <p:nvSpPr>
          <p:cNvPr id="11" name="TextBox 10"/>
          <p:cNvSpPr txBox="1"/>
          <p:nvPr/>
        </p:nvSpPr>
        <p:spPr>
          <a:xfrm rot="16200000">
            <a:off x="-1888829" y="2740149"/>
            <a:ext cx="6211467" cy="276999"/>
          </a:xfrm>
          <a:prstGeom prst="rect">
            <a:avLst/>
          </a:prstGeom>
          <a:noFill/>
        </p:spPr>
        <p:txBody>
          <a:bodyPr wrap="square" rtlCol="0">
            <a:spAutoFit/>
          </a:bodyPr>
          <a:lstStyle/>
          <a:p>
            <a:r>
              <a:rPr lang="en-US" sz="1200" dirty="0" smtClean="0"/>
              <a:t>Testes	                Brain	   Leukocytes</a:t>
            </a:r>
            <a:endParaRPr lang="en-US" sz="1200" dirty="0"/>
          </a:p>
        </p:txBody>
      </p:sp>
    </p:spTree>
    <p:extLst>
      <p:ext uri="{BB962C8B-B14F-4D97-AF65-F5344CB8AC3E}">
        <p14:creationId xmlns:p14="http://schemas.microsoft.com/office/powerpoint/2010/main" val="119595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22" presetClass="exit" presetSubtype="1" fill="hold" grpId="0" nodeType="withEffect">
                                  <p:stCondLst>
                                    <p:cond delay="0"/>
                                  </p:stCondLst>
                                  <p:childTnLst>
                                    <p:animEffect transition="out" filter="wipe(up)">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22" presetClass="exit" presetSubtype="1" fill="hold" grpId="0" nodeType="withEffect">
                                  <p:stCondLst>
                                    <p:cond delay="0"/>
                                  </p:stCondLst>
                                  <p:childTnLst>
                                    <p:animEffect transition="out" filter="wipe(up)">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22" presetClass="exit" presetSubtype="1" fill="hold" grpId="0" nodeType="withEffect">
                                  <p:stCondLst>
                                    <p:cond delay="0"/>
                                  </p:stCondLst>
                                  <p:childTnLst>
                                    <p:animEffect transition="out" filter="wipe(up)">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502920"/>
            <a:ext cx="9601200" cy="764177"/>
          </a:xfrm>
        </p:spPr>
        <p:txBody>
          <a:bodyPr>
            <a:normAutofit/>
          </a:bodyPr>
          <a:lstStyle/>
          <a:p>
            <a:r>
              <a:rPr lang="en-US" sz="3600" dirty="0" smtClean="0"/>
              <a:t>ID Accuracy of S-matrices with Different Inputs</a:t>
            </a:r>
            <a:endParaRPr lang="en-US" sz="3600" dirty="0"/>
          </a:p>
        </p:txBody>
      </p:sp>
      <p:graphicFrame>
        <p:nvGraphicFramePr>
          <p:cNvPr id="4" name="Chart 3"/>
          <p:cNvGraphicFramePr>
            <a:graphicFrameLocks/>
          </p:cNvGraphicFramePr>
          <p:nvPr>
            <p:extLst>
              <p:ext uri="{D42A27DB-BD31-4B8C-83A1-F6EECF244321}">
                <p14:modId xmlns:p14="http://schemas.microsoft.com/office/powerpoint/2010/main" val="1814634316"/>
              </p:ext>
            </p:extLst>
          </p:nvPr>
        </p:nvGraphicFramePr>
        <p:xfrm>
          <a:off x="1371599" y="1449977"/>
          <a:ext cx="8595361" cy="487244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82A6AC3E-EC67-DD43-9F69-85C831100C97}" type="slidenum">
              <a:rPr lang="en-US" smtClean="0"/>
              <a:t>31</a:t>
            </a:fld>
            <a:endParaRPr lang="en-US"/>
          </a:p>
        </p:txBody>
      </p:sp>
      <p:sp>
        <p:nvSpPr>
          <p:cNvPr id="5" name="Frame 4"/>
          <p:cNvSpPr/>
          <p:nvPr/>
        </p:nvSpPr>
        <p:spPr>
          <a:xfrm>
            <a:off x="2766950" y="2553195"/>
            <a:ext cx="878774" cy="2956956"/>
          </a:xfrm>
          <a:prstGeom prst="frame">
            <a:avLst>
              <a:gd name="adj1" fmla="val 574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5218017" y="3886200"/>
            <a:ext cx="878774" cy="1623951"/>
          </a:xfrm>
          <a:prstGeom prst="frame">
            <a:avLst>
              <a:gd name="adj1" fmla="val 574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8522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4336" y="3455737"/>
            <a:ext cx="9601200" cy="1485900"/>
          </a:xfrm>
        </p:spPr>
        <p:txBody>
          <a:bodyPr/>
          <a:lstStyle/>
          <a:p>
            <a:r>
              <a:rPr lang="en-US" dirty="0" smtClean="0"/>
              <a:t>Part 6: Repeat with tRNA &amp; piRNA</a:t>
            </a:r>
            <a:endParaRPr lang="en-US" dirty="0"/>
          </a:p>
        </p:txBody>
      </p:sp>
      <p:sp>
        <p:nvSpPr>
          <p:cNvPr id="3" name="Rectangle 2"/>
          <p:cNvSpPr/>
          <p:nvPr/>
        </p:nvSpPr>
        <p:spPr>
          <a:xfrm>
            <a:off x="2385234" y="1516745"/>
            <a:ext cx="7777669" cy="1938992"/>
          </a:xfrm>
          <a:prstGeom prst="rect">
            <a:avLst/>
          </a:prstGeom>
        </p:spPr>
        <p:txBody>
          <a:bodyPr wrap="square">
            <a:spAutoFit/>
          </a:bodyPr>
          <a:lstStyle/>
          <a:p>
            <a:r>
              <a:rPr lang="en-US" sz="2400" dirty="0"/>
              <a:t>Part 1: </a:t>
            </a:r>
            <a:r>
              <a:rPr lang="en-US" sz="2400" dirty="0" smtClean="0"/>
              <a:t>Background</a:t>
            </a:r>
            <a:r>
              <a:rPr lang="en-US" sz="2400" dirty="0"/>
              <a:t/>
            </a:r>
            <a:br>
              <a:rPr lang="en-US" sz="2400" dirty="0"/>
            </a:br>
            <a:r>
              <a:rPr lang="en-US" sz="2400" dirty="0"/>
              <a:t>Part 2: </a:t>
            </a:r>
            <a:r>
              <a:rPr lang="en-US" sz="2400" dirty="0" smtClean="0"/>
              <a:t>Collecting Data</a:t>
            </a:r>
            <a:r>
              <a:rPr lang="en-US" sz="2400" dirty="0"/>
              <a:t/>
            </a:r>
            <a:br>
              <a:rPr lang="en-US" sz="2400" dirty="0"/>
            </a:br>
            <a:r>
              <a:rPr lang="en-US" sz="2400" dirty="0"/>
              <a:t>Part 3: </a:t>
            </a:r>
            <a:r>
              <a:rPr lang="en-US" sz="2400" dirty="0" smtClean="0"/>
              <a:t>Getting the </a:t>
            </a:r>
            <a:r>
              <a:rPr lang="en-US" sz="2400" dirty="0"/>
              <a:t>Signature </a:t>
            </a:r>
            <a:r>
              <a:rPr lang="en-US" sz="2400" dirty="0" smtClean="0"/>
              <a:t>Matrix</a:t>
            </a:r>
          </a:p>
          <a:p>
            <a:r>
              <a:rPr lang="en-US" sz="2400" dirty="0" smtClean="0"/>
              <a:t>Part 4: Dependent Tissue Identification (Control)</a:t>
            </a:r>
          </a:p>
          <a:p>
            <a:r>
              <a:rPr lang="en-US" sz="2400" dirty="0" smtClean="0"/>
              <a:t>Part 5: Independent Tissue Identification (Experimental)</a:t>
            </a:r>
            <a:endParaRPr lang="en-US" sz="2400" dirty="0"/>
          </a:p>
        </p:txBody>
      </p:sp>
      <p:sp>
        <p:nvSpPr>
          <p:cNvPr id="4" name="Slide Number Placeholder 3"/>
          <p:cNvSpPr>
            <a:spLocks noGrp="1"/>
          </p:cNvSpPr>
          <p:nvPr>
            <p:ph type="sldNum" sz="quarter" idx="2"/>
          </p:nvPr>
        </p:nvSpPr>
        <p:spPr/>
        <p:txBody>
          <a:bodyPr/>
          <a:lstStyle/>
          <a:p>
            <a:pPr lvl="0"/>
            <a:fld id="{86CB4B4D-7CA3-9044-876B-883B54F8677D}" type="slidenum">
              <a:rPr lang="en-US" smtClean="0"/>
              <a:t>32</a:t>
            </a:fld>
            <a:endParaRPr lang="en-US"/>
          </a:p>
        </p:txBody>
      </p:sp>
    </p:spTree>
    <p:extLst>
      <p:ext uri="{BB962C8B-B14F-4D97-AF65-F5344CB8AC3E}">
        <p14:creationId xmlns:p14="http://schemas.microsoft.com/office/powerpoint/2010/main" val="1972451449"/>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495300"/>
            <a:ext cx="10820401" cy="1485900"/>
          </a:xfrm>
        </p:spPr>
        <p:txBody>
          <a:bodyPr>
            <a:normAutofit/>
          </a:bodyPr>
          <a:lstStyle/>
          <a:p>
            <a:r>
              <a:rPr lang="en-US" dirty="0" smtClean="0"/>
              <a:t>Identification Accuracy (tRNAs and piRNAs)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90526343"/>
              </p:ext>
            </p:extLst>
          </p:nvPr>
        </p:nvGraphicFramePr>
        <p:xfrm>
          <a:off x="2123918" y="1644907"/>
          <a:ext cx="8248518" cy="1725102"/>
        </p:xfrm>
        <a:graphic>
          <a:graphicData uri="http://schemas.openxmlformats.org/drawingml/2006/table">
            <a:tbl>
              <a:tblPr/>
              <a:tblGrid>
                <a:gridCol w="2469376"/>
                <a:gridCol w="1799873"/>
                <a:gridCol w="1914451"/>
                <a:gridCol w="2064818"/>
              </a:tblGrid>
              <a:tr h="737533">
                <a:tc>
                  <a:txBody>
                    <a:bodyPr/>
                    <a:lstStyle/>
                    <a:p>
                      <a:pPr algn="r" fontAlgn="b"/>
                      <a:endParaRPr lang="en-US" sz="2400" b="0" i="0" u="none" strike="noStrike" dirty="0">
                        <a:solidFill>
                          <a:srgbClr val="000000"/>
                        </a:solidFill>
                        <a:effectLst/>
                        <a:latin typeface="Calibri" charset="0"/>
                      </a:endParaRPr>
                    </a:p>
                  </a:txBody>
                  <a:tcPr marL="12700" marR="12700" marT="1270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charset="0"/>
                        </a:rPr>
                        <a:t>Predictions Made</a:t>
                      </a:r>
                    </a:p>
                  </a:txBody>
                  <a:tcPr marL="12700" marR="12700" marT="1270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charset="0"/>
                        </a:rPr>
                        <a:t>Predictions Correct</a:t>
                      </a:r>
                    </a:p>
                  </a:txBody>
                  <a:tcPr marL="12700" marR="12700" marT="1270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charset="0"/>
                        </a:rPr>
                        <a:t>Total Correct</a:t>
                      </a:r>
                    </a:p>
                  </a:txBody>
                  <a:tcPr marL="12700" marR="12700" marT="12700" marB="0" anchor="b">
                    <a:lnL>
                      <a:noFill/>
                    </a:lnL>
                    <a:lnR>
                      <a:noFill/>
                    </a:lnR>
                    <a:lnT>
                      <a:noFill/>
                    </a:lnT>
                    <a:lnB w="12700" cap="flat" cmpd="sng" algn="ctr">
                      <a:solidFill>
                        <a:schemeClr val="tx1"/>
                      </a:solidFill>
                      <a:prstDash val="solid"/>
                      <a:round/>
                      <a:headEnd type="none" w="med" len="med"/>
                      <a:tailEnd type="none" w="med" len="med"/>
                    </a:lnB>
                  </a:tcPr>
                </a:tc>
              </a:tr>
              <a:tr h="435472">
                <a:tc>
                  <a:txBody>
                    <a:bodyPr/>
                    <a:lstStyle/>
                    <a:p>
                      <a:pPr algn="r" fontAlgn="b"/>
                      <a:r>
                        <a:rPr lang="en-US" sz="2400" b="0" i="0" u="none" strike="noStrike" dirty="0">
                          <a:solidFill>
                            <a:srgbClr val="000000"/>
                          </a:solidFill>
                          <a:effectLst/>
                          <a:latin typeface="Calibri" charset="0"/>
                        </a:rPr>
                        <a:t>Full S </a:t>
                      </a:r>
                    </a:p>
                  </a:txBody>
                  <a:tcPr marL="12700" marR="12700" marT="1270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smtClean="0">
                          <a:solidFill>
                            <a:srgbClr val="000000"/>
                          </a:solidFill>
                          <a:effectLst/>
                          <a:latin typeface="Calibri" charset="0"/>
                        </a:rPr>
                        <a:t>96%</a:t>
                      </a:r>
                      <a:endParaRPr lang="en-US" sz="2400" b="0" i="0" u="none" strike="noStrike" dirty="0">
                        <a:solidFill>
                          <a:srgbClr val="000000"/>
                        </a:solidFill>
                        <a:effectLst/>
                        <a:latin typeface="Calibri" charset="0"/>
                      </a:endParaRPr>
                    </a:p>
                  </a:txBody>
                  <a:tcPr marL="12700" marR="12700" marT="1270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smtClean="0">
                          <a:solidFill>
                            <a:srgbClr val="000000"/>
                          </a:solidFill>
                          <a:effectLst/>
                          <a:latin typeface="Calibri" charset="0"/>
                        </a:rPr>
                        <a:t>80%</a:t>
                      </a:r>
                      <a:endParaRPr lang="en-US" sz="2400" b="0" i="0" u="none" strike="noStrike" dirty="0">
                        <a:solidFill>
                          <a:srgbClr val="000000"/>
                        </a:solidFill>
                        <a:effectLst/>
                        <a:latin typeface="Calibri" charset="0"/>
                      </a:endParaRPr>
                    </a:p>
                  </a:txBody>
                  <a:tcPr marL="12700" marR="12700" marT="1270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b="0" i="0" u="none" strike="noStrike" dirty="0" smtClean="0">
                          <a:solidFill>
                            <a:srgbClr val="FF0000"/>
                          </a:solidFill>
                          <a:effectLst/>
                          <a:latin typeface="Calibri" charset="0"/>
                        </a:rPr>
                        <a:t>77%</a:t>
                      </a:r>
                      <a:endParaRPr lang="en-US" sz="2800" b="0" i="0" u="none" strike="noStrike" dirty="0">
                        <a:solidFill>
                          <a:srgbClr val="FF0000"/>
                        </a:solidFill>
                        <a:effectLst/>
                        <a:latin typeface="Calibri" charset="0"/>
                      </a:endParaRPr>
                    </a:p>
                  </a:txBody>
                  <a:tcPr marL="12700" marR="12700" marT="1270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1462">
                <a:tc>
                  <a:txBody>
                    <a:bodyPr/>
                    <a:lstStyle/>
                    <a:p>
                      <a:pPr algn="r" fontAlgn="b"/>
                      <a:r>
                        <a:rPr lang="en-US" sz="2400" b="0" i="0" u="none" strike="noStrike" baseline="0" dirty="0" smtClean="0">
                          <a:solidFill>
                            <a:srgbClr val="000000"/>
                          </a:solidFill>
                          <a:effectLst/>
                          <a:latin typeface="Calibri" charset="0"/>
                        </a:rPr>
                        <a:t>Top 100 tRNAs S</a:t>
                      </a:r>
                      <a:endParaRPr lang="en-US" sz="2400" b="0" i="0" u="none" strike="noStrike" dirty="0">
                        <a:solidFill>
                          <a:srgbClr val="000000"/>
                        </a:solidFill>
                        <a:effectLst/>
                        <a:latin typeface="Calibri" charset="0"/>
                      </a:endParaRPr>
                    </a:p>
                  </a:txBody>
                  <a:tcPr marL="12700" marR="12700" marT="1270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smtClean="0">
                          <a:solidFill>
                            <a:srgbClr val="000000"/>
                          </a:solidFill>
                          <a:effectLst/>
                          <a:latin typeface="Calibri" charset="0"/>
                        </a:rPr>
                        <a:t>96%</a:t>
                      </a:r>
                      <a:endParaRPr lang="en-US" sz="2400" b="0" i="0" u="none" strike="noStrike" dirty="0">
                        <a:solidFill>
                          <a:srgbClr val="000000"/>
                        </a:solidFill>
                        <a:effectLst/>
                        <a:latin typeface="Calibri" charset="0"/>
                      </a:endParaRPr>
                    </a:p>
                  </a:txBody>
                  <a:tcPr marL="12700" marR="12700" marT="1270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smtClean="0">
                          <a:solidFill>
                            <a:srgbClr val="000000"/>
                          </a:solidFill>
                          <a:effectLst/>
                          <a:latin typeface="Calibri" charset="0"/>
                        </a:rPr>
                        <a:t>82%</a:t>
                      </a:r>
                      <a:endParaRPr lang="en-US" sz="2400" b="0" i="0" u="none" strike="noStrike" dirty="0">
                        <a:solidFill>
                          <a:srgbClr val="000000"/>
                        </a:solidFill>
                        <a:effectLst/>
                        <a:latin typeface="Calibri" charset="0"/>
                      </a:endParaRPr>
                    </a:p>
                  </a:txBody>
                  <a:tcPr marL="12700" marR="12700" marT="1270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b="0" i="0" u="none" strike="noStrike" dirty="0" smtClean="0">
                          <a:solidFill>
                            <a:srgbClr val="FF0000"/>
                          </a:solidFill>
                          <a:effectLst/>
                          <a:latin typeface="Calibri" charset="0"/>
                        </a:rPr>
                        <a:t>78%</a:t>
                      </a:r>
                      <a:endParaRPr lang="en-US" sz="2800" b="0" i="0" u="none" strike="noStrike" dirty="0">
                        <a:solidFill>
                          <a:srgbClr val="FF0000"/>
                        </a:solidFill>
                        <a:effectLst/>
                        <a:latin typeface="Calibri" charset="0"/>
                      </a:endParaRPr>
                    </a:p>
                  </a:txBody>
                  <a:tcPr marL="12700" marR="12700" marT="1270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8374295"/>
              </p:ext>
            </p:extLst>
          </p:nvPr>
        </p:nvGraphicFramePr>
        <p:xfrm>
          <a:off x="2123918" y="4094850"/>
          <a:ext cx="8248517" cy="1623060"/>
        </p:xfrm>
        <a:graphic>
          <a:graphicData uri="http://schemas.openxmlformats.org/drawingml/2006/table">
            <a:tbl>
              <a:tblPr/>
              <a:tblGrid>
                <a:gridCol w="2688409"/>
                <a:gridCol w="1703053"/>
                <a:gridCol w="1867486"/>
                <a:gridCol w="1989569"/>
              </a:tblGrid>
              <a:tr h="261831">
                <a:tc>
                  <a:txBody>
                    <a:bodyPr/>
                    <a:lstStyle/>
                    <a:p>
                      <a:pPr algn="r" fontAlgn="b"/>
                      <a:endParaRPr lang="en-US" sz="2400" b="0" i="0" u="none" strike="noStrike" dirty="0">
                        <a:solidFill>
                          <a:srgbClr val="000000"/>
                        </a:solidFill>
                        <a:effectLst/>
                        <a:latin typeface="Calibri" charset="0"/>
                      </a:endParaRPr>
                    </a:p>
                  </a:txBody>
                  <a:tcPr marL="12700" marR="12700" marT="1270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charset="0"/>
                        </a:rPr>
                        <a:t>Predictions Made</a:t>
                      </a:r>
                    </a:p>
                  </a:txBody>
                  <a:tcPr marL="12700" marR="12700" marT="1270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charset="0"/>
                        </a:rPr>
                        <a:t>Predictions Correct</a:t>
                      </a:r>
                    </a:p>
                  </a:txBody>
                  <a:tcPr marL="12700" marR="12700" marT="1270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charset="0"/>
                        </a:rPr>
                        <a:t>Total Correct</a:t>
                      </a:r>
                    </a:p>
                  </a:txBody>
                  <a:tcPr marL="12700" marR="12700" marT="12700" marB="0" anchor="b">
                    <a:lnL>
                      <a:noFill/>
                    </a:lnL>
                    <a:lnR>
                      <a:noFill/>
                    </a:lnR>
                    <a:lnT>
                      <a:noFill/>
                    </a:lnT>
                    <a:lnB w="12700" cap="flat" cmpd="sng" algn="ctr">
                      <a:solidFill>
                        <a:schemeClr val="tx1"/>
                      </a:solidFill>
                      <a:prstDash val="solid"/>
                      <a:round/>
                      <a:headEnd type="none" w="med" len="med"/>
                      <a:tailEnd type="none" w="med" len="med"/>
                    </a:lnB>
                  </a:tcPr>
                </a:tc>
              </a:tr>
              <a:tr h="258352">
                <a:tc>
                  <a:txBody>
                    <a:bodyPr/>
                    <a:lstStyle/>
                    <a:p>
                      <a:pPr algn="r" fontAlgn="b"/>
                      <a:r>
                        <a:rPr lang="en-US" sz="2400" b="0" i="0" u="none" strike="noStrike" dirty="0">
                          <a:solidFill>
                            <a:srgbClr val="000000"/>
                          </a:solidFill>
                          <a:effectLst/>
                          <a:latin typeface="Calibri" charset="0"/>
                        </a:rPr>
                        <a:t>Full S </a:t>
                      </a:r>
                    </a:p>
                  </a:txBody>
                  <a:tcPr marL="12700" marR="12700" marT="1270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smtClean="0">
                          <a:solidFill>
                            <a:srgbClr val="000000"/>
                          </a:solidFill>
                          <a:effectLst/>
                          <a:latin typeface="Calibri" charset="0"/>
                        </a:rPr>
                        <a:t>87%</a:t>
                      </a:r>
                      <a:endParaRPr lang="en-US" sz="2400" b="0" i="0" u="none" strike="noStrike" dirty="0">
                        <a:solidFill>
                          <a:srgbClr val="000000"/>
                        </a:solidFill>
                        <a:effectLst/>
                        <a:latin typeface="Calibri" charset="0"/>
                      </a:endParaRPr>
                    </a:p>
                  </a:txBody>
                  <a:tcPr marL="12700" marR="12700" marT="1270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smtClean="0">
                          <a:solidFill>
                            <a:srgbClr val="000000"/>
                          </a:solidFill>
                          <a:effectLst/>
                          <a:latin typeface="Calibri" charset="0"/>
                        </a:rPr>
                        <a:t>82%</a:t>
                      </a:r>
                      <a:endParaRPr lang="en-US" sz="2400" b="0" i="0" u="none" strike="noStrike" dirty="0">
                        <a:solidFill>
                          <a:srgbClr val="000000"/>
                        </a:solidFill>
                        <a:effectLst/>
                        <a:latin typeface="Calibri" charset="0"/>
                      </a:endParaRPr>
                    </a:p>
                  </a:txBody>
                  <a:tcPr marL="12700" marR="12700" marT="1270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b="0" i="0" u="none" strike="noStrike" dirty="0" smtClean="0">
                          <a:solidFill>
                            <a:srgbClr val="FF0000"/>
                          </a:solidFill>
                          <a:effectLst/>
                          <a:latin typeface="Calibri" charset="0"/>
                        </a:rPr>
                        <a:t>71%</a:t>
                      </a:r>
                      <a:endParaRPr lang="en-US" sz="2800" b="0" i="0" u="none" strike="noStrike" dirty="0">
                        <a:solidFill>
                          <a:srgbClr val="FF0000"/>
                        </a:solidFill>
                        <a:effectLst/>
                        <a:latin typeface="Calibri" charset="0"/>
                      </a:endParaRPr>
                    </a:p>
                  </a:txBody>
                  <a:tcPr marL="12700" marR="12700" marT="1270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891">
                <a:tc>
                  <a:txBody>
                    <a:bodyPr/>
                    <a:lstStyle/>
                    <a:p>
                      <a:pPr algn="r" fontAlgn="b"/>
                      <a:r>
                        <a:rPr lang="en-US" sz="2400" b="0" i="0" u="none" strike="noStrike" dirty="0" smtClean="0">
                          <a:solidFill>
                            <a:schemeClr val="tx1"/>
                          </a:solidFill>
                          <a:effectLst/>
                          <a:latin typeface="Calibri" charset="0"/>
                        </a:rPr>
                        <a:t>Top 100</a:t>
                      </a:r>
                      <a:r>
                        <a:rPr lang="en-US" sz="2400" b="0" i="0" u="none" strike="noStrike" baseline="0" dirty="0" smtClean="0">
                          <a:solidFill>
                            <a:schemeClr val="tx1"/>
                          </a:solidFill>
                          <a:effectLst/>
                          <a:latin typeface="Calibri" charset="0"/>
                        </a:rPr>
                        <a:t> piRNAs</a:t>
                      </a:r>
                      <a:r>
                        <a:rPr lang="en-US" sz="2400" b="0" i="0" u="none" strike="noStrike" baseline="0" dirty="0" smtClean="0">
                          <a:solidFill>
                            <a:srgbClr val="000000"/>
                          </a:solidFill>
                          <a:effectLst/>
                          <a:latin typeface="Calibri" charset="0"/>
                        </a:rPr>
                        <a:t> </a:t>
                      </a:r>
                      <a:r>
                        <a:rPr lang="en-US" sz="2400" b="0" i="0" u="none" strike="noStrike" dirty="0" smtClean="0">
                          <a:solidFill>
                            <a:schemeClr val="tx1"/>
                          </a:solidFill>
                          <a:effectLst/>
                          <a:latin typeface="Calibri" charset="0"/>
                        </a:rPr>
                        <a:t>S</a:t>
                      </a:r>
                      <a:endParaRPr lang="en-US" sz="2400" b="0" i="0" u="none" strike="noStrike" dirty="0">
                        <a:solidFill>
                          <a:schemeClr val="tx1"/>
                        </a:solidFill>
                        <a:effectLst/>
                        <a:latin typeface="Calibri" charset="0"/>
                      </a:endParaRPr>
                    </a:p>
                  </a:txBody>
                  <a:tcPr marL="12700" marR="12700" marT="1270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smtClean="0">
                          <a:solidFill>
                            <a:schemeClr val="tx1"/>
                          </a:solidFill>
                          <a:effectLst/>
                          <a:latin typeface="Calibri" charset="0"/>
                        </a:rPr>
                        <a:t>88%</a:t>
                      </a:r>
                      <a:endParaRPr lang="en-US" sz="2400" b="0" i="0" u="none" strike="noStrike" dirty="0">
                        <a:solidFill>
                          <a:schemeClr val="tx1"/>
                        </a:solidFill>
                        <a:effectLst/>
                        <a:latin typeface="Calibri" charset="0"/>
                      </a:endParaRPr>
                    </a:p>
                  </a:txBody>
                  <a:tcPr marL="12700" marR="12700" marT="1270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smtClean="0">
                          <a:solidFill>
                            <a:schemeClr val="tx1"/>
                          </a:solidFill>
                          <a:effectLst/>
                          <a:latin typeface="Calibri" charset="0"/>
                        </a:rPr>
                        <a:t>77%</a:t>
                      </a:r>
                      <a:endParaRPr lang="en-US" sz="2400" b="0" i="0" u="none" strike="noStrike" dirty="0">
                        <a:solidFill>
                          <a:schemeClr val="tx1"/>
                        </a:solidFill>
                        <a:effectLst/>
                        <a:latin typeface="Calibri" charset="0"/>
                      </a:endParaRPr>
                    </a:p>
                  </a:txBody>
                  <a:tcPr marL="12700" marR="12700" marT="1270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800" b="0" i="0" u="none" strike="noStrike" dirty="0" smtClean="0">
                          <a:solidFill>
                            <a:srgbClr val="FF0000"/>
                          </a:solidFill>
                          <a:effectLst/>
                          <a:latin typeface="Calibri" charset="0"/>
                        </a:rPr>
                        <a:t>68%</a:t>
                      </a:r>
                      <a:endParaRPr lang="en-US" sz="2800" b="0" i="0" u="none" strike="noStrike" dirty="0">
                        <a:solidFill>
                          <a:srgbClr val="FF0000"/>
                        </a:solidFill>
                        <a:effectLst/>
                        <a:latin typeface="Calibri" charset="0"/>
                      </a:endParaRPr>
                    </a:p>
                  </a:txBody>
                  <a:tcPr marL="12700" marR="12700" marT="1270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82A6AC3E-EC67-DD43-9F69-85C831100C97}" type="slidenum">
              <a:rPr lang="en-US" smtClean="0"/>
              <a:t>33</a:t>
            </a:fld>
            <a:endParaRPr lang="en-US"/>
          </a:p>
        </p:txBody>
      </p:sp>
      <p:sp>
        <p:nvSpPr>
          <p:cNvPr id="4" name="TextBox 3"/>
          <p:cNvSpPr txBox="1"/>
          <p:nvPr/>
        </p:nvSpPr>
        <p:spPr>
          <a:xfrm>
            <a:off x="2220686" y="1598619"/>
            <a:ext cx="1867988" cy="584775"/>
          </a:xfrm>
          <a:prstGeom prst="rect">
            <a:avLst/>
          </a:prstGeom>
          <a:noFill/>
        </p:spPr>
        <p:txBody>
          <a:bodyPr wrap="square" rtlCol="0">
            <a:spAutoFit/>
          </a:bodyPr>
          <a:lstStyle/>
          <a:p>
            <a:r>
              <a:rPr lang="en-US" sz="3200" b="1" dirty="0" smtClean="0"/>
              <a:t>tRNAs</a:t>
            </a:r>
            <a:endParaRPr lang="en-US" sz="3200" b="1" dirty="0"/>
          </a:p>
        </p:txBody>
      </p:sp>
      <p:sp>
        <p:nvSpPr>
          <p:cNvPr id="8" name="TextBox 7"/>
          <p:cNvSpPr txBox="1"/>
          <p:nvPr/>
        </p:nvSpPr>
        <p:spPr>
          <a:xfrm>
            <a:off x="2123918" y="4034535"/>
            <a:ext cx="1867988" cy="584775"/>
          </a:xfrm>
          <a:prstGeom prst="rect">
            <a:avLst/>
          </a:prstGeom>
          <a:noFill/>
        </p:spPr>
        <p:txBody>
          <a:bodyPr wrap="square" rtlCol="0">
            <a:spAutoFit/>
          </a:bodyPr>
          <a:lstStyle/>
          <a:p>
            <a:r>
              <a:rPr lang="en-US" sz="3200" b="1" dirty="0" smtClean="0"/>
              <a:t>piRNAs</a:t>
            </a:r>
            <a:endParaRPr lang="en-US" sz="3200" b="1" dirty="0"/>
          </a:p>
        </p:txBody>
      </p:sp>
    </p:spTree>
    <p:extLst>
      <p:ext uri="{BB962C8B-B14F-4D97-AF65-F5344CB8AC3E}">
        <p14:creationId xmlns:p14="http://schemas.microsoft.com/office/powerpoint/2010/main" val="1663080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a:t>
            </a:r>
            <a:endParaRPr lang="en-US" dirty="0"/>
          </a:p>
        </p:txBody>
      </p:sp>
      <p:sp>
        <p:nvSpPr>
          <p:cNvPr id="3" name="Content Placeholder 2"/>
          <p:cNvSpPr>
            <a:spLocks noGrp="1"/>
          </p:cNvSpPr>
          <p:nvPr>
            <p:ph idx="1"/>
          </p:nvPr>
        </p:nvSpPr>
        <p:spPr>
          <a:xfrm>
            <a:off x="1371600" y="1595692"/>
            <a:ext cx="10332720" cy="4322507"/>
          </a:xfrm>
        </p:spPr>
        <p:txBody>
          <a:bodyPr>
            <a:normAutofit/>
          </a:bodyPr>
          <a:lstStyle/>
          <a:p>
            <a:pPr lvl="2"/>
            <a:r>
              <a:rPr lang="en-US" sz="3600" dirty="0" smtClean="0"/>
              <a:t>Apply the atlas to independent normal samples </a:t>
            </a:r>
            <a:r>
              <a:rPr lang="en-US" sz="3200" i="1" dirty="0" smtClean="0"/>
              <a:t>(Problems with Grace; can’t use ExceRpt)</a:t>
            </a:r>
          </a:p>
          <a:p>
            <a:pPr lvl="2"/>
            <a:r>
              <a:rPr lang="en-US" sz="3600" dirty="0" smtClean="0"/>
              <a:t>Signatures for more tissues, especially significant tissues studied to model human systems. </a:t>
            </a:r>
          </a:p>
          <a:p>
            <a:pPr lvl="2"/>
            <a:r>
              <a:rPr lang="en-US" sz="3600" dirty="0" smtClean="0"/>
              <a:t>Sub-signatures in tissues</a:t>
            </a:r>
          </a:p>
        </p:txBody>
      </p:sp>
      <p:sp>
        <p:nvSpPr>
          <p:cNvPr id="4" name="Slide Number Placeholder 3"/>
          <p:cNvSpPr>
            <a:spLocks noGrp="1"/>
          </p:cNvSpPr>
          <p:nvPr>
            <p:ph type="sldNum" sz="quarter" idx="12"/>
          </p:nvPr>
        </p:nvSpPr>
        <p:spPr/>
        <p:txBody>
          <a:bodyPr/>
          <a:lstStyle/>
          <a:p>
            <a:fld id="{82A6AC3E-EC67-DD43-9F69-85C831100C97}" type="slidenum">
              <a:rPr lang="en-US" smtClean="0"/>
              <a:t>34</a:t>
            </a:fld>
            <a:endParaRPr lang="en-US"/>
          </a:p>
        </p:txBody>
      </p:sp>
    </p:spTree>
    <p:extLst>
      <p:ext uri="{BB962C8B-B14F-4D97-AF65-F5344CB8AC3E}">
        <p14:creationId xmlns:p14="http://schemas.microsoft.com/office/powerpoint/2010/main" val="1175526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120" y="434662"/>
            <a:ext cx="9823938" cy="803786"/>
          </a:xfrm>
        </p:spPr>
        <p:txBody>
          <a:bodyPr>
            <a:normAutofit fontScale="90000"/>
          </a:bodyPr>
          <a:lstStyle/>
          <a:p>
            <a:r>
              <a:rPr lang="en-US" sz="5400" dirty="0" smtClean="0"/>
              <a:t>Addition to the ExceRpt Pipeline</a:t>
            </a:r>
            <a:endParaRPr lang="en-US" sz="5400" dirty="0"/>
          </a:p>
        </p:txBody>
      </p:sp>
      <p:pic>
        <p:nvPicPr>
          <p:cNvPr id="7" name="smallExRNA_Workflow.pdf"/>
          <p:cNvPicPr/>
          <p:nvPr/>
        </p:nvPicPr>
        <p:blipFill>
          <a:blip r:embed="rId3">
            <a:extLst/>
          </a:blip>
          <a:stretch>
            <a:fillRect/>
          </a:stretch>
        </p:blipFill>
        <p:spPr>
          <a:xfrm>
            <a:off x="1308662" y="1447511"/>
            <a:ext cx="9364593" cy="4105976"/>
          </a:xfrm>
          <a:prstGeom prst="rect">
            <a:avLst/>
          </a:prstGeom>
          <a:ln w="12700">
            <a:miter lim="400000"/>
          </a:ln>
        </p:spPr>
      </p:pic>
      <p:sp>
        <p:nvSpPr>
          <p:cNvPr id="10" name="TextBox 9"/>
          <p:cNvSpPr txBox="1"/>
          <p:nvPr/>
        </p:nvSpPr>
        <p:spPr>
          <a:xfrm>
            <a:off x="9062474" y="5596436"/>
            <a:ext cx="2669458" cy="369332"/>
          </a:xfrm>
          <a:prstGeom prst="rect">
            <a:avLst/>
          </a:prstGeom>
          <a:noFill/>
        </p:spPr>
        <p:txBody>
          <a:bodyPr wrap="square" rtlCol="0">
            <a:spAutoFit/>
          </a:bodyPr>
          <a:lstStyle/>
          <a:p>
            <a:r>
              <a:rPr lang="en-US" dirty="0" smtClean="0"/>
              <a:t>Picture by Robert Kitchen</a:t>
            </a:r>
            <a:endParaRPr lang="en-US" dirty="0"/>
          </a:p>
        </p:txBody>
      </p:sp>
      <p:sp>
        <p:nvSpPr>
          <p:cNvPr id="4" name="Slide Number Placeholder 3"/>
          <p:cNvSpPr>
            <a:spLocks noGrp="1"/>
          </p:cNvSpPr>
          <p:nvPr>
            <p:ph type="sldNum" sz="quarter" idx="12"/>
          </p:nvPr>
        </p:nvSpPr>
        <p:spPr/>
        <p:txBody>
          <a:bodyPr/>
          <a:lstStyle/>
          <a:p>
            <a:fld id="{82A6AC3E-EC67-DD43-9F69-85C831100C97}" type="slidenum">
              <a:rPr lang="en-US" smtClean="0"/>
              <a:t>35</a:t>
            </a:fld>
            <a:endParaRPr lang="en-US"/>
          </a:p>
        </p:txBody>
      </p:sp>
      <p:sp>
        <p:nvSpPr>
          <p:cNvPr id="5" name="Content Placeholder 4"/>
          <p:cNvSpPr>
            <a:spLocks noGrp="1"/>
          </p:cNvSpPr>
          <p:nvPr>
            <p:ph idx="1"/>
          </p:nvPr>
        </p:nvSpPr>
        <p:spPr>
          <a:xfrm>
            <a:off x="3105806" y="6154954"/>
            <a:ext cx="2664373" cy="512318"/>
          </a:xfrm>
        </p:spPr>
        <p:txBody>
          <a:bodyPr>
            <a:normAutofit/>
          </a:bodyPr>
          <a:lstStyle/>
          <a:p>
            <a:pPr marL="0" indent="0">
              <a:buNone/>
            </a:pPr>
            <a:r>
              <a:rPr lang="en-US" sz="1400" dirty="0" smtClean="0">
                <a:solidFill>
                  <a:srgbClr val="FF0000"/>
                </a:solidFill>
              </a:rPr>
              <a:t>Map to tissue signatures</a:t>
            </a:r>
            <a:endParaRPr lang="en-US" sz="1400" dirty="0">
              <a:solidFill>
                <a:srgbClr val="FF0000"/>
              </a:solidFill>
            </a:endParaRPr>
          </a:p>
        </p:txBody>
      </p:sp>
      <p:sp>
        <p:nvSpPr>
          <p:cNvPr id="6" name="Down Arrow 5"/>
          <p:cNvSpPr/>
          <p:nvPr/>
        </p:nvSpPr>
        <p:spPr>
          <a:xfrm>
            <a:off x="2261243" y="5553487"/>
            <a:ext cx="3610304" cy="558518"/>
          </a:xfrm>
          <a:prstGeom prst="downArrow">
            <a:avLst>
              <a:gd name="adj1" fmla="val 56113"/>
              <a:gd name="adj2" fmla="val 50000"/>
            </a:avLst>
          </a:prstGeom>
          <a:solidFill>
            <a:schemeClr val="accent5">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47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up)">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24840"/>
            <a:ext cx="9601200" cy="1203960"/>
          </a:xfrm>
        </p:spPr>
        <p:txBody>
          <a:bodyPr/>
          <a:lstStyle/>
          <a:p>
            <a:r>
              <a:rPr lang="en-US" smtClean="0"/>
              <a:t>Summary: </a:t>
            </a:r>
            <a:endParaRPr lang="en-US"/>
          </a:p>
        </p:txBody>
      </p:sp>
      <p:sp>
        <p:nvSpPr>
          <p:cNvPr id="3" name="Content Placeholder 2"/>
          <p:cNvSpPr>
            <a:spLocks noGrp="1"/>
          </p:cNvSpPr>
          <p:nvPr>
            <p:ph idx="1"/>
          </p:nvPr>
        </p:nvSpPr>
        <p:spPr>
          <a:xfrm>
            <a:off x="1371600" y="1442720"/>
            <a:ext cx="10271760" cy="4394662"/>
          </a:xfrm>
        </p:spPr>
        <p:txBody>
          <a:bodyPr>
            <a:normAutofit/>
          </a:bodyPr>
          <a:lstStyle/>
          <a:p>
            <a:r>
              <a:rPr lang="en-US" sz="3200" dirty="0" smtClean="0"/>
              <a:t>In this project, I’ve calculated and refined the tissue signature matrix for small RNAs in B6 mice, and quantified its ability to identify tissue samples. </a:t>
            </a:r>
          </a:p>
          <a:p>
            <a:r>
              <a:rPr lang="en-US" sz="3200" dirty="0" smtClean="0"/>
              <a:t>I’m hoping this can be useful as a tool for researchers to better study small RNA in mouse systems.</a:t>
            </a:r>
          </a:p>
          <a:p>
            <a:r>
              <a:rPr lang="en-US" sz="3200" dirty="0" smtClean="0"/>
              <a:t>These same methods might also be applicable to other deconvolution problems. </a:t>
            </a:r>
            <a:endParaRPr lang="en-US" sz="3200" dirty="0"/>
          </a:p>
          <a:p>
            <a:endParaRPr lang="en-US" sz="3200" dirty="0"/>
          </a:p>
        </p:txBody>
      </p:sp>
      <p:sp>
        <p:nvSpPr>
          <p:cNvPr id="4" name="Slide Number Placeholder 3"/>
          <p:cNvSpPr>
            <a:spLocks noGrp="1"/>
          </p:cNvSpPr>
          <p:nvPr>
            <p:ph type="sldNum" sz="quarter" idx="12"/>
          </p:nvPr>
        </p:nvSpPr>
        <p:spPr/>
        <p:txBody>
          <a:bodyPr/>
          <a:lstStyle/>
          <a:p>
            <a:fld id="{82A6AC3E-EC67-DD43-9F69-85C831100C97}" type="slidenum">
              <a:rPr lang="en-US" smtClean="0"/>
              <a:t>36</a:t>
            </a:fld>
            <a:endParaRPr lang="en-US"/>
          </a:p>
        </p:txBody>
      </p:sp>
    </p:spTree>
    <p:extLst>
      <p:ext uri="{BB962C8B-B14F-4D97-AF65-F5344CB8AC3E}">
        <p14:creationId xmlns:p14="http://schemas.microsoft.com/office/powerpoint/2010/main" val="2137390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Shape 412"/>
          <p:cNvSpPr>
            <a:spLocks noGrp="1"/>
          </p:cNvSpPr>
          <p:nvPr>
            <p:ph type="title"/>
          </p:nvPr>
        </p:nvSpPr>
        <p:spPr>
          <a:prstGeom prst="rect">
            <a:avLst/>
          </a:prstGeom>
        </p:spPr>
        <p:txBody>
          <a:bodyPr/>
          <a:lstStyle/>
          <a:p>
            <a:pPr lvl="0">
              <a:defRPr sz="1800">
                <a:solidFill>
                  <a:srgbClr val="000000"/>
                </a:solidFill>
              </a:defRPr>
            </a:pPr>
            <a:r>
              <a:rPr lang="en-US" sz="5062" dirty="0" smtClean="0">
                <a:solidFill>
                  <a:schemeClr val="tx1"/>
                </a:solidFill>
              </a:rPr>
              <a:t>Acknowledgements</a:t>
            </a:r>
            <a:endParaRPr sz="5062" dirty="0">
              <a:solidFill>
                <a:schemeClr val="tx1"/>
              </a:solidFill>
            </a:endParaRPr>
          </a:p>
        </p:txBody>
      </p:sp>
      <p:sp>
        <p:nvSpPr>
          <p:cNvPr id="413" name="Shape 413"/>
          <p:cNvSpPr>
            <a:spLocks noGrp="1"/>
          </p:cNvSpPr>
          <p:nvPr>
            <p:ph type="body" idx="1"/>
          </p:nvPr>
        </p:nvSpPr>
        <p:spPr>
          <a:xfrm>
            <a:off x="1371600" y="1841500"/>
            <a:ext cx="9601200" cy="3835400"/>
          </a:xfrm>
          <a:prstGeom prst="rect">
            <a:avLst/>
          </a:prstGeom>
        </p:spPr>
        <p:txBody>
          <a:bodyPr>
            <a:normAutofit/>
          </a:bodyPr>
          <a:lstStyle/>
          <a:p>
            <a:pPr marL="184301" indent="-184301" defTabSz="353246">
              <a:spcBef>
                <a:spcPts val="2250"/>
              </a:spcBef>
              <a:defRPr sz="1800">
                <a:solidFill>
                  <a:srgbClr val="000000"/>
                </a:solidFill>
              </a:defRPr>
            </a:pPr>
            <a:r>
              <a:rPr lang="en-US" sz="3200" dirty="0" smtClean="0">
                <a:solidFill>
                  <a:schemeClr val="tx1"/>
                </a:solidFill>
                <a:latin typeface="+mj-lt"/>
                <a:ea typeface="+mj-ea"/>
                <a:cs typeface="+mj-cs"/>
                <a:sym typeface="Myriad Pro"/>
              </a:rPr>
              <a:t> Joel Rozowsky: 	Mentor</a:t>
            </a:r>
          </a:p>
          <a:p>
            <a:pPr marL="184301" indent="-184301" defTabSz="353246">
              <a:spcBef>
                <a:spcPts val="2250"/>
              </a:spcBef>
              <a:defRPr sz="1800">
                <a:solidFill>
                  <a:srgbClr val="000000"/>
                </a:solidFill>
              </a:defRPr>
            </a:pPr>
            <a:r>
              <a:rPr lang="en-US" sz="3200" dirty="0" smtClean="0">
                <a:solidFill>
                  <a:schemeClr val="tx1"/>
                </a:solidFill>
                <a:latin typeface="+mj-lt"/>
                <a:ea typeface="+mj-ea"/>
                <a:cs typeface="+mj-cs"/>
                <a:sym typeface="Myriad Pro"/>
              </a:rPr>
              <a:t> Rob Kitchen: 		</a:t>
            </a:r>
            <a:r>
              <a:rPr lang="en-US" sz="3200" dirty="0" smtClean="0">
                <a:solidFill>
                  <a:schemeClr val="tx1"/>
                </a:solidFill>
                <a:sym typeface="Myriad Pro"/>
              </a:rPr>
              <a:t>Direction/Pipeline/Debugging</a:t>
            </a:r>
            <a:endParaRPr lang="en-US" sz="3200" dirty="0" smtClean="0">
              <a:solidFill>
                <a:schemeClr val="tx1"/>
              </a:solidFill>
              <a:latin typeface="+mj-lt"/>
              <a:ea typeface="+mj-ea"/>
              <a:cs typeface="+mj-cs"/>
              <a:sym typeface="Myriad Pro"/>
            </a:endParaRPr>
          </a:p>
          <a:p>
            <a:pPr marL="184301" indent="-184301" defTabSz="353246">
              <a:spcBef>
                <a:spcPts val="2250"/>
              </a:spcBef>
              <a:defRPr sz="1800">
                <a:solidFill>
                  <a:srgbClr val="000000"/>
                </a:solidFill>
              </a:defRPr>
            </a:pPr>
            <a:r>
              <a:rPr lang="en-US" sz="3200" dirty="0" smtClean="0">
                <a:solidFill>
                  <a:schemeClr val="tx1"/>
                </a:solidFill>
                <a:latin typeface="+mj-lt"/>
                <a:ea typeface="+mj-ea"/>
                <a:cs typeface="+mj-cs"/>
                <a:sym typeface="Myriad Pro"/>
              </a:rPr>
              <a:t> Mark Gerstein: 	PI</a:t>
            </a:r>
          </a:p>
          <a:p>
            <a:pPr marL="184301" indent="-184301" defTabSz="353246">
              <a:spcBef>
                <a:spcPts val="2250"/>
              </a:spcBef>
              <a:defRPr sz="1800">
                <a:solidFill>
                  <a:srgbClr val="000000"/>
                </a:solidFill>
              </a:defRPr>
            </a:pPr>
            <a:r>
              <a:rPr lang="en-US" sz="3200" dirty="0" smtClean="0">
                <a:solidFill>
                  <a:schemeClr val="tx1"/>
                </a:solidFill>
                <a:latin typeface="+mj-lt"/>
                <a:ea typeface="+mj-ea"/>
                <a:cs typeface="+mj-cs"/>
                <a:sym typeface="Myriad Pro"/>
              </a:rPr>
              <a:t> Jason Liu: 			Recommending this lab to me; </a:t>
            </a:r>
            <a:br>
              <a:rPr lang="en-US" sz="3200" dirty="0" smtClean="0">
                <a:solidFill>
                  <a:schemeClr val="tx1"/>
                </a:solidFill>
                <a:latin typeface="+mj-lt"/>
                <a:ea typeface="+mj-ea"/>
                <a:cs typeface="+mj-cs"/>
                <a:sym typeface="Myriad Pro"/>
              </a:rPr>
            </a:br>
            <a:r>
              <a:rPr lang="en-US" sz="3200" dirty="0" smtClean="0">
                <a:solidFill>
                  <a:schemeClr val="tx1"/>
                </a:solidFill>
                <a:latin typeface="+mj-lt"/>
                <a:ea typeface="+mj-ea"/>
                <a:cs typeface="+mj-cs"/>
                <a:sym typeface="Myriad Pro"/>
              </a:rPr>
              <a:t>									moral support</a:t>
            </a:r>
            <a:endParaRPr sz="3200" dirty="0">
              <a:solidFill>
                <a:schemeClr val="tx1"/>
              </a:solidFill>
            </a:endParaRPr>
          </a:p>
        </p:txBody>
      </p:sp>
      <p:sp>
        <p:nvSpPr>
          <p:cNvPr id="2" name="Slide Number Placeholder 1"/>
          <p:cNvSpPr>
            <a:spLocks noGrp="1"/>
          </p:cNvSpPr>
          <p:nvPr>
            <p:ph type="sldNum" sz="quarter" idx="2"/>
          </p:nvPr>
        </p:nvSpPr>
        <p:spPr/>
        <p:txBody>
          <a:bodyPr/>
          <a:lstStyle/>
          <a:p>
            <a:pPr lvl="0"/>
            <a:fld id="{86CB4B4D-7CA3-9044-876B-883B54F8677D}" type="slidenum">
              <a:rPr lang="en-US" smtClean="0"/>
              <a:t>37</a:t>
            </a:fld>
            <a:endParaRPr lang="en-US"/>
          </a:p>
        </p:txBody>
      </p:sp>
    </p:spTree>
    <p:extLst>
      <p:ext uri="{BB962C8B-B14F-4D97-AF65-F5344CB8AC3E}">
        <p14:creationId xmlns:p14="http://schemas.microsoft.com/office/powerpoint/2010/main" val="41040911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0017"/>
            <a:ext cx="9601200" cy="1485900"/>
          </a:xfrm>
        </p:spPr>
        <p:txBody>
          <a:bodyPr>
            <a:normAutofit/>
          </a:bodyPr>
          <a:lstStyle/>
          <a:p>
            <a:r>
              <a:rPr lang="en-US" sz="4800" dirty="0" err="1" smtClean="0"/>
              <a:t>DeconRNASeq</a:t>
            </a:r>
            <a:endParaRPr lang="en-US" sz="4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076319"/>
                <a:ext cx="10515600" cy="4495802"/>
              </a:xfrm>
            </p:spPr>
            <p:txBody>
              <a:bodyPr>
                <a:normAutofit/>
              </a:bodyPr>
              <a:lstStyle/>
              <a:p>
                <a:r>
                  <a:rPr lang="en-US" sz="2800" dirty="0" smtClean="0"/>
                  <a:t>R package: </a:t>
                </a:r>
                <a:r>
                  <a:rPr lang="en-US" sz="2800" dirty="0" err="1"/>
                  <a:t>d</a:t>
                </a:r>
                <a:r>
                  <a:rPr lang="en-US" sz="2800" dirty="0" err="1" smtClean="0"/>
                  <a:t>econvolves</a:t>
                </a:r>
                <a:r>
                  <a:rPr lang="en-US" sz="2800" dirty="0"/>
                  <a:t> heterogeneous RNA-</a:t>
                </a:r>
                <a:r>
                  <a:rPr lang="en-US" sz="2800" dirty="0" err="1"/>
                  <a:t>Seq</a:t>
                </a:r>
                <a:r>
                  <a:rPr lang="en-US" sz="2800" dirty="0"/>
                  <a:t> </a:t>
                </a:r>
                <a:r>
                  <a:rPr lang="en-US" sz="2800" dirty="0" smtClean="0"/>
                  <a:t>data</a:t>
                </a:r>
              </a:p>
              <a:p>
                <a:r>
                  <a:rPr lang="en-US" sz="2800" dirty="0" smtClean="0"/>
                  <a:t>Based on a linear model: </a:t>
                </a:r>
                <a:r>
                  <a:rPr lang="en-US" sz="3600" i="1" dirty="0" smtClean="0"/>
                  <a:t>X </a:t>
                </a:r>
                <a:r>
                  <a:rPr lang="en-US" sz="3600" dirty="0" smtClean="0"/>
                  <a:t>=</a:t>
                </a:r>
                <a:r>
                  <a:rPr lang="en-US" sz="3600" i="1" dirty="0" smtClean="0"/>
                  <a:t> AS</a:t>
                </a:r>
                <a:r>
                  <a:rPr lang="en-US" sz="2800" dirty="0" smtClean="0"/>
                  <a:t>, or </a:t>
                </a:r>
                <a14:m>
                  <m:oMath xmlns:m="http://schemas.openxmlformats.org/officeDocument/2006/math">
                    <m:sSub>
                      <m:sSubPr>
                        <m:ctrlPr>
                          <a:rPr lang="en-US" sz="2800" i="1">
                            <a:latin typeface="Cambria Math" charset="0"/>
                          </a:rPr>
                        </m:ctrlPr>
                      </m:sSubPr>
                      <m:e>
                        <m:r>
                          <a:rPr lang="en-US" sz="2800" i="1">
                            <a:latin typeface="Cambria Math" charset="0"/>
                          </a:rPr>
                          <m:t>𝑥</m:t>
                        </m:r>
                      </m:e>
                      <m:sub>
                        <m:r>
                          <a:rPr lang="en-US" sz="2800" i="1">
                            <a:latin typeface="Cambria Math" charset="0"/>
                          </a:rPr>
                          <m:t>𝑗𝑘</m:t>
                        </m:r>
                      </m:sub>
                    </m:sSub>
                    <m:r>
                      <a:rPr lang="en-US" sz="2800" i="1">
                        <a:latin typeface="Cambria Math" charset="0"/>
                      </a:rPr>
                      <m:t>=</m:t>
                    </m:r>
                    <m:nary>
                      <m:naryPr>
                        <m:chr m:val="∑"/>
                        <m:limLoc m:val="subSup"/>
                        <m:ctrlPr>
                          <a:rPr lang="en-US" sz="2800" i="1">
                            <a:latin typeface="Cambria Math" charset="0"/>
                          </a:rPr>
                        </m:ctrlPr>
                      </m:naryPr>
                      <m:sub>
                        <m:r>
                          <a:rPr lang="en-US" sz="2800" i="1">
                            <a:latin typeface="Cambria Math" charset="0"/>
                          </a:rPr>
                          <m:t>𝑖</m:t>
                        </m:r>
                        <m:r>
                          <a:rPr lang="en-US" sz="2800" i="1">
                            <a:latin typeface="Cambria Math" charset="0"/>
                          </a:rPr>
                          <m:t>=1</m:t>
                        </m:r>
                      </m:sub>
                      <m:sup>
                        <m:r>
                          <a:rPr lang="en-US" sz="2800" i="1">
                            <a:latin typeface="Cambria Math" charset="0"/>
                          </a:rPr>
                          <m:t>𝑁</m:t>
                        </m:r>
                      </m:sup>
                      <m:e>
                        <m:sSub>
                          <m:sSubPr>
                            <m:ctrlPr>
                              <a:rPr lang="en-US" sz="2800" i="1" smtClean="0">
                                <a:latin typeface="Cambria Math" charset="0"/>
                              </a:rPr>
                            </m:ctrlPr>
                          </m:sSubPr>
                          <m:e>
                            <m:r>
                              <a:rPr lang="en-US" sz="2800" i="1">
                                <a:latin typeface="Cambria Math" charset="0"/>
                              </a:rPr>
                              <m:t>𝑎</m:t>
                            </m:r>
                          </m:e>
                          <m:sub>
                            <m:r>
                              <a:rPr lang="en-US" sz="2800" i="1">
                                <a:latin typeface="Cambria Math" charset="0"/>
                              </a:rPr>
                              <m:t>𝑘𝑖</m:t>
                            </m:r>
                          </m:sub>
                        </m:sSub>
                        <m:sSub>
                          <m:sSubPr>
                            <m:ctrlPr>
                              <a:rPr lang="en-US" sz="2800" i="1">
                                <a:latin typeface="Cambria Math" charset="0"/>
                              </a:rPr>
                            </m:ctrlPr>
                          </m:sSubPr>
                          <m:e>
                            <m:r>
                              <a:rPr lang="en-US" sz="2800" i="1">
                                <a:latin typeface="Cambria Math" charset="0"/>
                              </a:rPr>
                              <m:t>𝑠</m:t>
                            </m:r>
                          </m:e>
                          <m:sub>
                            <m:r>
                              <a:rPr lang="en-US" sz="2800" i="1">
                                <a:latin typeface="Cambria Math" charset="0"/>
                              </a:rPr>
                              <m:t>𝑖𝑗</m:t>
                            </m:r>
                          </m:sub>
                        </m:sSub>
                      </m:e>
                    </m:nary>
                  </m:oMath>
                </a14:m>
                <a:endParaRPr lang="en-US" sz="2800" dirty="0" smtClean="0"/>
              </a:p>
              <a:p>
                <a:pPr lvl="1"/>
                <a:r>
                  <a:rPr lang="en-US" dirty="0" smtClean="0"/>
                  <a:t>X – observed expressions (samples v. RNAs)</a:t>
                </a:r>
              </a:p>
              <a:p>
                <a:pPr lvl="1"/>
                <a:r>
                  <a:rPr lang="en-US" dirty="0" smtClean="0"/>
                  <a:t>A – proportions (samples v. tissues)</a:t>
                </a:r>
              </a:p>
              <a:p>
                <a:pPr lvl="1"/>
                <a:r>
                  <a:rPr lang="en-US" dirty="0" smtClean="0"/>
                  <a:t>S – tissue signatures (tissues v. RNAs)</a:t>
                </a:r>
              </a:p>
              <a:p>
                <a:pPr lvl="1"/>
                <a:endParaRPr lang="en-US" sz="2800" dirty="0"/>
              </a:p>
              <a:p>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076319"/>
                <a:ext cx="10515600" cy="4495802"/>
              </a:xfrm>
              <a:blipFill rotWithShape="0">
                <a:blip r:embed="rId3"/>
                <a:stretch>
                  <a:fillRect l="-1101" t="-2035"/>
                </a:stretch>
              </a:blipFill>
            </p:spPr>
            <p:txBody>
              <a:bodyPr/>
              <a:lstStyle/>
              <a:p>
                <a:r>
                  <a:rPr lang="en-US">
                    <a:noFill/>
                  </a:rPr>
                  <a:t> </a:t>
                </a:r>
              </a:p>
            </p:txBody>
          </p:sp>
        </mc:Fallback>
      </mc:AlternateContent>
      <p:sp>
        <p:nvSpPr>
          <p:cNvPr id="5" name="TextBox 4"/>
          <p:cNvSpPr txBox="1"/>
          <p:nvPr/>
        </p:nvSpPr>
        <p:spPr>
          <a:xfrm>
            <a:off x="1035320" y="6072067"/>
            <a:ext cx="9998440" cy="584775"/>
          </a:xfrm>
          <a:prstGeom prst="rect">
            <a:avLst/>
          </a:prstGeom>
          <a:noFill/>
        </p:spPr>
        <p:txBody>
          <a:bodyPr wrap="square" rtlCol="0">
            <a:spAutoFit/>
          </a:bodyPr>
          <a:lstStyle/>
          <a:p>
            <a:r>
              <a:rPr lang="en-US" sz="1600" dirty="0"/>
              <a:t>Ting </a:t>
            </a:r>
            <a:r>
              <a:rPr lang="en-US" sz="1600" dirty="0" smtClean="0"/>
              <a:t>Gong </a:t>
            </a:r>
            <a:r>
              <a:rPr lang="en-US" sz="1600" dirty="0"/>
              <a:t>and Joseph D. </a:t>
            </a:r>
            <a:r>
              <a:rPr lang="en-US" sz="1600" dirty="0" err="1" smtClean="0"/>
              <a:t>Szustakowski</a:t>
            </a:r>
            <a:r>
              <a:rPr lang="en-US" sz="1600" dirty="0" smtClean="0"/>
              <a:t>. </a:t>
            </a:r>
            <a:r>
              <a:rPr lang="en-US" sz="1600" dirty="0"/>
              <a:t>Bioinformatics. Vol. </a:t>
            </a:r>
            <a:r>
              <a:rPr lang="en-US" sz="1600" dirty="0" smtClean="0"/>
              <a:t>29, No</a:t>
            </a:r>
            <a:r>
              <a:rPr lang="en-US" sz="1600" dirty="0"/>
              <a:t>. </a:t>
            </a:r>
            <a:r>
              <a:rPr lang="en-US" sz="1600" dirty="0" smtClean="0"/>
              <a:t>8, 2013. Pages </a:t>
            </a:r>
            <a:r>
              <a:rPr lang="en-US" sz="1600" dirty="0"/>
              <a:t>1083–1085</a:t>
            </a:r>
            <a:r>
              <a:rPr lang="en-US" sz="1600" dirty="0" smtClean="0"/>
              <a:t> &lt;http://</a:t>
            </a:r>
            <a:r>
              <a:rPr lang="en-US" sz="1600" dirty="0" err="1" smtClean="0"/>
              <a:t>bioinformatics.oxfordjournals.org</a:t>
            </a:r>
            <a:r>
              <a:rPr lang="en-US" sz="1600" dirty="0" smtClean="0"/>
              <a:t>/content/29/8/1083.full.pdf&gt;</a:t>
            </a:r>
            <a:endParaRPr lang="en-US" sz="1600" dirty="0"/>
          </a:p>
        </p:txBody>
      </p:sp>
      <p:sp>
        <p:nvSpPr>
          <p:cNvPr id="4" name="Frame 3"/>
          <p:cNvSpPr/>
          <p:nvPr/>
        </p:nvSpPr>
        <p:spPr>
          <a:xfrm>
            <a:off x="1404470" y="3787964"/>
            <a:ext cx="1557866" cy="2082800"/>
          </a:xfrm>
          <a:prstGeom prst="frame">
            <a:avLst>
              <a:gd name="adj1" fmla="val 54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4347977" y="3770035"/>
            <a:ext cx="719667" cy="2082800"/>
          </a:xfrm>
          <a:prstGeom prst="frame">
            <a:avLst>
              <a:gd name="adj1" fmla="val 114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6803920" y="4517795"/>
            <a:ext cx="1557866" cy="685800"/>
          </a:xfrm>
          <a:prstGeom prst="frame">
            <a:avLst>
              <a:gd name="adj1" fmla="val 10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Equal 5"/>
          <p:cNvSpPr/>
          <p:nvPr/>
        </p:nvSpPr>
        <p:spPr>
          <a:xfrm>
            <a:off x="3285063" y="4582835"/>
            <a:ext cx="643467" cy="4910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Multiply 6"/>
          <p:cNvSpPr/>
          <p:nvPr/>
        </p:nvSpPr>
        <p:spPr>
          <a:xfrm>
            <a:off x="5447329" y="4582835"/>
            <a:ext cx="676014" cy="52493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541998" y="4618830"/>
            <a:ext cx="1220254" cy="369334"/>
          </a:xfrm>
          <a:prstGeom prst="rect">
            <a:avLst/>
          </a:prstGeom>
          <a:noFill/>
        </p:spPr>
        <p:txBody>
          <a:bodyPr wrap="square" rtlCol="0">
            <a:spAutoFit/>
          </a:bodyPr>
          <a:lstStyle/>
          <a:p>
            <a:pPr algn="ctr"/>
            <a:r>
              <a:rPr lang="en-US" smtClean="0"/>
              <a:t>Samples</a:t>
            </a:r>
            <a:endParaRPr lang="en-US"/>
          </a:p>
        </p:txBody>
      </p:sp>
      <p:sp>
        <p:nvSpPr>
          <p:cNvPr id="18" name="TextBox 17"/>
          <p:cNvSpPr txBox="1"/>
          <p:nvPr/>
        </p:nvSpPr>
        <p:spPr>
          <a:xfrm rot="16200000">
            <a:off x="3515712" y="4618830"/>
            <a:ext cx="1220254" cy="369334"/>
          </a:xfrm>
          <a:prstGeom prst="rect">
            <a:avLst/>
          </a:prstGeom>
          <a:noFill/>
        </p:spPr>
        <p:txBody>
          <a:bodyPr wrap="square" rtlCol="0">
            <a:spAutoFit/>
          </a:bodyPr>
          <a:lstStyle/>
          <a:p>
            <a:pPr algn="ctr"/>
            <a:r>
              <a:rPr lang="en-US" smtClean="0"/>
              <a:t>Samples</a:t>
            </a:r>
            <a:endParaRPr lang="en-US"/>
          </a:p>
        </p:txBody>
      </p:sp>
      <p:sp>
        <p:nvSpPr>
          <p:cNvPr id="19" name="TextBox 18"/>
          <p:cNvSpPr txBox="1"/>
          <p:nvPr/>
        </p:nvSpPr>
        <p:spPr>
          <a:xfrm>
            <a:off x="1295818" y="3405063"/>
            <a:ext cx="1776928" cy="369332"/>
          </a:xfrm>
          <a:prstGeom prst="rect">
            <a:avLst/>
          </a:prstGeom>
          <a:noFill/>
        </p:spPr>
        <p:txBody>
          <a:bodyPr wrap="square" rtlCol="0">
            <a:spAutoFit/>
          </a:bodyPr>
          <a:lstStyle/>
          <a:p>
            <a:pPr algn="ctr"/>
            <a:r>
              <a:rPr lang="en-US" smtClean="0"/>
              <a:t>RNA Expression</a:t>
            </a:r>
            <a:endParaRPr lang="en-US"/>
          </a:p>
        </p:txBody>
      </p:sp>
      <p:sp>
        <p:nvSpPr>
          <p:cNvPr id="21" name="TextBox 20"/>
          <p:cNvSpPr txBox="1"/>
          <p:nvPr/>
        </p:nvSpPr>
        <p:spPr>
          <a:xfrm>
            <a:off x="4028896" y="3400703"/>
            <a:ext cx="1357828" cy="369332"/>
          </a:xfrm>
          <a:prstGeom prst="rect">
            <a:avLst/>
          </a:prstGeom>
          <a:noFill/>
        </p:spPr>
        <p:txBody>
          <a:bodyPr wrap="square" rtlCol="0">
            <a:spAutoFit/>
          </a:bodyPr>
          <a:lstStyle/>
          <a:p>
            <a:pPr algn="ctr"/>
            <a:r>
              <a:rPr lang="en-US" dirty="0" smtClean="0"/>
              <a:t>Tissues</a:t>
            </a:r>
            <a:endParaRPr lang="en-US" dirty="0"/>
          </a:p>
        </p:txBody>
      </p:sp>
      <p:sp>
        <p:nvSpPr>
          <p:cNvPr id="22" name="TextBox 21"/>
          <p:cNvSpPr txBox="1"/>
          <p:nvPr/>
        </p:nvSpPr>
        <p:spPr>
          <a:xfrm rot="16200000">
            <a:off x="5855741" y="4687617"/>
            <a:ext cx="1357828" cy="369332"/>
          </a:xfrm>
          <a:prstGeom prst="rect">
            <a:avLst/>
          </a:prstGeom>
          <a:noFill/>
        </p:spPr>
        <p:txBody>
          <a:bodyPr wrap="square" rtlCol="0">
            <a:spAutoFit/>
          </a:bodyPr>
          <a:lstStyle/>
          <a:p>
            <a:pPr algn="ctr"/>
            <a:r>
              <a:rPr lang="en-US" dirty="0" smtClean="0"/>
              <a:t>Tissues</a:t>
            </a:r>
            <a:endParaRPr lang="en-US" dirty="0"/>
          </a:p>
        </p:txBody>
      </p:sp>
      <p:sp>
        <p:nvSpPr>
          <p:cNvPr id="16" name="TextBox 15"/>
          <p:cNvSpPr txBox="1"/>
          <p:nvPr/>
        </p:nvSpPr>
        <p:spPr>
          <a:xfrm>
            <a:off x="6694389" y="4130645"/>
            <a:ext cx="1776928" cy="369332"/>
          </a:xfrm>
          <a:prstGeom prst="rect">
            <a:avLst/>
          </a:prstGeom>
          <a:noFill/>
        </p:spPr>
        <p:txBody>
          <a:bodyPr wrap="square" rtlCol="0">
            <a:spAutoFit/>
          </a:bodyPr>
          <a:lstStyle/>
          <a:p>
            <a:pPr algn="ctr"/>
            <a:r>
              <a:rPr lang="en-US" smtClean="0"/>
              <a:t>RNA Expression</a:t>
            </a:r>
            <a:endParaRPr lang="en-US"/>
          </a:p>
        </p:txBody>
      </p:sp>
      <p:sp>
        <p:nvSpPr>
          <p:cNvPr id="8" name="Slide Number Placeholder 7"/>
          <p:cNvSpPr>
            <a:spLocks noGrp="1"/>
          </p:cNvSpPr>
          <p:nvPr>
            <p:ph type="sldNum" sz="quarter" idx="12"/>
          </p:nvPr>
        </p:nvSpPr>
        <p:spPr/>
        <p:txBody>
          <a:bodyPr/>
          <a:lstStyle/>
          <a:p>
            <a:fld id="{82A6AC3E-EC67-DD43-9F69-85C831100C97}" type="slidenum">
              <a:rPr lang="en-US" smtClean="0"/>
              <a:t>4</a:t>
            </a:fld>
            <a:endParaRPr lang="en-US"/>
          </a:p>
        </p:txBody>
      </p:sp>
      <p:sp>
        <p:nvSpPr>
          <p:cNvPr id="10" name="TextBox 9"/>
          <p:cNvSpPr txBox="1"/>
          <p:nvPr/>
        </p:nvSpPr>
        <p:spPr>
          <a:xfrm>
            <a:off x="1769082" y="4553653"/>
            <a:ext cx="6821811" cy="584775"/>
          </a:xfrm>
          <a:prstGeom prst="rect">
            <a:avLst/>
          </a:prstGeom>
          <a:noFill/>
        </p:spPr>
        <p:txBody>
          <a:bodyPr wrap="square" rtlCol="0">
            <a:spAutoFit/>
          </a:bodyPr>
          <a:lstStyle/>
          <a:p>
            <a:r>
              <a:rPr lang="en-US" sz="3200" dirty="0" smtClean="0"/>
              <a:t>  X			A			 S</a:t>
            </a:r>
            <a:endParaRPr lang="en-US" sz="3200" dirty="0"/>
          </a:p>
        </p:txBody>
      </p:sp>
    </p:spTree>
    <p:extLst>
      <p:ext uri="{BB962C8B-B14F-4D97-AF65-F5344CB8AC3E}">
        <p14:creationId xmlns:p14="http://schemas.microsoft.com/office/powerpoint/2010/main" val="197764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4"/>
                                        </p:tgtEl>
                                        <p:attrNameLst>
                                          <p:attrName>fillcolor</p:attrName>
                                        </p:attrNameLst>
                                      </p:cBhvr>
                                      <p:to>
                                        <a:schemeClr val="accent2"/>
                                      </p:to>
                                    </p:animClr>
                                    <p:set>
                                      <p:cBhvr>
                                        <p:cTn id="7" dur="500" fill="hold"/>
                                        <p:tgtEl>
                                          <p:spTgt spid="4"/>
                                        </p:tgtEl>
                                        <p:attrNameLst>
                                          <p:attrName>fill.type</p:attrName>
                                        </p:attrNameLst>
                                      </p:cBhvr>
                                      <p:to>
                                        <p:strVal val="solid"/>
                                      </p:to>
                                    </p:set>
                                    <p:set>
                                      <p:cBhvr>
                                        <p:cTn id="8" dur="500" fill="hold"/>
                                        <p:tgtEl>
                                          <p:spTgt spid="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500" fill="hold"/>
                                        <p:tgtEl>
                                          <p:spTgt spid="14"/>
                                        </p:tgtEl>
                                        <p:attrNameLst>
                                          <p:attrName>fillcolor</p:attrName>
                                        </p:attrNameLst>
                                      </p:cBhvr>
                                      <p:to>
                                        <a:schemeClr val="accent2"/>
                                      </p:to>
                                    </p:animClr>
                                    <p:set>
                                      <p:cBhvr>
                                        <p:cTn id="13" dur="500" fill="hold"/>
                                        <p:tgtEl>
                                          <p:spTgt spid="14"/>
                                        </p:tgtEl>
                                        <p:attrNameLst>
                                          <p:attrName>fill.type</p:attrName>
                                        </p:attrNameLst>
                                      </p:cBhvr>
                                      <p:to>
                                        <p:strVal val="solid"/>
                                      </p:to>
                                    </p:set>
                                    <p:set>
                                      <p:cBhvr>
                                        <p:cTn id="14" dur="500" fill="hold"/>
                                        <p:tgtEl>
                                          <p:spTgt spid="14"/>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15"/>
                                        </p:tgtEl>
                                        <p:attrNameLst>
                                          <p:attrName>fillcolor</p:attrName>
                                        </p:attrNameLst>
                                      </p:cBhvr>
                                      <p:to>
                                        <a:srgbClr val="E86560"/>
                                      </p:to>
                                    </p:animClr>
                                    <p:set>
                                      <p:cBhvr>
                                        <p:cTn id="19" dur="500" fill="hold"/>
                                        <p:tgtEl>
                                          <p:spTgt spid="15"/>
                                        </p:tgtEl>
                                        <p:attrNameLst>
                                          <p:attrName>fill.type</p:attrName>
                                        </p:attrNameLst>
                                      </p:cBhvr>
                                      <p:to>
                                        <p:strVal val="solid"/>
                                      </p:to>
                                    </p:set>
                                    <p:set>
                                      <p:cBhvr>
                                        <p:cTn id="20" dur="5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453102"/>
            <a:ext cx="6184900" cy="915987"/>
          </a:xfrm>
        </p:spPr>
        <p:txBody>
          <a:bodyPr>
            <a:normAutofit/>
          </a:bodyPr>
          <a:lstStyle/>
          <a:p>
            <a:r>
              <a:rPr lang="en-US" sz="4000" dirty="0" smtClean="0"/>
              <a:t>The Signature Matrix</a:t>
            </a:r>
            <a:endParaRPr lang="en-US" sz="4000" dirty="0"/>
          </a:p>
        </p:txBody>
      </p:sp>
      <p:sp>
        <p:nvSpPr>
          <p:cNvPr id="3" name="Content Placeholder 2"/>
          <p:cNvSpPr>
            <a:spLocks noGrp="1"/>
          </p:cNvSpPr>
          <p:nvPr>
            <p:ph idx="1"/>
          </p:nvPr>
        </p:nvSpPr>
        <p:spPr>
          <a:xfrm>
            <a:off x="1028701" y="1246187"/>
            <a:ext cx="4457700" cy="5027613"/>
          </a:xfrm>
        </p:spPr>
        <p:txBody>
          <a:bodyPr>
            <a:normAutofit/>
          </a:bodyPr>
          <a:lstStyle/>
          <a:p>
            <a:r>
              <a:rPr lang="en-US" sz="2800" dirty="0" smtClean="0"/>
              <a:t>The signature matrix is like an experimentally determined “constant” </a:t>
            </a:r>
          </a:p>
          <a:p>
            <a:r>
              <a:rPr lang="en-US" sz="2800" dirty="0" smtClean="0"/>
              <a:t>This allows you to solve for the tissue proportions.</a:t>
            </a:r>
          </a:p>
          <a:p>
            <a:r>
              <a:rPr lang="en-US" sz="2800" dirty="0"/>
              <a:t>S </a:t>
            </a:r>
            <a:r>
              <a:rPr lang="en-US" sz="2800" dirty="0" smtClean="0"/>
              <a:t>exists for common </a:t>
            </a:r>
            <a:r>
              <a:rPr lang="en-US" sz="2800" dirty="0"/>
              <a:t>tissues in </a:t>
            </a:r>
            <a:r>
              <a:rPr lang="en-US" sz="2800" dirty="0" smtClean="0"/>
              <a:t>humans, but not for </a:t>
            </a:r>
            <a:r>
              <a:rPr lang="en-US" sz="2800" dirty="0"/>
              <a:t>mice. </a:t>
            </a:r>
          </a:p>
          <a:p>
            <a:endParaRPr lang="en-US" dirty="0"/>
          </a:p>
        </p:txBody>
      </p:sp>
      <p:sp>
        <p:nvSpPr>
          <p:cNvPr id="4" name="Title 1"/>
          <p:cNvSpPr txBox="1">
            <a:spLocks/>
          </p:cNvSpPr>
          <p:nvPr/>
        </p:nvSpPr>
        <p:spPr>
          <a:xfrm>
            <a:off x="6286500" y="453102"/>
            <a:ext cx="4808219" cy="743922"/>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000" smtClean="0"/>
              <a:t>Project Objective</a:t>
            </a:r>
            <a:endParaRPr lang="en-US" dirty="0"/>
          </a:p>
        </p:txBody>
      </p:sp>
      <p:sp>
        <p:nvSpPr>
          <p:cNvPr id="5" name="Content Placeholder 2"/>
          <p:cNvSpPr txBox="1">
            <a:spLocks/>
          </p:cNvSpPr>
          <p:nvPr/>
        </p:nvSpPr>
        <p:spPr>
          <a:xfrm>
            <a:off x="6286501" y="1246187"/>
            <a:ext cx="5549899" cy="3452813"/>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sz="2800" dirty="0" smtClean="0"/>
              <a:t>Calculate experimental S for major tissues in mice and quantify its predictive power:</a:t>
            </a:r>
          </a:p>
          <a:p>
            <a:pPr marL="514350" lvl="1" indent="-514350">
              <a:buFont typeface="+mj-lt"/>
              <a:buAutoNum type="alphaLcParenR"/>
            </a:pPr>
            <a:r>
              <a:rPr lang="en-US" sz="2800" dirty="0" smtClean="0"/>
              <a:t>Identify driving small RNAs</a:t>
            </a:r>
          </a:p>
          <a:p>
            <a:pPr marL="514350" lvl="1" indent="-514350">
              <a:buFont typeface="+mj-lt"/>
              <a:buAutoNum type="alphaLcParenR"/>
            </a:pPr>
            <a:r>
              <a:rPr lang="en-US" sz="2800" dirty="0"/>
              <a:t>Clean S; remove </a:t>
            </a:r>
            <a:r>
              <a:rPr lang="en-US" sz="2800" dirty="0" smtClean="0"/>
              <a:t>noise</a:t>
            </a:r>
          </a:p>
          <a:p>
            <a:pPr marL="514350" lvl="1" indent="-514350">
              <a:buFont typeface="+mj-lt"/>
              <a:buAutoNum type="alphaLcParenR"/>
            </a:pPr>
            <a:r>
              <a:rPr lang="en-US" sz="2800" dirty="0" smtClean="0"/>
              <a:t>Use </a:t>
            </a:r>
            <a:r>
              <a:rPr lang="en-US" sz="2800" dirty="0" err="1" smtClean="0"/>
              <a:t>DeconRNASeq</a:t>
            </a:r>
            <a:r>
              <a:rPr lang="en-US" sz="2800" dirty="0" smtClean="0"/>
              <a:t> to identify samples</a:t>
            </a:r>
          </a:p>
        </p:txBody>
      </p:sp>
      <p:sp>
        <p:nvSpPr>
          <p:cNvPr id="6" name="Slide Number Placeholder 5"/>
          <p:cNvSpPr>
            <a:spLocks noGrp="1"/>
          </p:cNvSpPr>
          <p:nvPr>
            <p:ph type="sldNum" sz="quarter" idx="12"/>
          </p:nvPr>
        </p:nvSpPr>
        <p:spPr/>
        <p:txBody>
          <a:bodyPr/>
          <a:lstStyle/>
          <a:p>
            <a:fld id="{82A6AC3E-EC67-DD43-9F69-85C831100C97}" type="slidenum">
              <a:rPr lang="en-US" smtClean="0"/>
              <a:t>5</a:t>
            </a:fld>
            <a:endParaRPr lang="en-US"/>
          </a:p>
        </p:txBody>
      </p:sp>
    </p:spTree>
    <p:extLst>
      <p:ext uri="{BB962C8B-B14F-4D97-AF65-F5344CB8AC3E}">
        <p14:creationId xmlns:p14="http://schemas.microsoft.com/office/powerpoint/2010/main" val="981914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635" y="2907937"/>
            <a:ext cx="9601200" cy="1485900"/>
          </a:xfrm>
        </p:spPr>
        <p:txBody>
          <a:bodyPr/>
          <a:lstStyle/>
          <a:p>
            <a:r>
              <a:rPr lang="en-US" dirty="0" smtClean="0"/>
              <a:t>Part 2: Collecting Data</a:t>
            </a:r>
            <a:endParaRPr lang="en-US" dirty="0"/>
          </a:p>
        </p:txBody>
      </p:sp>
      <p:sp>
        <p:nvSpPr>
          <p:cNvPr id="5" name="Rectangle 4"/>
          <p:cNvSpPr/>
          <p:nvPr/>
        </p:nvSpPr>
        <p:spPr>
          <a:xfrm>
            <a:off x="1985635" y="2360831"/>
            <a:ext cx="6096000" cy="738664"/>
          </a:xfrm>
          <a:prstGeom prst="rect">
            <a:avLst/>
          </a:prstGeom>
        </p:spPr>
        <p:txBody>
          <a:bodyPr>
            <a:spAutoFit/>
          </a:bodyPr>
          <a:lstStyle/>
          <a:p>
            <a:r>
              <a:rPr lang="en-US" sz="2400" dirty="0"/>
              <a:t>Part 1: Background</a:t>
            </a:r>
            <a:br>
              <a:rPr lang="en-US" sz="2400" dirty="0"/>
            </a:br>
            <a:endParaRPr lang="en-US" dirty="0"/>
          </a:p>
        </p:txBody>
      </p:sp>
      <p:sp>
        <p:nvSpPr>
          <p:cNvPr id="3" name="Slide Number Placeholder 2"/>
          <p:cNvSpPr>
            <a:spLocks noGrp="1"/>
          </p:cNvSpPr>
          <p:nvPr>
            <p:ph type="sldNum" sz="quarter" idx="12"/>
          </p:nvPr>
        </p:nvSpPr>
        <p:spPr/>
        <p:txBody>
          <a:bodyPr/>
          <a:lstStyle/>
          <a:p>
            <a:fld id="{82A6AC3E-EC67-DD43-9F69-85C831100C97}" type="slidenum">
              <a:rPr lang="en-US" smtClean="0"/>
              <a:t>6</a:t>
            </a:fld>
            <a:endParaRPr lang="en-US"/>
          </a:p>
        </p:txBody>
      </p:sp>
    </p:spTree>
    <p:extLst>
      <p:ext uri="{BB962C8B-B14F-4D97-AF65-F5344CB8AC3E}">
        <p14:creationId xmlns:p14="http://schemas.microsoft.com/office/powerpoint/2010/main" val="541279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RNA-</a:t>
            </a:r>
            <a:r>
              <a:rPr lang="en-US" sz="5400" dirty="0" err="1" smtClean="0"/>
              <a:t>Seq</a:t>
            </a:r>
            <a:r>
              <a:rPr lang="en-US" sz="5400" dirty="0" smtClean="0"/>
              <a:t> Data from the SRA</a:t>
            </a:r>
            <a:endParaRPr lang="en-US" sz="5400" dirty="0"/>
          </a:p>
        </p:txBody>
      </p:sp>
      <p:sp>
        <p:nvSpPr>
          <p:cNvPr id="3" name="Content Placeholder 2"/>
          <p:cNvSpPr>
            <a:spLocks noGrp="1"/>
          </p:cNvSpPr>
          <p:nvPr>
            <p:ph idx="1"/>
          </p:nvPr>
        </p:nvSpPr>
        <p:spPr>
          <a:xfrm>
            <a:off x="1206500" y="1614488"/>
            <a:ext cx="10515600" cy="4351338"/>
          </a:xfrm>
        </p:spPr>
        <p:txBody>
          <a:bodyPr/>
          <a:lstStyle/>
          <a:p>
            <a:r>
              <a:rPr lang="en-US" sz="3200" dirty="0" smtClean="0"/>
              <a:t>To calculate S, you need data from </a:t>
            </a:r>
            <a:r>
              <a:rPr lang="en-US" sz="3200" i="1" dirty="0" smtClean="0"/>
              <a:t>representative </a:t>
            </a:r>
            <a:r>
              <a:rPr lang="en-US" sz="3200" dirty="0" smtClean="0"/>
              <a:t>tissues</a:t>
            </a:r>
          </a:p>
          <a:p>
            <a:r>
              <a:rPr lang="en-US" sz="3200" dirty="0" smtClean="0"/>
              <a:t>This is found on the SRA – sequence read archive</a:t>
            </a:r>
          </a:p>
        </p:txBody>
      </p:sp>
      <p:pic>
        <p:nvPicPr>
          <p:cNvPr id="5" name="Picture 4"/>
          <p:cNvPicPr>
            <a:picLocks noChangeAspect="1"/>
          </p:cNvPicPr>
          <p:nvPr/>
        </p:nvPicPr>
        <p:blipFill>
          <a:blip r:embed="rId3"/>
          <a:stretch>
            <a:fillRect/>
          </a:stretch>
        </p:blipFill>
        <p:spPr>
          <a:xfrm>
            <a:off x="1625682" y="2967256"/>
            <a:ext cx="9677400" cy="533400"/>
          </a:xfrm>
          <a:prstGeom prst="rect">
            <a:avLst/>
          </a:prstGeom>
        </p:spPr>
      </p:pic>
      <p:pic>
        <p:nvPicPr>
          <p:cNvPr id="7" name="Picture 6"/>
          <p:cNvPicPr>
            <a:picLocks noChangeAspect="1"/>
          </p:cNvPicPr>
          <p:nvPr/>
        </p:nvPicPr>
        <p:blipFill>
          <a:blip r:embed="rId4"/>
          <a:stretch>
            <a:fillRect/>
          </a:stretch>
        </p:blipFill>
        <p:spPr>
          <a:xfrm>
            <a:off x="1613958" y="3604727"/>
            <a:ext cx="9689123" cy="2361099"/>
          </a:xfrm>
          <a:prstGeom prst="rect">
            <a:avLst/>
          </a:prstGeom>
        </p:spPr>
      </p:pic>
      <p:pic>
        <p:nvPicPr>
          <p:cNvPr id="6" name="Picture 5"/>
          <p:cNvPicPr>
            <a:picLocks noChangeAspect="1"/>
          </p:cNvPicPr>
          <p:nvPr/>
        </p:nvPicPr>
        <p:blipFill rotWithShape="1">
          <a:blip r:embed="rId5"/>
          <a:srcRect b="19311"/>
          <a:stretch/>
        </p:blipFill>
        <p:spPr>
          <a:xfrm>
            <a:off x="9300098" y="5584367"/>
            <a:ext cx="2002983" cy="381459"/>
          </a:xfrm>
          <a:prstGeom prst="rect">
            <a:avLst/>
          </a:prstGeom>
        </p:spPr>
      </p:pic>
      <p:sp>
        <p:nvSpPr>
          <p:cNvPr id="4" name="Frame 3"/>
          <p:cNvSpPr/>
          <p:nvPr/>
        </p:nvSpPr>
        <p:spPr>
          <a:xfrm>
            <a:off x="7076358" y="3604727"/>
            <a:ext cx="619432" cy="332099"/>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5887063" y="4859073"/>
            <a:ext cx="1098755" cy="360862"/>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Slide Number Placeholder 8"/>
          <p:cNvSpPr>
            <a:spLocks noGrp="1"/>
          </p:cNvSpPr>
          <p:nvPr>
            <p:ph type="sldNum" sz="quarter" idx="12"/>
          </p:nvPr>
        </p:nvSpPr>
        <p:spPr/>
        <p:txBody>
          <a:bodyPr/>
          <a:lstStyle/>
          <a:p>
            <a:fld id="{82A6AC3E-EC67-DD43-9F69-85C831100C97}" type="slidenum">
              <a:rPr lang="en-US" smtClean="0"/>
              <a:t>7</a:t>
            </a:fld>
            <a:endParaRPr lang="en-US"/>
          </a:p>
        </p:txBody>
      </p:sp>
    </p:spTree>
    <p:extLst>
      <p:ext uri="{BB962C8B-B14F-4D97-AF65-F5344CB8AC3E}">
        <p14:creationId xmlns:p14="http://schemas.microsoft.com/office/powerpoint/2010/main" val="17172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120" y="317095"/>
            <a:ext cx="9823938" cy="803786"/>
          </a:xfrm>
        </p:spPr>
        <p:txBody>
          <a:bodyPr>
            <a:normAutofit fontScale="90000"/>
          </a:bodyPr>
          <a:lstStyle/>
          <a:p>
            <a:r>
              <a:rPr lang="en-US" sz="5400" dirty="0" smtClean="0"/>
              <a:t>Processing with the ExceRpt Pipeline</a:t>
            </a:r>
            <a:endParaRPr lang="en-US" sz="5400" dirty="0"/>
          </a:p>
        </p:txBody>
      </p:sp>
      <p:sp>
        <p:nvSpPr>
          <p:cNvPr id="3" name="Content Placeholder 2"/>
          <p:cNvSpPr>
            <a:spLocks noGrp="1"/>
          </p:cNvSpPr>
          <p:nvPr>
            <p:ph idx="1"/>
          </p:nvPr>
        </p:nvSpPr>
        <p:spPr>
          <a:xfrm>
            <a:off x="1231900" y="1174498"/>
            <a:ext cx="9410700" cy="5491778"/>
          </a:xfrm>
        </p:spPr>
        <p:txBody>
          <a:bodyPr>
            <a:normAutofit/>
          </a:bodyPr>
          <a:lstStyle/>
          <a:p>
            <a:r>
              <a:rPr lang="en-US" sz="2800" dirty="0" smtClean="0"/>
              <a:t>Removes adapters</a:t>
            </a:r>
            <a:r>
              <a:rPr lang="en-US" sz="2800" dirty="0"/>
              <a:t>;</a:t>
            </a:r>
            <a:r>
              <a:rPr lang="en-US" sz="2800" dirty="0" smtClean="0"/>
              <a:t> matches to </a:t>
            </a:r>
            <a:r>
              <a:rPr lang="en-US" sz="2800" i="1" dirty="0" smtClean="0"/>
              <a:t>mmu</a:t>
            </a:r>
            <a:r>
              <a:rPr lang="en-US" sz="2800" dirty="0" smtClean="0"/>
              <a:t> C57B6/L genome</a:t>
            </a:r>
          </a:p>
          <a:p>
            <a:pPr marL="0" indent="0">
              <a:buNone/>
            </a:pPr>
            <a:r>
              <a:rPr lang="en-US" sz="2800" dirty="0" smtClean="0"/>
              <a:t/>
            </a:r>
            <a:br>
              <a:rPr lang="en-US" sz="2800" dirty="0" smtClean="0"/>
            </a:br>
            <a:endParaRPr lang="en-US" sz="2800" dirty="0" smtClean="0"/>
          </a:p>
          <a:p>
            <a:endParaRPr lang="en-US" sz="2800" dirty="0" smtClean="0"/>
          </a:p>
          <a:p>
            <a:endParaRPr lang="en-US" sz="2800" dirty="0"/>
          </a:p>
          <a:p>
            <a:pPr marL="0" indent="0">
              <a:buNone/>
            </a:pPr>
            <a:endParaRPr lang="en-US" sz="2800" dirty="0"/>
          </a:p>
          <a:p>
            <a:endParaRPr lang="en-US" sz="2800" dirty="0" smtClean="0"/>
          </a:p>
          <a:p>
            <a:endParaRPr lang="en-US" sz="2800" dirty="0"/>
          </a:p>
          <a:p>
            <a:endParaRPr lang="en-US" sz="2800" dirty="0" smtClean="0"/>
          </a:p>
          <a:p>
            <a:endParaRPr lang="en-US" sz="2800" dirty="0" smtClean="0"/>
          </a:p>
          <a:p>
            <a:endParaRPr lang="en-US" sz="1800" dirty="0"/>
          </a:p>
        </p:txBody>
      </p:sp>
      <p:pic>
        <p:nvPicPr>
          <p:cNvPr id="7" name="smallExRNA_Workflow.pdf"/>
          <p:cNvPicPr/>
          <p:nvPr/>
        </p:nvPicPr>
        <p:blipFill>
          <a:blip r:embed="rId3">
            <a:extLst/>
          </a:blip>
          <a:stretch>
            <a:fillRect/>
          </a:stretch>
        </p:blipFill>
        <p:spPr>
          <a:xfrm>
            <a:off x="1371600" y="1776313"/>
            <a:ext cx="9072774" cy="3998753"/>
          </a:xfrm>
          <a:prstGeom prst="rect">
            <a:avLst/>
          </a:prstGeom>
          <a:ln w="12700">
            <a:miter lim="400000"/>
          </a:ln>
        </p:spPr>
      </p:pic>
      <p:sp>
        <p:nvSpPr>
          <p:cNvPr id="10" name="TextBox 9"/>
          <p:cNvSpPr txBox="1"/>
          <p:nvPr/>
        </p:nvSpPr>
        <p:spPr>
          <a:xfrm>
            <a:off x="8378599" y="6036005"/>
            <a:ext cx="3090589" cy="369332"/>
          </a:xfrm>
          <a:prstGeom prst="rect">
            <a:avLst/>
          </a:prstGeom>
          <a:noFill/>
        </p:spPr>
        <p:txBody>
          <a:bodyPr wrap="square" rtlCol="0">
            <a:spAutoFit/>
          </a:bodyPr>
          <a:lstStyle/>
          <a:p>
            <a:r>
              <a:rPr lang="en-US" dirty="0" smtClean="0"/>
              <a:t>Picture by Dr. Robert Kitchen</a:t>
            </a:r>
            <a:endParaRPr lang="en-US" dirty="0"/>
          </a:p>
        </p:txBody>
      </p:sp>
      <p:sp>
        <p:nvSpPr>
          <p:cNvPr id="4" name="Slide Number Placeholder 3"/>
          <p:cNvSpPr>
            <a:spLocks noGrp="1"/>
          </p:cNvSpPr>
          <p:nvPr>
            <p:ph type="sldNum" sz="quarter" idx="12"/>
          </p:nvPr>
        </p:nvSpPr>
        <p:spPr/>
        <p:txBody>
          <a:bodyPr/>
          <a:lstStyle/>
          <a:p>
            <a:fld id="{82A6AC3E-EC67-DD43-9F69-85C831100C97}" type="slidenum">
              <a:rPr lang="en-US" smtClean="0"/>
              <a:t>8</a:t>
            </a:fld>
            <a:endParaRPr lang="en-US"/>
          </a:p>
        </p:txBody>
      </p:sp>
    </p:spTree>
    <p:extLst>
      <p:ext uri="{BB962C8B-B14F-4D97-AF65-F5344CB8AC3E}">
        <p14:creationId xmlns:p14="http://schemas.microsoft.com/office/powerpoint/2010/main" val="2097951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227" y="214114"/>
            <a:ext cx="9601200" cy="823859"/>
          </a:xfrm>
        </p:spPr>
        <p:txBody>
          <a:bodyPr/>
          <a:lstStyle/>
          <a:p>
            <a:r>
              <a:rPr lang="en-US" dirty="0" smtClean="0"/>
              <a:t>Inclusion and Exclusion of Sample Data</a:t>
            </a:r>
            <a:endParaRPr lang="en-US" dirty="0"/>
          </a:p>
        </p:txBody>
      </p:sp>
      <p:sp>
        <p:nvSpPr>
          <p:cNvPr id="4" name="Slide Number Placeholder 3"/>
          <p:cNvSpPr>
            <a:spLocks noGrp="1"/>
          </p:cNvSpPr>
          <p:nvPr>
            <p:ph type="sldNum" sz="quarter" idx="12"/>
          </p:nvPr>
        </p:nvSpPr>
        <p:spPr/>
        <p:txBody>
          <a:bodyPr/>
          <a:lstStyle/>
          <a:p>
            <a:fld id="{82A6AC3E-EC67-DD43-9F69-85C831100C97}" type="slidenum">
              <a:rPr lang="en-US" smtClean="0"/>
              <a:t>9</a:t>
            </a:fld>
            <a:endParaRPr lang="en-US" dirty="0"/>
          </a:p>
        </p:txBody>
      </p:sp>
      <p:sp>
        <p:nvSpPr>
          <p:cNvPr id="5" name="Freeform 4"/>
          <p:cNvSpPr/>
          <p:nvPr/>
        </p:nvSpPr>
        <p:spPr>
          <a:xfrm>
            <a:off x="9803371" y="1261240"/>
            <a:ext cx="1847347" cy="4981903"/>
          </a:xfrm>
          <a:custGeom>
            <a:avLst/>
            <a:gdLst>
              <a:gd name="connsiteX0" fmla="*/ 0 w 1351535"/>
              <a:gd name="connsiteY0" fmla="*/ 135154 h 4981903"/>
              <a:gd name="connsiteX1" fmla="*/ 135154 w 1351535"/>
              <a:gd name="connsiteY1" fmla="*/ 0 h 4981903"/>
              <a:gd name="connsiteX2" fmla="*/ 1216382 w 1351535"/>
              <a:gd name="connsiteY2" fmla="*/ 0 h 4981903"/>
              <a:gd name="connsiteX3" fmla="*/ 1351536 w 1351535"/>
              <a:gd name="connsiteY3" fmla="*/ 135154 h 4981903"/>
              <a:gd name="connsiteX4" fmla="*/ 1351535 w 1351535"/>
              <a:gd name="connsiteY4" fmla="*/ 4846750 h 4981903"/>
              <a:gd name="connsiteX5" fmla="*/ 1216381 w 1351535"/>
              <a:gd name="connsiteY5" fmla="*/ 4981904 h 4981903"/>
              <a:gd name="connsiteX6" fmla="*/ 135154 w 1351535"/>
              <a:gd name="connsiteY6" fmla="*/ 4981903 h 4981903"/>
              <a:gd name="connsiteX7" fmla="*/ 0 w 1351535"/>
              <a:gd name="connsiteY7" fmla="*/ 4846749 h 4981903"/>
              <a:gd name="connsiteX8" fmla="*/ 0 w 1351535"/>
              <a:gd name="connsiteY8" fmla="*/ 135154 h 49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1535" h="4981903">
                <a:moveTo>
                  <a:pt x="0" y="135154"/>
                </a:moveTo>
                <a:cubicBezTo>
                  <a:pt x="0" y="60511"/>
                  <a:pt x="60511" y="0"/>
                  <a:pt x="135154" y="0"/>
                </a:cubicBezTo>
                <a:lnTo>
                  <a:pt x="1216382" y="0"/>
                </a:lnTo>
                <a:cubicBezTo>
                  <a:pt x="1291025" y="0"/>
                  <a:pt x="1351536" y="60511"/>
                  <a:pt x="1351536" y="135154"/>
                </a:cubicBezTo>
                <a:cubicBezTo>
                  <a:pt x="1351536" y="1705686"/>
                  <a:pt x="1351535" y="3276218"/>
                  <a:pt x="1351535" y="4846750"/>
                </a:cubicBezTo>
                <a:cubicBezTo>
                  <a:pt x="1351535" y="4921393"/>
                  <a:pt x="1291024" y="4981904"/>
                  <a:pt x="1216381" y="4981904"/>
                </a:cubicBezTo>
                <a:lnTo>
                  <a:pt x="135154" y="4981903"/>
                </a:lnTo>
                <a:cubicBezTo>
                  <a:pt x="60511" y="4981903"/>
                  <a:pt x="0" y="4921392"/>
                  <a:pt x="0" y="4846749"/>
                </a:cubicBezTo>
                <a:lnTo>
                  <a:pt x="0" y="135154"/>
                </a:lnTo>
                <a:close/>
              </a:path>
            </a:pathLst>
          </a:custGeom>
          <a:effectLst>
            <a:innerShdw blurRad="114300">
              <a:prstClr val="black"/>
            </a:innerShdw>
          </a:effectLst>
        </p:spPr>
        <p:style>
          <a:lnRef idx="0">
            <a:schemeClr val="accent1">
              <a:hueOff val="0"/>
              <a:satOff val="0"/>
              <a:lumOff val="0"/>
              <a:alphaOff val="0"/>
            </a:schemeClr>
          </a:lnRef>
          <a:fillRef idx="1">
            <a:schemeClr val="accent1">
              <a:tint val="40000"/>
              <a:hueOff val="0"/>
              <a:satOff val="0"/>
              <a:lumOff val="0"/>
              <a:alphaOff val="0"/>
            </a:schemeClr>
          </a:fillRef>
          <a:effectRef idx="2">
            <a:scrgbClr r="0" g="0" b="0"/>
          </a:effectRef>
          <a:fontRef idx="minor">
            <a:schemeClr val="dk1">
              <a:hueOff val="0"/>
              <a:satOff val="0"/>
              <a:lumOff val="0"/>
              <a:alphaOff val="0"/>
            </a:schemeClr>
          </a:fontRef>
        </p:style>
        <p:txBody>
          <a:bodyPr spcFirstLastPara="0" vert="horz" wrap="square" lIns="135128" tIns="135128" rIns="135128" bIns="3622461" numCol="1" spcCol="1270" anchor="ctr" anchorCtr="0">
            <a:noAutofit/>
          </a:bodyPr>
          <a:lstStyle/>
          <a:p>
            <a:pPr lvl="0" algn="ctr" defTabSz="844550">
              <a:lnSpc>
                <a:spcPct val="90000"/>
              </a:lnSpc>
              <a:spcBef>
                <a:spcPct val="0"/>
              </a:spcBef>
              <a:spcAft>
                <a:spcPct val="35000"/>
              </a:spcAft>
            </a:pPr>
            <a:r>
              <a:rPr lang="en-US" sz="1900" b="1" kern="1200" dirty="0" smtClean="0"/>
              <a:t>Perturbed v. Wild-type</a:t>
            </a:r>
            <a:endParaRPr lang="en-US" sz="1900" b="1" kern="1200" dirty="0"/>
          </a:p>
        </p:txBody>
      </p:sp>
      <p:sp>
        <p:nvSpPr>
          <p:cNvPr id="6" name="Freeform 5"/>
          <p:cNvSpPr/>
          <p:nvPr/>
        </p:nvSpPr>
        <p:spPr>
          <a:xfrm>
            <a:off x="7648131" y="1261240"/>
            <a:ext cx="1847347" cy="4981903"/>
          </a:xfrm>
          <a:custGeom>
            <a:avLst/>
            <a:gdLst>
              <a:gd name="connsiteX0" fmla="*/ 0 w 1351535"/>
              <a:gd name="connsiteY0" fmla="*/ 135154 h 4981903"/>
              <a:gd name="connsiteX1" fmla="*/ 135154 w 1351535"/>
              <a:gd name="connsiteY1" fmla="*/ 0 h 4981903"/>
              <a:gd name="connsiteX2" fmla="*/ 1216382 w 1351535"/>
              <a:gd name="connsiteY2" fmla="*/ 0 h 4981903"/>
              <a:gd name="connsiteX3" fmla="*/ 1351536 w 1351535"/>
              <a:gd name="connsiteY3" fmla="*/ 135154 h 4981903"/>
              <a:gd name="connsiteX4" fmla="*/ 1351535 w 1351535"/>
              <a:gd name="connsiteY4" fmla="*/ 4846750 h 4981903"/>
              <a:gd name="connsiteX5" fmla="*/ 1216381 w 1351535"/>
              <a:gd name="connsiteY5" fmla="*/ 4981904 h 4981903"/>
              <a:gd name="connsiteX6" fmla="*/ 135154 w 1351535"/>
              <a:gd name="connsiteY6" fmla="*/ 4981903 h 4981903"/>
              <a:gd name="connsiteX7" fmla="*/ 0 w 1351535"/>
              <a:gd name="connsiteY7" fmla="*/ 4846749 h 4981903"/>
              <a:gd name="connsiteX8" fmla="*/ 0 w 1351535"/>
              <a:gd name="connsiteY8" fmla="*/ 135154 h 49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1535" h="4981903">
                <a:moveTo>
                  <a:pt x="0" y="135154"/>
                </a:moveTo>
                <a:cubicBezTo>
                  <a:pt x="0" y="60511"/>
                  <a:pt x="60511" y="0"/>
                  <a:pt x="135154" y="0"/>
                </a:cubicBezTo>
                <a:lnTo>
                  <a:pt x="1216382" y="0"/>
                </a:lnTo>
                <a:cubicBezTo>
                  <a:pt x="1291025" y="0"/>
                  <a:pt x="1351536" y="60511"/>
                  <a:pt x="1351536" y="135154"/>
                </a:cubicBezTo>
                <a:cubicBezTo>
                  <a:pt x="1351536" y="1705686"/>
                  <a:pt x="1351535" y="3276218"/>
                  <a:pt x="1351535" y="4846750"/>
                </a:cubicBezTo>
                <a:cubicBezTo>
                  <a:pt x="1351535" y="4921393"/>
                  <a:pt x="1291024" y="4981904"/>
                  <a:pt x="1216381" y="4981904"/>
                </a:cubicBezTo>
                <a:lnTo>
                  <a:pt x="135154" y="4981903"/>
                </a:lnTo>
                <a:cubicBezTo>
                  <a:pt x="60511" y="4981903"/>
                  <a:pt x="0" y="4921392"/>
                  <a:pt x="0" y="4846749"/>
                </a:cubicBezTo>
                <a:lnTo>
                  <a:pt x="0" y="135154"/>
                </a:lnTo>
                <a:close/>
              </a:path>
            </a:pathLst>
          </a:custGeom>
          <a:effectLst>
            <a:innerShdw blurRad="114300">
              <a:prstClr val="black"/>
            </a:innerShdw>
          </a:effectLst>
        </p:spPr>
        <p:style>
          <a:lnRef idx="0">
            <a:schemeClr val="accent1">
              <a:hueOff val="0"/>
              <a:satOff val="0"/>
              <a:lumOff val="0"/>
              <a:alphaOff val="0"/>
            </a:schemeClr>
          </a:lnRef>
          <a:fillRef idx="1">
            <a:schemeClr val="accent1">
              <a:tint val="40000"/>
              <a:hueOff val="0"/>
              <a:satOff val="0"/>
              <a:lumOff val="0"/>
              <a:alphaOff val="0"/>
            </a:schemeClr>
          </a:fillRef>
          <a:effectRef idx="2">
            <a:scrgbClr r="0" g="0" b="0"/>
          </a:effectRef>
          <a:fontRef idx="minor">
            <a:schemeClr val="dk1">
              <a:hueOff val="0"/>
              <a:satOff val="0"/>
              <a:lumOff val="0"/>
              <a:alphaOff val="0"/>
            </a:schemeClr>
          </a:fontRef>
        </p:style>
        <p:txBody>
          <a:bodyPr spcFirstLastPara="0" vert="horz" wrap="square" lIns="142240" tIns="142240" rIns="142240" bIns="3629573" numCol="1" spcCol="1270" anchor="ctr" anchorCtr="0">
            <a:noAutofit/>
          </a:bodyPr>
          <a:lstStyle/>
          <a:p>
            <a:pPr lvl="0" algn="ctr" defTabSz="889000">
              <a:lnSpc>
                <a:spcPct val="90000"/>
              </a:lnSpc>
              <a:spcBef>
                <a:spcPct val="0"/>
              </a:spcBef>
              <a:spcAft>
                <a:spcPct val="35000"/>
              </a:spcAft>
            </a:pPr>
            <a:r>
              <a:rPr lang="en-US" sz="1900" b="1" kern="1200" dirty="0" smtClean="0"/>
              <a:t>Tissue Representation</a:t>
            </a:r>
          </a:p>
          <a:p>
            <a:pPr lvl="0" algn="ctr" defTabSz="889000">
              <a:lnSpc>
                <a:spcPct val="90000"/>
              </a:lnSpc>
              <a:spcBef>
                <a:spcPct val="0"/>
              </a:spcBef>
              <a:spcAft>
                <a:spcPct val="35000"/>
              </a:spcAft>
            </a:pPr>
            <a:r>
              <a:rPr lang="en-US" sz="1900" b="1" dirty="0" smtClean="0"/>
              <a:t>(&lt;8 samples)</a:t>
            </a:r>
            <a:endParaRPr lang="en-US" sz="1900" b="1" kern="1200" dirty="0"/>
          </a:p>
        </p:txBody>
      </p:sp>
      <p:sp>
        <p:nvSpPr>
          <p:cNvPr id="8" name="Freeform 7"/>
          <p:cNvSpPr/>
          <p:nvPr/>
        </p:nvSpPr>
        <p:spPr>
          <a:xfrm>
            <a:off x="5492893" y="1261240"/>
            <a:ext cx="1847347" cy="4981903"/>
          </a:xfrm>
          <a:custGeom>
            <a:avLst/>
            <a:gdLst>
              <a:gd name="connsiteX0" fmla="*/ 0 w 1351535"/>
              <a:gd name="connsiteY0" fmla="*/ 135154 h 4981903"/>
              <a:gd name="connsiteX1" fmla="*/ 135154 w 1351535"/>
              <a:gd name="connsiteY1" fmla="*/ 0 h 4981903"/>
              <a:gd name="connsiteX2" fmla="*/ 1216382 w 1351535"/>
              <a:gd name="connsiteY2" fmla="*/ 0 h 4981903"/>
              <a:gd name="connsiteX3" fmla="*/ 1351536 w 1351535"/>
              <a:gd name="connsiteY3" fmla="*/ 135154 h 4981903"/>
              <a:gd name="connsiteX4" fmla="*/ 1351535 w 1351535"/>
              <a:gd name="connsiteY4" fmla="*/ 4846750 h 4981903"/>
              <a:gd name="connsiteX5" fmla="*/ 1216381 w 1351535"/>
              <a:gd name="connsiteY5" fmla="*/ 4981904 h 4981903"/>
              <a:gd name="connsiteX6" fmla="*/ 135154 w 1351535"/>
              <a:gd name="connsiteY6" fmla="*/ 4981903 h 4981903"/>
              <a:gd name="connsiteX7" fmla="*/ 0 w 1351535"/>
              <a:gd name="connsiteY7" fmla="*/ 4846749 h 4981903"/>
              <a:gd name="connsiteX8" fmla="*/ 0 w 1351535"/>
              <a:gd name="connsiteY8" fmla="*/ 135154 h 49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1535" h="4981903">
                <a:moveTo>
                  <a:pt x="0" y="135154"/>
                </a:moveTo>
                <a:cubicBezTo>
                  <a:pt x="0" y="60511"/>
                  <a:pt x="60511" y="0"/>
                  <a:pt x="135154" y="0"/>
                </a:cubicBezTo>
                <a:lnTo>
                  <a:pt x="1216382" y="0"/>
                </a:lnTo>
                <a:cubicBezTo>
                  <a:pt x="1291025" y="0"/>
                  <a:pt x="1351536" y="60511"/>
                  <a:pt x="1351536" y="135154"/>
                </a:cubicBezTo>
                <a:cubicBezTo>
                  <a:pt x="1351536" y="1705686"/>
                  <a:pt x="1351535" y="3276218"/>
                  <a:pt x="1351535" y="4846750"/>
                </a:cubicBezTo>
                <a:cubicBezTo>
                  <a:pt x="1351535" y="4921393"/>
                  <a:pt x="1291024" y="4981904"/>
                  <a:pt x="1216381" y="4981904"/>
                </a:cubicBezTo>
                <a:lnTo>
                  <a:pt x="135154" y="4981903"/>
                </a:lnTo>
                <a:cubicBezTo>
                  <a:pt x="60511" y="4981903"/>
                  <a:pt x="0" y="4921392"/>
                  <a:pt x="0" y="4846749"/>
                </a:cubicBezTo>
                <a:lnTo>
                  <a:pt x="0" y="135154"/>
                </a:lnTo>
                <a:close/>
              </a:path>
            </a:pathLst>
          </a:custGeom>
          <a:effectLst>
            <a:innerShdw blurRad="114300">
              <a:prstClr val="black"/>
            </a:innerShdw>
          </a:effectLst>
        </p:spPr>
        <p:style>
          <a:lnRef idx="0">
            <a:schemeClr val="accent1">
              <a:hueOff val="0"/>
              <a:satOff val="0"/>
              <a:lumOff val="0"/>
              <a:alphaOff val="0"/>
            </a:schemeClr>
          </a:lnRef>
          <a:fillRef idx="1">
            <a:schemeClr val="accent1">
              <a:tint val="40000"/>
              <a:hueOff val="0"/>
              <a:satOff val="0"/>
              <a:lumOff val="0"/>
              <a:alphaOff val="0"/>
            </a:schemeClr>
          </a:fillRef>
          <a:effectRef idx="2">
            <a:scrgbClr r="0" g="0" b="0"/>
          </a:effectRef>
          <a:fontRef idx="minor">
            <a:schemeClr val="dk1">
              <a:hueOff val="0"/>
              <a:satOff val="0"/>
              <a:lumOff val="0"/>
              <a:alphaOff val="0"/>
            </a:schemeClr>
          </a:fontRef>
        </p:style>
        <p:txBody>
          <a:bodyPr spcFirstLastPara="0" vert="horz" wrap="square" lIns="142240" tIns="142240" rIns="142240" bIns="3629573" numCol="1" spcCol="1270" anchor="ctr" anchorCtr="0">
            <a:noAutofit/>
          </a:bodyPr>
          <a:lstStyle/>
          <a:p>
            <a:pPr lvl="0" algn="ctr" defTabSz="889000">
              <a:lnSpc>
                <a:spcPct val="90000"/>
              </a:lnSpc>
              <a:spcBef>
                <a:spcPct val="0"/>
              </a:spcBef>
              <a:spcAft>
                <a:spcPct val="35000"/>
              </a:spcAft>
            </a:pPr>
            <a:r>
              <a:rPr lang="en-US" sz="2000" b="1" kern="1200" dirty="0" smtClean="0"/>
              <a:t>Read Count/</a:t>
            </a:r>
            <a:br>
              <a:rPr lang="en-US" sz="2000" b="1" kern="1200" dirty="0" smtClean="0"/>
            </a:br>
            <a:r>
              <a:rPr lang="en-US" sz="2000" b="1" kern="1200" dirty="0" smtClean="0"/>
              <a:t>Quality</a:t>
            </a:r>
            <a:endParaRPr lang="en-US" sz="2000" b="1" kern="1200" dirty="0"/>
          </a:p>
        </p:txBody>
      </p:sp>
      <p:sp>
        <p:nvSpPr>
          <p:cNvPr id="9" name="Freeform 8"/>
          <p:cNvSpPr/>
          <p:nvPr/>
        </p:nvSpPr>
        <p:spPr>
          <a:xfrm>
            <a:off x="3337654" y="1261240"/>
            <a:ext cx="1847347" cy="4981903"/>
          </a:xfrm>
          <a:custGeom>
            <a:avLst/>
            <a:gdLst>
              <a:gd name="connsiteX0" fmla="*/ 0 w 1351535"/>
              <a:gd name="connsiteY0" fmla="*/ 135154 h 4981903"/>
              <a:gd name="connsiteX1" fmla="*/ 135154 w 1351535"/>
              <a:gd name="connsiteY1" fmla="*/ 0 h 4981903"/>
              <a:gd name="connsiteX2" fmla="*/ 1216382 w 1351535"/>
              <a:gd name="connsiteY2" fmla="*/ 0 h 4981903"/>
              <a:gd name="connsiteX3" fmla="*/ 1351536 w 1351535"/>
              <a:gd name="connsiteY3" fmla="*/ 135154 h 4981903"/>
              <a:gd name="connsiteX4" fmla="*/ 1351535 w 1351535"/>
              <a:gd name="connsiteY4" fmla="*/ 4846750 h 4981903"/>
              <a:gd name="connsiteX5" fmla="*/ 1216381 w 1351535"/>
              <a:gd name="connsiteY5" fmla="*/ 4981904 h 4981903"/>
              <a:gd name="connsiteX6" fmla="*/ 135154 w 1351535"/>
              <a:gd name="connsiteY6" fmla="*/ 4981903 h 4981903"/>
              <a:gd name="connsiteX7" fmla="*/ 0 w 1351535"/>
              <a:gd name="connsiteY7" fmla="*/ 4846749 h 4981903"/>
              <a:gd name="connsiteX8" fmla="*/ 0 w 1351535"/>
              <a:gd name="connsiteY8" fmla="*/ 135154 h 49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1535" h="4981903">
                <a:moveTo>
                  <a:pt x="0" y="135154"/>
                </a:moveTo>
                <a:cubicBezTo>
                  <a:pt x="0" y="60511"/>
                  <a:pt x="60511" y="0"/>
                  <a:pt x="135154" y="0"/>
                </a:cubicBezTo>
                <a:lnTo>
                  <a:pt x="1216382" y="0"/>
                </a:lnTo>
                <a:cubicBezTo>
                  <a:pt x="1291025" y="0"/>
                  <a:pt x="1351536" y="60511"/>
                  <a:pt x="1351536" y="135154"/>
                </a:cubicBezTo>
                <a:cubicBezTo>
                  <a:pt x="1351536" y="1705686"/>
                  <a:pt x="1351535" y="3276218"/>
                  <a:pt x="1351535" y="4846750"/>
                </a:cubicBezTo>
                <a:cubicBezTo>
                  <a:pt x="1351535" y="4921393"/>
                  <a:pt x="1291024" y="4981904"/>
                  <a:pt x="1216381" y="4981904"/>
                </a:cubicBezTo>
                <a:lnTo>
                  <a:pt x="135154" y="4981903"/>
                </a:lnTo>
                <a:cubicBezTo>
                  <a:pt x="60511" y="4981903"/>
                  <a:pt x="0" y="4921392"/>
                  <a:pt x="0" y="4846749"/>
                </a:cubicBezTo>
                <a:lnTo>
                  <a:pt x="0" y="135154"/>
                </a:lnTo>
                <a:close/>
              </a:path>
            </a:pathLst>
          </a:custGeom>
          <a:effectLst>
            <a:innerShdw blurRad="114300">
              <a:prstClr val="black"/>
            </a:innerShdw>
          </a:effectLst>
        </p:spPr>
        <p:style>
          <a:lnRef idx="0">
            <a:schemeClr val="accent1">
              <a:hueOff val="0"/>
              <a:satOff val="0"/>
              <a:lumOff val="0"/>
              <a:alphaOff val="0"/>
            </a:schemeClr>
          </a:lnRef>
          <a:fillRef idx="1">
            <a:schemeClr val="accent1">
              <a:tint val="40000"/>
              <a:hueOff val="0"/>
              <a:satOff val="0"/>
              <a:lumOff val="0"/>
              <a:alphaOff val="0"/>
            </a:schemeClr>
          </a:fillRef>
          <a:effectRef idx="2">
            <a:scrgbClr r="0" g="0" b="0"/>
          </a:effectRef>
          <a:fontRef idx="minor">
            <a:schemeClr val="dk1">
              <a:hueOff val="0"/>
              <a:satOff val="0"/>
              <a:lumOff val="0"/>
              <a:alphaOff val="0"/>
            </a:schemeClr>
          </a:fontRef>
        </p:style>
        <p:txBody>
          <a:bodyPr spcFirstLastPara="0" vert="horz" wrap="square" lIns="142240" tIns="142240" rIns="142240" bIns="3629573" numCol="1" spcCol="1270" anchor="ctr" anchorCtr="0">
            <a:noAutofit/>
          </a:bodyPr>
          <a:lstStyle/>
          <a:p>
            <a:pPr lvl="0" algn="ctr" defTabSz="889000">
              <a:lnSpc>
                <a:spcPct val="90000"/>
              </a:lnSpc>
              <a:spcBef>
                <a:spcPct val="0"/>
              </a:spcBef>
              <a:spcAft>
                <a:spcPct val="35000"/>
              </a:spcAft>
            </a:pPr>
            <a:r>
              <a:rPr lang="en-US" sz="2000" b="1" kern="1200" dirty="0" smtClean="0"/>
              <a:t>C57BL/6 Strain</a:t>
            </a:r>
          </a:p>
        </p:txBody>
      </p:sp>
      <p:sp>
        <p:nvSpPr>
          <p:cNvPr id="10" name="Freeform 9"/>
          <p:cNvSpPr/>
          <p:nvPr/>
        </p:nvSpPr>
        <p:spPr>
          <a:xfrm>
            <a:off x="1182414" y="1261240"/>
            <a:ext cx="1847347" cy="4981903"/>
          </a:xfrm>
          <a:custGeom>
            <a:avLst/>
            <a:gdLst>
              <a:gd name="connsiteX0" fmla="*/ 0 w 1351535"/>
              <a:gd name="connsiteY0" fmla="*/ 135154 h 4981903"/>
              <a:gd name="connsiteX1" fmla="*/ 135154 w 1351535"/>
              <a:gd name="connsiteY1" fmla="*/ 0 h 4981903"/>
              <a:gd name="connsiteX2" fmla="*/ 1216382 w 1351535"/>
              <a:gd name="connsiteY2" fmla="*/ 0 h 4981903"/>
              <a:gd name="connsiteX3" fmla="*/ 1351536 w 1351535"/>
              <a:gd name="connsiteY3" fmla="*/ 135154 h 4981903"/>
              <a:gd name="connsiteX4" fmla="*/ 1351535 w 1351535"/>
              <a:gd name="connsiteY4" fmla="*/ 4846750 h 4981903"/>
              <a:gd name="connsiteX5" fmla="*/ 1216381 w 1351535"/>
              <a:gd name="connsiteY5" fmla="*/ 4981904 h 4981903"/>
              <a:gd name="connsiteX6" fmla="*/ 135154 w 1351535"/>
              <a:gd name="connsiteY6" fmla="*/ 4981903 h 4981903"/>
              <a:gd name="connsiteX7" fmla="*/ 0 w 1351535"/>
              <a:gd name="connsiteY7" fmla="*/ 4846749 h 4981903"/>
              <a:gd name="connsiteX8" fmla="*/ 0 w 1351535"/>
              <a:gd name="connsiteY8" fmla="*/ 135154 h 49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1535" h="4981903">
                <a:moveTo>
                  <a:pt x="0" y="135154"/>
                </a:moveTo>
                <a:cubicBezTo>
                  <a:pt x="0" y="60511"/>
                  <a:pt x="60511" y="0"/>
                  <a:pt x="135154" y="0"/>
                </a:cubicBezTo>
                <a:lnTo>
                  <a:pt x="1216382" y="0"/>
                </a:lnTo>
                <a:cubicBezTo>
                  <a:pt x="1291025" y="0"/>
                  <a:pt x="1351536" y="60511"/>
                  <a:pt x="1351536" y="135154"/>
                </a:cubicBezTo>
                <a:cubicBezTo>
                  <a:pt x="1351536" y="1705686"/>
                  <a:pt x="1351535" y="3276218"/>
                  <a:pt x="1351535" y="4846750"/>
                </a:cubicBezTo>
                <a:cubicBezTo>
                  <a:pt x="1351535" y="4921393"/>
                  <a:pt x="1291024" y="4981904"/>
                  <a:pt x="1216381" y="4981904"/>
                </a:cubicBezTo>
                <a:lnTo>
                  <a:pt x="135154" y="4981903"/>
                </a:lnTo>
                <a:cubicBezTo>
                  <a:pt x="60511" y="4981903"/>
                  <a:pt x="0" y="4921392"/>
                  <a:pt x="0" y="4846749"/>
                </a:cubicBezTo>
                <a:lnTo>
                  <a:pt x="0" y="135154"/>
                </a:lnTo>
                <a:close/>
              </a:path>
            </a:pathLst>
          </a:custGeom>
          <a:effectLst>
            <a:innerShdw blurRad="114300">
              <a:prstClr val="black"/>
            </a:innerShdw>
          </a:effectLst>
        </p:spPr>
        <p:style>
          <a:lnRef idx="0">
            <a:schemeClr val="accent1">
              <a:hueOff val="0"/>
              <a:satOff val="0"/>
              <a:lumOff val="0"/>
              <a:alphaOff val="0"/>
            </a:schemeClr>
          </a:lnRef>
          <a:fillRef idx="1">
            <a:schemeClr val="accent1">
              <a:tint val="40000"/>
              <a:hueOff val="0"/>
              <a:satOff val="0"/>
              <a:lumOff val="0"/>
              <a:alphaOff val="0"/>
            </a:schemeClr>
          </a:fillRef>
          <a:effectRef idx="2">
            <a:scrgbClr r="0" g="0" b="0"/>
          </a:effectRef>
          <a:fontRef idx="minor">
            <a:schemeClr val="dk1">
              <a:hueOff val="0"/>
              <a:satOff val="0"/>
              <a:lumOff val="0"/>
              <a:alphaOff val="0"/>
            </a:schemeClr>
          </a:fontRef>
        </p:style>
        <p:txBody>
          <a:bodyPr spcFirstLastPara="0" vert="horz" wrap="square" lIns="170688" tIns="170688" rIns="170688" bIns="3658021" numCol="1" spcCol="1270" anchor="ctr" anchorCtr="0">
            <a:noAutofit/>
          </a:bodyPr>
          <a:lstStyle/>
          <a:p>
            <a:pPr lvl="0" algn="ctr" defTabSz="1066800">
              <a:lnSpc>
                <a:spcPct val="90000"/>
              </a:lnSpc>
              <a:spcBef>
                <a:spcPct val="0"/>
              </a:spcBef>
              <a:spcAft>
                <a:spcPct val="35000"/>
              </a:spcAft>
            </a:pPr>
            <a:r>
              <a:rPr lang="en-US" sz="2400" b="1" kern="1200" dirty="0" smtClean="0"/>
              <a:t>All Data</a:t>
            </a:r>
            <a:endParaRPr lang="en-US" sz="2400" b="1" kern="1200" dirty="0"/>
          </a:p>
        </p:txBody>
      </p:sp>
      <p:sp>
        <p:nvSpPr>
          <p:cNvPr id="11" name="Freeform 10"/>
          <p:cNvSpPr/>
          <p:nvPr/>
        </p:nvSpPr>
        <p:spPr>
          <a:xfrm>
            <a:off x="1336360" y="2770330"/>
            <a:ext cx="1539456" cy="3024365"/>
          </a:xfrm>
          <a:custGeom>
            <a:avLst/>
            <a:gdLst>
              <a:gd name="connsiteX0" fmla="*/ 0 w 1126279"/>
              <a:gd name="connsiteY0" fmla="*/ 112628 h 3024365"/>
              <a:gd name="connsiteX1" fmla="*/ 112628 w 1126279"/>
              <a:gd name="connsiteY1" fmla="*/ 0 h 3024365"/>
              <a:gd name="connsiteX2" fmla="*/ 1013651 w 1126279"/>
              <a:gd name="connsiteY2" fmla="*/ 0 h 3024365"/>
              <a:gd name="connsiteX3" fmla="*/ 1126279 w 1126279"/>
              <a:gd name="connsiteY3" fmla="*/ 112628 h 3024365"/>
              <a:gd name="connsiteX4" fmla="*/ 1126279 w 1126279"/>
              <a:gd name="connsiteY4" fmla="*/ 2911737 h 3024365"/>
              <a:gd name="connsiteX5" fmla="*/ 1013651 w 1126279"/>
              <a:gd name="connsiteY5" fmla="*/ 3024365 h 3024365"/>
              <a:gd name="connsiteX6" fmla="*/ 112628 w 1126279"/>
              <a:gd name="connsiteY6" fmla="*/ 3024365 h 3024365"/>
              <a:gd name="connsiteX7" fmla="*/ 0 w 1126279"/>
              <a:gd name="connsiteY7" fmla="*/ 2911737 h 3024365"/>
              <a:gd name="connsiteX8" fmla="*/ 0 w 1126279"/>
              <a:gd name="connsiteY8" fmla="*/ 112628 h 302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6279" h="3024365">
                <a:moveTo>
                  <a:pt x="0" y="112628"/>
                </a:moveTo>
                <a:cubicBezTo>
                  <a:pt x="0" y="50425"/>
                  <a:pt x="50425" y="0"/>
                  <a:pt x="112628" y="0"/>
                </a:cubicBezTo>
                <a:lnTo>
                  <a:pt x="1013651" y="0"/>
                </a:lnTo>
                <a:cubicBezTo>
                  <a:pt x="1075854" y="0"/>
                  <a:pt x="1126279" y="50425"/>
                  <a:pt x="1126279" y="112628"/>
                </a:cubicBezTo>
                <a:lnTo>
                  <a:pt x="1126279" y="2911737"/>
                </a:lnTo>
                <a:cubicBezTo>
                  <a:pt x="1126279" y="2973940"/>
                  <a:pt x="1075854" y="3024365"/>
                  <a:pt x="1013651" y="3024365"/>
                </a:cubicBezTo>
                <a:lnTo>
                  <a:pt x="112628" y="3024365"/>
                </a:lnTo>
                <a:cubicBezTo>
                  <a:pt x="50425" y="3024365"/>
                  <a:pt x="0" y="2973940"/>
                  <a:pt x="0" y="2911737"/>
                </a:cubicBezTo>
                <a:lnTo>
                  <a:pt x="0" y="112628"/>
                </a:lnTo>
                <a:close/>
              </a:path>
            </a:pathLst>
          </a:custGeom>
          <a:solidFill>
            <a:schemeClr val="tx1">
              <a:lumMod val="75000"/>
              <a:lumOff val="2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48228" tIns="48228" rIns="48228" bIns="48228" numCol="1" spcCol="1270" anchor="ctr" anchorCtr="0">
            <a:noAutofit/>
          </a:bodyPr>
          <a:lstStyle/>
          <a:p>
            <a:pPr lvl="0" algn="ctr" defTabSz="1066800">
              <a:lnSpc>
                <a:spcPct val="90000"/>
              </a:lnSpc>
              <a:spcBef>
                <a:spcPct val="0"/>
              </a:spcBef>
              <a:spcAft>
                <a:spcPct val="35000"/>
              </a:spcAft>
            </a:pPr>
            <a:r>
              <a:rPr lang="en-US" sz="4000" kern="1200" dirty="0" smtClean="0"/>
              <a:t>604</a:t>
            </a:r>
            <a:endParaRPr lang="en-US" sz="2400" kern="1200" dirty="0"/>
          </a:p>
        </p:txBody>
      </p:sp>
      <p:sp>
        <p:nvSpPr>
          <p:cNvPr id="12" name="Freeform 11"/>
          <p:cNvSpPr/>
          <p:nvPr/>
        </p:nvSpPr>
        <p:spPr>
          <a:xfrm rot="18226123" flipV="1">
            <a:off x="2618303" y="3856906"/>
            <a:ext cx="1158071" cy="45718"/>
          </a:xfrm>
          <a:custGeom>
            <a:avLst/>
            <a:gdLst>
              <a:gd name="connsiteX0" fmla="*/ 0 w 982589"/>
              <a:gd name="connsiteY0" fmla="*/ 10173 h 20346"/>
              <a:gd name="connsiteX1" fmla="*/ 982589 w 982589"/>
              <a:gd name="connsiteY1" fmla="*/ 10173 h 20346"/>
            </a:gdLst>
            <a:ahLst/>
            <a:cxnLst>
              <a:cxn ang="0">
                <a:pos x="connsiteX0" y="connsiteY0"/>
              </a:cxn>
              <a:cxn ang="0">
                <a:pos x="connsiteX1" y="connsiteY1"/>
              </a:cxn>
            </a:cxnLst>
            <a:rect l="l" t="t" r="r" b="b"/>
            <a:pathLst>
              <a:path w="982589" h="20346">
                <a:moveTo>
                  <a:pt x="0" y="10173"/>
                </a:moveTo>
                <a:lnTo>
                  <a:pt x="982589" y="10173"/>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9430" tIns="-14392" rIns="479429" bIns="-14392" numCol="1" spcCol="1270" anchor="ctr" anchorCtr="0">
            <a:noAutofit/>
          </a:bodyPr>
          <a:lstStyle/>
          <a:p>
            <a:pPr lvl="0" algn="ctr" defTabSz="222250">
              <a:lnSpc>
                <a:spcPct val="90000"/>
              </a:lnSpc>
              <a:spcBef>
                <a:spcPct val="0"/>
              </a:spcBef>
              <a:spcAft>
                <a:spcPct val="35000"/>
              </a:spcAft>
            </a:pPr>
            <a:endParaRPr lang="en-US" sz="500" kern="1200"/>
          </a:p>
        </p:txBody>
      </p:sp>
      <p:sp>
        <p:nvSpPr>
          <p:cNvPr id="13" name="Freeform 12"/>
          <p:cNvSpPr/>
          <p:nvPr/>
        </p:nvSpPr>
        <p:spPr>
          <a:xfrm>
            <a:off x="3491599" y="2755944"/>
            <a:ext cx="1539456" cy="1306687"/>
          </a:xfrm>
          <a:custGeom>
            <a:avLst/>
            <a:gdLst>
              <a:gd name="connsiteX0" fmla="*/ 0 w 1126279"/>
              <a:gd name="connsiteY0" fmla="*/ 112628 h 1306687"/>
              <a:gd name="connsiteX1" fmla="*/ 112628 w 1126279"/>
              <a:gd name="connsiteY1" fmla="*/ 0 h 1306687"/>
              <a:gd name="connsiteX2" fmla="*/ 1013651 w 1126279"/>
              <a:gd name="connsiteY2" fmla="*/ 0 h 1306687"/>
              <a:gd name="connsiteX3" fmla="*/ 1126279 w 1126279"/>
              <a:gd name="connsiteY3" fmla="*/ 112628 h 1306687"/>
              <a:gd name="connsiteX4" fmla="*/ 1126279 w 1126279"/>
              <a:gd name="connsiteY4" fmla="*/ 1194059 h 1306687"/>
              <a:gd name="connsiteX5" fmla="*/ 1013651 w 1126279"/>
              <a:gd name="connsiteY5" fmla="*/ 1306687 h 1306687"/>
              <a:gd name="connsiteX6" fmla="*/ 112628 w 1126279"/>
              <a:gd name="connsiteY6" fmla="*/ 1306687 h 1306687"/>
              <a:gd name="connsiteX7" fmla="*/ 0 w 1126279"/>
              <a:gd name="connsiteY7" fmla="*/ 1194059 h 1306687"/>
              <a:gd name="connsiteX8" fmla="*/ 0 w 1126279"/>
              <a:gd name="connsiteY8" fmla="*/ 112628 h 130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6279" h="1306687">
                <a:moveTo>
                  <a:pt x="0" y="112628"/>
                </a:moveTo>
                <a:cubicBezTo>
                  <a:pt x="0" y="50425"/>
                  <a:pt x="50425" y="0"/>
                  <a:pt x="112628" y="0"/>
                </a:cubicBezTo>
                <a:lnTo>
                  <a:pt x="1013651" y="0"/>
                </a:lnTo>
                <a:cubicBezTo>
                  <a:pt x="1075854" y="0"/>
                  <a:pt x="1126279" y="50425"/>
                  <a:pt x="1126279" y="112628"/>
                </a:cubicBezTo>
                <a:lnTo>
                  <a:pt x="1126279" y="1194059"/>
                </a:lnTo>
                <a:cubicBezTo>
                  <a:pt x="1126279" y="1256262"/>
                  <a:pt x="1075854" y="1306687"/>
                  <a:pt x="1013651" y="1306687"/>
                </a:cubicBezTo>
                <a:lnTo>
                  <a:pt x="112628" y="1306687"/>
                </a:lnTo>
                <a:cubicBezTo>
                  <a:pt x="50425" y="1306687"/>
                  <a:pt x="0" y="1256262"/>
                  <a:pt x="0" y="1194059"/>
                </a:cubicBezTo>
                <a:lnTo>
                  <a:pt x="0" y="112628"/>
                </a:lnTo>
                <a:close/>
              </a:path>
            </a:pathLst>
          </a:custGeom>
          <a:solidFill>
            <a:srgbClr val="FF0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48228" tIns="48228" rIns="48228" bIns="48228" numCol="1" spcCol="1270" anchor="ctr" anchorCtr="0">
            <a:noAutofit/>
          </a:bodyPr>
          <a:lstStyle/>
          <a:p>
            <a:pPr lvl="0" algn="ctr" defTabSz="1066800">
              <a:lnSpc>
                <a:spcPct val="90000"/>
              </a:lnSpc>
              <a:spcBef>
                <a:spcPct val="0"/>
              </a:spcBef>
              <a:spcAft>
                <a:spcPct val="35000"/>
              </a:spcAft>
            </a:pPr>
            <a:r>
              <a:rPr lang="en-US" sz="3600" kern="1200" dirty="0" smtClean="0"/>
              <a:t>287</a:t>
            </a:r>
            <a:endParaRPr lang="en-US" sz="2400" kern="1200" dirty="0"/>
          </a:p>
        </p:txBody>
      </p:sp>
      <p:sp>
        <p:nvSpPr>
          <p:cNvPr id="14" name="Freeform 13"/>
          <p:cNvSpPr/>
          <p:nvPr/>
        </p:nvSpPr>
        <p:spPr>
          <a:xfrm rot="2922098">
            <a:off x="2719090" y="4709358"/>
            <a:ext cx="943744" cy="45718"/>
          </a:xfrm>
          <a:custGeom>
            <a:avLst/>
            <a:gdLst>
              <a:gd name="connsiteX0" fmla="*/ 0 w 828728"/>
              <a:gd name="connsiteY0" fmla="*/ 10173 h 20346"/>
              <a:gd name="connsiteX1" fmla="*/ 828728 w 828728"/>
              <a:gd name="connsiteY1" fmla="*/ 10173 h 20346"/>
            </a:gdLst>
            <a:ahLst/>
            <a:cxnLst>
              <a:cxn ang="0">
                <a:pos x="connsiteX0" y="connsiteY0"/>
              </a:cxn>
              <a:cxn ang="0">
                <a:pos x="connsiteX1" y="connsiteY1"/>
              </a:cxn>
            </a:cxnLst>
            <a:rect l="l" t="t" r="r" b="b"/>
            <a:pathLst>
              <a:path w="828728" h="20346">
                <a:moveTo>
                  <a:pt x="0" y="10173"/>
                </a:moveTo>
                <a:lnTo>
                  <a:pt x="828728" y="10173"/>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06346" tIns="-10546" rIns="406345" bIns="-10545" numCol="1" spcCol="1270" anchor="ctr" anchorCtr="0">
            <a:noAutofit/>
          </a:bodyPr>
          <a:lstStyle/>
          <a:p>
            <a:pPr lvl="0" algn="ctr" defTabSz="222250">
              <a:lnSpc>
                <a:spcPct val="90000"/>
              </a:lnSpc>
              <a:spcBef>
                <a:spcPct val="0"/>
              </a:spcBef>
              <a:spcAft>
                <a:spcPct val="35000"/>
              </a:spcAft>
            </a:pPr>
            <a:endParaRPr lang="en-US" sz="500" kern="1200"/>
          </a:p>
        </p:txBody>
      </p:sp>
      <p:sp>
        <p:nvSpPr>
          <p:cNvPr id="15" name="Freeform 14"/>
          <p:cNvSpPr/>
          <p:nvPr/>
        </p:nvSpPr>
        <p:spPr>
          <a:xfrm>
            <a:off x="3491599" y="4147103"/>
            <a:ext cx="1539456" cy="1661977"/>
          </a:xfrm>
          <a:custGeom>
            <a:avLst/>
            <a:gdLst>
              <a:gd name="connsiteX0" fmla="*/ 0 w 1126279"/>
              <a:gd name="connsiteY0" fmla="*/ 112628 h 1661977"/>
              <a:gd name="connsiteX1" fmla="*/ 112628 w 1126279"/>
              <a:gd name="connsiteY1" fmla="*/ 0 h 1661977"/>
              <a:gd name="connsiteX2" fmla="*/ 1013651 w 1126279"/>
              <a:gd name="connsiteY2" fmla="*/ 0 h 1661977"/>
              <a:gd name="connsiteX3" fmla="*/ 1126279 w 1126279"/>
              <a:gd name="connsiteY3" fmla="*/ 112628 h 1661977"/>
              <a:gd name="connsiteX4" fmla="*/ 1126279 w 1126279"/>
              <a:gd name="connsiteY4" fmla="*/ 1549349 h 1661977"/>
              <a:gd name="connsiteX5" fmla="*/ 1013651 w 1126279"/>
              <a:gd name="connsiteY5" fmla="*/ 1661977 h 1661977"/>
              <a:gd name="connsiteX6" fmla="*/ 112628 w 1126279"/>
              <a:gd name="connsiteY6" fmla="*/ 1661977 h 1661977"/>
              <a:gd name="connsiteX7" fmla="*/ 0 w 1126279"/>
              <a:gd name="connsiteY7" fmla="*/ 1549349 h 1661977"/>
              <a:gd name="connsiteX8" fmla="*/ 0 w 1126279"/>
              <a:gd name="connsiteY8" fmla="*/ 112628 h 16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6279" h="1661977">
                <a:moveTo>
                  <a:pt x="0" y="112628"/>
                </a:moveTo>
                <a:cubicBezTo>
                  <a:pt x="0" y="50425"/>
                  <a:pt x="50425" y="0"/>
                  <a:pt x="112628" y="0"/>
                </a:cubicBezTo>
                <a:lnTo>
                  <a:pt x="1013651" y="0"/>
                </a:lnTo>
                <a:cubicBezTo>
                  <a:pt x="1075854" y="0"/>
                  <a:pt x="1126279" y="50425"/>
                  <a:pt x="1126279" y="112628"/>
                </a:cubicBezTo>
                <a:lnTo>
                  <a:pt x="1126279" y="1549349"/>
                </a:lnTo>
                <a:cubicBezTo>
                  <a:pt x="1126279" y="1611552"/>
                  <a:pt x="1075854" y="1661977"/>
                  <a:pt x="1013651" y="1661977"/>
                </a:cubicBezTo>
                <a:lnTo>
                  <a:pt x="112628" y="1661977"/>
                </a:lnTo>
                <a:cubicBezTo>
                  <a:pt x="50425" y="1661977"/>
                  <a:pt x="0" y="1611552"/>
                  <a:pt x="0" y="1549349"/>
                </a:cubicBezTo>
                <a:lnTo>
                  <a:pt x="0" y="112628"/>
                </a:lnTo>
                <a:close/>
              </a:path>
            </a:pathLst>
          </a:custGeom>
          <a:solidFill>
            <a:schemeClr val="tx1">
              <a:lumMod val="75000"/>
              <a:lumOff val="2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48228" tIns="48228" rIns="48228" bIns="48228" numCol="1" spcCol="1270" anchor="ctr" anchorCtr="0">
            <a:noAutofit/>
          </a:bodyPr>
          <a:lstStyle/>
          <a:p>
            <a:pPr lvl="0" algn="ctr" defTabSz="1066800">
              <a:lnSpc>
                <a:spcPct val="90000"/>
              </a:lnSpc>
              <a:spcBef>
                <a:spcPct val="0"/>
              </a:spcBef>
              <a:spcAft>
                <a:spcPct val="35000"/>
              </a:spcAft>
            </a:pPr>
            <a:r>
              <a:rPr lang="en-US" sz="3600" kern="1200" dirty="0" smtClean="0"/>
              <a:t>317</a:t>
            </a:r>
            <a:endParaRPr lang="en-US" sz="2400" kern="1200" dirty="0"/>
          </a:p>
        </p:txBody>
      </p:sp>
      <p:sp>
        <p:nvSpPr>
          <p:cNvPr id="16" name="Freeform 15"/>
          <p:cNvSpPr/>
          <p:nvPr/>
        </p:nvSpPr>
        <p:spPr>
          <a:xfrm rot="19172804" flipV="1">
            <a:off x="4930368" y="4671620"/>
            <a:ext cx="820607" cy="45719"/>
          </a:xfrm>
          <a:custGeom>
            <a:avLst/>
            <a:gdLst>
              <a:gd name="connsiteX0" fmla="*/ 0 w 703492"/>
              <a:gd name="connsiteY0" fmla="*/ 10173 h 20346"/>
              <a:gd name="connsiteX1" fmla="*/ 703492 w 703492"/>
              <a:gd name="connsiteY1" fmla="*/ 10173 h 20346"/>
            </a:gdLst>
            <a:ahLst/>
            <a:cxnLst>
              <a:cxn ang="0">
                <a:pos x="connsiteX0" y="connsiteY0"/>
              </a:cxn>
              <a:cxn ang="0">
                <a:pos x="connsiteX1" y="connsiteY1"/>
              </a:cxn>
            </a:cxnLst>
            <a:rect l="l" t="t" r="r" b="b"/>
            <a:pathLst>
              <a:path w="703492" h="20346">
                <a:moveTo>
                  <a:pt x="0" y="10173"/>
                </a:moveTo>
                <a:lnTo>
                  <a:pt x="703492" y="10173"/>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46859" tIns="-7414" rIns="346859" bIns="-7414" numCol="1" spcCol="1270" anchor="ctr" anchorCtr="0">
            <a:noAutofit/>
          </a:bodyPr>
          <a:lstStyle/>
          <a:p>
            <a:pPr lvl="0" algn="ctr" defTabSz="222250">
              <a:lnSpc>
                <a:spcPct val="90000"/>
              </a:lnSpc>
              <a:spcBef>
                <a:spcPct val="0"/>
              </a:spcBef>
              <a:spcAft>
                <a:spcPct val="35000"/>
              </a:spcAft>
            </a:pPr>
            <a:endParaRPr lang="en-US" sz="500" kern="1200"/>
          </a:p>
        </p:txBody>
      </p:sp>
      <p:sp>
        <p:nvSpPr>
          <p:cNvPr id="17" name="Freeform 16"/>
          <p:cNvSpPr/>
          <p:nvPr/>
        </p:nvSpPr>
        <p:spPr>
          <a:xfrm>
            <a:off x="5646839" y="4075536"/>
            <a:ext cx="1539456" cy="724479"/>
          </a:xfrm>
          <a:custGeom>
            <a:avLst/>
            <a:gdLst>
              <a:gd name="connsiteX0" fmla="*/ 0 w 1126279"/>
              <a:gd name="connsiteY0" fmla="*/ 72448 h 724479"/>
              <a:gd name="connsiteX1" fmla="*/ 72448 w 1126279"/>
              <a:gd name="connsiteY1" fmla="*/ 0 h 724479"/>
              <a:gd name="connsiteX2" fmla="*/ 1053831 w 1126279"/>
              <a:gd name="connsiteY2" fmla="*/ 0 h 724479"/>
              <a:gd name="connsiteX3" fmla="*/ 1126279 w 1126279"/>
              <a:gd name="connsiteY3" fmla="*/ 72448 h 724479"/>
              <a:gd name="connsiteX4" fmla="*/ 1126279 w 1126279"/>
              <a:gd name="connsiteY4" fmla="*/ 652031 h 724479"/>
              <a:gd name="connsiteX5" fmla="*/ 1053831 w 1126279"/>
              <a:gd name="connsiteY5" fmla="*/ 724479 h 724479"/>
              <a:gd name="connsiteX6" fmla="*/ 72448 w 1126279"/>
              <a:gd name="connsiteY6" fmla="*/ 724479 h 724479"/>
              <a:gd name="connsiteX7" fmla="*/ 0 w 1126279"/>
              <a:gd name="connsiteY7" fmla="*/ 652031 h 724479"/>
              <a:gd name="connsiteX8" fmla="*/ 0 w 1126279"/>
              <a:gd name="connsiteY8" fmla="*/ 72448 h 72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6279" h="724479">
                <a:moveTo>
                  <a:pt x="0" y="72448"/>
                </a:moveTo>
                <a:cubicBezTo>
                  <a:pt x="0" y="32436"/>
                  <a:pt x="32436" y="0"/>
                  <a:pt x="72448" y="0"/>
                </a:cubicBezTo>
                <a:lnTo>
                  <a:pt x="1053831" y="0"/>
                </a:lnTo>
                <a:cubicBezTo>
                  <a:pt x="1093843" y="0"/>
                  <a:pt x="1126279" y="32436"/>
                  <a:pt x="1126279" y="72448"/>
                </a:cubicBezTo>
                <a:lnTo>
                  <a:pt x="1126279" y="652031"/>
                </a:lnTo>
                <a:cubicBezTo>
                  <a:pt x="1126279" y="692043"/>
                  <a:pt x="1093843" y="724479"/>
                  <a:pt x="1053831" y="724479"/>
                </a:cubicBezTo>
                <a:lnTo>
                  <a:pt x="72448" y="724479"/>
                </a:lnTo>
                <a:cubicBezTo>
                  <a:pt x="32436" y="724479"/>
                  <a:pt x="0" y="692043"/>
                  <a:pt x="0" y="652031"/>
                </a:cubicBezTo>
                <a:lnTo>
                  <a:pt x="0" y="72448"/>
                </a:lnTo>
                <a:close/>
              </a:path>
            </a:pathLst>
          </a:custGeom>
          <a:solidFill>
            <a:srgbClr val="FF0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6459" tIns="36459" rIns="36459" bIns="36459" numCol="1" spcCol="1270" anchor="ctr" anchorCtr="0">
            <a:noAutofit/>
          </a:bodyPr>
          <a:lstStyle/>
          <a:p>
            <a:pPr lvl="0" algn="ctr" defTabSz="1066800">
              <a:lnSpc>
                <a:spcPct val="90000"/>
              </a:lnSpc>
              <a:spcBef>
                <a:spcPct val="0"/>
              </a:spcBef>
              <a:spcAft>
                <a:spcPct val="35000"/>
              </a:spcAft>
            </a:pPr>
            <a:r>
              <a:rPr lang="en-US" sz="3200" kern="1200" dirty="0" smtClean="0"/>
              <a:t>134</a:t>
            </a:r>
            <a:endParaRPr lang="en-US" sz="2400" kern="1200" dirty="0"/>
          </a:p>
        </p:txBody>
      </p:sp>
      <p:sp>
        <p:nvSpPr>
          <p:cNvPr id="18" name="Freeform 17"/>
          <p:cNvSpPr/>
          <p:nvPr/>
        </p:nvSpPr>
        <p:spPr>
          <a:xfrm rot="2149850">
            <a:off x="4946150" y="5205690"/>
            <a:ext cx="827549" cy="20346"/>
          </a:xfrm>
          <a:custGeom>
            <a:avLst/>
            <a:gdLst>
              <a:gd name="connsiteX0" fmla="*/ 0 w 605442"/>
              <a:gd name="connsiteY0" fmla="*/ 10173 h 20346"/>
              <a:gd name="connsiteX1" fmla="*/ 605442 w 605442"/>
              <a:gd name="connsiteY1" fmla="*/ 10173 h 20346"/>
            </a:gdLst>
            <a:ahLst/>
            <a:cxnLst>
              <a:cxn ang="0">
                <a:pos x="connsiteX0" y="connsiteY0"/>
              </a:cxn>
              <a:cxn ang="0">
                <a:pos x="connsiteX1" y="connsiteY1"/>
              </a:cxn>
            </a:cxnLst>
            <a:rect l="l" t="t" r="r" b="b"/>
            <a:pathLst>
              <a:path w="605442" h="20346">
                <a:moveTo>
                  <a:pt x="0" y="10173"/>
                </a:moveTo>
                <a:lnTo>
                  <a:pt x="605442" y="10173"/>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0285" tIns="-4964" rIns="300284" bIns="-4963" numCol="1" spcCol="1270" anchor="ctr" anchorCtr="0">
            <a:noAutofit/>
          </a:bodyPr>
          <a:lstStyle/>
          <a:p>
            <a:pPr lvl="0" algn="ctr" defTabSz="222250">
              <a:lnSpc>
                <a:spcPct val="90000"/>
              </a:lnSpc>
              <a:spcBef>
                <a:spcPct val="0"/>
              </a:spcBef>
              <a:spcAft>
                <a:spcPct val="35000"/>
              </a:spcAft>
            </a:pPr>
            <a:endParaRPr lang="en-US" sz="500" kern="1200"/>
          </a:p>
        </p:txBody>
      </p:sp>
      <p:sp>
        <p:nvSpPr>
          <p:cNvPr id="19" name="Freeform 18"/>
          <p:cNvSpPr/>
          <p:nvPr/>
        </p:nvSpPr>
        <p:spPr>
          <a:xfrm>
            <a:off x="5646839" y="4884486"/>
            <a:ext cx="1539456" cy="996160"/>
          </a:xfrm>
          <a:custGeom>
            <a:avLst/>
            <a:gdLst>
              <a:gd name="connsiteX0" fmla="*/ 0 w 1126279"/>
              <a:gd name="connsiteY0" fmla="*/ 99616 h 996160"/>
              <a:gd name="connsiteX1" fmla="*/ 99616 w 1126279"/>
              <a:gd name="connsiteY1" fmla="*/ 0 h 996160"/>
              <a:gd name="connsiteX2" fmla="*/ 1026663 w 1126279"/>
              <a:gd name="connsiteY2" fmla="*/ 0 h 996160"/>
              <a:gd name="connsiteX3" fmla="*/ 1126279 w 1126279"/>
              <a:gd name="connsiteY3" fmla="*/ 99616 h 996160"/>
              <a:gd name="connsiteX4" fmla="*/ 1126279 w 1126279"/>
              <a:gd name="connsiteY4" fmla="*/ 896544 h 996160"/>
              <a:gd name="connsiteX5" fmla="*/ 1026663 w 1126279"/>
              <a:gd name="connsiteY5" fmla="*/ 996160 h 996160"/>
              <a:gd name="connsiteX6" fmla="*/ 99616 w 1126279"/>
              <a:gd name="connsiteY6" fmla="*/ 996160 h 996160"/>
              <a:gd name="connsiteX7" fmla="*/ 0 w 1126279"/>
              <a:gd name="connsiteY7" fmla="*/ 896544 h 996160"/>
              <a:gd name="connsiteX8" fmla="*/ 0 w 1126279"/>
              <a:gd name="connsiteY8" fmla="*/ 99616 h 99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6279" h="996160">
                <a:moveTo>
                  <a:pt x="0" y="99616"/>
                </a:moveTo>
                <a:cubicBezTo>
                  <a:pt x="0" y="44600"/>
                  <a:pt x="44600" y="0"/>
                  <a:pt x="99616" y="0"/>
                </a:cubicBezTo>
                <a:lnTo>
                  <a:pt x="1026663" y="0"/>
                </a:lnTo>
                <a:cubicBezTo>
                  <a:pt x="1081679" y="0"/>
                  <a:pt x="1126279" y="44600"/>
                  <a:pt x="1126279" y="99616"/>
                </a:cubicBezTo>
                <a:lnTo>
                  <a:pt x="1126279" y="896544"/>
                </a:lnTo>
                <a:cubicBezTo>
                  <a:pt x="1126279" y="951560"/>
                  <a:pt x="1081679" y="996160"/>
                  <a:pt x="1026663" y="996160"/>
                </a:cubicBezTo>
                <a:lnTo>
                  <a:pt x="99616" y="996160"/>
                </a:lnTo>
                <a:cubicBezTo>
                  <a:pt x="44600" y="996160"/>
                  <a:pt x="0" y="951560"/>
                  <a:pt x="0" y="896544"/>
                </a:cubicBezTo>
                <a:lnTo>
                  <a:pt x="0" y="99616"/>
                </a:lnTo>
                <a:close/>
              </a:path>
            </a:pathLst>
          </a:custGeom>
          <a:solidFill>
            <a:schemeClr val="tx1">
              <a:lumMod val="75000"/>
              <a:lumOff val="2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44417" tIns="44417" rIns="44417" bIns="44417" numCol="1" spcCol="1270" anchor="ctr" anchorCtr="0">
            <a:noAutofit/>
          </a:bodyPr>
          <a:lstStyle/>
          <a:p>
            <a:pPr lvl="0" algn="ctr" defTabSz="1066800">
              <a:lnSpc>
                <a:spcPct val="90000"/>
              </a:lnSpc>
              <a:spcBef>
                <a:spcPct val="0"/>
              </a:spcBef>
              <a:spcAft>
                <a:spcPct val="35000"/>
              </a:spcAft>
            </a:pPr>
            <a:r>
              <a:rPr lang="en-US" sz="3200" kern="1200" dirty="0" smtClean="0"/>
              <a:t>183</a:t>
            </a:r>
            <a:endParaRPr lang="en-US" sz="2400" kern="1200" dirty="0"/>
          </a:p>
        </p:txBody>
      </p:sp>
      <p:sp>
        <p:nvSpPr>
          <p:cNvPr id="20" name="Freeform 19"/>
          <p:cNvSpPr/>
          <p:nvPr/>
        </p:nvSpPr>
        <p:spPr>
          <a:xfrm rot="19888562" flipV="1">
            <a:off x="7128201" y="5199462"/>
            <a:ext cx="731966" cy="45719"/>
          </a:xfrm>
          <a:custGeom>
            <a:avLst/>
            <a:gdLst>
              <a:gd name="connsiteX0" fmla="*/ 0 w 549092"/>
              <a:gd name="connsiteY0" fmla="*/ 10173 h 20346"/>
              <a:gd name="connsiteX1" fmla="*/ 549092 w 549092"/>
              <a:gd name="connsiteY1" fmla="*/ 10173 h 20346"/>
            </a:gdLst>
            <a:ahLst/>
            <a:cxnLst>
              <a:cxn ang="0">
                <a:pos x="connsiteX0" y="connsiteY0"/>
              </a:cxn>
              <a:cxn ang="0">
                <a:pos x="connsiteX1" y="connsiteY1"/>
              </a:cxn>
            </a:cxnLst>
            <a:rect l="l" t="t" r="r" b="b"/>
            <a:pathLst>
              <a:path w="549092" h="20346">
                <a:moveTo>
                  <a:pt x="0" y="10173"/>
                </a:moveTo>
                <a:lnTo>
                  <a:pt x="549092" y="10173"/>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3519" tIns="-3555" rIns="273519" bIns="-3554" numCol="1" spcCol="1270" anchor="ctr" anchorCtr="0">
            <a:noAutofit/>
          </a:bodyPr>
          <a:lstStyle/>
          <a:p>
            <a:pPr lvl="0" algn="ctr" defTabSz="222250">
              <a:lnSpc>
                <a:spcPct val="90000"/>
              </a:lnSpc>
              <a:spcBef>
                <a:spcPct val="0"/>
              </a:spcBef>
              <a:spcAft>
                <a:spcPct val="35000"/>
              </a:spcAft>
            </a:pPr>
            <a:endParaRPr lang="en-US" sz="500" kern="1200"/>
          </a:p>
        </p:txBody>
      </p:sp>
      <p:sp>
        <p:nvSpPr>
          <p:cNvPr id="21" name="Freeform 20"/>
          <p:cNvSpPr/>
          <p:nvPr/>
        </p:nvSpPr>
        <p:spPr>
          <a:xfrm>
            <a:off x="7802077" y="4886365"/>
            <a:ext cx="1539456" cy="364576"/>
          </a:xfrm>
          <a:custGeom>
            <a:avLst/>
            <a:gdLst>
              <a:gd name="connsiteX0" fmla="*/ 0 w 1126279"/>
              <a:gd name="connsiteY0" fmla="*/ 36458 h 364576"/>
              <a:gd name="connsiteX1" fmla="*/ 36458 w 1126279"/>
              <a:gd name="connsiteY1" fmla="*/ 0 h 364576"/>
              <a:gd name="connsiteX2" fmla="*/ 1089821 w 1126279"/>
              <a:gd name="connsiteY2" fmla="*/ 0 h 364576"/>
              <a:gd name="connsiteX3" fmla="*/ 1126279 w 1126279"/>
              <a:gd name="connsiteY3" fmla="*/ 36458 h 364576"/>
              <a:gd name="connsiteX4" fmla="*/ 1126279 w 1126279"/>
              <a:gd name="connsiteY4" fmla="*/ 328118 h 364576"/>
              <a:gd name="connsiteX5" fmla="*/ 1089821 w 1126279"/>
              <a:gd name="connsiteY5" fmla="*/ 364576 h 364576"/>
              <a:gd name="connsiteX6" fmla="*/ 36458 w 1126279"/>
              <a:gd name="connsiteY6" fmla="*/ 364576 h 364576"/>
              <a:gd name="connsiteX7" fmla="*/ 0 w 1126279"/>
              <a:gd name="connsiteY7" fmla="*/ 328118 h 364576"/>
              <a:gd name="connsiteX8" fmla="*/ 0 w 1126279"/>
              <a:gd name="connsiteY8" fmla="*/ 36458 h 36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6279" h="364576">
                <a:moveTo>
                  <a:pt x="0" y="36458"/>
                </a:moveTo>
                <a:cubicBezTo>
                  <a:pt x="0" y="16323"/>
                  <a:pt x="16323" y="0"/>
                  <a:pt x="36458" y="0"/>
                </a:cubicBezTo>
                <a:lnTo>
                  <a:pt x="1089821" y="0"/>
                </a:lnTo>
                <a:cubicBezTo>
                  <a:pt x="1109956" y="0"/>
                  <a:pt x="1126279" y="16323"/>
                  <a:pt x="1126279" y="36458"/>
                </a:cubicBezTo>
                <a:lnTo>
                  <a:pt x="1126279" y="328118"/>
                </a:lnTo>
                <a:cubicBezTo>
                  <a:pt x="1126279" y="348253"/>
                  <a:pt x="1109956" y="364576"/>
                  <a:pt x="1089821" y="364576"/>
                </a:cubicBezTo>
                <a:lnTo>
                  <a:pt x="36458" y="364576"/>
                </a:lnTo>
                <a:cubicBezTo>
                  <a:pt x="16323" y="364576"/>
                  <a:pt x="0" y="348253"/>
                  <a:pt x="0" y="328118"/>
                </a:cubicBezTo>
                <a:lnTo>
                  <a:pt x="0" y="36458"/>
                </a:lnTo>
                <a:close/>
              </a:path>
            </a:pathLst>
          </a:custGeom>
          <a:solidFill>
            <a:srgbClr val="FF0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5918" tIns="25918" rIns="25918" bIns="25918" numCol="1" spcCol="1270" anchor="ctr" anchorCtr="0">
            <a:noAutofit/>
          </a:bodyPr>
          <a:lstStyle/>
          <a:p>
            <a:pPr lvl="0" algn="ctr" defTabSz="1066800">
              <a:lnSpc>
                <a:spcPct val="90000"/>
              </a:lnSpc>
              <a:spcBef>
                <a:spcPct val="0"/>
              </a:spcBef>
              <a:spcAft>
                <a:spcPct val="35000"/>
              </a:spcAft>
            </a:pPr>
            <a:r>
              <a:rPr lang="en-US" sz="2800" kern="1200" dirty="0" smtClean="0"/>
              <a:t>44</a:t>
            </a:r>
            <a:endParaRPr lang="en-US" sz="2400" kern="1200" dirty="0"/>
          </a:p>
        </p:txBody>
      </p:sp>
      <p:sp>
        <p:nvSpPr>
          <p:cNvPr id="22" name="Freeform 21"/>
          <p:cNvSpPr/>
          <p:nvPr/>
        </p:nvSpPr>
        <p:spPr>
          <a:xfrm rot="1076144">
            <a:off x="7156434" y="5515765"/>
            <a:ext cx="688018" cy="20346"/>
          </a:xfrm>
          <a:custGeom>
            <a:avLst/>
            <a:gdLst>
              <a:gd name="connsiteX0" fmla="*/ 0 w 503360"/>
              <a:gd name="connsiteY0" fmla="*/ 10173 h 20346"/>
              <a:gd name="connsiteX1" fmla="*/ 503360 w 503360"/>
              <a:gd name="connsiteY1" fmla="*/ 10173 h 20346"/>
            </a:gdLst>
            <a:ahLst/>
            <a:cxnLst>
              <a:cxn ang="0">
                <a:pos x="connsiteX0" y="connsiteY0"/>
              </a:cxn>
              <a:cxn ang="0">
                <a:pos x="connsiteX1" y="connsiteY1"/>
              </a:cxn>
            </a:cxnLst>
            <a:rect l="l" t="t" r="r" b="b"/>
            <a:pathLst>
              <a:path w="503360" h="20346">
                <a:moveTo>
                  <a:pt x="0" y="10173"/>
                </a:moveTo>
                <a:lnTo>
                  <a:pt x="503360" y="10173"/>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51796" tIns="-2411" rIns="251795" bIns="-2412" numCol="1" spcCol="1270" anchor="ctr" anchorCtr="0">
            <a:noAutofit/>
          </a:bodyPr>
          <a:lstStyle/>
          <a:p>
            <a:pPr lvl="0" algn="ctr" defTabSz="222250">
              <a:lnSpc>
                <a:spcPct val="90000"/>
              </a:lnSpc>
              <a:spcBef>
                <a:spcPct val="0"/>
              </a:spcBef>
              <a:spcAft>
                <a:spcPct val="35000"/>
              </a:spcAft>
            </a:pPr>
            <a:endParaRPr lang="en-US" sz="500" kern="1200"/>
          </a:p>
        </p:txBody>
      </p:sp>
      <p:sp>
        <p:nvSpPr>
          <p:cNvPr id="23" name="Freeform 22"/>
          <p:cNvSpPr/>
          <p:nvPr/>
        </p:nvSpPr>
        <p:spPr>
          <a:xfrm>
            <a:off x="7802077" y="5335412"/>
            <a:ext cx="1539456" cy="543356"/>
          </a:xfrm>
          <a:custGeom>
            <a:avLst/>
            <a:gdLst>
              <a:gd name="connsiteX0" fmla="*/ 0 w 1126279"/>
              <a:gd name="connsiteY0" fmla="*/ 54336 h 543356"/>
              <a:gd name="connsiteX1" fmla="*/ 54336 w 1126279"/>
              <a:gd name="connsiteY1" fmla="*/ 0 h 543356"/>
              <a:gd name="connsiteX2" fmla="*/ 1071943 w 1126279"/>
              <a:gd name="connsiteY2" fmla="*/ 0 h 543356"/>
              <a:gd name="connsiteX3" fmla="*/ 1126279 w 1126279"/>
              <a:gd name="connsiteY3" fmla="*/ 54336 h 543356"/>
              <a:gd name="connsiteX4" fmla="*/ 1126279 w 1126279"/>
              <a:gd name="connsiteY4" fmla="*/ 489020 h 543356"/>
              <a:gd name="connsiteX5" fmla="*/ 1071943 w 1126279"/>
              <a:gd name="connsiteY5" fmla="*/ 543356 h 543356"/>
              <a:gd name="connsiteX6" fmla="*/ 54336 w 1126279"/>
              <a:gd name="connsiteY6" fmla="*/ 543356 h 543356"/>
              <a:gd name="connsiteX7" fmla="*/ 0 w 1126279"/>
              <a:gd name="connsiteY7" fmla="*/ 489020 h 543356"/>
              <a:gd name="connsiteX8" fmla="*/ 0 w 1126279"/>
              <a:gd name="connsiteY8" fmla="*/ 54336 h 54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6279" h="543356">
                <a:moveTo>
                  <a:pt x="0" y="54336"/>
                </a:moveTo>
                <a:cubicBezTo>
                  <a:pt x="0" y="24327"/>
                  <a:pt x="24327" y="0"/>
                  <a:pt x="54336" y="0"/>
                </a:cubicBezTo>
                <a:lnTo>
                  <a:pt x="1071943" y="0"/>
                </a:lnTo>
                <a:cubicBezTo>
                  <a:pt x="1101952" y="0"/>
                  <a:pt x="1126279" y="24327"/>
                  <a:pt x="1126279" y="54336"/>
                </a:cubicBezTo>
                <a:lnTo>
                  <a:pt x="1126279" y="489020"/>
                </a:lnTo>
                <a:cubicBezTo>
                  <a:pt x="1126279" y="519029"/>
                  <a:pt x="1101952" y="543356"/>
                  <a:pt x="1071943" y="543356"/>
                </a:cubicBezTo>
                <a:lnTo>
                  <a:pt x="54336" y="543356"/>
                </a:lnTo>
                <a:cubicBezTo>
                  <a:pt x="24327" y="543356"/>
                  <a:pt x="0" y="519029"/>
                  <a:pt x="0" y="489020"/>
                </a:cubicBezTo>
                <a:lnTo>
                  <a:pt x="0" y="54336"/>
                </a:lnTo>
                <a:close/>
              </a:path>
            </a:pathLst>
          </a:custGeom>
          <a:solidFill>
            <a:schemeClr val="tx1">
              <a:lumMod val="75000"/>
              <a:lumOff val="2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1154" tIns="31154" rIns="31154" bIns="31154" numCol="1" spcCol="1270" anchor="ctr" anchorCtr="0">
            <a:noAutofit/>
          </a:bodyPr>
          <a:lstStyle/>
          <a:p>
            <a:pPr lvl="0" algn="ctr" defTabSz="1066800">
              <a:lnSpc>
                <a:spcPct val="90000"/>
              </a:lnSpc>
              <a:spcBef>
                <a:spcPct val="0"/>
              </a:spcBef>
              <a:spcAft>
                <a:spcPct val="35000"/>
              </a:spcAft>
            </a:pPr>
            <a:r>
              <a:rPr lang="en-US" sz="2800" kern="1200" dirty="0" smtClean="0"/>
              <a:t>139</a:t>
            </a:r>
            <a:endParaRPr lang="en-US" sz="2400" kern="1200" dirty="0"/>
          </a:p>
        </p:txBody>
      </p:sp>
      <p:sp>
        <p:nvSpPr>
          <p:cNvPr id="24" name="Freeform 23"/>
          <p:cNvSpPr/>
          <p:nvPr/>
        </p:nvSpPr>
        <p:spPr>
          <a:xfrm rot="20042608" flipV="1">
            <a:off x="9296476" y="5406704"/>
            <a:ext cx="730457" cy="45719"/>
          </a:xfrm>
          <a:custGeom>
            <a:avLst/>
            <a:gdLst>
              <a:gd name="connsiteX0" fmla="*/ 0 w 506237"/>
              <a:gd name="connsiteY0" fmla="*/ 10173 h 20346"/>
              <a:gd name="connsiteX1" fmla="*/ 506237 w 506237"/>
              <a:gd name="connsiteY1" fmla="*/ 10173 h 20346"/>
            </a:gdLst>
            <a:ahLst/>
            <a:cxnLst>
              <a:cxn ang="0">
                <a:pos x="connsiteX0" y="connsiteY0"/>
              </a:cxn>
              <a:cxn ang="0">
                <a:pos x="connsiteX1" y="connsiteY1"/>
              </a:cxn>
            </a:cxnLst>
            <a:rect l="l" t="t" r="r" b="b"/>
            <a:pathLst>
              <a:path w="506237" h="20346">
                <a:moveTo>
                  <a:pt x="0" y="10173"/>
                </a:moveTo>
                <a:lnTo>
                  <a:pt x="506237" y="10173"/>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53163" tIns="-2483" rIns="253162" bIns="-2483" numCol="1" spcCol="1270" anchor="ctr" anchorCtr="0">
            <a:noAutofit/>
          </a:bodyPr>
          <a:lstStyle/>
          <a:p>
            <a:pPr lvl="0" algn="ctr" defTabSz="222250">
              <a:lnSpc>
                <a:spcPct val="90000"/>
              </a:lnSpc>
              <a:spcBef>
                <a:spcPct val="0"/>
              </a:spcBef>
              <a:spcAft>
                <a:spcPct val="35000"/>
              </a:spcAft>
            </a:pPr>
            <a:endParaRPr lang="en-US" sz="500" kern="1200"/>
          </a:p>
        </p:txBody>
      </p:sp>
      <p:sp>
        <p:nvSpPr>
          <p:cNvPr id="25" name="Freeform 24"/>
          <p:cNvSpPr/>
          <p:nvPr/>
        </p:nvSpPr>
        <p:spPr>
          <a:xfrm>
            <a:off x="9990958" y="5079235"/>
            <a:ext cx="1539456" cy="374904"/>
          </a:xfrm>
          <a:custGeom>
            <a:avLst/>
            <a:gdLst>
              <a:gd name="connsiteX0" fmla="*/ 0 w 1126279"/>
              <a:gd name="connsiteY0" fmla="*/ 41148 h 411480"/>
              <a:gd name="connsiteX1" fmla="*/ 41148 w 1126279"/>
              <a:gd name="connsiteY1" fmla="*/ 0 h 411480"/>
              <a:gd name="connsiteX2" fmla="*/ 1085131 w 1126279"/>
              <a:gd name="connsiteY2" fmla="*/ 0 h 411480"/>
              <a:gd name="connsiteX3" fmla="*/ 1126279 w 1126279"/>
              <a:gd name="connsiteY3" fmla="*/ 41148 h 411480"/>
              <a:gd name="connsiteX4" fmla="*/ 1126279 w 1126279"/>
              <a:gd name="connsiteY4" fmla="*/ 370332 h 411480"/>
              <a:gd name="connsiteX5" fmla="*/ 1085131 w 1126279"/>
              <a:gd name="connsiteY5" fmla="*/ 411480 h 411480"/>
              <a:gd name="connsiteX6" fmla="*/ 41148 w 1126279"/>
              <a:gd name="connsiteY6" fmla="*/ 411480 h 411480"/>
              <a:gd name="connsiteX7" fmla="*/ 0 w 1126279"/>
              <a:gd name="connsiteY7" fmla="*/ 370332 h 411480"/>
              <a:gd name="connsiteX8" fmla="*/ 0 w 1126279"/>
              <a:gd name="connsiteY8" fmla="*/ 41148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6279" h="411480">
                <a:moveTo>
                  <a:pt x="0" y="41148"/>
                </a:moveTo>
                <a:cubicBezTo>
                  <a:pt x="0" y="18423"/>
                  <a:pt x="18423" y="0"/>
                  <a:pt x="41148" y="0"/>
                </a:cubicBezTo>
                <a:lnTo>
                  <a:pt x="1085131" y="0"/>
                </a:lnTo>
                <a:cubicBezTo>
                  <a:pt x="1107856" y="0"/>
                  <a:pt x="1126279" y="18423"/>
                  <a:pt x="1126279" y="41148"/>
                </a:cubicBezTo>
                <a:lnTo>
                  <a:pt x="1126279" y="370332"/>
                </a:lnTo>
                <a:cubicBezTo>
                  <a:pt x="1126279" y="393057"/>
                  <a:pt x="1107856" y="411480"/>
                  <a:pt x="1085131" y="411480"/>
                </a:cubicBezTo>
                <a:lnTo>
                  <a:pt x="41148" y="411480"/>
                </a:lnTo>
                <a:cubicBezTo>
                  <a:pt x="18423" y="411480"/>
                  <a:pt x="0" y="393057"/>
                  <a:pt x="0" y="370332"/>
                </a:cubicBezTo>
                <a:lnTo>
                  <a:pt x="0" y="41148"/>
                </a:lnTo>
                <a:close/>
              </a:path>
            </a:pathLst>
          </a:custGeom>
          <a:solidFill>
            <a:schemeClr val="tx1">
              <a:lumMod val="75000"/>
              <a:lumOff val="25000"/>
            </a:schemeClr>
          </a:solidFill>
          <a:ln w="38100">
            <a:no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7292" tIns="27292" rIns="27292" bIns="27292" numCol="1" spcCol="1270" anchor="ctr" anchorCtr="0">
            <a:noAutofit/>
          </a:bodyPr>
          <a:lstStyle/>
          <a:p>
            <a:pPr lvl="0" algn="ctr" defTabSz="1066800">
              <a:lnSpc>
                <a:spcPct val="90000"/>
              </a:lnSpc>
              <a:spcBef>
                <a:spcPct val="0"/>
              </a:spcBef>
              <a:spcAft>
                <a:spcPct val="35000"/>
              </a:spcAft>
            </a:pPr>
            <a:r>
              <a:rPr lang="en-US" sz="2400" kern="1200" dirty="0" smtClean="0"/>
              <a:t>56</a:t>
            </a:r>
            <a:endParaRPr lang="en-US" sz="2400" kern="1200" dirty="0"/>
          </a:p>
        </p:txBody>
      </p:sp>
      <p:sp>
        <p:nvSpPr>
          <p:cNvPr id="26" name="Freeform 25"/>
          <p:cNvSpPr/>
          <p:nvPr/>
        </p:nvSpPr>
        <p:spPr>
          <a:xfrm rot="461217">
            <a:off x="9333564" y="5606672"/>
            <a:ext cx="671855" cy="87332"/>
          </a:xfrm>
          <a:custGeom>
            <a:avLst/>
            <a:gdLst>
              <a:gd name="connsiteX0" fmla="*/ 0 w 514249"/>
              <a:gd name="connsiteY0" fmla="*/ 10173 h 20346"/>
              <a:gd name="connsiteX1" fmla="*/ 514249 w 514249"/>
              <a:gd name="connsiteY1" fmla="*/ 10173 h 20346"/>
            </a:gdLst>
            <a:ahLst/>
            <a:cxnLst>
              <a:cxn ang="0">
                <a:pos x="connsiteX0" y="connsiteY0"/>
              </a:cxn>
              <a:cxn ang="0">
                <a:pos x="connsiteX1" y="connsiteY1"/>
              </a:cxn>
            </a:cxnLst>
            <a:rect l="l" t="t" r="r" b="b"/>
            <a:pathLst>
              <a:path w="514249" h="20346">
                <a:moveTo>
                  <a:pt x="0" y="10173"/>
                </a:moveTo>
                <a:lnTo>
                  <a:pt x="514249" y="10173"/>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56968" tIns="-2684" rIns="256968" bIns="-2683" numCol="1" spcCol="1270" anchor="ctr" anchorCtr="0">
            <a:noAutofit/>
          </a:bodyPr>
          <a:lstStyle/>
          <a:p>
            <a:pPr lvl="0" algn="ctr" defTabSz="222250">
              <a:lnSpc>
                <a:spcPct val="90000"/>
              </a:lnSpc>
              <a:spcBef>
                <a:spcPct val="0"/>
              </a:spcBef>
              <a:spcAft>
                <a:spcPct val="35000"/>
              </a:spcAft>
            </a:pPr>
            <a:endParaRPr lang="en-US" sz="500" kern="1200"/>
          </a:p>
        </p:txBody>
      </p:sp>
      <p:sp>
        <p:nvSpPr>
          <p:cNvPr id="27" name="Freeform 26"/>
          <p:cNvSpPr/>
          <p:nvPr/>
        </p:nvSpPr>
        <p:spPr>
          <a:xfrm>
            <a:off x="9990958" y="5503268"/>
            <a:ext cx="1539456" cy="411480"/>
          </a:xfrm>
          <a:custGeom>
            <a:avLst/>
            <a:gdLst>
              <a:gd name="connsiteX0" fmla="*/ 0 w 1126279"/>
              <a:gd name="connsiteY0" fmla="*/ 37733 h 377331"/>
              <a:gd name="connsiteX1" fmla="*/ 37733 w 1126279"/>
              <a:gd name="connsiteY1" fmla="*/ 0 h 377331"/>
              <a:gd name="connsiteX2" fmla="*/ 1088546 w 1126279"/>
              <a:gd name="connsiteY2" fmla="*/ 0 h 377331"/>
              <a:gd name="connsiteX3" fmla="*/ 1126279 w 1126279"/>
              <a:gd name="connsiteY3" fmla="*/ 37733 h 377331"/>
              <a:gd name="connsiteX4" fmla="*/ 1126279 w 1126279"/>
              <a:gd name="connsiteY4" fmla="*/ 339598 h 377331"/>
              <a:gd name="connsiteX5" fmla="*/ 1088546 w 1126279"/>
              <a:gd name="connsiteY5" fmla="*/ 377331 h 377331"/>
              <a:gd name="connsiteX6" fmla="*/ 37733 w 1126279"/>
              <a:gd name="connsiteY6" fmla="*/ 377331 h 377331"/>
              <a:gd name="connsiteX7" fmla="*/ 0 w 1126279"/>
              <a:gd name="connsiteY7" fmla="*/ 339598 h 377331"/>
              <a:gd name="connsiteX8" fmla="*/ 0 w 1126279"/>
              <a:gd name="connsiteY8" fmla="*/ 37733 h 3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6279" h="377331">
                <a:moveTo>
                  <a:pt x="0" y="37733"/>
                </a:moveTo>
                <a:cubicBezTo>
                  <a:pt x="0" y="16894"/>
                  <a:pt x="16894" y="0"/>
                  <a:pt x="37733" y="0"/>
                </a:cubicBezTo>
                <a:lnTo>
                  <a:pt x="1088546" y="0"/>
                </a:lnTo>
                <a:cubicBezTo>
                  <a:pt x="1109385" y="0"/>
                  <a:pt x="1126279" y="16894"/>
                  <a:pt x="1126279" y="37733"/>
                </a:cubicBezTo>
                <a:lnTo>
                  <a:pt x="1126279" y="339598"/>
                </a:lnTo>
                <a:cubicBezTo>
                  <a:pt x="1126279" y="360437"/>
                  <a:pt x="1109385" y="377331"/>
                  <a:pt x="1088546" y="377331"/>
                </a:cubicBezTo>
                <a:lnTo>
                  <a:pt x="37733" y="377331"/>
                </a:lnTo>
                <a:cubicBezTo>
                  <a:pt x="16894" y="377331"/>
                  <a:pt x="0" y="360437"/>
                  <a:pt x="0" y="339598"/>
                </a:cubicBezTo>
                <a:lnTo>
                  <a:pt x="0" y="37733"/>
                </a:lnTo>
                <a:close/>
              </a:path>
            </a:pathLst>
          </a:custGeom>
          <a:solidFill>
            <a:schemeClr val="tx1">
              <a:lumMod val="75000"/>
              <a:lumOff val="25000"/>
            </a:schemeClr>
          </a:solidFill>
          <a:ln w="38100">
            <a:solidFill>
              <a:srgbClr val="FFFF00"/>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6292" tIns="26292" rIns="26292" bIns="26292" numCol="1" spcCol="1270" anchor="ctr" anchorCtr="0">
            <a:noAutofit/>
          </a:bodyPr>
          <a:lstStyle/>
          <a:p>
            <a:pPr lvl="0" algn="ctr" defTabSz="1066800">
              <a:lnSpc>
                <a:spcPct val="90000"/>
              </a:lnSpc>
              <a:spcBef>
                <a:spcPct val="0"/>
              </a:spcBef>
              <a:spcAft>
                <a:spcPct val="35000"/>
              </a:spcAft>
            </a:pPr>
            <a:r>
              <a:rPr lang="en-US" sz="2400" kern="1200" dirty="0" smtClean="0"/>
              <a:t>83</a:t>
            </a:r>
            <a:endParaRPr lang="en-US" sz="2400" kern="1200" dirty="0"/>
          </a:p>
        </p:txBody>
      </p:sp>
      <p:sp>
        <p:nvSpPr>
          <p:cNvPr id="28" name="TextBox 27"/>
          <p:cNvSpPr txBox="1"/>
          <p:nvPr/>
        </p:nvSpPr>
        <p:spPr>
          <a:xfrm>
            <a:off x="10154302" y="4715269"/>
            <a:ext cx="1505815" cy="369332"/>
          </a:xfrm>
          <a:prstGeom prst="rect">
            <a:avLst/>
          </a:prstGeom>
          <a:noFill/>
        </p:spPr>
        <p:txBody>
          <a:bodyPr wrap="square" rtlCol="0">
            <a:spAutoFit/>
          </a:bodyPr>
          <a:lstStyle/>
          <a:p>
            <a:r>
              <a:rPr lang="en-US" dirty="0" smtClean="0"/>
              <a:t>Perturbed</a:t>
            </a:r>
            <a:endParaRPr lang="en-US" dirty="0"/>
          </a:p>
        </p:txBody>
      </p:sp>
      <p:sp>
        <p:nvSpPr>
          <p:cNvPr id="29" name="TextBox 28"/>
          <p:cNvSpPr txBox="1"/>
          <p:nvPr/>
        </p:nvSpPr>
        <p:spPr>
          <a:xfrm>
            <a:off x="10212186" y="5872142"/>
            <a:ext cx="1505815" cy="369332"/>
          </a:xfrm>
          <a:prstGeom prst="rect">
            <a:avLst/>
          </a:prstGeom>
          <a:noFill/>
        </p:spPr>
        <p:txBody>
          <a:bodyPr wrap="square" rtlCol="0">
            <a:spAutoFit/>
          </a:bodyPr>
          <a:lstStyle/>
          <a:p>
            <a:r>
              <a:rPr lang="en-US" dirty="0" smtClean="0"/>
              <a:t>Wild-type</a:t>
            </a:r>
            <a:endParaRPr lang="en-US" dirty="0"/>
          </a:p>
        </p:txBody>
      </p:sp>
    </p:spTree>
    <p:extLst>
      <p:ext uri="{BB962C8B-B14F-4D97-AF65-F5344CB8AC3E}">
        <p14:creationId xmlns:p14="http://schemas.microsoft.com/office/powerpoint/2010/main" val="17102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left)">
                                      <p:cBhvr>
                                        <p:cTn id="58" dur="500"/>
                                        <p:tgtEl>
                                          <p:spTgt spid="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500"/>
                                        <p:tgtEl>
                                          <p:spTgt spid="25"/>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500"/>
                                        <p:tgtEl>
                                          <p:spTgt spid="2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left)">
                                      <p:cBhvr>
                                        <p:cTn id="70" dur="500"/>
                                        <p:tgtEl>
                                          <p:spTgt spid="2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5830</TotalTime>
  <Words>3597</Words>
  <Application>Microsoft Macintosh PowerPoint</Application>
  <PresentationFormat>Widescreen</PresentationFormat>
  <Paragraphs>476</Paragraphs>
  <Slides>37</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Cambria Math</vt:lpstr>
      <vt:lpstr>Franklin Gothic Book</vt:lpstr>
      <vt:lpstr>Myriad Pro</vt:lpstr>
      <vt:lpstr>Crop</vt:lpstr>
      <vt:lpstr>Constructing a Mouse Cellular Small RNA Atlas</vt:lpstr>
      <vt:lpstr>Part 1: Background     </vt:lpstr>
      <vt:lpstr>Small RNAs</vt:lpstr>
      <vt:lpstr>DeconRNASeq</vt:lpstr>
      <vt:lpstr>The Signature Matrix</vt:lpstr>
      <vt:lpstr>Part 2: Collecting Data</vt:lpstr>
      <vt:lpstr>RNA-Seq Data from the SRA</vt:lpstr>
      <vt:lpstr>Processing with the ExceRpt Pipeline</vt:lpstr>
      <vt:lpstr>Inclusion and Exclusion of Sample Data</vt:lpstr>
      <vt:lpstr>Tissue Proportions in SRA Samples</vt:lpstr>
      <vt:lpstr>Part 3: Getting the Signature Matrix</vt:lpstr>
      <vt:lpstr>Result: </vt:lpstr>
      <vt:lpstr>Principle Component Analysis</vt:lpstr>
      <vt:lpstr>miRNA Signature Matrix Plot by Tissue</vt:lpstr>
      <vt:lpstr>Top-20-Variance-Reduced S</vt:lpstr>
      <vt:lpstr>Top-20-Variance/5%-Proportion-Reduced S</vt:lpstr>
      <vt:lpstr>Binary Reduced S</vt:lpstr>
      <vt:lpstr>miRNA Signature Matrix: Full v. Reduced</vt:lpstr>
      <vt:lpstr>Condensed S matrix</vt:lpstr>
      <vt:lpstr>Condensed S: miRNA Table</vt:lpstr>
      <vt:lpstr>Part 4: Dependent Tissue Identification</vt:lpstr>
      <vt:lpstr>Tissue Identification Model</vt:lpstr>
      <vt:lpstr>miRNA Identification Accuracy</vt:lpstr>
      <vt:lpstr>A Matrix: Tissue Proportions </vt:lpstr>
      <vt:lpstr>ID Accuracy by Tissue</vt:lpstr>
      <vt:lpstr>How many miRNAs should be considered?</vt:lpstr>
      <vt:lpstr>Proportion of miRNA Expression Read Count</vt:lpstr>
      <vt:lpstr>Part 5: Independent Tissue Identification (Perturbed)</vt:lpstr>
      <vt:lpstr>Testing against Independent Experimental Samples</vt:lpstr>
      <vt:lpstr>Matrix A: Tissue Identifications of Perturbed Samples</vt:lpstr>
      <vt:lpstr>ID Accuracy of S-matrices with Different Inputs</vt:lpstr>
      <vt:lpstr>Part 6: Repeat with tRNA &amp; piRNA</vt:lpstr>
      <vt:lpstr>Identification Accuracy (tRNAs and piRNAs)</vt:lpstr>
      <vt:lpstr>Follow-up</vt:lpstr>
      <vt:lpstr>Addition to the ExceRpt Pipeline</vt:lpstr>
      <vt:lpstr>Summary: </vt:lpstr>
      <vt:lpstr>Acknowledgements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Constructing a Mouse Small RNA Cellular Atlas</dc:title>
  <dc:creator>Diao, James</dc:creator>
  <cp:lastModifiedBy>Diao, James</cp:lastModifiedBy>
  <cp:revision>1699</cp:revision>
  <dcterms:created xsi:type="dcterms:W3CDTF">2015-07-24T15:22:08Z</dcterms:created>
  <dcterms:modified xsi:type="dcterms:W3CDTF">2015-08-06T15:41:09Z</dcterms:modified>
</cp:coreProperties>
</file>