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8" r:id="rId4"/>
    <p:sldId id="260" r:id="rId5"/>
    <p:sldId id="261" r:id="rId6"/>
    <p:sldId id="258" r:id="rId7"/>
    <p:sldId id="262" r:id="rId8"/>
    <p:sldId id="263" r:id="rId9"/>
    <p:sldId id="270" r:id="rId10"/>
    <p:sldId id="264" r:id="rId11"/>
    <p:sldId id="265" r:id="rId12"/>
    <p:sldId id="266" r:id="rId13"/>
    <p:sldId id="267"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2" d="100"/>
          <a:sy n="32" d="100"/>
        </p:scale>
        <p:origin x="-120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81970A-D222-4A8E-A03D-753416C31A85}" type="datetimeFigureOut">
              <a:rPr lang="en-US" smtClean="0"/>
              <a:t>4/9/14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065913-734C-4B7E-A652-B398EBE57349}" type="slidenum">
              <a:rPr lang="en-US" smtClean="0"/>
              <a:t>‹#›</a:t>
            </a:fld>
            <a:endParaRPr lang="en-US"/>
          </a:p>
        </p:txBody>
      </p:sp>
    </p:spTree>
    <p:extLst>
      <p:ext uri="{BB962C8B-B14F-4D97-AF65-F5344CB8AC3E}">
        <p14:creationId xmlns:p14="http://schemas.microsoft.com/office/powerpoint/2010/main" val="228137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65913-734C-4B7E-A652-B398EBE57349}" type="slidenum">
              <a:rPr lang="en-US" smtClean="0"/>
              <a:t>7</a:t>
            </a:fld>
            <a:endParaRPr lang="en-US"/>
          </a:p>
        </p:txBody>
      </p:sp>
    </p:spTree>
    <p:extLst>
      <p:ext uri="{BB962C8B-B14F-4D97-AF65-F5344CB8AC3E}">
        <p14:creationId xmlns:p14="http://schemas.microsoft.com/office/powerpoint/2010/main" val="119009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BC5A3-545E-4A5B-B5C8-60F346898E5E}" type="datetimeFigureOut">
              <a:rPr lang="en-US" smtClean="0"/>
              <a:t>4/9/14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292034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BC5A3-545E-4A5B-B5C8-60F346898E5E}" type="datetimeFigureOut">
              <a:rPr lang="en-US" smtClean="0"/>
              <a:t>4/9/14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123647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BC5A3-545E-4A5B-B5C8-60F346898E5E}" type="datetimeFigureOut">
              <a:rPr lang="en-US" smtClean="0"/>
              <a:t>4/9/14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165987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BC5A3-545E-4A5B-B5C8-60F346898E5E}" type="datetimeFigureOut">
              <a:rPr lang="en-US" smtClean="0"/>
              <a:t>4/9/14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19846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BC5A3-545E-4A5B-B5C8-60F346898E5E}" type="datetimeFigureOut">
              <a:rPr lang="en-US" smtClean="0"/>
              <a:t>4/9/14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268555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BC5A3-545E-4A5B-B5C8-60F346898E5E}" type="datetimeFigureOut">
              <a:rPr lang="en-US" smtClean="0"/>
              <a:t>4/9/14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362001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BC5A3-545E-4A5B-B5C8-60F346898E5E}" type="datetimeFigureOut">
              <a:rPr lang="en-US" smtClean="0"/>
              <a:t>4/9/14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73952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BC5A3-545E-4A5B-B5C8-60F346898E5E}" type="datetimeFigureOut">
              <a:rPr lang="en-US" smtClean="0"/>
              <a:t>4/9/14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78685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BC5A3-545E-4A5B-B5C8-60F346898E5E}" type="datetimeFigureOut">
              <a:rPr lang="en-US" smtClean="0"/>
              <a:t>4/9/14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22020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BC5A3-545E-4A5B-B5C8-60F346898E5E}" type="datetimeFigureOut">
              <a:rPr lang="en-US" smtClean="0"/>
              <a:t>4/9/14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285420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BC5A3-545E-4A5B-B5C8-60F346898E5E}" type="datetimeFigureOut">
              <a:rPr lang="en-US" smtClean="0"/>
              <a:t>4/9/14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BD67-C4D9-4778-B429-E7F610471904}" type="slidenum">
              <a:rPr lang="en-US" smtClean="0"/>
              <a:t>‹#›</a:t>
            </a:fld>
            <a:endParaRPr lang="en-US"/>
          </a:p>
        </p:txBody>
      </p:sp>
    </p:spTree>
    <p:extLst>
      <p:ext uri="{BB962C8B-B14F-4D97-AF65-F5344CB8AC3E}">
        <p14:creationId xmlns:p14="http://schemas.microsoft.com/office/powerpoint/2010/main" val="214075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BC5A3-545E-4A5B-B5C8-60F346898E5E}" type="datetimeFigureOut">
              <a:rPr lang="en-US" smtClean="0"/>
              <a:t>4/9/14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3BD67-C4D9-4778-B429-E7F610471904}" type="slidenum">
              <a:rPr lang="en-US" smtClean="0"/>
              <a:t>‹#›</a:t>
            </a:fld>
            <a:endParaRPr lang="en-US"/>
          </a:p>
        </p:txBody>
      </p:sp>
    </p:spTree>
    <p:extLst>
      <p:ext uri="{BB962C8B-B14F-4D97-AF65-F5344CB8AC3E}">
        <p14:creationId xmlns:p14="http://schemas.microsoft.com/office/powerpoint/2010/main" val="14270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828800"/>
            <a:ext cx="8001000" cy="3785652"/>
          </a:xfrm>
          <a:prstGeom prst="rect">
            <a:avLst/>
          </a:prstGeom>
        </p:spPr>
        <p:txBody>
          <a:bodyPr wrap="square">
            <a:spAutoFit/>
          </a:bodyPr>
          <a:lstStyle/>
          <a:p>
            <a:pPr algn="ctr"/>
            <a:endParaRPr lang="en-US" sz="4000" b="1" dirty="0" smtClean="0">
              <a:solidFill>
                <a:srgbClr val="0C0CB4"/>
              </a:solidFill>
            </a:endParaRPr>
          </a:p>
          <a:p>
            <a:pPr algn="ctr"/>
            <a:r>
              <a:rPr lang="en-US" sz="4000" b="1" dirty="0" smtClean="0">
                <a:solidFill>
                  <a:srgbClr val="0C0CB4"/>
                </a:solidFill>
              </a:rPr>
              <a:t>YALE-CyTOF2</a:t>
            </a:r>
            <a:r>
              <a:rPr lang="en-US" sz="4000" dirty="0">
                <a:solidFill>
                  <a:srgbClr val="0C0CB4"/>
                </a:solidFill>
              </a:rPr>
              <a:t/>
            </a:r>
            <a:br>
              <a:rPr lang="en-US" sz="4000" dirty="0">
                <a:solidFill>
                  <a:srgbClr val="0C0CB4"/>
                </a:solidFill>
              </a:rPr>
            </a:br>
            <a:r>
              <a:rPr lang="en-US" sz="4000" dirty="0">
                <a:solidFill>
                  <a:srgbClr val="0C0CB4"/>
                </a:solidFill>
              </a:rPr>
              <a:t/>
            </a:r>
            <a:br>
              <a:rPr lang="en-US" sz="4000" dirty="0">
                <a:solidFill>
                  <a:srgbClr val="0C0CB4"/>
                </a:solidFill>
              </a:rPr>
            </a:br>
            <a:r>
              <a:rPr lang="en-US" sz="4000" b="1" dirty="0">
                <a:solidFill>
                  <a:srgbClr val="0C0CB4"/>
                </a:solidFill>
              </a:rPr>
              <a:t>Single-Cell Analysis Using Inductively Coupled Plasma Mass Spectrometry (ICP-MS) Technology</a:t>
            </a:r>
            <a:endParaRPr lang="en-US" sz="4000" dirty="0">
              <a:solidFill>
                <a:srgbClr val="0C0CB4"/>
              </a:solidFill>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KAAoAMBEQACEQEDEQH/xAAcAAEAAgIDAQAAAAAAAAAAAAAABwgEBgECBQP/xABBEAABAwICBAcOBQQDAQAAAAABAAIDBAUGEQcSITETFEFRYXGBFSMyNUJTVXSRkpShstEiM3KCk1JUYsGx4fA0/8QAGQEBAAMBAQAAAAAAAAAAAAAAAAEEBQID/8QAJBEBAAICAQQDAQEBAQAAAAAAAAECAxESBCExURMyQUIicSP/2gAMAwEAAhEDEQA/AIyW6yBAQEBAQEBAQEBAQEBAQEBAQEBAQEBAQEBAQEBAQEBAQEBAQEBAQEBAQcEgAlxyA5SiYjbpw0PnY/eCOvjt6OGi87H74Q+O3o4aLzsfvhD47ejhovOx++EPjt6OGi87H74Q+O3oE0ROQkYSf8ghwt6fRHAgIOnCxAkGSMEf5hHfC3pxw0XnY/fCHx29HDRedj98IfHb0cNF52P3wh8dvTnhovOx++EOFvTsNozGRHOCjmY05RAgICD0MPV8VqvdFcKiAzxU8uu+IZZvGRGW3Zy8q4yVm1JiHeO0VtuUxWzShhGrkEdVQS0Lics5qZrm+1ueXbks+3S5a+J2vRmpLe6JlrrqdlRSRUc0L/BfGxpB7VXmbROpesanwyOIUf8AaU/8Tfso5SnRxCj/ALSn/ib9k5SaeHiG+4Zw6ALq6kikIzbE2IOe7qaBmvSlMl/q4tatfLR7zpSw1LSVNNR2SokMkTmNlMMTG7RlntOfyVivS5I7zLynPTXZDrQWsaDtyGWa0FK07lyjkQS5h7Sdhukt1HRVtmqWvhhbG+YRRvBIGWe/P5KhfpckzMxK9XPTWm/4fvWGsRMLrS6kmcBm6Mxhr29bSM1VvS9Ps962rbw9kUFHl/8AJT/xN+y45S60x64Wq300lTWx0cEDB+KSRjQAkTaZ1CJ1Hlodz0o4RpJCykt01cRvdDTMa32uIVmvS5beZ08pz0hD1/ro7ne66vghMMVRMXsiOWbAeTZsWhjrNaxCjktFp3DAXbgQEBAQEGxYKxZWYUuYngLpKOVw41TZ7JBzjmcOdeObDXJGv1748s1lZK3V1NcaKCto5GywTsD43jlBWTMTE6lfidsg9ChKvul7DbrLiN1dHrOpLkTIHHbqvGWs0n2Ef9LT6XJypr9hS6imp20VWlUQEBAQhuOizD818xVFK10kdNQETSyxkg5+S0Ec+R7AVX6nJxp/1Y6ekzO1gblXU1soZ62tkEUELC97zyALLrWbTEQvTOlbcZ4qrMWXM1FSSykjJ4tT57Ixz/qPOtbFijHGv1Qy5ZtPZry9ng5QEBAQEBAQEEq6FcVcXqpMO1sne5e+UjidzvKb27x2qj1eLcc4XenydtSmcHMKgtPExhh+HE1iqLdKWte78UMhGepINxXpiyTjtyhzekWjSsNRTzUlRLT1UZinieWSRu3tcN4WxExMbhl2rMTp0UoEBB2ZG+V7Y4mOe95DWtbvcScgB1qJmIjaaxuVlsBYbZhfD0NGdU1UnfKl4HhPP+huWRmyTkvMtPHSKxpHWmvFXGKtmHqJ/eYsn1hHlP8AJb2b/YrXSYtRzl4dRk7ahFnzV5SEBAQEBAQEBAQd4ZZYJWTQSOjljcHse05FpG0FRPfs6rOp2szgfEsWKLBDXs1RO3vdRG3yJBvHbv7Vj5cc47aaVLco22FebtDemzC5bJHiKiZm14EdY0Dl8l/+j2K90mXX+JVeox7jcImKvKQpBBJmhbC5r7k6+1cZ4vRnUp8/Ll5T+0fM9CpdXl1HCFzp8f8ASTsc4jiwtYJq1xaah54OmY4+HId3s39ip4sc5LahYvbjXas8ssk8r5ZnmSWRxe97jtc47SVs9o7QzLTuduqIEBAQEBAQEBAQEG3aNMVHDN/bxhxFvq8oqjM7Gf0v7M9vQehV+oxfJXt5WMGTjPdY5rgQCNyyl9jXGhp7jRT0dXGHwTsMcjTygqYtNZ3CJ7wq/iWyVGHb1UWypzcYT+CQj8xh8F3/ALlWxivF67ZuWk0tp5i9HmzLPbKq83Knt1C3OoqH6jSRsbzuPQFxe0Uryl3SvK2loLNbKWyWmnoKQasNOzV1jsz53FY9rTa25adY4xpX/STil2Jr+8wOzoKQmKmy8v8Aqf2kewdK0+nxfHXv5Uc+TlPZqasK4gICAgICAgICAgIHJt7UE76HsU917QbTWPzraBoDSTtki3A9Y3HsWZ1WLjblH60MOTlHdIyqvdHemHCpvNmbdKNudbb2uJAH5kW8jrGWY7VZ6bLwnU+JeOanKNoGzzyI2g7lqeGfKbNCuF+I29+IKtvf6xoZTtI8CLn63H5ALN6rLytxjxC9gpxrtk6Y8Um02ltoo35Vde0iRwO2OLl7TuHao6XFytyn8Tnyca6QVybNy0lCRSgQEBAQEBAQEBAQEBB6OH71VYfu9Pc6LbLC7awnIPb5TT0ELjJSL1msvTHfhO4WhtVxprrb6euon68E7A9h6OY9KxrVms6lpRO43DKcMxuB61CUIXDRk46QIbfTxllnqAanWaNjIwfxRjm2kDqPQr9ep/8ALc+VWcP+0wXCto7HaJqqoyipKWLPJuzJoGwD/gKlWJvOv2VntWFYb9eKq/3apudbkJZ3Z6oOYY3kaOgLYx0ileMM3JfnLAXbzEBAQEBAQEBAQEBAQEBBJ+hXFHEa+SwVkmUFU4yUxduZJltb1Hf1g86pdXi3HOFzp8n8ym3es9bcEIIR00YpFwuDLBRyZ09I7XqS07Hy8jf27+s9C0ekxajnKp1GT+YRkrimICAgICAgICAgICAgICAgcI+EiWJxbJGddjhyEbQVExEuqz/qFs7ZK+a30sshze+FjnHLeSAsS3mWpDJ5VCVS7kSblW5knOpl+srbr9YZeT7yx104EBAQEBAQEBAQEBAQEBAQdZPy3/pKJr5hbOz+KaL1eP6QsO32lqx4ZihKpVy8ZVvrMv1lbdfrDLyfeWOunAgICAgICAgICAgICAgICDrL+W/9JR1X7QtnZ/FNF6vH9IWHb7S1I8QzFCVSrl4yrfWZfrK26/WGXk+8sddOBAQEBAQEBAQEBAQEBAQEHWT8t/6Sia+YWzs/imi9Xj+kLDt9paseGXyqP1Kpdy8Y1vrMv1lbdfrDLyfeWOunAgICAgICAgICAgICAgICDmOGWqlZS00bpZ5jqRsaNrnHcFEzERuXdKzMrZW2N8NvpYZRk+OFjXDpAAKxJnc7aceGSdm0qEqxY5sFVh3EVTTVQJjme6aCXLISNJz+WeRWvhyRevZn5qTFtvAXs8BAQEBAQEBAQEBAQEHCDbMCYJmxhxww17KQUurnrRF+trZ9I5lXzZ4xfj3xYube6PQpRAjj15qpByiCJsfzOarT1k/kPeOnr+t4w5g+yYczda6IMmI2zPJe8/uKr5M18n2l71pWvh74Xm6EHn3mzW+90ppbpSR1EOeYDx4J5weRTW81ndZRNYt5R3cdC1tkc51uulVTg7o5WNlA6jsPtzVqvWWjzDwt09Z8NFx5gWbB0NJLLcWVYqZHNGrCWauQz5zzqzhzxknWnjkw8I3tqCsqwgICAgICAgICAgIPtTVlVSa3FameHW8LgpXMz68t65msT5dRaa+JffuxdPSdd8S/7qOFfSfkv7O6909KV/xL/unCvo+S/s7r3T0pX/Ev+6cK+j5L+zuvdPSlf8S/7pwr6Pkv7O6909KV/wAS/wC6cK+j5L+zuxdPSlf8S/7pwr6Pkv7fGpraura1tXV1E4btaJZXPy9qmKxHiETe0+ZfBdORAQEBAQEBAQEBAQEBAQEBAQEBAQEBAQEBAQEBAQEBAQEBAQEBAQEBAQEBAQEH/9k="/>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KAAoAMBEQACEQEDEQH/xAAcAAEAAgIDAQAAAAAAAAAAAAAABwgEBgECBQP/xABBEAABAwICBAcOBQQDAQAAAAABAAIDBAUGEQcSITETFEFRYXGBFSMyNUJTVXSRkpShstEiM3KCk1JUYsGx4fA0/8QAGQEBAAMBAQAAAAAAAAAAAAAAAAEEBQID/8QAJBEBAAICAQQDAQEBAQAAAAAAAAECAxESBCExURMyQUIicSP/2gAMAwEAAhEDEQA/AIyW6yBAQEBAQEBAQEBAQEBAQEBAQEBAQEBAQEBAQEBAQEBAQEBAQEBAQEBAQcEgAlxyA5SiYjbpw0PnY/eCOvjt6OGi87H74Q+O3o4aLzsfvhD47ejhovOx++EPjt6OGi87H74Q+O3oE0ROQkYSf8ghwt6fRHAgIOnCxAkGSMEf5hHfC3pxw0XnY/fCHx29HDRedj98IfHb0cNF52P3wh8dvTnhovOx++EOFvTsNozGRHOCjmY05RAgICD0MPV8VqvdFcKiAzxU8uu+IZZvGRGW3Zy8q4yVm1JiHeO0VtuUxWzShhGrkEdVQS0Lics5qZrm+1ueXbks+3S5a+J2vRmpLe6JlrrqdlRSRUc0L/BfGxpB7VXmbROpesanwyOIUf8AaU/8Tfso5SnRxCj/ALSn/ib9k5SaeHiG+4Zw6ALq6kikIzbE2IOe7qaBmvSlMl/q4tatfLR7zpSw1LSVNNR2SokMkTmNlMMTG7RlntOfyVivS5I7zLynPTXZDrQWsaDtyGWa0FK07lyjkQS5h7Sdhukt1HRVtmqWvhhbG+YRRvBIGWe/P5KhfpckzMxK9XPTWm/4fvWGsRMLrS6kmcBm6Mxhr29bSM1VvS9Ps962rbw9kUFHl/8AJT/xN+y45S60x64Wq300lTWx0cEDB+KSRjQAkTaZ1CJ1Hlodz0o4RpJCykt01cRvdDTMa32uIVmvS5beZ08pz0hD1/ro7ne66vghMMVRMXsiOWbAeTZsWhjrNaxCjktFp3DAXbgQEBAQEGxYKxZWYUuYngLpKOVw41TZ7JBzjmcOdeObDXJGv1748s1lZK3V1NcaKCto5GywTsD43jlBWTMTE6lfidsg9ChKvul7DbrLiN1dHrOpLkTIHHbqvGWs0n2Ef9LT6XJypr9hS6imp20VWlUQEBAQhuOizD818xVFK10kdNQETSyxkg5+S0Ec+R7AVX6nJxp/1Y6ekzO1gblXU1soZ62tkEUELC97zyALLrWbTEQvTOlbcZ4qrMWXM1FSSykjJ4tT57Ixz/qPOtbFijHGv1Qy5ZtPZry9ng5QEBAQEBAQEEq6FcVcXqpMO1sne5e+UjidzvKb27x2qj1eLcc4XenydtSmcHMKgtPExhh+HE1iqLdKWte78UMhGepINxXpiyTjtyhzekWjSsNRTzUlRLT1UZinieWSRu3tcN4WxExMbhl2rMTp0UoEBB2ZG+V7Y4mOe95DWtbvcScgB1qJmIjaaxuVlsBYbZhfD0NGdU1UnfKl4HhPP+huWRmyTkvMtPHSKxpHWmvFXGKtmHqJ/eYsn1hHlP8AJb2b/YrXSYtRzl4dRk7ahFnzV5SEBAQEBAQEBAQd4ZZYJWTQSOjljcHse05FpG0FRPfs6rOp2szgfEsWKLBDXs1RO3vdRG3yJBvHbv7Vj5cc47aaVLco22FebtDemzC5bJHiKiZm14EdY0Dl8l/+j2K90mXX+JVeox7jcImKvKQpBBJmhbC5r7k6+1cZ4vRnUp8/Ll5T+0fM9CpdXl1HCFzp8f8ASTsc4jiwtYJq1xaah54OmY4+HId3s39ip4sc5LahYvbjXas8ssk8r5ZnmSWRxe97jtc47SVs9o7QzLTuduqIEBAQEBAQEBAQEG3aNMVHDN/bxhxFvq8oqjM7Gf0v7M9vQehV+oxfJXt5WMGTjPdY5rgQCNyyl9jXGhp7jRT0dXGHwTsMcjTygqYtNZ3CJ7wq/iWyVGHb1UWypzcYT+CQj8xh8F3/ALlWxivF67ZuWk0tp5i9HmzLPbKq83Knt1C3OoqH6jSRsbzuPQFxe0Uryl3SvK2loLNbKWyWmnoKQasNOzV1jsz53FY9rTa25adY4xpX/STil2Jr+8wOzoKQmKmy8v8Aqf2kewdK0+nxfHXv5Uc+TlPZqasK4gICAgICAgICAgIHJt7UE76HsU917QbTWPzraBoDSTtki3A9Y3HsWZ1WLjblH60MOTlHdIyqvdHemHCpvNmbdKNudbb2uJAH5kW8jrGWY7VZ6bLwnU+JeOanKNoGzzyI2g7lqeGfKbNCuF+I29+IKtvf6xoZTtI8CLn63H5ALN6rLytxjxC9gpxrtk6Y8Um02ltoo35Vde0iRwO2OLl7TuHao6XFytyn8Tnyca6QVybNy0lCRSgQEBAQEBAQEBAQEBB6OH71VYfu9Pc6LbLC7awnIPb5TT0ELjJSL1msvTHfhO4WhtVxprrb6euon68E7A9h6OY9KxrVms6lpRO43DKcMxuB61CUIXDRk46QIbfTxllnqAanWaNjIwfxRjm2kDqPQr9ep/8ALc+VWcP+0wXCto7HaJqqoyipKWLPJuzJoGwD/gKlWJvOv2VntWFYb9eKq/3apudbkJZ3Z6oOYY3kaOgLYx0ileMM3JfnLAXbzEBAQEBAQEBAQEBAQEBBJ+hXFHEa+SwVkmUFU4yUxduZJltb1Hf1g86pdXi3HOFzp8n8ym3es9bcEIIR00YpFwuDLBRyZ09I7XqS07Hy8jf27+s9C0ekxajnKp1GT+YRkrimICAgICAgICAgICAgICAgcI+EiWJxbJGddjhyEbQVExEuqz/qFs7ZK+a30sshze+FjnHLeSAsS3mWpDJ5VCVS7kSblW5knOpl+srbr9YZeT7yx104EBAQEBAQEBAQEBAQEBAQdZPy3/pKJr5hbOz+KaL1eP6QsO32lqx4ZihKpVy8ZVvrMv1lbdfrDLyfeWOunAgICAgICAgICAgICAgICDrL+W/9JR1X7QtnZ/FNF6vH9IWHb7S1I8QzFCVSrl4yrfWZfrK26/WGXk+8sddOBAQEBAQEBAQEBAQEBAQEHWT8t/6Sia+YWzs/imi9Xj+kLDt9paseGXyqP1Kpdy8Y1vrMv1lbdfrDLyfeWOunAgICAgICAgICAgICAgICDmOGWqlZS00bpZ5jqRsaNrnHcFEzERuXdKzMrZW2N8NvpYZRk+OFjXDpAAKxJnc7aceGSdm0qEqxY5sFVh3EVTTVQJjme6aCXLISNJz+WeRWvhyRevZn5qTFtvAXs8BAQEBAQEBAQEBAQEHCDbMCYJmxhxww17KQUurnrRF+trZ9I5lXzZ4xfj3xYube6PQpRAjj15qpByiCJsfzOarT1k/kPeOnr+t4w5g+yYczda6IMmI2zPJe8/uKr5M18n2l71pWvh74Xm6EHn3mzW+90ppbpSR1EOeYDx4J5weRTW81ndZRNYt5R3cdC1tkc51uulVTg7o5WNlA6jsPtzVqvWWjzDwt09Z8NFx5gWbB0NJLLcWVYqZHNGrCWauQz5zzqzhzxknWnjkw8I3tqCsqwgICAgICAgICAgIPtTVlVSa3FameHW8LgpXMz68t65msT5dRaa+JffuxdPSdd8S/7qOFfSfkv7O6909KV/xL/unCvo+S/s7r3T0pX/Ev+6cK+j5L+zuvdPSlf8S/7pwr6Pkv7O6909KV/wAS/wC6cK+j5L+zuxdPSlf8S/7pwr6Pkv7fGpraura1tXV1E4btaJZXPy9qmKxHiETe0+ZfBdORAQEBAQEBAQEBAQEBAQEBAQEBAQEBAQEBAQEBAQEBAQEBAQEBAQEBAQEBAQEH/9k="/>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23875"/>
            <a:ext cx="15335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09562" y="561445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t>Figures were obtained from DVS Sciences</a:t>
            </a:r>
            <a:endParaRPr lang="en-US" sz="1400" dirty="0"/>
          </a:p>
        </p:txBody>
      </p:sp>
    </p:spTree>
    <p:extLst>
      <p:ext uri="{BB962C8B-B14F-4D97-AF65-F5344CB8AC3E}">
        <p14:creationId xmlns:p14="http://schemas.microsoft.com/office/powerpoint/2010/main" val="39371819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07" y="-228600"/>
            <a:ext cx="8229600" cy="1143000"/>
          </a:xfrm>
        </p:spPr>
        <p:txBody>
          <a:bodyPr/>
          <a:lstStyle/>
          <a:p>
            <a:r>
              <a:rPr lang="en-US" b="1" dirty="0"/>
              <a:t>Mass Analysis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876" y="762000"/>
            <a:ext cx="64293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8525" y="5867400"/>
            <a:ext cx="8458199" cy="738664"/>
          </a:xfrm>
          <a:prstGeom prst="rect">
            <a:avLst/>
          </a:prstGeom>
        </p:spPr>
        <p:txBody>
          <a:bodyPr wrap="square">
            <a:spAutoFit/>
          </a:bodyPr>
          <a:lstStyle/>
          <a:p>
            <a:pPr algn="ctr"/>
            <a:r>
              <a:rPr lang="en-US" sz="1400" b="1" dirty="0"/>
              <a:t>The ion beam leaving the torch enters the low pressure ion optical </a:t>
            </a:r>
            <a:r>
              <a:rPr lang="en-US" sz="1400" b="1" dirty="0" smtClean="0"/>
              <a:t>chamber. </a:t>
            </a:r>
            <a:r>
              <a:rPr lang="en-US" sz="1400" b="1" dirty="0"/>
              <a:t>High mass ions leaving the </a:t>
            </a:r>
            <a:r>
              <a:rPr lang="en-US" sz="1400" b="1" dirty="0" err="1"/>
              <a:t>Quadropole</a:t>
            </a:r>
            <a:r>
              <a:rPr lang="en-US" sz="1400" b="1" dirty="0"/>
              <a:t> Ion Guide are directed to the Time-of-Flight chamber where they are separated on the basis of mass to charge ratio and directed to the detector.</a:t>
            </a:r>
          </a:p>
        </p:txBody>
      </p:sp>
    </p:spTree>
    <p:extLst>
      <p:ext uri="{BB962C8B-B14F-4D97-AF65-F5344CB8AC3E}">
        <p14:creationId xmlns:p14="http://schemas.microsoft.com/office/powerpoint/2010/main" val="10788322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Mass Analysis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803689" cy="205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3121243"/>
            <a:ext cx="5095043" cy="3693319"/>
          </a:xfrm>
          <a:prstGeom prst="rect">
            <a:avLst/>
          </a:prstGeom>
        </p:spPr>
        <p:txBody>
          <a:bodyPr wrap="square">
            <a:spAutoFit/>
          </a:bodyPr>
          <a:lstStyle/>
          <a:p>
            <a:pPr algn="just"/>
            <a:r>
              <a:rPr lang="en-US" dirty="0"/>
              <a:t>The </a:t>
            </a:r>
            <a:r>
              <a:rPr lang="en-US" dirty="0" err="1"/>
              <a:t>Quadrupole</a:t>
            </a:r>
            <a:r>
              <a:rPr lang="en-US" dirty="0"/>
              <a:t> Ion Guide removes unwanted low molecular weight argon and </a:t>
            </a:r>
            <a:r>
              <a:rPr lang="en-US" dirty="0" smtClean="0"/>
              <a:t>endogenous cellular </a:t>
            </a:r>
            <a:r>
              <a:rPr lang="en-US" dirty="0"/>
              <a:t>ions from the beam that emerges from the </a:t>
            </a:r>
            <a:r>
              <a:rPr lang="en-US" dirty="0" err="1"/>
              <a:t>quadrupole</a:t>
            </a:r>
            <a:r>
              <a:rPr lang="en-US" dirty="0"/>
              <a:t> Ion Deflector, transmitting clouds </a:t>
            </a:r>
            <a:r>
              <a:rPr lang="en-US" dirty="0" smtClean="0"/>
              <a:t>that contain </a:t>
            </a:r>
            <a:r>
              <a:rPr lang="en-US" dirty="0"/>
              <a:t>isotopic probe ions (&gt;80 </a:t>
            </a:r>
            <a:r>
              <a:rPr lang="en-US" dirty="0" err="1"/>
              <a:t>amu</a:t>
            </a:r>
            <a:r>
              <a:rPr lang="en-US" dirty="0"/>
              <a:t>) to the TOF analyzer</a:t>
            </a:r>
            <a:r>
              <a:rPr lang="en-US" dirty="0" smtClean="0"/>
              <a:t>.</a:t>
            </a:r>
          </a:p>
          <a:p>
            <a:pPr algn="just"/>
            <a:r>
              <a:rPr lang="en-US" dirty="0" smtClean="0"/>
              <a:t>Ions </a:t>
            </a:r>
            <a:r>
              <a:rPr lang="en-US" dirty="0"/>
              <a:t>pushed into TOF chamber at 13 </a:t>
            </a:r>
            <a:r>
              <a:rPr lang="en-US" dirty="0" err="1"/>
              <a:t>μsec</a:t>
            </a:r>
            <a:r>
              <a:rPr lang="en-US" dirty="0"/>
              <a:t> </a:t>
            </a:r>
            <a:r>
              <a:rPr lang="en-US" dirty="0" smtClean="0"/>
              <a:t>intervals. Separation </a:t>
            </a:r>
            <a:r>
              <a:rPr lang="en-US" dirty="0"/>
              <a:t>of ions in the TOF chamber. Ionic clouds are subjected to an electrostatic </a:t>
            </a:r>
            <a:r>
              <a:rPr lang="en-US" dirty="0" smtClean="0"/>
              <a:t>force that </a:t>
            </a:r>
            <a:r>
              <a:rPr lang="en-US" dirty="0"/>
              <a:t>orthogonally accelerates the incoming ions toward the detector. As a result, the ions </a:t>
            </a:r>
            <a:r>
              <a:rPr lang="en-US" dirty="0" smtClean="0"/>
              <a:t>separate based </a:t>
            </a:r>
            <a:r>
              <a:rPr lang="en-US" dirty="0"/>
              <a:t>on their mass/charge ratio, with lighter elements reaching the detector first</a:t>
            </a:r>
            <a:r>
              <a:rPr lang="en-US" dirty="0" smtClean="0"/>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164" y="3200400"/>
            <a:ext cx="3727871" cy="309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5019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21" y="581228"/>
            <a:ext cx="862012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43200" y="0"/>
            <a:ext cx="3341812" cy="646331"/>
          </a:xfrm>
          <a:prstGeom prst="rect">
            <a:avLst/>
          </a:prstGeom>
        </p:spPr>
        <p:txBody>
          <a:bodyPr wrap="none">
            <a:spAutoFit/>
          </a:bodyPr>
          <a:lstStyle/>
          <a:p>
            <a:r>
              <a:rPr lang="en-US" sz="3600" b="1" dirty="0"/>
              <a:t>Data Acquisition</a:t>
            </a:r>
            <a:endParaRPr lang="en-US" sz="3600" dirty="0"/>
          </a:p>
        </p:txBody>
      </p:sp>
      <p:sp>
        <p:nvSpPr>
          <p:cNvPr id="5" name="Rectangle 4"/>
          <p:cNvSpPr/>
          <p:nvPr/>
        </p:nvSpPr>
        <p:spPr>
          <a:xfrm>
            <a:off x="228600" y="5257562"/>
            <a:ext cx="8839200" cy="1384995"/>
          </a:xfrm>
          <a:prstGeom prst="rect">
            <a:avLst/>
          </a:prstGeom>
        </p:spPr>
        <p:txBody>
          <a:bodyPr wrap="square">
            <a:spAutoFit/>
          </a:bodyPr>
          <a:lstStyle/>
          <a:p>
            <a:pPr algn="just"/>
            <a:r>
              <a:rPr lang="en-US" sz="1400" dirty="0" smtClean="0"/>
              <a:t>After the </a:t>
            </a:r>
            <a:r>
              <a:rPr lang="en-US" sz="1400" dirty="0"/>
              <a:t>ions separated in the TOF chamber are detected using a discrete dynode </a:t>
            </a:r>
            <a:r>
              <a:rPr lang="en-US" sz="1400" dirty="0" smtClean="0"/>
              <a:t>electron multiplier</a:t>
            </a:r>
            <a:r>
              <a:rPr lang="en-US" sz="1400" dirty="0"/>
              <a:t>. When an ion strikes the first dynode of the detector, several secondary </a:t>
            </a:r>
            <a:r>
              <a:rPr lang="en-US" sz="1400" dirty="0" smtClean="0"/>
              <a:t>electrons are </a:t>
            </a:r>
            <a:r>
              <a:rPr lang="en-US" sz="1400" dirty="0"/>
              <a:t>liberated. These electrons strike the </a:t>
            </a:r>
            <a:r>
              <a:rPr lang="en-US" sz="1400" dirty="0" smtClean="0"/>
              <a:t>next dynode </a:t>
            </a:r>
            <a:r>
              <a:rPr lang="en-US" sz="1400" dirty="0"/>
              <a:t>where they generate more electrons</a:t>
            </a:r>
            <a:r>
              <a:rPr lang="en-US" sz="1400" dirty="0" smtClean="0"/>
              <a:t>. This </a:t>
            </a:r>
            <a:r>
              <a:rPr lang="en-US" sz="1400" dirty="0"/>
              <a:t>process is repeated at each dynode, resulting in an electron pulse that is captured by </a:t>
            </a:r>
            <a:r>
              <a:rPr lang="en-US" sz="1400" dirty="0" smtClean="0"/>
              <a:t>the anode </a:t>
            </a:r>
            <a:r>
              <a:rPr lang="en-US" sz="1400" dirty="0"/>
              <a:t>of the detector. The output analog signal is amplified and converted </a:t>
            </a:r>
            <a:r>
              <a:rPr lang="en-US" sz="1400" dirty="0" smtClean="0"/>
              <a:t>to </a:t>
            </a:r>
            <a:r>
              <a:rPr lang="en-US" sz="1400" dirty="0"/>
              <a:t>digital values at 1 ns sampling intervals. </a:t>
            </a:r>
            <a:r>
              <a:rPr lang="en-US" sz="1400" dirty="0" smtClean="0"/>
              <a:t>Instruments </a:t>
            </a:r>
            <a:r>
              <a:rPr lang="en-US" sz="1400" dirty="0"/>
              <a:t>are set to collect data from at least 120 mass channels (</a:t>
            </a:r>
            <a:r>
              <a:rPr lang="en-US" sz="1400" dirty="0" smtClean="0"/>
              <a:t>each corresponding </a:t>
            </a:r>
            <a:r>
              <a:rPr lang="en-US" sz="1400" dirty="0"/>
              <a:t>to 1 </a:t>
            </a:r>
            <a:r>
              <a:rPr lang="en-US" sz="1400" dirty="0" err="1"/>
              <a:t>amu</a:t>
            </a:r>
            <a:r>
              <a:rPr lang="en-US" sz="1400" dirty="0"/>
              <a:t>), typically starting at mass 88.</a:t>
            </a:r>
          </a:p>
        </p:txBody>
      </p:sp>
    </p:spTree>
    <p:extLst>
      <p:ext uri="{BB962C8B-B14F-4D97-AF65-F5344CB8AC3E}">
        <p14:creationId xmlns:p14="http://schemas.microsoft.com/office/powerpoint/2010/main" val="9018624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9525"/>
            <a:ext cx="9115425"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946" y="228600"/>
            <a:ext cx="1992684" cy="154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069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err="1" smtClean="0"/>
              <a:t>Cytometry</a:t>
            </a:r>
            <a:r>
              <a:rPr lang="en-US" sz="3200" dirty="0" smtClean="0"/>
              <a:t> Time-of-Flight Mass Spectrometry </a:t>
            </a:r>
            <a:br>
              <a:rPr lang="en-US" sz="3200" dirty="0" smtClean="0"/>
            </a:br>
            <a:r>
              <a:rPr lang="en-US" sz="3200" dirty="0" smtClean="0"/>
              <a:t>(</a:t>
            </a:r>
            <a:r>
              <a:rPr lang="en-US" sz="3200" dirty="0" err="1" smtClean="0"/>
              <a:t>CyTOF</a:t>
            </a:r>
            <a:r>
              <a:rPr lang="en-US" sz="3200" dirty="0" smtClean="0"/>
              <a:t>-MS)</a:t>
            </a:r>
            <a:endParaRPr lang="en-US" sz="3200" dirty="0"/>
          </a:p>
        </p:txBody>
      </p:sp>
      <p:sp>
        <p:nvSpPr>
          <p:cNvPr id="5" name="Rectangle 4"/>
          <p:cNvSpPr/>
          <p:nvPr/>
        </p:nvSpPr>
        <p:spPr>
          <a:xfrm>
            <a:off x="228600" y="1828799"/>
            <a:ext cx="4724400" cy="4524315"/>
          </a:xfrm>
          <a:prstGeom prst="rect">
            <a:avLst/>
          </a:prstGeom>
        </p:spPr>
        <p:txBody>
          <a:bodyPr wrap="square">
            <a:spAutoFit/>
          </a:bodyPr>
          <a:lstStyle/>
          <a:p>
            <a:pPr algn="just"/>
            <a:r>
              <a:rPr lang="en-US" dirty="0"/>
              <a:t>The </a:t>
            </a:r>
            <a:r>
              <a:rPr lang="en-US" dirty="0" smtClean="0"/>
              <a:t>CyTOF2 </a:t>
            </a:r>
            <a:r>
              <a:rPr lang="en-US" dirty="0"/>
              <a:t>mass cytometer analyzes individual cells labeled with stable heavy metal </a:t>
            </a:r>
            <a:r>
              <a:rPr lang="en-US" dirty="0" smtClean="0"/>
              <a:t>isotopes using Time-of-Flight </a:t>
            </a:r>
            <a:r>
              <a:rPr lang="en-US" dirty="0"/>
              <a:t>Inductively Coupled Plasma mass spectrometry (TOF </a:t>
            </a:r>
            <a:r>
              <a:rPr lang="en-US" dirty="0" smtClean="0"/>
              <a:t>ICPMS) technology.</a:t>
            </a:r>
          </a:p>
          <a:p>
            <a:pPr algn="just"/>
            <a:endParaRPr lang="en-US" dirty="0"/>
          </a:p>
          <a:p>
            <a:pPr algn="just"/>
            <a:r>
              <a:rPr lang="en-US" dirty="0"/>
              <a:t>With over 120 detection channels, the </a:t>
            </a:r>
            <a:r>
              <a:rPr lang="en-US" dirty="0" smtClean="0"/>
              <a:t>CyTOF2 </a:t>
            </a:r>
            <a:r>
              <a:rPr lang="en-US" dirty="0"/>
              <a:t>has the </a:t>
            </a:r>
            <a:r>
              <a:rPr lang="en-US" dirty="0" smtClean="0"/>
              <a:t>ability </a:t>
            </a:r>
            <a:r>
              <a:rPr lang="en-US" dirty="0"/>
              <a:t>to simultaneously resolve multiple elemental probes per cell at high acquisition </a:t>
            </a:r>
            <a:r>
              <a:rPr lang="en-US" dirty="0" smtClean="0"/>
              <a:t>rates without </a:t>
            </a:r>
            <a:r>
              <a:rPr lang="en-US" dirty="0"/>
              <a:t>the need for compensation, thereby maximizing the per-cell information obtained </a:t>
            </a:r>
            <a:r>
              <a:rPr lang="en-US" dirty="0" smtClean="0"/>
              <a:t>from a </a:t>
            </a:r>
            <a:r>
              <a:rPr lang="en-US" dirty="0"/>
              <a:t>single sample. </a:t>
            </a:r>
            <a:endParaRPr lang="en-US" dirty="0" smtClean="0"/>
          </a:p>
          <a:p>
            <a:pPr algn="just"/>
            <a:endParaRPr lang="en-US" dirty="0"/>
          </a:p>
          <a:p>
            <a:pPr algn="just"/>
            <a:r>
              <a:rPr lang="en-US" dirty="0" smtClean="0"/>
              <a:t>These </a:t>
            </a:r>
            <a:r>
              <a:rPr lang="en-US" dirty="0"/>
              <a:t>attributes provide researchers with an unparalleled ability to </a:t>
            </a:r>
            <a:r>
              <a:rPr lang="en-US" dirty="0" smtClean="0"/>
              <a:t>generate high </a:t>
            </a:r>
            <a:r>
              <a:rPr lang="en-US" dirty="0"/>
              <a:t>resolution phenotypic and functional profiles of cells from normal and diseased states.</a:t>
            </a:r>
          </a:p>
        </p:txBody>
      </p:sp>
      <p:cxnSp>
        <p:nvCxnSpPr>
          <p:cNvPr id="7" name="Straight Connector 6"/>
          <p:cNvCxnSpPr/>
          <p:nvPr/>
        </p:nvCxnSpPr>
        <p:spPr>
          <a:xfrm>
            <a:off x="609600" y="1295400"/>
            <a:ext cx="8001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1447800"/>
            <a:ext cx="399097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831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48700" cy="506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541570"/>
            <a:ext cx="8001000" cy="523220"/>
          </a:xfrm>
          <a:prstGeom prst="rect">
            <a:avLst/>
          </a:prstGeom>
        </p:spPr>
        <p:txBody>
          <a:bodyPr wrap="square">
            <a:spAutoFit/>
          </a:bodyPr>
          <a:lstStyle/>
          <a:p>
            <a:pPr algn="ctr"/>
            <a:r>
              <a:rPr lang="en-US" sz="2800" b="1" dirty="0" smtClean="0"/>
              <a:t>Workflow: ICP-MS-based </a:t>
            </a:r>
            <a:r>
              <a:rPr lang="en-US" sz="2800" b="1" dirty="0"/>
              <a:t>analysis of cellular </a:t>
            </a:r>
            <a:r>
              <a:rPr lang="en-US" sz="2800" b="1" dirty="0" smtClean="0"/>
              <a:t>markers</a:t>
            </a:r>
            <a:endParaRPr lang="en-US" sz="2800" b="1" dirty="0"/>
          </a:p>
        </p:txBody>
      </p:sp>
    </p:spTree>
    <p:extLst>
      <p:ext uri="{BB962C8B-B14F-4D97-AF65-F5344CB8AC3E}">
        <p14:creationId xmlns:p14="http://schemas.microsoft.com/office/powerpoint/2010/main" val="154873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838200"/>
          </a:xfrm>
        </p:spPr>
        <p:txBody>
          <a:bodyPr>
            <a:normAutofit fontScale="90000"/>
          </a:bodyPr>
          <a:lstStyle/>
          <a:p>
            <a:r>
              <a:rPr lang="en-US" b="1" dirty="0" smtClean="0"/>
              <a:t>Principles of </a:t>
            </a:r>
            <a:r>
              <a:rPr lang="en-US" b="1" dirty="0" err="1" smtClean="0"/>
              <a:t>CyTOF</a:t>
            </a:r>
            <a:r>
              <a:rPr lang="en-US" b="1" dirty="0" smtClean="0"/>
              <a:t/>
            </a:r>
            <a:br>
              <a:rPr lang="en-US" b="1" dirty="0" smtClean="0"/>
            </a:br>
            <a:r>
              <a:rPr lang="en-US" sz="1800" b="1" dirty="0">
                <a:solidFill>
                  <a:srgbClr val="C00000"/>
                </a:solidFill>
              </a:rPr>
              <a:t>S</a:t>
            </a:r>
            <a:r>
              <a:rPr lang="en-US" sz="1800" b="1" dirty="0" smtClean="0">
                <a:solidFill>
                  <a:srgbClr val="C00000"/>
                </a:solidFill>
              </a:rPr>
              <a:t>ample introduction (A), ionization (B&amp;C), </a:t>
            </a:r>
            <a:r>
              <a:rPr lang="en-US" sz="1800" b="1" dirty="0">
                <a:solidFill>
                  <a:srgbClr val="C00000"/>
                </a:solidFill>
              </a:rPr>
              <a:t>mass </a:t>
            </a:r>
            <a:r>
              <a:rPr lang="en-US" sz="1800" b="1" dirty="0" smtClean="0">
                <a:solidFill>
                  <a:srgbClr val="C00000"/>
                </a:solidFill>
              </a:rPr>
              <a:t>analysis (D&amp;E), </a:t>
            </a:r>
            <a:r>
              <a:rPr lang="en-US" sz="1800" b="1" dirty="0">
                <a:solidFill>
                  <a:srgbClr val="C00000"/>
                </a:solidFill>
              </a:rPr>
              <a:t>and data </a:t>
            </a:r>
            <a:r>
              <a:rPr lang="en-US" sz="1800" b="1" dirty="0" smtClean="0">
                <a:solidFill>
                  <a:srgbClr val="C00000"/>
                </a:solidFill>
              </a:rPr>
              <a:t>acquisition (F-H) </a:t>
            </a:r>
            <a:r>
              <a:rPr lang="en-US" b="1" dirty="0" smtClean="0"/>
              <a:t/>
            </a:r>
            <a:br>
              <a:rPr lang="en-US" b="1" dirty="0" smtClean="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43071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1219200"/>
            <a:ext cx="4343400" cy="5355312"/>
          </a:xfrm>
          <a:prstGeom prst="rect">
            <a:avLst/>
          </a:prstGeom>
        </p:spPr>
        <p:txBody>
          <a:bodyPr wrap="square">
            <a:spAutoFit/>
          </a:bodyPr>
          <a:lstStyle/>
          <a:p>
            <a:pPr algn="just"/>
            <a:r>
              <a:rPr lang="en-US" dirty="0"/>
              <a:t>A liquid sample containing cells labeled with heavy metal isotope conjugated probes (A) is </a:t>
            </a:r>
            <a:r>
              <a:rPr lang="en-US" dirty="0" smtClean="0"/>
              <a:t>introduced into </a:t>
            </a:r>
            <a:r>
              <a:rPr lang="en-US" dirty="0"/>
              <a:t>the nebulizer (B) where it is aerosolized. The aerosol droplets are directed into the ICP torch (C</a:t>
            </a:r>
            <a:r>
              <a:rPr lang="en-US" dirty="0" smtClean="0"/>
              <a:t>) where </a:t>
            </a:r>
            <a:r>
              <a:rPr lang="en-US" dirty="0"/>
              <a:t>the cells are </a:t>
            </a:r>
            <a:r>
              <a:rPr lang="en-US" dirty="0">
                <a:solidFill>
                  <a:srgbClr val="C00000"/>
                </a:solidFill>
              </a:rPr>
              <a:t>vaporized</a:t>
            </a:r>
            <a:r>
              <a:rPr lang="en-US" dirty="0"/>
              <a:t>, </a:t>
            </a:r>
            <a:r>
              <a:rPr lang="en-US" dirty="0">
                <a:solidFill>
                  <a:srgbClr val="C00000"/>
                </a:solidFill>
              </a:rPr>
              <a:t>atomized</a:t>
            </a:r>
            <a:r>
              <a:rPr lang="en-US" dirty="0"/>
              <a:t> and </a:t>
            </a:r>
            <a:r>
              <a:rPr lang="en-US" dirty="0">
                <a:solidFill>
                  <a:srgbClr val="C00000"/>
                </a:solidFill>
              </a:rPr>
              <a:t>ionized</a:t>
            </a:r>
            <a:r>
              <a:rPr lang="en-US" dirty="0"/>
              <a:t>. Low mass ions are removed in the RF </a:t>
            </a:r>
            <a:r>
              <a:rPr lang="en-US" dirty="0" err="1" smtClean="0"/>
              <a:t>Quadrupole</a:t>
            </a:r>
            <a:r>
              <a:rPr lang="en-US" dirty="0" smtClean="0"/>
              <a:t> Ion </a:t>
            </a:r>
            <a:r>
              <a:rPr lang="en-US" dirty="0"/>
              <a:t>Guide (D), resulting in a cloud of ions enriched for the probe isotopes. The ion cloud then enters </a:t>
            </a:r>
            <a:r>
              <a:rPr lang="en-US" dirty="0" smtClean="0"/>
              <a:t>the Time-of-Flight </a:t>
            </a:r>
            <a:r>
              <a:rPr lang="en-US" dirty="0"/>
              <a:t>(TOF) chamber (E) where the probes are separated on the basis of their mass to </a:t>
            </a:r>
            <a:r>
              <a:rPr lang="en-US" dirty="0" smtClean="0"/>
              <a:t>charge ratio </a:t>
            </a:r>
            <a:r>
              <a:rPr lang="en-US" dirty="0"/>
              <a:t>as they accelerate towards the detector. The time-resolved detector thus measures a </a:t>
            </a:r>
            <a:r>
              <a:rPr lang="en-US" dirty="0" smtClean="0"/>
              <a:t>mass spectrum </a:t>
            </a:r>
            <a:r>
              <a:rPr lang="en-US" dirty="0"/>
              <a:t>(F) that represents the identity and quantity of each isotopic probe on a per-cell basis. Data </a:t>
            </a:r>
            <a:r>
              <a:rPr lang="en-US" dirty="0" smtClean="0"/>
              <a:t>is generated </a:t>
            </a:r>
            <a:r>
              <a:rPr lang="en-US" dirty="0"/>
              <a:t>in .fcs format (G) and analyzed in </a:t>
            </a:r>
            <a:r>
              <a:rPr lang="en-US" dirty="0" err="1" smtClean="0"/>
              <a:t>Cytobank</a:t>
            </a:r>
            <a:r>
              <a:rPr lang="en-US" dirty="0" smtClean="0"/>
              <a:t> </a:t>
            </a:r>
            <a:r>
              <a:rPr lang="en-US" dirty="0"/>
              <a:t>software programs (H).</a:t>
            </a:r>
          </a:p>
        </p:txBody>
      </p:sp>
      <p:cxnSp>
        <p:nvCxnSpPr>
          <p:cNvPr id="6" name="Straight Connector 5"/>
          <p:cNvCxnSpPr/>
          <p:nvPr/>
        </p:nvCxnSpPr>
        <p:spPr>
          <a:xfrm>
            <a:off x="723900" y="1066800"/>
            <a:ext cx="800100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4572000" y="4980636"/>
            <a:ext cx="4572000" cy="1569660"/>
          </a:xfrm>
          <a:prstGeom prst="rect">
            <a:avLst/>
          </a:prstGeom>
        </p:spPr>
        <p:txBody>
          <a:bodyPr>
            <a:spAutoFit/>
          </a:bodyPr>
          <a:lstStyle/>
          <a:p>
            <a:pPr algn="just"/>
            <a:r>
              <a:rPr lang="en-US" sz="1600" dirty="0" smtClean="0">
                <a:solidFill>
                  <a:srgbClr val="0C0CB4"/>
                </a:solidFill>
              </a:rPr>
              <a:t>After cells stained with metal conjugated probes in a single cell suspension are introduced into the CyTOF2. The cells undergo a multi-step process within the instrument, resulting in generation of a file that records the identity and amount of each probe on each cell</a:t>
            </a:r>
            <a:endParaRPr lang="en-US" sz="1600" dirty="0">
              <a:solidFill>
                <a:srgbClr val="0C0CB4"/>
              </a:solidFill>
            </a:endParaRPr>
          </a:p>
        </p:txBody>
      </p:sp>
    </p:spTree>
    <p:extLst>
      <p:ext uri="{BB962C8B-B14F-4D97-AF65-F5344CB8AC3E}">
        <p14:creationId xmlns:p14="http://schemas.microsoft.com/office/powerpoint/2010/main" val="3202053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Introduction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49174"/>
            <a:ext cx="8915400" cy="379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85800" y="1295400"/>
            <a:ext cx="80010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380630" y="5448299"/>
            <a:ext cx="8458940" cy="1107996"/>
          </a:xfrm>
          <a:prstGeom prst="rect">
            <a:avLst/>
          </a:prstGeom>
        </p:spPr>
        <p:txBody>
          <a:bodyPr wrap="square">
            <a:spAutoFit/>
          </a:bodyPr>
          <a:lstStyle/>
          <a:p>
            <a:pPr algn="just"/>
            <a:r>
              <a:rPr lang="en-US" sz="1600" dirty="0"/>
              <a:t>The sample introduction system de-solvates the liquid sample suspension and introduces </a:t>
            </a:r>
            <a:r>
              <a:rPr lang="en-US" sz="1600" dirty="0" smtClean="0"/>
              <a:t>cells one </a:t>
            </a:r>
            <a:r>
              <a:rPr lang="en-US" sz="1600" dirty="0"/>
              <a:t>at a time into the ICP source for </a:t>
            </a:r>
            <a:r>
              <a:rPr lang="en-US" sz="1600" dirty="0" smtClean="0"/>
              <a:t>ionization. </a:t>
            </a:r>
            <a:r>
              <a:rPr lang="en-US" sz="1600" dirty="0"/>
              <a:t>The liquid sample is </a:t>
            </a:r>
            <a:r>
              <a:rPr lang="en-US" sz="1600" dirty="0" smtClean="0"/>
              <a:t>introduced into </a:t>
            </a:r>
            <a:r>
              <a:rPr lang="en-US" sz="1600" dirty="0"/>
              <a:t>a nebulizer where it is </a:t>
            </a:r>
            <a:r>
              <a:rPr lang="en-US" sz="1600" dirty="0" smtClean="0"/>
              <a:t>aerosolized into </a:t>
            </a:r>
            <a:r>
              <a:rPr lang="en-US" sz="1600" dirty="0"/>
              <a:t>a heated spray chamber. Within the spray chamber, the high temperature </a:t>
            </a:r>
            <a:r>
              <a:rPr lang="en-US" sz="1600" dirty="0" smtClean="0"/>
              <a:t>partially vaporizes </a:t>
            </a:r>
            <a:r>
              <a:rPr lang="en-US" sz="1600" dirty="0"/>
              <a:t>the aerosol, and gas flows direct the aerosolized cells to the ICP </a:t>
            </a:r>
            <a:r>
              <a:rPr lang="en-US" dirty="0"/>
              <a:t>source.</a:t>
            </a:r>
          </a:p>
        </p:txBody>
      </p:sp>
    </p:spTree>
    <p:extLst>
      <p:ext uri="{BB962C8B-B14F-4D97-AF65-F5344CB8AC3E}">
        <p14:creationId xmlns:p14="http://schemas.microsoft.com/office/powerpoint/2010/main" val="12400103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22" y="1480"/>
            <a:ext cx="8229600" cy="1143000"/>
          </a:xfrm>
        </p:spPr>
        <p:txBody>
          <a:bodyPr>
            <a:normAutofit/>
          </a:bodyPr>
          <a:lstStyle/>
          <a:p>
            <a:r>
              <a:rPr lang="en-US" dirty="0" err="1" smtClean="0"/>
              <a:t>CyTOF</a:t>
            </a:r>
            <a:r>
              <a:rPr lang="en-US" dirty="0" smtClean="0"/>
              <a:t>-Nebulizer</a:t>
            </a:r>
            <a:br>
              <a:rPr lang="en-US" dirty="0" smtClean="0"/>
            </a:br>
            <a:endParaRPr lang="en-US" sz="2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3277"/>
            <a:ext cx="4554622" cy="240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93019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553411" y="2133600"/>
            <a:ext cx="1447800" cy="27920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723900" y="762000"/>
            <a:ext cx="80010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4176574" y="4572000"/>
            <a:ext cx="4906022" cy="2308324"/>
          </a:xfrm>
          <a:prstGeom prst="rect">
            <a:avLst/>
          </a:prstGeom>
        </p:spPr>
        <p:txBody>
          <a:bodyPr wrap="square">
            <a:spAutoFit/>
          </a:bodyPr>
          <a:lstStyle/>
          <a:p>
            <a:pPr algn="just"/>
            <a:r>
              <a:rPr lang="en-US" dirty="0"/>
              <a:t>For liquid sample analysis, it is critical to remove as much water as possible from the sample </a:t>
            </a:r>
            <a:r>
              <a:rPr lang="en-US" dirty="0" smtClean="0"/>
              <a:t>so that </a:t>
            </a:r>
            <a:r>
              <a:rPr lang="en-US" dirty="0"/>
              <a:t>it can be efficiently ionized in the plasma. </a:t>
            </a:r>
            <a:r>
              <a:rPr lang="en-US" dirty="0" smtClean="0"/>
              <a:t>Liquid </a:t>
            </a:r>
            <a:r>
              <a:rPr lang="en-US" dirty="0"/>
              <a:t>cell suspension is aerosolized </a:t>
            </a:r>
            <a:r>
              <a:rPr lang="en-US" dirty="0" smtClean="0"/>
              <a:t>by nebulizer </a:t>
            </a:r>
            <a:r>
              <a:rPr lang="en-US" dirty="0"/>
              <a:t>gas as it exits the nebulizer. Make-up gas carries the </a:t>
            </a:r>
            <a:r>
              <a:rPr lang="en-US" dirty="0" smtClean="0"/>
              <a:t>aerosol </a:t>
            </a:r>
            <a:r>
              <a:rPr lang="en-US" dirty="0"/>
              <a:t>through the heated </a:t>
            </a:r>
            <a:r>
              <a:rPr lang="en-US" dirty="0" smtClean="0"/>
              <a:t>spray chamber </a:t>
            </a:r>
            <a:r>
              <a:rPr lang="en-US" dirty="0"/>
              <a:t>where it is partially de-solvated and delivered to the ICP torch</a:t>
            </a:r>
            <a:r>
              <a:rPr lang="en-US" dirty="0" smtClean="0"/>
              <a:t>.</a:t>
            </a:r>
            <a:endParaRPr lang="en-US" dirty="0"/>
          </a:p>
        </p:txBody>
      </p:sp>
    </p:spTree>
    <p:extLst>
      <p:ext uri="{BB962C8B-B14F-4D97-AF65-F5344CB8AC3E}">
        <p14:creationId xmlns:p14="http://schemas.microsoft.com/office/powerpoint/2010/main" val="14790455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US" b="1" dirty="0" smtClean="0"/>
              <a:t>Ionization</a:t>
            </a:r>
            <a:br>
              <a:rPr lang="en-US" b="1" dirty="0" smtClean="0"/>
            </a:br>
            <a:r>
              <a:rPr lang="en-US" sz="1600" dirty="0"/>
              <a:t>The mixture of single cell aerosol droplets and argon that exits the spray chamber </a:t>
            </a:r>
            <a:r>
              <a:rPr lang="en-US" sz="1600" dirty="0" smtClean="0"/>
              <a:t>is transmitted </a:t>
            </a:r>
            <a:r>
              <a:rPr lang="en-US" sz="1600" dirty="0"/>
              <a:t>to the ICP source where it is </a:t>
            </a:r>
            <a:r>
              <a:rPr lang="en-US" sz="1600" b="1" dirty="0" smtClean="0">
                <a:solidFill>
                  <a:srgbClr val="C00000"/>
                </a:solidFill>
              </a:rPr>
              <a:t>vaporized</a:t>
            </a:r>
            <a:r>
              <a:rPr lang="en-US" sz="1600" b="1" dirty="0">
                <a:solidFill>
                  <a:srgbClr val="C00000"/>
                </a:solidFill>
              </a:rPr>
              <a:t>, atomized and ionized </a:t>
            </a:r>
            <a:r>
              <a:rPr lang="en-US" sz="1600" dirty="0"/>
              <a:t>in </a:t>
            </a:r>
            <a:r>
              <a:rPr lang="en-US" sz="1600" dirty="0" smtClean="0"/>
              <a:t>the plasma </a:t>
            </a:r>
            <a:r>
              <a:rPr lang="en-US" sz="1600" dirty="0"/>
              <a:t>for subsequent mass analysis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868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85800" y="1447800"/>
            <a:ext cx="800100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228600" y="4114800"/>
            <a:ext cx="8763000" cy="2800767"/>
          </a:xfrm>
          <a:prstGeom prst="rect">
            <a:avLst/>
          </a:prstGeom>
        </p:spPr>
        <p:txBody>
          <a:bodyPr wrap="square">
            <a:spAutoFit/>
          </a:bodyPr>
          <a:lstStyle/>
          <a:p>
            <a:pPr lvl="0" algn="just"/>
            <a:r>
              <a:rPr lang="en-US" sz="1600" dirty="0">
                <a:solidFill>
                  <a:prstClr val="black"/>
                </a:solidFill>
              </a:rPr>
              <a:t>The plasma is created within the plasma torch by induction using a </a:t>
            </a:r>
            <a:r>
              <a:rPr lang="en-US" sz="1600" dirty="0" smtClean="0">
                <a:solidFill>
                  <a:prstClr val="black"/>
                </a:solidFill>
              </a:rPr>
              <a:t>radio-frequency-generated electromagnetic </a:t>
            </a:r>
            <a:r>
              <a:rPr lang="en-US" sz="1600" dirty="0">
                <a:solidFill>
                  <a:prstClr val="black"/>
                </a:solidFill>
              </a:rPr>
              <a:t>field. The torch consists of the torch body – a fused assembly of </a:t>
            </a:r>
            <a:r>
              <a:rPr lang="en-US" sz="1600" dirty="0" smtClean="0">
                <a:solidFill>
                  <a:prstClr val="black"/>
                </a:solidFill>
              </a:rPr>
              <a:t>two concentric </a:t>
            </a:r>
            <a:r>
              <a:rPr lang="en-US" sz="1600" dirty="0">
                <a:solidFill>
                  <a:prstClr val="black"/>
                </a:solidFill>
              </a:rPr>
              <a:t>quartz tubes – and a quartz sample injector tube that is inserted inside the </a:t>
            </a:r>
            <a:r>
              <a:rPr lang="en-US" sz="1600" dirty="0" smtClean="0">
                <a:solidFill>
                  <a:prstClr val="black"/>
                </a:solidFill>
              </a:rPr>
              <a:t>torch body</a:t>
            </a:r>
            <a:r>
              <a:rPr lang="en-US" sz="1600" dirty="0">
                <a:solidFill>
                  <a:prstClr val="black"/>
                </a:solidFill>
              </a:rPr>
              <a:t>. When assembled, the torch consists of three concentric chambers. The </a:t>
            </a:r>
            <a:r>
              <a:rPr lang="en-US" sz="1600" dirty="0" smtClean="0">
                <a:solidFill>
                  <a:prstClr val="black"/>
                </a:solidFill>
              </a:rPr>
              <a:t>outermost chamber </a:t>
            </a:r>
            <a:r>
              <a:rPr lang="en-US" sz="1600" dirty="0">
                <a:solidFill>
                  <a:prstClr val="black"/>
                </a:solidFill>
              </a:rPr>
              <a:t>(between the torch </a:t>
            </a:r>
            <a:r>
              <a:rPr lang="en-US" sz="1600" dirty="0" smtClean="0">
                <a:solidFill>
                  <a:prstClr val="black"/>
                </a:solidFill>
              </a:rPr>
              <a:t>body tubes</a:t>
            </a:r>
            <a:r>
              <a:rPr lang="en-US" sz="1600" dirty="0">
                <a:solidFill>
                  <a:prstClr val="black"/>
                </a:solidFill>
              </a:rPr>
              <a:t>) contains argon ‘plasma’ gas flowing at </a:t>
            </a:r>
            <a:r>
              <a:rPr lang="en-US" sz="1600" b="1" dirty="0">
                <a:solidFill>
                  <a:prstClr val="black"/>
                </a:solidFill>
              </a:rPr>
              <a:t>17 L/min </a:t>
            </a:r>
            <a:r>
              <a:rPr lang="en-US" sz="1600" dirty="0" smtClean="0">
                <a:solidFill>
                  <a:prstClr val="black"/>
                </a:solidFill>
              </a:rPr>
              <a:t>that is </a:t>
            </a:r>
            <a:r>
              <a:rPr lang="en-US" sz="1600" dirty="0">
                <a:solidFill>
                  <a:prstClr val="black"/>
                </a:solidFill>
              </a:rPr>
              <a:t>ignited to form the plasma. The central chamber (between the inner torch body tube and </a:t>
            </a:r>
            <a:r>
              <a:rPr lang="en-US" sz="1600" dirty="0" smtClean="0">
                <a:solidFill>
                  <a:prstClr val="black"/>
                </a:solidFill>
              </a:rPr>
              <a:t>the sample </a:t>
            </a:r>
            <a:r>
              <a:rPr lang="en-US" sz="1600" dirty="0">
                <a:solidFill>
                  <a:prstClr val="black"/>
                </a:solidFill>
              </a:rPr>
              <a:t>injector) contains argon ‘auxiliary’ gas flowing at ~</a:t>
            </a:r>
            <a:r>
              <a:rPr lang="en-US" sz="1600" b="1" dirty="0">
                <a:solidFill>
                  <a:prstClr val="black"/>
                </a:solidFill>
              </a:rPr>
              <a:t>1 L/min </a:t>
            </a:r>
            <a:r>
              <a:rPr lang="en-US" sz="1600" dirty="0">
                <a:solidFill>
                  <a:prstClr val="black"/>
                </a:solidFill>
              </a:rPr>
              <a:t>that is used to change </a:t>
            </a:r>
            <a:r>
              <a:rPr lang="en-US" sz="1600" dirty="0" smtClean="0">
                <a:solidFill>
                  <a:prstClr val="black"/>
                </a:solidFill>
              </a:rPr>
              <a:t>the position </a:t>
            </a:r>
            <a:r>
              <a:rPr lang="en-US" sz="1600" dirty="0">
                <a:solidFill>
                  <a:prstClr val="black"/>
                </a:solidFill>
              </a:rPr>
              <a:t>of the base of the plasma relative to the sample injector. The innermost </a:t>
            </a:r>
            <a:r>
              <a:rPr lang="en-US" sz="1600" dirty="0" smtClean="0">
                <a:solidFill>
                  <a:prstClr val="black"/>
                </a:solidFill>
              </a:rPr>
              <a:t>chamber inside </a:t>
            </a:r>
            <a:r>
              <a:rPr lang="en-US" sz="1600" dirty="0">
                <a:solidFill>
                  <a:prstClr val="black"/>
                </a:solidFill>
              </a:rPr>
              <a:t>the sample injector transmits the argon stream and sample aerosol from the </a:t>
            </a:r>
            <a:r>
              <a:rPr lang="en-US" sz="1600" dirty="0" smtClean="0">
                <a:solidFill>
                  <a:prstClr val="black"/>
                </a:solidFill>
              </a:rPr>
              <a:t>spray chamber </a:t>
            </a:r>
            <a:r>
              <a:rPr lang="en-US" sz="1600" dirty="0">
                <a:solidFill>
                  <a:prstClr val="black"/>
                </a:solidFill>
              </a:rPr>
              <a:t>directly into the center of the plasma. The torch assembly is mounted inside </a:t>
            </a:r>
            <a:r>
              <a:rPr lang="en-US" sz="1600" dirty="0" smtClean="0">
                <a:solidFill>
                  <a:prstClr val="black"/>
                </a:solidFill>
              </a:rPr>
              <a:t>an induction </a:t>
            </a:r>
            <a:r>
              <a:rPr lang="en-US" sz="1600" dirty="0">
                <a:solidFill>
                  <a:prstClr val="black"/>
                </a:solidFill>
              </a:rPr>
              <a:t>load coil that is supplied with radio-frequency generated current that creates </a:t>
            </a:r>
            <a:r>
              <a:rPr lang="en-US" sz="1600" dirty="0" smtClean="0">
                <a:solidFill>
                  <a:prstClr val="black"/>
                </a:solidFill>
              </a:rPr>
              <a:t>an electromagnetic </a:t>
            </a:r>
            <a:r>
              <a:rPr lang="en-US" sz="1600" dirty="0">
                <a:solidFill>
                  <a:prstClr val="black"/>
                </a:solidFill>
              </a:rPr>
              <a:t>field</a:t>
            </a:r>
            <a:r>
              <a:rPr lang="en-US" sz="1600" dirty="0" smtClean="0">
                <a:solidFill>
                  <a:prstClr val="black"/>
                </a:solidFill>
              </a:rPr>
              <a:t>.</a:t>
            </a:r>
          </a:p>
        </p:txBody>
      </p:sp>
    </p:spTree>
    <p:extLst>
      <p:ext uri="{BB962C8B-B14F-4D97-AF65-F5344CB8AC3E}">
        <p14:creationId xmlns:p14="http://schemas.microsoft.com/office/powerpoint/2010/main" val="37559161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sz="3100" b="1" dirty="0" smtClean="0"/>
              <a:t>Formation of the ICP discharge and ionization of the sample</a:t>
            </a:r>
            <a:r>
              <a:rPr lang="en-US" b="1" dirty="0" smtClean="0"/>
              <a:t/>
            </a:r>
            <a:br>
              <a:rPr lang="en-US" b="1" dirty="0" smtClean="0"/>
            </a:br>
            <a:endParaRPr lang="en-US" dirty="0"/>
          </a:p>
        </p:txBody>
      </p:sp>
      <p:sp>
        <p:nvSpPr>
          <p:cNvPr id="3" name="Content Placeholder 2"/>
          <p:cNvSpPr>
            <a:spLocks noGrp="1"/>
          </p:cNvSpPr>
          <p:nvPr>
            <p:ph idx="1"/>
          </p:nvPr>
        </p:nvSpPr>
        <p:spPr>
          <a:xfrm>
            <a:off x="495300" y="1600200"/>
            <a:ext cx="8229600" cy="4525963"/>
          </a:xfrm>
        </p:spPr>
        <p:txBody>
          <a:bodyPr>
            <a:normAutofit fontScale="62500" lnSpcReduction="20000"/>
          </a:bodyPr>
          <a:lstStyle/>
          <a:p>
            <a:pPr marL="0" indent="0" algn="just">
              <a:buNone/>
            </a:pPr>
            <a:r>
              <a:rPr lang="en-US" dirty="0" smtClean="0"/>
              <a:t>Plasma is </a:t>
            </a:r>
            <a:r>
              <a:rPr lang="en-US" dirty="0"/>
              <a:t>formed by </a:t>
            </a:r>
            <a:r>
              <a:rPr lang="en-US" dirty="0" smtClean="0"/>
              <a:t>collision induced ionization </a:t>
            </a:r>
            <a:r>
              <a:rPr lang="en-US" dirty="0"/>
              <a:t>of </a:t>
            </a:r>
            <a:r>
              <a:rPr lang="en-US" u="sng" dirty="0"/>
              <a:t>argon gas </a:t>
            </a:r>
            <a:r>
              <a:rPr lang="en-US" dirty="0"/>
              <a:t>within an intense </a:t>
            </a:r>
            <a:r>
              <a:rPr lang="en-US" u="sng" dirty="0"/>
              <a:t>electromagnetic field</a:t>
            </a:r>
            <a:r>
              <a:rPr lang="en-US" dirty="0"/>
              <a:t>. First, argon plasma </a:t>
            </a:r>
            <a:r>
              <a:rPr lang="en-US" dirty="0" smtClean="0"/>
              <a:t>gas flows </a:t>
            </a:r>
            <a:r>
              <a:rPr lang="en-US" dirty="0"/>
              <a:t>tangentially from the outer chamber of the torch body. RF power supplied to the </a:t>
            </a:r>
            <a:r>
              <a:rPr lang="en-US" dirty="0" smtClean="0"/>
              <a:t>load coil </a:t>
            </a:r>
            <a:r>
              <a:rPr lang="en-US" dirty="0"/>
              <a:t>produces an oscillating current (40 MHz), creating a strong electromagnetic field </a:t>
            </a:r>
            <a:r>
              <a:rPr lang="en-US" dirty="0" smtClean="0"/>
              <a:t>precisely at </a:t>
            </a:r>
            <a:r>
              <a:rPr lang="en-US" dirty="0"/>
              <a:t>the point the plasma gas exits the outer chamber. A high voltage spark strips away </a:t>
            </a:r>
            <a:r>
              <a:rPr lang="en-US" dirty="0" smtClean="0"/>
              <a:t>free electrons </a:t>
            </a:r>
            <a:r>
              <a:rPr lang="en-US" dirty="0"/>
              <a:t>from the exiting argon atoms. These free electrons accelerate dramatically in </a:t>
            </a:r>
            <a:r>
              <a:rPr lang="en-US" dirty="0" smtClean="0"/>
              <a:t>the electromagnetic </a:t>
            </a:r>
            <a:r>
              <a:rPr lang="en-US" dirty="0"/>
              <a:t>field and collide with sufficient energy to ionize the argon gas into plasma</a:t>
            </a:r>
            <a:r>
              <a:rPr lang="en-US" dirty="0" smtClean="0"/>
              <a:t>. Temperatures </a:t>
            </a:r>
            <a:r>
              <a:rPr lang="en-US" dirty="0"/>
              <a:t>within the plasma typically range from </a:t>
            </a:r>
            <a:r>
              <a:rPr lang="en-US" u="sng" dirty="0"/>
              <a:t>5,000 to 10,000K</a:t>
            </a:r>
            <a:r>
              <a:rPr lang="en-US" dirty="0"/>
              <a:t>. When the </a:t>
            </a:r>
            <a:r>
              <a:rPr lang="en-US" dirty="0" smtClean="0"/>
              <a:t>aerosolized sample </a:t>
            </a:r>
            <a:r>
              <a:rPr lang="en-US" dirty="0"/>
              <a:t>is introduced through the injector into the base of the plasma, the water droplets </a:t>
            </a:r>
            <a:r>
              <a:rPr lang="en-US" dirty="0" smtClean="0"/>
              <a:t>are rapidly </a:t>
            </a:r>
            <a:r>
              <a:rPr lang="en-US" dirty="0"/>
              <a:t>vaporized. The de-solvated individual cells are then broken down into a cloud </a:t>
            </a:r>
            <a:r>
              <a:rPr lang="en-US" dirty="0" smtClean="0"/>
              <a:t>of ground-state </a:t>
            </a:r>
            <a:r>
              <a:rPr lang="en-US" dirty="0"/>
              <a:t>atoms. Subsequent electron collisions result in ionization of the cell. Thus, </a:t>
            </a:r>
            <a:r>
              <a:rPr lang="en-US" dirty="0" smtClean="0"/>
              <a:t>the argon </a:t>
            </a:r>
            <a:r>
              <a:rPr lang="en-US" dirty="0"/>
              <a:t>ionic beam that exits the plasma contains bursts of ionic clouds corresponding </a:t>
            </a:r>
            <a:r>
              <a:rPr lang="en-US" dirty="0" smtClean="0"/>
              <a:t>to individual </a:t>
            </a:r>
            <a:r>
              <a:rPr lang="en-US" dirty="0"/>
              <a:t>cells that were introduced into the torch in aerosol form</a:t>
            </a:r>
          </a:p>
        </p:txBody>
      </p:sp>
      <p:cxnSp>
        <p:nvCxnSpPr>
          <p:cNvPr id="4" name="Straight Connector 3"/>
          <p:cNvCxnSpPr/>
          <p:nvPr/>
        </p:nvCxnSpPr>
        <p:spPr>
          <a:xfrm>
            <a:off x="723900" y="1143000"/>
            <a:ext cx="8001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22661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7533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533400" y="381000"/>
            <a:ext cx="8229600" cy="1143000"/>
          </a:xfrm>
        </p:spPr>
        <p:txBody>
          <a:bodyPr>
            <a:normAutofit fontScale="90000"/>
          </a:bodyPr>
          <a:lstStyle/>
          <a:p>
            <a:r>
              <a:rPr lang="en-US" sz="3100" b="1" dirty="0" smtClean="0"/>
              <a:t>Cell to Ion Cloud</a:t>
            </a:r>
            <a:r>
              <a:rPr lang="en-US" b="1" dirty="0" smtClean="0"/>
              <a:t/>
            </a:r>
            <a:br>
              <a:rPr lang="en-US" b="1" dirty="0" smtClean="0"/>
            </a:br>
            <a:endParaRPr lang="en-US" dirty="0"/>
          </a:p>
        </p:txBody>
      </p:sp>
    </p:spTree>
    <p:extLst>
      <p:ext uri="{BB962C8B-B14F-4D97-AF65-F5344CB8AC3E}">
        <p14:creationId xmlns:p14="http://schemas.microsoft.com/office/powerpoint/2010/main" val="467527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1150</Words>
  <Application>Microsoft Macintosh PowerPoint</Application>
  <PresentationFormat>On-screen Show (4:3)</PresentationFormat>
  <Paragraphs>30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Cytometry Time-of-Flight Mass Spectrometry  (CyTOF-MS)</vt:lpstr>
      <vt:lpstr>PowerPoint Presentation</vt:lpstr>
      <vt:lpstr>Principles of CyTOF Sample introduction (A), ionization (B&amp;C), mass analysis (D&amp;E), and data acquisition (F-H)  </vt:lpstr>
      <vt:lpstr>Sample Introduction</vt:lpstr>
      <vt:lpstr>CyTOF-Nebulizer </vt:lpstr>
      <vt:lpstr>Ionization The mixture of single cell aerosol droplets and argon that exits the spray chamber is transmitted to the ICP source where it is vaporized, atomized and ionized in the plasma for subsequent mass analysis</vt:lpstr>
      <vt:lpstr>Formation of the ICP discharge and ionization of the sample </vt:lpstr>
      <vt:lpstr>Cell to Ion Cloud </vt:lpstr>
      <vt:lpstr>Mass Analysis</vt:lpstr>
      <vt:lpstr>Mass Analysis</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Nassar, Ala</dc:creator>
  <cp:lastModifiedBy>Anna Pyle</cp:lastModifiedBy>
  <cp:revision>41</cp:revision>
  <cp:lastPrinted>2014-04-08T13:20:40Z</cp:lastPrinted>
  <dcterms:created xsi:type="dcterms:W3CDTF">2014-04-02T14:02:19Z</dcterms:created>
  <dcterms:modified xsi:type="dcterms:W3CDTF">2014-04-09T14:36:04Z</dcterms:modified>
</cp:coreProperties>
</file>