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Microsoft_Equation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99" r:id="rId3"/>
    <p:sldId id="257" r:id="rId4"/>
    <p:sldId id="298" r:id="rId5"/>
    <p:sldId id="260" r:id="rId6"/>
    <p:sldId id="301" r:id="rId7"/>
    <p:sldId id="297" r:id="rId8"/>
    <p:sldId id="296" r:id="rId9"/>
    <p:sldId id="293" r:id="rId10"/>
    <p:sldId id="294" r:id="rId11"/>
    <p:sldId id="295" r:id="rId12"/>
    <p:sldId id="303" r:id="rId13"/>
    <p:sldId id="306" r:id="rId14"/>
    <p:sldId id="268" r:id="rId15"/>
    <p:sldId id="307" r:id="rId16"/>
    <p:sldId id="270" r:id="rId17"/>
    <p:sldId id="272" r:id="rId18"/>
    <p:sldId id="273" r:id="rId19"/>
    <p:sldId id="313" r:id="rId20"/>
    <p:sldId id="275" r:id="rId21"/>
    <p:sldId id="276" r:id="rId22"/>
    <p:sldId id="277" r:id="rId23"/>
    <p:sldId id="278" r:id="rId24"/>
    <p:sldId id="308" r:id="rId25"/>
    <p:sldId id="281" r:id="rId26"/>
    <p:sldId id="309" r:id="rId27"/>
    <p:sldId id="279" r:id="rId28"/>
    <p:sldId id="280" r:id="rId29"/>
    <p:sldId id="283" r:id="rId30"/>
    <p:sldId id="310" r:id="rId31"/>
    <p:sldId id="311" r:id="rId32"/>
    <p:sldId id="312" r:id="rId33"/>
    <p:sldId id="288" r:id="rId34"/>
    <p:sldId id="289" r:id="rId35"/>
    <p:sldId id="291" r:id="rId36"/>
    <p:sldId id="259" r:id="rId37"/>
    <p:sldId id="292" r:id="rId38"/>
    <p:sldId id="30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3233" autoAdjust="0"/>
  </p:normalViewPr>
  <p:slideViewPr>
    <p:cSldViewPr snapToGrid="0" snapToObjects="1">
      <p:cViewPr varScale="1">
        <p:scale>
          <a:sx n="87" d="100"/>
          <a:sy n="87" d="100"/>
        </p:scale>
        <p:origin x="-1608" y="-104"/>
      </p:cViewPr>
      <p:guideLst>
        <p:guide orient="horz" pos="2160"/>
        <p:guide pos="2880"/>
      </p:guideLst>
    </p:cSldViewPr>
  </p:slideViewPr>
  <p:outlineViewPr>
    <p:cViewPr>
      <p:scale>
        <a:sx n="33" d="100"/>
        <a:sy n="33" d="100"/>
      </p:scale>
      <p:origin x="0" y="16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278FDC-BBF7-8944-9987-D5B43ABD3509}" type="datetimeFigureOut">
              <a:rPr lang="en-US" smtClean="0"/>
              <a:t>8/5/15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32E73-4150-9741-A309-9DB6ED58B860}" type="slidenum">
              <a:rPr lang="en-US" smtClean="0"/>
              <a:t>‹#›</a:t>
            </a:fld>
            <a:endParaRPr lang="en-US"/>
          </a:p>
        </p:txBody>
      </p:sp>
    </p:spTree>
    <p:extLst>
      <p:ext uri="{BB962C8B-B14F-4D97-AF65-F5344CB8AC3E}">
        <p14:creationId xmlns:p14="http://schemas.microsoft.com/office/powerpoint/2010/main" val="1665419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growth rate of genomic data in the past few years outpace the rate predicted by Moore’s law</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NGS data obtained by the 1000 Genomes Project in the first 6 months exceeded the sequence data in NCBI </a:t>
            </a:r>
            <a:r>
              <a:rPr lang="en-US" dirty="0" err="1" smtClean="0"/>
              <a:t>Genbank</a:t>
            </a:r>
            <a:r>
              <a:rPr lang="en-US" dirty="0" smtClean="0"/>
              <a:t> database accumulated in the last 21 years</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a:t>
            </a:fld>
            <a:endParaRPr lang="en-US"/>
          </a:p>
        </p:txBody>
      </p:sp>
    </p:spTree>
    <p:extLst>
      <p:ext uri="{BB962C8B-B14F-4D97-AF65-F5344CB8AC3E}">
        <p14:creationId xmlns:p14="http://schemas.microsoft.com/office/powerpoint/2010/main" val="30206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GenCompress</a:t>
            </a:r>
            <a:r>
              <a:rPr lang="zh-CN" altLang="en-US" dirty="0" smtClean="0"/>
              <a:t> </a:t>
            </a:r>
            <a:r>
              <a:rPr lang="en-US" altLang="zh-CN" dirty="0" smtClean="0"/>
              <a:t>and</a:t>
            </a:r>
            <a:r>
              <a:rPr lang="zh-CN" altLang="en-US" dirty="0" smtClean="0"/>
              <a:t> </a:t>
            </a:r>
            <a:r>
              <a:rPr lang="en-US" altLang="zh-CN" dirty="0" err="1" smtClean="0"/>
              <a:t>DNACompress</a:t>
            </a:r>
            <a:r>
              <a:rPr lang="zh-CN" altLang="en-US" dirty="0" smtClean="0"/>
              <a:t>: </a:t>
            </a:r>
            <a:r>
              <a:rPr lang="en-US" altLang="zh-CN" dirty="0" smtClean="0"/>
              <a:t>a</a:t>
            </a:r>
            <a:r>
              <a:rPr lang="zh-CN" altLang="en-US" dirty="0" smtClean="0"/>
              <a:t> </a:t>
            </a:r>
            <a:r>
              <a:rPr lang="en-US" altLang="zh-CN" dirty="0" smtClean="0"/>
              <a:t>higher</a:t>
            </a:r>
            <a:r>
              <a:rPr lang="zh-CN" altLang="en-US" dirty="0" smtClean="0"/>
              <a:t> </a:t>
            </a:r>
            <a:r>
              <a:rPr lang="en-US" altLang="zh-CN" dirty="0" smtClean="0"/>
              <a:t>compression</a:t>
            </a:r>
            <a:r>
              <a:rPr lang="zh-CN" altLang="en-US" dirty="0" smtClean="0"/>
              <a:t> </a:t>
            </a:r>
            <a:r>
              <a:rPr lang="en-US" altLang="zh-CN" dirty="0" smtClean="0"/>
              <a:t>ratio</a:t>
            </a:r>
            <a:r>
              <a:rPr lang="zh-CN" altLang="en-US" dirty="0" smtClean="0"/>
              <a:t> </a:t>
            </a:r>
            <a:r>
              <a:rPr lang="en-US" altLang="zh-CN" dirty="0" smtClean="0"/>
              <a:t>is</a:t>
            </a:r>
            <a:r>
              <a:rPr lang="zh-CN" altLang="en-US" dirty="0" smtClean="0"/>
              <a:t> </a:t>
            </a:r>
            <a:r>
              <a:rPr lang="en-US" altLang="zh-CN" dirty="0" err="1" smtClean="0"/>
              <a:t>achived</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12</a:t>
            </a:fld>
            <a:endParaRPr lang="en-US"/>
          </a:p>
        </p:txBody>
      </p:sp>
    </p:spTree>
    <p:extLst>
      <p:ext uri="{BB962C8B-B14F-4D97-AF65-F5344CB8AC3E}">
        <p14:creationId xmlns:p14="http://schemas.microsoft.com/office/powerpoint/2010/main" val="417957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a:t>
            </a:r>
            <a:r>
              <a:rPr lang="en-US" baseline="0" dirty="0" smtClean="0"/>
              <a:t> a comprehensive review of the existing compression methods specialized for genomic data</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13</a:t>
            </a:fld>
            <a:endParaRPr lang="en-US"/>
          </a:p>
        </p:txBody>
      </p:sp>
    </p:spTree>
    <p:extLst>
      <p:ext uri="{BB962C8B-B14F-4D97-AF65-F5344CB8AC3E}">
        <p14:creationId xmlns:p14="http://schemas.microsoft.com/office/powerpoint/2010/main" val="366758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a large portion of a newly assembled genomic</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sequence, i.e. the target, has been captured by a similar,</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previously documented sequence, i.e. the reference,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target can be fully identified given the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reference as well as the differences between the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target and the reference.</a:t>
            </a:r>
          </a:p>
          <a:p>
            <a:endParaRPr lang="en-US" sz="1200" b="0" i="0" u="none" strike="noStrike" kern="1200" baseline="0" dirty="0" smtClean="0">
              <a:solidFill>
                <a:schemeClr val="tx1"/>
              </a:solidFill>
              <a:latin typeface="+mn-lt"/>
              <a:ea typeface="+mn-ea"/>
              <a:cs typeface="+mn-cs"/>
            </a:endParaRPr>
          </a:p>
          <a:p>
            <a:r>
              <a:rPr lang="en-US" dirty="0" smtClean="0"/>
              <a:t>Various</a:t>
            </a:r>
            <a:r>
              <a:rPr lang="zh-CN" altLang="en-US" dirty="0" smtClean="0"/>
              <a:t> </a:t>
            </a:r>
            <a:r>
              <a:rPr lang="en-US" altLang="zh-CN" dirty="0" smtClean="0"/>
              <a:t>coders</a:t>
            </a:r>
            <a:r>
              <a:rPr lang="zh-CN" altLang="en-US" dirty="0" smtClean="0"/>
              <a:t> </a:t>
            </a:r>
            <a:r>
              <a:rPr lang="en-US" altLang="zh-CN" dirty="0" smtClean="0"/>
              <a:t>like</a:t>
            </a:r>
            <a:r>
              <a:rPr lang="zh-CN" altLang="en-US" dirty="0" smtClean="0"/>
              <a:t> </a:t>
            </a:r>
            <a:r>
              <a:rPr lang="en-US" altLang="zh-CN" dirty="0" smtClean="0"/>
              <a:t>Huffman</a:t>
            </a:r>
            <a:r>
              <a:rPr lang="zh-CN" altLang="en-US" dirty="0" smtClean="0"/>
              <a:t> </a:t>
            </a:r>
            <a:r>
              <a:rPr lang="en-US" altLang="zh-CN" dirty="0" smtClean="0"/>
              <a:t>coding</a:t>
            </a:r>
            <a:r>
              <a:rPr lang="zh-CN" altLang="en-US" dirty="0" smtClean="0"/>
              <a:t> </a:t>
            </a:r>
            <a:r>
              <a:rPr lang="en-US" altLang="zh-CN" dirty="0" smtClean="0"/>
              <a:t>to</a:t>
            </a:r>
            <a:r>
              <a:rPr lang="zh-CN" altLang="en-US" dirty="0" smtClean="0"/>
              <a:t> </a:t>
            </a:r>
            <a:r>
              <a:rPr lang="en-US" altLang="zh-CN" dirty="0" smtClean="0"/>
              <a:t>encode</a:t>
            </a:r>
            <a:r>
              <a:rPr lang="zh-CN" altLang="en-US" dirty="0" smtClean="0"/>
              <a:t> </a:t>
            </a:r>
            <a:r>
              <a:rPr lang="en-US" altLang="zh-CN" dirty="0" smtClean="0"/>
              <a:t>the</a:t>
            </a:r>
            <a:r>
              <a:rPr lang="zh-CN" altLang="en-US" dirty="0" smtClean="0"/>
              <a:t> </a:t>
            </a:r>
            <a:r>
              <a:rPr lang="en-US" altLang="zh-CN" dirty="0" smtClean="0"/>
              <a:t>mismatches</a:t>
            </a:r>
            <a:r>
              <a:rPr lang="zh-CN" altLang="en-US" dirty="0" smtClean="0"/>
              <a:t> </a:t>
            </a:r>
            <a:r>
              <a:rPr lang="en-US" altLang="zh-CN" dirty="0" smtClean="0"/>
              <a:t>and</a:t>
            </a:r>
            <a:r>
              <a:rPr lang="zh-CN" altLang="en-US" dirty="0" smtClean="0"/>
              <a:t> </a:t>
            </a:r>
            <a:r>
              <a:rPr lang="en-US" altLang="zh-CN" dirty="0" smtClean="0"/>
              <a:t>achieved</a:t>
            </a:r>
            <a:r>
              <a:rPr lang="zh-CN" altLang="en-US" dirty="0" smtClean="0"/>
              <a:t> </a:t>
            </a:r>
            <a:r>
              <a:rPr lang="en-US" altLang="zh-CN" dirty="0" smtClean="0"/>
              <a:t>a</a:t>
            </a:r>
            <a:r>
              <a:rPr lang="zh-CN" altLang="en-US" dirty="0" smtClean="0"/>
              <a:t> </a:t>
            </a:r>
            <a:r>
              <a:rPr lang="en-US" altLang="zh-CN" dirty="0" smtClean="0"/>
              <a:t>best</a:t>
            </a:r>
            <a:r>
              <a:rPr lang="zh-CN" altLang="en-US" dirty="0" smtClean="0"/>
              <a:t> </a:t>
            </a:r>
            <a:r>
              <a:rPr lang="en-US" altLang="zh-CN" dirty="0" smtClean="0"/>
              <a:t>345-fold</a:t>
            </a:r>
            <a:r>
              <a:rPr lang="zh-CN" altLang="en-US" dirty="0" smtClean="0"/>
              <a:t> </a:t>
            </a:r>
            <a:r>
              <a:rPr lang="en-US" altLang="zh-CN" dirty="0" smtClean="0"/>
              <a:t>compression</a:t>
            </a:r>
            <a:r>
              <a:rPr lang="zh-CN" altLang="en-US" dirty="0" smtClean="0"/>
              <a:t> </a:t>
            </a:r>
            <a:r>
              <a:rPr lang="en-US" altLang="zh-CN" dirty="0" smtClean="0"/>
              <a:t>rate</a:t>
            </a:r>
            <a:r>
              <a:rPr lang="zh-CN" altLang="en-US" dirty="0" smtClean="0"/>
              <a:t> </a:t>
            </a:r>
            <a:r>
              <a:rPr lang="en-US" altLang="zh-CN" dirty="0" smtClean="0"/>
              <a:t>when</a:t>
            </a:r>
            <a:r>
              <a:rPr lang="zh-CN" altLang="en-US" dirty="0" smtClean="0"/>
              <a:t> </a:t>
            </a:r>
            <a:r>
              <a:rPr lang="en-US" altLang="zh-CN" dirty="0" smtClean="0"/>
              <a:t>applied</a:t>
            </a:r>
            <a:r>
              <a:rPr lang="zh-CN" altLang="en-US" dirty="0" smtClean="0"/>
              <a:t> </a:t>
            </a:r>
            <a:r>
              <a:rPr lang="en-US" altLang="zh-CN" dirty="0" smtClean="0"/>
              <a:t>to</a:t>
            </a:r>
            <a:r>
              <a:rPr lang="zh-CN" altLang="en-US" dirty="0" smtClean="0"/>
              <a:t> </a:t>
            </a:r>
            <a:r>
              <a:rPr lang="en-US" altLang="zh-CN" dirty="0" smtClean="0"/>
              <a:t>Human</a:t>
            </a:r>
            <a:r>
              <a:rPr lang="zh-CN" altLang="en-US" dirty="0" smtClean="0"/>
              <a:t> </a:t>
            </a:r>
            <a:r>
              <a:rPr lang="en-US" altLang="zh-CN" dirty="0" smtClean="0"/>
              <a:t>mitochondrial</a:t>
            </a:r>
            <a:r>
              <a:rPr lang="zh-CN" altLang="en-US" dirty="0" smtClean="0"/>
              <a:t> </a:t>
            </a:r>
            <a:r>
              <a:rPr lang="en-US" altLang="zh-CN" dirty="0" smtClean="0"/>
              <a:t>genome</a:t>
            </a:r>
            <a:r>
              <a:rPr lang="zh-CN" altLang="en-US" dirty="0" smtClean="0"/>
              <a:t> </a:t>
            </a:r>
            <a:r>
              <a:rPr lang="en-US" altLang="zh-CN" dirty="0" smtClean="0"/>
              <a:t>sequences</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14</a:t>
            </a:fld>
            <a:endParaRPr lang="en-US"/>
          </a:p>
        </p:txBody>
      </p:sp>
    </p:spTree>
    <p:extLst>
      <p:ext uri="{BB962C8B-B14F-4D97-AF65-F5344CB8AC3E}">
        <p14:creationId xmlns:p14="http://schemas.microsoft.com/office/powerpoint/2010/main" val="195739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variants of a newly obtained sequence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be identified by comparing the sequence against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database.</a:t>
            </a:r>
          </a:p>
          <a:p>
            <a:r>
              <a:rPr lang="en-US" sz="1200" b="0" i="0" u="none" strike="noStrike" kern="1200" baseline="0" dirty="0" smtClean="0">
                <a:solidFill>
                  <a:schemeClr val="tx1"/>
                </a:solidFill>
                <a:latin typeface="+mn-lt"/>
                <a:ea typeface="+mn-ea"/>
                <a:cs typeface="+mn-cs"/>
              </a:rPr>
              <a:t>Because the number of variants in the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human population is substantially smaller than the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size of human genome, </a:t>
            </a:r>
            <a:r>
              <a:rPr lang="en-US" sz="1200" b="0" i="0" u="none" strike="noStrike" kern="1200" baseline="0" dirty="0" err="1" smtClean="0">
                <a:solidFill>
                  <a:schemeClr val="tx1"/>
                </a:solidFill>
                <a:latin typeface="+mn-lt"/>
                <a:ea typeface="+mn-ea"/>
                <a:cs typeface="+mn-cs"/>
              </a:rPr>
              <a:t>DNAzip</a:t>
            </a:r>
            <a:r>
              <a:rPr lang="en-US" sz="1200" b="0" i="0" u="none" strike="noStrike" kern="1200" baseline="0" dirty="0" smtClean="0">
                <a:solidFill>
                  <a:schemeClr val="tx1"/>
                </a:solidFill>
                <a:latin typeface="+mn-lt"/>
                <a:ea typeface="+mn-ea"/>
                <a:cs typeface="+mn-cs"/>
              </a:rPr>
              <a:t> was able to encode the James Watson genome using merely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4MB</a:t>
            </a:r>
            <a:endParaRPr lang="en-US" dirty="0" smtClean="0"/>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15</a:t>
            </a:fld>
            <a:endParaRPr lang="en-US"/>
          </a:p>
        </p:txBody>
      </p:sp>
    </p:spTree>
    <p:extLst>
      <p:ext uri="{BB962C8B-B14F-4D97-AF65-F5344CB8AC3E}">
        <p14:creationId xmlns:p14="http://schemas.microsoft.com/office/powerpoint/2010/main" val="316644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motivation</a:t>
            </a:r>
          </a:p>
          <a:p>
            <a:r>
              <a:rPr lang="en-US" dirty="0" smtClean="0"/>
              <a:t>of </a:t>
            </a:r>
            <a:r>
              <a:rPr lang="en-US" dirty="0" err="1" smtClean="0"/>
              <a:t>denovo</a:t>
            </a:r>
            <a:r>
              <a:rPr lang="en-US" dirty="0" smtClean="0"/>
              <a:t> compression of GRS</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16</a:t>
            </a:fld>
            <a:endParaRPr lang="en-US"/>
          </a:p>
        </p:txBody>
      </p:sp>
    </p:spTree>
    <p:extLst>
      <p:ext uri="{BB962C8B-B14F-4D97-AF65-F5344CB8AC3E}">
        <p14:creationId xmlns:p14="http://schemas.microsoft.com/office/powerpoint/2010/main" val="114574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Nonetheless, reference-free methods are required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such as in de novo sequencing and </a:t>
            </a:r>
            <a:r>
              <a:rPr lang="en-US" sz="1200" b="0" i="0" u="none" strike="noStrike" kern="1200" baseline="0" dirty="0" err="1" smtClean="0">
                <a:solidFill>
                  <a:schemeClr val="tx1"/>
                </a:solidFill>
                <a:latin typeface="+mn-lt"/>
                <a:ea typeface="+mn-ea"/>
                <a:cs typeface="+mn-cs"/>
              </a:rPr>
              <a:t>metagenomic</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sequencing, where target genomes share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weaker similarities with known ones and variation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information is not readily available.</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17</a:t>
            </a:fld>
            <a:endParaRPr lang="en-US"/>
          </a:p>
        </p:txBody>
      </p:sp>
    </p:spTree>
    <p:extLst>
      <p:ext uri="{BB962C8B-B14F-4D97-AF65-F5344CB8AC3E}">
        <p14:creationId xmlns:p14="http://schemas.microsoft.com/office/powerpoint/2010/main" val="23450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BIND and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DELIMINATE were shown to achieve higher compression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efficiency than the general-purpose compression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algorithms such as </a:t>
            </a:r>
            <a:r>
              <a:rPr lang="en-US" sz="1200" b="0" i="0" u="none" strike="noStrike" kern="1200" baseline="0" dirty="0" err="1" smtClean="0">
                <a:solidFill>
                  <a:schemeClr val="tx1"/>
                </a:solidFill>
                <a:latin typeface="+mn-lt"/>
                <a:ea typeface="+mn-ea"/>
                <a:cs typeface="+mn-cs"/>
              </a:rPr>
              <a:t>gzip</a:t>
            </a:r>
            <a:r>
              <a:rPr lang="en-US" sz="1200" b="0" i="0" u="none" strike="noStrike" kern="1200" baseline="0" dirty="0" smtClean="0">
                <a:solidFill>
                  <a:schemeClr val="tx1"/>
                </a:solidFill>
                <a:latin typeface="+mn-lt"/>
                <a:ea typeface="+mn-ea"/>
                <a:cs typeface="+mn-cs"/>
              </a:rPr>
              <a:t>, bzip2 and </a:t>
            </a:r>
            <a:r>
              <a:rPr lang="en-US" sz="1200" b="0" i="0" u="none" strike="noStrike" kern="1200" baseline="0" dirty="0" err="1" smtClean="0">
                <a:solidFill>
                  <a:schemeClr val="tx1"/>
                </a:solidFill>
                <a:latin typeface="+mn-lt"/>
                <a:ea typeface="+mn-ea"/>
                <a:cs typeface="+mn-cs"/>
              </a:rPr>
              <a:t>lzma</a:t>
            </a:r>
            <a:r>
              <a:rPr lang="en-US" sz="1200" b="0" i="0" u="none" strike="noStrike" kern="1200" baseline="0" dirty="0" smtClean="0">
                <a:solidFill>
                  <a:schemeClr val="tx1"/>
                </a:solidFill>
                <a:latin typeface="+mn-lt"/>
                <a:ea typeface="+mn-ea"/>
                <a:cs typeface="+mn-cs"/>
              </a:rPr>
              <a:t> when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applied to prokaryotic genomes in FNA (FASTA</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Nucleic Acid) format, prokaryotic gene sequences in</a:t>
            </a:r>
          </a:p>
          <a:p>
            <a:r>
              <a:rPr lang="en-US" sz="1200" b="0" i="0" u="none" strike="noStrike" kern="1200" baseline="0" dirty="0" smtClean="0">
                <a:solidFill>
                  <a:schemeClr val="tx1"/>
                </a:solidFill>
                <a:latin typeface="+mn-lt"/>
                <a:ea typeface="+mn-ea"/>
                <a:cs typeface="+mn-cs"/>
              </a:rPr>
              <a:t>FFN (FASTA nucleotide coding regions) format,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human chromosomes and NGS genomic datasets.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could be interesting to know how they perform the delta compression on the genomic data sets. You can check out their paper here. They also compared some other compression methods with their methods in this paper</a:t>
            </a:r>
          </a:p>
        </p:txBody>
      </p:sp>
      <p:sp>
        <p:nvSpPr>
          <p:cNvPr id="4" name="Slide Number Placeholder 3"/>
          <p:cNvSpPr>
            <a:spLocks noGrp="1"/>
          </p:cNvSpPr>
          <p:nvPr>
            <p:ph type="sldNum" sz="quarter" idx="10"/>
          </p:nvPr>
        </p:nvSpPr>
        <p:spPr/>
        <p:txBody>
          <a:bodyPr/>
          <a:lstStyle/>
          <a:p>
            <a:fld id="{6E932E73-4150-9741-A309-9DB6ED58B860}" type="slidenum">
              <a:rPr lang="en-US" smtClean="0"/>
              <a:t>18</a:t>
            </a:fld>
            <a:endParaRPr lang="en-US"/>
          </a:p>
        </p:txBody>
      </p:sp>
    </p:spTree>
    <p:extLst>
      <p:ext uri="{BB962C8B-B14F-4D97-AF65-F5344CB8AC3E}">
        <p14:creationId xmlns:p14="http://schemas.microsoft.com/office/powerpoint/2010/main" val="60307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a:t>
            </a:r>
            <a:r>
              <a:rPr lang="en-US" baseline="0" dirty="0" smtClean="0"/>
              <a:t> a comprehensive review of the existing compression methods specialized for genomic data</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19</a:t>
            </a:fld>
            <a:endParaRPr lang="en-US"/>
          </a:p>
        </p:txBody>
      </p:sp>
    </p:spTree>
    <p:extLst>
      <p:ext uri="{BB962C8B-B14F-4D97-AF65-F5344CB8AC3E}">
        <p14:creationId xmlns:p14="http://schemas.microsoft.com/office/powerpoint/2010/main" val="366758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experiment, a set of genomes that have different species origin, length and repeat content are selected.</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20</a:t>
            </a:fld>
            <a:endParaRPr lang="en-US"/>
          </a:p>
        </p:txBody>
      </p:sp>
    </p:spTree>
    <p:extLst>
      <p:ext uri="{BB962C8B-B14F-4D97-AF65-F5344CB8AC3E}">
        <p14:creationId xmlns:p14="http://schemas.microsoft.com/office/powerpoint/2010/main" val="2602310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C-Size: file size after compression; C-Time and D-Time denote compression time and decompression time in seconds, respectively; C-</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and D-</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denote the average memory used in compression and decompression, respectively; C-Ratio: compression ratio, i.e. the ratio of file sizes pre- and post- compression. Best-performed values within the same category are bolded.</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datasets involving more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than one chromosome (e.g. human, Arabidopsis thaliana,</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Caenorhabditis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elegans</a:t>
            </a:r>
            <a:r>
              <a:rPr lang="en-US" sz="1200" b="0" i="0" u="none" strike="noStrike" kern="1200" baseline="0" dirty="0" smtClean="0">
                <a:solidFill>
                  <a:schemeClr val="tx1"/>
                </a:solidFill>
                <a:latin typeface="+mn-lt"/>
                <a:ea typeface="+mn-ea"/>
                <a:cs typeface="+mn-cs"/>
              </a:rPr>
              <a:t> and Saccharomyces </a:t>
            </a:r>
            <a:r>
              <a:rPr lang="en-US" sz="1200" b="0" i="0" u="none" strike="noStrike" kern="1200" baseline="0" dirty="0" err="1" smtClean="0">
                <a:solidFill>
                  <a:schemeClr val="tx1"/>
                </a:solidFill>
                <a:latin typeface="+mn-lt"/>
                <a:ea typeface="+mn-ea"/>
                <a:cs typeface="+mn-cs"/>
              </a:rPr>
              <a:t>cerevisiae</a:t>
            </a:r>
            <a:r>
              <a:rPr lang="en-US"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chromosome was individually compressed.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run-times of compression and decompression reported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Table 3 are the summation over all</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chromosomes whereas the sizes of memory were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average values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23</a:t>
            </a:fld>
            <a:endParaRPr lang="en-US"/>
          </a:p>
        </p:txBody>
      </p:sp>
    </p:spTree>
    <p:extLst>
      <p:ext uri="{BB962C8B-B14F-4D97-AF65-F5344CB8AC3E}">
        <p14:creationId xmlns:p14="http://schemas.microsoft.com/office/powerpoint/2010/main" val="37280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zh-CN" altLang="en-US" dirty="0" smtClean="0"/>
              <a:t> </a:t>
            </a:r>
            <a:r>
              <a:rPr lang="en-US" altLang="zh-CN" dirty="0" smtClean="0"/>
              <a:t>NGS</a:t>
            </a:r>
            <a:r>
              <a:rPr lang="zh-CN" altLang="en-US" dirty="0" smtClean="0"/>
              <a:t> </a:t>
            </a:r>
            <a:r>
              <a:rPr lang="en-US" altLang="zh-CN" dirty="0" smtClean="0"/>
              <a:t>techniques</a:t>
            </a:r>
            <a:r>
              <a:rPr lang="zh-CN" altLang="en-US" dirty="0" smtClean="0"/>
              <a:t> </a:t>
            </a:r>
            <a:r>
              <a:rPr lang="en-US" altLang="zh-CN" dirty="0" smtClean="0"/>
              <a:t>were</a:t>
            </a:r>
            <a:r>
              <a:rPr lang="zh-CN" altLang="en-US" dirty="0" smtClean="0"/>
              <a:t> </a:t>
            </a:r>
            <a:r>
              <a:rPr lang="en-US" altLang="zh-CN" dirty="0" smtClean="0"/>
              <a:t>introduced,</a:t>
            </a:r>
            <a:r>
              <a:rPr lang="zh-CN" altLang="en-US" dirty="0" smtClean="0"/>
              <a:t> </a:t>
            </a:r>
            <a:r>
              <a:rPr lang="en-US" altLang="zh-CN" dirty="0" smtClean="0"/>
              <a:t>compression</a:t>
            </a:r>
            <a:r>
              <a:rPr lang="zh-CN" altLang="en-US" dirty="0" smtClean="0"/>
              <a:t> </a:t>
            </a:r>
            <a:r>
              <a:rPr lang="en-US" altLang="zh-CN" dirty="0" smtClean="0"/>
              <a:t>algorithms</a:t>
            </a:r>
            <a:r>
              <a:rPr lang="zh-CN" altLang="en-US" dirty="0" smtClean="0"/>
              <a:t> </a:t>
            </a:r>
            <a:r>
              <a:rPr lang="en-US" altLang="zh-CN" dirty="0" smtClean="0"/>
              <a:t>were</a:t>
            </a:r>
            <a:r>
              <a:rPr lang="zh-CN" altLang="en-US" dirty="0" smtClean="0"/>
              <a:t> </a:t>
            </a:r>
            <a:r>
              <a:rPr lang="en-US" altLang="zh-CN" dirty="0" smtClean="0"/>
              <a:t>intended</a:t>
            </a:r>
            <a:r>
              <a:rPr lang="zh-CN" altLang="en-US" dirty="0" smtClean="0"/>
              <a:t> </a:t>
            </a:r>
            <a:r>
              <a:rPr lang="en-US" altLang="zh-CN" dirty="0" smtClean="0"/>
              <a:t>for</a:t>
            </a:r>
            <a:r>
              <a:rPr lang="zh-CN" altLang="en-US" dirty="0" smtClean="0"/>
              <a:t> </a:t>
            </a:r>
            <a:r>
              <a:rPr lang="en-US" altLang="zh-CN" dirty="0" smtClean="0"/>
              <a:t>relatively</a:t>
            </a:r>
            <a:r>
              <a:rPr lang="zh-CN" altLang="en-US" dirty="0" smtClean="0"/>
              <a:t> </a:t>
            </a:r>
            <a:r>
              <a:rPr lang="en-US" altLang="zh-CN" dirty="0" smtClean="0"/>
              <a:t>short</a:t>
            </a:r>
            <a:r>
              <a:rPr lang="zh-CN" altLang="en-US" dirty="0" smtClean="0"/>
              <a:t> </a:t>
            </a:r>
            <a:r>
              <a:rPr lang="en-US" altLang="zh-CN" dirty="0" smtClean="0"/>
              <a:t>sequences</a:t>
            </a:r>
            <a:r>
              <a:rPr lang="zh-CN" altLang="en-US" dirty="0" smtClean="0"/>
              <a:t> </a:t>
            </a:r>
            <a:r>
              <a:rPr lang="en-US" altLang="zh-CN" dirty="0" smtClean="0"/>
              <a:t>with</a:t>
            </a:r>
            <a:r>
              <a:rPr lang="zh-CN" altLang="en-US" dirty="0" smtClean="0"/>
              <a:t> </a:t>
            </a:r>
            <a:r>
              <a:rPr lang="en-US" altLang="zh-CN" dirty="0" smtClean="0"/>
              <a:t>an</a:t>
            </a:r>
            <a:r>
              <a:rPr lang="zh-CN" altLang="en-US" dirty="0" smtClean="0"/>
              <a:t> </a:t>
            </a:r>
            <a:r>
              <a:rPr lang="en-US" altLang="zh-CN" dirty="0" smtClean="0"/>
              <a:t>upper</a:t>
            </a:r>
            <a:r>
              <a:rPr lang="zh-CN" altLang="en-US" dirty="0" smtClean="0"/>
              <a:t> </a:t>
            </a:r>
            <a:r>
              <a:rPr lang="en-US" altLang="zh-CN" dirty="0" smtClean="0"/>
              <a:t>bound</a:t>
            </a:r>
            <a:r>
              <a:rPr lang="zh-CN" altLang="en-US" dirty="0" smtClean="0"/>
              <a:t> </a:t>
            </a:r>
            <a:r>
              <a:rPr lang="en-US" altLang="zh-CN" dirty="0" smtClean="0"/>
              <a:t>of</a:t>
            </a:r>
            <a:r>
              <a:rPr lang="zh-CN" altLang="en-US" dirty="0" smtClean="0"/>
              <a:t> </a:t>
            </a:r>
            <a:r>
              <a:rPr lang="en-US" altLang="zh-CN" dirty="0" smtClean="0"/>
              <a:t>tens</a:t>
            </a:r>
            <a:r>
              <a:rPr lang="zh-CN" altLang="en-US" dirty="0" smtClean="0"/>
              <a:t> </a:t>
            </a:r>
            <a:r>
              <a:rPr lang="en-US" altLang="zh-CN" dirty="0" smtClean="0"/>
              <a:t>of</a:t>
            </a:r>
            <a:r>
              <a:rPr lang="zh-CN" altLang="en-US" dirty="0" smtClean="0"/>
              <a:t> </a:t>
            </a:r>
            <a:r>
              <a:rPr lang="en-US" altLang="zh-CN" dirty="0" err="1" smtClean="0"/>
              <a:t>Megabases</a:t>
            </a:r>
            <a:r>
              <a:rPr lang="zh-CN" altLang="zh-CN" dirty="0" smtClean="0"/>
              <a:t>,</a:t>
            </a:r>
            <a:r>
              <a:rPr lang="zh-CN" altLang="en-US" dirty="0" smtClean="0"/>
              <a:t> </a:t>
            </a:r>
            <a:r>
              <a:rPr lang="en-US" altLang="zh-CN" dirty="0" smtClean="0"/>
              <a:t>and</a:t>
            </a:r>
            <a:r>
              <a:rPr lang="zh-CN" altLang="en-US" dirty="0" smtClean="0"/>
              <a:t> </a:t>
            </a:r>
            <a:r>
              <a:rPr lang="en-US" altLang="zh-CN" dirty="0" smtClean="0"/>
              <a:t>compression</a:t>
            </a:r>
            <a:r>
              <a:rPr lang="zh-CN" altLang="en-US" dirty="0" smtClean="0"/>
              <a:t> </a:t>
            </a:r>
            <a:r>
              <a:rPr lang="en-US" altLang="zh-CN" dirty="0" smtClean="0"/>
              <a:t>of</a:t>
            </a:r>
            <a:r>
              <a:rPr lang="zh-CN" altLang="en-US" dirty="0" smtClean="0"/>
              <a:t> </a:t>
            </a:r>
            <a:r>
              <a:rPr lang="en-US" altLang="zh-CN" dirty="0" smtClean="0"/>
              <a:t>raw</a:t>
            </a:r>
            <a:r>
              <a:rPr lang="zh-CN" altLang="en-US" dirty="0" smtClean="0"/>
              <a:t> </a:t>
            </a:r>
            <a:r>
              <a:rPr lang="en-US" altLang="zh-CN" dirty="0" smtClean="0"/>
              <a:t>sequencing</a:t>
            </a:r>
            <a:r>
              <a:rPr lang="zh-CN" altLang="en-US" dirty="0" smtClean="0"/>
              <a:t> </a:t>
            </a:r>
            <a:r>
              <a:rPr lang="en-US" altLang="zh-CN" dirty="0" smtClean="0"/>
              <a:t>data</a:t>
            </a:r>
            <a:r>
              <a:rPr lang="zh-CN" altLang="en-US" dirty="0" smtClean="0"/>
              <a:t> </a:t>
            </a:r>
            <a:r>
              <a:rPr lang="en-US" altLang="zh-CN" dirty="0" smtClean="0"/>
              <a:t>were</a:t>
            </a:r>
            <a:r>
              <a:rPr lang="zh-CN" altLang="en-US" dirty="0" smtClean="0"/>
              <a:t> </a:t>
            </a:r>
            <a:r>
              <a:rPr lang="en-US" altLang="zh-CN" dirty="0" smtClean="0"/>
              <a:t>typically</a:t>
            </a:r>
            <a:r>
              <a:rPr lang="zh-CN" altLang="en-US" dirty="0" smtClean="0"/>
              <a:t> </a:t>
            </a:r>
            <a:r>
              <a:rPr lang="en-US" altLang="zh-CN" dirty="0" smtClean="0"/>
              <a:t>not</a:t>
            </a:r>
            <a:r>
              <a:rPr lang="zh-CN" altLang="en-US" dirty="0" smtClean="0"/>
              <a:t> </a:t>
            </a:r>
            <a:r>
              <a:rPr lang="en-US" altLang="zh-CN" dirty="0" smtClean="0"/>
              <a:t>required.</a:t>
            </a:r>
          </a:p>
          <a:p>
            <a:endParaRPr lang="en-US" dirty="0" smtClean="0"/>
          </a:p>
          <a:p>
            <a:r>
              <a:rPr lang="en-US" dirty="0" smtClean="0"/>
              <a:t>More</a:t>
            </a:r>
            <a:r>
              <a:rPr lang="zh-CN" altLang="en-US" dirty="0" smtClean="0"/>
              <a:t> </a:t>
            </a:r>
            <a:r>
              <a:rPr lang="en-US" altLang="zh-CN" dirty="0" smtClean="0"/>
              <a:t>scalable</a:t>
            </a:r>
            <a:r>
              <a:rPr lang="zh-CN" altLang="en-US" dirty="0" smtClean="0"/>
              <a:t> </a:t>
            </a:r>
            <a:r>
              <a:rPr lang="en-US" altLang="zh-CN" dirty="0" smtClean="0"/>
              <a:t>compression</a:t>
            </a:r>
            <a:r>
              <a:rPr lang="zh-CN" altLang="en-US" dirty="0" smtClean="0"/>
              <a:t> </a:t>
            </a:r>
            <a:r>
              <a:rPr lang="en-US" altLang="zh-CN" dirty="0" smtClean="0"/>
              <a:t>algorithms</a:t>
            </a:r>
            <a:r>
              <a:rPr lang="zh-CN" altLang="en-US" dirty="0" smtClean="0"/>
              <a:t> </a:t>
            </a:r>
            <a:r>
              <a:rPr lang="en-US" altLang="zh-CN" dirty="0" smtClean="0"/>
              <a:t>have</a:t>
            </a:r>
            <a:r>
              <a:rPr lang="zh-CN" altLang="en-US" dirty="0" smtClean="0"/>
              <a:t> </a:t>
            </a:r>
            <a:r>
              <a:rPr lang="en-US" altLang="zh-CN" dirty="0" smtClean="0"/>
              <a:t>been</a:t>
            </a:r>
            <a:r>
              <a:rPr lang="zh-CN" altLang="en-US" dirty="0" smtClean="0"/>
              <a:t> </a:t>
            </a:r>
            <a:r>
              <a:rPr lang="en-US" altLang="zh-CN" dirty="0" smtClean="0"/>
              <a:t>introduced</a:t>
            </a:r>
            <a:r>
              <a:rPr lang="zh-CN" altLang="en-US" dirty="0" smtClean="0"/>
              <a:t> </a:t>
            </a:r>
            <a:r>
              <a:rPr lang="en-US" altLang="zh-CN" dirty="0" smtClean="0"/>
              <a:t>to</a:t>
            </a:r>
            <a:r>
              <a:rPr lang="zh-CN" altLang="en-US" dirty="0" smtClean="0"/>
              <a:t> </a:t>
            </a:r>
            <a:r>
              <a:rPr lang="en-US" altLang="zh-CN" dirty="0" smtClean="0"/>
              <a:t>handle</a:t>
            </a:r>
            <a:r>
              <a:rPr lang="zh-CN" altLang="en-US" dirty="0" smtClean="0"/>
              <a:t> </a:t>
            </a:r>
            <a:r>
              <a:rPr lang="en-US" altLang="zh-CN" dirty="0" smtClean="0"/>
              <a:t>much</a:t>
            </a:r>
            <a:r>
              <a:rPr lang="zh-CN" altLang="en-US" dirty="0" smtClean="0"/>
              <a:t> </a:t>
            </a:r>
            <a:r>
              <a:rPr lang="en-US" altLang="zh-CN" dirty="0" smtClean="0"/>
              <a:t>longer</a:t>
            </a:r>
            <a:r>
              <a:rPr lang="zh-CN" altLang="en-US" dirty="0" smtClean="0"/>
              <a:t> </a:t>
            </a:r>
            <a:r>
              <a:rPr lang="en-US" altLang="zh-CN" dirty="0" smtClean="0"/>
              <a:t>genomic</a:t>
            </a:r>
            <a:r>
              <a:rPr lang="zh-CN" altLang="en-US" dirty="0" smtClean="0"/>
              <a:t> </a:t>
            </a:r>
            <a:r>
              <a:rPr lang="en-US" altLang="zh-CN" dirty="0" smtClean="0"/>
              <a:t>sequences</a:t>
            </a:r>
            <a:r>
              <a:rPr lang="zh-CN" altLang="en-US" dirty="0" smtClean="0"/>
              <a:t> </a:t>
            </a:r>
            <a:r>
              <a:rPr lang="en-US" altLang="zh-CN" dirty="0" smtClean="0"/>
              <a:t>as</a:t>
            </a:r>
            <a:r>
              <a:rPr lang="zh-CN" altLang="en-US" dirty="0" smtClean="0"/>
              <a:t> </a:t>
            </a:r>
            <a:r>
              <a:rPr lang="en-US" altLang="zh-CN" dirty="0" smtClean="0"/>
              <a:t>well</a:t>
            </a:r>
            <a:r>
              <a:rPr lang="zh-CN" altLang="en-US" dirty="0" smtClean="0"/>
              <a:t> </a:t>
            </a:r>
            <a:r>
              <a:rPr lang="en-US" altLang="zh-CN" dirty="0" smtClean="0"/>
              <a:t>as</a:t>
            </a:r>
            <a:r>
              <a:rPr lang="zh-CN" altLang="en-US" dirty="0" smtClean="0"/>
              <a:t> </a:t>
            </a:r>
            <a:r>
              <a:rPr lang="en-US" altLang="zh-CN" dirty="0" smtClean="0"/>
              <a:t>large</a:t>
            </a:r>
            <a:r>
              <a:rPr lang="zh-CN" altLang="en-US" dirty="0" smtClean="0"/>
              <a:t> </a:t>
            </a:r>
            <a:r>
              <a:rPr lang="en-US" altLang="zh-CN" dirty="0" smtClean="0"/>
              <a:t>raw</a:t>
            </a:r>
            <a:r>
              <a:rPr lang="zh-CN" altLang="en-US" dirty="0" smtClean="0"/>
              <a:t> </a:t>
            </a:r>
            <a:r>
              <a:rPr lang="en-US" altLang="zh-CN" dirty="0" smtClean="0"/>
              <a:t>sequencing</a:t>
            </a:r>
            <a:r>
              <a:rPr lang="zh-CN" altLang="en-US" dirty="0" smtClean="0"/>
              <a:t> </a:t>
            </a:r>
            <a:r>
              <a:rPr lang="en-US" altLang="zh-CN" dirty="0" smtClean="0"/>
              <a:t>data.</a:t>
            </a:r>
            <a:endParaRPr lang="en-US" dirty="0" smtClean="0"/>
          </a:p>
          <a:p>
            <a:endParaRPr lang="en-US" dirty="0" smtClean="0"/>
          </a:p>
          <a:p>
            <a:r>
              <a:rPr lang="en-US" dirty="0" smtClean="0"/>
              <a:t>Provide</a:t>
            </a:r>
            <a:r>
              <a:rPr lang="en-US" baseline="0" dirty="0" smtClean="0"/>
              <a:t> a comprehensive review of the existing compression methods specialized for genomic data</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a:t>
            </a:fld>
            <a:endParaRPr lang="en-US"/>
          </a:p>
        </p:txBody>
      </p:sp>
    </p:spTree>
    <p:extLst>
      <p:ext uri="{BB962C8B-B14F-4D97-AF65-F5344CB8AC3E}">
        <p14:creationId xmlns:p14="http://schemas.microsoft.com/office/powerpoint/2010/main" val="3647476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can be seen that both reference-based and reference-free methods outperform the general-purpose methods in terms of compression ratio. Whereas on these datasets, the reference- free methods generally achieved a 15–40% better compression ratio over general-purpose compression programs, the availability of homologous reference has made a striking difference, where the reference-based programs achieved a 40-fold to over a 10 000-fold better compression ratio.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Gzip</a:t>
            </a:r>
            <a:r>
              <a:rPr lang="en-US" sz="1200" b="0" i="0" u="none" strike="noStrike" kern="1200" baseline="0" dirty="0" smtClean="0">
                <a:solidFill>
                  <a:schemeClr val="tx1"/>
                </a:solidFill>
                <a:latin typeface="+mn-lt"/>
                <a:ea typeface="+mn-ea"/>
                <a:cs typeface="+mn-cs"/>
              </a:rPr>
              <a:t> uses the least memory among the methods tested, whereas </a:t>
            </a:r>
            <a:r>
              <a:rPr lang="en-US" sz="1200" b="0" i="0" u="none" strike="noStrike" kern="1200" baseline="0" dirty="0" err="1" smtClean="0">
                <a:solidFill>
                  <a:schemeClr val="tx1"/>
                </a:solidFill>
                <a:latin typeface="+mn-lt"/>
                <a:ea typeface="+mn-ea"/>
                <a:cs typeface="+mn-cs"/>
              </a:rPr>
              <a:t>GReEn</a:t>
            </a:r>
            <a:r>
              <a:rPr lang="en-US" sz="1200" b="0" i="0" u="none" strike="noStrike" kern="1200" baseline="0" dirty="0" smtClean="0">
                <a:solidFill>
                  <a:schemeClr val="tx1"/>
                </a:solidFill>
                <a:latin typeface="+mn-lt"/>
                <a:ea typeface="+mn-ea"/>
                <a:cs typeface="+mn-cs"/>
              </a:rPr>
              <a:t> tends to consume more memory than other methods</a:t>
            </a:r>
          </a:p>
          <a:p>
            <a:r>
              <a:rPr lang="en-US" sz="1200" b="0" i="0" u="none" strike="noStrike" kern="1200" baseline="0" dirty="0" smtClean="0">
                <a:solidFill>
                  <a:schemeClr val="tx1"/>
                </a:solidFill>
                <a:latin typeface="+mn-lt"/>
                <a:ea typeface="+mn-ea"/>
                <a:cs typeface="+mn-cs"/>
              </a:rPr>
              <a:t>----- Meeting Notes (8/2/15 20:49) -----</a:t>
            </a:r>
          </a:p>
          <a:p>
            <a:r>
              <a:rPr lang="en-US" sz="1200" b="0" i="0" u="none" strike="noStrike" kern="1200" baseline="0" dirty="0" smtClean="0">
                <a:solidFill>
                  <a:schemeClr val="tx1"/>
                </a:solidFill>
                <a:latin typeface="+mn-lt"/>
                <a:ea typeface="+mn-ea"/>
                <a:cs typeface="+mn-cs"/>
              </a:rPr>
              <a:t>Reference-free: 15%-40% better compression ratio</a:t>
            </a:r>
          </a:p>
          <a:p>
            <a:r>
              <a:rPr lang="en-US" sz="1200" b="0" i="0" u="none" strike="noStrike" kern="1200" baseline="0" dirty="0" smtClean="0">
                <a:solidFill>
                  <a:schemeClr val="tx1"/>
                </a:solidFill>
                <a:latin typeface="+mn-lt"/>
                <a:ea typeface="+mn-ea"/>
                <a:cs typeface="+mn-cs"/>
              </a:rPr>
              <a:t>Reference-based: 40 fold to over 10,000 fold better compression ratio</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24</a:t>
            </a:fld>
            <a:endParaRPr lang="en-US"/>
          </a:p>
        </p:txBody>
      </p:sp>
    </p:spTree>
    <p:extLst>
      <p:ext uri="{BB962C8B-B14F-4D97-AF65-F5344CB8AC3E}">
        <p14:creationId xmlns:p14="http://schemas.microsoft.com/office/powerpoint/2010/main" val="37280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reference-based methods could take much longer time for compression and decompression for genomes with large size (when reaching a scale of 100MB in the current</a:t>
            </a:r>
          </a:p>
          <a:p>
            <a:r>
              <a:rPr lang="en-US" sz="1200" b="0" i="0" u="none" strike="noStrike" kern="1200" baseline="0" dirty="0" smtClean="0">
                <a:solidFill>
                  <a:schemeClr val="tx1"/>
                </a:solidFill>
                <a:latin typeface="+mn-lt"/>
                <a:ea typeface="+mn-ea"/>
                <a:cs typeface="+mn-cs"/>
              </a:rPr>
              <a:t>experiment) because the compress/decompress process takes longer query time for bases/substrings for longer reference.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Thus, when an appropriate reference is available and the compression gain on the target sequences can compensate the extract space requirement for the reference genome (such as in the case of multiple targets), reference-based methods should be favorable. As more genomic sequences have been uniquely documented in public databases,</a:t>
            </a:r>
          </a:p>
          <a:p>
            <a:r>
              <a:rPr lang="en-US" sz="1200" b="0" i="0" u="none" strike="noStrike" kern="1200" baseline="0" dirty="0" smtClean="0">
                <a:solidFill>
                  <a:schemeClr val="tx1"/>
                </a:solidFill>
                <a:latin typeface="+mn-lt"/>
                <a:ea typeface="+mn-ea"/>
                <a:cs typeface="+mn-cs"/>
              </a:rPr>
              <a:t>we expect a good use of reference-based methods in cases that require the transferring of large target sequences</a:t>
            </a:r>
          </a:p>
          <a:p>
            <a:r>
              <a:rPr lang="en-US" sz="1200" b="0" i="0" u="none" strike="noStrike" kern="1200" baseline="0" dirty="0" smtClean="0">
                <a:solidFill>
                  <a:schemeClr val="tx1"/>
                </a:solidFill>
                <a:latin typeface="+mn-lt"/>
                <a:ea typeface="+mn-ea"/>
                <a:cs typeface="+mn-cs"/>
              </a:rPr>
              <a:t>over the Internet. On the other hand, reference-free methods are self-contained and have a better balance between time efficiency and compression ratio compared with reference-based methods. Also, as shown in the current experiment, the total time used for compression and decompression is comparable between reference-free and general- purpose methods, making the former a more favorable choice.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25</a:t>
            </a:fld>
            <a:endParaRPr lang="en-US"/>
          </a:p>
        </p:txBody>
      </p:sp>
    </p:spTree>
    <p:extLst>
      <p:ext uri="{BB962C8B-B14F-4D97-AF65-F5344CB8AC3E}">
        <p14:creationId xmlns:p14="http://schemas.microsoft.com/office/powerpoint/2010/main" val="2403131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a:t>
            </a:r>
            <a:r>
              <a:rPr lang="en-US" baseline="0" dirty="0" smtClean="0"/>
              <a:t> a comprehensive review of the existing compression methods specialized for genomic data</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26</a:t>
            </a:fld>
            <a:endParaRPr lang="en-US"/>
          </a:p>
        </p:txBody>
      </p:sp>
    </p:spTree>
    <p:extLst>
      <p:ext uri="{BB962C8B-B14F-4D97-AF65-F5344CB8AC3E}">
        <p14:creationId xmlns:p14="http://schemas.microsoft.com/office/powerpoint/2010/main" val="3667587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datasets involving more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than one chromosome (e.g. human, Arabidopsis thaliana,</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Caenorhabditis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elegans</a:t>
            </a:r>
            <a:r>
              <a:rPr lang="en-US" sz="1200" b="0" i="0" u="none" strike="noStrike" kern="1200" baseline="0" dirty="0" smtClean="0">
                <a:solidFill>
                  <a:schemeClr val="tx1"/>
                </a:solidFill>
                <a:latin typeface="+mn-lt"/>
                <a:ea typeface="+mn-ea"/>
                <a:cs typeface="+mn-cs"/>
              </a:rPr>
              <a:t> and Saccharomyces </a:t>
            </a:r>
            <a:r>
              <a:rPr lang="en-US" sz="1200" b="0" i="0" u="none" strike="noStrike" kern="1200" baseline="0" dirty="0" err="1" smtClean="0">
                <a:solidFill>
                  <a:schemeClr val="tx1"/>
                </a:solidFill>
                <a:latin typeface="+mn-lt"/>
                <a:ea typeface="+mn-ea"/>
                <a:cs typeface="+mn-cs"/>
              </a:rPr>
              <a:t>cerevisiae</a:t>
            </a:r>
            <a:r>
              <a:rPr lang="en-US"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chromosome was individually compressed.</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27</a:t>
            </a:fld>
            <a:endParaRPr lang="en-US"/>
          </a:p>
        </p:txBody>
      </p:sp>
    </p:spTree>
    <p:extLst>
      <p:ext uri="{BB962C8B-B14F-4D97-AF65-F5344CB8AC3E}">
        <p14:creationId xmlns:p14="http://schemas.microsoft.com/office/powerpoint/2010/main" val="3597043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reads are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aligned to an appropriately selected reference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genome, de novo assembled or chosen from the database,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using one of the NGS aligners such as Bowtie, BWA and </a:t>
            </a:r>
            <a:r>
              <a:rPr lang="en-US" sz="1200" b="0" i="0" u="none" strike="noStrike" kern="1200" baseline="0" dirty="0" err="1" smtClean="0">
                <a:solidFill>
                  <a:schemeClr val="tx1"/>
                </a:solidFill>
                <a:latin typeface="+mn-lt"/>
                <a:ea typeface="+mn-ea"/>
                <a:cs typeface="+mn-cs"/>
              </a:rPr>
              <a:t>Novoalign</a:t>
            </a:r>
            <a:r>
              <a:rPr lang="en-US" altLang="zh-CN"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Then, the mapping results are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encoded via methods such as arithmetic coding and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Huffman coding</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28</a:t>
            </a:fld>
            <a:endParaRPr lang="en-US"/>
          </a:p>
        </p:txBody>
      </p:sp>
    </p:spTree>
    <p:extLst>
      <p:ext uri="{BB962C8B-B14F-4D97-AF65-F5344CB8AC3E}">
        <p14:creationId xmlns:p14="http://schemas.microsoft.com/office/powerpoint/2010/main" val="44839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reads are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aligned to an appropriately selected reference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genome, de novo assembled or chosen from the database,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using one of the NGS aligners such as Bowtie, BWA and </a:t>
            </a:r>
            <a:r>
              <a:rPr lang="en-US" sz="1200" b="0" i="0" u="none" strike="noStrike" kern="1200" baseline="0" dirty="0" err="1" smtClean="0">
                <a:solidFill>
                  <a:schemeClr val="tx1"/>
                </a:solidFill>
                <a:latin typeface="+mn-lt"/>
                <a:ea typeface="+mn-ea"/>
                <a:cs typeface="+mn-cs"/>
              </a:rPr>
              <a:t>Novoalign</a:t>
            </a:r>
            <a:r>
              <a:rPr lang="en-US" altLang="zh-CN"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Then, the mapping results are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encoded via methods such as arithmetic coding and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Huffman coding</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30</a:t>
            </a:fld>
            <a:endParaRPr lang="en-US"/>
          </a:p>
        </p:txBody>
      </p:sp>
    </p:spTree>
    <p:extLst>
      <p:ext uri="{BB962C8B-B14F-4D97-AF65-F5344CB8AC3E}">
        <p14:creationId xmlns:p14="http://schemas.microsoft.com/office/powerpoint/2010/main" val="448391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novo sequencing and meta genomic sequencing, where there is no clear choice of a reference</a:t>
            </a:r>
          </a:p>
          <a:p>
            <a:r>
              <a:rPr lang="en-US" dirty="0" smtClean="0"/>
              <a:t>DSRC</a:t>
            </a:r>
            <a:r>
              <a:rPr lang="en-US" altLang="zh-CN" dirty="0" smtClean="0"/>
              <a:t>:</a:t>
            </a:r>
            <a:r>
              <a:rPr lang="zh-CN" altLang="en-US" dirty="0" smtClean="0"/>
              <a:t> </a:t>
            </a:r>
            <a:r>
              <a:rPr lang="en-US" altLang="zh-CN" dirty="0" smtClean="0"/>
              <a:t>enable</a:t>
            </a:r>
            <a:r>
              <a:rPr lang="zh-CN" altLang="en-US" dirty="0" smtClean="0"/>
              <a:t> </a:t>
            </a:r>
            <a:r>
              <a:rPr lang="en-US" altLang="zh-CN" dirty="0" smtClean="0"/>
              <a:t>fast</a:t>
            </a:r>
            <a:r>
              <a:rPr lang="zh-CN" altLang="en-US" dirty="0" smtClean="0"/>
              <a:t> </a:t>
            </a:r>
            <a:r>
              <a:rPr lang="en-US" altLang="zh-CN" dirty="0" smtClean="0"/>
              <a:t>access</a:t>
            </a:r>
            <a:r>
              <a:rPr lang="zh-CN" altLang="en-US" dirty="0" smtClean="0"/>
              <a:t> </a:t>
            </a:r>
            <a:r>
              <a:rPr lang="en-US" altLang="zh-CN" dirty="0" smtClean="0"/>
              <a:t>to</a:t>
            </a:r>
            <a:r>
              <a:rPr lang="zh-CN" altLang="en-US" dirty="0" smtClean="0"/>
              <a:t> </a:t>
            </a:r>
            <a:r>
              <a:rPr lang="en-US" altLang="zh-CN" dirty="0" smtClean="0"/>
              <a:t>individual</a:t>
            </a:r>
            <a:r>
              <a:rPr lang="zh-CN" altLang="en-US" dirty="0" smtClean="0"/>
              <a:t> </a:t>
            </a:r>
            <a:r>
              <a:rPr lang="en-US" altLang="zh-CN" dirty="0" smtClean="0"/>
              <a:t>record</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31</a:t>
            </a:fld>
            <a:endParaRPr lang="en-US"/>
          </a:p>
        </p:txBody>
      </p:sp>
    </p:spTree>
    <p:extLst>
      <p:ext uri="{BB962C8B-B14F-4D97-AF65-F5344CB8AC3E}">
        <p14:creationId xmlns:p14="http://schemas.microsoft.com/office/powerpoint/2010/main" val="3105949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Quality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scores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important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required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distributed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along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with</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reads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quality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score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denoted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ASCII</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character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which</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can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converted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probablity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of</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corresponding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base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been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correctly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determined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during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sequencing.</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alphabet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size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large,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ex:</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40</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compared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4</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genome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basepair</a:t>
            </a:r>
            <a:r>
              <a:rPr lang="zh-CN" altLang="en-US" sz="1200" b="0"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series of algorithms have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been introduced to cluster quality scores with similar</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values to achieve more aggressive compression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32</a:t>
            </a:fld>
            <a:endParaRPr lang="en-US"/>
          </a:p>
        </p:txBody>
      </p:sp>
    </p:spTree>
    <p:extLst>
      <p:ext uri="{BB962C8B-B14F-4D97-AF65-F5344CB8AC3E}">
        <p14:creationId xmlns:p14="http://schemas.microsoft.com/office/powerpoint/2010/main" val="2127621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that the time spent on read mapping is not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included in the time of compression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not surprising to observe that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CRAM-L obtained the best compression ratio due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its </a:t>
            </a:r>
            <a:r>
              <a:rPr lang="en-US" sz="1200" b="0" i="0" u="none" strike="noStrike" kern="1200" baseline="0" dirty="0" err="1" smtClean="0">
                <a:solidFill>
                  <a:schemeClr val="tx1"/>
                </a:solidFill>
                <a:latin typeface="+mn-lt"/>
                <a:ea typeface="+mn-ea"/>
                <a:cs typeface="+mn-cs"/>
              </a:rPr>
              <a:t>lossy</a:t>
            </a:r>
            <a:r>
              <a:rPr lang="en-US" sz="1200" b="0" i="0" u="none" strike="noStrike" kern="1200" baseline="0" dirty="0" smtClean="0">
                <a:solidFill>
                  <a:schemeClr val="tx1"/>
                </a:solidFill>
                <a:latin typeface="+mn-lt"/>
                <a:ea typeface="+mn-ea"/>
                <a:cs typeface="+mn-cs"/>
              </a:rPr>
              <a:t> nature.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reference-based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reference-free methods outperform the general-purpose methods in terms of compression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ratio</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35</a:t>
            </a:fld>
            <a:endParaRPr lang="en-US"/>
          </a:p>
        </p:txBody>
      </p:sp>
    </p:spTree>
    <p:extLst>
      <p:ext uri="{BB962C8B-B14F-4D97-AF65-F5344CB8AC3E}">
        <p14:creationId xmlns:p14="http://schemas.microsoft.com/office/powerpoint/2010/main" val="997101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Compressive</a:t>
            </a:r>
            <a:r>
              <a:rPr lang="zh-CN" altLang="en-US" dirty="0" smtClean="0"/>
              <a:t> </a:t>
            </a:r>
            <a:r>
              <a:rPr lang="en-US" altLang="zh-CN" dirty="0" smtClean="0"/>
              <a:t>version</a:t>
            </a:r>
            <a:r>
              <a:rPr lang="zh-CN" altLang="en-US" dirty="0" smtClean="0"/>
              <a:t> </a:t>
            </a:r>
            <a:r>
              <a:rPr lang="en-US" altLang="zh-CN" dirty="0" smtClean="0"/>
              <a:t>of</a:t>
            </a:r>
            <a:r>
              <a:rPr lang="zh-CN" altLang="en-US" dirty="0" smtClean="0"/>
              <a:t> </a:t>
            </a:r>
            <a:r>
              <a:rPr lang="en-US" altLang="zh-CN" dirty="0" smtClean="0"/>
              <a:t>alignment</a:t>
            </a:r>
            <a:r>
              <a:rPr lang="zh-CN" altLang="en-US" dirty="0" smtClean="0"/>
              <a:t> </a:t>
            </a:r>
            <a:r>
              <a:rPr lang="en-US" altLang="zh-CN" dirty="0" smtClean="0"/>
              <a:t>algorithms</a:t>
            </a:r>
            <a:r>
              <a:rPr lang="zh-CN" altLang="en-US" dirty="0" smtClean="0"/>
              <a:t> </a:t>
            </a:r>
            <a:r>
              <a:rPr lang="en-US" altLang="zh-CN" dirty="0" smtClean="0"/>
              <a:t>BLAST</a:t>
            </a:r>
            <a:r>
              <a:rPr lang="zh-CN" altLang="en-US" dirty="0" smtClean="0"/>
              <a:t> </a:t>
            </a:r>
            <a:r>
              <a:rPr lang="en-US" altLang="zh-CN" dirty="0" smtClean="0"/>
              <a:t>and</a:t>
            </a:r>
            <a:r>
              <a:rPr lang="zh-CN" altLang="en-US" dirty="0" smtClean="0"/>
              <a:t> </a:t>
            </a:r>
            <a:r>
              <a:rPr lang="en-US" altLang="zh-CN" dirty="0" smtClean="0"/>
              <a:t>BLAT</a:t>
            </a:r>
            <a:r>
              <a:rPr lang="zh-CN" altLang="en-US" dirty="0" smtClean="0"/>
              <a:t> </a:t>
            </a:r>
            <a:r>
              <a:rPr lang="en-US" altLang="zh-CN" dirty="0" smtClean="0"/>
              <a:t>to</a:t>
            </a:r>
            <a:r>
              <a:rPr lang="zh-CN" altLang="en-US" dirty="0" smtClean="0"/>
              <a:t> </a:t>
            </a:r>
            <a:r>
              <a:rPr lang="en-US" altLang="zh-CN" dirty="0" smtClean="0"/>
              <a:t>operate</a:t>
            </a:r>
            <a:r>
              <a:rPr lang="zh-CN" altLang="en-US" dirty="0" smtClean="0"/>
              <a:t> </a:t>
            </a:r>
            <a:r>
              <a:rPr lang="en-US" altLang="zh-CN" dirty="0" smtClean="0"/>
              <a:t>on</a:t>
            </a:r>
            <a:r>
              <a:rPr lang="zh-CN" altLang="en-US" dirty="0" smtClean="0"/>
              <a:t> </a:t>
            </a:r>
            <a:r>
              <a:rPr lang="en-US" altLang="zh-CN" dirty="0" smtClean="0"/>
              <a:t>compressed</a:t>
            </a:r>
            <a:r>
              <a:rPr lang="zh-CN" altLang="en-US" dirty="0" smtClean="0"/>
              <a:t> </a:t>
            </a:r>
            <a:r>
              <a:rPr lang="en-US" altLang="zh-CN" dirty="0" smtClean="0"/>
              <a:t>non-redundant</a:t>
            </a:r>
            <a:r>
              <a:rPr lang="zh-CN" altLang="en-US" dirty="0" smtClean="0"/>
              <a:t> </a:t>
            </a:r>
            <a:r>
              <a:rPr lang="en-US" altLang="zh-CN" dirty="0" smtClean="0"/>
              <a:t>large</a:t>
            </a:r>
            <a:r>
              <a:rPr lang="zh-CN" altLang="en-US" dirty="0" smtClean="0"/>
              <a:t> </a:t>
            </a:r>
            <a:r>
              <a:rPr lang="en-US" altLang="zh-CN" dirty="0" smtClean="0"/>
              <a:t>genomic</a:t>
            </a:r>
            <a:r>
              <a:rPr lang="zh-CN" altLang="en-US" dirty="0" smtClean="0"/>
              <a:t> </a:t>
            </a:r>
            <a:r>
              <a:rPr lang="en-US" altLang="zh-CN" dirty="0" smtClean="0"/>
              <a:t>datasets</a:t>
            </a:r>
            <a:r>
              <a:rPr lang="zh-CN" altLang="en-US" dirty="0" smtClean="0"/>
              <a:t> </a:t>
            </a:r>
            <a:r>
              <a:rPr lang="en-US" altLang="zh-CN" dirty="0" smtClean="0"/>
              <a:t>and</a:t>
            </a:r>
            <a:r>
              <a:rPr lang="zh-CN" altLang="en-US" dirty="0" smtClean="0"/>
              <a:t> </a:t>
            </a:r>
            <a:r>
              <a:rPr lang="en-US" altLang="zh-CN" dirty="0" smtClean="0"/>
              <a:t>achieved</a:t>
            </a:r>
            <a:r>
              <a:rPr lang="zh-CN" altLang="en-US" dirty="0" smtClean="0"/>
              <a:t> </a:t>
            </a:r>
            <a:r>
              <a:rPr lang="en-US" altLang="zh-CN" dirty="0" smtClean="0"/>
              <a:t>a</a:t>
            </a:r>
            <a:r>
              <a:rPr lang="zh-CN" altLang="en-US" dirty="0" smtClean="0"/>
              <a:t> </a:t>
            </a:r>
            <a:r>
              <a:rPr lang="en-US" altLang="zh-CN" dirty="0" smtClean="0"/>
              <a:t>similar</a:t>
            </a:r>
            <a:r>
              <a:rPr lang="zh-CN" altLang="en-US" dirty="0" smtClean="0"/>
              <a:t> </a:t>
            </a:r>
            <a:r>
              <a:rPr lang="en-US" altLang="zh-CN" dirty="0" smtClean="0"/>
              <a:t>accuracy</a:t>
            </a:r>
            <a:r>
              <a:rPr lang="zh-CN" altLang="en-US" dirty="0" smtClean="0"/>
              <a:t> </a:t>
            </a:r>
            <a:r>
              <a:rPr lang="en-US" altLang="zh-CN" dirty="0" smtClean="0"/>
              <a:t>with</a:t>
            </a:r>
            <a:r>
              <a:rPr lang="zh-CN" altLang="en-US" dirty="0" smtClean="0"/>
              <a:t> </a:t>
            </a:r>
            <a:r>
              <a:rPr lang="en-US" altLang="zh-CN" dirty="0" smtClean="0"/>
              <a:t>substantial</a:t>
            </a:r>
            <a:r>
              <a:rPr lang="zh-CN" altLang="en-US" dirty="0" smtClean="0"/>
              <a:t> </a:t>
            </a:r>
            <a:r>
              <a:rPr lang="en-US" altLang="zh-CN" dirty="0" smtClean="0"/>
              <a:t>reduction</a:t>
            </a:r>
            <a:r>
              <a:rPr lang="zh-CN" altLang="en-US" dirty="0" smtClean="0"/>
              <a:t> </a:t>
            </a:r>
            <a:r>
              <a:rPr lang="en-US" altLang="zh-CN" dirty="0" smtClean="0"/>
              <a:t>in</a:t>
            </a:r>
            <a:r>
              <a:rPr lang="zh-CN" altLang="en-US" dirty="0" smtClean="0"/>
              <a:t> </a:t>
            </a:r>
            <a:r>
              <a:rPr lang="en-US" altLang="zh-CN" dirty="0" smtClean="0"/>
              <a:t>run</a:t>
            </a:r>
            <a:r>
              <a:rPr lang="zh-CN" altLang="en-US" dirty="0" smtClean="0"/>
              <a:t> </a:t>
            </a:r>
            <a:r>
              <a:rPr lang="en-US" altLang="zh-CN" dirty="0" smtClean="0"/>
              <a:t>time</a:t>
            </a:r>
            <a:endParaRPr lang="en-US" dirty="0" smtClean="0"/>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36</a:t>
            </a:fld>
            <a:endParaRPr lang="en-US"/>
          </a:p>
        </p:txBody>
      </p:sp>
    </p:spTree>
    <p:extLst>
      <p:ext uri="{BB962C8B-B14F-4D97-AF65-F5344CB8AC3E}">
        <p14:creationId xmlns:p14="http://schemas.microsoft.com/office/powerpoint/2010/main" val="378839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a:t>
            </a:r>
            <a:r>
              <a:rPr lang="en-US" baseline="0" dirty="0" smtClean="0"/>
              <a:t> a comprehensive review of the existing compression methods specialized for genomic data</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4</a:t>
            </a:fld>
            <a:endParaRPr lang="en-US"/>
          </a:p>
        </p:txBody>
      </p:sp>
    </p:spTree>
    <p:extLst>
      <p:ext uri="{BB962C8B-B14F-4D97-AF65-F5344CB8AC3E}">
        <p14:creationId xmlns:p14="http://schemas.microsoft.com/office/powerpoint/2010/main" val="366758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1000</a:t>
            </a:r>
            <a:r>
              <a:rPr lang="zh-CN" altLang="en-US" dirty="0" smtClean="0"/>
              <a:t> </a:t>
            </a:r>
            <a:r>
              <a:rPr lang="en-US" altLang="zh-CN" dirty="0" smtClean="0"/>
              <a:t>genome</a:t>
            </a:r>
            <a:r>
              <a:rPr lang="zh-CN" altLang="en-US" dirty="0" smtClean="0"/>
              <a:t> </a:t>
            </a:r>
            <a:r>
              <a:rPr lang="en-US" altLang="zh-CN" dirty="0" smtClean="0"/>
              <a:t>project</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37</a:t>
            </a:fld>
            <a:endParaRPr lang="en-US"/>
          </a:p>
        </p:txBody>
      </p:sp>
    </p:spTree>
    <p:extLst>
      <p:ext uri="{BB962C8B-B14F-4D97-AF65-F5344CB8AC3E}">
        <p14:creationId xmlns:p14="http://schemas.microsoft.com/office/powerpoint/2010/main" val="156092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used for efficient</a:t>
            </a:r>
            <a:r>
              <a:rPr lang="en-US" baseline="0" dirty="0" smtClean="0"/>
              <a:t> text storage and transferring</a:t>
            </a:r>
          </a:p>
          <a:p>
            <a:endParaRPr lang="en-US" baseline="0" dirty="0" smtClean="0"/>
          </a:p>
          <a:p>
            <a:r>
              <a:rPr lang="en-US" baseline="0" dirty="0" smtClean="0"/>
              <a:t>Depending</a:t>
            </a:r>
            <a:r>
              <a:rPr lang="zh-CN" altLang="en-US" baseline="0" dirty="0" smtClean="0"/>
              <a:t> </a:t>
            </a:r>
            <a:r>
              <a:rPr lang="en-US" altLang="zh-CN" baseline="0" dirty="0" smtClean="0"/>
              <a:t>on</a:t>
            </a:r>
            <a:r>
              <a:rPr lang="zh-CN" altLang="en-US" baseline="0" dirty="0" smtClean="0"/>
              <a:t> </a:t>
            </a:r>
            <a:r>
              <a:rPr lang="en-US" altLang="zh-CN" baseline="0" dirty="0" smtClean="0"/>
              <a:t>whether</a:t>
            </a:r>
            <a:r>
              <a:rPr lang="zh-CN" altLang="en-US" baseline="0" dirty="0" smtClean="0"/>
              <a:t> </a:t>
            </a:r>
            <a:r>
              <a:rPr lang="en-US" altLang="zh-CN" baseline="0" dirty="0" smtClean="0"/>
              <a:t>reference</a:t>
            </a:r>
            <a:r>
              <a:rPr lang="zh-CN" altLang="en-US" baseline="0" dirty="0" smtClean="0"/>
              <a:t> </a:t>
            </a:r>
            <a:r>
              <a:rPr lang="en-US" altLang="zh-CN" baseline="0" dirty="0" smtClean="0"/>
              <a:t>genomic</a:t>
            </a:r>
            <a:r>
              <a:rPr lang="zh-CN" altLang="en-US" baseline="0" dirty="0" smtClean="0"/>
              <a:t> </a:t>
            </a:r>
            <a:r>
              <a:rPr lang="en-US" altLang="zh-CN" baseline="0" dirty="0" smtClean="0"/>
              <a:t>sequences</a:t>
            </a:r>
            <a:r>
              <a:rPr lang="zh-CN" altLang="en-US" baseline="0" dirty="0" smtClean="0"/>
              <a:t> </a:t>
            </a:r>
            <a:r>
              <a:rPr lang="en-US" altLang="zh-CN" baseline="0" dirty="0" smtClean="0"/>
              <a:t>were</a:t>
            </a:r>
            <a:r>
              <a:rPr lang="zh-CN" altLang="en-US" baseline="0" dirty="0" smtClean="0"/>
              <a:t> </a:t>
            </a:r>
            <a:r>
              <a:rPr lang="en-US" altLang="zh-CN" baseline="0" dirty="0" smtClean="0"/>
              <a:t>used</a:t>
            </a:r>
            <a:r>
              <a:rPr lang="zh-CN" altLang="en-US" baseline="0" dirty="0" smtClean="0"/>
              <a:t> </a:t>
            </a:r>
            <a:r>
              <a:rPr lang="en-US" altLang="zh-CN" baseline="0" dirty="0" smtClean="0"/>
              <a:t>to</a:t>
            </a:r>
            <a:r>
              <a:rPr lang="zh-CN" altLang="en-US" baseline="0" dirty="0" smtClean="0"/>
              <a:t> </a:t>
            </a:r>
            <a:r>
              <a:rPr lang="en-US" altLang="zh-CN" baseline="0" dirty="0" smtClean="0"/>
              <a:t>facilitate</a:t>
            </a:r>
            <a:r>
              <a:rPr lang="zh-CN" altLang="en-US" baseline="0" dirty="0" smtClean="0"/>
              <a:t> </a:t>
            </a:r>
            <a:r>
              <a:rPr lang="en-US" altLang="zh-CN" baseline="0" dirty="0" smtClean="0"/>
              <a:t>compression</a:t>
            </a:r>
          </a:p>
          <a:p>
            <a:endParaRPr lang="en-US" baseline="0" dirty="0" smtClean="0"/>
          </a:p>
          <a:p>
            <a:r>
              <a:rPr lang="en-US" dirty="0" smtClean="0"/>
              <a:t>Compression</a:t>
            </a:r>
            <a:r>
              <a:rPr lang="zh-CN" altLang="en-US" dirty="0" smtClean="0"/>
              <a:t> </a:t>
            </a:r>
            <a:r>
              <a:rPr lang="en-US" altLang="zh-CN" dirty="0" smtClean="0"/>
              <a:t>is</a:t>
            </a:r>
            <a:r>
              <a:rPr lang="zh-CN" altLang="en-US" dirty="0" smtClean="0"/>
              <a:t> </a:t>
            </a:r>
            <a:r>
              <a:rPr lang="en-US" altLang="zh-CN" dirty="0" smtClean="0"/>
              <a:t>achieved</a:t>
            </a:r>
            <a:r>
              <a:rPr lang="zh-CN" altLang="en-US" dirty="0" smtClean="0"/>
              <a:t> </a:t>
            </a:r>
            <a:r>
              <a:rPr lang="en-US" altLang="zh-CN" dirty="0" smtClean="0"/>
              <a:t>by</a:t>
            </a:r>
            <a:r>
              <a:rPr lang="zh-CN" altLang="en-US" dirty="0" smtClean="0"/>
              <a:t> </a:t>
            </a:r>
            <a:r>
              <a:rPr lang="en-US" altLang="zh-CN" dirty="0" smtClean="0"/>
              <a:t>replacing</a:t>
            </a:r>
            <a:r>
              <a:rPr lang="zh-CN" altLang="en-US" dirty="0" smtClean="0"/>
              <a:t> </a:t>
            </a:r>
            <a:r>
              <a:rPr lang="en-US" altLang="zh-CN" dirty="0" smtClean="0"/>
              <a:t>each</a:t>
            </a:r>
            <a:r>
              <a:rPr lang="zh-CN" altLang="en-US" dirty="0" smtClean="0"/>
              <a:t> </a:t>
            </a:r>
            <a:r>
              <a:rPr lang="en-US" altLang="zh-CN" dirty="0" smtClean="0"/>
              <a:t>repetitive</a:t>
            </a:r>
            <a:r>
              <a:rPr lang="zh-CN" altLang="en-US" dirty="0" smtClean="0"/>
              <a:t> </a:t>
            </a:r>
            <a:r>
              <a:rPr lang="en-US" altLang="zh-CN" dirty="0" smtClean="0"/>
              <a:t>subsequence</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target</a:t>
            </a:r>
            <a:r>
              <a:rPr lang="zh-CN" altLang="en-US" dirty="0" smtClean="0"/>
              <a:t> </a:t>
            </a:r>
            <a:r>
              <a:rPr lang="en-US" altLang="zh-CN" dirty="0" smtClean="0"/>
              <a:t>genomic</a:t>
            </a:r>
            <a:r>
              <a:rPr lang="zh-CN" altLang="en-US" dirty="0" smtClean="0"/>
              <a:t> </a:t>
            </a:r>
            <a:r>
              <a:rPr lang="en-US" altLang="zh-CN" dirty="0" smtClean="0"/>
              <a:t>sequence</a:t>
            </a:r>
            <a:r>
              <a:rPr lang="zh-CN" altLang="en-US" dirty="0" smtClean="0"/>
              <a:t> </a:t>
            </a:r>
            <a:r>
              <a:rPr lang="en-US" altLang="zh-CN" dirty="0" smtClean="0"/>
              <a:t>by</a:t>
            </a:r>
            <a:r>
              <a:rPr lang="zh-CN" altLang="en-US" dirty="0" smtClean="0"/>
              <a:t> </a:t>
            </a:r>
            <a:r>
              <a:rPr lang="en-US" altLang="zh-CN" dirty="0" smtClean="0"/>
              <a:t>the</a:t>
            </a:r>
            <a:r>
              <a:rPr lang="zh-CN" altLang="en-US" dirty="0" smtClean="0"/>
              <a:t> </a:t>
            </a:r>
            <a:r>
              <a:rPr lang="en-US" altLang="zh-CN" dirty="0" smtClean="0"/>
              <a:t>corresponding</a:t>
            </a:r>
            <a:r>
              <a:rPr lang="zh-CN" altLang="en-US" dirty="0" smtClean="0"/>
              <a:t> </a:t>
            </a:r>
            <a:r>
              <a:rPr lang="en-US" altLang="zh-CN" dirty="0" smtClean="0"/>
              <a:t>encoded</a:t>
            </a:r>
            <a:r>
              <a:rPr lang="zh-CN" altLang="en-US" dirty="0" smtClean="0"/>
              <a:t> </a:t>
            </a:r>
            <a:r>
              <a:rPr lang="en-US" altLang="zh-CN" dirty="0" smtClean="0"/>
              <a:t>subsequence</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codebook.</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highly repetitive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subsequences are identified and stored in a codebook</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a:t>
            </a:r>
            <a:r>
              <a:rPr lang="en-US" sz="1200" b="0" i="0" u="none" strike="noStrike" kern="1200" baseline="0" dirty="0" smtClean="0">
                <a:solidFill>
                  <a:schemeClr val="tx1"/>
                </a:solidFill>
                <a:latin typeface="+mn-lt"/>
                <a:ea typeface="+mn-ea"/>
                <a:cs typeface="+mn-cs"/>
              </a:rPr>
              <a:t>dictionary</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932E73-4150-9741-A309-9DB6ED58B860}" type="slidenum">
              <a:rPr lang="en-US" smtClean="0"/>
              <a:t>5</a:t>
            </a:fld>
            <a:endParaRPr lang="en-US"/>
          </a:p>
        </p:txBody>
      </p:sp>
    </p:spTree>
    <p:extLst>
      <p:ext uri="{BB962C8B-B14F-4D97-AF65-F5344CB8AC3E}">
        <p14:creationId xmlns:p14="http://schemas.microsoft.com/office/powerpoint/2010/main" val="168103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highly </a:t>
            </a:r>
            <a:r>
              <a:rPr lang="en-US" sz="1200" b="0" i="0" u="none" strike="noStrike" kern="1200" baseline="0" dirty="0" smtClean="0">
                <a:solidFill>
                  <a:schemeClr val="tx1"/>
                </a:solidFill>
                <a:latin typeface="+mn-lt"/>
                <a:ea typeface="+mn-ea"/>
                <a:cs typeface="+mn-cs"/>
              </a:rPr>
              <a:t>repetitive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subsequences are identified and stored in a codebook</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dictionary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performances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different algorithms differ mainly based on how</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many repetitive subsequences can be identified and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how efficiently they can be encoded.</a:t>
            </a:r>
            <a:endParaRPr lang="en-US" dirty="0" smtClean="0"/>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6</a:t>
            </a:fld>
            <a:endParaRPr lang="en-US"/>
          </a:p>
        </p:txBody>
      </p:sp>
    </p:spTree>
    <p:extLst>
      <p:ext uri="{BB962C8B-B14F-4D97-AF65-F5344CB8AC3E}">
        <p14:creationId xmlns:p14="http://schemas.microsoft.com/office/powerpoint/2010/main" val="168103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Compression</a:t>
            </a:r>
            <a:r>
              <a:rPr lang="zh-CN" altLang="en-US" dirty="0" smtClean="0"/>
              <a:t> </a:t>
            </a:r>
            <a:r>
              <a:rPr lang="en-US" altLang="zh-CN" dirty="0" smtClean="0"/>
              <a:t>is</a:t>
            </a:r>
            <a:r>
              <a:rPr lang="zh-CN" altLang="en-US" dirty="0" smtClean="0"/>
              <a:t> </a:t>
            </a:r>
            <a:r>
              <a:rPr lang="en-US" altLang="zh-CN" dirty="0" smtClean="0"/>
              <a:t>achieved</a:t>
            </a:r>
            <a:r>
              <a:rPr lang="zh-CN" altLang="en-US" dirty="0" smtClean="0"/>
              <a:t> </a:t>
            </a:r>
            <a:r>
              <a:rPr lang="en-US" altLang="zh-CN" dirty="0" smtClean="0"/>
              <a:t>by</a:t>
            </a:r>
            <a:r>
              <a:rPr lang="zh-CN" altLang="en-US" dirty="0" smtClean="0"/>
              <a:t> </a:t>
            </a:r>
            <a:r>
              <a:rPr lang="en-US" altLang="zh-CN" dirty="0" smtClean="0"/>
              <a:t>replacing</a:t>
            </a:r>
            <a:r>
              <a:rPr lang="zh-CN" altLang="en-US" dirty="0" smtClean="0"/>
              <a:t> </a:t>
            </a:r>
            <a:r>
              <a:rPr lang="en-US" altLang="zh-CN" dirty="0" smtClean="0"/>
              <a:t>each</a:t>
            </a:r>
            <a:r>
              <a:rPr lang="zh-CN" altLang="en-US" dirty="0" smtClean="0"/>
              <a:t> </a:t>
            </a:r>
            <a:r>
              <a:rPr lang="en-US" altLang="zh-CN" dirty="0" smtClean="0"/>
              <a:t>repetitive</a:t>
            </a:r>
            <a:r>
              <a:rPr lang="zh-CN" altLang="en-US" dirty="0" smtClean="0"/>
              <a:t> </a:t>
            </a:r>
            <a:r>
              <a:rPr lang="en-US" altLang="zh-CN" dirty="0" smtClean="0"/>
              <a:t>subsequence</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target</a:t>
            </a:r>
            <a:r>
              <a:rPr lang="zh-CN" altLang="en-US" dirty="0" smtClean="0"/>
              <a:t> </a:t>
            </a:r>
            <a:r>
              <a:rPr lang="en-US" altLang="zh-CN" dirty="0" smtClean="0"/>
              <a:t>genomic</a:t>
            </a:r>
            <a:r>
              <a:rPr lang="zh-CN" altLang="en-US" dirty="0" smtClean="0"/>
              <a:t> </a:t>
            </a:r>
            <a:r>
              <a:rPr lang="en-US" altLang="zh-CN" dirty="0" smtClean="0"/>
              <a:t>sequence</a:t>
            </a:r>
            <a:r>
              <a:rPr lang="zh-CN" altLang="en-US" dirty="0" smtClean="0"/>
              <a:t> </a:t>
            </a:r>
            <a:r>
              <a:rPr lang="en-US" altLang="zh-CN" dirty="0" smtClean="0"/>
              <a:t>by</a:t>
            </a:r>
            <a:r>
              <a:rPr lang="zh-CN" altLang="en-US" dirty="0" smtClean="0"/>
              <a:t> </a:t>
            </a:r>
            <a:r>
              <a:rPr lang="en-US" altLang="zh-CN" dirty="0" smtClean="0"/>
              <a:t>the</a:t>
            </a:r>
            <a:r>
              <a:rPr lang="zh-CN" altLang="en-US" dirty="0" smtClean="0"/>
              <a:t> </a:t>
            </a:r>
            <a:r>
              <a:rPr lang="en-US" altLang="zh-CN" dirty="0" smtClean="0"/>
              <a:t>corresponding</a:t>
            </a:r>
            <a:r>
              <a:rPr lang="zh-CN" altLang="en-US" dirty="0" smtClean="0"/>
              <a:t> </a:t>
            </a:r>
            <a:r>
              <a:rPr lang="en-US" altLang="zh-CN" dirty="0" smtClean="0"/>
              <a:t>encoded</a:t>
            </a:r>
            <a:r>
              <a:rPr lang="zh-CN" altLang="en-US" dirty="0" smtClean="0"/>
              <a:t> </a:t>
            </a:r>
            <a:r>
              <a:rPr lang="en-US" altLang="zh-CN" dirty="0" smtClean="0"/>
              <a:t>subsequence</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codebook.</a:t>
            </a:r>
            <a:endParaRPr lang="en-US" sz="1200" b="0" i="0" u="none" strike="noStrike" kern="1200" baseline="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savings are dependent on the data.</a:t>
            </a:r>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7</a:t>
            </a:fld>
            <a:endParaRPr lang="en-US"/>
          </a:p>
        </p:txBody>
      </p:sp>
    </p:spTree>
    <p:extLst>
      <p:ext uri="{BB962C8B-B14F-4D97-AF65-F5344CB8AC3E}">
        <p14:creationId xmlns:p14="http://schemas.microsoft.com/office/powerpoint/2010/main" val="350787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no code word in the system that is a </a:t>
            </a:r>
            <a:r>
              <a:rPr lang="en-US" altLang="zh-CN" sz="1200" kern="1200" dirty="0" smtClean="0">
                <a:solidFill>
                  <a:schemeClr val="tx1"/>
                </a:solidFill>
                <a:latin typeface="+mn-lt"/>
                <a:ea typeface="+mn-ea"/>
                <a:cs typeface="+mn-cs"/>
              </a:rPr>
              <a:t>2</a:t>
            </a:r>
            <a:r>
              <a:rPr lang="en-US" sz="1200" kern="1200" dirty="0" smtClean="0">
                <a:solidFill>
                  <a:schemeClr val="tx1"/>
                </a:solidFill>
                <a:latin typeface="+mn-lt"/>
                <a:ea typeface="+mn-ea"/>
                <a:cs typeface="+mn-cs"/>
              </a:rPr>
              <a:t>prefix (initial segment) of any other code word in the system</a:t>
            </a:r>
            <a:endParaRPr lang="en-US" dirty="0" smtClean="0"/>
          </a:p>
          <a:p>
            <a:endParaRPr lang="en-US" dirty="0" smtClean="0"/>
          </a:p>
          <a:p>
            <a:r>
              <a:rPr lang="en-US" dirty="0" smtClean="0"/>
              <a:t>Shannon</a:t>
            </a:r>
            <a:r>
              <a:rPr lang="zh-CN" altLang="en-US" dirty="0" smtClean="0"/>
              <a:t> </a:t>
            </a:r>
            <a:r>
              <a:rPr lang="en-US" altLang="zh-CN" dirty="0" smtClean="0"/>
              <a:t>shows</a:t>
            </a:r>
            <a:r>
              <a:rPr lang="zh-CN" altLang="en-US" dirty="0" smtClean="0"/>
              <a:t> </a:t>
            </a:r>
            <a:r>
              <a:rPr lang="en-US" altLang="zh-CN" dirty="0" smtClean="0"/>
              <a:t>that</a:t>
            </a:r>
            <a:r>
              <a:rPr lang="zh-CN" altLang="en-US" dirty="0" smtClean="0"/>
              <a:t> </a:t>
            </a:r>
            <a:r>
              <a:rPr lang="en-US" altLang="zh-CN" dirty="0" smtClean="0"/>
              <a:t>this</a:t>
            </a:r>
            <a:r>
              <a:rPr lang="zh-CN" altLang="en-US" dirty="0" smtClean="0"/>
              <a:t> </a:t>
            </a:r>
            <a:r>
              <a:rPr lang="en-US" altLang="zh-CN" dirty="0" smtClean="0"/>
              <a:t>is</a:t>
            </a:r>
            <a:r>
              <a:rPr lang="zh-CN" altLang="en-US" dirty="0" smtClean="0"/>
              <a:t> </a:t>
            </a:r>
            <a:r>
              <a:rPr lang="en-US" altLang="zh-CN" dirty="0" smtClean="0"/>
              <a:t>optimal</a:t>
            </a:r>
            <a:r>
              <a:rPr lang="zh-CN" altLang="en-US" dirty="0" smtClean="0"/>
              <a:t> </a:t>
            </a:r>
            <a:r>
              <a:rPr lang="en-US" altLang="zh-CN" dirty="0" smtClean="0"/>
              <a:t>for</a:t>
            </a:r>
            <a:r>
              <a:rPr lang="zh-CN" altLang="en-US" dirty="0" smtClean="0"/>
              <a:t> </a:t>
            </a:r>
            <a:r>
              <a:rPr lang="en-US" altLang="zh-CN" dirty="0" smtClean="0"/>
              <a:t>coding</a:t>
            </a:r>
            <a:r>
              <a:rPr lang="zh-CN" altLang="en-US" dirty="0" smtClean="0"/>
              <a:t> </a:t>
            </a:r>
            <a:r>
              <a:rPr lang="en-US" altLang="zh-CN" dirty="0" smtClean="0"/>
              <a:t>in</a:t>
            </a:r>
            <a:r>
              <a:rPr lang="zh-CN" altLang="en-US" dirty="0" smtClean="0"/>
              <a:t> </a:t>
            </a:r>
            <a:r>
              <a:rPr lang="en-US" altLang="zh-CN" dirty="0" smtClean="0"/>
              <a:t>binary</a:t>
            </a:r>
            <a:r>
              <a:rPr lang="zh-CN" altLang="en-US" dirty="0" smtClean="0"/>
              <a:t> </a:t>
            </a:r>
            <a:r>
              <a:rPr lang="en-US" altLang="zh-CN" dirty="0" smtClean="0"/>
              <a:t>bits</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8</a:t>
            </a:fld>
            <a:endParaRPr lang="en-US"/>
          </a:p>
        </p:txBody>
      </p:sp>
    </p:spTree>
    <p:extLst>
      <p:ext uri="{BB962C8B-B14F-4D97-AF65-F5344CB8AC3E}">
        <p14:creationId xmlns:p14="http://schemas.microsoft.com/office/powerpoint/2010/main" val="297771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Ziv</a:t>
            </a:r>
            <a:r>
              <a:rPr lang="zh-CN" altLang="en-US" dirty="0" smtClean="0"/>
              <a:t> </a:t>
            </a:r>
            <a:r>
              <a:rPr lang="en-US" altLang="zh-CN" dirty="0" smtClean="0"/>
              <a:t>and</a:t>
            </a:r>
            <a:r>
              <a:rPr lang="zh-CN" altLang="en-US" dirty="0" smtClean="0"/>
              <a:t> </a:t>
            </a:r>
            <a:r>
              <a:rPr lang="en-US" altLang="zh-CN" dirty="0" smtClean="0"/>
              <a:t>Lempel</a:t>
            </a:r>
            <a:r>
              <a:rPr lang="zh-CN" altLang="en-US" dirty="0" smtClean="0"/>
              <a:t> </a:t>
            </a:r>
            <a:r>
              <a:rPr lang="en-US" altLang="zh-CN" dirty="0" smtClean="0"/>
              <a:t>wrote</a:t>
            </a:r>
            <a:r>
              <a:rPr lang="zh-CN" altLang="en-US" dirty="0" smtClean="0"/>
              <a:t> </a:t>
            </a:r>
            <a:r>
              <a:rPr lang="en-US" altLang="zh-CN" dirty="0" smtClean="0"/>
              <a:t>the</a:t>
            </a:r>
            <a:r>
              <a:rPr lang="zh-CN" altLang="en-US" dirty="0" smtClean="0"/>
              <a:t> </a:t>
            </a:r>
            <a:r>
              <a:rPr lang="en-US" altLang="zh-CN" dirty="0" smtClean="0"/>
              <a:t>paper</a:t>
            </a:r>
            <a:r>
              <a:rPr lang="zh-CN" altLang="en-US" dirty="0" smtClean="0"/>
              <a:t> </a:t>
            </a:r>
            <a:r>
              <a:rPr lang="en-US" altLang="zh-CN" dirty="0" smtClean="0"/>
              <a:t>in</a:t>
            </a:r>
            <a:r>
              <a:rPr lang="zh-CN" altLang="en-US" dirty="0" smtClean="0"/>
              <a:t> </a:t>
            </a:r>
            <a:r>
              <a:rPr lang="en-US" altLang="zh-CN" dirty="0" smtClean="0"/>
              <a:t>1977</a:t>
            </a:r>
          </a:p>
          <a:p>
            <a:endParaRPr lang="en-US" dirty="0" smtClean="0"/>
          </a:p>
          <a:p>
            <a:r>
              <a:rPr lang="en-US" dirty="0" smtClean="0"/>
              <a:t>Recursion</a:t>
            </a:r>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9</a:t>
            </a:fld>
            <a:endParaRPr lang="en-US"/>
          </a:p>
        </p:txBody>
      </p:sp>
    </p:spTree>
    <p:extLst>
      <p:ext uri="{BB962C8B-B14F-4D97-AF65-F5344CB8AC3E}">
        <p14:creationId xmlns:p14="http://schemas.microsoft.com/office/powerpoint/2010/main" val="234109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932E73-4150-9741-A309-9DB6ED58B860}" type="slidenum">
              <a:rPr lang="en-US" smtClean="0"/>
              <a:t>10</a:t>
            </a:fld>
            <a:endParaRPr lang="en-US"/>
          </a:p>
        </p:txBody>
      </p:sp>
    </p:spTree>
    <p:extLst>
      <p:ext uri="{BB962C8B-B14F-4D97-AF65-F5344CB8AC3E}">
        <p14:creationId xmlns:p14="http://schemas.microsoft.com/office/powerpoint/2010/main" val="387176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5C3B9C36-92F4-5047-AA4C-CD69B6C1F4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40D7E0C-594F-0448-BCC0-058E6AEA6A03}" type="datetimeFigureOut">
              <a:rPr lang="en-US" smtClean="0"/>
              <a:t>8/5/15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D7E0C-594F-0448-BCC0-058E6AEA6A03}" type="datetimeFigureOut">
              <a:rPr lang="en-US" smtClean="0"/>
              <a:t>8/5/15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5C3B9C36-92F4-5047-AA4C-CD69B6C1F4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9C36-92F4-5047-AA4C-CD69B6C1F4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D7E0C-594F-0448-BCC0-058E6AEA6A03}"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9C36-92F4-5047-AA4C-CD69B6C1F4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40D7E0C-594F-0448-BCC0-058E6AEA6A03}" type="datetimeFigureOut">
              <a:rPr lang="en-US" smtClean="0"/>
              <a:t>8/5/15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B9C36-92F4-5047-AA4C-CD69B6C1F483}"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40D7E0C-594F-0448-BCC0-058E6AEA6A03}"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9C36-92F4-5047-AA4C-CD69B6C1F483}"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40D7E0C-594F-0448-BCC0-058E6AEA6A03}" type="datetimeFigureOut">
              <a:rPr lang="en-US" smtClean="0"/>
              <a:t>8/5/15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5C3B9C36-92F4-5047-AA4C-CD69B6C1F4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1.bin"/><Relationship Id="rId5" Type="http://schemas.openxmlformats.org/officeDocument/2006/relationships/image" Target="../media/image16.emf"/><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gzip.org" TargetMode="External"/><Relationship Id="rId4" Type="http://schemas.openxmlformats.org/officeDocument/2006/relationships/hyperlink" Target="http://www.bzip.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www.gzip.org" TargetMode="External"/><Relationship Id="rId4" Type="http://schemas.openxmlformats.org/officeDocument/2006/relationships/hyperlink" Target="http://www.bzip.or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2287" y="1789975"/>
            <a:ext cx="6477000" cy="1914144"/>
          </a:xfrm>
        </p:spPr>
        <p:txBody>
          <a:bodyPr/>
          <a:lstStyle/>
          <a:p>
            <a:r>
              <a:rPr lang="en-US" dirty="0" smtClean="0"/>
              <a:t>	Journal Club</a:t>
            </a:r>
            <a:endParaRPr lang="en-US" dirty="0"/>
          </a:p>
        </p:txBody>
      </p:sp>
      <p:sp>
        <p:nvSpPr>
          <p:cNvPr id="3" name="Subtitle 2"/>
          <p:cNvSpPr>
            <a:spLocks noGrp="1"/>
          </p:cNvSpPr>
          <p:nvPr>
            <p:ph type="subTitle" idx="1"/>
          </p:nvPr>
        </p:nvSpPr>
        <p:spPr>
          <a:xfrm>
            <a:off x="4832381" y="4233387"/>
            <a:ext cx="2919912" cy="848753"/>
          </a:xfrm>
        </p:spPr>
        <p:txBody>
          <a:bodyPr/>
          <a:lstStyle/>
          <a:p>
            <a:r>
              <a:rPr lang="en-US" dirty="0" smtClean="0"/>
              <a:t>08/05/2015</a:t>
            </a:r>
            <a:endParaRPr lang="en-US" dirty="0"/>
          </a:p>
        </p:txBody>
      </p:sp>
    </p:spTree>
    <p:extLst>
      <p:ext uri="{BB962C8B-B14F-4D97-AF65-F5344CB8AC3E}">
        <p14:creationId xmlns:p14="http://schemas.microsoft.com/office/powerpoint/2010/main" val="3506300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612"/>
            <a:ext cx="8229600" cy="6243917"/>
          </a:xfrm>
        </p:spPr>
        <p:txBody>
          <a:bodyPr>
            <a:normAutofit/>
          </a:bodyPr>
          <a:lstStyle/>
          <a:p>
            <a:r>
              <a:rPr lang="en-US" b="1" dirty="0" smtClean="0"/>
              <a:t>Arithmetic coding</a:t>
            </a:r>
          </a:p>
          <a:p>
            <a:pPr lvl="1"/>
            <a:r>
              <a:rPr lang="en-US" sz="2400" b="1" dirty="0"/>
              <a:t>E</a:t>
            </a:r>
            <a:r>
              <a:rPr lang="en-US" sz="2400" b="1" dirty="0" smtClean="0"/>
              <a:t>ncodes </a:t>
            </a:r>
            <a:r>
              <a:rPr lang="en-US" sz="2400" b="1" dirty="0"/>
              <a:t>the entire message into a single </a:t>
            </a:r>
            <a:r>
              <a:rPr lang="en-US" sz="2400" b="1" dirty="0" smtClean="0"/>
              <a:t>number</a:t>
            </a:r>
            <a:r>
              <a:rPr lang="en-US" sz="2400" b="1" dirty="0"/>
              <a:t>	</a:t>
            </a:r>
            <a:endParaRPr lang="en-US" sz="2400" b="1" dirty="0" smtClean="0"/>
          </a:p>
          <a:p>
            <a:pPr lvl="1"/>
            <a:r>
              <a:rPr lang="en-US" sz="2400" b="1" dirty="0" smtClean="0"/>
              <a:t>Code</a:t>
            </a:r>
            <a:r>
              <a:rPr lang="zh-CN" altLang="en-US" sz="2400" b="1" dirty="0" smtClean="0"/>
              <a:t> </a:t>
            </a:r>
            <a:r>
              <a:rPr lang="en-US" altLang="zh-CN" sz="2400" b="1" dirty="0" smtClean="0"/>
              <a:t>length:</a:t>
            </a:r>
            <a:r>
              <a:rPr lang="zh-CN" altLang="en-US" sz="2400" b="1" dirty="0" smtClean="0"/>
              <a:t>                  </a:t>
            </a:r>
            <a:r>
              <a:rPr lang="en-US" altLang="zh-CN" sz="2400" b="1" dirty="0" smtClean="0"/>
              <a:t>  bits</a:t>
            </a:r>
          </a:p>
          <a:p>
            <a:pPr lvl="1"/>
            <a:r>
              <a:rPr lang="en-US" sz="2400" b="1" dirty="0" smtClean="0"/>
              <a:t>Cumulative</a:t>
            </a:r>
            <a:r>
              <a:rPr lang="zh-CN" altLang="en-US" sz="2400" b="1" dirty="0" smtClean="0"/>
              <a:t> </a:t>
            </a:r>
            <a:r>
              <a:rPr lang="en-US" altLang="zh-CN" sz="2400" b="1" dirty="0" smtClean="0"/>
              <a:t>distribution</a:t>
            </a:r>
            <a:r>
              <a:rPr lang="zh-CN" altLang="en-US" sz="2400" b="1" dirty="0" smtClean="0"/>
              <a:t> </a:t>
            </a:r>
            <a:r>
              <a:rPr lang="en-US" altLang="zh-CN" sz="2400" b="1" dirty="0" smtClean="0"/>
              <a:t>function</a:t>
            </a:r>
            <a:endParaRPr lang="en-US" altLang="zh-CN" sz="2400" b="1" dirty="0"/>
          </a:p>
          <a:p>
            <a:pPr marL="457200" lvl="1" indent="0">
              <a:buNone/>
            </a:pPr>
            <a:r>
              <a:rPr lang="en-US" altLang="zh-CN" sz="2400" b="1" dirty="0" smtClean="0"/>
              <a:t>Ex:</a:t>
            </a:r>
            <a:r>
              <a:rPr lang="zh-CN" altLang="en-US" sz="2400" b="1" dirty="0" smtClean="0"/>
              <a:t> </a:t>
            </a:r>
            <a:r>
              <a:rPr lang="en-US" altLang="zh-CN" sz="2400" b="1" dirty="0" smtClean="0"/>
              <a:t>Random</a:t>
            </a:r>
            <a:r>
              <a:rPr lang="zh-CN" altLang="en-US" sz="2400" b="1" dirty="0" smtClean="0"/>
              <a:t> </a:t>
            </a:r>
            <a:r>
              <a:rPr lang="en-US" altLang="zh-CN" sz="2400" b="1" dirty="0" smtClean="0"/>
              <a:t>variable</a:t>
            </a:r>
            <a:r>
              <a:rPr lang="zh-CN" altLang="en-US" sz="2400" b="1" dirty="0" smtClean="0"/>
              <a:t> </a:t>
            </a:r>
            <a:r>
              <a:rPr lang="en-US" altLang="zh-CN" sz="2400" b="1" dirty="0" smtClean="0"/>
              <a:t>X</a:t>
            </a:r>
            <a:r>
              <a:rPr lang="zh-CN" altLang="en-US" sz="2400" b="1" dirty="0" smtClean="0"/>
              <a:t> </a:t>
            </a:r>
            <a:r>
              <a:rPr lang="en-US" altLang="zh-CN" sz="2400" b="1" dirty="0" smtClean="0"/>
              <a:t>with</a:t>
            </a:r>
            <a:r>
              <a:rPr lang="zh-CN" altLang="en-US" sz="2400" b="1" dirty="0" smtClean="0"/>
              <a:t> </a:t>
            </a:r>
            <a:r>
              <a:rPr lang="en-US" altLang="zh-CN" sz="2400" b="1" dirty="0" smtClean="0"/>
              <a:t>a</a:t>
            </a:r>
            <a:r>
              <a:rPr lang="zh-CN" altLang="en-US" sz="2400" b="1" dirty="0" smtClean="0"/>
              <a:t> </a:t>
            </a:r>
            <a:r>
              <a:rPr lang="en-US" altLang="zh-CN" sz="2400" b="1" dirty="0" smtClean="0"/>
              <a:t>ternary</a:t>
            </a:r>
            <a:r>
              <a:rPr lang="zh-CN" altLang="en-US" sz="2400" b="1" dirty="0" smtClean="0"/>
              <a:t> </a:t>
            </a:r>
            <a:r>
              <a:rPr lang="en-US" altLang="zh-CN" sz="2400" b="1" dirty="0" smtClean="0"/>
              <a:t>alphabet</a:t>
            </a:r>
            <a:r>
              <a:rPr lang="zh-CN" altLang="en-US" sz="2400" b="1" dirty="0" smtClean="0"/>
              <a:t> </a:t>
            </a:r>
            <a:r>
              <a:rPr lang="en-US" altLang="zh-CN" sz="2400" b="1" dirty="0" smtClean="0"/>
              <a:t>{A,B,C},</a:t>
            </a:r>
            <a:r>
              <a:rPr lang="zh-CN" altLang="en-US" sz="2400" b="1" dirty="0" smtClean="0"/>
              <a:t> </a:t>
            </a:r>
            <a:r>
              <a:rPr lang="en-US" altLang="zh-CN" sz="2400" b="1" dirty="0" smtClean="0"/>
              <a:t>with</a:t>
            </a:r>
            <a:r>
              <a:rPr lang="zh-CN" altLang="en-US" sz="2400" b="1" dirty="0" smtClean="0"/>
              <a:t> </a:t>
            </a:r>
            <a:r>
              <a:rPr lang="en-US" altLang="zh-CN" sz="2400" b="1" dirty="0" smtClean="0"/>
              <a:t>probabilities</a:t>
            </a:r>
            <a:r>
              <a:rPr lang="zh-CN" altLang="en-US" sz="2400" b="1" dirty="0" smtClean="0"/>
              <a:t> </a:t>
            </a:r>
            <a:r>
              <a:rPr lang="en-US" altLang="zh-CN" sz="2400" b="1" dirty="0" smtClean="0"/>
              <a:t>0.4,</a:t>
            </a:r>
            <a:r>
              <a:rPr lang="zh-CN" altLang="en-US" sz="2400" b="1" dirty="0" smtClean="0"/>
              <a:t> </a:t>
            </a:r>
            <a:r>
              <a:rPr lang="en-US" altLang="zh-CN" sz="2400" b="1" dirty="0" smtClean="0"/>
              <a:t>0.4,</a:t>
            </a:r>
            <a:r>
              <a:rPr lang="zh-CN" altLang="en-US" sz="2400" b="1" dirty="0" smtClean="0"/>
              <a:t> </a:t>
            </a:r>
            <a:r>
              <a:rPr lang="en-US" altLang="zh-CN" sz="2400" b="1" dirty="0" smtClean="0"/>
              <a:t>0.2</a:t>
            </a:r>
          </a:p>
        </p:txBody>
      </p:sp>
      <p:graphicFrame>
        <p:nvGraphicFramePr>
          <p:cNvPr id="4" name="Object 3"/>
          <p:cNvGraphicFramePr>
            <a:graphicFrameLocks noChangeAspect="1"/>
          </p:cNvGraphicFramePr>
          <p:nvPr>
            <p:extLst>
              <p:ext uri="{D42A27DB-BD31-4B8C-83A1-F6EECF244321}">
                <p14:modId xmlns:p14="http://schemas.microsoft.com/office/powerpoint/2010/main" val="1758076013"/>
              </p:ext>
            </p:extLst>
          </p:nvPr>
        </p:nvGraphicFramePr>
        <p:xfrm>
          <a:off x="3187433" y="1150164"/>
          <a:ext cx="1168400" cy="431800"/>
        </p:xfrm>
        <a:graphic>
          <a:graphicData uri="http://schemas.openxmlformats.org/presentationml/2006/ole">
            <mc:AlternateContent xmlns:mc="http://schemas.openxmlformats.org/markup-compatibility/2006">
              <mc:Choice xmlns:v="urn:schemas-microsoft-com:vml" Requires="v">
                <p:oleObj spid="_x0000_s5143" name="Equation" r:id="rId4" imgW="1168400" imgH="431800" progId="Equation.3">
                  <p:embed/>
                </p:oleObj>
              </mc:Choice>
              <mc:Fallback>
                <p:oleObj name="Equation" r:id="rId4" imgW="1168400" imgH="431800" progId="Equation.3">
                  <p:embed/>
                  <p:pic>
                    <p:nvPicPr>
                      <p:cNvPr id="0" name=""/>
                      <p:cNvPicPr/>
                      <p:nvPr/>
                    </p:nvPicPr>
                    <p:blipFill>
                      <a:blip r:embed="rId5"/>
                      <a:stretch>
                        <a:fillRect/>
                      </a:stretch>
                    </p:blipFill>
                    <p:spPr>
                      <a:xfrm>
                        <a:off x="3187433" y="1150164"/>
                        <a:ext cx="1168400" cy="431800"/>
                      </a:xfrm>
                      <a:prstGeom prst="rect">
                        <a:avLst/>
                      </a:prstGeom>
                    </p:spPr>
                  </p:pic>
                </p:oleObj>
              </mc:Fallback>
            </mc:AlternateContent>
          </a:graphicData>
        </a:graphic>
      </p:graphicFrame>
      <p:pic>
        <p:nvPicPr>
          <p:cNvPr id="5" name="Picture 4" descr="Screen Shot 2015-08-01 at 11.58.2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871" y="3204030"/>
            <a:ext cx="3531347" cy="3011582"/>
          </a:xfrm>
          <a:prstGeom prst="rect">
            <a:avLst/>
          </a:prstGeom>
        </p:spPr>
      </p:pic>
      <p:pic>
        <p:nvPicPr>
          <p:cNvPr id="6" name="Picture 5" descr="Screen Shot 2015-08-01 at 11.59.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1951" y="3189089"/>
            <a:ext cx="3819184" cy="3026523"/>
          </a:xfrm>
          <a:prstGeom prst="rect">
            <a:avLst/>
          </a:prstGeom>
        </p:spPr>
      </p:pic>
    </p:spTree>
    <p:extLst>
      <p:ext uri="{BB962C8B-B14F-4D97-AF65-F5344CB8AC3E}">
        <p14:creationId xmlns:p14="http://schemas.microsoft.com/office/powerpoint/2010/main" val="526787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8-01 at 11.5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47" y="275030"/>
            <a:ext cx="3531347" cy="3011582"/>
          </a:xfrm>
          <a:prstGeom prst="rect">
            <a:avLst/>
          </a:prstGeom>
        </p:spPr>
      </p:pic>
      <p:pic>
        <p:nvPicPr>
          <p:cNvPr id="6" name="Picture 5" descr="Screen Shot 2015-08-01 at 11.5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027" y="260089"/>
            <a:ext cx="3819184" cy="3026523"/>
          </a:xfrm>
          <a:prstGeom prst="rect">
            <a:avLst/>
          </a:prstGeom>
        </p:spPr>
      </p:pic>
      <p:sp>
        <p:nvSpPr>
          <p:cNvPr id="7" name="TextBox 6"/>
          <p:cNvSpPr txBox="1"/>
          <p:nvPr/>
        </p:nvSpPr>
        <p:spPr>
          <a:xfrm>
            <a:off x="631968" y="3615212"/>
            <a:ext cx="8608494" cy="2554545"/>
          </a:xfrm>
          <a:prstGeom prst="rect">
            <a:avLst/>
          </a:prstGeom>
          <a:noFill/>
        </p:spPr>
        <p:txBody>
          <a:bodyPr wrap="square" rtlCol="0">
            <a:spAutoFit/>
          </a:bodyPr>
          <a:lstStyle/>
          <a:p>
            <a:r>
              <a:rPr lang="en-US" sz="2000" b="1" dirty="0" smtClean="0"/>
              <a:t>To</a:t>
            </a:r>
            <a:r>
              <a:rPr lang="zh-CN" altLang="en-US" sz="2000" b="1" dirty="0" smtClean="0"/>
              <a:t> </a:t>
            </a:r>
            <a:r>
              <a:rPr lang="en-US" altLang="zh-CN" sz="2000" b="1" dirty="0" smtClean="0"/>
              <a:t>encode</a:t>
            </a:r>
            <a:r>
              <a:rPr lang="zh-CN" altLang="en-US" sz="2000" b="1" dirty="0" smtClean="0"/>
              <a:t> </a:t>
            </a:r>
            <a:r>
              <a:rPr lang="en-US" altLang="zh-CN" sz="2000" b="1" dirty="0" smtClean="0"/>
              <a:t>ACAA:</a:t>
            </a:r>
            <a:endParaRPr lang="en-US" sz="2000" b="1" dirty="0" smtClean="0"/>
          </a:p>
          <a:p>
            <a:r>
              <a:rPr lang="en-US" sz="2000" b="1" dirty="0" smtClean="0"/>
              <a:t>After</a:t>
            </a:r>
            <a:r>
              <a:rPr lang="zh-CN" altLang="en-US" sz="2000" b="1" dirty="0" smtClean="0"/>
              <a:t> </a:t>
            </a:r>
            <a:r>
              <a:rPr lang="en-US" altLang="zh-CN" sz="2000" b="1" dirty="0" smtClean="0"/>
              <a:t>the</a:t>
            </a:r>
            <a:r>
              <a:rPr lang="zh-CN" altLang="en-US" sz="2000" b="1" dirty="0" smtClean="0"/>
              <a:t> </a:t>
            </a:r>
            <a:r>
              <a:rPr lang="en-US" altLang="zh-CN" sz="2000" b="1" dirty="0" smtClean="0"/>
              <a:t>first</a:t>
            </a:r>
            <a:r>
              <a:rPr lang="zh-CN" altLang="en-US" sz="2000" b="1" dirty="0" smtClean="0"/>
              <a:t> </a:t>
            </a:r>
            <a:r>
              <a:rPr lang="en-US" altLang="zh-CN" sz="2000" b="1" dirty="0" smtClean="0"/>
              <a:t>symbol</a:t>
            </a:r>
            <a:r>
              <a:rPr lang="zh-CN" altLang="en-US" sz="2000" b="1" dirty="0" smtClean="0"/>
              <a:t> </a:t>
            </a:r>
            <a:r>
              <a:rPr lang="en-US" altLang="zh-CN" sz="2000" b="1" dirty="0" smtClean="0"/>
              <a:t>A</a:t>
            </a:r>
            <a:r>
              <a:rPr lang="zh-CN" altLang="en-US" sz="2000" b="1" dirty="0" smtClean="0"/>
              <a:t> </a:t>
            </a:r>
            <a:r>
              <a:rPr lang="en-US" altLang="zh-CN" sz="2000" b="1" dirty="0" smtClean="0"/>
              <a:t>is</a:t>
            </a:r>
            <a:r>
              <a:rPr lang="zh-CN" altLang="en-US" sz="2000" b="1" dirty="0" smtClean="0"/>
              <a:t> </a:t>
            </a:r>
            <a:r>
              <a:rPr lang="en-US" altLang="zh-CN" sz="2000" b="1" dirty="0" smtClean="0"/>
              <a:t>[0,</a:t>
            </a:r>
            <a:r>
              <a:rPr lang="zh-CN" altLang="en-US" sz="2000" b="1" dirty="0" smtClean="0"/>
              <a:t> </a:t>
            </a:r>
            <a:r>
              <a:rPr lang="en-US" altLang="zh-CN" sz="2000" b="1" dirty="0" smtClean="0"/>
              <a:t>0.4)</a:t>
            </a:r>
          </a:p>
          <a:p>
            <a:r>
              <a:rPr lang="en-US" sz="2000" b="1" dirty="0" smtClean="0"/>
              <a:t>After</a:t>
            </a:r>
            <a:r>
              <a:rPr lang="zh-CN" altLang="en-US" sz="2000" b="1" dirty="0" smtClean="0"/>
              <a:t> </a:t>
            </a:r>
            <a:r>
              <a:rPr lang="en-US" altLang="zh-CN" sz="2000" b="1" dirty="0" smtClean="0"/>
              <a:t>the</a:t>
            </a:r>
            <a:r>
              <a:rPr lang="zh-CN" altLang="en-US" sz="2000" b="1" dirty="0" smtClean="0"/>
              <a:t> </a:t>
            </a:r>
            <a:r>
              <a:rPr lang="en-US" altLang="zh-CN" sz="2000" b="1" dirty="0" smtClean="0"/>
              <a:t>second</a:t>
            </a:r>
            <a:r>
              <a:rPr lang="zh-CN" altLang="en-US" sz="2000" b="1" dirty="0" smtClean="0"/>
              <a:t> </a:t>
            </a:r>
            <a:r>
              <a:rPr lang="en-US" altLang="zh-CN" sz="2000" b="1" dirty="0" smtClean="0"/>
              <a:t>symbol</a:t>
            </a:r>
            <a:r>
              <a:rPr lang="zh-CN" altLang="en-US" sz="2000" b="1" dirty="0" smtClean="0"/>
              <a:t> </a:t>
            </a:r>
            <a:r>
              <a:rPr lang="en-US" altLang="zh-CN" sz="2000" b="1" dirty="0" smtClean="0"/>
              <a:t>C</a:t>
            </a:r>
            <a:r>
              <a:rPr lang="zh-CN" altLang="en-US" sz="2000" b="1" dirty="0" smtClean="0"/>
              <a:t> </a:t>
            </a:r>
            <a:r>
              <a:rPr lang="en-US" altLang="zh-CN" sz="2000" b="1" dirty="0" smtClean="0"/>
              <a:t>is</a:t>
            </a:r>
            <a:r>
              <a:rPr lang="zh-CN" altLang="en-US" sz="2000" b="1" dirty="0" smtClean="0"/>
              <a:t> </a:t>
            </a:r>
            <a:r>
              <a:rPr lang="en-US" altLang="zh-CN" sz="2000" b="1" dirty="0" smtClean="0"/>
              <a:t>[0.32,</a:t>
            </a:r>
            <a:r>
              <a:rPr lang="zh-CN" altLang="en-US" sz="2000" b="1" dirty="0" smtClean="0"/>
              <a:t> </a:t>
            </a:r>
            <a:r>
              <a:rPr lang="en-US" altLang="zh-CN" sz="2000" b="1" dirty="0" smtClean="0"/>
              <a:t>0.4)</a:t>
            </a:r>
          </a:p>
          <a:p>
            <a:r>
              <a:rPr lang="en-US" sz="2000" b="1" dirty="0" smtClean="0"/>
              <a:t>After</a:t>
            </a:r>
            <a:r>
              <a:rPr lang="zh-CN" altLang="en-US" sz="2000" b="1" dirty="0" smtClean="0"/>
              <a:t> </a:t>
            </a:r>
            <a:r>
              <a:rPr lang="en-US" altLang="zh-CN" sz="2000" b="1" dirty="0" smtClean="0"/>
              <a:t>the</a:t>
            </a:r>
            <a:r>
              <a:rPr lang="zh-CN" altLang="en-US" sz="2000" b="1" dirty="0" smtClean="0"/>
              <a:t> </a:t>
            </a:r>
            <a:r>
              <a:rPr lang="en-US" altLang="zh-CN" sz="2000" b="1" dirty="0" smtClean="0"/>
              <a:t>third</a:t>
            </a:r>
            <a:r>
              <a:rPr lang="zh-CN" altLang="en-US" sz="2000" b="1" dirty="0" smtClean="0"/>
              <a:t> </a:t>
            </a:r>
            <a:r>
              <a:rPr lang="en-US" altLang="zh-CN" sz="2000" b="1" dirty="0" smtClean="0"/>
              <a:t>symbol</a:t>
            </a:r>
            <a:r>
              <a:rPr lang="zh-CN" altLang="en-US" sz="2000" b="1" dirty="0" smtClean="0"/>
              <a:t> </a:t>
            </a:r>
            <a:r>
              <a:rPr lang="en-US" altLang="zh-CN" sz="2000" b="1" dirty="0" smtClean="0"/>
              <a:t>A,</a:t>
            </a:r>
            <a:r>
              <a:rPr lang="zh-CN" altLang="en-US" sz="2000" b="1" dirty="0" smtClean="0"/>
              <a:t> </a:t>
            </a:r>
            <a:r>
              <a:rPr lang="en-US" altLang="zh-CN" sz="2000" b="1" dirty="0" smtClean="0"/>
              <a:t>it</a:t>
            </a:r>
            <a:r>
              <a:rPr lang="zh-CN" altLang="en-US" sz="2000" b="1" dirty="0" smtClean="0"/>
              <a:t> </a:t>
            </a:r>
            <a:r>
              <a:rPr lang="en-US" altLang="zh-CN" sz="2000" b="1" dirty="0" smtClean="0"/>
              <a:t>is</a:t>
            </a:r>
            <a:r>
              <a:rPr lang="zh-CN" altLang="en-US" sz="2000" b="1" dirty="0" smtClean="0"/>
              <a:t> </a:t>
            </a:r>
            <a:r>
              <a:rPr lang="en-US" altLang="zh-CN" sz="2000" b="1" dirty="0" smtClean="0"/>
              <a:t>[0.32,</a:t>
            </a:r>
            <a:r>
              <a:rPr lang="zh-CN" altLang="en-US" sz="2000" b="1" dirty="0" smtClean="0"/>
              <a:t> </a:t>
            </a:r>
            <a:r>
              <a:rPr lang="en-US" altLang="zh-CN" sz="2000" b="1" dirty="0" smtClean="0"/>
              <a:t>0.352)</a:t>
            </a:r>
          </a:p>
          <a:p>
            <a:r>
              <a:rPr lang="en-US" sz="2000" b="1" dirty="0" smtClean="0"/>
              <a:t>After</a:t>
            </a:r>
            <a:r>
              <a:rPr lang="zh-CN" altLang="en-US" sz="2000" b="1" dirty="0" smtClean="0"/>
              <a:t> </a:t>
            </a:r>
            <a:r>
              <a:rPr lang="en-US" altLang="zh-CN" sz="2000" b="1" dirty="0" smtClean="0"/>
              <a:t>the</a:t>
            </a:r>
            <a:r>
              <a:rPr lang="zh-CN" altLang="en-US" sz="2000" b="1" dirty="0" smtClean="0"/>
              <a:t> </a:t>
            </a:r>
            <a:r>
              <a:rPr lang="en-US" altLang="zh-CN" sz="2000" b="1" dirty="0" smtClean="0"/>
              <a:t>fourth</a:t>
            </a:r>
            <a:r>
              <a:rPr lang="zh-CN" altLang="en-US" sz="2000" b="1" dirty="0" smtClean="0"/>
              <a:t> </a:t>
            </a:r>
            <a:r>
              <a:rPr lang="en-US" altLang="zh-CN" sz="2000" b="1" dirty="0" smtClean="0"/>
              <a:t>symbol</a:t>
            </a:r>
            <a:r>
              <a:rPr lang="zh-CN" altLang="en-US" sz="2000" b="1" dirty="0"/>
              <a:t> </a:t>
            </a:r>
            <a:r>
              <a:rPr lang="en-US" altLang="zh-CN" sz="2000" b="1" dirty="0" smtClean="0"/>
              <a:t>A,</a:t>
            </a:r>
            <a:r>
              <a:rPr lang="zh-CN" altLang="en-US" sz="2000" b="1" dirty="0" smtClean="0"/>
              <a:t> </a:t>
            </a:r>
            <a:r>
              <a:rPr lang="en-US" altLang="zh-CN" sz="2000" b="1" dirty="0" smtClean="0"/>
              <a:t>it</a:t>
            </a:r>
            <a:r>
              <a:rPr lang="zh-CN" altLang="en-US" sz="2000" b="1" dirty="0" smtClean="0"/>
              <a:t> </a:t>
            </a:r>
            <a:r>
              <a:rPr lang="en-US" altLang="zh-CN" sz="2000" b="1" dirty="0" smtClean="0"/>
              <a:t>is</a:t>
            </a:r>
            <a:r>
              <a:rPr lang="zh-CN" altLang="en-US" sz="2000" b="1" dirty="0" smtClean="0"/>
              <a:t> </a:t>
            </a:r>
            <a:r>
              <a:rPr lang="en-US" altLang="zh-CN" sz="2000" b="1" dirty="0" smtClean="0"/>
              <a:t>[0.32,0.3328)</a:t>
            </a:r>
          </a:p>
          <a:p>
            <a:r>
              <a:rPr lang="en-US" sz="2000" b="1" dirty="0" smtClean="0"/>
              <a:t>Since</a:t>
            </a:r>
            <a:r>
              <a:rPr lang="zh-CN" altLang="en-US" sz="2000" b="1" dirty="0" smtClean="0"/>
              <a:t> </a:t>
            </a:r>
            <a:r>
              <a:rPr lang="en-US" altLang="zh-CN" sz="2000" b="1" dirty="0" smtClean="0"/>
              <a:t>the</a:t>
            </a:r>
            <a:r>
              <a:rPr lang="zh-CN" altLang="en-US" sz="2000" b="1" dirty="0" smtClean="0"/>
              <a:t> </a:t>
            </a:r>
            <a:r>
              <a:rPr lang="en-US" altLang="zh-CN" sz="2000" b="1" dirty="0" smtClean="0"/>
              <a:t>probability</a:t>
            </a:r>
            <a:r>
              <a:rPr lang="zh-CN" altLang="en-US" sz="2000" b="1" dirty="0" smtClean="0"/>
              <a:t> </a:t>
            </a:r>
            <a:r>
              <a:rPr lang="en-US" altLang="zh-CN" sz="2000" b="1" dirty="0" smtClean="0"/>
              <a:t>of</a:t>
            </a:r>
            <a:r>
              <a:rPr lang="zh-CN" altLang="en-US" sz="2000" b="1" dirty="0" smtClean="0"/>
              <a:t> </a:t>
            </a:r>
            <a:r>
              <a:rPr lang="en-US" altLang="zh-CN" sz="2000" b="1" dirty="0" smtClean="0"/>
              <a:t>the</a:t>
            </a:r>
            <a:r>
              <a:rPr lang="zh-CN" altLang="en-US" sz="2000" b="1" dirty="0" smtClean="0"/>
              <a:t> </a:t>
            </a:r>
            <a:r>
              <a:rPr lang="en-US" altLang="zh-CN" sz="2000" b="1" dirty="0" smtClean="0"/>
              <a:t>sequence</a:t>
            </a:r>
            <a:r>
              <a:rPr lang="zh-CN" altLang="en-US" sz="2000" b="1" dirty="0" smtClean="0"/>
              <a:t> </a:t>
            </a:r>
            <a:r>
              <a:rPr lang="en-US" altLang="zh-CN" sz="2000" b="1" dirty="0" smtClean="0"/>
              <a:t>is</a:t>
            </a:r>
            <a:r>
              <a:rPr lang="zh-CN" altLang="en-US" sz="2000" b="1" dirty="0" smtClean="0"/>
              <a:t> </a:t>
            </a:r>
            <a:r>
              <a:rPr lang="en-US" altLang="zh-CN" sz="2000" b="1" dirty="0" smtClean="0"/>
              <a:t>0.4</a:t>
            </a:r>
            <a:r>
              <a:rPr lang="zh-CN" altLang="en-US" sz="2000" b="1" dirty="0" smtClean="0"/>
              <a:t>*</a:t>
            </a:r>
            <a:r>
              <a:rPr lang="en-US" altLang="zh-CN" sz="2000" b="1" dirty="0" smtClean="0"/>
              <a:t>0.2</a:t>
            </a:r>
            <a:r>
              <a:rPr lang="zh-CN" altLang="en-US" sz="2000" b="1" dirty="0" smtClean="0"/>
              <a:t>*</a:t>
            </a:r>
            <a:r>
              <a:rPr lang="en-US" altLang="zh-CN" sz="2000" b="1" dirty="0" smtClean="0"/>
              <a:t>0.4</a:t>
            </a:r>
            <a:r>
              <a:rPr lang="zh-CN" altLang="en-US" sz="2000" b="1" dirty="0" smtClean="0"/>
              <a:t>*</a:t>
            </a:r>
            <a:r>
              <a:rPr lang="en-US" altLang="zh-CN" sz="2000" b="1" dirty="0" smtClean="0"/>
              <a:t>0.4</a:t>
            </a:r>
            <a:r>
              <a:rPr lang="zh-CN" altLang="en-US" sz="2000" b="1" dirty="0" smtClean="0"/>
              <a:t> </a:t>
            </a:r>
            <a:r>
              <a:rPr lang="en-US" altLang="zh-CN" sz="2000" b="1" dirty="0" smtClean="0"/>
              <a:t>=</a:t>
            </a:r>
            <a:r>
              <a:rPr lang="zh-CN" altLang="en-US" sz="2000" b="1" dirty="0" smtClean="0"/>
              <a:t> </a:t>
            </a:r>
            <a:r>
              <a:rPr lang="en-US" altLang="zh-CN" sz="2000" b="1" dirty="0" smtClean="0"/>
              <a:t>0.0128</a:t>
            </a:r>
          </a:p>
          <a:p>
            <a:r>
              <a:rPr lang="en-US" sz="2000" b="1" dirty="0" smtClean="0"/>
              <a:t>The</a:t>
            </a:r>
            <a:r>
              <a:rPr lang="zh-CN" altLang="en-US" sz="2000" b="1" dirty="0" smtClean="0"/>
              <a:t> </a:t>
            </a:r>
            <a:r>
              <a:rPr lang="en-US" altLang="zh-CN" sz="2000" b="1" dirty="0" smtClean="0"/>
              <a:t>length</a:t>
            </a:r>
            <a:r>
              <a:rPr lang="zh-CN" altLang="en-US" sz="2000" b="1" dirty="0" smtClean="0"/>
              <a:t> </a:t>
            </a:r>
            <a:r>
              <a:rPr lang="en-US" altLang="zh-CN" sz="2000" b="1" dirty="0" smtClean="0"/>
              <a:t>of</a:t>
            </a:r>
            <a:r>
              <a:rPr lang="zh-CN" altLang="en-US" sz="2000" b="1" dirty="0" smtClean="0"/>
              <a:t> </a:t>
            </a:r>
            <a:r>
              <a:rPr lang="en-US" altLang="zh-CN" sz="2000" b="1" dirty="0" smtClean="0"/>
              <a:t>the</a:t>
            </a:r>
            <a:r>
              <a:rPr lang="zh-CN" altLang="en-US" sz="2000" b="1" dirty="0" smtClean="0"/>
              <a:t> </a:t>
            </a:r>
            <a:r>
              <a:rPr lang="en-US" altLang="zh-CN" sz="2000" b="1" dirty="0" smtClean="0"/>
              <a:t>code</a:t>
            </a:r>
            <a:r>
              <a:rPr lang="zh-CN" altLang="en-US" sz="2000" b="1" dirty="0" smtClean="0"/>
              <a:t> </a:t>
            </a:r>
            <a:r>
              <a:rPr lang="en-US" altLang="zh-CN" sz="2000" b="1" dirty="0" smtClean="0"/>
              <a:t>should</a:t>
            </a:r>
            <a:r>
              <a:rPr lang="zh-CN" altLang="en-US" sz="2000" b="1" dirty="0" smtClean="0"/>
              <a:t> </a:t>
            </a:r>
            <a:r>
              <a:rPr lang="en-US" altLang="zh-CN" sz="2000" b="1" dirty="0" smtClean="0"/>
              <a:t>be</a:t>
            </a:r>
            <a:r>
              <a:rPr lang="zh-CN" altLang="en-US" sz="2000" b="1" dirty="0" smtClean="0"/>
              <a:t> </a:t>
            </a:r>
            <a:r>
              <a:rPr lang="en-US" altLang="zh-CN" sz="2000" b="1" dirty="0" smtClean="0"/>
              <a:t>log(1/0.0128)+2</a:t>
            </a:r>
            <a:r>
              <a:rPr lang="zh-CN" altLang="en-US" sz="2000" b="1" dirty="0" smtClean="0"/>
              <a:t>=</a:t>
            </a:r>
            <a:r>
              <a:rPr lang="en-US" altLang="zh-CN" sz="2000" b="1" dirty="0" smtClean="0"/>
              <a:t>9</a:t>
            </a:r>
            <a:r>
              <a:rPr lang="zh-CN" altLang="en-US" sz="2000" b="1" dirty="0" smtClean="0"/>
              <a:t> </a:t>
            </a:r>
            <a:r>
              <a:rPr lang="en-US" altLang="zh-CN" sz="2000" b="1" dirty="0" smtClean="0"/>
              <a:t>bits</a:t>
            </a:r>
          </a:p>
          <a:p>
            <a:r>
              <a:rPr lang="en-US" sz="2000" b="1" dirty="0" smtClean="0"/>
              <a:t>Encode</a:t>
            </a:r>
            <a:r>
              <a:rPr lang="zh-CN" altLang="en-US" sz="2000" b="1" dirty="0" smtClean="0"/>
              <a:t> </a:t>
            </a:r>
            <a:r>
              <a:rPr lang="en-US" altLang="zh-CN" sz="2000" b="1" dirty="0" smtClean="0"/>
              <a:t>the</a:t>
            </a:r>
            <a:r>
              <a:rPr lang="zh-CN" altLang="en-US" sz="2000" b="1" dirty="0" smtClean="0"/>
              <a:t> </a:t>
            </a:r>
            <a:r>
              <a:rPr lang="en-US" altLang="zh-CN" sz="2000" b="1" dirty="0" smtClean="0"/>
              <a:t>midpoint</a:t>
            </a:r>
            <a:r>
              <a:rPr lang="zh-CN" altLang="en-US" sz="2000" b="1" dirty="0" smtClean="0"/>
              <a:t> </a:t>
            </a:r>
            <a:r>
              <a:rPr lang="en-US" altLang="zh-CN" sz="2000" b="1" dirty="0" smtClean="0"/>
              <a:t>of</a:t>
            </a:r>
            <a:r>
              <a:rPr lang="zh-CN" altLang="en-US" sz="2000" b="1" dirty="0" smtClean="0"/>
              <a:t> </a:t>
            </a:r>
            <a:r>
              <a:rPr lang="en-US" altLang="zh-CN" sz="2000" b="1" dirty="0" smtClean="0"/>
              <a:t>the</a:t>
            </a:r>
            <a:r>
              <a:rPr lang="zh-CN" altLang="en-US" sz="2000" b="1" dirty="0" smtClean="0"/>
              <a:t> </a:t>
            </a:r>
            <a:r>
              <a:rPr lang="en-US" altLang="zh-CN" sz="2000" b="1" dirty="0" smtClean="0"/>
              <a:t>interval</a:t>
            </a:r>
            <a:r>
              <a:rPr lang="zh-CN" altLang="en-US" sz="2000" b="1" dirty="0" smtClean="0"/>
              <a:t> </a:t>
            </a:r>
            <a:r>
              <a:rPr lang="en-US" altLang="zh-CN" sz="2000" b="1" dirty="0" smtClean="0"/>
              <a:t>sequence</a:t>
            </a:r>
            <a:r>
              <a:rPr lang="zh-CN" altLang="en-US" sz="2000" b="1" dirty="0" smtClean="0"/>
              <a:t>, </a:t>
            </a:r>
            <a:r>
              <a:rPr lang="en-US" altLang="zh-CN" sz="2000" b="1" dirty="0" smtClean="0"/>
              <a:t>0.3264,</a:t>
            </a:r>
            <a:r>
              <a:rPr lang="zh-CN" altLang="en-US" sz="2000" b="1" dirty="0" smtClean="0"/>
              <a:t> </a:t>
            </a:r>
            <a:r>
              <a:rPr lang="en-US" altLang="zh-CN" sz="2000" b="1" dirty="0" smtClean="0"/>
              <a:t>which</a:t>
            </a:r>
            <a:r>
              <a:rPr lang="zh-CN" altLang="en-US" sz="2000" b="1" dirty="0" smtClean="0"/>
              <a:t> </a:t>
            </a:r>
            <a:r>
              <a:rPr lang="en-US" altLang="zh-CN" sz="2000" b="1" dirty="0" smtClean="0"/>
              <a:t>is</a:t>
            </a:r>
            <a:r>
              <a:rPr lang="zh-CN" altLang="en-US" sz="2000" b="1" dirty="0" smtClean="0"/>
              <a:t> </a:t>
            </a:r>
            <a:r>
              <a:rPr lang="en-US" altLang="zh-CN" sz="2000" b="1" dirty="0" smtClean="0"/>
              <a:t>0.010100111</a:t>
            </a:r>
            <a:endParaRPr lang="en-US" sz="2000" b="1" dirty="0"/>
          </a:p>
        </p:txBody>
      </p:sp>
    </p:spTree>
    <p:extLst>
      <p:ext uri="{BB962C8B-B14F-4D97-AF65-F5344CB8AC3E}">
        <p14:creationId xmlns:p14="http://schemas.microsoft.com/office/powerpoint/2010/main" val="3573077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088" y="939564"/>
            <a:ext cx="8265939" cy="4056062"/>
          </a:xfrm>
        </p:spPr>
        <p:txBody>
          <a:bodyPr>
            <a:noAutofit/>
          </a:bodyPr>
          <a:lstStyle/>
          <a:p>
            <a:r>
              <a:rPr lang="en-US" b="1" dirty="0" err="1" smtClean="0"/>
              <a:t>BioCompress</a:t>
            </a:r>
            <a:r>
              <a:rPr lang="en-US" altLang="zh-CN" b="1" dirty="0" smtClean="0"/>
              <a:t>,</a:t>
            </a:r>
            <a:r>
              <a:rPr lang="en-US" b="1" dirty="0" smtClean="0"/>
              <a:t> BioCompress-2</a:t>
            </a:r>
            <a:r>
              <a:rPr lang="en-US" altLang="zh-CN" b="1" dirty="0" smtClean="0"/>
              <a:t>:</a:t>
            </a:r>
          </a:p>
          <a:p>
            <a:pPr lvl="1"/>
            <a:r>
              <a:rPr lang="en-US" sz="2400" b="1" dirty="0"/>
              <a:t>Lempel</a:t>
            </a:r>
            <a:r>
              <a:rPr lang="en-US" altLang="zh-CN" sz="2400" b="1" dirty="0"/>
              <a:t>-Ziv</a:t>
            </a:r>
            <a:r>
              <a:rPr lang="zh-CN" altLang="en-US" sz="2400" b="1" dirty="0"/>
              <a:t> </a:t>
            </a:r>
            <a:r>
              <a:rPr lang="en-US" altLang="zh-CN" sz="2400" b="1" dirty="0"/>
              <a:t>(LZ)</a:t>
            </a:r>
            <a:r>
              <a:rPr lang="zh-CN" altLang="en-US" sz="2400" b="1" dirty="0"/>
              <a:t> </a:t>
            </a:r>
            <a:r>
              <a:rPr lang="en-US" altLang="zh-CN" sz="2400" b="1" dirty="0"/>
              <a:t>style</a:t>
            </a:r>
            <a:r>
              <a:rPr lang="zh-CN" altLang="en-US" sz="2400" b="1" dirty="0"/>
              <a:t> </a:t>
            </a:r>
            <a:r>
              <a:rPr lang="en-US" altLang="zh-CN" sz="2400" b="1" dirty="0" err="1"/>
              <a:t>substitutional</a:t>
            </a:r>
            <a:r>
              <a:rPr lang="zh-CN" altLang="en-US" sz="2400" b="1" dirty="0"/>
              <a:t> </a:t>
            </a:r>
            <a:r>
              <a:rPr lang="en-US" altLang="zh-CN" sz="2400" b="1" dirty="0"/>
              <a:t>algorithm</a:t>
            </a:r>
            <a:r>
              <a:rPr lang="zh-CN" altLang="en-US" sz="2400" b="1" dirty="0"/>
              <a:t> </a:t>
            </a:r>
            <a:r>
              <a:rPr lang="en-US" altLang="zh-CN" sz="2400" b="1" dirty="0"/>
              <a:t>to</a:t>
            </a:r>
            <a:r>
              <a:rPr lang="zh-CN" altLang="en-US" sz="2400" b="1" dirty="0"/>
              <a:t> </a:t>
            </a:r>
            <a:r>
              <a:rPr lang="en-US" altLang="zh-CN" sz="2400" b="1" dirty="0"/>
              <a:t>compress</a:t>
            </a:r>
            <a:r>
              <a:rPr lang="zh-CN" altLang="en-US" sz="2400" b="1" dirty="0"/>
              <a:t> </a:t>
            </a:r>
            <a:r>
              <a:rPr lang="en-US" altLang="zh-CN" sz="2400" b="1" dirty="0"/>
              <a:t>the</a:t>
            </a:r>
            <a:r>
              <a:rPr lang="zh-CN" altLang="en-US" sz="2400" b="1" dirty="0"/>
              <a:t> </a:t>
            </a:r>
            <a:r>
              <a:rPr lang="en-US" altLang="zh-CN" sz="2400" b="1" dirty="0"/>
              <a:t>exact</a:t>
            </a:r>
            <a:r>
              <a:rPr lang="zh-CN" altLang="en-US" sz="2400" b="1" dirty="0"/>
              <a:t> </a:t>
            </a:r>
            <a:r>
              <a:rPr lang="en-US" altLang="zh-CN" sz="2400" b="1" dirty="0"/>
              <a:t>repeats</a:t>
            </a:r>
            <a:r>
              <a:rPr lang="zh-CN" altLang="en-US" sz="2400" b="1" dirty="0"/>
              <a:t> </a:t>
            </a:r>
            <a:r>
              <a:rPr lang="en-US" altLang="zh-CN" sz="2400" b="1" dirty="0"/>
              <a:t>and</a:t>
            </a:r>
            <a:r>
              <a:rPr lang="zh-CN" altLang="en-US" sz="2400" b="1" dirty="0"/>
              <a:t> </a:t>
            </a:r>
            <a:r>
              <a:rPr lang="en-US" altLang="zh-CN" sz="2400" b="1" dirty="0"/>
              <a:t>palindromes.</a:t>
            </a:r>
          </a:p>
          <a:p>
            <a:pPr lvl="1"/>
            <a:r>
              <a:rPr lang="en-US" sz="2400" b="1" dirty="0"/>
              <a:t>BioCompress</a:t>
            </a:r>
            <a:r>
              <a:rPr lang="en-US" altLang="zh-CN" sz="2400" b="1" dirty="0"/>
              <a:t>-2</a:t>
            </a:r>
            <a:r>
              <a:rPr lang="zh-CN" altLang="en-US" sz="2400" b="1" dirty="0"/>
              <a:t> </a:t>
            </a:r>
            <a:r>
              <a:rPr lang="en-US" altLang="zh-CN" sz="2400" b="1" dirty="0"/>
              <a:t>also</a:t>
            </a:r>
            <a:r>
              <a:rPr lang="zh-CN" altLang="en-US" sz="2400" b="1" dirty="0"/>
              <a:t> </a:t>
            </a:r>
            <a:r>
              <a:rPr lang="en-US" altLang="zh-CN" sz="2400" b="1" dirty="0"/>
              <a:t>utilizes</a:t>
            </a:r>
            <a:r>
              <a:rPr lang="zh-CN" altLang="en-US" sz="2400" b="1" dirty="0"/>
              <a:t> </a:t>
            </a:r>
            <a:r>
              <a:rPr lang="en-US" altLang="zh-CN" sz="2400" b="1" dirty="0"/>
              <a:t>an</a:t>
            </a:r>
            <a:r>
              <a:rPr lang="zh-CN" altLang="en-US" sz="2400" b="1" dirty="0"/>
              <a:t> </a:t>
            </a:r>
            <a:r>
              <a:rPr lang="en-US" altLang="zh-CN" sz="2400" b="1" dirty="0"/>
              <a:t>order</a:t>
            </a:r>
            <a:r>
              <a:rPr lang="zh-CN" altLang="en-US" sz="2400" b="1" dirty="0"/>
              <a:t> </a:t>
            </a:r>
            <a:r>
              <a:rPr lang="en-US" altLang="zh-CN" sz="2400" b="1" dirty="0"/>
              <a:t>context</a:t>
            </a:r>
            <a:r>
              <a:rPr lang="zh-CN" altLang="en-US" sz="2400" b="1" dirty="0"/>
              <a:t>-</a:t>
            </a:r>
            <a:r>
              <a:rPr lang="en-US" altLang="zh-CN" sz="2400" b="1" dirty="0"/>
              <a:t>based</a:t>
            </a:r>
            <a:r>
              <a:rPr lang="zh-CN" altLang="en-US" sz="2400" b="1" dirty="0"/>
              <a:t> </a:t>
            </a:r>
            <a:r>
              <a:rPr lang="en-US" altLang="zh-CN" sz="2400" b="1" dirty="0"/>
              <a:t>arithmetic</a:t>
            </a:r>
            <a:r>
              <a:rPr lang="zh-CN" altLang="en-US" sz="2400" b="1" dirty="0"/>
              <a:t> </a:t>
            </a:r>
            <a:r>
              <a:rPr lang="en-US" altLang="zh-CN" sz="2400" b="1" dirty="0"/>
              <a:t>encoding</a:t>
            </a:r>
            <a:r>
              <a:rPr lang="zh-CN" altLang="en-US" sz="2400" b="1" dirty="0"/>
              <a:t> </a:t>
            </a:r>
            <a:r>
              <a:rPr lang="en-US" altLang="zh-CN" sz="2400" b="1" dirty="0"/>
              <a:t>scheme</a:t>
            </a:r>
            <a:r>
              <a:rPr lang="zh-CN" altLang="en-US" sz="2400" b="1" dirty="0"/>
              <a:t> </a:t>
            </a:r>
            <a:r>
              <a:rPr lang="en-US" altLang="zh-CN" sz="2400" b="1" dirty="0"/>
              <a:t>to</a:t>
            </a:r>
            <a:r>
              <a:rPr lang="zh-CN" altLang="en-US" sz="2400" b="1" dirty="0"/>
              <a:t> </a:t>
            </a:r>
            <a:r>
              <a:rPr lang="en-US" altLang="zh-CN" sz="2400" b="1" dirty="0"/>
              <a:t>store</a:t>
            </a:r>
            <a:r>
              <a:rPr lang="zh-CN" altLang="en-US" sz="2400" b="1" dirty="0"/>
              <a:t> </a:t>
            </a:r>
            <a:r>
              <a:rPr lang="en-US" altLang="zh-CN" sz="2400" b="1" dirty="0"/>
              <a:t>the</a:t>
            </a:r>
            <a:r>
              <a:rPr lang="zh-CN" altLang="en-US" sz="2400" b="1" dirty="0"/>
              <a:t> </a:t>
            </a:r>
            <a:r>
              <a:rPr lang="en-US" altLang="zh-CN" sz="2400" b="1" dirty="0"/>
              <a:t>non-repetitive</a:t>
            </a:r>
            <a:r>
              <a:rPr lang="zh-CN" altLang="en-US" sz="2400" b="1" dirty="0"/>
              <a:t> </a:t>
            </a:r>
            <a:r>
              <a:rPr lang="en-US" altLang="zh-CN" sz="2400" b="1" dirty="0"/>
              <a:t>regions</a:t>
            </a:r>
            <a:r>
              <a:rPr lang="en-US" altLang="zh-CN" sz="2400" b="1" dirty="0" smtClean="0"/>
              <a:t>.</a:t>
            </a:r>
          </a:p>
          <a:p>
            <a:r>
              <a:rPr lang="en-US" altLang="zh-CN" b="1" dirty="0" err="1" smtClean="0"/>
              <a:t>GenCompress</a:t>
            </a:r>
            <a:r>
              <a:rPr lang="zh-CN" altLang="en-US" b="1" dirty="0" smtClean="0"/>
              <a:t> </a:t>
            </a:r>
            <a:r>
              <a:rPr lang="en-US" altLang="zh-CN" b="1" dirty="0" smtClean="0"/>
              <a:t>and</a:t>
            </a:r>
            <a:r>
              <a:rPr lang="zh-CN" altLang="en-US" b="1" dirty="0" smtClean="0"/>
              <a:t> </a:t>
            </a:r>
            <a:r>
              <a:rPr lang="en-US" altLang="zh-CN" b="1" dirty="0" err="1" smtClean="0"/>
              <a:t>DNACompress</a:t>
            </a:r>
            <a:endParaRPr lang="en-US" altLang="zh-CN" b="1" dirty="0" smtClean="0"/>
          </a:p>
          <a:p>
            <a:pPr lvl="1"/>
            <a:r>
              <a:rPr lang="en-US" sz="2400" b="1" dirty="0" smtClean="0"/>
              <a:t>Identify</a:t>
            </a:r>
            <a:r>
              <a:rPr lang="zh-CN" altLang="en-US" sz="2400" b="1" dirty="0" smtClean="0"/>
              <a:t> </a:t>
            </a:r>
            <a:r>
              <a:rPr lang="en-US" altLang="zh-CN" sz="2400" b="1" dirty="0" smtClean="0"/>
              <a:t>approximate</a:t>
            </a:r>
            <a:r>
              <a:rPr lang="zh-CN" altLang="en-US" sz="2400" b="1" dirty="0" smtClean="0"/>
              <a:t> </a:t>
            </a:r>
            <a:r>
              <a:rPr lang="en-US" altLang="zh-CN" sz="2400" b="1" dirty="0" smtClean="0"/>
              <a:t>repeats</a:t>
            </a:r>
            <a:r>
              <a:rPr lang="zh-CN" altLang="en-US" sz="2400" b="1" dirty="0" smtClean="0"/>
              <a:t> </a:t>
            </a:r>
            <a:r>
              <a:rPr lang="en-US" altLang="zh-CN" sz="2400" b="1" dirty="0" smtClean="0"/>
              <a:t>and</a:t>
            </a:r>
            <a:r>
              <a:rPr lang="zh-CN" altLang="en-US" sz="2400" b="1" dirty="0" smtClean="0"/>
              <a:t> </a:t>
            </a:r>
            <a:r>
              <a:rPr lang="en-US" altLang="zh-CN" sz="2400" b="1" dirty="0" smtClean="0"/>
              <a:t>palindromes</a:t>
            </a:r>
            <a:r>
              <a:rPr lang="zh-CN" altLang="en-US" sz="2400" b="1" dirty="0" smtClean="0"/>
              <a:t> </a:t>
            </a:r>
            <a:r>
              <a:rPr lang="en-US" altLang="zh-CN" sz="2400" b="1" dirty="0" smtClean="0"/>
              <a:t>so</a:t>
            </a:r>
            <a:r>
              <a:rPr lang="zh-CN" altLang="en-US" sz="2400" b="1" dirty="0" smtClean="0"/>
              <a:t> </a:t>
            </a:r>
            <a:r>
              <a:rPr lang="en-US" altLang="zh-CN" sz="2400" b="1" dirty="0" smtClean="0"/>
              <a:t>that</a:t>
            </a:r>
            <a:r>
              <a:rPr lang="zh-CN" altLang="en-US" sz="2400" b="1" dirty="0" smtClean="0"/>
              <a:t> </a:t>
            </a:r>
            <a:r>
              <a:rPr lang="en-US" altLang="zh-CN" sz="2400" b="1" dirty="0" smtClean="0"/>
              <a:t>a</a:t>
            </a:r>
            <a:r>
              <a:rPr lang="zh-CN" altLang="en-US" sz="2400" b="1" dirty="0" smtClean="0"/>
              <a:t> </a:t>
            </a:r>
            <a:r>
              <a:rPr lang="en-US" altLang="zh-CN" sz="2400" b="1" dirty="0" smtClean="0"/>
              <a:t>larger</a:t>
            </a:r>
            <a:r>
              <a:rPr lang="zh-CN" altLang="en-US" sz="2400" b="1" dirty="0" smtClean="0"/>
              <a:t> </a:t>
            </a:r>
            <a:r>
              <a:rPr lang="en-US" altLang="zh-CN" sz="2400" b="1" dirty="0" smtClean="0"/>
              <a:t>fraction</a:t>
            </a:r>
            <a:r>
              <a:rPr lang="zh-CN" altLang="en-US" sz="2400" b="1" dirty="0" smtClean="0"/>
              <a:t> </a:t>
            </a:r>
            <a:r>
              <a:rPr lang="en-US" altLang="zh-CN" sz="2400" b="1" dirty="0" smtClean="0"/>
              <a:t>of</a:t>
            </a:r>
            <a:r>
              <a:rPr lang="zh-CN" altLang="en-US" sz="2400" b="1" dirty="0" smtClean="0"/>
              <a:t> </a:t>
            </a:r>
            <a:r>
              <a:rPr lang="en-US" altLang="zh-CN" sz="2400" b="1" dirty="0" smtClean="0"/>
              <a:t>the</a:t>
            </a:r>
            <a:r>
              <a:rPr lang="zh-CN" altLang="en-US" sz="2400" b="1" dirty="0" smtClean="0"/>
              <a:t> </a:t>
            </a:r>
            <a:r>
              <a:rPr lang="en-US" altLang="zh-CN" sz="2400" b="1" dirty="0" smtClean="0"/>
              <a:t>target</a:t>
            </a:r>
            <a:r>
              <a:rPr lang="zh-CN" altLang="en-US" sz="2400" b="1" dirty="0" smtClean="0"/>
              <a:t> </a:t>
            </a:r>
            <a:r>
              <a:rPr lang="en-US" altLang="zh-CN" sz="2400" b="1" dirty="0" smtClean="0"/>
              <a:t>sequences</a:t>
            </a:r>
            <a:r>
              <a:rPr lang="zh-CN" altLang="en-US" sz="2400" b="1" dirty="0" smtClean="0"/>
              <a:t> </a:t>
            </a:r>
            <a:r>
              <a:rPr lang="en-US" altLang="zh-CN" sz="2400" b="1" dirty="0" smtClean="0"/>
              <a:t>can</a:t>
            </a:r>
            <a:r>
              <a:rPr lang="zh-CN" altLang="en-US" sz="2400" b="1" dirty="0" smtClean="0"/>
              <a:t> </a:t>
            </a:r>
            <a:r>
              <a:rPr lang="en-US" altLang="zh-CN" sz="2400" b="1" dirty="0" smtClean="0"/>
              <a:t>be</a:t>
            </a:r>
            <a:r>
              <a:rPr lang="zh-CN" altLang="en-US" sz="2400" b="1" dirty="0" smtClean="0"/>
              <a:t> </a:t>
            </a:r>
            <a:r>
              <a:rPr lang="en-US" altLang="zh-CN" sz="2400" b="1" dirty="0" smtClean="0"/>
              <a:t>captured.</a:t>
            </a:r>
            <a:endParaRPr lang="en-US" altLang="zh-CN" sz="2400" dirty="0"/>
          </a:p>
          <a:p>
            <a:r>
              <a:rPr lang="en-US" sz="2000" b="1" i="1" u="sng" dirty="0">
                <a:solidFill>
                  <a:schemeClr val="tx2">
                    <a:lumMod val="60000"/>
                    <a:lumOff val="40000"/>
                  </a:schemeClr>
                </a:solidFill>
                <a:latin typeface="Arial"/>
                <a:cs typeface="Arial"/>
              </a:rPr>
              <a:t>Textual data compression</a:t>
            </a:r>
            <a:r>
              <a:rPr lang="zh-CN" altLang="en-US" sz="2000" b="1" i="1" u="sng" dirty="0">
                <a:solidFill>
                  <a:schemeClr val="tx2">
                    <a:lumMod val="60000"/>
                    <a:lumOff val="40000"/>
                  </a:schemeClr>
                </a:solidFill>
                <a:latin typeface="Arial"/>
                <a:cs typeface="Arial"/>
              </a:rPr>
              <a:t> </a:t>
            </a:r>
            <a:r>
              <a:rPr lang="en-US" sz="2000" b="1" i="1" u="sng" dirty="0">
                <a:solidFill>
                  <a:schemeClr val="tx2">
                    <a:lumMod val="60000"/>
                    <a:lumOff val="40000"/>
                  </a:schemeClr>
                </a:solidFill>
                <a:latin typeface="Arial"/>
                <a:cs typeface="Arial"/>
              </a:rPr>
              <a:t>in computational biology: a</a:t>
            </a:r>
            <a:r>
              <a:rPr lang="zh-CN" altLang="en-US" sz="2000" b="1" i="1" u="sng" dirty="0">
                <a:solidFill>
                  <a:schemeClr val="tx2">
                    <a:lumMod val="60000"/>
                    <a:lumOff val="40000"/>
                  </a:schemeClr>
                </a:solidFill>
                <a:latin typeface="Arial"/>
                <a:cs typeface="Arial"/>
              </a:rPr>
              <a:t> </a:t>
            </a:r>
            <a:r>
              <a:rPr lang="en-US" sz="2000" b="1" i="1" u="sng" dirty="0">
                <a:solidFill>
                  <a:schemeClr val="tx2">
                    <a:lumMod val="60000"/>
                    <a:lumOff val="40000"/>
                  </a:schemeClr>
                </a:solidFill>
                <a:latin typeface="Arial"/>
                <a:cs typeface="Arial"/>
              </a:rPr>
              <a:t>synopsis</a:t>
            </a:r>
            <a:r>
              <a:rPr lang="en-US" sz="2000" b="1" i="1" dirty="0">
                <a:latin typeface="Arial"/>
                <a:cs typeface="Arial"/>
              </a:rPr>
              <a:t>. Bioinformatics 2009;25:1575–86</a:t>
            </a:r>
            <a:r>
              <a:rPr lang="en-US" sz="2000" b="1" i="1" dirty="0" smtClean="0">
                <a:latin typeface="Arial"/>
                <a:cs typeface="Arial"/>
              </a:rPr>
              <a:t>.</a:t>
            </a:r>
            <a:endParaRPr lang="en-US" sz="2000" b="1" i="1" dirty="0">
              <a:latin typeface="Arial"/>
              <a:cs typeface="Arial"/>
            </a:endParaRPr>
          </a:p>
        </p:txBody>
      </p:sp>
    </p:spTree>
    <p:extLst>
      <p:ext uri="{BB962C8B-B14F-4D97-AF65-F5344CB8AC3E}">
        <p14:creationId xmlns:p14="http://schemas.microsoft.com/office/powerpoint/2010/main" val="40523282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Outline</a:t>
            </a:r>
            <a:endParaRPr lang="en-US" b="1" dirty="0"/>
          </a:p>
        </p:txBody>
      </p:sp>
      <p:sp>
        <p:nvSpPr>
          <p:cNvPr id="3" name="Content Placeholder 2"/>
          <p:cNvSpPr>
            <a:spLocks noGrp="1"/>
          </p:cNvSpPr>
          <p:nvPr>
            <p:ph idx="1"/>
          </p:nvPr>
        </p:nvSpPr>
        <p:spPr>
          <a:xfrm>
            <a:off x="1020240" y="1735138"/>
            <a:ext cx="7313613" cy="4056062"/>
          </a:xfrm>
        </p:spPr>
        <p:txBody>
          <a:bodyPr/>
          <a:lstStyle/>
          <a:p>
            <a:r>
              <a:rPr lang="en-US" b="1" dirty="0" smtClean="0">
                <a:solidFill>
                  <a:srgbClr val="A6A6A6"/>
                </a:solidFill>
              </a:rPr>
              <a:t>Traditional Genomic Sequence Compression</a:t>
            </a:r>
          </a:p>
          <a:p>
            <a:r>
              <a:rPr lang="en-US" b="1" dirty="0" smtClean="0"/>
              <a:t>Advances in Genomic Sequence Compression</a:t>
            </a:r>
          </a:p>
          <a:p>
            <a:pPr lvl="1"/>
            <a:r>
              <a:rPr lang="en-US" b="1" dirty="0" smtClean="0"/>
              <a:t>Reference-based compression</a:t>
            </a:r>
          </a:p>
          <a:p>
            <a:pPr lvl="1"/>
            <a:r>
              <a:rPr lang="en-US" b="1" dirty="0" smtClean="0"/>
              <a:t>Reference-free compression</a:t>
            </a:r>
            <a:endParaRPr lang="en-US" b="1" dirty="0"/>
          </a:p>
          <a:p>
            <a:r>
              <a:rPr lang="en-US" b="1" dirty="0" smtClean="0">
                <a:solidFill>
                  <a:srgbClr val="A6A6A6"/>
                </a:solidFill>
              </a:rPr>
              <a:t>Experimental Results</a:t>
            </a:r>
          </a:p>
          <a:p>
            <a:r>
              <a:rPr lang="en-US" b="1" dirty="0" smtClean="0">
                <a:solidFill>
                  <a:srgbClr val="A6A6A6"/>
                </a:solidFill>
              </a:rPr>
              <a:t>Next-Generation Sequencing Data Compression</a:t>
            </a:r>
          </a:p>
          <a:p>
            <a:r>
              <a:rPr lang="en-US" b="1" dirty="0" smtClean="0">
                <a:solidFill>
                  <a:srgbClr val="A6A6A6"/>
                </a:solidFill>
              </a:rPr>
              <a:t>Challenges and Future Prospects</a:t>
            </a:r>
          </a:p>
        </p:txBody>
      </p:sp>
    </p:spTree>
    <p:extLst>
      <p:ext uri="{BB962C8B-B14F-4D97-AF65-F5344CB8AC3E}">
        <p14:creationId xmlns:p14="http://schemas.microsoft.com/office/powerpoint/2010/main" val="2087676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Reference-based Compression</a:t>
            </a:r>
            <a:endParaRPr lang="en-US" dirty="0"/>
          </a:p>
        </p:txBody>
      </p:sp>
      <p:sp>
        <p:nvSpPr>
          <p:cNvPr id="5" name="TextBox 4"/>
          <p:cNvSpPr txBox="1"/>
          <p:nvPr/>
        </p:nvSpPr>
        <p:spPr>
          <a:xfrm>
            <a:off x="791991" y="4429396"/>
            <a:ext cx="7818865" cy="1061829"/>
          </a:xfrm>
          <a:prstGeom prst="rect">
            <a:avLst/>
          </a:prstGeom>
          <a:noFill/>
        </p:spPr>
        <p:txBody>
          <a:bodyPr wrap="square" rtlCol="0">
            <a:spAutoFit/>
          </a:bodyPr>
          <a:lstStyle/>
          <a:p>
            <a:pPr marL="285750" indent="-285750">
              <a:buFont typeface="Arial"/>
              <a:buChar char="•"/>
            </a:pPr>
            <a:r>
              <a:rPr lang="en-US" sz="2100" b="1" dirty="0" smtClean="0"/>
              <a:t>Align</a:t>
            </a:r>
            <a:r>
              <a:rPr lang="zh-CN" altLang="en-US" sz="2100" b="1" dirty="0" smtClean="0"/>
              <a:t> </a:t>
            </a:r>
            <a:r>
              <a:rPr lang="en-US" altLang="zh-CN" sz="2100" b="1" dirty="0" smtClean="0"/>
              <a:t>the</a:t>
            </a:r>
            <a:r>
              <a:rPr lang="zh-CN" altLang="en-US" sz="2100" b="1" dirty="0" smtClean="0"/>
              <a:t> </a:t>
            </a:r>
            <a:r>
              <a:rPr lang="en-US" altLang="zh-CN" sz="2100" b="1" dirty="0" smtClean="0"/>
              <a:t>target</a:t>
            </a:r>
            <a:r>
              <a:rPr lang="zh-CN" altLang="en-US" sz="2100" b="1" dirty="0" smtClean="0"/>
              <a:t> </a:t>
            </a:r>
            <a:r>
              <a:rPr lang="en-US" altLang="zh-CN" sz="2100" b="1" dirty="0" smtClean="0"/>
              <a:t>genome</a:t>
            </a:r>
            <a:r>
              <a:rPr lang="zh-CN" altLang="en-US" sz="2100" b="1" dirty="0" smtClean="0"/>
              <a:t> </a:t>
            </a:r>
            <a:r>
              <a:rPr lang="en-US" altLang="zh-CN" sz="2100" b="1" dirty="0" smtClean="0"/>
              <a:t>to</a:t>
            </a:r>
            <a:r>
              <a:rPr lang="zh-CN" altLang="en-US" sz="2100" b="1" dirty="0" smtClean="0"/>
              <a:t> </a:t>
            </a:r>
            <a:r>
              <a:rPr lang="en-US" altLang="zh-CN" sz="2100" b="1" dirty="0" smtClean="0"/>
              <a:t>the</a:t>
            </a:r>
            <a:r>
              <a:rPr lang="zh-CN" altLang="en-US" sz="2100" b="1" dirty="0" smtClean="0"/>
              <a:t> </a:t>
            </a:r>
            <a:r>
              <a:rPr lang="en-US" altLang="zh-CN" sz="2100" b="1" dirty="0" smtClean="0"/>
              <a:t>reference</a:t>
            </a:r>
          </a:p>
          <a:p>
            <a:pPr marL="285750" indent="-285750">
              <a:buFont typeface="Arial"/>
              <a:buChar char="•"/>
            </a:pPr>
            <a:r>
              <a:rPr lang="en-US" sz="2100" b="1" dirty="0" smtClean="0"/>
              <a:t>Identify</a:t>
            </a:r>
            <a:r>
              <a:rPr lang="zh-CN" altLang="en-US" sz="2100" b="1" dirty="0" smtClean="0"/>
              <a:t> </a:t>
            </a:r>
            <a:r>
              <a:rPr lang="en-US" altLang="zh-CN" sz="2100" b="1" dirty="0" smtClean="0"/>
              <a:t>and</a:t>
            </a:r>
            <a:r>
              <a:rPr lang="zh-CN" altLang="en-US" sz="2100" b="1" dirty="0" smtClean="0"/>
              <a:t> </a:t>
            </a:r>
            <a:r>
              <a:rPr lang="en-US" altLang="zh-CN" sz="2100" b="1" dirty="0" smtClean="0"/>
              <a:t>encode</a:t>
            </a:r>
            <a:r>
              <a:rPr lang="zh-CN" altLang="en-US" sz="2100" b="1" dirty="0" smtClean="0"/>
              <a:t> </a:t>
            </a:r>
            <a:r>
              <a:rPr lang="en-US" altLang="zh-CN" sz="2100" b="1" dirty="0" smtClean="0"/>
              <a:t>the</a:t>
            </a:r>
            <a:r>
              <a:rPr lang="zh-CN" altLang="en-US" sz="2100" b="1" dirty="0" smtClean="0"/>
              <a:t> </a:t>
            </a:r>
            <a:r>
              <a:rPr lang="en-US" altLang="zh-CN" sz="2100" b="1" dirty="0" smtClean="0"/>
              <a:t>mismatches</a:t>
            </a:r>
          </a:p>
          <a:p>
            <a:pPr marL="285750" indent="-285750">
              <a:buFont typeface="Arial"/>
              <a:buChar char="•"/>
            </a:pPr>
            <a:r>
              <a:rPr lang="en-US" sz="2100" b="1" dirty="0" smtClean="0"/>
              <a:t>Mismatch</a:t>
            </a:r>
            <a:r>
              <a:rPr lang="en-US" altLang="zh-CN" sz="2100" b="1" dirty="0" smtClean="0"/>
              <a:t>:</a:t>
            </a:r>
            <a:r>
              <a:rPr lang="zh-CN" altLang="en-US" sz="2100" b="1" dirty="0" smtClean="0"/>
              <a:t> </a:t>
            </a:r>
            <a:r>
              <a:rPr lang="en-US" altLang="zh-CN" sz="2100" b="1" dirty="0" smtClean="0"/>
              <a:t>position,</a:t>
            </a:r>
            <a:r>
              <a:rPr lang="zh-CN" altLang="en-US" sz="2100" b="1" dirty="0" smtClean="0"/>
              <a:t> </a:t>
            </a:r>
            <a:r>
              <a:rPr lang="en-US" altLang="zh-CN" sz="2100" b="1" dirty="0" smtClean="0"/>
              <a:t>type</a:t>
            </a:r>
            <a:r>
              <a:rPr lang="zh-CN" altLang="en-US" sz="2100" b="1" dirty="0" smtClean="0"/>
              <a:t> </a:t>
            </a:r>
            <a:r>
              <a:rPr lang="en-US" altLang="zh-CN" sz="2100" b="1" dirty="0" smtClean="0"/>
              <a:t>(insertion,</a:t>
            </a:r>
            <a:r>
              <a:rPr lang="zh-CN" altLang="en-US" sz="2100" b="1" dirty="0" smtClean="0"/>
              <a:t> </a:t>
            </a:r>
            <a:r>
              <a:rPr lang="en-US" altLang="zh-CN" sz="2100" b="1" dirty="0" smtClean="0"/>
              <a:t>deletion</a:t>
            </a:r>
            <a:r>
              <a:rPr lang="zh-CN" altLang="en-US" sz="2100" b="1" dirty="0" smtClean="0"/>
              <a:t> </a:t>
            </a:r>
            <a:r>
              <a:rPr lang="en-US" altLang="zh-CN" sz="2100" b="1" dirty="0" smtClean="0"/>
              <a:t>or</a:t>
            </a:r>
            <a:r>
              <a:rPr lang="zh-CN" altLang="en-US" sz="2100" b="1" dirty="0" smtClean="0"/>
              <a:t> </a:t>
            </a:r>
            <a:r>
              <a:rPr lang="en-US" altLang="zh-CN" sz="2100" b="1" dirty="0" smtClean="0"/>
              <a:t>substitution),</a:t>
            </a:r>
            <a:r>
              <a:rPr lang="zh-CN" altLang="en-US" sz="2100" b="1" dirty="0" smtClean="0"/>
              <a:t> </a:t>
            </a:r>
            <a:r>
              <a:rPr lang="en-US" altLang="zh-CN" sz="2100" b="1" dirty="0" smtClean="0"/>
              <a:t>value</a:t>
            </a:r>
            <a:endParaRPr lang="en-US" sz="2100" b="1" dirty="0"/>
          </a:p>
        </p:txBody>
      </p:sp>
      <p:pic>
        <p:nvPicPr>
          <p:cNvPr id="7" name="Picture 6" descr="F1.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01" y="1629430"/>
            <a:ext cx="8323263" cy="2261153"/>
          </a:xfrm>
          <a:prstGeom prst="rect">
            <a:avLst/>
          </a:prstGeom>
        </p:spPr>
      </p:pic>
    </p:spTree>
    <p:extLst>
      <p:ext uri="{BB962C8B-B14F-4D97-AF65-F5344CB8AC3E}">
        <p14:creationId xmlns:p14="http://schemas.microsoft.com/office/powerpoint/2010/main" val="37085533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494" y="1116856"/>
            <a:ext cx="7898725" cy="4903829"/>
          </a:xfrm>
        </p:spPr>
        <p:txBody>
          <a:bodyPr>
            <a:normAutofit/>
          </a:bodyPr>
          <a:lstStyle/>
          <a:p>
            <a:r>
              <a:rPr lang="en-US" b="1" dirty="0" err="1"/>
              <a:t>DNAzip</a:t>
            </a:r>
            <a:r>
              <a:rPr lang="en-US" b="1" dirty="0" smtClean="0"/>
              <a:t>:</a:t>
            </a:r>
          </a:p>
          <a:p>
            <a:pPr lvl="1"/>
            <a:r>
              <a:rPr lang="en-US" b="1" dirty="0"/>
              <a:t>rely on the human population variation </a:t>
            </a:r>
            <a:r>
              <a:rPr lang="en-US" b="1" dirty="0" smtClean="0"/>
              <a:t>database</a:t>
            </a:r>
          </a:p>
          <a:p>
            <a:pPr marL="457200" lvl="1" indent="0">
              <a:buNone/>
            </a:pPr>
            <a:r>
              <a:rPr lang="en-US" b="1" dirty="0"/>
              <a:t>	</a:t>
            </a:r>
            <a:r>
              <a:rPr lang="en-US" b="1" dirty="0" smtClean="0"/>
              <a:t> </a:t>
            </a:r>
            <a:r>
              <a:rPr lang="en-US" b="1" dirty="0"/>
              <a:t>(SNP or</a:t>
            </a:r>
            <a:r>
              <a:rPr lang="zh-CN" altLang="en-US" b="1" dirty="0"/>
              <a:t> </a:t>
            </a:r>
            <a:r>
              <a:rPr lang="en-US" altLang="zh-CN" b="1" dirty="0" err="1"/>
              <a:t>indel</a:t>
            </a:r>
            <a:r>
              <a:rPr lang="en-US" altLang="zh-CN" b="1" dirty="0"/>
              <a:t>)</a:t>
            </a:r>
          </a:p>
          <a:p>
            <a:pPr lvl="1"/>
            <a:r>
              <a:rPr lang="en-US" b="1" dirty="0"/>
              <a:t>Encoded</a:t>
            </a:r>
            <a:r>
              <a:rPr lang="zh-CN" altLang="en-US" b="1" dirty="0"/>
              <a:t> </a:t>
            </a:r>
            <a:r>
              <a:rPr lang="en-US" altLang="zh-CN" b="1" dirty="0"/>
              <a:t>James</a:t>
            </a:r>
            <a:r>
              <a:rPr lang="zh-CN" altLang="en-US" b="1" dirty="0"/>
              <a:t> </a:t>
            </a:r>
            <a:r>
              <a:rPr lang="en-US" altLang="zh-CN" b="1" dirty="0"/>
              <a:t>Watson</a:t>
            </a:r>
            <a:r>
              <a:rPr lang="zh-CN" altLang="en-US" b="1" dirty="0"/>
              <a:t> </a:t>
            </a:r>
            <a:r>
              <a:rPr lang="en-US" altLang="zh-CN" b="1" dirty="0"/>
              <a:t>Genome:</a:t>
            </a:r>
            <a:r>
              <a:rPr lang="zh-CN" altLang="en-US" b="1" dirty="0"/>
              <a:t> </a:t>
            </a:r>
            <a:r>
              <a:rPr lang="en-US" altLang="zh-CN" b="1" dirty="0"/>
              <a:t>4MB</a:t>
            </a:r>
          </a:p>
          <a:p>
            <a:pPr lvl="1"/>
            <a:r>
              <a:rPr lang="en-US" b="1" dirty="0"/>
              <a:t>Compression</a:t>
            </a:r>
            <a:r>
              <a:rPr lang="zh-CN" altLang="en-US" b="1" dirty="0"/>
              <a:t> </a:t>
            </a:r>
            <a:r>
              <a:rPr lang="en-US" altLang="zh-CN" b="1" dirty="0"/>
              <a:t>ratio:</a:t>
            </a:r>
            <a:r>
              <a:rPr lang="zh-CN" altLang="en-US" b="1" dirty="0"/>
              <a:t> </a:t>
            </a:r>
            <a:r>
              <a:rPr lang="en-US" altLang="zh-CN" b="1" dirty="0"/>
              <a:t>750-fold</a:t>
            </a:r>
          </a:p>
          <a:p>
            <a:pPr marL="457200" lvl="1" indent="0">
              <a:buNone/>
            </a:pPr>
            <a:endParaRPr lang="en-US" b="1" dirty="0"/>
          </a:p>
          <a:p>
            <a:r>
              <a:rPr lang="en-US" b="1" dirty="0" smtClean="0"/>
              <a:t>De</a:t>
            </a:r>
            <a:r>
              <a:rPr lang="zh-CN" altLang="en-US" b="1" dirty="0" smtClean="0"/>
              <a:t> </a:t>
            </a:r>
            <a:r>
              <a:rPr lang="en-US" altLang="zh-CN" b="1" dirty="0"/>
              <a:t>novo</a:t>
            </a:r>
            <a:r>
              <a:rPr lang="zh-CN" altLang="en-US" b="1" dirty="0"/>
              <a:t> </a:t>
            </a:r>
            <a:r>
              <a:rPr lang="en-US" altLang="zh-CN" b="1" dirty="0"/>
              <a:t>compression</a:t>
            </a:r>
            <a:r>
              <a:rPr lang="zh-CN" altLang="en-US" b="1" dirty="0"/>
              <a:t> </a:t>
            </a:r>
            <a:r>
              <a:rPr lang="en-US" altLang="zh-CN" b="1" dirty="0"/>
              <a:t>program:</a:t>
            </a:r>
            <a:r>
              <a:rPr lang="zh-CN" altLang="en-US" b="1" dirty="0"/>
              <a:t> </a:t>
            </a:r>
            <a:r>
              <a:rPr lang="en-US" altLang="zh-CN" b="1" dirty="0"/>
              <a:t>GRS</a:t>
            </a:r>
          </a:p>
          <a:p>
            <a:pPr lvl="1"/>
            <a:r>
              <a:rPr lang="en-US" b="1" dirty="0"/>
              <a:t>Obtains</a:t>
            </a:r>
            <a:r>
              <a:rPr lang="zh-CN" altLang="en-US" b="1" dirty="0"/>
              <a:t> </a:t>
            </a:r>
            <a:r>
              <a:rPr lang="en-US" altLang="zh-CN" b="1" dirty="0"/>
              <a:t>variant</a:t>
            </a:r>
            <a:r>
              <a:rPr lang="zh-CN" altLang="en-US" b="1" dirty="0"/>
              <a:t> </a:t>
            </a:r>
            <a:r>
              <a:rPr lang="en-US" altLang="zh-CN" b="1" dirty="0"/>
              <a:t>information</a:t>
            </a:r>
            <a:r>
              <a:rPr lang="zh-CN" altLang="en-US" b="1" dirty="0"/>
              <a:t> </a:t>
            </a:r>
            <a:r>
              <a:rPr lang="en-US" altLang="zh-CN" b="1" dirty="0"/>
              <a:t>directly</a:t>
            </a:r>
            <a:r>
              <a:rPr lang="zh-CN" altLang="en-US" b="1" dirty="0"/>
              <a:t> </a:t>
            </a:r>
            <a:r>
              <a:rPr lang="en-US" altLang="zh-CN" b="1" dirty="0"/>
              <a:t>via</a:t>
            </a:r>
            <a:r>
              <a:rPr lang="zh-CN" altLang="en-US" b="1" dirty="0"/>
              <a:t> </a:t>
            </a:r>
            <a:r>
              <a:rPr lang="en-US" altLang="zh-CN" b="1" dirty="0"/>
              <a:t>a</a:t>
            </a:r>
            <a:r>
              <a:rPr lang="zh-CN" altLang="en-US" b="1" dirty="0"/>
              <a:t> </a:t>
            </a:r>
            <a:r>
              <a:rPr lang="en-US" altLang="zh-CN" b="1" dirty="0"/>
              <a:t>modified</a:t>
            </a:r>
            <a:r>
              <a:rPr lang="zh-CN" altLang="en-US" b="1" dirty="0"/>
              <a:t> </a:t>
            </a:r>
            <a:r>
              <a:rPr lang="en-US" altLang="zh-CN" b="1" dirty="0"/>
              <a:t>UNIX</a:t>
            </a:r>
            <a:r>
              <a:rPr lang="zh-CN" altLang="en-US" b="1" dirty="0"/>
              <a:t> </a:t>
            </a:r>
            <a:r>
              <a:rPr lang="en-US" altLang="zh-CN" b="1" i="1" dirty="0"/>
              <a:t>diff</a:t>
            </a:r>
            <a:r>
              <a:rPr lang="zh-CN" altLang="en-US" b="1" i="1" dirty="0"/>
              <a:t> </a:t>
            </a:r>
            <a:r>
              <a:rPr lang="en-US" altLang="zh-CN" b="1" dirty="0"/>
              <a:t>program.</a:t>
            </a:r>
            <a:endParaRPr lang="en-US" b="1" i="1" dirty="0"/>
          </a:p>
          <a:p>
            <a:pPr lvl="1"/>
            <a:endParaRPr lang="en-US" b="1" dirty="0" smtClean="0"/>
          </a:p>
          <a:p>
            <a:pPr lvl="1"/>
            <a:endParaRPr lang="en-US" b="1" dirty="0"/>
          </a:p>
          <a:p>
            <a:endParaRPr lang="en-US" dirty="0"/>
          </a:p>
        </p:txBody>
      </p:sp>
    </p:spTree>
    <p:extLst>
      <p:ext uri="{BB962C8B-B14F-4D97-AF65-F5344CB8AC3E}">
        <p14:creationId xmlns:p14="http://schemas.microsoft.com/office/powerpoint/2010/main" val="3083658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986" y="985453"/>
            <a:ext cx="7837525" cy="4629453"/>
          </a:xfrm>
        </p:spPr>
        <p:txBody>
          <a:bodyPr>
            <a:normAutofit/>
          </a:bodyPr>
          <a:lstStyle/>
          <a:p>
            <a:r>
              <a:rPr lang="en-US" sz="2800" b="1" dirty="0" err="1" smtClean="0"/>
              <a:t>GReEn</a:t>
            </a:r>
            <a:r>
              <a:rPr lang="en-US" sz="2800" b="1" dirty="0" smtClean="0"/>
              <a:t/>
            </a:r>
            <a:br>
              <a:rPr lang="en-US" sz="2800" b="1" dirty="0" smtClean="0"/>
            </a:br>
            <a:endParaRPr lang="en-US" sz="2800" b="1" dirty="0"/>
          </a:p>
          <a:p>
            <a:pPr lvl="1"/>
            <a:r>
              <a:rPr lang="en-US" b="1" dirty="0"/>
              <a:t>P</a:t>
            </a:r>
            <a:r>
              <a:rPr lang="en-US" b="1" dirty="0" smtClean="0"/>
              <a:t>roposed </a:t>
            </a:r>
            <a:r>
              <a:rPr lang="en-US" b="1" dirty="0"/>
              <a:t>a probabilistic copy model that </a:t>
            </a:r>
            <a:r>
              <a:rPr lang="en-US" b="1" dirty="0" smtClean="0"/>
              <a:t>calculates target </a:t>
            </a:r>
            <a:r>
              <a:rPr lang="en-US" b="1" dirty="0"/>
              <a:t>base probabilities based on the reference</a:t>
            </a:r>
            <a:r>
              <a:rPr lang="en-US" b="1" dirty="0" smtClean="0"/>
              <a:t>.</a:t>
            </a:r>
          </a:p>
          <a:p>
            <a:pPr lvl="1"/>
            <a:endParaRPr lang="en-US" b="1" dirty="0"/>
          </a:p>
          <a:p>
            <a:pPr lvl="1"/>
            <a:r>
              <a:rPr lang="en-US" b="1" dirty="0"/>
              <a:t>Given base probabilities as input, an </a:t>
            </a:r>
            <a:r>
              <a:rPr lang="en-US" b="1" dirty="0" smtClean="0"/>
              <a:t>arithmetic coder </a:t>
            </a:r>
            <a:r>
              <a:rPr lang="en-US" b="1" dirty="0"/>
              <a:t>was then used to encode the target. </a:t>
            </a:r>
            <a:endParaRPr lang="en-US" b="1" dirty="0" smtClean="0"/>
          </a:p>
          <a:p>
            <a:pPr lvl="1"/>
            <a:endParaRPr lang="en-US" b="1" dirty="0" smtClean="0"/>
          </a:p>
          <a:p>
            <a:pPr lvl="1"/>
            <a:r>
              <a:rPr lang="en-US" b="1" dirty="0" err="1" smtClean="0"/>
              <a:t>GReEn</a:t>
            </a:r>
            <a:r>
              <a:rPr lang="en-US" b="1" dirty="0"/>
              <a:t> </a:t>
            </a:r>
            <a:r>
              <a:rPr lang="en-US" b="1" dirty="0" smtClean="0"/>
              <a:t>was </a:t>
            </a:r>
            <a:r>
              <a:rPr lang="en-US" b="1" dirty="0"/>
              <a:t>shown to be more effective compared with </a:t>
            </a:r>
            <a:r>
              <a:rPr lang="en-US" b="1" dirty="0" smtClean="0"/>
              <a:t>GRS when </a:t>
            </a:r>
            <a:r>
              <a:rPr lang="en-US" b="1" dirty="0"/>
              <a:t>the target and the reference have less similarity.</a:t>
            </a:r>
          </a:p>
        </p:txBody>
      </p:sp>
    </p:spTree>
    <p:extLst>
      <p:ext uri="{BB962C8B-B14F-4D97-AF65-F5344CB8AC3E}">
        <p14:creationId xmlns:p14="http://schemas.microsoft.com/office/powerpoint/2010/main" val="2474816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93" y="426743"/>
            <a:ext cx="7313613" cy="868362"/>
          </a:xfrm>
        </p:spPr>
        <p:txBody>
          <a:bodyPr/>
          <a:lstStyle/>
          <a:p>
            <a:pPr algn="l"/>
            <a:r>
              <a:rPr lang="en-US" dirty="0" smtClean="0"/>
              <a:t>Reference-free Compression</a:t>
            </a:r>
            <a:endParaRPr lang="en-US" dirty="0"/>
          </a:p>
        </p:txBody>
      </p:sp>
      <p:sp>
        <p:nvSpPr>
          <p:cNvPr id="3" name="Content Placeholder 2"/>
          <p:cNvSpPr>
            <a:spLocks noGrp="1"/>
          </p:cNvSpPr>
          <p:nvPr>
            <p:ph idx="1"/>
          </p:nvPr>
        </p:nvSpPr>
        <p:spPr>
          <a:xfrm>
            <a:off x="868497" y="1673942"/>
            <a:ext cx="7313613" cy="4056062"/>
          </a:xfrm>
        </p:spPr>
        <p:txBody>
          <a:bodyPr>
            <a:normAutofit/>
          </a:bodyPr>
          <a:lstStyle/>
          <a:p>
            <a:r>
              <a:rPr lang="en-US" b="1" dirty="0" smtClean="0"/>
              <a:t>BIND</a:t>
            </a:r>
          </a:p>
          <a:p>
            <a:pPr lvl="1"/>
            <a:r>
              <a:rPr lang="en-US" b="1" dirty="0" smtClean="0"/>
              <a:t>Encodes</a:t>
            </a:r>
            <a:r>
              <a:rPr lang="zh-CN" altLang="en-US" b="1" dirty="0" smtClean="0"/>
              <a:t> </a:t>
            </a:r>
            <a:r>
              <a:rPr lang="en-US" altLang="zh-CN" b="1" dirty="0" smtClean="0"/>
              <a:t>each</a:t>
            </a:r>
            <a:r>
              <a:rPr lang="zh-CN" altLang="en-US" b="1" dirty="0" smtClean="0"/>
              <a:t> </a:t>
            </a:r>
            <a:r>
              <a:rPr lang="en-US" altLang="zh-CN" b="1" dirty="0" smtClean="0"/>
              <a:t>target</a:t>
            </a:r>
            <a:r>
              <a:rPr lang="zh-CN" altLang="en-US" b="1" dirty="0" smtClean="0"/>
              <a:t> </a:t>
            </a:r>
            <a:r>
              <a:rPr lang="en-US" altLang="zh-CN" b="1" dirty="0" smtClean="0"/>
              <a:t>sequence</a:t>
            </a:r>
            <a:r>
              <a:rPr lang="zh-CN" altLang="en-US" b="1" dirty="0" smtClean="0"/>
              <a:t> </a:t>
            </a:r>
            <a:r>
              <a:rPr lang="en-US" altLang="zh-CN" b="1" dirty="0" smtClean="0"/>
              <a:t>using</a:t>
            </a:r>
            <a:r>
              <a:rPr lang="zh-CN" altLang="en-US" b="1" dirty="0" smtClean="0"/>
              <a:t> </a:t>
            </a:r>
            <a:r>
              <a:rPr lang="en-US" altLang="zh-CN" b="1" dirty="0" smtClean="0"/>
              <a:t>two</a:t>
            </a:r>
            <a:r>
              <a:rPr lang="zh-CN" altLang="en-US" b="1" dirty="0" smtClean="0"/>
              <a:t> </a:t>
            </a:r>
            <a:r>
              <a:rPr lang="en-US" altLang="zh-CN" b="1" dirty="0" smtClean="0"/>
              <a:t>binary</a:t>
            </a:r>
            <a:r>
              <a:rPr lang="zh-CN" altLang="en-US" b="1" dirty="0" smtClean="0"/>
              <a:t> </a:t>
            </a:r>
            <a:r>
              <a:rPr lang="en-US" altLang="zh-CN" b="1" dirty="0" smtClean="0"/>
              <a:t>strings</a:t>
            </a:r>
          </a:p>
          <a:p>
            <a:pPr lvl="1"/>
            <a:r>
              <a:rPr lang="en-US" altLang="zh-CN" b="1" dirty="0" smtClean="0"/>
              <a:t>First</a:t>
            </a:r>
            <a:r>
              <a:rPr lang="zh-CN" altLang="en-US" b="1" dirty="0" smtClean="0"/>
              <a:t> </a:t>
            </a:r>
            <a:r>
              <a:rPr lang="en-US" altLang="zh-CN" b="1" dirty="0" smtClean="0"/>
              <a:t>string:</a:t>
            </a:r>
            <a:r>
              <a:rPr lang="zh-CN" altLang="en-US" b="1" dirty="0" smtClean="0"/>
              <a:t> </a:t>
            </a:r>
            <a:r>
              <a:rPr lang="en-US" altLang="zh-CN" b="1" dirty="0" smtClean="0"/>
              <a:t>A</a:t>
            </a:r>
            <a:r>
              <a:rPr lang="zh-CN" altLang="en-US" b="1" dirty="0" smtClean="0"/>
              <a:t> </a:t>
            </a:r>
            <a:r>
              <a:rPr lang="en-US" altLang="zh-CN" b="1" dirty="0" smtClean="0"/>
              <a:t>or</a:t>
            </a:r>
            <a:r>
              <a:rPr lang="zh-CN" altLang="en-US" b="1" dirty="0" smtClean="0"/>
              <a:t> </a:t>
            </a:r>
            <a:r>
              <a:rPr lang="en-US" altLang="zh-CN" b="1" dirty="0" smtClean="0"/>
              <a:t>T</a:t>
            </a:r>
            <a:r>
              <a:rPr lang="zh-CN" altLang="en-US" b="1" dirty="0" smtClean="0"/>
              <a:t> </a:t>
            </a:r>
            <a:r>
              <a:rPr lang="en-US" altLang="zh-CN" b="1" dirty="0" smtClean="0"/>
              <a:t>assigned</a:t>
            </a:r>
            <a:r>
              <a:rPr lang="zh-CN" altLang="en-US" b="1" dirty="0" smtClean="0"/>
              <a:t> </a:t>
            </a:r>
            <a:r>
              <a:rPr lang="en-US" altLang="zh-CN" b="1" dirty="0" smtClean="0"/>
              <a:t>with</a:t>
            </a:r>
            <a:r>
              <a:rPr lang="zh-CN" altLang="en-US" b="1" dirty="0" smtClean="0"/>
              <a:t> </a:t>
            </a:r>
            <a:r>
              <a:rPr lang="en-US" altLang="zh-CN" b="1" dirty="0" smtClean="0"/>
              <a:t>bit</a:t>
            </a:r>
            <a:r>
              <a:rPr lang="zh-CN" altLang="en-US" b="1" dirty="0" smtClean="0"/>
              <a:t> </a:t>
            </a:r>
            <a:r>
              <a:rPr lang="en-US" altLang="zh-CN" b="1" dirty="0" smtClean="0"/>
              <a:t>0</a:t>
            </a:r>
          </a:p>
          <a:p>
            <a:pPr marL="573087" lvl="1" indent="0">
              <a:buNone/>
            </a:pPr>
            <a:r>
              <a:rPr lang="en-US" altLang="zh-CN" b="1" dirty="0"/>
              <a:t>		</a:t>
            </a:r>
            <a:r>
              <a:rPr lang="en-US" altLang="zh-CN" b="1" dirty="0" smtClean="0"/>
              <a:t>      G</a:t>
            </a:r>
            <a:r>
              <a:rPr lang="zh-CN" altLang="en-US" b="1" dirty="0" smtClean="0"/>
              <a:t> </a:t>
            </a:r>
            <a:r>
              <a:rPr lang="en-US" altLang="zh-CN" b="1" dirty="0" smtClean="0"/>
              <a:t>or</a:t>
            </a:r>
            <a:r>
              <a:rPr lang="zh-CN" altLang="en-US" b="1" dirty="0" smtClean="0"/>
              <a:t> </a:t>
            </a:r>
            <a:r>
              <a:rPr lang="en-US" altLang="zh-CN" b="1" dirty="0" smtClean="0"/>
              <a:t>C</a:t>
            </a:r>
            <a:r>
              <a:rPr lang="zh-CN" altLang="en-US" b="1" dirty="0" smtClean="0"/>
              <a:t> </a:t>
            </a:r>
            <a:r>
              <a:rPr lang="en-US" altLang="zh-CN" b="1" dirty="0" smtClean="0"/>
              <a:t>assigned</a:t>
            </a:r>
            <a:r>
              <a:rPr lang="zh-CN" altLang="en-US" b="1" dirty="0" smtClean="0"/>
              <a:t> </a:t>
            </a:r>
            <a:r>
              <a:rPr lang="en-US" altLang="zh-CN" b="1" dirty="0" smtClean="0"/>
              <a:t>with</a:t>
            </a:r>
            <a:r>
              <a:rPr lang="zh-CN" altLang="en-US" b="1" dirty="0" smtClean="0"/>
              <a:t> </a:t>
            </a:r>
            <a:r>
              <a:rPr lang="en-US" altLang="zh-CN" b="1" dirty="0" smtClean="0"/>
              <a:t>bit</a:t>
            </a:r>
            <a:r>
              <a:rPr lang="zh-CN" altLang="en-US" b="1" dirty="0" smtClean="0"/>
              <a:t> </a:t>
            </a:r>
            <a:r>
              <a:rPr lang="en-US" altLang="zh-CN" b="1" dirty="0" smtClean="0"/>
              <a:t>1</a:t>
            </a:r>
          </a:p>
          <a:p>
            <a:pPr lvl="1"/>
            <a:r>
              <a:rPr lang="en-US" altLang="zh-CN" b="1" dirty="0" smtClean="0"/>
              <a:t>Second</a:t>
            </a:r>
            <a:r>
              <a:rPr lang="zh-CN" altLang="en-US" b="1" dirty="0" smtClean="0"/>
              <a:t> </a:t>
            </a:r>
            <a:r>
              <a:rPr lang="en-US" altLang="zh-CN" b="1" dirty="0" smtClean="0"/>
              <a:t>string:</a:t>
            </a:r>
            <a:r>
              <a:rPr lang="zh-CN" altLang="en-US" b="1" dirty="0" smtClean="0"/>
              <a:t> </a:t>
            </a:r>
            <a:r>
              <a:rPr lang="en-US" altLang="zh-CN" b="1" dirty="0" smtClean="0"/>
              <a:t>T</a:t>
            </a:r>
            <a:r>
              <a:rPr lang="zh-CN" altLang="en-US" b="1" dirty="0" smtClean="0"/>
              <a:t> </a:t>
            </a:r>
            <a:r>
              <a:rPr lang="en-US" altLang="zh-CN" b="1" dirty="0" smtClean="0"/>
              <a:t>or</a:t>
            </a:r>
            <a:r>
              <a:rPr lang="zh-CN" altLang="en-US" b="1" dirty="0" smtClean="0"/>
              <a:t> </a:t>
            </a:r>
            <a:r>
              <a:rPr lang="en-US" altLang="zh-CN" b="1" dirty="0" smtClean="0"/>
              <a:t>C</a:t>
            </a:r>
            <a:r>
              <a:rPr lang="zh-CN" altLang="en-US" b="1" dirty="0" smtClean="0"/>
              <a:t> </a:t>
            </a:r>
            <a:r>
              <a:rPr lang="en-US" altLang="zh-CN" b="1" dirty="0" smtClean="0"/>
              <a:t>is</a:t>
            </a:r>
            <a:r>
              <a:rPr lang="zh-CN" altLang="en-US" b="1" dirty="0" smtClean="0"/>
              <a:t> </a:t>
            </a:r>
            <a:r>
              <a:rPr lang="en-US" altLang="zh-CN" b="1" dirty="0" smtClean="0"/>
              <a:t>assigned</a:t>
            </a:r>
            <a:r>
              <a:rPr lang="zh-CN" altLang="en-US" b="1" dirty="0" smtClean="0"/>
              <a:t> </a:t>
            </a:r>
            <a:r>
              <a:rPr lang="en-US" altLang="zh-CN" b="1" dirty="0" smtClean="0"/>
              <a:t>with</a:t>
            </a:r>
            <a:r>
              <a:rPr lang="zh-CN" altLang="en-US" b="1" dirty="0" smtClean="0"/>
              <a:t> </a:t>
            </a:r>
            <a:r>
              <a:rPr lang="en-US" altLang="zh-CN" b="1" dirty="0" smtClean="0"/>
              <a:t>bit</a:t>
            </a:r>
            <a:r>
              <a:rPr lang="zh-CN" altLang="en-US" b="1" dirty="0" smtClean="0"/>
              <a:t> </a:t>
            </a:r>
            <a:r>
              <a:rPr lang="en-US" altLang="zh-CN" b="1" dirty="0" smtClean="0"/>
              <a:t>0</a:t>
            </a:r>
          </a:p>
          <a:p>
            <a:pPr marL="573087" lvl="1" indent="0">
              <a:buNone/>
            </a:pPr>
            <a:r>
              <a:rPr lang="en-US" altLang="zh-CN" b="1" dirty="0"/>
              <a:t>	</a:t>
            </a:r>
            <a:r>
              <a:rPr lang="en-US" altLang="zh-CN" b="1" dirty="0" smtClean="0"/>
              <a:t>	</a:t>
            </a:r>
            <a:r>
              <a:rPr lang="en-US" altLang="zh-CN" b="1" dirty="0"/>
              <a:t> </a:t>
            </a:r>
            <a:r>
              <a:rPr lang="en-US" altLang="zh-CN" b="1" dirty="0" smtClean="0"/>
              <a:t>         </a:t>
            </a:r>
            <a:r>
              <a:rPr lang="en-US" b="1" dirty="0" smtClean="0"/>
              <a:t>A</a:t>
            </a:r>
            <a:r>
              <a:rPr lang="zh-CN" altLang="en-US" b="1" dirty="0" smtClean="0"/>
              <a:t> </a:t>
            </a:r>
            <a:r>
              <a:rPr lang="en-US" altLang="zh-CN" b="1" dirty="0"/>
              <a:t>or</a:t>
            </a:r>
            <a:r>
              <a:rPr lang="zh-CN" altLang="en-US" b="1" dirty="0"/>
              <a:t> </a:t>
            </a:r>
            <a:r>
              <a:rPr lang="en-US" altLang="zh-CN" b="1" dirty="0"/>
              <a:t>G</a:t>
            </a:r>
            <a:r>
              <a:rPr lang="zh-CN" altLang="en-US" b="1" dirty="0"/>
              <a:t> </a:t>
            </a:r>
            <a:r>
              <a:rPr lang="en-US" altLang="zh-CN" b="1" dirty="0"/>
              <a:t>assigned</a:t>
            </a:r>
            <a:r>
              <a:rPr lang="zh-CN" altLang="en-US" b="1" dirty="0"/>
              <a:t> </a:t>
            </a:r>
            <a:r>
              <a:rPr lang="en-US" altLang="zh-CN" b="1" dirty="0"/>
              <a:t>with</a:t>
            </a:r>
            <a:r>
              <a:rPr lang="zh-CN" altLang="en-US" b="1" dirty="0"/>
              <a:t> </a:t>
            </a:r>
            <a:r>
              <a:rPr lang="en-US" altLang="zh-CN" b="1" dirty="0"/>
              <a:t>bit</a:t>
            </a:r>
            <a:r>
              <a:rPr lang="zh-CN" altLang="en-US" b="1" dirty="0"/>
              <a:t> </a:t>
            </a:r>
            <a:r>
              <a:rPr lang="en-US" altLang="zh-CN" b="1" dirty="0"/>
              <a:t>1</a:t>
            </a:r>
            <a:r>
              <a:rPr lang="zh-CN" altLang="en-US" b="1" dirty="0"/>
              <a:t> </a:t>
            </a:r>
            <a:endParaRPr lang="en-US" altLang="zh-CN" b="1" dirty="0" smtClean="0"/>
          </a:p>
          <a:p>
            <a:pPr lvl="1"/>
            <a:r>
              <a:rPr lang="en-US" altLang="zh-CN" b="1" dirty="0" smtClean="0"/>
              <a:t>Two</a:t>
            </a:r>
            <a:r>
              <a:rPr lang="zh-CN" altLang="en-US" b="1" dirty="0" smtClean="0"/>
              <a:t> </a:t>
            </a:r>
            <a:r>
              <a:rPr lang="en-US" altLang="zh-CN" b="1" dirty="0" smtClean="0"/>
              <a:t>strings</a:t>
            </a:r>
            <a:r>
              <a:rPr lang="zh-CN" altLang="en-US" b="1" dirty="0" smtClean="0"/>
              <a:t> </a:t>
            </a:r>
            <a:r>
              <a:rPr lang="en-US" altLang="zh-CN" b="1" dirty="0" smtClean="0"/>
              <a:t>were</a:t>
            </a:r>
            <a:r>
              <a:rPr lang="zh-CN" altLang="en-US" b="1" dirty="0" smtClean="0"/>
              <a:t> </a:t>
            </a:r>
            <a:r>
              <a:rPr lang="en-US" altLang="zh-CN" b="1" dirty="0" smtClean="0"/>
              <a:t>subsequently</a:t>
            </a:r>
            <a:r>
              <a:rPr lang="zh-CN" altLang="en-US" b="1" dirty="0" smtClean="0"/>
              <a:t> </a:t>
            </a:r>
            <a:r>
              <a:rPr lang="en-US" altLang="zh-CN" b="1" dirty="0" smtClean="0"/>
              <a:t>stored</a:t>
            </a:r>
            <a:r>
              <a:rPr lang="zh-CN" altLang="en-US" b="1" dirty="0" smtClean="0"/>
              <a:t> </a:t>
            </a:r>
            <a:r>
              <a:rPr lang="en-US" altLang="zh-CN" b="1" dirty="0" smtClean="0"/>
              <a:t>by</a:t>
            </a:r>
            <a:r>
              <a:rPr lang="zh-CN" altLang="en-US" b="1" dirty="0" smtClean="0"/>
              <a:t> </a:t>
            </a:r>
            <a:r>
              <a:rPr lang="en-US" altLang="zh-CN" b="1" dirty="0" smtClean="0"/>
              <a:t>recording</a:t>
            </a:r>
            <a:r>
              <a:rPr lang="zh-CN" altLang="en-US" b="1" dirty="0" smtClean="0"/>
              <a:t> </a:t>
            </a:r>
            <a:r>
              <a:rPr lang="en-US" altLang="zh-CN" b="1" dirty="0" smtClean="0"/>
              <a:t>the</a:t>
            </a:r>
            <a:r>
              <a:rPr lang="zh-CN" altLang="en-US" b="1" dirty="0" smtClean="0"/>
              <a:t> </a:t>
            </a:r>
            <a:r>
              <a:rPr lang="en-US" altLang="zh-CN" b="1" dirty="0" smtClean="0"/>
              <a:t>length</a:t>
            </a:r>
            <a:r>
              <a:rPr lang="zh-CN" altLang="en-US" b="1" dirty="0" smtClean="0"/>
              <a:t> </a:t>
            </a:r>
            <a:r>
              <a:rPr lang="en-US" altLang="zh-CN" b="1" dirty="0" smtClean="0"/>
              <a:t>of</a:t>
            </a:r>
            <a:r>
              <a:rPr lang="zh-CN" altLang="en-US" b="1" dirty="0" smtClean="0"/>
              <a:t> </a:t>
            </a:r>
            <a:r>
              <a:rPr lang="en-US" altLang="zh-CN" b="1" dirty="0" smtClean="0"/>
              <a:t>alternating</a:t>
            </a:r>
            <a:r>
              <a:rPr lang="zh-CN" altLang="en-US" b="1" dirty="0" smtClean="0"/>
              <a:t> </a:t>
            </a:r>
            <a:r>
              <a:rPr lang="en-US" altLang="zh-CN" b="1" dirty="0" smtClean="0"/>
              <a:t>blocks</a:t>
            </a:r>
            <a:r>
              <a:rPr lang="zh-CN" altLang="en-US" b="1" dirty="0" smtClean="0"/>
              <a:t> </a:t>
            </a:r>
            <a:r>
              <a:rPr lang="en-US" altLang="zh-CN" b="1" dirty="0" smtClean="0"/>
              <a:t>of</a:t>
            </a:r>
            <a:r>
              <a:rPr lang="zh-CN" altLang="en-US" b="1" dirty="0" smtClean="0"/>
              <a:t> </a:t>
            </a:r>
            <a:r>
              <a:rPr lang="en-US" altLang="zh-CN" b="1" dirty="0" smtClean="0"/>
              <a:t>1’s</a:t>
            </a:r>
            <a:r>
              <a:rPr lang="zh-CN" altLang="en-US" b="1" dirty="0" smtClean="0"/>
              <a:t> </a:t>
            </a:r>
            <a:r>
              <a:rPr lang="en-US" altLang="zh-CN" b="1" dirty="0" smtClean="0"/>
              <a:t>and</a:t>
            </a:r>
            <a:r>
              <a:rPr lang="zh-CN" altLang="en-US" b="1" dirty="0" smtClean="0"/>
              <a:t> </a:t>
            </a:r>
            <a:r>
              <a:rPr lang="zh-CN" altLang="zh-CN" b="1" dirty="0" smtClean="0"/>
              <a:t>0</a:t>
            </a:r>
            <a:r>
              <a:rPr lang="en-US" altLang="zh-CN" b="1" dirty="0" smtClean="0"/>
              <a:t>’S</a:t>
            </a:r>
            <a:r>
              <a:rPr lang="zh-CN" altLang="en-US" b="1" dirty="0" smtClean="0"/>
              <a:t> </a:t>
            </a:r>
            <a:r>
              <a:rPr lang="en-US" altLang="zh-CN" b="1" dirty="0" smtClean="0"/>
              <a:t>using</a:t>
            </a:r>
            <a:r>
              <a:rPr lang="zh-CN" altLang="en-US" b="1" dirty="0" smtClean="0"/>
              <a:t> </a:t>
            </a:r>
            <a:r>
              <a:rPr lang="en-US" altLang="zh-CN" b="1" dirty="0" smtClean="0"/>
              <a:t>unary</a:t>
            </a:r>
            <a:r>
              <a:rPr lang="zh-CN" altLang="en-US" b="1" dirty="0" smtClean="0"/>
              <a:t> </a:t>
            </a:r>
            <a:r>
              <a:rPr lang="en-US" altLang="zh-CN" b="1" dirty="0" smtClean="0"/>
              <a:t>coding</a:t>
            </a:r>
            <a:r>
              <a:rPr lang="zh-CN" altLang="en-US" b="1" dirty="0" smtClean="0"/>
              <a:t> </a:t>
            </a:r>
            <a:r>
              <a:rPr lang="en-US" altLang="zh-CN" b="1" dirty="0" smtClean="0"/>
              <a:t>scheme</a:t>
            </a:r>
          </a:p>
          <a:p>
            <a:pPr marL="573087" lvl="1" indent="0">
              <a:buNone/>
            </a:pPr>
            <a:r>
              <a:rPr lang="en-US" dirty="0"/>
              <a:t>	</a:t>
            </a:r>
            <a:r>
              <a:rPr lang="en-US" dirty="0" smtClean="0"/>
              <a:t>			</a:t>
            </a:r>
            <a:endParaRPr lang="en-US" dirty="0"/>
          </a:p>
        </p:txBody>
      </p:sp>
    </p:spTree>
    <p:extLst>
      <p:ext uri="{BB962C8B-B14F-4D97-AF65-F5344CB8AC3E}">
        <p14:creationId xmlns:p14="http://schemas.microsoft.com/office/powerpoint/2010/main" val="44884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292" y="1609252"/>
            <a:ext cx="7041897" cy="4525963"/>
          </a:xfrm>
        </p:spPr>
        <p:txBody>
          <a:bodyPr>
            <a:normAutofit/>
          </a:bodyPr>
          <a:lstStyle/>
          <a:p>
            <a:r>
              <a:rPr lang="en-US" b="1" dirty="0" smtClean="0"/>
              <a:t>DELIMINATE</a:t>
            </a:r>
            <a:r>
              <a:rPr lang="en-US" altLang="zh-CN" b="1" dirty="0" smtClean="0"/>
              <a:t>:</a:t>
            </a:r>
          </a:p>
          <a:p>
            <a:pPr lvl="1"/>
            <a:endParaRPr lang="en-US" b="1" dirty="0" smtClean="0"/>
          </a:p>
          <a:p>
            <a:pPr lvl="1"/>
            <a:r>
              <a:rPr lang="en-US" b="1" dirty="0" smtClean="0"/>
              <a:t>The</a:t>
            </a:r>
            <a:r>
              <a:rPr lang="zh-CN" altLang="en-US" b="1" dirty="0" smtClean="0"/>
              <a:t> </a:t>
            </a:r>
            <a:r>
              <a:rPr lang="en-US" altLang="zh-CN" b="1" dirty="0" smtClean="0"/>
              <a:t>positions</a:t>
            </a:r>
            <a:r>
              <a:rPr lang="zh-CN" altLang="en-US" b="1" dirty="0" smtClean="0"/>
              <a:t> </a:t>
            </a:r>
            <a:r>
              <a:rPr lang="en-US" altLang="zh-CN" b="1" dirty="0" smtClean="0"/>
              <a:t>of</a:t>
            </a:r>
            <a:r>
              <a:rPr lang="zh-CN" altLang="en-US" b="1" dirty="0" smtClean="0"/>
              <a:t> </a:t>
            </a:r>
            <a:r>
              <a:rPr lang="en-US" altLang="zh-CN" b="1" dirty="0" smtClean="0"/>
              <a:t>the</a:t>
            </a:r>
            <a:r>
              <a:rPr lang="zh-CN" altLang="en-US" b="1" dirty="0"/>
              <a:t> </a:t>
            </a:r>
            <a:r>
              <a:rPr lang="en-US" altLang="zh-CN" b="1" dirty="0" smtClean="0"/>
              <a:t>two</a:t>
            </a:r>
            <a:r>
              <a:rPr lang="zh-CN" altLang="en-US" b="1" dirty="0" smtClean="0"/>
              <a:t> </a:t>
            </a:r>
            <a:r>
              <a:rPr lang="en-US" altLang="zh-CN" b="1" dirty="0" smtClean="0"/>
              <a:t>most</a:t>
            </a:r>
            <a:r>
              <a:rPr lang="zh-CN" altLang="en-US" b="1" dirty="0" smtClean="0"/>
              <a:t> </a:t>
            </a:r>
            <a:r>
              <a:rPr lang="en-US" altLang="zh-CN" b="1" dirty="0" smtClean="0"/>
              <a:t>dominated</a:t>
            </a:r>
            <a:r>
              <a:rPr lang="zh-CN" altLang="en-US" b="1" dirty="0" smtClean="0"/>
              <a:t> </a:t>
            </a:r>
            <a:r>
              <a:rPr lang="en-US" altLang="zh-CN" b="1" dirty="0" smtClean="0"/>
              <a:t>types</a:t>
            </a:r>
            <a:r>
              <a:rPr lang="zh-CN" altLang="en-US" b="1" dirty="0" smtClean="0"/>
              <a:t> </a:t>
            </a:r>
            <a:r>
              <a:rPr lang="en-US" altLang="zh-CN" b="1" dirty="0" smtClean="0"/>
              <a:t>of</a:t>
            </a:r>
            <a:r>
              <a:rPr lang="zh-CN" altLang="en-US" b="1" dirty="0" smtClean="0"/>
              <a:t> </a:t>
            </a:r>
            <a:r>
              <a:rPr lang="en-US" altLang="zh-CN" b="1" dirty="0" smtClean="0"/>
              <a:t>the</a:t>
            </a:r>
            <a:r>
              <a:rPr lang="zh-CN" altLang="en-US" b="1" dirty="0" smtClean="0"/>
              <a:t> </a:t>
            </a:r>
            <a:r>
              <a:rPr lang="en-US" altLang="zh-CN" b="1" dirty="0" smtClean="0"/>
              <a:t>bases</a:t>
            </a:r>
            <a:r>
              <a:rPr lang="zh-CN" altLang="en-US" b="1" dirty="0" smtClean="0"/>
              <a:t> </a:t>
            </a:r>
            <a:r>
              <a:rPr lang="en-US" altLang="zh-CN" b="1" dirty="0" smtClean="0"/>
              <a:t>are</a:t>
            </a:r>
            <a:r>
              <a:rPr lang="zh-CN" altLang="en-US" b="1" dirty="0" smtClean="0"/>
              <a:t> </a:t>
            </a:r>
            <a:r>
              <a:rPr lang="en-US" altLang="zh-CN" b="1" dirty="0" smtClean="0"/>
              <a:t>delta</a:t>
            </a:r>
            <a:r>
              <a:rPr lang="zh-CN" altLang="en-US" b="1" dirty="0" smtClean="0"/>
              <a:t> </a:t>
            </a:r>
            <a:r>
              <a:rPr lang="en-US" altLang="zh-CN" b="1" dirty="0" smtClean="0"/>
              <a:t>encoded</a:t>
            </a:r>
            <a:r>
              <a:rPr lang="zh-CN" altLang="en-US" b="1" dirty="0" smtClean="0"/>
              <a:t> </a:t>
            </a:r>
            <a:r>
              <a:rPr lang="en-US" altLang="zh-CN" b="1" dirty="0" smtClean="0"/>
              <a:t>and</a:t>
            </a:r>
            <a:r>
              <a:rPr lang="zh-CN" altLang="en-US" b="1" dirty="0" smtClean="0"/>
              <a:t> </a:t>
            </a:r>
            <a:r>
              <a:rPr lang="en-US" altLang="zh-CN" b="1" dirty="0" smtClean="0"/>
              <a:t>eliminated</a:t>
            </a:r>
            <a:r>
              <a:rPr lang="zh-CN" altLang="en-US" b="1" dirty="0" smtClean="0"/>
              <a:t> </a:t>
            </a:r>
            <a:r>
              <a:rPr lang="en-US" altLang="zh-CN" b="1" dirty="0" smtClean="0"/>
              <a:t>from</a:t>
            </a:r>
            <a:r>
              <a:rPr lang="zh-CN" altLang="en-US" b="1" dirty="0" smtClean="0"/>
              <a:t> </a:t>
            </a:r>
            <a:r>
              <a:rPr lang="en-US" altLang="zh-CN" b="1" dirty="0" smtClean="0"/>
              <a:t>the</a:t>
            </a:r>
            <a:r>
              <a:rPr lang="zh-CN" altLang="en-US" b="1" dirty="0" smtClean="0"/>
              <a:t> </a:t>
            </a:r>
            <a:r>
              <a:rPr lang="en-US" altLang="zh-CN" b="1" dirty="0" smtClean="0"/>
              <a:t>sequence.</a:t>
            </a:r>
          </a:p>
          <a:p>
            <a:pPr lvl="1"/>
            <a:endParaRPr lang="en-US" altLang="zh-CN" b="1" dirty="0" smtClean="0"/>
          </a:p>
          <a:p>
            <a:pPr lvl="1"/>
            <a:r>
              <a:rPr lang="en-US" b="1" dirty="0" smtClean="0"/>
              <a:t>Remaining</a:t>
            </a:r>
            <a:r>
              <a:rPr lang="zh-CN" altLang="en-US" b="1" dirty="0" smtClean="0"/>
              <a:t> </a:t>
            </a:r>
            <a:r>
              <a:rPr lang="en-US" altLang="zh-CN" b="1" dirty="0" smtClean="0"/>
              <a:t>bases</a:t>
            </a:r>
            <a:r>
              <a:rPr lang="zh-CN" altLang="en-US" b="1" dirty="0" smtClean="0"/>
              <a:t> </a:t>
            </a:r>
            <a:r>
              <a:rPr lang="en-US" altLang="zh-CN" b="1" dirty="0" smtClean="0"/>
              <a:t>are</a:t>
            </a:r>
            <a:r>
              <a:rPr lang="zh-CN" altLang="en-US" b="1" dirty="0" smtClean="0"/>
              <a:t> </a:t>
            </a:r>
            <a:r>
              <a:rPr lang="en-US" altLang="zh-CN" b="1" dirty="0" smtClean="0"/>
              <a:t>represented</a:t>
            </a:r>
            <a:r>
              <a:rPr lang="zh-CN" altLang="en-US" b="1" dirty="0" smtClean="0"/>
              <a:t> </a:t>
            </a:r>
            <a:r>
              <a:rPr lang="en-US" altLang="zh-CN" b="1" dirty="0" smtClean="0"/>
              <a:t>with</a:t>
            </a:r>
            <a:r>
              <a:rPr lang="zh-CN" altLang="en-US" b="1" dirty="0" smtClean="0"/>
              <a:t> </a:t>
            </a:r>
            <a:r>
              <a:rPr lang="en-US" altLang="zh-CN" b="1" dirty="0" smtClean="0"/>
              <a:t>binary</a:t>
            </a:r>
            <a:r>
              <a:rPr lang="zh-CN" altLang="en-US" b="1" dirty="0" smtClean="0"/>
              <a:t> </a:t>
            </a:r>
            <a:r>
              <a:rPr lang="en-US" altLang="zh-CN" b="1" dirty="0" smtClean="0"/>
              <a:t>code.</a:t>
            </a:r>
          </a:p>
          <a:p>
            <a:pPr lvl="1"/>
            <a:endParaRPr lang="en-US" b="1" dirty="0"/>
          </a:p>
          <a:p>
            <a:pPr lvl="1"/>
            <a:r>
              <a:rPr lang="en-US" b="1" i="1" u="sng" dirty="0">
                <a:solidFill>
                  <a:srgbClr val="3366FF"/>
                </a:solidFill>
              </a:rPr>
              <a:t>DELIMINATE—a fast and efficient method for loss-less compression of genomic </a:t>
            </a:r>
            <a:r>
              <a:rPr lang="en-US" b="1" i="1" u="sng" dirty="0" smtClean="0">
                <a:solidFill>
                  <a:srgbClr val="3366FF"/>
                </a:solidFill>
              </a:rPr>
              <a:t>sequences</a:t>
            </a:r>
            <a:endParaRPr lang="en-US" b="1" i="1" u="sng" dirty="0">
              <a:solidFill>
                <a:srgbClr val="3366FF"/>
              </a:solidFill>
            </a:endParaRPr>
          </a:p>
        </p:txBody>
      </p:sp>
      <p:sp>
        <p:nvSpPr>
          <p:cNvPr id="4" name="Title 1"/>
          <p:cNvSpPr>
            <a:spLocks noGrp="1"/>
          </p:cNvSpPr>
          <p:nvPr>
            <p:ph type="title"/>
          </p:nvPr>
        </p:nvSpPr>
        <p:spPr>
          <a:xfrm>
            <a:off x="807293" y="426743"/>
            <a:ext cx="7313613" cy="868362"/>
          </a:xfrm>
        </p:spPr>
        <p:txBody>
          <a:bodyPr/>
          <a:lstStyle/>
          <a:p>
            <a:pPr algn="l"/>
            <a:r>
              <a:rPr lang="en-US" dirty="0" smtClean="0"/>
              <a:t>Reference-free Compression</a:t>
            </a:r>
            <a:endParaRPr lang="en-US" dirty="0"/>
          </a:p>
        </p:txBody>
      </p:sp>
    </p:spTree>
    <p:extLst>
      <p:ext uri="{BB962C8B-B14F-4D97-AF65-F5344CB8AC3E}">
        <p14:creationId xmlns:p14="http://schemas.microsoft.com/office/powerpoint/2010/main" val="3218662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Outline</a:t>
            </a:r>
            <a:endParaRPr lang="en-US" b="1" dirty="0"/>
          </a:p>
        </p:txBody>
      </p:sp>
      <p:sp>
        <p:nvSpPr>
          <p:cNvPr id="3" name="Content Placeholder 2"/>
          <p:cNvSpPr>
            <a:spLocks noGrp="1"/>
          </p:cNvSpPr>
          <p:nvPr>
            <p:ph idx="1"/>
          </p:nvPr>
        </p:nvSpPr>
        <p:spPr>
          <a:xfrm>
            <a:off x="1020240" y="1735138"/>
            <a:ext cx="7313613" cy="4056062"/>
          </a:xfrm>
        </p:spPr>
        <p:txBody>
          <a:bodyPr/>
          <a:lstStyle/>
          <a:p>
            <a:r>
              <a:rPr lang="en-US" b="1" dirty="0" smtClean="0">
                <a:solidFill>
                  <a:schemeClr val="bg1">
                    <a:lumMod val="65000"/>
                  </a:schemeClr>
                </a:solidFill>
              </a:rPr>
              <a:t>Traditional Genomic Sequence Compression</a:t>
            </a:r>
          </a:p>
          <a:p>
            <a:r>
              <a:rPr lang="en-US" b="1" dirty="0" smtClean="0">
                <a:solidFill>
                  <a:schemeClr val="bg1">
                    <a:lumMod val="65000"/>
                  </a:schemeClr>
                </a:solidFill>
              </a:rPr>
              <a:t>Advances in Genomic Sequence Compression</a:t>
            </a:r>
          </a:p>
          <a:p>
            <a:pPr lvl="1"/>
            <a:r>
              <a:rPr lang="en-US" b="1" dirty="0" smtClean="0">
                <a:solidFill>
                  <a:schemeClr val="bg1">
                    <a:lumMod val="65000"/>
                  </a:schemeClr>
                </a:solidFill>
              </a:rPr>
              <a:t>Reference-based compression</a:t>
            </a:r>
          </a:p>
          <a:p>
            <a:pPr lvl="1"/>
            <a:r>
              <a:rPr lang="en-US" b="1" dirty="0" smtClean="0">
                <a:solidFill>
                  <a:schemeClr val="bg1">
                    <a:lumMod val="65000"/>
                  </a:schemeClr>
                </a:solidFill>
              </a:rPr>
              <a:t>Reference-free compression</a:t>
            </a:r>
            <a:endParaRPr lang="en-US" b="1" dirty="0">
              <a:solidFill>
                <a:schemeClr val="bg1">
                  <a:lumMod val="65000"/>
                </a:schemeClr>
              </a:solidFill>
            </a:endParaRPr>
          </a:p>
          <a:p>
            <a:r>
              <a:rPr lang="en-US" b="1" dirty="0" smtClean="0"/>
              <a:t>Experimental Results</a:t>
            </a:r>
          </a:p>
          <a:p>
            <a:r>
              <a:rPr lang="en-US" b="1" dirty="0" smtClean="0">
                <a:solidFill>
                  <a:srgbClr val="A6A6A6"/>
                </a:solidFill>
              </a:rPr>
              <a:t>Next-Generation Sequencing Data Compression</a:t>
            </a:r>
          </a:p>
          <a:p>
            <a:r>
              <a:rPr lang="en-US" b="1" dirty="0" smtClean="0">
                <a:solidFill>
                  <a:srgbClr val="A6A6A6"/>
                </a:solidFill>
              </a:rPr>
              <a:t>Challenges and Future Prospects</a:t>
            </a:r>
          </a:p>
        </p:txBody>
      </p:sp>
    </p:spTree>
    <p:extLst>
      <p:ext uri="{BB962C8B-B14F-4D97-AF65-F5344CB8AC3E}">
        <p14:creationId xmlns:p14="http://schemas.microsoft.com/office/powerpoint/2010/main" val="37590122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382725"/>
            <a:ext cx="7861300" cy="17700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76260" y="2417403"/>
            <a:ext cx="5063735" cy="584776"/>
          </a:xfrm>
          <a:prstGeom prst="rect">
            <a:avLst/>
          </a:prstGeom>
          <a:noFill/>
        </p:spPr>
        <p:txBody>
          <a:bodyPr wrap="square" rtlCol="0">
            <a:spAutoFit/>
          </a:bodyPr>
          <a:lstStyle/>
          <a:p>
            <a:r>
              <a:rPr lang="en-US" sz="3200" dirty="0" smtClean="0"/>
              <a:t>Problem we are facing: </a:t>
            </a:r>
            <a:endParaRPr lang="en-US" sz="3200" dirty="0"/>
          </a:p>
        </p:txBody>
      </p:sp>
      <p:pic>
        <p:nvPicPr>
          <p:cNvPr id="6" name="Picture 5" descr="Paper-Overflow-via-Flickr-by-zoetn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472" y="2452415"/>
            <a:ext cx="3141346" cy="4202470"/>
          </a:xfrm>
          <a:prstGeom prst="rect">
            <a:avLst/>
          </a:prstGeom>
          <a:ln>
            <a:noFill/>
          </a:ln>
          <a:effectLst>
            <a:softEdge rad="112500"/>
          </a:effectLst>
        </p:spPr>
      </p:pic>
      <p:pic>
        <p:nvPicPr>
          <p:cNvPr id="7" name="Picture 6" descr="cost_per_genom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48" y="3256238"/>
            <a:ext cx="4345974" cy="3259481"/>
          </a:xfrm>
          <a:prstGeom prst="rect">
            <a:avLst/>
          </a:prstGeom>
          <a:ln>
            <a:noFill/>
          </a:ln>
          <a:effectLst>
            <a:softEdge rad="112500"/>
          </a:effectLst>
        </p:spPr>
      </p:pic>
    </p:spTree>
    <p:extLst>
      <p:ext uri="{BB962C8B-B14F-4D97-AF65-F5344CB8AC3E}">
        <p14:creationId xmlns:p14="http://schemas.microsoft.com/office/powerpoint/2010/main" val="15365250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88" y="289204"/>
            <a:ext cx="7313613" cy="868362"/>
          </a:xfrm>
        </p:spPr>
        <p:txBody>
          <a:bodyPr>
            <a:normAutofit/>
          </a:bodyPr>
          <a:lstStyle/>
          <a:p>
            <a:r>
              <a:rPr lang="en-US" b="1" dirty="0" smtClean="0"/>
              <a:t>Testing</a:t>
            </a:r>
            <a:r>
              <a:rPr lang="zh-CN" altLang="en-US" b="1" dirty="0" smtClean="0"/>
              <a:t> </a:t>
            </a:r>
            <a:r>
              <a:rPr lang="en-US" altLang="zh-CN" b="1" dirty="0" smtClean="0"/>
              <a:t>Data</a:t>
            </a:r>
            <a:endParaRPr lang="en-US" b="1" dirty="0"/>
          </a:p>
        </p:txBody>
      </p:sp>
      <p:pic>
        <p:nvPicPr>
          <p:cNvPr id="5" name="Picture 4" descr="Screen Shot 2015-08-01 at 3.31.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3794941"/>
          </a:xfrm>
          <a:prstGeom prst="rect">
            <a:avLst/>
          </a:prstGeom>
        </p:spPr>
      </p:pic>
    </p:spTree>
    <p:extLst>
      <p:ext uri="{BB962C8B-B14F-4D97-AF65-F5344CB8AC3E}">
        <p14:creationId xmlns:p14="http://schemas.microsoft.com/office/powerpoint/2010/main" val="29898249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01 at 3.34.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6" y="1132172"/>
            <a:ext cx="8972495" cy="4733270"/>
          </a:xfrm>
          <a:prstGeom prst="rect">
            <a:avLst/>
          </a:prstGeom>
        </p:spPr>
      </p:pic>
    </p:spTree>
    <p:extLst>
      <p:ext uri="{BB962C8B-B14F-4D97-AF65-F5344CB8AC3E}">
        <p14:creationId xmlns:p14="http://schemas.microsoft.com/office/powerpoint/2010/main" val="16969143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Experiment</a:t>
            </a:r>
            <a:endParaRPr lang="en-US" dirty="0"/>
          </a:p>
        </p:txBody>
      </p:sp>
      <p:sp>
        <p:nvSpPr>
          <p:cNvPr id="3" name="Content Placeholder 2"/>
          <p:cNvSpPr>
            <a:spLocks noGrp="1"/>
          </p:cNvSpPr>
          <p:nvPr>
            <p:ph idx="1"/>
          </p:nvPr>
        </p:nvSpPr>
        <p:spPr/>
        <p:txBody>
          <a:bodyPr/>
          <a:lstStyle/>
          <a:p>
            <a:r>
              <a:rPr lang="en-US" b="1" dirty="0" smtClean="0"/>
              <a:t>Testing</a:t>
            </a:r>
            <a:r>
              <a:rPr lang="zh-CN" altLang="en-US" b="1" dirty="0" smtClean="0"/>
              <a:t> </a:t>
            </a:r>
            <a:r>
              <a:rPr lang="en-US" altLang="zh-CN" b="1" dirty="0" smtClean="0"/>
              <a:t>platform:</a:t>
            </a:r>
          </a:p>
          <a:p>
            <a:pPr lvl="1"/>
            <a:r>
              <a:rPr lang="en-US" b="1" dirty="0"/>
              <a:t>All methods are tested on a cluster running 64-bit Red Hat 4.4.4–13 with 32-core 3.1GHz Intel(R) Xeon(R) CPU </a:t>
            </a:r>
            <a:r>
              <a:rPr lang="en-US" b="1" dirty="0" smtClean="0"/>
              <a:t>E31220</a:t>
            </a:r>
          </a:p>
          <a:p>
            <a:r>
              <a:rPr lang="en-US" b="1" dirty="0" smtClean="0"/>
              <a:t>Experiment results</a:t>
            </a:r>
          </a:p>
          <a:p>
            <a:pPr lvl="1"/>
            <a:r>
              <a:rPr lang="en-US" altLang="zh-CN" b="1" dirty="0" smtClean="0"/>
              <a:t>Compression</a:t>
            </a:r>
            <a:r>
              <a:rPr lang="zh-CN" altLang="en-US" b="1" dirty="0" smtClean="0"/>
              <a:t> </a:t>
            </a:r>
            <a:r>
              <a:rPr lang="en-US" altLang="zh-CN" b="1" dirty="0" smtClean="0"/>
              <a:t>ratio</a:t>
            </a:r>
          </a:p>
          <a:p>
            <a:pPr lvl="1"/>
            <a:r>
              <a:rPr lang="en-US" altLang="zh-CN" b="1" dirty="0" smtClean="0"/>
              <a:t>Memory</a:t>
            </a:r>
            <a:r>
              <a:rPr lang="zh-CN" altLang="en-US" b="1" dirty="0" smtClean="0"/>
              <a:t> </a:t>
            </a:r>
            <a:r>
              <a:rPr lang="en-US" altLang="zh-CN" b="1" dirty="0" smtClean="0"/>
              <a:t>usage</a:t>
            </a:r>
          </a:p>
          <a:p>
            <a:pPr lvl="1"/>
            <a:r>
              <a:rPr lang="en-US" altLang="zh-CN" b="1" dirty="0" smtClean="0"/>
              <a:t>Compression</a:t>
            </a:r>
            <a:r>
              <a:rPr lang="zh-CN" altLang="en-US" b="1" dirty="0" smtClean="0"/>
              <a:t> </a:t>
            </a:r>
            <a:r>
              <a:rPr lang="en-US" altLang="zh-CN" b="1" dirty="0" smtClean="0"/>
              <a:t>time</a:t>
            </a:r>
          </a:p>
          <a:p>
            <a:pPr lvl="1"/>
            <a:r>
              <a:rPr lang="en-US" altLang="zh-CN" b="1" dirty="0" smtClean="0"/>
              <a:t>Decompression</a:t>
            </a:r>
            <a:r>
              <a:rPr lang="zh-CN" altLang="en-US" b="1" dirty="0" smtClean="0"/>
              <a:t> </a:t>
            </a:r>
            <a:r>
              <a:rPr lang="en-US" altLang="zh-CN" b="1" dirty="0" smtClean="0"/>
              <a:t>time</a:t>
            </a:r>
          </a:p>
        </p:txBody>
      </p:sp>
    </p:spTree>
    <p:extLst>
      <p:ext uri="{BB962C8B-B14F-4D97-AF65-F5344CB8AC3E}">
        <p14:creationId xmlns:p14="http://schemas.microsoft.com/office/powerpoint/2010/main" val="505556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01 at 3.4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99" y="0"/>
            <a:ext cx="7052462" cy="6858000"/>
          </a:xfrm>
          <a:prstGeom prst="rect">
            <a:avLst/>
          </a:prstGeom>
        </p:spPr>
      </p:pic>
    </p:spTree>
    <p:extLst>
      <p:ext uri="{BB962C8B-B14F-4D97-AF65-F5344CB8AC3E}">
        <p14:creationId xmlns:p14="http://schemas.microsoft.com/office/powerpoint/2010/main" val="11236906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01 at 3.4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99" y="0"/>
            <a:ext cx="7052462" cy="6858000"/>
          </a:xfrm>
          <a:prstGeom prst="rect">
            <a:avLst/>
          </a:prstGeom>
        </p:spPr>
      </p:pic>
      <p:grpSp>
        <p:nvGrpSpPr>
          <p:cNvPr id="11" name="Group 10"/>
          <p:cNvGrpSpPr/>
          <p:nvPr/>
        </p:nvGrpSpPr>
        <p:grpSpPr>
          <a:xfrm>
            <a:off x="3090714" y="1407553"/>
            <a:ext cx="4947541" cy="5433462"/>
            <a:chOff x="3090714" y="1407553"/>
            <a:chExt cx="4947541" cy="5433462"/>
          </a:xfrm>
        </p:grpSpPr>
        <p:cxnSp>
          <p:nvCxnSpPr>
            <p:cNvPr id="3" name="Straight Connector 2"/>
            <p:cNvCxnSpPr/>
            <p:nvPr/>
          </p:nvCxnSpPr>
          <p:spPr>
            <a:xfrm>
              <a:off x="3090714" y="1407553"/>
              <a:ext cx="489618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122154" y="2512387"/>
              <a:ext cx="489618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123354" y="3602103"/>
              <a:ext cx="489618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124554" y="4676701"/>
              <a:ext cx="489618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40874" y="5766417"/>
              <a:ext cx="489618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142074" y="6841015"/>
              <a:ext cx="489618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92384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01 at 3.42.56 PM.png"/>
          <p:cNvPicPr>
            <a:picLocks noChangeAspect="1"/>
          </p:cNvPicPr>
          <p:nvPr/>
        </p:nvPicPr>
        <p:blipFill rotWithShape="1">
          <a:blip r:embed="rId3">
            <a:extLst>
              <a:ext uri="{28A0092B-C50C-407E-A947-70E740481C1C}">
                <a14:useLocalDpi xmlns:a14="http://schemas.microsoft.com/office/drawing/2010/main" val="0"/>
              </a:ext>
            </a:extLst>
          </a:blip>
          <a:srcRect b="47056"/>
          <a:stretch/>
        </p:blipFill>
        <p:spPr>
          <a:xfrm>
            <a:off x="-1" y="745509"/>
            <a:ext cx="9144067" cy="4707757"/>
          </a:xfrm>
          <a:prstGeom prst="rect">
            <a:avLst/>
          </a:prstGeom>
        </p:spPr>
      </p:pic>
      <p:sp>
        <p:nvSpPr>
          <p:cNvPr id="5" name="Rectangle 4"/>
          <p:cNvSpPr/>
          <p:nvPr/>
        </p:nvSpPr>
        <p:spPr>
          <a:xfrm>
            <a:off x="2609120" y="1408185"/>
            <a:ext cx="6534880" cy="4832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09665" y="2803125"/>
            <a:ext cx="6534880" cy="4832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24015" y="4239483"/>
            <a:ext cx="6534880" cy="4832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1023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Outline</a:t>
            </a:r>
            <a:endParaRPr lang="en-US" b="1" dirty="0"/>
          </a:p>
        </p:txBody>
      </p:sp>
      <p:sp>
        <p:nvSpPr>
          <p:cNvPr id="3" name="Content Placeholder 2"/>
          <p:cNvSpPr>
            <a:spLocks noGrp="1"/>
          </p:cNvSpPr>
          <p:nvPr>
            <p:ph idx="1"/>
          </p:nvPr>
        </p:nvSpPr>
        <p:spPr>
          <a:xfrm>
            <a:off x="1020240" y="1735138"/>
            <a:ext cx="7313613" cy="4056062"/>
          </a:xfrm>
        </p:spPr>
        <p:txBody>
          <a:bodyPr/>
          <a:lstStyle/>
          <a:p>
            <a:r>
              <a:rPr lang="en-US" b="1" dirty="0" smtClean="0">
                <a:solidFill>
                  <a:schemeClr val="bg1">
                    <a:lumMod val="65000"/>
                  </a:schemeClr>
                </a:solidFill>
              </a:rPr>
              <a:t>Traditional Genomic Sequence Compression</a:t>
            </a:r>
          </a:p>
          <a:p>
            <a:r>
              <a:rPr lang="en-US" b="1" dirty="0" smtClean="0">
                <a:solidFill>
                  <a:schemeClr val="bg1">
                    <a:lumMod val="65000"/>
                  </a:schemeClr>
                </a:solidFill>
              </a:rPr>
              <a:t>Advances in Genomic Sequence Compression</a:t>
            </a:r>
          </a:p>
          <a:p>
            <a:pPr lvl="1"/>
            <a:r>
              <a:rPr lang="en-US" b="1" dirty="0" smtClean="0">
                <a:solidFill>
                  <a:schemeClr val="bg1">
                    <a:lumMod val="65000"/>
                  </a:schemeClr>
                </a:solidFill>
              </a:rPr>
              <a:t>Reference-based compression</a:t>
            </a:r>
          </a:p>
          <a:p>
            <a:pPr lvl="1"/>
            <a:r>
              <a:rPr lang="en-US" b="1" dirty="0" smtClean="0">
                <a:solidFill>
                  <a:schemeClr val="bg1">
                    <a:lumMod val="65000"/>
                  </a:schemeClr>
                </a:solidFill>
              </a:rPr>
              <a:t>Reference-free compression</a:t>
            </a:r>
            <a:endParaRPr lang="en-US" b="1" dirty="0">
              <a:solidFill>
                <a:schemeClr val="bg1">
                  <a:lumMod val="65000"/>
                </a:schemeClr>
              </a:solidFill>
            </a:endParaRPr>
          </a:p>
          <a:p>
            <a:r>
              <a:rPr lang="en-US" b="1" dirty="0" smtClean="0">
                <a:solidFill>
                  <a:schemeClr val="bg1">
                    <a:lumMod val="65000"/>
                  </a:schemeClr>
                </a:solidFill>
              </a:rPr>
              <a:t>Experimental Results</a:t>
            </a:r>
          </a:p>
          <a:p>
            <a:r>
              <a:rPr lang="en-US" b="1" dirty="0" smtClean="0"/>
              <a:t>Next-Generation Sequencing Data Compression</a:t>
            </a:r>
          </a:p>
          <a:p>
            <a:r>
              <a:rPr lang="en-US" b="1" dirty="0" smtClean="0">
                <a:solidFill>
                  <a:srgbClr val="A6A6A6"/>
                </a:solidFill>
              </a:rPr>
              <a:t>Challenges and Future Prospects</a:t>
            </a:r>
          </a:p>
        </p:txBody>
      </p:sp>
    </p:spTree>
    <p:extLst>
      <p:ext uri="{BB962C8B-B14F-4D97-AF65-F5344CB8AC3E}">
        <p14:creationId xmlns:p14="http://schemas.microsoft.com/office/powerpoint/2010/main" val="25431672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NGS Data </a:t>
            </a:r>
            <a:r>
              <a:rPr lang="en-US" b="1" dirty="0"/>
              <a:t>C</a:t>
            </a:r>
            <a:r>
              <a:rPr lang="en-US" b="1" dirty="0" smtClean="0"/>
              <a:t>ompression</a:t>
            </a:r>
            <a:endParaRPr lang="en-US" b="1" dirty="0"/>
          </a:p>
        </p:txBody>
      </p:sp>
      <p:sp>
        <p:nvSpPr>
          <p:cNvPr id="3" name="Content Placeholder 2"/>
          <p:cNvSpPr>
            <a:spLocks noGrp="1"/>
          </p:cNvSpPr>
          <p:nvPr>
            <p:ph idx="1"/>
          </p:nvPr>
        </p:nvSpPr>
        <p:spPr>
          <a:xfrm>
            <a:off x="914400" y="1371600"/>
            <a:ext cx="7575594" cy="4606282"/>
          </a:xfrm>
        </p:spPr>
        <p:txBody>
          <a:bodyPr>
            <a:normAutofit/>
          </a:bodyPr>
          <a:lstStyle/>
          <a:p>
            <a:pPr marL="457200" lvl="1" indent="0">
              <a:buNone/>
            </a:pPr>
            <a:endParaRPr lang="en-US" altLang="zh-CN" b="1" dirty="0"/>
          </a:p>
          <a:p>
            <a:r>
              <a:rPr lang="en-US" altLang="zh-CN" b="1" dirty="0" smtClean="0"/>
              <a:t>Compression</a:t>
            </a:r>
            <a:r>
              <a:rPr lang="zh-CN" altLang="en-US" b="1" dirty="0" smtClean="0"/>
              <a:t> </a:t>
            </a:r>
            <a:r>
              <a:rPr lang="en-US" altLang="zh-CN" b="1" dirty="0" smtClean="0"/>
              <a:t>of</a:t>
            </a:r>
            <a:r>
              <a:rPr lang="zh-CN" altLang="en-US" b="1" dirty="0" smtClean="0"/>
              <a:t> </a:t>
            </a:r>
            <a:r>
              <a:rPr lang="en-US" altLang="zh-CN" b="1" dirty="0" smtClean="0"/>
              <a:t>reads</a:t>
            </a:r>
          </a:p>
          <a:p>
            <a:pPr lvl="1"/>
            <a:r>
              <a:rPr lang="en-US" altLang="zh-CN" b="1" dirty="0" smtClean="0"/>
              <a:t>Reference</a:t>
            </a:r>
            <a:r>
              <a:rPr lang="zh-CN" altLang="en-US" b="1" dirty="0"/>
              <a:t>-</a:t>
            </a:r>
            <a:r>
              <a:rPr lang="en-US" altLang="zh-CN" b="1" dirty="0"/>
              <a:t>based</a:t>
            </a:r>
            <a:r>
              <a:rPr lang="zh-CN" altLang="en-US" b="1" dirty="0"/>
              <a:t> </a:t>
            </a:r>
            <a:r>
              <a:rPr lang="en-US" altLang="zh-CN" b="1" dirty="0"/>
              <a:t>VS</a:t>
            </a:r>
            <a:r>
              <a:rPr lang="zh-CN" altLang="en-US" b="1" dirty="0"/>
              <a:t> </a:t>
            </a:r>
            <a:r>
              <a:rPr lang="en-US" altLang="zh-CN" b="1" dirty="0"/>
              <a:t>Reference</a:t>
            </a:r>
            <a:r>
              <a:rPr lang="zh-CN" altLang="en-US" b="1" dirty="0"/>
              <a:t>-</a:t>
            </a:r>
            <a:r>
              <a:rPr lang="en-US" altLang="zh-CN" b="1" dirty="0" smtClean="0"/>
              <a:t>free</a:t>
            </a:r>
          </a:p>
          <a:p>
            <a:r>
              <a:rPr lang="en-US" altLang="zh-CN" b="1" dirty="0" smtClean="0"/>
              <a:t>Compression of Quality Score</a:t>
            </a:r>
          </a:p>
          <a:p>
            <a:pPr lvl="1"/>
            <a:r>
              <a:rPr lang="en-US" altLang="zh-CN" b="1" dirty="0" smtClean="0"/>
              <a:t>Loss-less VS </a:t>
            </a:r>
            <a:r>
              <a:rPr lang="en-US" altLang="zh-CN" b="1" dirty="0" err="1" smtClean="0"/>
              <a:t>Lossy</a:t>
            </a:r>
            <a:r>
              <a:rPr lang="en-US" altLang="zh-CN" b="1" dirty="0" smtClean="0"/>
              <a:t> Compression</a:t>
            </a:r>
          </a:p>
          <a:p>
            <a:r>
              <a:rPr lang="en-US" altLang="zh-CN" b="1" dirty="0" smtClean="0"/>
              <a:t>Metadata: </a:t>
            </a:r>
            <a:r>
              <a:rPr lang="en-US" altLang="zh-CN" b="1" dirty="0"/>
              <a:t>Read</a:t>
            </a:r>
            <a:r>
              <a:rPr lang="zh-CN" altLang="en-US" b="1" dirty="0"/>
              <a:t> </a:t>
            </a:r>
            <a:r>
              <a:rPr lang="en-US" altLang="zh-CN" b="1" dirty="0"/>
              <a:t>name,</a:t>
            </a:r>
            <a:r>
              <a:rPr lang="zh-CN" altLang="en-US" b="1" dirty="0"/>
              <a:t> </a:t>
            </a:r>
            <a:r>
              <a:rPr lang="en-US" altLang="zh-CN" b="1" dirty="0"/>
              <a:t>Platform,</a:t>
            </a:r>
            <a:r>
              <a:rPr lang="zh-CN" altLang="en-US" b="1" dirty="0"/>
              <a:t> </a:t>
            </a:r>
            <a:r>
              <a:rPr lang="en-US" altLang="zh-CN" b="1" dirty="0"/>
              <a:t>Project</a:t>
            </a:r>
            <a:r>
              <a:rPr lang="zh-CN" altLang="en-US" b="1" dirty="0"/>
              <a:t> </a:t>
            </a:r>
            <a:r>
              <a:rPr lang="en-US" altLang="zh-CN" b="1" dirty="0"/>
              <a:t>ID,</a:t>
            </a:r>
            <a:r>
              <a:rPr lang="zh-CN" altLang="en-US" b="1" dirty="0"/>
              <a:t> </a:t>
            </a:r>
            <a:r>
              <a:rPr lang="en-US" altLang="zh-CN" b="1" dirty="0" err="1" smtClean="0"/>
              <a:t>etc</a:t>
            </a:r>
            <a:endParaRPr lang="en-US" altLang="zh-CN" b="1" dirty="0"/>
          </a:p>
          <a:p>
            <a:pPr lvl="1"/>
            <a:r>
              <a:rPr lang="en-US" altLang="zh-CN" b="1" dirty="0"/>
              <a:t>S</a:t>
            </a:r>
            <a:r>
              <a:rPr lang="en-US" altLang="zh-CN" b="1" dirty="0" smtClean="0"/>
              <a:t>trategies</a:t>
            </a:r>
            <a:r>
              <a:rPr lang="zh-CN" altLang="en-US" b="1" dirty="0" smtClean="0"/>
              <a:t> </a:t>
            </a:r>
            <a:r>
              <a:rPr lang="en-US" altLang="zh-CN" b="1" dirty="0" smtClean="0"/>
              <a:t>used</a:t>
            </a:r>
            <a:r>
              <a:rPr lang="zh-CN" altLang="en-US" b="1" dirty="0" smtClean="0"/>
              <a:t> </a:t>
            </a:r>
            <a:r>
              <a:rPr lang="en-US" altLang="zh-CN" b="1" dirty="0" smtClean="0"/>
              <a:t>for</a:t>
            </a:r>
            <a:r>
              <a:rPr lang="zh-CN" altLang="en-US" b="1" dirty="0" smtClean="0"/>
              <a:t> </a:t>
            </a:r>
            <a:r>
              <a:rPr lang="en-US" altLang="zh-CN" b="1" dirty="0" smtClean="0"/>
              <a:t>general</a:t>
            </a:r>
            <a:r>
              <a:rPr lang="zh-CN" altLang="en-US" b="1" dirty="0" smtClean="0"/>
              <a:t>-</a:t>
            </a:r>
            <a:r>
              <a:rPr lang="en-US" altLang="zh-CN" b="1" dirty="0" smtClean="0"/>
              <a:t>purpose</a:t>
            </a:r>
            <a:r>
              <a:rPr lang="zh-CN" altLang="en-US" b="1" dirty="0" smtClean="0"/>
              <a:t> </a:t>
            </a:r>
            <a:r>
              <a:rPr lang="en-US" altLang="zh-CN" b="1" dirty="0" smtClean="0"/>
              <a:t>compression</a:t>
            </a:r>
          </a:p>
        </p:txBody>
      </p:sp>
    </p:spTree>
    <p:extLst>
      <p:ext uri="{BB962C8B-B14F-4D97-AF65-F5344CB8AC3E}">
        <p14:creationId xmlns:p14="http://schemas.microsoft.com/office/powerpoint/2010/main" val="36021575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690" y="355729"/>
            <a:ext cx="8229600" cy="1806388"/>
          </a:xfrm>
        </p:spPr>
        <p:txBody>
          <a:bodyPr/>
          <a:lstStyle/>
          <a:p>
            <a:r>
              <a:rPr lang="en-US" b="1" dirty="0" smtClean="0"/>
              <a:t>Reference</a:t>
            </a:r>
            <a:r>
              <a:rPr lang="zh-CN" altLang="en-US" b="1" dirty="0" smtClean="0"/>
              <a:t>-</a:t>
            </a:r>
            <a:r>
              <a:rPr lang="en-US" altLang="zh-CN" b="1" dirty="0" smtClean="0"/>
              <a:t>based</a:t>
            </a:r>
            <a:r>
              <a:rPr lang="zh-CN" altLang="en-US" b="1" dirty="0" smtClean="0"/>
              <a:t> </a:t>
            </a:r>
            <a:r>
              <a:rPr lang="en-US" altLang="zh-CN" b="1" dirty="0" smtClean="0"/>
              <a:t>read</a:t>
            </a:r>
            <a:r>
              <a:rPr lang="zh-CN" altLang="en-US" b="1" dirty="0" smtClean="0"/>
              <a:t> </a:t>
            </a:r>
            <a:r>
              <a:rPr lang="en-US" altLang="zh-CN" b="1" dirty="0" smtClean="0"/>
              <a:t>compression</a:t>
            </a:r>
          </a:p>
          <a:p>
            <a:pPr lvl="1"/>
            <a:r>
              <a:rPr lang="en-US" b="1" dirty="0" smtClean="0"/>
              <a:t>Read</a:t>
            </a:r>
            <a:r>
              <a:rPr lang="zh-CN" altLang="en-US" b="1" dirty="0" smtClean="0"/>
              <a:t> </a:t>
            </a:r>
            <a:r>
              <a:rPr lang="en-US" altLang="zh-CN" b="1" dirty="0" smtClean="0"/>
              <a:t>mapping</a:t>
            </a:r>
          </a:p>
          <a:p>
            <a:pPr lvl="1"/>
            <a:r>
              <a:rPr lang="en-US" b="1" dirty="0" smtClean="0"/>
              <a:t>Encoding</a:t>
            </a:r>
            <a:r>
              <a:rPr lang="zh-CN" altLang="en-US" b="1" dirty="0" smtClean="0"/>
              <a:t> </a:t>
            </a:r>
            <a:r>
              <a:rPr lang="en-US" altLang="zh-CN" b="1" dirty="0" smtClean="0"/>
              <a:t>of</a:t>
            </a:r>
            <a:r>
              <a:rPr lang="zh-CN" altLang="en-US" b="1" dirty="0" smtClean="0"/>
              <a:t> </a:t>
            </a:r>
            <a:r>
              <a:rPr lang="en-US" altLang="zh-CN" b="1" dirty="0" smtClean="0"/>
              <a:t>the</a:t>
            </a:r>
            <a:r>
              <a:rPr lang="zh-CN" altLang="en-US" b="1" dirty="0" smtClean="0"/>
              <a:t> </a:t>
            </a:r>
            <a:r>
              <a:rPr lang="en-US" altLang="zh-CN" b="1" dirty="0" smtClean="0"/>
              <a:t>mapping</a:t>
            </a:r>
            <a:r>
              <a:rPr lang="zh-CN" altLang="en-US" b="1" dirty="0" smtClean="0"/>
              <a:t> </a:t>
            </a:r>
            <a:r>
              <a:rPr lang="en-US" altLang="zh-CN" b="1" dirty="0" smtClean="0"/>
              <a:t>results</a:t>
            </a:r>
            <a:endParaRPr lang="en-US" b="1"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622"/>
          <a:stretch/>
        </p:blipFill>
        <p:spPr bwMode="auto">
          <a:xfrm>
            <a:off x="757440" y="1825302"/>
            <a:ext cx="7633440" cy="46185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353786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8-01 at 4.52.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06" y="1778000"/>
            <a:ext cx="8600429" cy="3600824"/>
          </a:xfrm>
          <a:prstGeom prst="rect">
            <a:avLst/>
          </a:prstGeom>
        </p:spPr>
      </p:pic>
    </p:spTree>
    <p:extLst>
      <p:ext uri="{BB962C8B-B14F-4D97-AF65-F5344CB8AC3E}">
        <p14:creationId xmlns:p14="http://schemas.microsoft.com/office/powerpoint/2010/main" val="1502036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71789"/>
            <a:ext cx="7313613" cy="4056062"/>
          </a:xfrm>
        </p:spPr>
        <p:txBody>
          <a:bodyPr>
            <a:noAutofit/>
          </a:bodyPr>
          <a:lstStyle/>
          <a:p>
            <a:r>
              <a:rPr lang="en-US" sz="2800" b="1" dirty="0" smtClean="0"/>
              <a:t>Problems we are facing:</a:t>
            </a:r>
          </a:p>
          <a:p>
            <a:pPr lvl="1"/>
            <a:r>
              <a:rPr lang="en-US" sz="2800" b="1" dirty="0" smtClean="0"/>
              <a:t>Genomes</a:t>
            </a:r>
          </a:p>
          <a:p>
            <a:pPr lvl="1"/>
            <a:r>
              <a:rPr lang="en-US" sz="2800" b="1" dirty="0" smtClean="0"/>
              <a:t>Genomic data: reads, quality scores and metadata</a:t>
            </a:r>
          </a:p>
          <a:p>
            <a:pPr marL="457200" lvl="1" indent="0">
              <a:buNone/>
            </a:pPr>
            <a:endParaRPr lang="en-US" sz="2800" b="1" dirty="0" smtClean="0"/>
          </a:p>
          <a:p>
            <a:pPr lvl="1"/>
            <a:r>
              <a:rPr lang="en-US" sz="2800" b="1" dirty="0" smtClean="0"/>
              <a:t>Storage</a:t>
            </a:r>
          </a:p>
          <a:p>
            <a:pPr lvl="1"/>
            <a:r>
              <a:rPr lang="en-US" sz="2800" b="1" dirty="0" smtClean="0"/>
              <a:t>Retrieval</a:t>
            </a:r>
          </a:p>
          <a:p>
            <a:pPr lvl="1"/>
            <a:r>
              <a:rPr lang="en-US" sz="2800" b="1" dirty="0" smtClean="0"/>
              <a:t>Transmission</a:t>
            </a:r>
          </a:p>
        </p:txBody>
      </p:sp>
    </p:spTree>
    <p:extLst>
      <p:ext uri="{BB962C8B-B14F-4D97-AF65-F5344CB8AC3E}">
        <p14:creationId xmlns:p14="http://schemas.microsoft.com/office/powerpoint/2010/main" val="18946822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690" y="355729"/>
            <a:ext cx="8229600" cy="1806388"/>
          </a:xfrm>
        </p:spPr>
        <p:txBody>
          <a:bodyPr/>
          <a:lstStyle/>
          <a:p>
            <a:r>
              <a:rPr lang="en-US" b="1" dirty="0" smtClean="0"/>
              <a:t>Reference</a:t>
            </a:r>
            <a:r>
              <a:rPr lang="zh-CN" altLang="en-US" b="1" dirty="0" smtClean="0"/>
              <a:t>-</a:t>
            </a:r>
            <a:r>
              <a:rPr lang="en-US" altLang="zh-CN" b="1" dirty="0" smtClean="0"/>
              <a:t>based</a:t>
            </a:r>
            <a:r>
              <a:rPr lang="zh-CN" altLang="en-US" b="1" dirty="0" smtClean="0"/>
              <a:t> </a:t>
            </a:r>
            <a:r>
              <a:rPr lang="en-US" altLang="zh-CN" b="1" dirty="0" smtClean="0"/>
              <a:t>read</a:t>
            </a:r>
            <a:r>
              <a:rPr lang="zh-CN" altLang="en-US" b="1" dirty="0" smtClean="0"/>
              <a:t> </a:t>
            </a:r>
            <a:r>
              <a:rPr lang="en-US" altLang="zh-CN" b="1" dirty="0" smtClean="0"/>
              <a:t>compression</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94" y="1048332"/>
            <a:ext cx="8227848" cy="52746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875398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t>Reference-Free Read Compression</a:t>
            </a:r>
            <a:endParaRPr lang="en-US" sz="4000" b="1" dirty="0"/>
          </a:p>
        </p:txBody>
      </p:sp>
      <p:sp>
        <p:nvSpPr>
          <p:cNvPr id="3" name="Content Placeholder 2"/>
          <p:cNvSpPr>
            <a:spLocks noGrp="1"/>
          </p:cNvSpPr>
          <p:nvPr>
            <p:ph idx="1"/>
          </p:nvPr>
        </p:nvSpPr>
        <p:spPr/>
        <p:txBody>
          <a:bodyPr/>
          <a:lstStyle/>
          <a:p>
            <a:r>
              <a:rPr lang="en-US" b="1" dirty="0" smtClean="0"/>
              <a:t>Statistical encoding methods such as Huffman coding and arithmetic coding or LZ77 are used.</a:t>
            </a:r>
          </a:p>
          <a:p>
            <a:r>
              <a:rPr lang="en-US" b="1" dirty="0" smtClean="0"/>
              <a:t>DSRC</a:t>
            </a:r>
            <a:r>
              <a:rPr lang="en-US" altLang="zh-CN" b="1" dirty="0" smtClean="0"/>
              <a:t>:</a:t>
            </a:r>
          </a:p>
          <a:p>
            <a:pPr lvl="1"/>
            <a:r>
              <a:rPr lang="en-US" b="1" dirty="0" smtClean="0"/>
              <a:t>The</a:t>
            </a:r>
            <a:r>
              <a:rPr lang="zh-CN" altLang="en-US" b="1" dirty="0" smtClean="0"/>
              <a:t> </a:t>
            </a:r>
            <a:r>
              <a:rPr lang="en-US" altLang="zh-CN" b="1" dirty="0" smtClean="0"/>
              <a:t>input</a:t>
            </a:r>
            <a:r>
              <a:rPr lang="zh-CN" altLang="en-US" b="1" dirty="0" smtClean="0"/>
              <a:t> </a:t>
            </a:r>
            <a:r>
              <a:rPr lang="en-US" altLang="zh-CN" b="1" dirty="0" smtClean="0"/>
              <a:t>is</a:t>
            </a:r>
            <a:r>
              <a:rPr lang="zh-CN" altLang="en-US" b="1" dirty="0" smtClean="0"/>
              <a:t> </a:t>
            </a:r>
            <a:r>
              <a:rPr lang="en-US" altLang="zh-CN" b="1" dirty="0" smtClean="0"/>
              <a:t>divided</a:t>
            </a:r>
            <a:r>
              <a:rPr lang="zh-CN" altLang="en-US" b="1" dirty="0" smtClean="0"/>
              <a:t> </a:t>
            </a:r>
            <a:r>
              <a:rPr lang="en-US" altLang="zh-CN" b="1" dirty="0" smtClean="0"/>
              <a:t>into</a:t>
            </a:r>
            <a:r>
              <a:rPr lang="zh-CN" altLang="en-US" b="1" dirty="0" smtClean="0"/>
              <a:t> </a:t>
            </a:r>
            <a:r>
              <a:rPr lang="en-US" altLang="zh-CN" b="1" dirty="0" smtClean="0"/>
              <a:t>blocks</a:t>
            </a:r>
            <a:r>
              <a:rPr lang="zh-CN" altLang="en-US" b="1" dirty="0" smtClean="0"/>
              <a:t> </a:t>
            </a:r>
            <a:r>
              <a:rPr lang="en-US" altLang="zh-CN" b="1" dirty="0" smtClean="0"/>
              <a:t>of</a:t>
            </a:r>
            <a:r>
              <a:rPr lang="zh-CN" altLang="en-US" b="1" dirty="0" smtClean="0"/>
              <a:t> </a:t>
            </a:r>
            <a:r>
              <a:rPr lang="en-US" altLang="zh-CN" b="1" dirty="0" smtClean="0"/>
              <a:t>32</a:t>
            </a:r>
            <a:r>
              <a:rPr lang="zh-CN" altLang="en-US" b="1" dirty="0" smtClean="0"/>
              <a:t> </a:t>
            </a:r>
            <a:r>
              <a:rPr lang="en-US" altLang="zh-CN" b="1" dirty="0" smtClean="0"/>
              <a:t>records.</a:t>
            </a:r>
            <a:endParaRPr lang="en-US" altLang="zh-CN" b="1" dirty="0"/>
          </a:p>
          <a:p>
            <a:pPr lvl="1"/>
            <a:r>
              <a:rPr lang="en-US" altLang="zh-CN" b="1" dirty="0" smtClean="0"/>
              <a:t>Every</a:t>
            </a:r>
            <a:r>
              <a:rPr lang="zh-CN" altLang="en-US" b="1" dirty="0" smtClean="0"/>
              <a:t> </a:t>
            </a:r>
            <a:r>
              <a:rPr lang="en-US" altLang="zh-CN" b="1" dirty="0" smtClean="0"/>
              <a:t>512</a:t>
            </a:r>
            <a:r>
              <a:rPr lang="zh-CN" altLang="en-US" b="1" dirty="0" smtClean="0"/>
              <a:t> </a:t>
            </a:r>
            <a:r>
              <a:rPr lang="en-US" altLang="zh-CN" b="1" dirty="0" smtClean="0"/>
              <a:t>blocks</a:t>
            </a:r>
            <a:r>
              <a:rPr lang="zh-CN" altLang="en-US" b="1" dirty="0" smtClean="0"/>
              <a:t> </a:t>
            </a:r>
            <a:r>
              <a:rPr lang="en-US" altLang="zh-CN" b="1" dirty="0" smtClean="0"/>
              <a:t>is</a:t>
            </a:r>
            <a:r>
              <a:rPr lang="zh-CN" altLang="en-US" b="1" dirty="0" smtClean="0"/>
              <a:t> </a:t>
            </a:r>
            <a:r>
              <a:rPr lang="en-US" altLang="zh-CN" b="1" dirty="0" smtClean="0"/>
              <a:t>grouped</a:t>
            </a:r>
            <a:r>
              <a:rPr lang="zh-CN" altLang="en-US" b="1" dirty="0" smtClean="0"/>
              <a:t> </a:t>
            </a:r>
            <a:r>
              <a:rPr lang="en-US" altLang="zh-CN" b="1" dirty="0" smtClean="0"/>
              <a:t>into</a:t>
            </a:r>
            <a:r>
              <a:rPr lang="zh-CN" altLang="en-US" b="1" dirty="0" smtClean="0"/>
              <a:t> </a:t>
            </a:r>
            <a:r>
              <a:rPr lang="en-US" altLang="zh-CN" b="1" dirty="0" smtClean="0"/>
              <a:t>a</a:t>
            </a:r>
            <a:r>
              <a:rPr lang="zh-CN" altLang="en-US" b="1" dirty="0" smtClean="0"/>
              <a:t> </a:t>
            </a:r>
            <a:r>
              <a:rPr lang="en-US" altLang="zh-CN" b="1" dirty="0" smtClean="0"/>
              <a:t>superblock.</a:t>
            </a:r>
          </a:p>
          <a:p>
            <a:pPr lvl="1"/>
            <a:r>
              <a:rPr lang="en-US" altLang="zh-CN" b="1" dirty="0" smtClean="0"/>
              <a:t>Each</a:t>
            </a:r>
            <a:r>
              <a:rPr lang="zh-CN" altLang="en-US" b="1" dirty="0" smtClean="0"/>
              <a:t> </a:t>
            </a:r>
            <a:r>
              <a:rPr lang="en-US" altLang="zh-CN" b="1" dirty="0" smtClean="0"/>
              <a:t>superblock</a:t>
            </a:r>
            <a:r>
              <a:rPr lang="zh-CN" altLang="en-US" b="1" dirty="0" smtClean="0"/>
              <a:t> </a:t>
            </a:r>
            <a:r>
              <a:rPr lang="en-US" altLang="zh-CN" b="1" dirty="0" smtClean="0"/>
              <a:t>is</a:t>
            </a:r>
            <a:r>
              <a:rPr lang="zh-CN" altLang="en-US" b="1" dirty="0" smtClean="0"/>
              <a:t> </a:t>
            </a:r>
            <a:r>
              <a:rPr lang="en-US" altLang="zh-CN" b="1" dirty="0" smtClean="0"/>
              <a:t>indexed</a:t>
            </a:r>
            <a:r>
              <a:rPr lang="zh-CN" altLang="en-US" b="1" dirty="0" smtClean="0"/>
              <a:t> </a:t>
            </a:r>
            <a:r>
              <a:rPr lang="en-US" altLang="zh-CN" b="1" dirty="0" smtClean="0"/>
              <a:t>and</a:t>
            </a:r>
            <a:r>
              <a:rPr lang="zh-CN" altLang="en-US" b="1" dirty="0" smtClean="0"/>
              <a:t> </a:t>
            </a:r>
            <a:r>
              <a:rPr lang="en-US" altLang="zh-CN" b="1" dirty="0" smtClean="0"/>
              <a:t>compressed</a:t>
            </a:r>
            <a:r>
              <a:rPr lang="zh-CN" altLang="en-US" b="1" dirty="0" smtClean="0"/>
              <a:t> </a:t>
            </a:r>
            <a:r>
              <a:rPr lang="en-US" altLang="zh-CN" b="1" dirty="0" smtClean="0"/>
              <a:t>via</a:t>
            </a:r>
            <a:r>
              <a:rPr lang="zh-CN" altLang="en-US" b="1" dirty="0" smtClean="0"/>
              <a:t> </a:t>
            </a:r>
            <a:r>
              <a:rPr lang="en-US" altLang="zh-CN" b="1" dirty="0" smtClean="0"/>
              <a:t>LZ77</a:t>
            </a:r>
          </a:p>
          <a:p>
            <a:r>
              <a:rPr lang="en-US" altLang="zh-CN" b="1" dirty="0" smtClean="0"/>
              <a:t>Quip:</a:t>
            </a:r>
          </a:p>
          <a:p>
            <a:pPr lvl="1"/>
            <a:r>
              <a:rPr lang="en-US" altLang="zh-CN" b="1" dirty="0" smtClean="0"/>
              <a:t>Arithmetic</a:t>
            </a:r>
            <a:r>
              <a:rPr lang="zh-CN" altLang="en-US" b="1" dirty="0" smtClean="0"/>
              <a:t> </a:t>
            </a:r>
            <a:r>
              <a:rPr lang="en-US" altLang="zh-CN" b="1" dirty="0" smtClean="0"/>
              <a:t>coding</a:t>
            </a:r>
            <a:r>
              <a:rPr lang="zh-CN" altLang="en-US" b="1" dirty="0" smtClean="0"/>
              <a:t> </a:t>
            </a:r>
            <a:r>
              <a:rPr lang="en-US" altLang="zh-CN" b="1" dirty="0" smtClean="0"/>
              <a:t>based</a:t>
            </a:r>
            <a:r>
              <a:rPr lang="zh-CN" altLang="en-US" b="1" dirty="0" smtClean="0"/>
              <a:t> </a:t>
            </a:r>
            <a:r>
              <a:rPr lang="en-US" altLang="zh-CN" b="1" dirty="0" smtClean="0"/>
              <a:t>on</a:t>
            </a:r>
            <a:r>
              <a:rPr lang="zh-CN" altLang="en-US" b="1" dirty="0" smtClean="0"/>
              <a:t> </a:t>
            </a:r>
            <a:r>
              <a:rPr lang="en-US" altLang="zh-CN" b="1" dirty="0" smtClean="0"/>
              <a:t>high</a:t>
            </a:r>
            <a:r>
              <a:rPr lang="zh-CN" altLang="en-US" b="1" dirty="0" smtClean="0"/>
              <a:t> </a:t>
            </a:r>
            <a:r>
              <a:rPr lang="en-US" altLang="zh-CN" b="1" dirty="0" smtClean="0"/>
              <a:t>order</a:t>
            </a:r>
            <a:r>
              <a:rPr lang="zh-CN" altLang="en-US" b="1" dirty="0" smtClean="0"/>
              <a:t> </a:t>
            </a:r>
            <a:r>
              <a:rPr lang="en-US" altLang="zh-CN" b="1" dirty="0" smtClean="0"/>
              <a:t>Markov</a:t>
            </a:r>
            <a:r>
              <a:rPr lang="zh-CN" altLang="en-US" b="1" dirty="0" smtClean="0"/>
              <a:t> </a:t>
            </a:r>
            <a:r>
              <a:rPr lang="en-US" altLang="zh-CN" b="1" dirty="0" smtClean="0"/>
              <a:t>Chain</a:t>
            </a:r>
            <a:endParaRPr lang="en-US" altLang="zh-CN" b="1" dirty="0"/>
          </a:p>
        </p:txBody>
      </p:sp>
    </p:spTree>
    <p:extLst>
      <p:ext uri="{BB962C8B-B14F-4D97-AF65-F5344CB8AC3E}">
        <p14:creationId xmlns:p14="http://schemas.microsoft.com/office/powerpoint/2010/main" val="33538520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65912" y="805770"/>
            <a:ext cx="8238228" cy="4056062"/>
          </a:xfrm>
          <a:prstGeom prst="rect">
            <a:avLst/>
          </a:prstGeom>
        </p:spPr>
        <p:txBody>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r>
              <a:rPr lang="en-US" b="1" dirty="0"/>
              <a:t>General</a:t>
            </a:r>
            <a:r>
              <a:rPr lang="zh-CN" altLang="en-US" b="1" dirty="0"/>
              <a:t> </a:t>
            </a:r>
            <a:r>
              <a:rPr lang="en-US" altLang="zh-CN" b="1" dirty="0"/>
              <a:t>purpose</a:t>
            </a:r>
            <a:r>
              <a:rPr lang="zh-CN" altLang="en-US" b="1" dirty="0"/>
              <a:t> </a:t>
            </a:r>
            <a:r>
              <a:rPr lang="en-US" altLang="zh-CN" b="1" dirty="0"/>
              <a:t>compression</a:t>
            </a:r>
            <a:r>
              <a:rPr lang="zh-CN" altLang="en-US" b="1" dirty="0"/>
              <a:t> </a:t>
            </a:r>
            <a:r>
              <a:rPr lang="en-US" altLang="zh-CN" b="1" dirty="0"/>
              <a:t>schemes</a:t>
            </a:r>
            <a:r>
              <a:rPr lang="zh-CN" altLang="en-US" b="1" dirty="0"/>
              <a:t> </a:t>
            </a:r>
            <a:r>
              <a:rPr lang="en-US" altLang="zh-CN" b="1" dirty="0"/>
              <a:t>to</a:t>
            </a:r>
            <a:r>
              <a:rPr lang="zh-CN" altLang="en-US" b="1" dirty="0"/>
              <a:t> </a:t>
            </a:r>
            <a:r>
              <a:rPr lang="en-US" altLang="zh-CN" b="1" dirty="0" err="1"/>
              <a:t>losslessly</a:t>
            </a:r>
            <a:r>
              <a:rPr lang="zh-CN" altLang="en-US" b="1" dirty="0"/>
              <a:t> </a:t>
            </a:r>
            <a:r>
              <a:rPr lang="en-US" altLang="zh-CN" b="1" dirty="0"/>
              <a:t>preserve</a:t>
            </a:r>
            <a:r>
              <a:rPr lang="zh-CN" altLang="en-US" b="1" dirty="0"/>
              <a:t> </a:t>
            </a:r>
            <a:r>
              <a:rPr lang="en-US" altLang="zh-CN" b="1" dirty="0"/>
              <a:t>the</a:t>
            </a:r>
            <a:r>
              <a:rPr lang="zh-CN" altLang="en-US" b="1" dirty="0"/>
              <a:t> </a:t>
            </a:r>
            <a:r>
              <a:rPr lang="en-US" altLang="zh-CN" b="1" dirty="0"/>
              <a:t>quality</a:t>
            </a:r>
            <a:r>
              <a:rPr lang="zh-CN" altLang="en-US" b="1" dirty="0"/>
              <a:t> </a:t>
            </a:r>
            <a:r>
              <a:rPr lang="en-US" altLang="zh-CN" b="1" dirty="0"/>
              <a:t>score</a:t>
            </a:r>
            <a:r>
              <a:rPr lang="zh-CN" altLang="en-US" b="1" dirty="0"/>
              <a:t> </a:t>
            </a:r>
            <a:r>
              <a:rPr lang="en-US" altLang="zh-CN" b="1" dirty="0"/>
              <a:t>information</a:t>
            </a:r>
          </a:p>
          <a:p>
            <a:r>
              <a:rPr lang="en-US" b="1" dirty="0" err="1"/>
              <a:t>Lossy</a:t>
            </a:r>
            <a:r>
              <a:rPr lang="zh-CN" altLang="en-US" b="1" dirty="0"/>
              <a:t> </a:t>
            </a:r>
            <a:r>
              <a:rPr lang="en-US" altLang="zh-CN" b="1" dirty="0"/>
              <a:t>Compression</a:t>
            </a:r>
            <a:r>
              <a:rPr lang="en-US" altLang="zh-CN" b="1" dirty="0" smtClean="0"/>
              <a:t>:</a:t>
            </a:r>
          </a:p>
          <a:p>
            <a:pPr lvl="1"/>
            <a:r>
              <a:rPr lang="en-US" altLang="zh-CN" b="1" dirty="0" smtClean="0"/>
              <a:t>Achieve more aggressive compression.</a:t>
            </a:r>
          </a:p>
          <a:p>
            <a:pPr lvl="1"/>
            <a:r>
              <a:rPr lang="en-US" altLang="zh-CN" b="1" dirty="0" smtClean="0"/>
              <a:t>Ex:</a:t>
            </a:r>
            <a:r>
              <a:rPr lang="zh-CN" altLang="en-US" b="1" dirty="0" smtClean="0"/>
              <a:t> </a:t>
            </a:r>
            <a:r>
              <a:rPr lang="en-US" altLang="zh-CN" b="1" dirty="0" err="1" smtClean="0"/>
              <a:t>SlimGene</a:t>
            </a:r>
            <a:r>
              <a:rPr lang="zh-CN" altLang="en-US" b="1" dirty="0" smtClean="0"/>
              <a:t> </a:t>
            </a:r>
            <a:r>
              <a:rPr lang="en-US" altLang="zh-CN" b="1" dirty="0" smtClean="0"/>
              <a:t>employs</a:t>
            </a:r>
            <a:r>
              <a:rPr lang="zh-CN" altLang="en-US" b="1" dirty="0" smtClean="0"/>
              <a:t> </a:t>
            </a:r>
            <a:r>
              <a:rPr lang="en-US" altLang="zh-CN" b="1" dirty="0" smtClean="0"/>
              <a:t>randomized</a:t>
            </a:r>
            <a:r>
              <a:rPr lang="zh-CN" altLang="en-US" b="1" dirty="0" smtClean="0"/>
              <a:t> </a:t>
            </a:r>
            <a:r>
              <a:rPr lang="en-US" altLang="zh-CN" b="1" dirty="0" smtClean="0"/>
              <a:t>rounding</a:t>
            </a:r>
            <a:r>
              <a:rPr lang="zh-CN" altLang="en-US" b="1" dirty="0" smtClean="0"/>
              <a:t> </a:t>
            </a:r>
            <a:r>
              <a:rPr lang="en-US" altLang="zh-CN" b="1" dirty="0" smtClean="0"/>
              <a:t>strategy.</a:t>
            </a:r>
          </a:p>
          <a:p>
            <a:pPr marL="457200" lvl="1" indent="0">
              <a:buNone/>
            </a:pPr>
            <a:r>
              <a:rPr lang="en-US" altLang="zh-CN" b="1" dirty="0" smtClean="0"/>
              <a:t>	Reduce</a:t>
            </a:r>
            <a:r>
              <a:rPr lang="zh-CN" altLang="en-US" b="1" dirty="0" smtClean="0"/>
              <a:t> </a:t>
            </a:r>
            <a:r>
              <a:rPr lang="en-US" altLang="zh-CN" b="1" dirty="0"/>
              <a:t>the</a:t>
            </a:r>
            <a:r>
              <a:rPr lang="zh-CN" altLang="en-US" b="1" dirty="0"/>
              <a:t> </a:t>
            </a:r>
            <a:r>
              <a:rPr lang="en-US" altLang="zh-CN" b="1" dirty="0"/>
              <a:t>alphabet</a:t>
            </a:r>
            <a:r>
              <a:rPr lang="zh-CN" altLang="en-US" b="1" dirty="0"/>
              <a:t> </a:t>
            </a:r>
            <a:r>
              <a:rPr lang="en-US" altLang="zh-CN" b="1" dirty="0"/>
              <a:t>size</a:t>
            </a:r>
            <a:r>
              <a:rPr lang="zh-CN" altLang="en-US" b="1" dirty="0"/>
              <a:t> </a:t>
            </a:r>
            <a:r>
              <a:rPr lang="en-US" altLang="zh-CN" b="1" dirty="0"/>
              <a:t>of</a:t>
            </a:r>
            <a:r>
              <a:rPr lang="zh-CN" altLang="en-US" b="1" dirty="0"/>
              <a:t> </a:t>
            </a:r>
            <a:r>
              <a:rPr lang="en-US" altLang="zh-CN" b="1" dirty="0"/>
              <a:t>the</a:t>
            </a:r>
            <a:r>
              <a:rPr lang="zh-CN" altLang="en-US" b="1" dirty="0"/>
              <a:t> </a:t>
            </a:r>
            <a:r>
              <a:rPr lang="en-US" altLang="zh-CN" b="1" dirty="0"/>
              <a:t>quality</a:t>
            </a:r>
            <a:r>
              <a:rPr lang="zh-CN" altLang="en-US" b="1" dirty="0"/>
              <a:t> </a:t>
            </a:r>
            <a:r>
              <a:rPr lang="en-US" altLang="zh-CN" b="1" dirty="0" smtClean="0"/>
              <a:t>scores</a:t>
            </a:r>
          </a:p>
          <a:p>
            <a:pPr marL="457200" lvl="1" indent="0">
              <a:buNone/>
            </a:pPr>
            <a:r>
              <a:rPr lang="en-US" altLang="zh-CN" b="1" dirty="0"/>
              <a:t>	</a:t>
            </a:r>
            <a:r>
              <a:rPr lang="en-US" altLang="zh-CN" b="1" dirty="0" smtClean="0"/>
              <a:t>No</a:t>
            </a:r>
            <a:r>
              <a:rPr lang="zh-CN" altLang="en-US" b="1" dirty="0" smtClean="0"/>
              <a:t> </a:t>
            </a:r>
            <a:r>
              <a:rPr lang="en-US" altLang="zh-CN" b="1" dirty="0" smtClean="0"/>
              <a:t>significant</a:t>
            </a:r>
            <a:r>
              <a:rPr lang="zh-CN" altLang="en-US" b="1" dirty="0" smtClean="0"/>
              <a:t> </a:t>
            </a:r>
            <a:r>
              <a:rPr lang="en-US" altLang="zh-CN" b="1" dirty="0" smtClean="0"/>
              <a:t>loss</a:t>
            </a:r>
            <a:r>
              <a:rPr lang="zh-CN" altLang="en-US" b="1" dirty="0" smtClean="0"/>
              <a:t> </a:t>
            </a:r>
            <a:r>
              <a:rPr lang="en-US" altLang="zh-CN" b="1" dirty="0" smtClean="0"/>
              <a:t>of</a:t>
            </a:r>
            <a:r>
              <a:rPr lang="zh-CN" altLang="en-US" b="1" dirty="0" smtClean="0"/>
              <a:t> </a:t>
            </a:r>
            <a:r>
              <a:rPr lang="en-US" altLang="zh-CN" b="1" dirty="0" smtClean="0"/>
              <a:t>accuracy</a:t>
            </a:r>
            <a:r>
              <a:rPr lang="zh-CN" altLang="en-US" b="1" dirty="0" smtClean="0"/>
              <a:t> </a:t>
            </a:r>
            <a:r>
              <a:rPr lang="en-US" altLang="zh-CN" b="1" dirty="0" smtClean="0"/>
              <a:t>in</a:t>
            </a:r>
            <a:r>
              <a:rPr lang="zh-CN" altLang="en-US" b="1" dirty="0" smtClean="0"/>
              <a:t> </a:t>
            </a:r>
            <a:r>
              <a:rPr lang="en-US" altLang="zh-CN" b="1" dirty="0" smtClean="0"/>
              <a:t>downstream</a:t>
            </a:r>
            <a:r>
              <a:rPr lang="zh-CN" altLang="en-US" b="1" dirty="0" smtClean="0"/>
              <a:t> </a:t>
            </a:r>
            <a:r>
              <a:rPr lang="en-US" altLang="zh-CN" b="1" dirty="0" smtClean="0"/>
              <a:t>analysis</a:t>
            </a:r>
          </a:p>
          <a:p>
            <a:pPr lvl="1"/>
            <a:r>
              <a:rPr lang="en-US" altLang="zh-CN" b="1" dirty="0" smtClean="0"/>
              <a:t>CRAM-L</a:t>
            </a:r>
          </a:p>
          <a:p>
            <a:pPr marL="457200" lvl="1" indent="0">
              <a:buNone/>
            </a:pPr>
            <a:r>
              <a:rPr lang="en-US" altLang="zh-CN" b="1" dirty="0" smtClean="0"/>
              <a:t>	Preserve</a:t>
            </a:r>
            <a:r>
              <a:rPr lang="zh-CN" altLang="en-US" b="1" dirty="0" smtClean="0"/>
              <a:t> </a:t>
            </a:r>
            <a:r>
              <a:rPr lang="en-US" altLang="zh-CN" b="1" dirty="0" smtClean="0"/>
              <a:t>quality</a:t>
            </a:r>
            <a:r>
              <a:rPr lang="zh-CN" altLang="en-US" b="1" dirty="0" smtClean="0"/>
              <a:t> </a:t>
            </a:r>
            <a:r>
              <a:rPr lang="en-US" altLang="zh-CN" b="1" dirty="0" smtClean="0"/>
              <a:t>score</a:t>
            </a:r>
            <a:r>
              <a:rPr lang="zh-CN" altLang="en-US" b="1" dirty="0" smtClean="0"/>
              <a:t> </a:t>
            </a:r>
            <a:r>
              <a:rPr lang="en-US" altLang="zh-CN" b="1" dirty="0" smtClean="0"/>
              <a:t>for</a:t>
            </a:r>
            <a:r>
              <a:rPr lang="zh-CN" altLang="en-US" b="1" dirty="0" smtClean="0"/>
              <a:t> </a:t>
            </a:r>
            <a:r>
              <a:rPr lang="en-US" altLang="zh-CN" b="1" dirty="0" smtClean="0"/>
              <a:t>non-matching</a:t>
            </a:r>
            <a:r>
              <a:rPr lang="zh-CN" altLang="en-US" b="1" dirty="0" smtClean="0"/>
              <a:t> </a:t>
            </a:r>
            <a:r>
              <a:rPr lang="en-US" altLang="zh-CN" b="1" dirty="0" smtClean="0"/>
              <a:t>bases</a:t>
            </a:r>
            <a:r>
              <a:rPr lang="zh-CN" altLang="en-US" b="1" dirty="0" smtClean="0"/>
              <a:t> </a:t>
            </a:r>
            <a:r>
              <a:rPr lang="en-US" altLang="zh-CN" b="1" dirty="0" smtClean="0"/>
              <a:t>with</a:t>
            </a:r>
            <a:r>
              <a:rPr lang="zh-CN" altLang="en-US" b="1" dirty="0" smtClean="0"/>
              <a:t> </a:t>
            </a:r>
            <a:r>
              <a:rPr lang="en-US" altLang="zh-CN" b="1" dirty="0" smtClean="0"/>
              <a:t>full</a:t>
            </a:r>
            <a:r>
              <a:rPr lang="zh-CN" altLang="en-US" b="1" dirty="0" smtClean="0"/>
              <a:t> </a:t>
            </a:r>
            <a:r>
              <a:rPr lang="en-US" altLang="zh-CN" b="1" dirty="0" smtClean="0"/>
              <a:t>	precision,</a:t>
            </a:r>
            <a:r>
              <a:rPr lang="zh-CN" altLang="en-US" b="1" dirty="0" smtClean="0"/>
              <a:t> </a:t>
            </a:r>
            <a:r>
              <a:rPr lang="en-US" altLang="zh-CN" b="1" dirty="0" smtClean="0"/>
              <a:t>and</a:t>
            </a:r>
            <a:r>
              <a:rPr lang="zh-CN" altLang="en-US" b="1" dirty="0" smtClean="0"/>
              <a:t> </a:t>
            </a:r>
            <a:r>
              <a:rPr lang="en-US" altLang="zh-CN" b="1" dirty="0" smtClean="0"/>
              <a:t>bin</a:t>
            </a:r>
            <a:r>
              <a:rPr lang="zh-CN" altLang="en-US" b="1" dirty="0" smtClean="0"/>
              <a:t> </a:t>
            </a:r>
            <a:r>
              <a:rPr lang="en-US" altLang="zh-CN" b="1" dirty="0" smtClean="0"/>
              <a:t>quality</a:t>
            </a:r>
            <a:r>
              <a:rPr lang="zh-CN" altLang="en-US" b="1" dirty="0" smtClean="0"/>
              <a:t> </a:t>
            </a:r>
            <a:r>
              <a:rPr lang="en-US" altLang="zh-CN" b="1" dirty="0" smtClean="0"/>
              <a:t>scores</a:t>
            </a:r>
            <a:r>
              <a:rPr lang="zh-CN" altLang="en-US" b="1" dirty="0" smtClean="0"/>
              <a:t> </a:t>
            </a:r>
            <a:r>
              <a:rPr lang="en-US" altLang="zh-CN" b="1" dirty="0" smtClean="0"/>
              <a:t>for</a:t>
            </a:r>
            <a:r>
              <a:rPr lang="zh-CN" altLang="en-US" b="1" dirty="0" smtClean="0"/>
              <a:t> </a:t>
            </a:r>
            <a:r>
              <a:rPr lang="en-US" altLang="zh-CN" b="1" dirty="0" smtClean="0"/>
              <a:t>positions</a:t>
            </a:r>
            <a:r>
              <a:rPr lang="zh-CN" altLang="en-US" b="1" dirty="0" smtClean="0"/>
              <a:t> </a:t>
            </a:r>
            <a:r>
              <a:rPr lang="en-US" altLang="zh-CN" b="1" dirty="0" smtClean="0"/>
              <a:t>flanking</a:t>
            </a:r>
            <a:r>
              <a:rPr lang="zh-CN" altLang="en-US" b="1" dirty="0" smtClean="0"/>
              <a:t> </a:t>
            </a:r>
            <a:r>
              <a:rPr lang="en-US" altLang="zh-CN" b="1" dirty="0" smtClean="0"/>
              <a:t>	deletions</a:t>
            </a:r>
          </a:p>
          <a:p>
            <a:pPr marL="457200" lvl="1" indent="0">
              <a:buNone/>
            </a:pPr>
            <a:endParaRPr lang="en-US" altLang="zh-CN" b="1" dirty="0"/>
          </a:p>
          <a:p>
            <a:endParaRPr lang="en-US" altLang="zh-CN" b="1" dirty="0" smtClean="0"/>
          </a:p>
        </p:txBody>
      </p:sp>
    </p:spTree>
    <p:extLst>
      <p:ext uri="{BB962C8B-B14F-4D97-AF65-F5344CB8AC3E}">
        <p14:creationId xmlns:p14="http://schemas.microsoft.com/office/powerpoint/2010/main" val="29699718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01 at 5.1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700"/>
            <a:ext cx="9380728" cy="5179359"/>
          </a:xfrm>
          <a:prstGeom prst="rect">
            <a:avLst/>
          </a:prstGeom>
        </p:spPr>
      </p:pic>
    </p:spTree>
    <p:extLst>
      <p:ext uri="{BB962C8B-B14F-4D97-AF65-F5344CB8AC3E}">
        <p14:creationId xmlns:p14="http://schemas.microsoft.com/office/powerpoint/2010/main" val="14868649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01 at 5.21.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884"/>
            <a:ext cx="9144000" cy="4976678"/>
          </a:xfrm>
          <a:prstGeom prst="rect">
            <a:avLst/>
          </a:prstGeom>
        </p:spPr>
      </p:pic>
    </p:spTree>
    <p:extLst>
      <p:ext uri="{BB962C8B-B14F-4D97-AF65-F5344CB8AC3E}">
        <p14:creationId xmlns:p14="http://schemas.microsoft.com/office/powerpoint/2010/main" val="30724397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01 at 5.27.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9417"/>
            <a:ext cx="9144000" cy="5364323"/>
          </a:xfrm>
          <a:prstGeom prst="rect">
            <a:avLst/>
          </a:prstGeom>
        </p:spPr>
      </p:pic>
      <p:pic>
        <p:nvPicPr>
          <p:cNvPr id="3" name="Picture 2" descr="Screen Shot 2015-08-01 at 5.27.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636"/>
            <a:ext cx="9144000" cy="451849"/>
          </a:xfrm>
          <a:prstGeom prst="rect">
            <a:avLst/>
          </a:prstGeom>
        </p:spPr>
      </p:pic>
      <p:cxnSp>
        <p:nvCxnSpPr>
          <p:cNvPr id="5" name="Straight Connector 4"/>
          <p:cNvCxnSpPr/>
          <p:nvPr/>
        </p:nvCxnSpPr>
        <p:spPr>
          <a:xfrm flipV="1">
            <a:off x="1718235" y="2599766"/>
            <a:ext cx="7291294"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721225" y="3962387"/>
            <a:ext cx="7291294"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709274" y="5295126"/>
            <a:ext cx="7291294"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727205" y="6627865"/>
            <a:ext cx="7291294"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661647" y="776941"/>
            <a:ext cx="776941" cy="60810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017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b="1" dirty="0" smtClean="0"/>
              <a:t>Compressive</a:t>
            </a:r>
            <a:r>
              <a:rPr lang="zh-CN" altLang="en-US" sz="2200" b="1" dirty="0" smtClean="0"/>
              <a:t> </a:t>
            </a:r>
            <a:r>
              <a:rPr lang="en-US" altLang="zh-CN" sz="2200" b="1" dirty="0" smtClean="0"/>
              <a:t>Genomics</a:t>
            </a:r>
          </a:p>
          <a:p>
            <a:pPr marL="457200" lvl="1" indent="0">
              <a:buNone/>
            </a:pPr>
            <a:r>
              <a:rPr lang="en-US" b="1" dirty="0" smtClean="0"/>
              <a:t>Algorithms</a:t>
            </a:r>
            <a:r>
              <a:rPr lang="zh-CN" altLang="en-US" b="1" dirty="0" smtClean="0"/>
              <a:t> </a:t>
            </a:r>
            <a:r>
              <a:rPr lang="en-US" altLang="zh-CN" b="1" dirty="0" smtClean="0"/>
              <a:t>directly</a:t>
            </a:r>
            <a:r>
              <a:rPr lang="zh-CN" altLang="en-US" b="1" dirty="0" smtClean="0"/>
              <a:t> </a:t>
            </a:r>
            <a:r>
              <a:rPr lang="en-US" altLang="zh-CN" b="1" dirty="0" smtClean="0"/>
              <a:t>work</a:t>
            </a:r>
            <a:r>
              <a:rPr lang="zh-CN" altLang="en-US" b="1" dirty="0" smtClean="0"/>
              <a:t> </a:t>
            </a:r>
            <a:r>
              <a:rPr lang="en-US" altLang="zh-CN" b="1" dirty="0" smtClean="0"/>
              <a:t>with</a:t>
            </a:r>
            <a:r>
              <a:rPr lang="zh-CN" altLang="en-US" b="1" dirty="0" smtClean="0"/>
              <a:t> </a:t>
            </a:r>
            <a:r>
              <a:rPr lang="en-US" altLang="zh-CN" b="1" dirty="0" smtClean="0"/>
              <a:t>compressed</a:t>
            </a:r>
            <a:r>
              <a:rPr lang="zh-CN" altLang="en-US" b="1" dirty="0" smtClean="0"/>
              <a:t> </a:t>
            </a:r>
            <a:r>
              <a:rPr lang="en-US" altLang="zh-CN" b="1" dirty="0" smtClean="0"/>
              <a:t>data</a:t>
            </a:r>
          </a:p>
          <a:p>
            <a:pPr lvl="2"/>
            <a:r>
              <a:rPr lang="en-US" altLang="zh-CN" sz="2200" b="1" dirty="0"/>
              <a:t>A</a:t>
            </a:r>
            <a:r>
              <a:rPr lang="en-US" altLang="zh-CN" sz="2200" b="1" dirty="0" smtClean="0"/>
              <a:t>lignment</a:t>
            </a:r>
            <a:r>
              <a:rPr lang="zh-CN" altLang="en-US" sz="2200" b="1" dirty="0" smtClean="0"/>
              <a:t> </a:t>
            </a:r>
            <a:r>
              <a:rPr lang="en-US" altLang="zh-CN" sz="2200" b="1" dirty="0" smtClean="0"/>
              <a:t>algorithms</a:t>
            </a:r>
            <a:r>
              <a:rPr lang="zh-CN" altLang="en-US" sz="2200" b="1" dirty="0" smtClean="0"/>
              <a:t> </a:t>
            </a:r>
            <a:r>
              <a:rPr lang="en-US" altLang="zh-CN" sz="2200" b="1" dirty="0" smtClean="0"/>
              <a:t>BLAST</a:t>
            </a:r>
            <a:r>
              <a:rPr lang="zh-CN" altLang="en-US" sz="2200" b="1" dirty="0" smtClean="0"/>
              <a:t> </a:t>
            </a:r>
            <a:r>
              <a:rPr lang="en-US" altLang="zh-CN" sz="2200" b="1" dirty="0" smtClean="0"/>
              <a:t>and</a:t>
            </a:r>
            <a:r>
              <a:rPr lang="zh-CN" altLang="en-US" sz="2200" b="1" dirty="0" smtClean="0"/>
              <a:t> </a:t>
            </a:r>
            <a:r>
              <a:rPr lang="en-US" altLang="zh-CN" sz="2200" b="1" dirty="0" smtClean="0"/>
              <a:t>BLAT</a:t>
            </a:r>
            <a:r>
              <a:rPr lang="zh-CN" altLang="en-US" sz="2200" b="1" dirty="0" smtClean="0"/>
              <a:t> </a:t>
            </a:r>
            <a:r>
              <a:rPr lang="en-US" altLang="zh-CN" sz="2200" b="1" dirty="0" smtClean="0"/>
              <a:t>on</a:t>
            </a:r>
            <a:r>
              <a:rPr lang="zh-CN" altLang="en-US" sz="2200" b="1" dirty="0" smtClean="0"/>
              <a:t> </a:t>
            </a:r>
            <a:r>
              <a:rPr lang="en-US" altLang="zh-CN" sz="2200" b="1" dirty="0" smtClean="0"/>
              <a:t>compressed</a:t>
            </a:r>
            <a:r>
              <a:rPr lang="zh-CN" altLang="en-US" sz="2200" b="1" dirty="0" smtClean="0"/>
              <a:t> </a:t>
            </a:r>
            <a:r>
              <a:rPr lang="en-US" altLang="zh-CN" sz="2200" b="1" dirty="0" smtClean="0"/>
              <a:t>non-redundant</a:t>
            </a:r>
            <a:r>
              <a:rPr lang="zh-CN" altLang="en-US" sz="2200" b="1" dirty="0" smtClean="0"/>
              <a:t> </a:t>
            </a:r>
            <a:r>
              <a:rPr lang="en-US" altLang="zh-CN" sz="2200" b="1" dirty="0" smtClean="0"/>
              <a:t>large</a:t>
            </a:r>
            <a:r>
              <a:rPr lang="zh-CN" altLang="en-US" sz="2200" b="1" dirty="0" smtClean="0"/>
              <a:t> </a:t>
            </a:r>
            <a:r>
              <a:rPr lang="en-US" altLang="zh-CN" sz="2200" b="1" dirty="0" smtClean="0"/>
              <a:t>genomic</a:t>
            </a:r>
            <a:r>
              <a:rPr lang="zh-CN" altLang="en-US" sz="2200" b="1" dirty="0" smtClean="0"/>
              <a:t> </a:t>
            </a:r>
            <a:r>
              <a:rPr lang="en-US" altLang="zh-CN" sz="2200" b="1" dirty="0" smtClean="0"/>
              <a:t>datasets</a:t>
            </a:r>
          </a:p>
          <a:p>
            <a:pPr lvl="2"/>
            <a:r>
              <a:rPr lang="en-US" sz="2200" b="1" dirty="0" smtClean="0"/>
              <a:t>Query</a:t>
            </a:r>
            <a:r>
              <a:rPr lang="en-US" altLang="zh-CN" sz="2200" b="1" dirty="0" smtClean="0"/>
              <a:t>,</a:t>
            </a:r>
            <a:r>
              <a:rPr lang="zh-CN" altLang="en-US" sz="2200" b="1" dirty="0" smtClean="0"/>
              <a:t> </a:t>
            </a:r>
            <a:r>
              <a:rPr lang="en-US" altLang="zh-CN" sz="2200" b="1" dirty="0" smtClean="0"/>
              <a:t>extract</a:t>
            </a:r>
            <a:r>
              <a:rPr lang="zh-CN" altLang="en-US" sz="2200" b="1" dirty="0" smtClean="0"/>
              <a:t>,</a:t>
            </a:r>
            <a:r>
              <a:rPr lang="en-US" altLang="zh-CN" sz="2200" b="1" dirty="0" smtClean="0"/>
              <a:t>retrieval</a:t>
            </a:r>
            <a:r>
              <a:rPr lang="zh-CN" altLang="en-US" sz="2200" b="1" dirty="0" smtClean="0"/>
              <a:t> </a:t>
            </a:r>
            <a:r>
              <a:rPr lang="en-US" altLang="zh-CN" sz="2200" b="1" dirty="0" smtClean="0"/>
              <a:t>and</a:t>
            </a:r>
            <a:r>
              <a:rPr lang="zh-CN" altLang="en-US" sz="2200" b="1" dirty="0" smtClean="0"/>
              <a:t> </a:t>
            </a:r>
            <a:r>
              <a:rPr lang="en-US" altLang="zh-CN" sz="2200" b="1" dirty="0" smtClean="0"/>
              <a:t>random</a:t>
            </a:r>
            <a:r>
              <a:rPr lang="zh-CN" altLang="en-US" sz="2200" b="1" dirty="0" smtClean="0"/>
              <a:t> </a:t>
            </a:r>
            <a:r>
              <a:rPr lang="en-US" altLang="zh-CN" sz="2200" b="1" dirty="0" smtClean="0"/>
              <a:t>access</a:t>
            </a:r>
            <a:r>
              <a:rPr lang="zh-CN" altLang="en-US" sz="2200" b="1" dirty="0" smtClean="0"/>
              <a:t> </a:t>
            </a:r>
            <a:r>
              <a:rPr lang="en-US" altLang="zh-CN" sz="2200" b="1" dirty="0" smtClean="0"/>
              <a:t>on</a:t>
            </a:r>
            <a:r>
              <a:rPr lang="zh-CN" altLang="en-US" sz="2200" b="1" dirty="0" smtClean="0"/>
              <a:t> </a:t>
            </a:r>
            <a:r>
              <a:rPr lang="en-US" altLang="zh-CN" sz="2200" b="1" dirty="0" smtClean="0"/>
              <a:t>compressed</a:t>
            </a:r>
            <a:r>
              <a:rPr lang="zh-CN" altLang="en-US" sz="2200" b="1" dirty="0" smtClean="0"/>
              <a:t> </a:t>
            </a:r>
            <a:r>
              <a:rPr lang="en-US" altLang="zh-CN" sz="2200" b="1" dirty="0" smtClean="0"/>
              <a:t>datasets</a:t>
            </a:r>
            <a:r>
              <a:rPr lang="zh-CN" altLang="en-US" sz="2200" b="1" dirty="0" smtClean="0"/>
              <a:t> </a:t>
            </a:r>
            <a:r>
              <a:rPr lang="en-US" altLang="zh-CN" sz="2200" b="1" dirty="0" smtClean="0"/>
              <a:t>directly</a:t>
            </a:r>
          </a:p>
          <a:p>
            <a:pPr lvl="2"/>
            <a:r>
              <a:rPr lang="en-US" sz="2200" b="1" dirty="0" smtClean="0"/>
              <a:t>Expected</a:t>
            </a:r>
            <a:r>
              <a:rPr lang="zh-CN" altLang="en-US" sz="2200" b="1" dirty="0" smtClean="0"/>
              <a:t> </a:t>
            </a:r>
            <a:r>
              <a:rPr lang="en-US" altLang="zh-CN" sz="2200" b="1" dirty="0" smtClean="0"/>
              <a:t>in</a:t>
            </a:r>
            <a:r>
              <a:rPr lang="zh-CN" altLang="en-US" sz="2200" b="1" dirty="0" smtClean="0"/>
              <a:t> </a:t>
            </a:r>
            <a:r>
              <a:rPr lang="en-US" altLang="zh-CN" sz="2200" b="1" dirty="0" smtClean="0"/>
              <a:t>read</a:t>
            </a:r>
            <a:r>
              <a:rPr lang="zh-CN" altLang="en-US" sz="2200" b="1" dirty="0" smtClean="0"/>
              <a:t> </a:t>
            </a:r>
            <a:r>
              <a:rPr lang="en-US" altLang="zh-CN" sz="2200" b="1" dirty="0" smtClean="0"/>
              <a:t>mapping</a:t>
            </a:r>
            <a:r>
              <a:rPr lang="zh-CN" altLang="en-US" sz="2200" b="1" dirty="0" smtClean="0"/>
              <a:t> </a:t>
            </a:r>
            <a:r>
              <a:rPr lang="en-US" altLang="zh-CN" sz="2200" b="1" dirty="0" smtClean="0"/>
              <a:t>applications</a:t>
            </a:r>
          </a:p>
          <a:p>
            <a:pPr lvl="2"/>
            <a:r>
              <a:rPr lang="en-US" sz="2200" b="1" dirty="0" smtClean="0"/>
              <a:t>Routine</a:t>
            </a:r>
            <a:r>
              <a:rPr lang="zh-CN" altLang="en-US" sz="2200" b="1" dirty="0" smtClean="0"/>
              <a:t> </a:t>
            </a:r>
            <a:r>
              <a:rPr lang="en-US" altLang="zh-CN" sz="2200" b="1" dirty="0" smtClean="0"/>
              <a:t>analysis</a:t>
            </a:r>
            <a:r>
              <a:rPr lang="zh-CN" altLang="en-US" sz="2200" b="1" dirty="0" smtClean="0"/>
              <a:t> </a:t>
            </a:r>
            <a:r>
              <a:rPr lang="en-US" altLang="zh-CN" sz="2200" b="1" dirty="0" smtClean="0"/>
              <a:t>on</a:t>
            </a:r>
            <a:r>
              <a:rPr lang="zh-CN" altLang="en-US" sz="2200" b="1" dirty="0" smtClean="0"/>
              <a:t> </a:t>
            </a:r>
            <a:r>
              <a:rPr lang="en-US" altLang="zh-CN" sz="2200" b="1" dirty="0" smtClean="0"/>
              <a:t>compressed</a:t>
            </a:r>
            <a:r>
              <a:rPr lang="zh-CN" altLang="en-US" sz="2200" b="1" dirty="0" smtClean="0"/>
              <a:t> </a:t>
            </a:r>
            <a:r>
              <a:rPr lang="en-US" altLang="zh-CN" sz="2200" b="1" dirty="0" smtClean="0"/>
              <a:t>sequence</a:t>
            </a:r>
            <a:r>
              <a:rPr lang="zh-CN" altLang="en-US" sz="2200" b="1" dirty="0" smtClean="0"/>
              <a:t> </a:t>
            </a:r>
            <a:r>
              <a:rPr lang="en-US" altLang="zh-CN" sz="2200" b="1" dirty="0" smtClean="0"/>
              <a:t>data</a:t>
            </a:r>
            <a:r>
              <a:rPr lang="zh-CN" altLang="en-US" sz="2200" b="1" dirty="0" smtClean="0"/>
              <a:t> </a:t>
            </a:r>
            <a:r>
              <a:rPr lang="en-US" altLang="zh-CN" sz="2200" b="1" dirty="0" smtClean="0"/>
              <a:t>remains</a:t>
            </a:r>
            <a:r>
              <a:rPr lang="zh-CN" altLang="en-US" sz="2200" b="1" dirty="0" smtClean="0"/>
              <a:t> </a:t>
            </a:r>
            <a:r>
              <a:rPr lang="en-US" altLang="zh-CN" sz="2200" b="1" dirty="0" smtClean="0"/>
              <a:t>to</a:t>
            </a:r>
            <a:r>
              <a:rPr lang="zh-CN" altLang="en-US" sz="2200" b="1" dirty="0" smtClean="0"/>
              <a:t> </a:t>
            </a:r>
            <a:r>
              <a:rPr lang="en-US" altLang="zh-CN" sz="2200" b="1" dirty="0" smtClean="0"/>
              <a:t>be</a:t>
            </a:r>
            <a:r>
              <a:rPr lang="zh-CN" altLang="en-US" sz="2200" b="1" dirty="0" smtClean="0"/>
              <a:t> </a:t>
            </a:r>
            <a:r>
              <a:rPr lang="en-US" altLang="zh-CN" sz="2200" b="1" dirty="0" smtClean="0"/>
              <a:t>a</a:t>
            </a:r>
            <a:r>
              <a:rPr lang="zh-CN" altLang="en-US" sz="2200" b="1" dirty="0" smtClean="0"/>
              <a:t> </a:t>
            </a:r>
            <a:r>
              <a:rPr lang="en-US" altLang="zh-CN" sz="2200" b="1" dirty="0" smtClean="0"/>
              <a:t>challenge</a:t>
            </a:r>
            <a:endParaRPr lang="en-US" sz="2200" b="1" dirty="0"/>
          </a:p>
        </p:txBody>
      </p:sp>
      <p:sp>
        <p:nvSpPr>
          <p:cNvPr id="5" name="Title 1"/>
          <p:cNvSpPr>
            <a:spLocks noGrp="1"/>
          </p:cNvSpPr>
          <p:nvPr>
            <p:ph type="title"/>
          </p:nvPr>
        </p:nvSpPr>
        <p:spPr>
          <a:xfrm>
            <a:off x="914400" y="503238"/>
            <a:ext cx="7313613" cy="868362"/>
          </a:xfrm>
        </p:spPr>
        <p:txBody>
          <a:bodyPr/>
          <a:lstStyle/>
          <a:p>
            <a:pPr algn="l"/>
            <a:r>
              <a:rPr lang="en-US" sz="4000" b="1" dirty="0"/>
              <a:t>C</a:t>
            </a:r>
            <a:r>
              <a:rPr lang="en-US" altLang="zh-CN" sz="4000" b="1" dirty="0"/>
              <a:t>hallenges</a:t>
            </a:r>
            <a:r>
              <a:rPr lang="zh-CN" altLang="en-US" sz="4000" b="1" dirty="0"/>
              <a:t> </a:t>
            </a:r>
            <a:r>
              <a:rPr lang="en-US" altLang="zh-CN" sz="4000" b="1" dirty="0"/>
              <a:t>and</a:t>
            </a:r>
            <a:r>
              <a:rPr lang="zh-CN" altLang="en-US" sz="4000" b="1" dirty="0"/>
              <a:t> </a:t>
            </a:r>
            <a:r>
              <a:rPr lang="en-US" altLang="zh-CN" sz="4000" b="1" dirty="0"/>
              <a:t>Future</a:t>
            </a:r>
            <a:r>
              <a:rPr lang="zh-CN" altLang="en-US" sz="4000" b="1" dirty="0"/>
              <a:t> </a:t>
            </a:r>
            <a:r>
              <a:rPr lang="en-US" altLang="zh-CN" sz="4000" b="1" dirty="0"/>
              <a:t>Prospects</a:t>
            </a:r>
            <a:endParaRPr lang="en-US" sz="4000" b="1" dirty="0"/>
          </a:p>
        </p:txBody>
      </p:sp>
    </p:spTree>
    <p:extLst>
      <p:ext uri="{BB962C8B-B14F-4D97-AF65-F5344CB8AC3E}">
        <p14:creationId xmlns:p14="http://schemas.microsoft.com/office/powerpoint/2010/main" val="11337724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t>C</a:t>
            </a:r>
            <a:r>
              <a:rPr lang="en-US" altLang="zh-CN" sz="4000" b="1" dirty="0"/>
              <a:t>hallenges</a:t>
            </a:r>
            <a:r>
              <a:rPr lang="zh-CN" altLang="en-US" sz="4000" b="1" dirty="0"/>
              <a:t> </a:t>
            </a:r>
            <a:r>
              <a:rPr lang="en-US" altLang="zh-CN" sz="4000" b="1" dirty="0"/>
              <a:t>and</a:t>
            </a:r>
            <a:r>
              <a:rPr lang="zh-CN" altLang="en-US" sz="4000" b="1" dirty="0"/>
              <a:t> </a:t>
            </a:r>
            <a:r>
              <a:rPr lang="en-US" altLang="zh-CN" sz="4000" b="1" dirty="0"/>
              <a:t>Future</a:t>
            </a:r>
            <a:r>
              <a:rPr lang="zh-CN" altLang="en-US" sz="4000" b="1" dirty="0"/>
              <a:t> </a:t>
            </a:r>
            <a:r>
              <a:rPr lang="en-US" altLang="zh-CN" sz="4000" b="1" dirty="0"/>
              <a:t>Prospects</a:t>
            </a:r>
            <a:endParaRPr lang="en-US" sz="4000" b="1" dirty="0"/>
          </a:p>
        </p:txBody>
      </p:sp>
      <p:sp>
        <p:nvSpPr>
          <p:cNvPr id="3" name="Content Placeholder 2"/>
          <p:cNvSpPr>
            <a:spLocks noGrp="1"/>
          </p:cNvSpPr>
          <p:nvPr>
            <p:ph idx="1"/>
          </p:nvPr>
        </p:nvSpPr>
        <p:spPr>
          <a:xfrm>
            <a:off x="1001520" y="1766498"/>
            <a:ext cx="8686800" cy="4525963"/>
          </a:xfrm>
        </p:spPr>
        <p:txBody>
          <a:bodyPr/>
          <a:lstStyle/>
          <a:p>
            <a:r>
              <a:rPr lang="en-US" b="1" dirty="0" smtClean="0"/>
              <a:t>H</a:t>
            </a:r>
            <a:r>
              <a:rPr lang="en-US" altLang="zh-CN" b="1" dirty="0" smtClean="0"/>
              <a:t>igh</a:t>
            </a:r>
            <a:r>
              <a:rPr lang="zh-CN" altLang="en-US" b="1" dirty="0" smtClean="0"/>
              <a:t> </a:t>
            </a:r>
            <a:r>
              <a:rPr lang="en-US" altLang="zh-CN" b="1" dirty="0" smtClean="0"/>
              <a:t>performance</a:t>
            </a:r>
            <a:r>
              <a:rPr lang="zh-CN" altLang="en-US" b="1" dirty="0" smtClean="0"/>
              <a:t> </a:t>
            </a:r>
            <a:r>
              <a:rPr lang="en-US" altLang="zh-CN" b="1" dirty="0" smtClean="0"/>
              <a:t>DNA</a:t>
            </a:r>
            <a:r>
              <a:rPr lang="zh-CN" altLang="en-US" b="1" dirty="0" smtClean="0"/>
              <a:t> </a:t>
            </a:r>
            <a:r>
              <a:rPr lang="en-US" altLang="zh-CN" b="1" dirty="0" smtClean="0"/>
              <a:t>sequence</a:t>
            </a:r>
            <a:r>
              <a:rPr lang="zh-CN" altLang="en-US" b="1" dirty="0" smtClean="0"/>
              <a:t> </a:t>
            </a:r>
            <a:r>
              <a:rPr lang="en-US" altLang="zh-CN" b="1" dirty="0" smtClean="0"/>
              <a:t>compression</a:t>
            </a:r>
          </a:p>
          <a:p>
            <a:pPr lvl="1"/>
            <a:r>
              <a:rPr lang="en-US" b="1" dirty="0"/>
              <a:t>Parallel</a:t>
            </a:r>
            <a:r>
              <a:rPr lang="zh-CN" altLang="en-US" b="1" dirty="0"/>
              <a:t> </a:t>
            </a:r>
            <a:r>
              <a:rPr lang="en-US" altLang="zh-CN" b="1" dirty="0"/>
              <a:t>compression</a:t>
            </a:r>
            <a:r>
              <a:rPr lang="zh-CN" altLang="en-US" b="1" dirty="0"/>
              <a:t> </a:t>
            </a:r>
            <a:r>
              <a:rPr lang="en-US" altLang="zh-CN" b="1" dirty="0"/>
              <a:t>methods</a:t>
            </a:r>
            <a:r>
              <a:rPr lang="zh-CN" altLang="en-US" b="1" dirty="0"/>
              <a:t> </a:t>
            </a:r>
            <a:r>
              <a:rPr lang="en-US" altLang="zh-CN" b="1" dirty="0"/>
              <a:t>are</a:t>
            </a:r>
            <a:r>
              <a:rPr lang="zh-CN" altLang="en-US" b="1" dirty="0"/>
              <a:t> </a:t>
            </a:r>
            <a:r>
              <a:rPr lang="en-US" altLang="zh-CN" b="1" dirty="0"/>
              <a:t>to</a:t>
            </a:r>
            <a:r>
              <a:rPr lang="zh-CN" altLang="en-US" b="1" dirty="0"/>
              <a:t> </a:t>
            </a:r>
            <a:r>
              <a:rPr lang="en-US" altLang="zh-CN" b="1" dirty="0"/>
              <a:t>be</a:t>
            </a:r>
            <a:r>
              <a:rPr lang="zh-CN" altLang="en-US" b="1" dirty="0"/>
              <a:t> </a:t>
            </a:r>
            <a:r>
              <a:rPr lang="en-US" altLang="zh-CN" b="1" dirty="0" smtClean="0"/>
              <a:t>developed</a:t>
            </a:r>
          </a:p>
          <a:p>
            <a:pPr lvl="1"/>
            <a:endParaRPr lang="en-US" altLang="zh-CN" b="1" dirty="0" smtClean="0"/>
          </a:p>
          <a:p>
            <a:r>
              <a:rPr lang="en-US" altLang="zh-CN" b="1" dirty="0" smtClean="0"/>
              <a:t>Combination</a:t>
            </a:r>
            <a:r>
              <a:rPr lang="zh-CN" altLang="en-US" b="1" dirty="0" smtClean="0"/>
              <a:t> </a:t>
            </a:r>
            <a:r>
              <a:rPr lang="en-US" altLang="zh-CN" b="1" dirty="0" smtClean="0"/>
              <a:t>of</a:t>
            </a:r>
            <a:r>
              <a:rPr lang="zh-CN" altLang="en-US" b="1" dirty="0" smtClean="0"/>
              <a:t> </a:t>
            </a:r>
            <a:r>
              <a:rPr lang="en-US" altLang="zh-CN" b="1" dirty="0" smtClean="0"/>
              <a:t>encryption</a:t>
            </a:r>
            <a:r>
              <a:rPr lang="zh-CN" altLang="en-US" b="1" dirty="0" smtClean="0"/>
              <a:t> </a:t>
            </a:r>
            <a:r>
              <a:rPr lang="en-US" altLang="zh-CN" b="1" dirty="0" smtClean="0"/>
              <a:t>and</a:t>
            </a:r>
            <a:r>
              <a:rPr lang="zh-CN" altLang="en-US" b="1" dirty="0" smtClean="0"/>
              <a:t> </a:t>
            </a:r>
            <a:r>
              <a:rPr lang="en-US" altLang="zh-CN" b="1" dirty="0" smtClean="0"/>
              <a:t>compression</a:t>
            </a:r>
          </a:p>
          <a:p>
            <a:pPr lvl="1"/>
            <a:endParaRPr lang="en-US" altLang="zh-CN" b="1" dirty="0" smtClean="0"/>
          </a:p>
          <a:p>
            <a:r>
              <a:rPr lang="en-US" altLang="zh-CN" b="1" dirty="0" smtClean="0"/>
              <a:t>Redundancy</a:t>
            </a:r>
            <a:r>
              <a:rPr lang="zh-CN" altLang="en-US" b="1" dirty="0" smtClean="0"/>
              <a:t> </a:t>
            </a:r>
            <a:r>
              <a:rPr lang="en-US" altLang="zh-CN" b="1" dirty="0" smtClean="0"/>
              <a:t>elimination</a:t>
            </a:r>
            <a:r>
              <a:rPr lang="zh-CN" altLang="en-US" b="1" dirty="0" smtClean="0"/>
              <a:t> </a:t>
            </a:r>
            <a:r>
              <a:rPr lang="en-US" altLang="zh-CN" b="1" dirty="0" smtClean="0"/>
              <a:t>of</a:t>
            </a:r>
            <a:r>
              <a:rPr lang="zh-CN" altLang="en-US" b="1" dirty="0" smtClean="0"/>
              <a:t> </a:t>
            </a:r>
            <a:r>
              <a:rPr lang="en-US" altLang="zh-CN" b="1" dirty="0" smtClean="0"/>
              <a:t>DNA</a:t>
            </a:r>
            <a:r>
              <a:rPr lang="zh-CN" altLang="en-US" b="1" dirty="0" smtClean="0"/>
              <a:t> </a:t>
            </a:r>
            <a:r>
              <a:rPr lang="en-US" altLang="zh-CN" b="1" dirty="0" smtClean="0"/>
              <a:t>sequence</a:t>
            </a:r>
            <a:r>
              <a:rPr lang="zh-CN" altLang="en-US" b="1" dirty="0" smtClean="0"/>
              <a:t> </a:t>
            </a:r>
            <a:r>
              <a:rPr lang="en-US" altLang="zh-CN" b="1" dirty="0" smtClean="0"/>
              <a:t>database</a:t>
            </a:r>
          </a:p>
          <a:p>
            <a:pPr lvl="1"/>
            <a:r>
              <a:rPr lang="en-US" altLang="zh-CN" b="1" dirty="0" smtClean="0"/>
              <a:t>NCBI,</a:t>
            </a:r>
            <a:r>
              <a:rPr lang="zh-CN" altLang="en-US" b="1" dirty="0" smtClean="0"/>
              <a:t> </a:t>
            </a:r>
            <a:r>
              <a:rPr lang="en-US" altLang="zh-CN" b="1" dirty="0" smtClean="0"/>
              <a:t>EBI</a:t>
            </a:r>
            <a:r>
              <a:rPr lang="zh-CN" altLang="en-US" b="1" dirty="0" smtClean="0"/>
              <a:t> </a:t>
            </a:r>
            <a:r>
              <a:rPr lang="en-US" altLang="zh-CN" b="1" dirty="0" smtClean="0"/>
              <a:t>and</a:t>
            </a:r>
            <a:r>
              <a:rPr lang="zh-CN" altLang="en-US" b="1" dirty="0" smtClean="0"/>
              <a:t> </a:t>
            </a:r>
            <a:r>
              <a:rPr lang="en-US" altLang="zh-CN" b="1" dirty="0" smtClean="0"/>
              <a:t>DDBJ</a:t>
            </a:r>
          </a:p>
        </p:txBody>
      </p:sp>
    </p:spTree>
    <p:extLst>
      <p:ext uri="{BB962C8B-B14F-4D97-AF65-F5344CB8AC3E}">
        <p14:creationId xmlns:p14="http://schemas.microsoft.com/office/powerpoint/2010/main" val="21245170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4" name="Content Placeholder 3" descr="DataCompressionCartoon.jpg"/>
          <p:cNvPicPr>
            <a:picLocks noGrp="1" noChangeAspect="1"/>
          </p:cNvPicPr>
          <p:nvPr>
            <p:ph idx="1"/>
          </p:nvPr>
        </p:nvPicPr>
        <p:blipFill>
          <a:blip r:embed="rId2">
            <a:extLst>
              <a:ext uri="{28A0092B-C50C-407E-A947-70E740481C1C}">
                <a14:useLocalDpi xmlns:a14="http://schemas.microsoft.com/office/drawing/2010/main" val="0"/>
              </a:ext>
            </a:extLst>
          </a:blip>
          <a:srcRect t="12528" b="12528"/>
          <a:stretch>
            <a:fillRect/>
          </a:stretch>
        </p:blipFill>
        <p:spPr/>
      </p:pic>
    </p:spTree>
    <p:extLst>
      <p:ext uri="{BB962C8B-B14F-4D97-AF65-F5344CB8AC3E}">
        <p14:creationId xmlns:p14="http://schemas.microsoft.com/office/powerpoint/2010/main" val="11639657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Outline</a:t>
            </a:r>
            <a:endParaRPr lang="en-US" b="1" dirty="0"/>
          </a:p>
        </p:txBody>
      </p:sp>
      <p:sp>
        <p:nvSpPr>
          <p:cNvPr id="3" name="Content Placeholder 2"/>
          <p:cNvSpPr>
            <a:spLocks noGrp="1"/>
          </p:cNvSpPr>
          <p:nvPr>
            <p:ph idx="1"/>
          </p:nvPr>
        </p:nvSpPr>
        <p:spPr>
          <a:xfrm>
            <a:off x="1020240" y="1735138"/>
            <a:ext cx="7313613" cy="4056062"/>
          </a:xfrm>
        </p:spPr>
        <p:txBody>
          <a:bodyPr/>
          <a:lstStyle/>
          <a:p>
            <a:r>
              <a:rPr lang="en-US" b="1" dirty="0" smtClean="0"/>
              <a:t>Traditional Genomic Sequence Compression</a:t>
            </a:r>
          </a:p>
          <a:p>
            <a:r>
              <a:rPr lang="en-US" b="1" dirty="0" smtClean="0"/>
              <a:t>Advances in Genomic Sequence Compression</a:t>
            </a:r>
          </a:p>
          <a:p>
            <a:pPr lvl="1"/>
            <a:r>
              <a:rPr lang="en-US" b="1" dirty="0" smtClean="0"/>
              <a:t>Reference-based compression</a:t>
            </a:r>
          </a:p>
          <a:p>
            <a:pPr lvl="1"/>
            <a:r>
              <a:rPr lang="en-US" b="1" dirty="0" smtClean="0"/>
              <a:t>Reference-free compression</a:t>
            </a:r>
            <a:endParaRPr lang="en-US" b="1" dirty="0"/>
          </a:p>
          <a:p>
            <a:r>
              <a:rPr lang="en-US" b="1" dirty="0" smtClean="0"/>
              <a:t>Experimental Results</a:t>
            </a:r>
          </a:p>
          <a:p>
            <a:r>
              <a:rPr lang="en-US" b="1" dirty="0" smtClean="0"/>
              <a:t>Next-Generation Sequencing Data Compression</a:t>
            </a:r>
          </a:p>
          <a:p>
            <a:r>
              <a:rPr lang="en-US" b="1" dirty="0" smtClean="0"/>
              <a:t>Challenges and Future Prospects</a:t>
            </a:r>
          </a:p>
        </p:txBody>
      </p:sp>
    </p:spTree>
    <p:extLst>
      <p:ext uri="{BB962C8B-B14F-4D97-AF65-F5344CB8AC3E}">
        <p14:creationId xmlns:p14="http://schemas.microsoft.com/office/powerpoint/2010/main" val="1263063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356" y="1296709"/>
            <a:ext cx="7719290" cy="4056062"/>
          </a:xfrm>
        </p:spPr>
        <p:txBody>
          <a:bodyPr>
            <a:normAutofit lnSpcReduction="10000"/>
          </a:bodyPr>
          <a:lstStyle/>
          <a:p>
            <a:r>
              <a:rPr lang="en-US" b="1" dirty="0" smtClean="0"/>
              <a:t>General-purpose compression:</a:t>
            </a:r>
          </a:p>
          <a:p>
            <a:pPr lvl="1"/>
            <a:r>
              <a:rPr lang="en-US" b="1" dirty="0" err="1"/>
              <a:t>Substitutional</a:t>
            </a:r>
            <a:r>
              <a:rPr lang="en-US" b="1" dirty="0"/>
              <a:t> </a:t>
            </a:r>
            <a:r>
              <a:rPr lang="en-US" altLang="zh-CN" b="1" dirty="0"/>
              <a:t>/</a:t>
            </a:r>
            <a:r>
              <a:rPr lang="en-US" b="1" dirty="0"/>
              <a:t> Directory based</a:t>
            </a:r>
          </a:p>
          <a:p>
            <a:pPr lvl="1"/>
            <a:r>
              <a:rPr lang="en-US" b="1" dirty="0"/>
              <a:t>Statistical</a:t>
            </a:r>
            <a:r>
              <a:rPr lang="zh-CN" altLang="en-US" b="1" dirty="0"/>
              <a:t> </a:t>
            </a:r>
            <a:r>
              <a:rPr lang="en-US" altLang="zh-CN" b="1" dirty="0" smtClean="0"/>
              <a:t>based</a:t>
            </a:r>
            <a:endParaRPr lang="en-US" b="1" dirty="0" smtClean="0"/>
          </a:p>
          <a:p>
            <a:pPr lvl="1"/>
            <a:r>
              <a:rPr lang="en-US" b="1" dirty="0" err="1" smtClean="0"/>
              <a:t>Gzip</a:t>
            </a:r>
            <a:r>
              <a:rPr lang="en-US" b="1" dirty="0" smtClean="0"/>
              <a:t> (</a:t>
            </a:r>
            <a:r>
              <a:rPr lang="en-US" b="1" dirty="0" smtClean="0">
                <a:hlinkClick r:id="rId3"/>
              </a:rPr>
              <a:t>http://</a:t>
            </a:r>
            <a:r>
              <a:rPr lang="en-US" b="1" dirty="0" err="1" smtClean="0">
                <a:hlinkClick r:id="rId3"/>
              </a:rPr>
              <a:t>www.gzip.org</a:t>
            </a:r>
            <a:r>
              <a:rPr lang="en-US" b="1" dirty="0" smtClean="0"/>
              <a:t>)</a:t>
            </a:r>
          </a:p>
          <a:p>
            <a:pPr lvl="1"/>
            <a:r>
              <a:rPr lang="en-US" b="1" dirty="0" smtClean="0"/>
              <a:t>Bzip2</a:t>
            </a:r>
            <a:r>
              <a:rPr lang="zh-CN" altLang="en-US" b="1" dirty="0" smtClean="0"/>
              <a:t> </a:t>
            </a:r>
            <a:r>
              <a:rPr lang="en-US" altLang="zh-CN" b="1" dirty="0" smtClean="0"/>
              <a:t>(</a:t>
            </a:r>
            <a:r>
              <a:rPr lang="en-US" altLang="zh-CN" b="1" dirty="0" smtClean="0">
                <a:hlinkClick r:id="rId4"/>
              </a:rPr>
              <a:t>http://www.bzip.org</a:t>
            </a:r>
            <a:r>
              <a:rPr lang="en-US" altLang="zh-CN" b="1" dirty="0" smtClean="0"/>
              <a:t>)</a:t>
            </a:r>
          </a:p>
          <a:p>
            <a:pPr lvl="1"/>
            <a:r>
              <a:rPr lang="en-US" b="1" dirty="0" smtClean="0"/>
              <a:t>Other</a:t>
            </a:r>
            <a:endParaRPr lang="en-US" b="1" dirty="0"/>
          </a:p>
          <a:p>
            <a:r>
              <a:rPr lang="en-US" b="1" dirty="0" smtClean="0"/>
              <a:t>Specialized compression algorithms</a:t>
            </a:r>
          </a:p>
          <a:p>
            <a:pPr lvl="1"/>
            <a:r>
              <a:rPr lang="en-US" b="1" dirty="0" smtClean="0"/>
              <a:t>Take advantage of repetitive subsequences inherent in genomic sequences to achieve higher compression ratio.</a:t>
            </a:r>
          </a:p>
          <a:p>
            <a:pPr lvl="1"/>
            <a:r>
              <a:rPr lang="en-US" b="1" dirty="0" smtClean="0"/>
              <a:t>Reference-based VS reference-free</a:t>
            </a:r>
            <a:endParaRPr lang="en-US" b="1" dirty="0"/>
          </a:p>
        </p:txBody>
      </p:sp>
    </p:spTree>
    <p:extLst>
      <p:ext uri="{BB962C8B-B14F-4D97-AF65-F5344CB8AC3E}">
        <p14:creationId xmlns:p14="http://schemas.microsoft.com/office/powerpoint/2010/main" val="215548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356" y="1296709"/>
            <a:ext cx="7719290" cy="4056062"/>
          </a:xfrm>
        </p:spPr>
        <p:txBody>
          <a:bodyPr>
            <a:normAutofit lnSpcReduction="10000"/>
          </a:bodyPr>
          <a:lstStyle/>
          <a:p>
            <a:r>
              <a:rPr lang="en-US" b="1" dirty="0" smtClean="0"/>
              <a:t>General-purpose compression:</a:t>
            </a:r>
          </a:p>
          <a:p>
            <a:pPr lvl="1"/>
            <a:r>
              <a:rPr lang="en-US" b="1" dirty="0" err="1"/>
              <a:t>Substitutional</a:t>
            </a:r>
            <a:r>
              <a:rPr lang="en-US" b="1" dirty="0"/>
              <a:t> </a:t>
            </a:r>
            <a:r>
              <a:rPr lang="en-US" altLang="zh-CN" b="1" dirty="0"/>
              <a:t>/</a:t>
            </a:r>
            <a:r>
              <a:rPr lang="en-US" b="1" dirty="0"/>
              <a:t> Directory based</a:t>
            </a:r>
          </a:p>
          <a:p>
            <a:pPr lvl="1"/>
            <a:r>
              <a:rPr lang="en-US" b="1" dirty="0"/>
              <a:t>Statistical</a:t>
            </a:r>
            <a:r>
              <a:rPr lang="zh-CN" altLang="en-US" b="1" dirty="0"/>
              <a:t> </a:t>
            </a:r>
            <a:r>
              <a:rPr lang="en-US" altLang="zh-CN" b="1" dirty="0" smtClean="0"/>
              <a:t>based</a:t>
            </a:r>
            <a:endParaRPr lang="en-US" b="1" dirty="0" smtClean="0"/>
          </a:p>
          <a:p>
            <a:pPr lvl="1"/>
            <a:r>
              <a:rPr lang="en-US" b="1" dirty="0" err="1" smtClean="0"/>
              <a:t>Gzip</a:t>
            </a:r>
            <a:r>
              <a:rPr lang="en-US" b="1" dirty="0" smtClean="0"/>
              <a:t> (</a:t>
            </a:r>
            <a:r>
              <a:rPr lang="en-US" b="1" dirty="0" smtClean="0">
                <a:hlinkClick r:id="rId3"/>
              </a:rPr>
              <a:t>http://</a:t>
            </a:r>
            <a:r>
              <a:rPr lang="en-US" b="1" dirty="0" err="1" smtClean="0">
                <a:hlinkClick r:id="rId3"/>
              </a:rPr>
              <a:t>www.gzip.org</a:t>
            </a:r>
            <a:r>
              <a:rPr lang="en-US" b="1" dirty="0" smtClean="0"/>
              <a:t>)</a:t>
            </a:r>
          </a:p>
          <a:p>
            <a:pPr lvl="1"/>
            <a:r>
              <a:rPr lang="en-US" b="1" dirty="0" smtClean="0"/>
              <a:t>Bzip2</a:t>
            </a:r>
            <a:r>
              <a:rPr lang="zh-CN" altLang="en-US" b="1" dirty="0" smtClean="0"/>
              <a:t> </a:t>
            </a:r>
            <a:r>
              <a:rPr lang="en-US" altLang="zh-CN" b="1" dirty="0" smtClean="0"/>
              <a:t>(</a:t>
            </a:r>
            <a:r>
              <a:rPr lang="en-US" altLang="zh-CN" b="1" dirty="0" smtClean="0">
                <a:hlinkClick r:id="rId4"/>
              </a:rPr>
              <a:t>http://www.bzip.org</a:t>
            </a:r>
            <a:r>
              <a:rPr lang="en-US" altLang="zh-CN" b="1" dirty="0" smtClean="0"/>
              <a:t>)</a:t>
            </a:r>
          </a:p>
          <a:p>
            <a:pPr lvl="1"/>
            <a:r>
              <a:rPr lang="en-US" b="1" dirty="0" smtClean="0"/>
              <a:t>Other</a:t>
            </a:r>
            <a:endParaRPr lang="en-US" b="1" dirty="0"/>
          </a:p>
          <a:p>
            <a:r>
              <a:rPr lang="en-US" b="1" dirty="0" smtClean="0">
                <a:solidFill>
                  <a:schemeClr val="bg1">
                    <a:lumMod val="65000"/>
                  </a:schemeClr>
                </a:solidFill>
              </a:rPr>
              <a:t>Specialized compression algorithms</a:t>
            </a:r>
          </a:p>
          <a:p>
            <a:pPr lvl="1"/>
            <a:r>
              <a:rPr lang="en-US" b="1" dirty="0" smtClean="0">
                <a:solidFill>
                  <a:schemeClr val="bg1">
                    <a:lumMod val="65000"/>
                  </a:schemeClr>
                </a:solidFill>
              </a:rPr>
              <a:t>Take advantage of repetitive subsequences inherent in genomic sequences to achieve higher compression ratio.</a:t>
            </a:r>
          </a:p>
          <a:p>
            <a:pPr lvl="1"/>
            <a:r>
              <a:rPr lang="en-US" b="1" dirty="0" smtClean="0">
                <a:solidFill>
                  <a:schemeClr val="bg1">
                    <a:lumMod val="65000"/>
                  </a:schemeClr>
                </a:solidFill>
              </a:rPr>
              <a:t>Reference-based VS reference-free</a:t>
            </a:r>
            <a:endParaRPr lang="en-US" b="1" dirty="0">
              <a:solidFill>
                <a:schemeClr val="bg1">
                  <a:lumMod val="65000"/>
                </a:schemeClr>
              </a:solidFill>
            </a:endParaRPr>
          </a:p>
        </p:txBody>
      </p:sp>
    </p:spTree>
    <p:extLst>
      <p:ext uri="{BB962C8B-B14F-4D97-AF65-F5344CB8AC3E}">
        <p14:creationId xmlns:p14="http://schemas.microsoft.com/office/powerpoint/2010/main" val="10164079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Run-length Encoding</a:t>
            </a:r>
            <a:endParaRPr lang="en-US" b="1" dirty="0"/>
          </a:p>
        </p:txBody>
      </p:sp>
      <p:sp>
        <p:nvSpPr>
          <p:cNvPr id="3" name="Content Placeholder 2"/>
          <p:cNvSpPr>
            <a:spLocks noGrp="1"/>
          </p:cNvSpPr>
          <p:nvPr>
            <p:ph idx="1"/>
          </p:nvPr>
        </p:nvSpPr>
        <p:spPr/>
        <p:txBody>
          <a:bodyPr>
            <a:normAutofit/>
          </a:bodyPr>
          <a:lstStyle/>
          <a:p>
            <a:r>
              <a:rPr lang="en-US" b="1" dirty="0" smtClean="0"/>
              <a:t>Consider a sequence:</a:t>
            </a:r>
          </a:p>
          <a:p>
            <a:pPr marL="0" indent="0">
              <a:buNone/>
            </a:pPr>
            <a:r>
              <a:rPr lang="en-US" b="1" dirty="0"/>
              <a:t> </a:t>
            </a:r>
            <a:r>
              <a:rPr lang="en-US" b="1" dirty="0" smtClean="0"/>
              <a:t>	111122233333311112222</a:t>
            </a:r>
            <a:endParaRPr lang="en-US" b="1" dirty="0"/>
          </a:p>
          <a:p>
            <a:pPr marL="0" indent="0">
              <a:buNone/>
            </a:pPr>
            <a:r>
              <a:rPr lang="en-US" b="1" dirty="0"/>
              <a:t>      </a:t>
            </a:r>
            <a:r>
              <a:rPr lang="en-US" b="1" dirty="0" smtClean="0"/>
              <a:t>	It </a:t>
            </a:r>
            <a:r>
              <a:rPr lang="en-US" b="1" dirty="0"/>
              <a:t>can be encoded as (1, 4), (2,3), (3,6), (1,4), (2,4</a:t>
            </a:r>
            <a:r>
              <a:rPr lang="en-US" b="1" dirty="0" smtClean="0"/>
              <a:t>)</a:t>
            </a:r>
          </a:p>
          <a:p>
            <a:r>
              <a:rPr lang="en-US" b="1" dirty="0" smtClean="0"/>
              <a:t>How much compression?</a:t>
            </a:r>
          </a:p>
          <a:p>
            <a:pPr marL="0" indent="0">
              <a:buNone/>
            </a:pPr>
            <a:r>
              <a:rPr lang="en-US" b="1" dirty="0"/>
              <a:t>	</a:t>
            </a:r>
            <a:r>
              <a:rPr lang="en-US" b="1" dirty="0" smtClean="0"/>
              <a:t>In the </a:t>
            </a:r>
            <a:r>
              <a:rPr lang="en-US" b="1" dirty="0"/>
              <a:t>worst case </a:t>
            </a:r>
            <a:r>
              <a:rPr lang="en-US" b="1" dirty="0" smtClean="0"/>
              <a:t>encoding </a:t>
            </a:r>
            <a:r>
              <a:rPr lang="en-US" b="1" dirty="0"/>
              <a:t>is more heavy </a:t>
            </a:r>
            <a:r>
              <a:rPr lang="en-US" b="1" dirty="0" smtClean="0"/>
              <a:t>than original </a:t>
            </a:r>
            <a:r>
              <a:rPr lang="en-US" b="1" dirty="0"/>
              <a:t>file: </a:t>
            </a:r>
            <a:r>
              <a:rPr lang="en-US" b="1" dirty="0" smtClean="0"/>
              <a:t>2</a:t>
            </a:r>
            <a:r>
              <a:rPr lang="en-US" b="1" dirty="0"/>
              <a:t>*integer rather than 1* integer if original data is integer vector/array. </a:t>
            </a:r>
          </a:p>
          <a:p>
            <a:pPr marL="457200" lvl="1" indent="0">
              <a:buNone/>
            </a:pPr>
            <a:endParaRPr lang="en-US" b="1" dirty="0"/>
          </a:p>
          <a:p>
            <a:pPr marL="0" indent="0">
              <a:buNone/>
            </a:pPr>
            <a:endParaRPr lang="en-US" b="1" dirty="0"/>
          </a:p>
        </p:txBody>
      </p:sp>
    </p:spTree>
    <p:extLst>
      <p:ext uri="{BB962C8B-B14F-4D97-AF65-F5344CB8AC3E}">
        <p14:creationId xmlns:p14="http://schemas.microsoft.com/office/powerpoint/2010/main" val="20813467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4263"/>
            <a:ext cx="7313613" cy="868362"/>
          </a:xfrm>
        </p:spPr>
        <p:txBody>
          <a:bodyPr/>
          <a:lstStyle/>
          <a:p>
            <a:pPr algn="l"/>
            <a:r>
              <a:rPr lang="en-US" b="1" dirty="0" smtClean="0"/>
              <a:t>Huffman Coding </a:t>
            </a:r>
            <a:endParaRPr lang="en-US" b="1" dirty="0"/>
          </a:p>
        </p:txBody>
      </p:sp>
      <p:sp>
        <p:nvSpPr>
          <p:cNvPr id="3" name="Content Placeholder 2"/>
          <p:cNvSpPr>
            <a:spLocks noGrp="1"/>
          </p:cNvSpPr>
          <p:nvPr>
            <p:ph idx="1"/>
          </p:nvPr>
        </p:nvSpPr>
        <p:spPr>
          <a:xfrm>
            <a:off x="617970" y="1343001"/>
            <a:ext cx="8229600" cy="2570656"/>
          </a:xfrm>
        </p:spPr>
        <p:txBody>
          <a:bodyPr>
            <a:normAutofit fontScale="92500"/>
          </a:bodyPr>
          <a:lstStyle/>
          <a:p>
            <a:r>
              <a:rPr lang="en-US" sz="2400" b="1" dirty="0" smtClean="0"/>
              <a:t>Prefix</a:t>
            </a:r>
            <a:r>
              <a:rPr lang="zh-CN" altLang="en-US" sz="2400" b="1" dirty="0" smtClean="0"/>
              <a:t> </a:t>
            </a:r>
            <a:r>
              <a:rPr lang="en-US" altLang="zh-CN" sz="2400" b="1" dirty="0" smtClean="0"/>
              <a:t>code</a:t>
            </a:r>
            <a:r>
              <a:rPr lang="zh-CN" altLang="en-US" sz="2400" b="1" dirty="0" smtClean="0"/>
              <a:t> </a:t>
            </a:r>
            <a:endParaRPr lang="en-US" altLang="zh-CN" sz="2400" b="1" dirty="0" smtClean="0"/>
          </a:p>
          <a:p>
            <a:r>
              <a:rPr lang="en-US" sz="2400" b="1" dirty="0" smtClean="0"/>
              <a:t>Lossless</a:t>
            </a:r>
            <a:r>
              <a:rPr lang="zh-CN" altLang="en-US" sz="2400" b="1" dirty="0" smtClean="0"/>
              <a:t> </a:t>
            </a:r>
            <a:r>
              <a:rPr lang="en-US" altLang="zh-CN" sz="2400" b="1" dirty="0" smtClean="0"/>
              <a:t>data</a:t>
            </a:r>
            <a:r>
              <a:rPr lang="zh-CN" altLang="en-US" sz="2400" b="1" dirty="0" smtClean="0"/>
              <a:t> </a:t>
            </a:r>
            <a:r>
              <a:rPr lang="en-US" altLang="zh-CN" sz="2400" b="1" dirty="0" smtClean="0"/>
              <a:t>compression</a:t>
            </a:r>
          </a:p>
          <a:p>
            <a:r>
              <a:rPr lang="en-US" sz="2400" b="1" dirty="0" smtClean="0"/>
              <a:t>Common</a:t>
            </a:r>
            <a:r>
              <a:rPr lang="zh-CN" altLang="en-US" sz="2400" b="1" dirty="0" smtClean="0"/>
              <a:t> </a:t>
            </a:r>
            <a:r>
              <a:rPr lang="en-US" altLang="zh-CN" sz="2400" b="1" dirty="0" smtClean="0"/>
              <a:t>symbols</a:t>
            </a:r>
            <a:r>
              <a:rPr lang="zh-CN" altLang="en-US" sz="2400" b="1" dirty="0" smtClean="0"/>
              <a:t> </a:t>
            </a:r>
            <a:r>
              <a:rPr lang="en-US" altLang="zh-CN" sz="2400" b="1" dirty="0" smtClean="0"/>
              <a:t>are</a:t>
            </a:r>
            <a:r>
              <a:rPr lang="zh-CN" altLang="en-US" sz="2400" b="1" dirty="0" smtClean="0"/>
              <a:t> </a:t>
            </a:r>
            <a:r>
              <a:rPr lang="en-US" altLang="zh-CN" sz="2400" b="1" dirty="0" smtClean="0"/>
              <a:t>generally</a:t>
            </a:r>
            <a:r>
              <a:rPr lang="zh-CN" altLang="en-US" sz="2400" b="1" dirty="0" smtClean="0"/>
              <a:t> </a:t>
            </a:r>
            <a:r>
              <a:rPr lang="en-US" altLang="zh-CN" sz="2400" b="1" dirty="0" smtClean="0"/>
              <a:t>represented</a:t>
            </a:r>
            <a:r>
              <a:rPr lang="zh-CN" altLang="en-US" sz="2400" b="1" dirty="0" smtClean="0"/>
              <a:t> </a:t>
            </a:r>
            <a:r>
              <a:rPr lang="en-US" altLang="zh-CN" sz="2400" b="1" dirty="0" smtClean="0"/>
              <a:t>using</a:t>
            </a:r>
            <a:r>
              <a:rPr lang="zh-CN" altLang="en-US" sz="2400" b="1" dirty="0" smtClean="0"/>
              <a:t> </a:t>
            </a:r>
            <a:r>
              <a:rPr lang="en-US" altLang="zh-CN" sz="2400" b="1" dirty="0" smtClean="0"/>
              <a:t>fewer</a:t>
            </a:r>
            <a:r>
              <a:rPr lang="zh-CN" altLang="en-US" sz="2400" b="1" dirty="0" smtClean="0"/>
              <a:t> </a:t>
            </a:r>
            <a:r>
              <a:rPr lang="en-US" altLang="zh-CN" sz="2400" b="1" dirty="0" smtClean="0"/>
              <a:t>bits</a:t>
            </a:r>
            <a:r>
              <a:rPr lang="zh-CN" altLang="en-US" sz="2400" b="1" dirty="0" smtClean="0"/>
              <a:t> </a:t>
            </a:r>
            <a:r>
              <a:rPr lang="en-US" altLang="zh-CN" sz="2400" b="1" dirty="0" smtClean="0"/>
              <a:t>than</a:t>
            </a:r>
            <a:r>
              <a:rPr lang="zh-CN" altLang="en-US" sz="2400" b="1" dirty="0" smtClean="0"/>
              <a:t> </a:t>
            </a:r>
            <a:r>
              <a:rPr lang="en-US" altLang="zh-CN" sz="2400" b="1" dirty="0" smtClean="0"/>
              <a:t>less</a:t>
            </a:r>
            <a:r>
              <a:rPr lang="zh-CN" altLang="en-US" sz="2400" b="1" dirty="0" smtClean="0"/>
              <a:t> </a:t>
            </a:r>
            <a:r>
              <a:rPr lang="en-US" altLang="zh-CN" sz="2400" b="1" dirty="0" smtClean="0"/>
              <a:t>common</a:t>
            </a:r>
            <a:r>
              <a:rPr lang="zh-CN" altLang="en-US" sz="2400" b="1" dirty="0" smtClean="0"/>
              <a:t> </a:t>
            </a:r>
            <a:r>
              <a:rPr lang="en-US" altLang="zh-CN" sz="2400" b="1" dirty="0" smtClean="0"/>
              <a:t>symbols</a:t>
            </a:r>
          </a:p>
          <a:p>
            <a:r>
              <a:rPr lang="en-US" sz="2400" b="1" dirty="0" smtClean="0"/>
              <a:t>Encode</a:t>
            </a:r>
            <a:r>
              <a:rPr lang="zh-CN" altLang="en-US" sz="2400" b="1" dirty="0" smtClean="0"/>
              <a:t> </a:t>
            </a:r>
            <a:r>
              <a:rPr lang="en-US" altLang="zh-CN" sz="2400" b="1" dirty="0" smtClean="0"/>
              <a:t>in</a:t>
            </a:r>
            <a:r>
              <a:rPr lang="zh-CN" altLang="en-US" sz="2400" b="1" dirty="0" smtClean="0"/>
              <a:t> </a:t>
            </a:r>
            <a:r>
              <a:rPr lang="en-US" altLang="zh-CN" sz="2400" b="1" dirty="0" smtClean="0"/>
              <a:t>linear</a:t>
            </a:r>
            <a:r>
              <a:rPr lang="zh-CN" altLang="en-US" sz="2400" b="1" dirty="0" smtClean="0"/>
              <a:t> </a:t>
            </a:r>
            <a:r>
              <a:rPr lang="en-US" altLang="zh-CN" sz="2400" b="1" dirty="0" smtClean="0"/>
              <a:t>time</a:t>
            </a:r>
            <a:r>
              <a:rPr lang="zh-CN" altLang="en-US" sz="2400" b="1" dirty="0" smtClean="0"/>
              <a:t> </a:t>
            </a:r>
            <a:r>
              <a:rPr lang="en-US" altLang="zh-CN" sz="2400" b="1" dirty="0" smtClean="0"/>
              <a:t>to</a:t>
            </a:r>
            <a:r>
              <a:rPr lang="zh-CN" altLang="en-US" sz="2400" b="1" dirty="0" smtClean="0"/>
              <a:t> </a:t>
            </a:r>
            <a:r>
              <a:rPr lang="en-US" altLang="zh-CN" sz="2400" b="1" dirty="0" smtClean="0"/>
              <a:t>the</a:t>
            </a:r>
            <a:r>
              <a:rPr lang="zh-CN" altLang="en-US" sz="2400" b="1" dirty="0" smtClean="0"/>
              <a:t> </a:t>
            </a:r>
            <a:r>
              <a:rPr lang="en-US" altLang="zh-CN" sz="2400" b="1" dirty="0" smtClean="0"/>
              <a:t>input</a:t>
            </a:r>
            <a:r>
              <a:rPr lang="zh-CN" altLang="en-US" sz="2400" b="1" dirty="0" smtClean="0"/>
              <a:t> </a:t>
            </a:r>
            <a:r>
              <a:rPr lang="en-US" altLang="zh-CN" sz="2400" b="1" dirty="0" smtClean="0"/>
              <a:t>weights</a:t>
            </a:r>
            <a:r>
              <a:rPr lang="zh-CN" altLang="en-US" sz="2400" b="1" dirty="0" smtClean="0"/>
              <a:t> </a:t>
            </a:r>
            <a:r>
              <a:rPr lang="en-US" altLang="zh-CN" sz="2400" b="1" dirty="0" smtClean="0"/>
              <a:t>if</a:t>
            </a:r>
            <a:r>
              <a:rPr lang="zh-CN" altLang="en-US" sz="2400" b="1" dirty="0" smtClean="0"/>
              <a:t> </a:t>
            </a:r>
            <a:r>
              <a:rPr lang="en-US" altLang="zh-CN" sz="2400" b="1" dirty="0" smtClean="0"/>
              <a:t>weights</a:t>
            </a:r>
            <a:r>
              <a:rPr lang="zh-CN" altLang="en-US" sz="2400" b="1" dirty="0" smtClean="0"/>
              <a:t> </a:t>
            </a:r>
            <a:r>
              <a:rPr lang="en-US" altLang="zh-CN" sz="2400" b="1" dirty="0" smtClean="0"/>
              <a:t>are</a:t>
            </a:r>
            <a:r>
              <a:rPr lang="zh-CN" altLang="en-US" sz="2400" b="1" dirty="0" smtClean="0"/>
              <a:t> </a:t>
            </a:r>
            <a:r>
              <a:rPr lang="en-US" altLang="zh-CN" sz="2400" b="1" dirty="0" smtClean="0"/>
              <a:t>sorted</a:t>
            </a:r>
            <a:endParaRPr lang="en-US" sz="2400" b="1" dirty="0"/>
          </a:p>
        </p:txBody>
      </p:sp>
      <p:pic>
        <p:nvPicPr>
          <p:cNvPr id="4" name="Picture 3" descr="sys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04" y="4296296"/>
            <a:ext cx="4954141" cy="2021883"/>
          </a:xfrm>
          <a:prstGeom prst="rect">
            <a:avLst/>
          </a:prstGeom>
        </p:spPr>
      </p:pic>
      <p:sp>
        <p:nvSpPr>
          <p:cNvPr id="5" name="TextBox 4"/>
          <p:cNvSpPr txBox="1"/>
          <p:nvPr/>
        </p:nvSpPr>
        <p:spPr>
          <a:xfrm>
            <a:off x="6255390" y="4765802"/>
            <a:ext cx="2194873" cy="923330"/>
          </a:xfrm>
          <a:prstGeom prst="rect">
            <a:avLst/>
          </a:prstGeom>
          <a:noFill/>
        </p:spPr>
        <p:txBody>
          <a:bodyPr wrap="square" rtlCol="0">
            <a:spAutoFit/>
          </a:bodyPr>
          <a:lstStyle/>
          <a:p>
            <a:r>
              <a:rPr lang="en-US" b="1" dirty="0" smtClean="0"/>
              <a:t>Expected</a:t>
            </a:r>
            <a:r>
              <a:rPr lang="zh-CN" altLang="en-US" b="1" dirty="0" smtClean="0"/>
              <a:t> </a:t>
            </a:r>
            <a:r>
              <a:rPr lang="en-US" altLang="zh-CN" b="1" dirty="0" smtClean="0"/>
              <a:t>length:</a:t>
            </a:r>
            <a:r>
              <a:rPr lang="zh-CN" altLang="en-US" b="1" dirty="0" smtClean="0"/>
              <a:t> </a:t>
            </a:r>
            <a:r>
              <a:rPr lang="en-US" altLang="zh-CN" b="1" dirty="0" smtClean="0"/>
              <a:t>1.75</a:t>
            </a:r>
          </a:p>
          <a:p>
            <a:endParaRPr lang="en-US" altLang="zh-CN" b="1" dirty="0" smtClean="0"/>
          </a:p>
          <a:p>
            <a:r>
              <a:rPr lang="en-US" altLang="zh-CN" b="1" dirty="0" smtClean="0"/>
              <a:t>Entropy:</a:t>
            </a:r>
            <a:r>
              <a:rPr lang="zh-CN" altLang="en-US" b="1" dirty="0" smtClean="0"/>
              <a:t> </a:t>
            </a:r>
            <a:r>
              <a:rPr lang="en-US" altLang="zh-CN" b="1" dirty="0" smtClean="0"/>
              <a:t>1.75</a:t>
            </a:r>
            <a:r>
              <a:rPr lang="zh-CN" altLang="en-US" b="1" dirty="0" smtClean="0"/>
              <a:t> </a:t>
            </a:r>
            <a:endParaRPr lang="en-US" b="1" dirty="0"/>
          </a:p>
        </p:txBody>
      </p:sp>
    </p:spTree>
    <p:extLst>
      <p:ext uri="{BB962C8B-B14F-4D97-AF65-F5344CB8AC3E}">
        <p14:creationId xmlns:p14="http://schemas.microsoft.com/office/powerpoint/2010/main" val="14480382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53" y="985488"/>
            <a:ext cx="7313613" cy="868362"/>
          </a:xfrm>
        </p:spPr>
        <p:txBody>
          <a:bodyPr/>
          <a:lstStyle/>
          <a:p>
            <a:r>
              <a:rPr lang="en-US" sz="4000" b="1" dirty="0"/>
              <a:t>Sliding</a:t>
            </a:r>
            <a:r>
              <a:rPr lang="zh-CN" altLang="en-US" sz="4000" b="1" dirty="0"/>
              <a:t> </a:t>
            </a:r>
            <a:r>
              <a:rPr lang="en-US" altLang="zh-CN" sz="4000" b="1" dirty="0"/>
              <a:t>window</a:t>
            </a:r>
            <a:r>
              <a:rPr lang="zh-CN" altLang="en-US" sz="4000" b="1" dirty="0"/>
              <a:t> </a:t>
            </a:r>
            <a:r>
              <a:rPr lang="en-US" sz="4000" b="1" dirty="0"/>
              <a:t>Lempel-Ziv</a:t>
            </a:r>
            <a:r>
              <a:rPr lang="zh-CN" altLang="en-US" sz="4000" b="1" dirty="0"/>
              <a:t> </a:t>
            </a:r>
            <a:r>
              <a:rPr lang="en-US" altLang="zh-CN" sz="4000" b="1" dirty="0"/>
              <a:t>(LZ77)</a:t>
            </a:r>
            <a:br>
              <a:rPr lang="en-US" altLang="zh-CN" sz="4000" b="1" dirty="0"/>
            </a:br>
            <a:endParaRPr lang="en-US" sz="4000" b="1" dirty="0"/>
          </a:p>
        </p:txBody>
      </p:sp>
      <p:sp>
        <p:nvSpPr>
          <p:cNvPr id="3" name="Content Placeholder 2"/>
          <p:cNvSpPr>
            <a:spLocks noGrp="1"/>
          </p:cNvSpPr>
          <p:nvPr>
            <p:ph idx="1"/>
          </p:nvPr>
        </p:nvSpPr>
        <p:spPr>
          <a:xfrm>
            <a:off x="344661" y="1921700"/>
            <a:ext cx="8387976" cy="4525963"/>
          </a:xfrm>
        </p:spPr>
        <p:txBody>
          <a:bodyPr>
            <a:normAutofit/>
          </a:bodyPr>
          <a:lstStyle/>
          <a:p>
            <a:pPr lvl="1"/>
            <a:r>
              <a:rPr lang="en-US" sz="2400" b="1" dirty="0" smtClean="0"/>
              <a:t>Encodes</a:t>
            </a:r>
            <a:r>
              <a:rPr lang="zh-CN" altLang="en-US" sz="2400" b="1" dirty="0" smtClean="0"/>
              <a:t> </a:t>
            </a:r>
            <a:r>
              <a:rPr lang="en-US" altLang="zh-CN" sz="2400" b="1" dirty="0" smtClean="0"/>
              <a:t>a</a:t>
            </a:r>
            <a:r>
              <a:rPr lang="zh-CN" altLang="en-US" sz="2400" b="1" dirty="0" smtClean="0"/>
              <a:t> </a:t>
            </a:r>
            <a:r>
              <a:rPr lang="en-US" altLang="zh-CN" sz="2400" b="1" dirty="0" smtClean="0"/>
              <a:t>string</a:t>
            </a:r>
            <a:r>
              <a:rPr lang="zh-CN" altLang="en-US" sz="2400" b="1" dirty="0" smtClean="0"/>
              <a:t> </a:t>
            </a:r>
            <a:r>
              <a:rPr lang="en-US" altLang="zh-CN" sz="2400" b="1" dirty="0" smtClean="0"/>
              <a:t>by</a:t>
            </a:r>
            <a:r>
              <a:rPr lang="zh-CN" altLang="en-US" sz="2400" b="1" dirty="0" smtClean="0"/>
              <a:t> </a:t>
            </a:r>
            <a:r>
              <a:rPr lang="en-US" altLang="zh-CN" sz="2400" b="1" dirty="0" smtClean="0"/>
              <a:t>finding</a:t>
            </a:r>
            <a:r>
              <a:rPr lang="zh-CN" altLang="en-US" sz="2400" b="1" dirty="0" smtClean="0"/>
              <a:t> </a:t>
            </a:r>
            <a:r>
              <a:rPr lang="en-US" altLang="zh-CN" sz="2400" b="1" dirty="0" smtClean="0"/>
              <a:t>the</a:t>
            </a:r>
            <a:r>
              <a:rPr lang="zh-CN" altLang="en-US" sz="2400" b="1" dirty="0" smtClean="0"/>
              <a:t> </a:t>
            </a:r>
            <a:r>
              <a:rPr lang="en-US" altLang="zh-CN" sz="2400" b="1" dirty="0" smtClean="0"/>
              <a:t>longest</a:t>
            </a:r>
            <a:r>
              <a:rPr lang="zh-CN" altLang="en-US" sz="2400" b="1" dirty="0" smtClean="0"/>
              <a:t> </a:t>
            </a:r>
            <a:r>
              <a:rPr lang="en-US" altLang="zh-CN" sz="2400" b="1" dirty="0" smtClean="0"/>
              <a:t>match</a:t>
            </a:r>
            <a:r>
              <a:rPr lang="zh-CN" altLang="en-US" sz="2400" b="1" dirty="0" smtClean="0"/>
              <a:t> </a:t>
            </a:r>
            <a:r>
              <a:rPr lang="en-US" altLang="zh-CN" sz="2400" b="1" dirty="0" smtClean="0"/>
              <a:t>anywhere</a:t>
            </a:r>
            <a:r>
              <a:rPr lang="zh-CN" altLang="en-US" sz="2400" b="1" dirty="0" smtClean="0"/>
              <a:t> </a:t>
            </a:r>
            <a:r>
              <a:rPr lang="en-US" altLang="zh-CN" sz="2400" b="1" dirty="0" smtClean="0"/>
              <a:t>within</a:t>
            </a:r>
            <a:r>
              <a:rPr lang="zh-CN" altLang="en-US" sz="2400" b="1" dirty="0" smtClean="0"/>
              <a:t> </a:t>
            </a:r>
            <a:r>
              <a:rPr lang="en-US" altLang="zh-CN" sz="2400" b="1" dirty="0" smtClean="0"/>
              <a:t>a</a:t>
            </a:r>
            <a:r>
              <a:rPr lang="zh-CN" altLang="en-US" sz="2400" b="1" dirty="0" smtClean="0"/>
              <a:t> </a:t>
            </a:r>
            <a:r>
              <a:rPr lang="en-US" altLang="zh-CN" sz="2400" b="1" dirty="0" smtClean="0"/>
              <a:t>window</a:t>
            </a:r>
            <a:r>
              <a:rPr lang="zh-CN" altLang="en-US" sz="2400" b="1" dirty="0" smtClean="0"/>
              <a:t> </a:t>
            </a:r>
            <a:r>
              <a:rPr lang="en-US" altLang="zh-CN" sz="2400" b="1" dirty="0" smtClean="0"/>
              <a:t>of</a:t>
            </a:r>
            <a:r>
              <a:rPr lang="zh-CN" altLang="en-US" sz="2400" b="1" dirty="0" smtClean="0"/>
              <a:t> </a:t>
            </a:r>
            <a:r>
              <a:rPr lang="en-US" altLang="zh-CN" sz="2400" b="1" dirty="0" smtClean="0"/>
              <a:t>past</a:t>
            </a:r>
            <a:r>
              <a:rPr lang="zh-CN" altLang="en-US" sz="2400" b="1" dirty="0" smtClean="0"/>
              <a:t> </a:t>
            </a:r>
            <a:r>
              <a:rPr lang="en-US" altLang="zh-CN" sz="2400" b="1" dirty="0" smtClean="0"/>
              <a:t>symbols</a:t>
            </a:r>
          </a:p>
          <a:p>
            <a:pPr lvl="1"/>
            <a:r>
              <a:rPr lang="en-US" sz="2400" b="1" dirty="0" smtClean="0"/>
              <a:t>Represents</a:t>
            </a:r>
            <a:r>
              <a:rPr lang="zh-CN" altLang="en-US" sz="2400" b="1" dirty="0" smtClean="0"/>
              <a:t> </a:t>
            </a:r>
            <a:r>
              <a:rPr lang="en-US" altLang="zh-CN" sz="2400" b="1" dirty="0" smtClean="0"/>
              <a:t>the</a:t>
            </a:r>
            <a:r>
              <a:rPr lang="zh-CN" altLang="en-US" sz="2400" b="1" dirty="0" smtClean="0"/>
              <a:t> </a:t>
            </a:r>
            <a:r>
              <a:rPr lang="en-US" altLang="zh-CN" sz="2400" b="1" dirty="0" smtClean="0"/>
              <a:t>string</a:t>
            </a:r>
            <a:r>
              <a:rPr lang="zh-CN" altLang="en-US" sz="2400" b="1" dirty="0" smtClean="0"/>
              <a:t> </a:t>
            </a:r>
            <a:r>
              <a:rPr lang="en-US" altLang="zh-CN" sz="2400" b="1" dirty="0" smtClean="0"/>
              <a:t>by</a:t>
            </a:r>
            <a:r>
              <a:rPr lang="zh-CN" altLang="en-US" sz="2400" b="1" dirty="0" smtClean="0"/>
              <a:t> </a:t>
            </a:r>
            <a:r>
              <a:rPr lang="en-US" altLang="zh-CN" sz="2400" b="1" dirty="0" smtClean="0"/>
              <a:t>a</a:t>
            </a:r>
            <a:r>
              <a:rPr lang="zh-CN" altLang="en-US" sz="2400" b="1" dirty="0" smtClean="0"/>
              <a:t> </a:t>
            </a:r>
            <a:r>
              <a:rPr lang="en-US" altLang="zh-CN" sz="2400" b="1" dirty="0" smtClean="0"/>
              <a:t>pointer</a:t>
            </a:r>
            <a:r>
              <a:rPr lang="zh-CN" altLang="en-US" sz="2400" b="1" dirty="0" smtClean="0"/>
              <a:t> </a:t>
            </a:r>
            <a:r>
              <a:rPr lang="en-US" altLang="zh-CN" sz="2400" b="1" dirty="0" smtClean="0"/>
              <a:t>to</a:t>
            </a:r>
            <a:r>
              <a:rPr lang="zh-CN" altLang="en-US" sz="2400" b="1" dirty="0" smtClean="0"/>
              <a:t> </a:t>
            </a:r>
            <a:r>
              <a:rPr lang="en-US" altLang="zh-CN" sz="2400" b="1" dirty="0" smtClean="0"/>
              <a:t>location</a:t>
            </a:r>
            <a:r>
              <a:rPr lang="zh-CN" altLang="en-US" sz="2400" b="1" dirty="0" smtClean="0"/>
              <a:t> </a:t>
            </a:r>
            <a:r>
              <a:rPr lang="en-US" altLang="zh-CN" sz="2400" b="1" dirty="0" smtClean="0"/>
              <a:t>of</a:t>
            </a:r>
            <a:r>
              <a:rPr lang="zh-CN" altLang="en-US" sz="2400" b="1" dirty="0" smtClean="0"/>
              <a:t> </a:t>
            </a:r>
            <a:r>
              <a:rPr lang="en-US" altLang="zh-CN" sz="2400" b="1" dirty="0" smtClean="0"/>
              <a:t>the</a:t>
            </a:r>
            <a:r>
              <a:rPr lang="zh-CN" altLang="en-US" sz="2400" b="1" dirty="0" smtClean="0"/>
              <a:t> </a:t>
            </a:r>
            <a:r>
              <a:rPr lang="en-US" altLang="zh-CN" sz="2400" b="1" dirty="0" smtClean="0"/>
              <a:t>match</a:t>
            </a:r>
            <a:r>
              <a:rPr lang="zh-CN" altLang="en-US" sz="2400" b="1" dirty="0" smtClean="0"/>
              <a:t> </a:t>
            </a:r>
            <a:r>
              <a:rPr lang="en-US" altLang="zh-CN" sz="2400" b="1" dirty="0" smtClean="0"/>
              <a:t>within</a:t>
            </a:r>
            <a:r>
              <a:rPr lang="zh-CN" altLang="en-US" sz="2400" b="1" dirty="0" smtClean="0"/>
              <a:t> </a:t>
            </a:r>
            <a:r>
              <a:rPr lang="en-US" altLang="zh-CN" sz="2400" b="1" dirty="0" smtClean="0"/>
              <a:t>the</a:t>
            </a:r>
            <a:r>
              <a:rPr lang="zh-CN" altLang="en-US" sz="2400" b="1" dirty="0" smtClean="0"/>
              <a:t> </a:t>
            </a:r>
            <a:r>
              <a:rPr lang="en-US" altLang="zh-CN" sz="2400" b="1" dirty="0" smtClean="0"/>
              <a:t>window</a:t>
            </a:r>
            <a:r>
              <a:rPr lang="zh-CN" altLang="en-US" sz="2400" b="1" dirty="0" smtClean="0"/>
              <a:t> </a:t>
            </a:r>
            <a:r>
              <a:rPr lang="en-US" altLang="zh-CN" sz="2400" b="1" dirty="0" smtClean="0"/>
              <a:t>and</a:t>
            </a:r>
            <a:r>
              <a:rPr lang="zh-CN" altLang="en-US" sz="2400" b="1" dirty="0" smtClean="0"/>
              <a:t> </a:t>
            </a:r>
            <a:r>
              <a:rPr lang="en-US" altLang="zh-CN" sz="2400" b="1" dirty="0" smtClean="0"/>
              <a:t>the</a:t>
            </a:r>
            <a:r>
              <a:rPr lang="zh-CN" altLang="en-US" sz="2400" b="1" dirty="0" smtClean="0"/>
              <a:t> </a:t>
            </a:r>
            <a:r>
              <a:rPr lang="en-US" altLang="zh-CN" sz="2400" b="1" dirty="0" smtClean="0"/>
              <a:t>length</a:t>
            </a:r>
            <a:r>
              <a:rPr lang="zh-CN" altLang="en-US" sz="2400" b="1" dirty="0" smtClean="0"/>
              <a:t> </a:t>
            </a:r>
            <a:r>
              <a:rPr lang="en-US" altLang="zh-CN" sz="2400" b="1" dirty="0" smtClean="0"/>
              <a:t>of</a:t>
            </a:r>
            <a:r>
              <a:rPr lang="zh-CN" altLang="en-US" sz="2400" b="1" dirty="0" smtClean="0"/>
              <a:t> </a:t>
            </a:r>
            <a:r>
              <a:rPr lang="en-US" altLang="zh-CN" sz="2400" b="1" dirty="0" smtClean="0"/>
              <a:t>the</a:t>
            </a:r>
            <a:r>
              <a:rPr lang="zh-CN" altLang="en-US" sz="2400" b="1" dirty="0" smtClean="0"/>
              <a:t> </a:t>
            </a:r>
            <a:r>
              <a:rPr lang="en-US" altLang="zh-CN" sz="2400" b="1" dirty="0" smtClean="0"/>
              <a:t>match</a:t>
            </a:r>
          </a:p>
          <a:p>
            <a:pPr lvl="1"/>
            <a:r>
              <a:rPr lang="en-US" sz="2400" b="1" dirty="0" smtClean="0"/>
              <a:t>Ex</a:t>
            </a:r>
            <a:r>
              <a:rPr lang="en-US" altLang="zh-CN" sz="2400" b="1" dirty="0" smtClean="0"/>
              <a:t>:</a:t>
            </a:r>
            <a:r>
              <a:rPr lang="zh-CN" altLang="en-US" sz="2400" b="1" dirty="0" smtClean="0"/>
              <a:t> </a:t>
            </a:r>
            <a:r>
              <a:rPr lang="en-US" altLang="zh-CN" sz="2400" b="1" dirty="0" smtClean="0"/>
              <a:t>Let</a:t>
            </a:r>
            <a:r>
              <a:rPr lang="zh-CN" altLang="en-US" sz="2400" b="1" dirty="0" smtClean="0"/>
              <a:t> </a:t>
            </a:r>
            <a:r>
              <a:rPr lang="en-US" altLang="zh-CN" sz="2400" b="1" dirty="0" smtClean="0"/>
              <a:t>W=4</a:t>
            </a:r>
            <a:r>
              <a:rPr lang="zh-CN" altLang="en-US" sz="2400" b="1" dirty="0" smtClean="0"/>
              <a:t> </a:t>
            </a:r>
            <a:r>
              <a:rPr lang="en-US" altLang="zh-CN" sz="2400" b="1" dirty="0" smtClean="0"/>
              <a:t>(window</a:t>
            </a:r>
            <a:r>
              <a:rPr lang="zh-CN" altLang="en-US" sz="2400" b="1" dirty="0" smtClean="0"/>
              <a:t> </a:t>
            </a:r>
            <a:r>
              <a:rPr lang="en-US" altLang="zh-CN" sz="2400" b="1" dirty="0" smtClean="0"/>
              <a:t>size)</a:t>
            </a:r>
            <a:endParaRPr lang="en-US" altLang="zh-CN" sz="2400" b="1" dirty="0"/>
          </a:p>
          <a:p>
            <a:pPr marL="457200" lvl="1" indent="0">
              <a:buNone/>
            </a:pPr>
            <a:r>
              <a:rPr lang="en-US" altLang="zh-CN" sz="2400" b="1" dirty="0" smtClean="0"/>
              <a:t>	ABBABBABBBAABABA:</a:t>
            </a:r>
          </a:p>
          <a:p>
            <a:pPr marL="457200" lvl="1" indent="0">
              <a:buNone/>
            </a:pPr>
            <a:r>
              <a:rPr lang="en-US" altLang="zh-CN" sz="2400" b="1" dirty="0"/>
              <a:t>	</a:t>
            </a:r>
            <a:r>
              <a:rPr lang="en-US" altLang="zh-CN" sz="2400" b="1" dirty="0" smtClean="0"/>
              <a:t>A,B,B,ABBABB,BA,A,BA,BA</a:t>
            </a:r>
          </a:p>
          <a:p>
            <a:pPr marL="457200" lvl="1" indent="0">
              <a:buNone/>
            </a:pPr>
            <a:r>
              <a:rPr lang="en-US" altLang="zh-CN" sz="2400" b="1" dirty="0" smtClean="0"/>
              <a:t>      (0,A)</a:t>
            </a:r>
            <a:r>
              <a:rPr lang="zh-CN" altLang="en-US" sz="2400" b="1" dirty="0" smtClean="0"/>
              <a:t>,</a:t>
            </a:r>
            <a:r>
              <a:rPr lang="en-US" altLang="zh-CN" sz="2400" b="1" dirty="0" smtClean="0"/>
              <a:t>(0,B),(1,1,1),(1,3,6),(1,4,2),(1,1,1),(1,3,2),(1,2,2)</a:t>
            </a:r>
          </a:p>
        </p:txBody>
      </p:sp>
    </p:spTree>
    <p:extLst>
      <p:ext uri="{BB962C8B-B14F-4D97-AF65-F5344CB8AC3E}">
        <p14:creationId xmlns:p14="http://schemas.microsoft.com/office/powerpoint/2010/main" val="15016780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1901</TotalTime>
  <Words>2391</Words>
  <Application>Microsoft Macintosh PowerPoint</Application>
  <PresentationFormat>On-screen Show (4:3)</PresentationFormat>
  <Paragraphs>304</Paragraphs>
  <Slides>38</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Inkwell</vt:lpstr>
      <vt:lpstr>Microsoft Equation</vt:lpstr>
      <vt:lpstr> Journal Club</vt:lpstr>
      <vt:lpstr>PowerPoint Presentation</vt:lpstr>
      <vt:lpstr>PowerPoint Presentation</vt:lpstr>
      <vt:lpstr>Outline</vt:lpstr>
      <vt:lpstr>PowerPoint Presentation</vt:lpstr>
      <vt:lpstr>PowerPoint Presentation</vt:lpstr>
      <vt:lpstr>Run-length Encoding</vt:lpstr>
      <vt:lpstr>Huffman Coding </vt:lpstr>
      <vt:lpstr>Sliding window Lempel-Ziv (LZ77) </vt:lpstr>
      <vt:lpstr>PowerPoint Presentation</vt:lpstr>
      <vt:lpstr>PowerPoint Presentation</vt:lpstr>
      <vt:lpstr>PowerPoint Presentation</vt:lpstr>
      <vt:lpstr>Outline</vt:lpstr>
      <vt:lpstr>Reference-based Compression</vt:lpstr>
      <vt:lpstr>PowerPoint Presentation</vt:lpstr>
      <vt:lpstr>PowerPoint Presentation</vt:lpstr>
      <vt:lpstr>Reference-free Compression</vt:lpstr>
      <vt:lpstr>Reference-free Compression</vt:lpstr>
      <vt:lpstr>Outline</vt:lpstr>
      <vt:lpstr>Testing Data</vt:lpstr>
      <vt:lpstr>PowerPoint Presentation</vt:lpstr>
      <vt:lpstr>Experiment</vt:lpstr>
      <vt:lpstr>PowerPoint Presentation</vt:lpstr>
      <vt:lpstr>PowerPoint Presentation</vt:lpstr>
      <vt:lpstr>PowerPoint Presentation</vt:lpstr>
      <vt:lpstr>Outline</vt:lpstr>
      <vt:lpstr>NGS Data Compression</vt:lpstr>
      <vt:lpstr>PowerPoint Presentation</vt:lpstr>
      <vt:lpstr>PowerPoint Presentation</vt:lpstr>
      <vt:lpstr>PowerPoint Presentation</vt:lpstr>
      <vt:lpstr>Reference-Free Read Compression</vt:lpstr>
      <vt:lpstr>PowerPoint Presentation</vt:lpstr>
      <vt:lpstr>PowerPoint Presentation</vt:lpstr>
      <vt:lpstr>PowerPoint Presentation</vt:lpstr>
      <vt:lpstr>PowerPoint Presentation</vt:lpstr>
      <vt:lpstr>Challenges and Future Prospects</vt:lpstr>
      <vt:lpstr>Challenges and Future Prospects</vt:lpstr>
      <vt:lpstr>Thanks!</vt:lpstr>
    </vt:vector>
  </TitlesOfParts>
  <Company>Yale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Journal Club</dc:title>
  <dc:creator>Shuang Liu</dc:creator>
  <cp:lastModifiedBy>Mengting</cp:lastModifiedBy>
  <cp:revision>52</cp:revision>
  <dcterms:created xsi:type="dcterms:W3CDTF">2015-07-31T18:45:45Z</dcterms:created>
  <dcterms:modified xsi:type="dcterms:W3CDTF">2015-08-05T21:11:41Z</dcterms:modified>
</cp:coreProperties>
</file>