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80" r:id="rId3"/>
    <p:sldId id="262" r:id="rId4"/>
    <p:sldId id="278" r:id="rId5"/>
    <p:sldId id="258" r:id="rId6"/>
    <p:sldId id="281" r:id="rId7"/>
    <p:sldId id="260" r:id="rId8"/>
    <p:sldId id="264" r:id="rId9"/>
    <p:sldId id="265" r:id="rId10"/>
    <p:sldId id="266" r:id="rId11"/>
    <p:sldId id="269" r:id="rId12"/>
    <p:sldId id="257" r:id="rId13"/>
    <p:sldId id="276" r:id="rId14"/>
    <p:sldId id="27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2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0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9F7B-BACB-A84E-B227-067323241A56}" type="datetimeFigureOut">
              <a:rPr lang="en-US" smtClean="0"/>
              <a:t>7/27/15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B860-84C4-1C4E-BA03-1BA23331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8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tmap_spectru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37" y="4572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Significant in Meth Cluster 2</a:t>
            </a:r>
            <a:endParaRPr lang="en-US" dirty="0"/>
          </a:p>
        </p:txBody>
      </p:sp>
      <p:pic>
        <p:nvPicPr>
          <p:cNvPr id="6" name="Picture 5" descr="STage_age_break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13" y="1382854"/>
            <a:ext cx="5475145" cy="54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C&gt;T in CG</a:t>
            </a:r>
            <a:endParaRPr lang="en-US" dirty="0"/>
          </a:p>
        </p:txBody>
      </p:sp>
      <p:pic>
        <p:nvPicPr>
          <p:cNvPr id="5" name="Picture 4" descr="CG_me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89" y="1572399"/>
            <a:ext cx="5550970" cy="55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5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~ Total </a:t>
            </a:r>
            <a:r>
              <a:rPr lang="en-US" dirty="0" err="1" smtClean="0"/>
              <a:t>Mut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29994" y="1203762"/>
            <a:ext cx="1942028" cy="281530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3065" y="3418399"/>
            <a:ext cx="85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 &lt; 0.025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breakdown_fra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8" y="1108972"/>
            <a:ext cx="5749027" cy="57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3,252 mutations fall in HEK293K (embryonic kidney) DHS peaks</a:t>
            </a:r>
          </a:p>
          <a:p>
            <a:endParaRPr lang="en-US" dirty="0" smtClean="0"/>
          </a:p>
          <a:p>
            <a:r>
              <a:rPr lang="en-US" dirty="0" smtClean="0"/>
              <a:t>Epigenetics effects mutation landscape</a:t>
            </a:r>
            <a:endParaRPr lang="en-US" dirty="0"/>
          </a:p>
          <a:p>
            <a:pPr lvl="1"/>
            <a:r>
              <a:rPr lang="en-US" dirty="0" smtClean="0"/>
              <a:t>SETD2, KDM6A, PBRM1</a:t>
            </a:r>
            <a:r>
              <a:rPr lang="en-US" dirty="0"/>
              <a:t>, SMARCB1, </a:t>
            </a:r>
            <a:r>
              <a:rPr lang="en-US" dirty="0" smtClean="0"/>
              <a:t>DNMT3A</a:t>
            </a:r>
            <a:r>
              <a:rPr lang="en-US" dirty="0"/>
              <a:t>(meth), ARID1A, ARID2, MLL2, MLL3, </a:t>
            </a:r>
            <a:r>
              <a:rPr lang="en-US" dirty="0" smtClean="0"/>
              <a:t>MLL4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6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Chromatin Modifier Mutation Effects Mutation Landscape </a:t>
            </a:r>
            <a:endParaRPr lang="en-US" dirty="0"/>
          </a:p>
        </p:txBody>
      </p:sp>
      <p:pic>
        <p:nvPicPr>
          <p:cNvPr id="4" name="Picture 3" descr="dhs_m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01" y="821652"/>
            <a:ext cx="64135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6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&gt; 0.1</a:t>
            </a:r>
            <a:endParaRPr lang="en-US" dirty="0"/>
          </a:p>
        </p:txBody>
      </p:sp>
      <p:pic>
        <p:nvPicPr>
          <p:cNvPr id="4" name="Picture 3" descr="dhs_precent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58" y="968174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547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774772">
            <a:off x="539486" y="1397241"/>
            <a:ext cx="5676618" cy="118305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774772">
            <a:off x="4698002" y="2657622"/>
            <a:ext cx="2116297" cy="346667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00299" y="663525"/>
            <a:ext cx="376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C&gt;T in </a:t>
            </a:r>
            <a:r>
              <a:rPr lang="en-US" dirty="0" err="1" smtClean="0">
                <a:solidFill>
                  <a:srgbClr val="FF0000"/>
                </a:solidFill>
              </a:rPr>
              <a:t>CpG</a:t>
            </a:r>
            <a:r>
              <a:rPr lang="en-US" dirty="0" smtClean="0">
                <a:solidFill>
                  <a:srgbClr val="FF0000"/>
                </a:solidFill>
              </a:rPr>
              <a:t> (methylation, endogenous)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6765" y="4682587"/>
            <a:ext cx="127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T&gt;A in </a:t>
            </a:r>
            <a:r>
              <a:rPr lang="en-US" dirty="0" err="1" smtClean="0">
                <a:solidFill>
                  <a:srgbClr val="008000"/>
                </a:solidFill>
              </a:rPr>
              <a:t>TpG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T&gt;G in </a:t>
            </a:r>
            <a:r>
              <a:rPr lang="en-US" dirty="0" err="1" smtClean="0">
                <a:solidFill>
                  <a:srgbClr val="008000"/>
                </a:solidFill>
              </a:rPr>
              <a:t>TpG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041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15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a_cas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4" y="0"/>
            <a:ext cx="845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5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otal_spectrum_correc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133600"/>
            <a:ext cx="8013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o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" y="-779456"/>
            <a:ext cx="8477334" cy="84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Smoking Signature?</a:t>
            </a:r>
            <a:endParaRPr lang="en-US" dirty="0"/>
          </a:p>
        </p:txBody>
      </p:sp>
      <p:pic>
        <p:nvPicPr>
          <p:cNvPr id="6" name="Picture 5" descr="smoking_breakdow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0" y="1244600"/>
            <a:ext cx="7556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Significant</a:t>
            </a:r>
            <a:endParaRPr lang="en-US" dirty="0"/>
          </a:p>
        </p:txBody>
      </p:sp>
      <p:pic>
        <p:nvPicPr>
          <p:cNvPr id="6" name="Picture 5" descr="Age_breakdown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32" y="1515548"/>
            <a:ext cx="5342451" cy="53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P&lt;0.05 in </a:t>
            </a:r>
            <a:r>
              <a:rPr lang="en-US" dirty="0"/>
              <a:t>A</a:t>
            </a:r>
            <a:r>
              <a:rPr lang="en-US" dirty="0" smtClean="0"/>
              <a:t>ll Cases (T1 </a:t>
            </a:r>
            <a:r>
              <a:rPr lang="en-US" dirty="0" err="1" smtClean="0"/>
              <a:t>vs</a:t>
            </a:r>
            <a:r>
              <a:rPr lang="en-US" dirty="0" smtClean="0"/>
              <a:t> T3)</a:t>
            </a:r>
            <a:endParaRPr lang="en-US" dirty="0"/>
          </a:p>
        </p:txBody>
      </p:sp>
      <p:pic>
        <p:nvPicPr>
          <p:cNvPr id="5" name="Picture 4" descr="Stage_age_break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45" y="1417638"/>
            <a:ext cx="5797400" cy="57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105</Words>
  <Application>Microsoft Macintosh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Novel Smoking Signature?</vt:lpstr>
      <vt:lpstr>Not Significant</vt:lpstr>
      <vt:lpstr>P&lt;0.05 in All Cases (T1 vs T3)</vt:lpstr>
      <vt:lpstr>Not Significant in Meth Cluster 2</vt:lpstr>
      <vt:lpstr>C&gt;T in CG</vt:lpstr>
      <vt:lpstr>Fraction ~ Total Mut.</vt:lpstr>
      <vt:lpstr>Chromatin Environment</vt:lpstr>
      <vt:lpstr>Chromatin Modifier Mutation Effects Mutation Landscape </vt:lpstr>
      <vt:lpstr>p &gt; 0.1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</dc:creator>
  <cp:lastModifiedBy>Shantao</cp:lastModifiedBy>
  <cp:revision>13</cp:revision>
  <dcterms:created xsi:type="dcterms:W3CDTF">2015-07-27T20:43:55Z</dcterms:created>
  <dcterms:modified xsi:type="dcterms:W3CDTF">2015-07-30T22:26:00Z</dcterms:modified>
</cp:coreProperties>
</file>