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6"/>
  </p:notesMasterIdLst>
  <p:sldIdLst>
    <p:sldId id="256" r:id="rId2"/>
    <p:sldId id="271" r:id="rId3"/>
    <p:sldId id="427" r:id="rId4"/>
    <p:sldId id="428" r:id="rId5"/>
    <p:sldId id="287" r:id="rId6"/>
    <p:sldId id="289" r:id="rId7"/>
    <p:sldId id="290" r:id="rId8"/>
    <p:sldId id="276" r:id="rId9"/>
    <p:sldId id="277" r:id="rId10"/>
    <p:sldId id="283" r:id="rId11"/>
    <p:sldId id="281" r:id="rId12"/>
    <p:sldId id="298" r:id="rId13"/>
    <p:sldId id="304" r:id="rId14"/>
    <p:sldId id="300" r:id="rId15"/>
    <p:sldId id="302" r:id="rId16"/>
    <p:sldId id="307" r:id="rId17"/>
    <p:sldId id="306" r:id="rId18"/>
    <p:sldId id="423" r:id="rId19"/>
    <p:sldId id="305" r:id="rId20"/>
    <p:sldId id="308" r:id="rId21"/>
    <p:sldId id="313" r:id="rId22"/>
    <p:sldId id="311" r:id="rId23"/>
    <p:sldId id="314" r:id="rId24"/>
    <p:sldId id="459" r:id="rId25"/>
    <p:sldId id="310" r:id="rId26"/>
    <p:sldId id="315" r:id="rId27"/>
    <p:sldId id="318" r:id="rId28"/>
    <p:sldId id="424" r:id="rId29"/>
    <p:sldId id="317" r:id="rId30"/>
    <p:sldId id="320" r:id="rId31"/>
    <p:sldId id="319" r:id="rId32"/>
    <p:sldId id="325" r:id="rId33"/>
    <p:sldId id="322" r:id="rId34"/>
    <p:sldId id="321" r:id="rId35"/>
    <p:sldId id="324" r:id="rId36"/>
    <p:sldId id="327" r:id="rId37"/>
    <p:sldId id="330" r:id="rId38"/>
    <p:sldId id="460" r:id="rId39"/>
    <p:sldId id="329" r:id="rId40"/>
    <p:sldId id="346" r:id="rId41"/>
    <p:sldId id="449" r:id="rId42"/>
    <p:sldId id="425" r:id="rId43"/>
    <p:sldId id="357" r:id="rId44"/>
    <p:sldId id="340" r:id="rId45"/>
    <p:sldId id="342" r:id="rId46"/>
    <p:sldId id="344" r:id="rId47"/>
    <p:sldId id="361" r:id="rId48"/>
    <p:sldId id="359" r:id="rId49"/>
    <p:sldId id="363" r:id="rId50"/>
    <p:sldId id="362" r:id="rId51"/>
    <p:sldId id="364" r:id="rId52"/>
    <p:sldId id="365" r:id="rId53"/>
    <p:sldId id="366" r:id="rId54"/>
    <p:sldId id="367" r:id="rId55"/>
    <p:sldId id="369" r:id="rId56"/>
    <p:sldId id="373" r:id="rId57"/>
    <p:sldId id="374" r:id="rId58"/>
    <p:sldId id="375" r:id="rId59"/>
    <p:sldId id="377" r:id="rId60"/>
    <p:sldId id="397" r:id="rId61"/>
    <p:sldId id="398" r:id="rId62"/>
    <p:sldId id="396" r:id="rId63"/>
    <p:sldId id="430" r:id="rId64"/>
    <p:sldId id="400" r:id="rId65"/>
    <p:sldId id="399" r:id="rId66"/>
    <p:sldId id="378" r:id="rId67"/>
    <p:sldId id="452" r:id="rId68"/>
    <p:sldId id="404" r:id="rId69"/>
    <p:sldId id="379" r:id="rId70"/>
    <p:sldId id="380" r:id="rId71"/>
    <p:sldId id="405" r:id="rId72"/>
    <p:sldId id="453" r:id="rId73"/>
    <p:sldId id="461" r:id="rId74"/>
    <p:sldId id="419" r:id="rId75"/>
    <p:sldId id="387" r:id="rId76"/>
    <p:sldId id="388" r:id="rId77"/>
    <p:sldId id="403" r:id="rId78"/>
    <p:sldId id="462" r:id="rId79"/>
    <p:sldId id="406" r:id="rId80"/>
    <p:sldId id="409" r:id="rId81"/>
    <p:sldId id="432" r:id="rId82"/>
    <p:sldId id="434" r:id="rId83"/>
    <p:sldId id="435" r:id="rId84"/>
    <p:sldId id="455" r:id="rId85"/>
    <p:sldId id="391" r:id="rId86"/>
    <p:sldId id="392" r:id="rId87"/>
    <p:sldId id="393" r:id="rId88"/>
    <p:sldId id="447" r:id="rId89"/>
    <p:sldId id="451" r:id="rId90"/>
    <p:sldId id="457" r:id="rId91"/>
    <p:sldId id="294" r:id="rId92"/>
    <p:sldId id="295" r:id="rId93"/>
    <p:sldId id="296" r:id="rId94"/>
    <p:sldId id="297" r:id="rId95"/>
    <p:sldId id="349" r:id="rId96"/>
    <p:sldId id="350" r:id="rId97"/>
    <p:sldId id="436" r:id="rId98"/>
    <p:sldId id="437" r:id="rId99"/>
    <p:sldId id="438" r:id="rId100"/>
    <p:sldId id="439" r:id="rId101"/>
    <p:sldId id="440" r:id="rId102"/>
    <p:sldId id="441" r:id="rId103"/>
    <p:sldId id="442" r:id="rId104"/>
    <p:sldId id="443" r:id="rId10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30F1"/>
    <a:srgbClr val="ED7D31"/>
    <a:srgbClr val="734D38"/>
    <a:srgbClr val="FFFF99"/>
    <a:srgbClr val="BEBB51"/>
    <a:srgbClr val="D2B438"/>
    <a:srgbClr val="33FB33"/>
    <a:srgbClr val="E14343"/>
    <a:srgbClr val="FF7C8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0" autoAdjust="0"/>
    <p:restoredTop sz="87356" autoAdjust="0"/>
  </p:normalViewPr>
  <p:slideViewPr>
    <p:cSldViewPr snapToGrid="0">
      <p:cViewPr varScale="1">
        <p:scale>
          <a:sx n="70" d="100"/>
          <a:sy n="70" d="100"/>
        </p:scale>
        <p:origin x="42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D9CE60-D258-41F3-99DE-88C07E952385}" type="datetimeFigureOut">
              <a:rPr lang="en-US" smtClean="0"/>
              <a:t>7/29/2015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06AEA6-570E-4077-8E50-41DE9B279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146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6AEA6-570E-4077-8E50-41DE9B2798B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9068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6AEA6-570E-4077-8E50-41DE9B2798B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9814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6AEA6-570E-4077-8E50-41DE9B2798B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220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6AEA6-570E-4077-8E50-41DE9B2798B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4077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6AEA6-570E-4077-8E50-41DE9B2798B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0494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non-uniform increase in energy distribution as interface area increases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16E-F169-4062-9A89-B8D9BF98D9D0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9049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non-uniform increase in energy distribution as interface area increases</a:t>
            </a:r>
          </a:p>
          <a:p>
            <a:r>
              <a:rPr lang="en-US" sz="1200" b="1" dirty="0" smtClean="0"/>
              <a:t>Interface density should not be evenly distributed for this to occur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16E-F169-4062-9A89-B8D9BF98D9D0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51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non-uniform increase in energy distribution as interface area increases</a:t>
            </a:r>
          </a:p>
          <a:p>
            <a:r>
              <a:rPr lang="en-US" sz="1200" b="1" dirty="0" smtClean="0"/>
              <a:t>Interface density should not be evenly distributed for this to occur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16E-F169-4062-9A89-B8D9BF98D9D0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0625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non-uniform increase in energy distribution as interface area increases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16E-F169-4062-9A89-B8D9BF98D9D0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0497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Protein kinase: multiple binding partners</a:t>
            </a:r>
          </a:p>
          <a:p>
            <a:r>
              <a:rPr lang="en-US" dirty="0" smtClean="0"/>
              <a:t>Involved in Parkinson’s disease</a:t>
            </a:r>
          </a:p>
          <a:p>
            <a:r>
              <a:rPr lang="en-US" dirty="0" smtClean="0"/>
              <a:t>Chr12: 40,689,229-40,763,086 (73,857 </a:t>
            </a:r>
            <a:r>
              <a:rPr lang="en-US" dirty="0" err="1" smtClean="0"/>
              <a:t>bp</a:t>
            </a:r>
            <a:r>
              <a:rPr lang="en-US" dirty="0" smtClean="0"/>
              <a:t>)</a:t>
            </a:r>
          </a:p>
          <a:p>
            <a:r>
              <a:rPr lang="en-US" dirty="0" smtClean="0"/>
              <a:t>51 exons (including 5’ and 3’ UTRs)</a:t>
            </a:r>
          </a:p>
          <a:p>
            <a:r>
              <a:rPr lang="en-US" dirty="0" smtClean="0"/>
              <a:t>14,227 </a:t>
            </a:r>
            <a:r>
              <a:rPr lang="en-US" dirty="0" err="1" smtClean="0"/>
              <a:t>bp</a:t>
            </a:r>
            <a:r>
              <a:rPr lang="en-US" dirty="0" smtClean="0"/>
              <a:t> (gene only)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6AEA6-570E-4077-8E50-41DE9B2798B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5474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32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Baseline within human pop: 99.9% of the elements should be conserved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B9770D-5CA4-794B-8758-A29D1009103C}" type="slidenum">
              <a:rPr lang="en-US">
                <a:solidFill>
                  <a:prstClr val="black"/>
                </a:solidFill>
              </a:rPr>
              <a:pPr>
                <a:defRPr/>
              </a:pPr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999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6AEA6-570E-4077-8E50-41DE9B2798B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2007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SNVs are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also sparsely distributed throughout the entire TPR domain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98A17-B112-495A-8E33-7EA0772B1F3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7892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6AEA6-570E-4077-8E50-41DE9B2798B2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2087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6AEA6-570E-4077-8E50-41DE9B2798B2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078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Cis = TFBS, promoters, 3’,</a:t>
            </a:r>
            <a:r>
              <a:rPr lang="en-US" baseline="0" dirty="0" smtClean="0"/>
              <a:t> 5’, QTLs</a:t>
            </a:r>
          </a:p>
          <a:p>
            <a:r>
              <a:rPr lang="en-US" baseline="0" dirty="0" smtClean="0"/>
              <a:t>Trans = TFs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3B73A-E9C5-4C92-9CFB-D33F2D4EF24A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5224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View personal genome Not as an endpoint but as an</a:t>
            </a:r>
            <a:r>
              <a:rPr lang="en-US" baseline="0" dirty="0" smtClean="0"/>
              <a:t> informative way to feedback into the genome annotation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4787C-7200-4ACD-BDCD-609F3897DAF8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735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do that we need to sequence a lot of</a:t>
            </a:r>
            <a:r>
              <a:rPr lang="en-US" baseline="0" dirty="0" smtClean="0"/>
              <a:t> individuals</a:t>
            </a:r>
          </a:p>
          <a:p>
            <a:r>
              <a:rPr lang="en-US" dirty="0" smtClean="0"/>
              <a:t>; NA12878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6AEA6-570E-4077-8E50-41DE9B2798B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909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do that we need to sequence a lot of</a:t>
            </a:r>
            <a:r>
              <a:rPr lang="en-US" baseline="0" dirty="0" smtClean="0"/>
              <a:t> individuals</a:t>
            </a:r>
          </a:p>
          <a:p>
            <a:r>
              <a:rPr lang="en-US" dirty="0" smtClean="0"/>
              <a:t>; NA12878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6AEA6-570E-4077-8E50-41DE9B2798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918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 the very heart of this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6AEA6-570E-4077-8E50-41DE9B2798B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0824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 the very heart of this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6AEA6-570E-4077-8E50-41DE9B2798B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583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Why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6AEA6-570E-4077-8E50-41DE9B2798B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39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are different kinds of variation</a:t>
            </a:r>
            <a:r>
              <a:rPr lang="en-US" baseline="0" dirty="0" smtClean="0"/>
              <a:t> in the genome – focus on a single nucleotide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6AEA6-570E-4077-8E50-41DE9B2798B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6933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Transition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fromreference</a:t>
            </a:r>
            <a:r>
              <a:rPr lang="en-US" baseline="0" dirty="0" smtClean="0"/>
              <a:t> to personal genome </a:t>
            </a:r>
            <a:r>
              <a:rPr lang="en-US" baseline="0" dirty="0" err="1" smtClean="0"/>
              <a:t>whats</a:t>
            </a:r>
            <a:r>
              <a:rPr lang="en-US" baseline="0" dirty="0" smtClean="0"/>
              <a:t> the big deal? Need to elaborate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4787C-7200-4ACD-BDCD-609F3897DAF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292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9781B-BC97-4E65-A052-EB4D4DC4A4AD}" type="datetime1">
              <a:rPr lang="en-US" smtClean="0"/>
              <a:t>7/29/2015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123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E99C7-15DF-49D1-85DF-7C402D0201A8}" type="datetime1">
              <a:rPr lang="en-US" smtClean="0"/>
              <a:t>7/29/2015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704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8DE7A-E770-4E3F-88BC-7C501055C9BF}" type="datetime1">
              <a:rPr lang="en-US" smtClean="0"/>
              <a:t>7/29/2015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200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A618A-48C1-4156-B15E-B86DC0011F6C}" type="datetime1">
              <a:rPr lang="en-US" smtClean="0"/>
              <a:t>7/29/2015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366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8E104-1BEC-4CEA-8753-BBEC5573F53C}" type="datetime1">
              <a:rPr lang="en-US" smtClean="0"/>
              <a:t>7/29/2015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596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4D9AA-E63A-43AA-8B9A-A22E87A4F397}" type="datetime1">
              <a:rPr lang="en-US" smtClean="0"/>
              <a:t>7/29/2015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07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4C849-AA2C-43A2-B3B3-E81879834AFB}" type="datetime1">
              <a:rPr lang="en-US" smtClean="0"/>
              <a:t>7/29/2015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650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6D949-DC42-439F-A454-C3B4846C5975}" type="datetime1">
              <a:rPr lang="en-US" smtClean="0"/>
              <a:t>7/29/2015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888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246F-3BE2-4B93-9CC2-E283F0E6615F}" type="datetime1">
              <a:rPr lang="en-US" smtClean="0"/>
              <a:t>7/29/2015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176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B17E2-2D61-4E6E-AAB3-8D7796EE3F71}" type="datetime1">
              <a:rPr lang="en-US" smtClean="0"/>
              <a:t>7/29/2015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818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E91EE-3FF9-46A6-8B28-057A18243CF3}" type="datetime1">
              <a:rPr lang="en-US" smtClean="0"/>
              <a:t>7/29/2015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2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F7B07-A1E4-4D23-89F0-0AC1859BBEC6}" type="datetime1">
              <a:rPr lang="en-US" smtClean="0"/>
              <a:t>7/29/2015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13CA4-E7BC-41F9-9D32-881AC871C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997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wmf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enome.gov/sequencingcosts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enome.gov/sequencingcosts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4464" y="1307173"/>
            <a:ext cx="11021568" cy="2084833"/>
          </a:xfrm>
        </p:spPr>
        <p:txBody>
          <a:bodyPr>
            <a:noAutofit/>
          </a:bodyPr>
          <a:lstStyle/>
          <a:p>
            <a:pPr algn="l"/>
            <a:r>
              <a:rPr lang="en-US" sz="4800" b="1" dirty="0" smtClean="0"/>
              <a:t>Variant Interpretation </a:t>
            </a:r>
            <a:r>
              <a:rPr lang="en-US" sz="4800" b="1" dirty="0" smtClean="0"/>
              <a:t>in </a:t>
            </a:r>
            <a:r>
              <a:rPr lang="en-US" sz="4800" b="1" dirty="0" smtClean="0"/>
              <a:t>Personal </a:t>
            </a:r>
            <a:r>
              <a:rPr lang="en-US" sz="4800" b="1" dirty="0"/>
              <a:t>Genomes using Protein Sequences, Networks and Allele-specific Analyses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4464" y="3568579"/>
            <a:ext cx="9878860" cy="2770632"/>
          </a:xfrm>
        </p:spPr>
        <p:txBody>
          <a:bodyPr>
            <a:noAutofit/>
          </a:bodyPr>
          <a:lstStyle/>
          <a:p>
            <a:pPr algn="l"/>
            <a:r>
              <a:rPr lang="en-US" b="1" dirty="0" smtClean="0"/>
              <a:t>Jieming Chen</a:t>
            </a:r>
          </a:p>
          <a:p>
            <a:pPr algn="l"/>
            <a:r>
              <a:rPr lang="en-US" dirty="0" smtClean="0"/>
              <a:t>Program in Computational Biology &amp; Bioinformatics, Integrated Graduate Program in Physical and Engineering Biology</a:t>
            </a:r>
          </a:p>
          <a:p>
            <a:pPr algn="l"/>
            <a:r>
              <a:rPr lang="en-US" dirty="0" smtClean="0"/>
              <a:t>Yale University</a:t>
            </a:r>
          </a:p>
          <a:p>
            <a:pPr algn="l"/>
            <a:r>
              <a:rPr lang="en-US" dirty="0" smtClean="0"/>
              <a:t>Advisors: </a:t>
            </a:r>
            <a:r>
              <a:rPr lang="en-US" b="1" dirty="0" smtClean="0"/>
              <a:t>Profs. Mark Gerstein &amp; Lynne Regan</a:t>
            </a:r>
          </a:p>
          <a:p>
            <a:pPr algn="l"/>
            <a:r>
              <a:rPr lang="en-US" dirty="0" smtClean="0"/>
              <a:t>Thesis Committee: </a:t>
            </a:r>
            <a:r>
              <a:rPr lang="en-US" b="1" dirty="0" smtClean="0"/>
              <a:t>Profs. Don Engelman, Anita Wang, Sherman Weissman</a:t>
            </a:r>
          </a:p>
          <a:p>
            <a:pPr algn="l"/>
            <a:r>
              <a:rPr lang="en-US" i="1" dirty="0" smtClean="0"/>
              <a:t>Dissertation Seminar</a:t>
            </a:r>
            <a:endParaRPr lang="en-US" i="1" dirty="0"/>
          </a:p>
        </p:txBody>
      </p:sp>
      <p:pic>
        <p:nvPicPr>
          <p:cNvPr id="4" name="Picture 3" descr="Screen Shot 2015-02-16 at 12.11.19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580" y="192946"/>
            <a:ext cx="829640" cy="1075459"/>
          </a:xfrm>
          <a:prstGeom prst="rect">
            <a:avLst/>
          </a:prstGeom>
        </p:spPr>
      </p:pic>
      <p:pic>
        <p:nvPicPr>
          <p:cNvPr id="5" name="Picture 4" descr="Screen Shot 2015-02-16 at 12.11.3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166" y="162399"/>
            <a:ext cx="1017554" cy="11403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575"/>
          <a:stretch/>
        </p:blipFill>
        <p:spPr>
          <a:xfrm>
            <a:off x="10909084" y="248078"/>
            <a:ext cx="1282916" cy="102005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78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Current genomic landscape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Rapidly reducing cost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Better technology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Resulting in,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 many </a:t>
            </a:r>
            <a:r>
              <a:rPr lang="en-US" dirty="0" smtClean="0"/>
              <a:t>personal genomes/exomes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US" dirty="0" smtClean="0"/>
              <a:t> huge catalog of variants</a:t>
            </a:r>
            <a:br>
              <a:rPr lang="en-US" dirty="0" smtClean="0"/>
            </a:br>
            <a:endParaRPr lang="en-US" dirty="0" smtClean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3" descr="C:\Users\JM\Pics\science graphics\dictionar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929502">
            <a:off x="8385187" y="3865788"/>
            <a:ext cx="1816100" cy="1676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243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968" y="365125"/>
            <a:ext cx="9617243" cy="789907"/>
          </a:xfrm>
        </p:spPr>
        <p:txBody>
          <a:bodyPr/>
          <a:lstStyle/>
          <a:p>
            <a:r>
              <a:rPr lang="en-US" dirty="0" smtClean="0"/>
              <a:t>HG00096 RNA-</a:t>
            </a:r>
            <a:r>
              <a:rPr lang="en-US" dirty="0" err="1" smtClean="0"/>
              <a:t>seq</a:t>
            </a:r>
            <a:r>
              <a:rPr lang="en-US" dirty="0" smtClean="0"/>
              <a:t> b=0.02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221705" y="1523682"/>
            <a:ext cx="180474" cy="204537"/>
          </a:xfrm>
          <a:prstGeom prst="rect">
            <a:avLst/>
          </a:prstGeom>
          <a:solidFill>
            <a:srgbClr val="403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221705" y="1246001"/>
            <a:ext cx="180474" cy="20453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402179" y="1155032"/>
            <a:ext cx="1949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Binomial </a:t>
            </a:r>
          </a:p>
          <a:p>
            <a:r>
              <a:rPr lang="en-US" dirty="0" err="1" smtClean="0"/>
              <a:t>Betabinomial</a:t>
            </a:r>
            <a:endParaRPr lang="en-US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2" r="11259"/>
          <a:stretch/>
        </p:blipFill>
        <p:spPr>
          <a:xfrm>
            <a:off x="5923481" y="2062161"/>
            <a:ext cx="6268519" cy="4812633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7" r="10386"/>
          <a:stretch/>
        </p:blipFill>
        <p:spPr>
          <a:xfrm>
            <a:off x="260684" y="2062162"/>
            <a:ext cx="5462337" cy="4788570"/>
          </a:xfr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9629030" y="760078"/>
            <a:ext cx="1796995" cy="7899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Pooled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9EA61-FAFD-450C-9B06-92A58803AA5F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48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Distribution is broader</a:t>
            </a:r>
            <a:br>
              <a:rPr lang="en-US" dirty="0" smtClean="0"/>
            </a:br>
            <a:r>
              <a:rPr lang="en-US" dirty="0" smtClean="0"/>
              <a:t>Heavy tails</a:t>
            </a:r>
            <a:br>
              <a:rPr lang="en-US" dirty="0" smtClean="0"/>
            </a:br>
            <a:r>
              <a:rPr lang="en-US" dirty="0" smtClean="0"/>
              <a:t>Too many false positives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0" r="9860"/>
          <a:stretch/>
        </p:blipFill>
        <p:spPr>
          <a:xfrm>
            <a:off x="963329" y="2050180"/>
            <a:ext cx="9427185" cy="4543126"/>
          </a:xfrm>
        </p:spPr>
      </p:pic>
      <p:sp>
        <p:nvSpPr>
          <p:cNvPr id="5" name="Rectangle 4"/>
          <p:cNvSpPr/>
          <p:nvPr/>
        </p:nvSpPr>
        <p:spPr>
          <a:xfrm>
            <a:off x="7856140" y="1158271"/>
            <a:ext cx="36463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NA12891 MYC </a:t>
            </a:r>
            <a:r>
              <a:rPr lang="en-US" sz="2800" dirty="0" err="1" smtClean="0"/>
              <a:t>ChIP-seq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8077199" y="1981201"/>
            <a:ext cx="28089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Binomial</a:t>
            </a:r>
          </a:p>
          <a:p>
            <a:r>
              <a:rPr lang="en-US" dirty="0" smtClean="0"/>
              <a:t>Empirical</a:t>
            </a:r>
          </a:p>
          <a:p>
            <a:r>
              <a:rPr lang="en-US" dirty="0" smtClean="0"/>
              <a:t>Allele-specific (binomial)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7620000" y="2148840"/>
            <a:ext cx="4572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668768" y="2362200"/>
            <a:ext cx="381000" cy="1524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467599" y="1905000"/>
            <a:ext cx="3062439" cy="1049956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812024" y="2103120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668768" y="2668605"/>
            <a:ext cx="381000" cy="1524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5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1" r="9860" b="-1"/>
          <a:stretch/>
        </p:blipFill>
        <p:spPr>
          <a:xfrm>
            <a:off x="119271" y="1155032"/>
            <a:ext cx="5740840" cy="57197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8" r="9804" b="2946"/>
          <a:stretch/>
        </p:blipFill>
        <p:spPr>
          <a:xfrm>
            <a:off x="5931672" y="1357163"/>
            <a:ext cx="5939625" cy="54093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968" y="365125"/>
            <a:ext cx="9617243" cy="789907"/>
          </a:xfrm>
        </p:spPr>
        <p:txBody>
          <a:bodyPr/>
          <a:lstStyle/>
          <a:p>
            <a:r>
              <a:rPr lang="en-US" dirty="0"/>
              <a:t>NA12891 </a:t>
            </a:r>
            <a:r>
              <a:rPr lang="en-US" dirty="0" smtClean="0"/>
              <a:t>MYC </a:t>
            </a:r>
            <a:r>
              <a:rPr lang="en-US" dirty="0" err="1" smtClean="0"/>
              <a:t>ChIP-seq</a:t>
            </a:r>
            <a:r>
              <a:rPr lang="en-US" dirty="0" smtClean="0"/>
              <a:t>; a=0.5, b=0.297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221705" y="1523682"/>
            <a:ext cx="180474" cy="204537"/>
          </a:xfrm>
          <a:prstGeom prst="rect">
            <a:avLst/>
          </a:prstGeom>
          <a:solidFill>
            <a:srgbClr val="403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221705" y="1246001"/>
            <a:ext cx="180474" cy="20453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402179" y="1155032"/>
            <a:ext cx="1949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Binomial </a:t>
            </a:r>
          </a:p>
          <a:p>
            <a:r>
              <a:rPr lang="en-US" dirty="0" err="1" smtClean="0"/>
              <a:t>Betabinomial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9EA61-FAFD-450C-9B06-92A58803AA5F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27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09008"/>
            <a:ext cx="10515600" cy="1325563"/>
          </a:xfrm>
        </p:spPr>
        <p:txBody>
          <a:bodyPr/>
          <a:lstStyle/>
          <a:p>
            <a:r>
              <a:rPr lang="en-US" dirty="0" smtClean="0"/>
              <a:t>Allelic ratio distributions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37954-4145-4234-9761-04853FE855D6}" type="slidenum">
              <a:rPr lang="en-US" smtClean="0"/>
              <a:t>103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415977" y="728813"/>
            <a:ext cx="396240" cy="25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38199" y="1100269"/>
            <a:ext cx="59187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 smtClean="0"/>
              <a:t>Allelic ratio = ref/total</a:t>
            </a:r>
          </a:p>
          <a:p>
            <a:pPr marL="514350" indent="-514350">
              <a:buAutoNum type="arabicPeriod"/>
            </a:pPr>
            <a:endParaRPr lang="en-US" sz="2800" dirty="0"/>
          </a:p>
          <a:p>
            <a:pPr marL="514350" indent="-514350">
              <a:buAutoNum type="arabicPeriod"/>
            </a:pPr>
            <a:r>
              <a:rPr lang="en-US" sz="2800" dirty="0" smtClean="0"/>
              <a:t>To detect allele-specific imbalance, use statistical test</a:t>
            </a:r>
            <a:br>
              <a:rPr lang="en-US" sz="2800" dirty="0" smtClean="0"/>
            </a:br>
            <a:r>
              <a:rPr lang="en-US" sz="2800" dirty="0" smtClean="0"/>
              <a:t>-- deviation from allelic ratio of 0.5 (balance)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430" y="1552802"/>
            <a:ext cx="4407140" cy="3550483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672" y="1552802"/>
            <a:ext cx="4407408" cy="35421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87030" y="4723030"/>
            <a:ext cx="6629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sz="2800" dirty="0" smtClean="0"/>
              <a:t>We use </a:t>
            </a:r>
            <a:r>
              <a:rPr lang="en-US" sz="2800" strike="sngStrike" dirty="0" smtClean="0">
                <a:solidFill>
                  <a:schemeClr val="accent6">
                    <a:lumMod val="75000"/>
                  </a:schemeClr>
                </a:solidFill>
              </a:rPr>
              <a:t>binomial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smtClean="0"/>
              <a:t>test to test for deviation significance (p value)</a:t>
            </a:r>
          </a:p>
          <a:p>
            <a:pPr marL="514350" indent="-514350">
              <a:buFont typeface="Wingdings" panose="05000000000000000000" pitchFamily="2" charset="2"/>
              <a:buChar char="à"/>
            </a:pPr>
            <a:r>
              <a:rPr lang="en-US" sz="2800" dirty="0" smtClean="0">
                <a:sym typeface="Wingdings" pitchFamily="2" charset="2"/>
              </a:rPr>
              <a:t>H</a:t>
            </a:r>
            <a:r>
              <a:rPr lang="en-US" sz="2800" baseline="-25000" dirty="0" smtClean="0">
                <a:sym typeface="Wingdings" pitchFamily="2" charset="2"/>
              </a:rPr>
              <a:t>0</a:t>
            </a:r>
            <a:r>
              <a:rPr lang="en-US" sz="2800" dirty="0" smtClean="0">
                <a:sym typeface="Wingdings" pitchFamily="2" charset="2"/>
              </a:rPr>
              <a:t>: allelic ratio = 0.5</a:t>
            </a:r>
          </a:p>
          <a:p>
            <a:pPr marL="514350" indent="-514350">
              <a:buFont typeface="Wingdings" panose="05000000000000000000" pitchFamily="2" charset="2"/>
              <a:buChar char="à"/>
            </a:pPr>
            <a:r>
              <a:rPr lang="en-US" sz="2800" dirty="0" smtClean="0">
                <a:sym typeface="Wingdings" pitchFamily="2" charset="2"/>
              </a:rPr>
              <a:t>H</a:t>
            </a:r>
            <a:r>
              <a:rPr lang="en-US" sz="2800" baseline="-25000" dirty="0" smtClean="0">
                <a:sym typeface="Wingdings" pitchFamily="2" charset="2"/>
              </a:rPr>
              <a:t>1</a:t>
            </a:r>
            <a:r>
              <a:rPr lang="en-US" sz="2800" dirty="0" smtClean="0">
                <a:sym typeface="Wingdings" pitchFamily="2" charset="2"/>
              </a:rPr>
              <a:t>: allelic ratio ≠ 0.5</a:t>
            </a:r>
          </a:p>
        </p:txBody>
      </p:sp>
      <p:sp>
        <p:nvSpPr>
          <p:cNvPr id="3" name="TextBox 2"/>
          <p:cNvSpPr txBox="1"/>
          <p:nvPr/>
        </p:nvSpPr>
        <p:spPr>
          <a:xfrm rot="21155569">
            <a:off x="1665171" y="4292867"/>
            <a:ext cx="2165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betabinomial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03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Implementing the </a:t>
            </a:r>
            <a:r>
              <a:rPr lang="en-US" dirty="0" err="1" smtClean="0"/>
              <a:t>betabinomial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Use b parameter in </a:t>
            </a:r>
            <a:r>
              <a:rPr lang="en-US" dirty="0" err="1" smtClean="0"/>
              <a:t>betabinomial</a:t>
            </a:r>
            <a:r>
              <a:rPr lang="en-US" dirty="0" smtClean="0"/>
              <a:t> as a measure of dataset quality</a:t>
            </a:r>
            <a:br>
              <a:rPr lang="en-US" dirty="0" smtClean="0"/>
            </a:br>
            <a:r>
              <a:rPr lang="en-US" dirty="0" smtClean="0"/>
              <a:t>-- how broad the allelic ratio distribution is </a:t>
            </a:r>
            <a:br>
              <a:rPr lang="en-US" dirty="0" smtClean="0"/>
            </a:br>
            <a:r>
              <a:rPr lang="en-US" dirty="0" smtClean="0"/>
              <a:t>-- the broader it is, the more false positives it will generate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Thresholding</a:t>
            </a:r>
            <a:r>
              <a:rPr lang="en-US" dirty="0" smtClean="0"/>
              <a:t> of p value to give enough “positives” for downstream analyses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Applied these to 1280 datasets for 383 individuals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New results on the way…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71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0" y="1993899"/>
            <a:ext cx="7213600" cy="4727575"/>
          </a:xfrm>
        </p:spPr>
        <p:txBody>
          <a:bodyPr>
            <a:normAutofit/>
          </a:bodyPr>
          <a:lstStyle/>
          <a:p>
            <a:r>
              <a:rPr lang="en-US" sz="3200" dirty="0"/>
              <a:t>We know </a:t>
            </a:r>
            <a:r>
              <a:rPr lang="en-US" sz="3200" b="1" u="sng" dirty="0"/>
              <a:t>where</a:t>
            </a:r>
            <a:r>
              <a:rPr lang="en-US" sz="3200" dirty="0"/>
              <a:t> the variants are in the genome, but we have no idea what they do!</a:t>
            </a:r>
          </a:p>
          <a:p>
            <a:r>
              <a:rPr lang="en-US" sz="3200" dirty="0"/>
              <a:t>Interpretation of the variants</a:t>
            </a:r>
          </a:p>
          <a:p>
            <a:pPr>
              <a:buFont typeface="Wingdings"/>
              <a:buChar char="à"/>
            </a:pPr>
            <a:r>
              <a:rPr lang="en-US" sz="3200" dirty="0"/>
              <a:t>But what do they affect?</a:t>
            </a:r>
          </a:p>
          <a:p>
            <a:pPr>
              <a:buFont typeface="Wingdings"/>
              <a:buChar char="à"/>
            </a:pPr>
            <a:r>
              <a:rPr lang="en-US" sz="3200" dirty="0"/>
              <a:t>Do they cause diseases or traits?</a:t>
            </a:r>
          </a:p>
          <a:p>
            <a:pPr>
              <a:buNone/>
            </a:pPr>
            <a:r>
              <a:rPr lang="en-US" sz="3200" dirty="0">
                <a:sym typeface="Wingdings" pitchFamily="2" charset="2"/>
              </a:rPr>
              <a:t>We know the ‘letters’ but not their ‘meaning’…</a:t>
            </a: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3074" name="Picture 2" descr="C:\Users\JM\Pics\science graphics\dictionary words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36221" y="4183651"/>
            <a:ext cx="2438399" cy="1905000"/>
          </a:xfrm>
          <a:prstGeom prst="rect">
            <a:avLst/>
          </a:prstGeom>
          <a:noFill/>
        </p:spPr>
      </p:pic>
      <p:pic>
        <p:nvPicPr>
          <p:cNvPr id="3075" name="Picture 3" descr="C:\Users\JM\Pics\science graphics\dictionar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929502">
            <a:off x="8374676" y="1616576"/>
            <a:ext cx="1816100" cy="1676400"/>
          </a:xfrm>
          <a:prstGeom prst="rect">
            <a:avLst/>
          </a:prstGeom>
          <a:noFill/>
        </p:spPr>
      </p:pic>
      <p:sp>
        <p:nvSpPr>
          <p:cNvPr id="67" name="Rectangle 66"/>
          <p:cNvSpPr/>
          <p:nvPr/>
        </p:nvSpPr>
        <p:spPr>
          <a:xfrm rot="20731311">
            <a:off x="8650406" y="5081845"/>
            <a:ext cx="1491914" cy="640433"/>
          </a:xfrm>
          <a:prstGeom prst="rect">
            <a:avLst/>
          </a:prstGeom>
          <a:solidFill>
            <a:srgbClr val="766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 rot="20731311">
            <a:off x="9378070" y="4454476"/>
            <a:ext cx="1318011" cy="6372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9135376" y="4201434"/>
            <a:ext cx="978904" cy="1087351"/>
          </a:xfrm>
          <a:prstGeom prst="rect">
            <a:avLst/>
          </a:prstGeom>
          <a:solidFill>
            <a:srgbClr val="766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 rot="20731311">
            <a:off x="9154276" y="5425093"/>
            <a:ext cx="1282210" cy="524891"/>
          </a:xfrm>
          <a:prstGeom prst="rect">
            <a:avLst/>
          </a:prstGeom>
          <a:solidFill>
            <a:srgbClr val="766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6" name="Picture 4" descr="C:\Users\JM\AppData\Local\Microsoft\Windows\Temporary Internet Files\Content.IE5\JFP05FQJ\MC900304311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78056" y="2975153"/>
            <a:ext cx="1070762" cy="1810512"/>
          </a:xfrm>
          <a:prstGeom prst="rect">
            <a:avLst/>
          </a:prstGeom>
          <a:noFill/>
        </p:spPr>
      </p:pic>
      <p:cxnSp>
        <p:nvCxnSpPr>
          <p:cNvPr id="65" name="Straight Connector 64"/>
          <p:cNvCxnSpPr/>
          <p:nvPr/>
        </p:nvCxnSpPr>
        <p:spPr>
          <a:xfrm>
            <a:off x="9230921" y="3041285"/>
            <a:ext cx="1243699" cy="11284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8030200" y="3041287"/>
            <a:ext cx="1200722" cy="11281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" name="Rectangle 73"/>
          <p:cNvSpPr/>
          <p:nvPr/>
        </p:nvSpPr>
        <p:spPr>
          <a:xfrm>
            <a:off x="8030200" y="4183651"/>
            <a:ext cx="2444418" cy="1905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9149683" y="4183653"/>
            <a:ext cx="1327445" cy="1918731"/>
          </a:xfrm>
          <a:prstGeom prst="rect">
            <a:avLst/>
          </a:prstGeom>
          <a:solidFill>
            <a:srgbClr val="766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 rot="20649874">
            <a:off x="9342578" y="5538953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????????</a:t>
            </a:r>
          </a:p>
        </p:txBody>
      </p:sp>
      <p:sp>
        <p:nvSpPr>
          <p:cNvPr id="75" name="TextBox 74"/>
          <p:cNvSpPr txBox="1"/>
          <p:nvPr/>
        </p:nvSpPr>
        <p:spPr>
          <a:xfrm rot="20576723">
            <a:off x="9271458" y="4431513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????????</a:t>
            </a:r>
          </a:p>
        </p:txBody>
      </p:sp>
      <p:sp>
        <p:nvSpPr>
          <p:cNvPr id="80" name="TextBox 79"/>
          <p:cNvSpPr txBox="1"/>
          <p:nvPr/>
        </p:nvSpPr>
        <p:spPr>
          <a:xfrm rot="20576723">
            <a:off x="9312098" y="4665193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????????</a:t>
            </a:r>
          </a:p>
        </p:txBody>
      </p:sp>
      <p:sp>
        <p:nvSpPr>
          <p:cNvPr id="83" name="Rectangle 82"/>
          <p:cNvSpPr/>
          <p:nvPr/>
        </p:nvSpPr>
        <p:spPr>
          <a:xfrm rot="20505196">
            <a:off x="8389097" y="4332681"/>
            <a:ext cx="795838" cy="235267"/>
          </a:xfrm>
          <a:prstGeom prst="rect">
            <a:avLst/>
          </a:prstGeom>
          <a:solidFill>
            <a:srgbClr val="766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Rectangle 83"/>
          <p:cNvSpPr/>
          <p:nvPr/>
        </p:nvSpPr>
        <p:spPr>
          <a:xfrm rot="20344005">
            <a:off x="8350835" y="4327539"/>
            <a:ext cx="657486" cy="92814"/>
          </a:xfrm>
          <a:prstGeom prst="rect">
            <a:avLst/>
          </a:prstGeom>
          <a:solidFill>
            <a:srgbClr val="766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Rectangle 84"/>
          <p:cNvSpPr/>
          <p:nvPr/>
        </p:nvSpPr>
        <p:spPr>
          <a:xfrm rot="20344005">
            <a:off x="8506968" y="4683649"/>
            <a:ext cx="799916" cy="81818"/>
          </a:xfrm>
          <a:prstGeom prst="rect">
            <a:avLst/>
          </a:prstGeom>
          <a:solidFill>
            <a:srgbClr val="766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Rectangle 85"/>
          <p:cNvSpPr/>
          <p:nvPr/>
        </p:nvSpPr>
        <p:spPr>
          <a:xfrm rot="20344005">
            <a:off x="8474517" y="4939580"/>
            <a:ext cx="779392" cy="123995"/>
          </a:xfrm>
          <a:prstGeom prst="rect">
            <a:avLst/>
          </a:prstGeom>
          <a:solidFill>
            <a:srgbClr val="766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Rectangle 86"/>
          <p:cNvSpPr/>
          <p:nvPr/>
        </p:nvSpPr>
        <p:spPr>
          <a:xfrm rot="20344005">
            <a:off x="8949992" y="5922315"/>
            <a:ext cx="458452" cy="81189"/>
          </a:xfrm>
          <a:prstGeom prst="rect">
            <a:avLst/>
          </a:prstGeom>
          <a:solidFill>
            <a:srgbClr val="766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 challenge: Variant </a:t>
            </a:r>
            <a:r>
              <a:rPr lang="en-US" b="1" dirty="0"/>
              <a:t>annotation</a:t>
            </a:r>
          </a:p>
        </p:txBody>
      </p:sp>
      <p:sp>
        <p:nvSpPr>
          <p:cNvPr id="62" name="Slide Number Placeholder 6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58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Variant Annotation Approach 1:</a:t>
            </a:r>
            <a:br>
              <a:rPr lang="en-US" b="1" dirty="0"/>
            </a:br>
            <a:r>
              <a:rPr lang="en-US" b="1" dirty="0"/>
              <a:t>Using the human reference genome</a:t>
            </a:r>
          </a:p>
        </p:txBody>
      </p:sp>
      <p:sp>
        <p:nvSpPr>
          <p:cNvPr id="70" name="Rectangle 69"/>
          <p:cNvSpPr/>
          <p:nvPr/>
        </p:nvSpPr>
        <p:spPr>
          <a:xfrm>
            <a:off x="24217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25741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27265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2878974" y="4374466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3183774" y="4374466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3336174" y="4374466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3488574" y="4374466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3640974" y="4374466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39457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40981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42505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44029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45553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47077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48601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51649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53173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54697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56221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5774574" y="4374466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5926974" y="4374466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6079374" y="4374466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6231774" y="4374466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6384174" y="4374466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6536574" y="4374466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66889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68413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69937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72985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3031374" y="4374466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3793374" y="4374466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50125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71461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TextBox 119"/>
          <p:cNvSpPr txBox="1"/>
          <p:nvPr/>
        </p:nvSpPr>
        <p:spPr>
          <a:xfrm>
            <a:off x="5443497" y="4755468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ourier New" pitchFamily="49" charset="0"/>
                <a:cs typeface="Courier New" pitchFamily="49" charset="0"/>
              </a:rPr>
              <a:t>Regulatory element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2624097" y="4756945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ourier New" pitchFamily="49" charset="0"/>
                <a:cs typeface="Courier New" pitchFamily="49" charset="0"/>
              </a:rPr>
              <a:t>protein-coding gene</a:t>
            </a:r>
          </a:p>
        </p:txBody>
      </p:sp>
      <p:sp>
        <p:nvSpPr>
          <p:cNvPr id="130" name="Slide Number Placeholder 1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37954-4145-4234-9761-04853FE855D6}" type="slidenum">
              <a:rPr lang="en-US" smtClean="0"/>
              <a:t>12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35008" y="4392222"/>
            <a:ext cx="1945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Reference genome</a:t>
            </a:r>
          </a:p>
        </p:txBody>
      </p:sp>
      <p:sp>
        <p:nvSpPr>
          <p:cNvPr id="64" name="Content Placeholder 2"/>
          <p:cNvSpPr>
            <a:spLocks noGrp="1"/>
          </p:cNvSpPr>
          <p:nvPr>
            <p:ph idx="1"/>
          </p:nvPr>
        </p:nvSpPr>
        <p:spPr>
          <a:xfrm>
            <a:off x="838200" y="1618408"/>
            <a:ext cx="10515600" cy="1492014"/>
          </a:xfrm>
        </p:spPr>
        <p:txBody>
          <a:bodyPr>
            <a:normAutofit/>
          </a:bodyPr>
          <a:lstStyle/>
          <a:p>
            <a:r>
              <a:rPr lang="en-US" dirty="0" smtClean="0"/>
              <a:t>Overlapping of variants onto known parts of the genome</a:t>
            </a:r>
          </a:p>
          <a:p>
            <a:r>
              <a:rPr lang="en-US" dirty="0" smtClean="0"/>
              <a:t>Based on the human reference genome</a:t>
            </a:r>
            <a:endParaRPr lang="en-US" dirty="0"/>
          </a:p>
        </p:txBody>
      </p:sp>
      <p:sp>
        <p:nvSpPr>
          <p:cNvPr id="131" name="4-Point Star 130"/>
          <p:cNvSpPr/>
          <p:nvPr/>
        </p:nvSpPr>
        <p:spPr>
          <a:xfrm>
            <a:off x="3031374" y="4399866"/>
            <a:ext cx="143256" cy="304800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4-Point Star 131"/>
          <p:cNvSpPr/>
          <p:nvPr/>
        </p:nvSpPr>
        <p:spPr>
          <a:xfrm>
            <a:off x="3793374" y="4399866"/>
            <a:ext cx="143256" cy="304800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4-Point Star 132"/>
          <p:cNvSpPr/>
          <p:nvPr/>
        </p:nvSpPr>
        <p:spPr>
          <a:xfrm>
            <a:off x="5012574" y="4399866"/>
            <a:ext cx="143256" cy="304800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4-Point Star 134"/>
          <p:cNvSpPr/>
          <p:nvPr/>
        </p:nvSpPr>
        <p:spPr>
          <a:xfrm>
            <a:off x="6244440" y="4399866"/>
            <a:ext cx="143256" cy="304800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6" name="Curved Connector 135"/>
          <p:cNvCxnSpPr/>
          <p:nvPr/>
        </p:nvCxnSpPr>
        <p:spPr>
          <a:xfrm rot="5400000" flipH="1" flipV="1">
            <a:off x="6441971" y="3804934"/>
            <a:ext cx="457200" cy="681228"/>
          </a:xfrm>
          <a:prstGeom prst="curvedConnector2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/>
          <p:cNvSpPr txBox="1"/>
          <p:nvPr/>
        </p:nvSpPr>
        <p:spPr>
          <a:xfrm>
            <a:off x="6971145" y="3516504"/>
            <a:ext cx="289005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Single nucleotide variant (SNV)</a:t>
            </a:r>
          </a:p>
        </p:txBody>
      </p:sp>
    </p:spTree>
    <p:extLst>
      <p:ext uri="{BB962C8B-B14F-4D97-AF65-F5344CB8AC3E}">
        <p14:creationId xmlns:p14="http://schemas.microsoft.com/office/powerpoint/2010/main" val="197892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Variant A</a:t>
            </a:r>
            <a:r>
              <a:rPr lang="en-US" b="1" dirty="0" smtClean="0"/>
              <a:t>nnotation Approach 1:</a:t>
            </a:r>
            <a:br>
              <a:rPr lang="en-US" b="1" dirty="0" smtClean="0"/>
            </a:br>
            <a:r>
              <a:rPr lang="en-US" b="1" dirty="0" smtClean="0"/>
              <a:t>Using the human reference genome</a:t>
            </a:r>
            <a:endParaRPr lang="en-US" b="1" dirty="0"/>
          </a:p>
        </p:txBody>
      </p:sp>
      <p:sp>
        <p:nvSpPr>
          <p:cNvPr id="70" name="Rectangle 69"/>
          <p:cNvSpPr/>
          <p:nvPr/>
        </p:nvSpPr>
        <p:spPr>
          <a:xfrm>
            <a:off x="24217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25741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27265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2878974" y="4374466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3183774" y="4374466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3336174" y="4374466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3488574" y="4374466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3640974" y="4374466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39457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40981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42505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44029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45553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47077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48601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51649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53173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54697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56221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5774574" y="4374466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5926974" y="4374466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6079374" y="4374466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6231774" y="4374466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6384174" y="4374466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6536574" y="4374466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66889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68413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69937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72985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3031374" y="4374466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3793374" y="4374466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50125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7146174" y="4374466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Slide Number Placeholder 1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37954-4145-4234-9761-04853FE855D6}" type="slidenum">
              <a:rPr lang="en-US" smtClean="0"/>
              <a:t>13</a:t>
            </a:fld>
            <a:endParaRPr lang="en-US"/>
          </a:p>
        </p:txBody>
      </p:sp>
      <p:sp>
        <p:nvSpPr>
          <p:cNvPr id="64" name="Content Placeholder 2"/>
          <p:cNvSpPr>
            <a:spLocks noGrp="1"/>
          </p:cNvSpPr>
          <p:nvPr>
            <p:ph idx="1"/>
          </p:nvPr>
        </p:nvSpPr>
        <p:spPr>
          <a:xfrm>
            <a:off x="838200" y="1618408"/>
            <a:ext cx="10515600" cy="1492014"/>
          </a:xfrm>
        </p:spPr>
        <p:txBody>
          <a:bodyPr>
            <a:normAutofit/>
          </a:bodyPr>
          <a:lstStyle/>
          <a:p>
            <a:r>
              <a:rPr lang="en-US" dirty="0" smtClean="0"/>
              <a:t>Overlapping of variants onto known parts of the genome</a:t>
            </a:r>
          </a:p>
          <a:p>
            <a:r>
              <a:rPr lang="en-US" dirty="0" smtClean="0"/>
              <a:t>Based on the human reference genome</a:t>
            </a:r>
            <a:endParaRPr lang="en-US" dirty="0"/>
          </a:p>
        </p:txBody>
      </p:sp>
      <p:grpSp>
        <p:nvGrpSpPr>
          <p:cNvPr id="55" name="Group 54"/>
          <p:cNvGrpSpPr/>
          <p:nvPr/>
        </p:nvGrpSpPr>
        <p:grpSpPr>
          <a:xfrm>
            <a:off x="1725934" y="4009320"/>
            <a:ext cx="492386" cy="940346"/>
            <a:chOff x="1725934" y="3628320"/>
            <a:chExt cx="492386" cy="940346"/>
          </a:xfrm>
        </p:grpSpPr>
        <p:pic>
          <p:nvPicPr>
            <p:cNvPr id="56" name="Picture 55"/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53728" y="3818858"/>
              <a:ext cx="164592" cy="749808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90379" y="3721324"/>
              <a:ext cx="164592" cy="749808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25934" y="3628320"/>
              <a:ext cx="164592" cy="749808"/>
            </a:xfrm>
            <a:prstGeom prst="rect">
              <a:avLst/>
            </a:prstGeom>
          </p:spPr>
        </p:pic>
      </p:grpSp>
      <p:sp>
        <p:nvSpPr>
          <p:cNvPr id="59" name="4-Point Star 58"/>
          <p:cNvSpPr/>
          <p:nvPr/>
        </p:nvSpPr>
        <p:spPr>
          <a:xfrm>
            <a:off x="3031374" y="4399866"/>
            <a:ext cx="143256" cy="304800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4-Point Star 59"/>
          <p:cNvSpPr/>
          <p:nvPr/>
        </p:nvSpPr>
        <p:spPr>
          <a:xfrm>
            <a:off x="3793374" y="4399866"/>
            <a:ext cx="143256" cy="304800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4-Point Star 60"/>
          <p:cNvSpPr/>
          <p:nvPr/>
        </p:nvSpPr>
        <p:spPr>
          <a:xfrm>
            <a:off x="5012574" y="4399866"/>
            <a:ext cx="143256" cy="304800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4-Point Star 61"/>
          <p:cNvSpPr/>
          <p:nvPr/>
        </p:nvSpPr>
        <p:spPr>
          <a:xfrm>
            <a:off x="7155318" y="4399866"/>
            <a:ext cx="143256" cy="304800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4-Point Star 64"/>
          <p:cNvSpPr/>
          <p:nvPr/>
        </p:nvSpPr>
        <p:spPr>
          <a:xfrm>
            <a:off x="6244440" y="4399866"/>
            <a:ext cx="143256" cy="304800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5443497" y="4755468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ourier New" pitchFamily="49" charset="0"/>
                <a:cs typeface="Courier New" pitchFamily="49" charset="0"/>
              </a:rPr>
              <a:t>Regulatory element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624097" y="4756945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ourier New" pitchFamily="49" charset="0"/>
                <a:cs typeface="Courier New" pitchFamily="49" charset="0"/>
              </a:rPr>
              <a:t>protein-coding gene</a:t>
            </a:r>
          </a:p>
        </p:txBody>
      </p:sp>
    </p:spTree>
    <p:extLst>
      <p:ext uri="{BB962C8B-B14F-4D97-AF65-F5344CB8AC3E}">
        <p14:creationId xmlns:p14="http://schemas.microsoft.com/office/powerpoint/2010/main" val="57397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37954-4145-4234-9761-04853FE855D6}" type="slidenum">
              <a:rPr lang="en-US" smtClean="0"/>
              <a:t>14</a:t>
            </a:fld>
            <a:endParaRPr lang="en-US"/>
          </a:p>
        </p:txBody>
      </p:sp>
      <p:sp>
        <p:nvSpPr>
          <p:cNvPr id="296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 b="1" dirty="0"/>
              <a:t>Variant A</a:t>
            </a:r>
            <a:r>
              <a:rPr lang="en-US" b="1" dirty="0" smtClean="0"/>
              <a:t>nnotation Approach 2:</a:t>
            </a:r>
            <a:br>
              <a:rPr lang="en-US" b="1" dirty="0" smtClean="0"/>
            </a:br>
            <a:r>
              <a:rPr lang="en-US" b="1" dirty="0" smtClean="0"/>
              <a:t>Using the personal genome</a:t>
            </a:r>
            <a:endParaRPr lang="en-US" b="1" dirty="0"/>
          </a:p>
        </p:txBody>
      </p:sp>
      <p:sp>
        <p:nvSpPr>
          <p:cNvPr id="297" name="Content Placeholder 2"/>
          <p:cNvSpPr>
            <a:spLocks noGrp="1"/>
          </p:cNvSpPr>
          <p:nvPr>
            <p:ph idx="1"/>
          </p:nvPr>
        </p:nvSpPr>
        <p:spPr>
          <a:xfrm>
            <a:off x="838200" y="1618408"/>
            <a:ext cx="10515600" cy="1492014"/>
          </a:xfrm>
        </p:spPr>
        <p:txBody>
          <a:bodyPr>
            <a:normAutofit/>
          </a:bodyPr>
          <a:lstStyle/>
          <a:p>
            <a:r>
              <a:rPr lang="en-US" dirty="0" smtClean="0"/>
              <a:t>Every individual’s genome is different!</a:t>
            </a:r>
          </a:p>
          <a:p>
            <a:r>
              <a:rPr lang="en-US" dirty="0" smtClean="0"/>
              <a:t>Annotate based on a personal genome</a:t>
            </a:r>
          </a:p>
        </p:txBody>
      </p:sp>
      <p:grpSp>
        <p:nvGrpSpPr>
          <p:cNvPr id="298" name="Group 297"/>
          <p:cNvGrpSpPr/>
          <p:nvPr/>
        </p:nvGrpSpPr>
        <p:grpSpPr>
          <a:xfrm>
            <a:off x="2422371" y="4373048"/>
            <a:ext cx="5029200" cy="381000"/>
            <a:chOff x="2878973" y="2512418"/>
            <a:chExt cx="5029200" cy="381000"/>
          </a:xfrm>
        </p:grpSpPr>
        <p:sp>
          <p:nvSpPr>
            <p:cNvPr id="300" name="Rectangle 299"/>
            <p:cNvSpPr/>
            <p:nvPr/>
          </p:nvSpPr>
          <p:spPr>
            <a:xfrm>
              <a:off x="3344486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Rectangle 300"/>
            <p:cNvSpPr/>
            <p:nvPr/>
          </p:nvSpPr>
          <p:spPr>
            <a:xfrm>
              <a:off x="3649286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Rectangle 301"/>
            <p:cNvSpPr/>
            <p:nvPr/>
          </p:nvSpPr>
          <p:spPr>
            <a:xfrm>
              <a:off x="3801686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Rectangle 302"/>
            <p:cNvSpPr/>
            <p:nvPr/>
          </p:nvSpPr>
          <p:spPr>
            <a:xfrm>
              <a:off x="3954086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Rectangle 303"/>
            <p:cNvSpPr/>
            <p:nvPr/>
          </p:nvSpPr>
          <p:spPr>
            <a:xfrm>
              <a:off x="4106486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Rectangle 304"/>
            <p:cNvSpPr/>
            <p:nvPr/>
          </p:nvSpPr>
          <p:spPr>
            <a:xfrm>
              <a:off x="6231773" y="2512418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Rectangle 305"/>
            <p:cNvSpPr/>
            <p:nvPr/>
          </p:nvSpPr>
          <p:spPr>
            <a:xfrm>
              <a:off x="6384173" y="2512418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Rectangle 306"/>
            <p:cNvSpPr/>
            <p:nvPr/>
          </p:nvSpPr>
          <p:spPr>
            <a:xfrm>
              <a:off x="6536573" y="2512418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Rectangle 307"/>
            <p:cNvSpPr/>
            <p:nvPr/>
          </p:nvSpPr>
          <p:spPr>
            <a:xfrm>
              <a:off x="6688973" y="2512418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Rectangle 308"/>
            <p:cNvSpPr/>
            <p:nvPr/>
          </p:nvSpPr>
          <p:spPr>
            <a:xfrm>
              <a:off x="6841373" y="2512418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Rectangle 309"/>
            <p:cNvSpPr/>
            <p:nvPr/>
          </p:nvSpPr>
          <p:spPr>
            <a:xfrm>
              <a:off x="6993773" y="2512418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Rectangle 314"/>
            <p:cNvSpPr/>
            <p:nvPr/>
          </p:nvSpPr>
          <p:spPr>
            <a:xfrm>
              <a:off x="3496886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Rectangle 315"/>
            <p:cNvSpPr/>
            <p:nvPr/>
          </p:nvSpPr>
          <p:spPr>
            <a:xfrm>
              <a:off x="4258886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Rectangle 317"/>
            <p:cNvSpPr/>
            <p:nvPr/>
          </p:nvSpPr>
          <p:spPr>
            <a:xfrm>
              <a:off x="5469773" y="2512418"/>
              <a:ext cx="152400" cy="381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Rectangle 318"/>
            <p:cNvSpPr/>
            <p:nvPr/>
          </p:nvSpPr>
          <p:spPr>
            <a:xfrm>
              <a:off x="7603373" y="2512418"/>
              <a:ext cx="152400" cy="381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0" name="Group 319"/>
            <p:cNvGrpSpPr/>
            <p:nvPr/>
          </p:nvGrpSpPr>
          <p:grpSpPr>
            <a:xfrm>
              <a:off x="2878973" y="2512418"/>
              <a:ext cx="5029200" cy="381000"/>
              <a:chOff x="2878973" y="3127559"/>
              <a:chExt cx="5029200" cy="381000"/>
            </a:xfrm>
          </p:grpSpPr>
          <p:sp>
            <p:nvSpPr>
              <p:cNvPr id="327" name="Rectangle 326"/>
              <p:cNvSpPr/>
              <p:nvPr/>
            </p:nvSpPr>
            <p:spPr>
              <a:xfrm>
                <a:off x="28789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Rectangle 327"/>
              <p:cNvSpPr/>
              <p:nvPr/>
            </p:nvSpPr>
            <p:spPr>
              <a:xfrm>
                <a:off x="30313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Rectangle 328"/>
              <p:cNvSpPr/>
              <p:nvPr/>
            </p:nvSpPr>
            <p:spPr>
              <a:xfrm>
                <a:off x="31837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Rectangle 329"/>
              <p:cNvSpPr/>
              <p:nvPr/>
            </p:nvSpPr>
            <p:spPr>
              <a:xfrm>
                <a:off x="44029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Rectangle 330"/>
              <p:cNvSpPr/>
              <p:nvPr/>
            </p:nvSpPr>
            <p:spPr>
              <a:xfrm>
                <a:off x="45553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Rectangle 331"/>
              <p:cNvSpPr/>
              <p:nvPr/>
            </p:nvSpPr>
            <p:spPr>
              <a:xfrm>
                <a:off x="47077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Rectangle 332"/>
              <p:cNvSpPr/>
              <p:nvPr/>
            </p:nvSpPr>
            <p:spPr>
              <a:xfrm>
                <a:off x="48601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Rectangle 333"/>
              <p:cNvSpPr/>
              <p:nvPr/>
            </p:nvSpPr>
            <p:spPr>
              <a:xfrm>
                <a:off x="50125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Rectangle 334"/>
              <p:cNvSpPr/>
              <p:nvPr/>
            </p:nvSpPr>
            <p:spPr>
              <a:xfrm>
                <a:off x="51649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Rectangle 335"/>
              <p:cNvSpPr/>
              <p:nvPr/>
            </p:nvSpPr>
            <p:spPr>
              <a:xfrm>
                <a:off x="53173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Rectangle 336"/>
              <p:cNvSpPr/>
              <p:nvPr/>
            </p:nvSpPr>
            <p:spPr>
              <a:xfrm>
                <a:off x="56221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Rectangle 337"/>
              <p:cNvSpPr/>
              <p:nvPr/>
            </p:nvSpPr>
            <p:spPr>
              <a:xfrm>
                <a:off x="57745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Rectangle 338"/>
              <p:cNvSpPr/>
              <p:nvPr/>
            </p:nvSpPr>
            <p:spPr>
              <a:xfrm>
                <a:off x="59269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Rectangle 339"/>
              <p:cNvSpPr/>
              <p:nvPr/>
            </p:nvSpPr>
            <p:spPr>
              <a:xfrm>
                <a:off x="60793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Rectangle 340"/>
              <p:cNvSpPr/>
              <p:nvPr/>
            </p:nvSpPr>
            <p:spPr>
              <a:xfrm>
                <a:off x="71461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Rectangle 341"/>
              <p:cNvSpPr/>
              <p:nvPr/>
            </p:nvSpPr>
            <p:spPr>
              <a:xfrm>
                <a:off x="72985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Rectangle 342"/>
              <p:cNvSpPr/>
              <p:nvPr/>
            </p:nvSpPr>
            <p:spPr>
              <a:xfrm>
                <a:off x="74509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Rectangle 343"/>
              <p:cNvSpPr/>
              <p:nvPr/>
            </p:nvSpPr>
            <p:spPr>
              <a:xfrm>
                <a:off x="77557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1" name="Group 320"/>
            <p:cNvGrpSpPr/>
            <p:nvPr/>
          </p:nvGrpSpPr>
          <p:grpSpPr>
            <a:xfrm>
              <a:off x="3488573" y="2512418"/>
              <a:ext cx="4267200" cy="304800"/>
              <a:chOff x="3488573" y="3127559"/>
              <a:chExt cx="4267200" cy="304800"/>
            </a:xfrm>
          </p:grpSpPr>
          <p:sp>
            <p:nvSpPr>
              <p:cNvPr id="323" name="4-Point Star 322"/>
              <p:cNvSpPr/>
              <p:nvPr/>
            </p:nvSpPr>
            <p:spPr>
              <a:xfrm>
                <a:off x="3488573" y="3127559"/>
                <a:ext cx="143256" cy="304800"/>
              </a:xfrm>
              <a:prstGeom prst="star4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4-Point Star 323"/>
              <p:cNvSpPr/>
              <p:nvPr/>
            </p:nvSpPr>
            <p:spPr>
              <a:xfrm>
                <a:off x="4250573" y="3127559"/>
                <a:ext cx="143256" cy="304800"/>
              </a:xfrm>
              <a:prstGeom prst="star4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4-Point Star 324"/>
              <p:cNvSpPr/>
              <p:nvPr/>
            </p:nvSpPr>
            <p:spPr>
              <a:xfrm>
                <a:off x="7612517" y="3127559"/>
                <a:ext cx="143256" cy="304800"/>
              </a:xfrm>
              <a:prstGeom prst="star4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2" name="4-Point Star 321"/>
            <p:cNvSpPr/>
            <p:nvPr/>
          </p:nvSpPr>
          <p:spPr>
            <a:xfrm>
              <a:off x="5469773" y="2512418"/>
              <a:ext cx="143256" cy="304800"/>
            </a:xfrm>
            <a:prstGeom prst="star4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52" name="Group 351"/>
          <p:cNvGrpSpPr/>
          <p:nvPr/>
        </p:nvGrpSpPr>
        <p:grpSpPr>
          <a:xfrm>
            <a:off x="2416033" y="4373048"/>
            <a:ext cx="5029200" cy="381002"/>
            <a:chOff x="2873232" y="3468149"/>
            <a:chExt cx="5029200" cy="381002"/>
          </a:xfrm>
        </p:grpSpPr>
        <p:sp>
          <p:nvSpPr>
            <p:cNvPr id="354" name="Rectangle 353"/>
            <p:cNvSpPr/>
            <p:nvPr/>
          </p:nvSpPr>
          <p:spPr>
            <a:xfrm>
              <a:off x="3338745" y="3468151"/>
              <a:ext cx="152400" cy="381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Rectangle 354"/>
            <p:cNvSpPr/>
            <p:nvPr/>
          </p:nvSpPr>
          <p:spPr>
            <a:xfrm>
              <a:off x="3643545" y="3468151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Rectangle 355"/>
            <p:cNvSpPr/>
            <p:nvPr/>
          </p:nvSpPr>
          <p:spPr>
            <a:xfrm>
              <a:off x="3795945" y="3468151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Rectangle 356"/>
            <p:cNvSpPr/>
            <p:nvPr/>
          </p:nvSpPr>
          <p:spPr>
            <a:xfrm>
              <a:off x="3948345" y="3468151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Rectangle 357"/>
            <p:cNvSpPr/>
            <p:nvPr/>
          </p:nvSpPr>
          <p:spPr>
            <a:xfrm>
              <a:off x="4100745" y="3468151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Rectangle 358"/>
            <p:cNvSpPr/>
            <p:nvPr/>
          </p:nvSpPr>
          <p:spPr>
            <a:xfrm>
              <a:off x="6378432" y="3468151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/>
            <p:cNvSpPr/>
            <p:nvPr/>
          </p:nvSpPr>
          <p:spPr>
            <a:xfrm>
              <a:off x="6530832" y="3468151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Rectangle 360"/>
            <p:cNvSpPr/>
            <p:nvPr/>
          </p:nvSpPr>
          <p:spPr>
            <a:xfrm>
              <a:off x="6683232" y="3468151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Rectangle 361"/>
            <p:cNvSpPr/>
            <p:nvPr/>
          </p:nvSpPr>
          <p:spPr>
            <a:xfrm>
              <a:off x="6835632" y="3468151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Rectangle 362"/>
            <p:cNvSpPr/>
            <p:nvPr/>
          </p:nvSpPr>
          <p:spPr>
            <a:xfrm>
              <a:off x="6988032" y="3468151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Rectangle 366"/>
            <p:cNvSpPr/>
            <p:nvPr/>
          </p:nvSpPr>
          <p:spPr>
            <a:xfrm>
              <a:off x="3491145" y="3468151"/>
              <a:ext cx="152400" cy="381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Rectangle 367"/>
            <p:cNvSpPr/>
            <p:nvPr/>
          </p:nvSpPr>
          <p:spPr>
            <a:xfrm>
              <a:off x="4253145" y="3468151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9" name="Group 368"/>
            <p:cNvGrpSpPr/>
            <p:nvPr/>
          </p:nvGrpSpPr>
          <p:grpSpPr>
            <a:xfrm>
              <a:off x="2873232" y="3468151"/>
              <a:ext cx="5029200" cy="381000"/>
              <a:chOff x="2873232" y="3468151"/>
              <a:chExt cx="5029200" cy="381000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378" name="Rectangle 377"/>
              <p:cNvSpPr/>
              <p:nvPr/>
            </p:nvSpPr>
            <p:spPr>
              <a:xfrm>
                <a:off x="5464032" y="3468151"/>
                <a:ext cx="152400" cy="3810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Rectangle 378"/>
              <p:cNvSpPr/>
              <p:nvPr/>
            </p:nvSpPr>
            <p:spPr>
              <a:xfrm>
                <a:off x="7597632" y="3468151"/>
                <a:ext cx="152400" cy="3810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80" name="Group 379"/>
              <p:cNvGrpSpPr/>
              <p:nvPr/>
            </p:nvGrpSpPr>
            <p:grpSpPr>
              <a:xfrm>
                <a:off x="2873232" y="3468151"/>
                <a:ext cx="5029200" cy="381000"/>
                <a:chOff x="2878973" y="3127559"/>
                <a:chExt cx="5029200" cy="381000"/>
              </a:xfrm>
              <a:grpFill/>
            </p:grpSpPr>
            <p:sp>
              <p:nvSpPr>
                <p:cNvPr id="381" name="Rectangle 380"/>
                <p:cNvSpPr/>
                <p:nvPr/>
              </p:nvSpPr>
              <p:spPr>
                <a:xfrm>
                  <a:off x="28789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2" name="Rectangle 381"/>
                <p:cNvSpPr/>
                <p:nvPr/>
              </p:nvSpPr>
              <p:spPr>
                <a:xfrm>
                  <a:off x="30313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3" name="Rectangle 382"/>
                <p:cNvSpPr/>
                <p:nvPr/>
              </p:nvSpPr>
              <p:spPr>
                <a:xfrm>
                  <a:off x="31837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4" name="Rectangle 383"/>
                <p:cNvSpPr/>
                <p:nvPr/>
              </p:nvSpPr>
              <p:spPr>
                <a:xfrm>
                  <a:off x="4402973" y="3127559"/>
                  <a:ext cx="152400" cy="38100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5" name="Rectangle 384"/>
                <p:cNvSpPr/>
                <p:nvPr/>
              </p:nvSpPr>
              <p:spPr>
                <a:xfrm>
                  <a:off x="47077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6" name="Rectangle 385"/>
                <p:cNvSpPr/>
                <p:nvPr/>
              </p:nvSpPr>
              <p:spPr>
                <a:xfrm>
                  <a:off x="48601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7" name="Rectangle 386"/>
                <p:cNvSpPr/>
                <p:nvPr/>
              </p:nvSpPr>
              <p:spPr>
                <a:xfrm>
                  <a:off x="50125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8" name="Rectangle 387"/>
                <p:cNvSpPr/>
                <p:nvPr/>
              </p:nvSpPr>
              <p:spPr>
                <a:xfrm>
                  <a:off x="51649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9" name="Rectangle 388"/>
                <p:cNvSpPr/>
                <p:nvPr/>
              </p:nvSpPr>
              <p:spPr>
                <a:xfrm>
                  <a:off x="53173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0" name="Rectangle 389"/>
                <p:cNvSpPr/>
                <p:nvPr/>
              </p:nvSpPr>
              <p:spPr>
                <a:xfrm>
                  <a:off x="56221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1" name="Rectangle 390"/>
                <p:cNvSpPr/>
                <p:nvPr/>
              </p:nvSpPr>
              <p:spPr>
                <a:xfrm>
                  <a:off x="57745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2" name="Rectangle 391"/>
                <p:cNvSpPr/>
                <p:nvPr/>
              </p:nvSpPr>
              <p:spPr>
                <a:xfrm>
                  <a:off x="59269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3" name="Rectangle 392"/>
                <p:cNvSpPr/>
                <p:nvPr/>
              </p:nvSpPr>
              <p:spPr>
                <a:xfrm>
                  <a:off x="60793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4" name="Rectangle 393"/>
                <p:cNvSpPr/>
                <p:nvPr/>
              </p:nvSpPr>
              <p:spPr>
                <a:xfrm>
                  <a:off x="62317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5" name="Rectangle 394"/>
                <p:cNvSpPr/>
                <p:nvPr/>
              </p:nvSpPr>
              <p:spPr>
                <a:xfrm>
                  <a:off x="72985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6" name="Rectangle 395"/>
                <p:cNvSpPr/>
                <p:nvPr/>
              </p:nvSpPr>
              <p:spPr>
                <a:xfrm>
                  <a:off x="74509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7" name="Rectangle 396"/>
                <p:cNvSpPr/>
                <p:nvPr/>
              </p:nvSpPr>
              <p:spPr>
                <a:xfrm>
                  <a:off x="77557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70" name="4-Point Star 369"/>
            <p:cNvSpPr/>
            <p:nvPr/>
          </p:nvSpPr>
          <p:spPr>
            <a:xfrm>
              <a:off x="3830005" y="3468151"/>
              <a:ext cx="143256" cy="304800"/>
            </a:xfrm>
            <a:prstGeom prst="star4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4-Point Star 370"/>
            <p:cNvSpPr/>
            <p:nvPr/>
          </p:nvSpPr>
          <p:spPr>
            <a:xfrm>
              <a:off x="4244832" y="3468151"/>
              <a:ext cx="143256" cy="304800"/>
            </a:xfrm>
            <a:prstGeom prst="star4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4-Point Star 371"/>
            <p:cNvSpPr/>
            <p:nvPr/>
          </p:nvSpPr>
          <p:spPr>
            <a:xfrm>
              <a:off x="6528440" y="3468151"/>
              <a:ext cx="143256" cy="304800"/>
            </a:xfrm>
            <a:prstGeom prst="star4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Rectangle 372"/>
            <p:cNvSpPr/>
            <p:nvPr/>
          </p:nvSpPr>
          <p:spPr>
            <a:xfrm>
              <a:off x="7142124" y="3468151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Rectangle 373"/>
            <p:cNvSpPr/>
            <p:nvPr/>
          </p:nvSpPr>
          <p:spPr>
            <a:xfrm>
              <a:off x="4549633" y="3468149"/>
              <a:ext cx="152400" cy="381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4-Point Star 376"/>
            <p:cNvSpPr/>
            <p:nvPr/>
          </p:nvSpPr>
          <p:spPr>
            <a:xfrm>
              <a:off x="5464032" y="3468151"/>
              <a:ext cx="143256" cy="304800"/>
            </a:xfrm>
            <a:prstGeom prst="star4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05" name="Group 404"/>
          <p:cNvGrpSpPr/>
          <p:nvPr/>
        </p:nvGrpSpPr>
        <p:grpSpPr>
          <a:xfrm>
            <a:off x="2427515" y="4374211"/>
            <a:ext cx="5030246" cy="381004"/>
            <a:chOff x="2873233" y="4458745"/>
            <a:chExt cx="5030246" cy="381004"/>
          </a:xfrm>
        </p:grpSpPr>
        <p:sp>
          <p:nvSpPr>
            <p:cNvPr id="407" name="Rectangle 406"/>
            <p:cNvSpPr/>
            <p:nvPr/>
          </p:nvSpPr>
          <p:spPr>
            <a:xfrm>
              <a:off x="3338746" y="4458749"/>
              <a:ext cx="152400" cy="381000"/>
            </a:xfrm>
            <a:prstGeom prst="rect">
              <a:avLst/>
            </a:prstGeom>
            <a:solidFill>
              <a:srgbClr val="66FFFF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Rectangle 407"/>
            <p:cNvSpPr/>
            <p:nvPr/>
          </p:nvSpPr>
          <p:spPr>
            <a:xfrm>
              <a:off x="3643546" y="4458749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Rectangle 408"/>
            <p:cNvSpPr/>
            <p:nvPr/>
          </p:nvSpPr>
          <p:spPr>
            <a:xfrm>
              <a:off x="3795946" y="4458749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Rectangle 409"/>
            <p:cNvSpPr/>
            <p:nvPr/>
          </p:nvSpPr>
          <p:spPr>
            <a:xfrm>
              <a:off x="3948346" y="4458749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Rectangle 410"/>
            <p:cNvSpPr/>
            <p:nvPr/>
          </p:nvSpPr>
          <p:spPr>
            <a:xfrm>
              <a:off x="4100746" y="4458749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Rectangle 411"/>
            <p:cNvSpPr/>
            <p:nvPr/>
          </p:nvSpPr>
          <p:spPr>
            <a:xfrm>
              <a:off x="6378433" y="4458749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Rectangle 412"/>
            <p:cNvSpPr/>
            <p:nvPr/>
          </p:nvSpPr>
          <p:spPr>
            <a:xfrm>
              <a:off x="6530833" y="4458749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Rectangle 413"/>
            <p:cNvSpPr/>
            <p:nvPr/>
          </p:nvSpPr>
          <p:spPr>
            <a:xfrm>
              <a:off x="6683233" y="4458749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Rectangle 414"/>
            <p:cNvSpPr/>
            <p:nvPr/>
          </p:nvSpPr>
          <p:spPr>
            <a:xfrm>
              <a:off x="6835633" y="4458749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" name="Rectangle 419"/>
            <p:cNvSpPr/>
            <p:nvPr/>
          </p:nvSpPr>
          <p:spPr>
            <a:xfrm>
              <a:off x="3491146" y="4458749"/>
              <a:ext cx="152400" cy="381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Rectangle 420"/>
            <p:cNvSpPr/>
            <p:nvPr/>
          </p:nvSpPr>
          <p:spPr>
            <a:xfrm>
              <a:off x="4253146" y="4458749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3" name="Group 422"/>
            <p:cNvGrpSpPr/>
            <p:nvPr/>
          </p:nvGrpSpPr>
          <p:grpSpPr>
            <a:xfrm>
              <a:off x="2873233" y="4458749"/>
              <a:ext cx="5029200" cy="381000"/>
              <a:chOff x="2873232" y="3468151"/>
              <a:chExt cx="5029200" cy="381000"/>
            </a:xfrm>
            <a:solidFill>
              <a:srgbClr val="66FFFF"/>
            </a:solidFill>
          </p:grpSpPr>
          <p:sp>
            <p:nvSpPr>
              <p:cNvPr id="435" name="Rectangle 434"/>
              <p:cNvSpPr/>
              <p:nvPr/>
            </p:nvSpPr>
            <p:spPr>
              <a:xfrm>
                <a:off x="5464032" y="3468151"/>
                <a:ext cx="152400" cy="381000"/>
              </a:xfrm>
              <a:prstGeom prst="rect">
                <a:avLst/>
              </a:prstGeom>
              <a:grp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6" name="Rectangle 435"/>
              <p:cNvSpPr/>
              <p:nvPr/>
            </p:nvSpPr>
            <p:spPr>
              <a:xfrm>
                <a:off x="7597632" y="3468151"/>
                <a:ext cx="152400" cy="381000"/>
              </a:xfrm>
              <a:prstGeom prst="rect">
                <a:avLst/>
              </a:prstGeom>
              <a:grp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37" name="Group 436"/>
              <p:cNvGrpSpPr/>
              <p:nvPr/>
            </p:nvGrpSpPr>
            <p:grpSpPr>
              <a:xfrm>
                <a:off x="2873232" y="3468151"/>
                <a:ext cx="5029200" cy="381000"/>
                <a:chOff x="2878973" y="3127559"/>
                <a:chExt cx="5029200" cy="381000"/>
              </a:xfrm>
              <a:grpFill/>
            </p:grpSpPr>
            <p:sp>
              <p:nvSpPr>
                <p:cNvPr id="438" name="Rectangle 437"/>
                <p:cNvSpPr/>
                <p:nvPr/>
              </p:nvSpPr>
              <p:spPr>
                <a:xfrm>
                  <a:off x="28789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9" name="Rectangle 438"/>
                <p:cNvSpPr/>
                <p:nvPr/>
              </p:nvSpPr>
              <p:spPr>
                <a:xfrm>
                  <a:off x="30313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0" name="Rectangle 439"/>
                <p:cNvSpPr/>
                <p:nvPr/>
              </p:nvSpPr>
              <p:spPr>
                <a:xfrm>
                  <a:off x="31837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1" name="Rectangle 440"/>
                <p:cNvSpPr/>
                <p:nvPr/>
              </p:nvSpPr>
              <p:spPr>
                <a:xfrm>
                  <a:off x="44029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2" name="Rectangle 441"/>
                <p:cNvSpPr/>
                <p:nvPr/>
              </p:nvSpPr>
              <p:spPr>
                <a:xfrm>
                  <a:off x="47077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3" name="Rectangle 442"/>
                <p:cNvSpPr/>
                <p:nvPr/>
              </p:nvSpPr>
              <p:spPr>
                <a:xfrm>
                  <a:off x="48601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4" name="Rectangle 443"/>
                <p:cNvSpPr/>
                <p:nvPr/>
              </p:nvSpPr>
              <p:spPr>
                <a:xfrm>
                  <a:off x="50125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5" name="Rectangle 444"/>
                <p:cNvSpPr/>
                <p:nvPr/>
              </p:nvSpPr>
              <p:spPr>
                <a:xfrm>
                  <a:off x="51649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6" name="Rectangle 445"/>
                <p:cNvSpPr/>
                <p:nvPr/>
              </p:nvSpPr>
              <p:spPr>
                <a:xfrm>
                  <a:off x="53173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7" name="Rectangle 446"/>
                <p:cNvSpPr/>
                <p:nvPr/>
              </p:nvSpPr>
              <p:spPr>
                <a:xfrm>
                  <a:off x="56221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8" name="Rectangle 447"/>
                <p:cNvSpPr/>
                <p:nvPr/>
              </p:nvSpPr>
              <p:spPr>
                <a:xfrm>
                  <a:off x="57745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9" name="Rectangle 448"/>
                <p:cNvSpPr/>
                <p:nvPr/>
              </p:nvSpPr>
              <p:spPr>
                <a:xfrm>
                  <a:off x="59269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0" name="Rectangle 449"/>
                <p:cNvSpPr/>
                <p:nvPr/>
              </p:nvSpPr>
              <p:spPr>
                <a:xfrm>
                  <a:off x="71442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1" name="Rectangle 450"/>
                <p:cNvSpPr/>
                <p:nvPr/>
              </p:nvSpPr>
              <p:spPr>
                <a:xfrm>
                  <a:off x="72985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2" name="Rectangle 451"/>
                <p:cNvSpPr/>
                <p:nvPr/>
              </p:nvSpPr>
              <p:spPr>
                <a:xfrm>
                  <a:off x="74509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3" name="Rectangle 452"/>
                <p:cNvSpPr/>
                <p:nvPr/>
              </p:nvSpPr>
              <p:spPr>
                <a:xfrm>
                  <a:off x="77557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424" name="4-Point Star 423"/>
            <p:cNvSpPr/>
            <p:nvPr/>
          </p:nvSpPr>
          <p:spPr>
            <a:xfrm>
              <a:off x="3830006" y="4458749"/>
              <a:ext cx="143256" cy="304800"/>
            </a:xfrm>
            <a:prstGeom prst="star4">
              <a:avLst/>
            </a:prstGeom>
            <a:ln>
              <a:solidFill>
                <a:schemeClr val="accent5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4-Point Star 424"/>
            <p:cNvSpPr/>
            <p:nvPr/>
          </p:nvSpPr>
          <p:spPr>
            <a:xfrm>
              <a:off x="4244833" y="4458749"/>
              <a:ext cx="143256" cy="304800"/>
            </a:xfrm>
            <a:prstGeom prst="star4">
              <a:avLst/>
            </a:prstGeom>
            <a:ln>
              <a:solidFill>
                <a:schemeClr val="accent5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4-Point Star 425"/>
            <p:cNvSpPr/>
            <p:nvPr/>
          </p:nvSpPr>
          <p:spPr>
            <a:xfrm>
              <a:off x="6528441" y="4458749"/>
              <a:ext cx="143256" cy="304800"/>
            </a:xfrm>
            <a:prstGeom prst="star4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Rectangle 426"/>
            <p:cNvSpPr/>
            <p:nvPr/>
          </p:nvSpPr>
          <p:spPr>
            <a:xfrm>
              <a:off x="4549634" y="4458747"/>
              <a:ext cx="152400" cy="381000"/>
            </a:xfrm>
            <a:prstGeom prst="rect">
              <a:avLst/>
            </a:prstGeom>
            <a:solidFill>
              <a:srgbClr val="66FF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Rectangle 427"/>
            <p:cNvSpPr/>
            <p:nvPr/>
          </p:nvSpPr>
          <p:spPr>
            <a:xfrm>
              <a:off x="6223360" y="4458749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Rectangle 428"/>
            <p:cNvSpPr/>
            <p:nvPr/>
          </p:nvSpPr>
          <p:spPr>
            <a:xfrm>
              <a:off x="6074129" y="4458749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Rectangle 429"/>
            <p:cNvSpPr/>
            <p:nvPr/>
          </p:nvSpPr>
          <p:spPr>
            <a:xfrm>
              <a:off x="6988033" y="4458745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Rectangle 431"/>
            <p:cNvSpPr/>
            <p:nvPr/>
          </p:nvSpPr>
          <p:spPr>
            <a:xfrm>
              <a:off x="7751079" y="4458745"/>
              <a:ext cx="152400" cy="381000"/>
            </a:xfrm>
            <a:prstGeom prst="rect">
              <a:avLst/>
            </a:prstGeom>
            <a:solidFill>
              <a:srgbClr val="66FFFF"/>
            </a:solidFill>
            <a:ln>
              <a:solidFill>
                <a:srgbClr val="3F78AB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4-Point Star 432"/>
            <p:cNvSpPr/>
            <p:nvPr/>
          </p:nvSpPr>
          <p:spPr>
            <a:xfrm>
              <a:off x="7453727" y="4469631"/>
              <a:ext cx="143256" cy="304800"/>
            </a:xfrm>
            <a:prstGeom prst="star4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4-Point Star 433"/>
            <p:cNvSpPr/>
            <p:nvPr/>
          </p:nvSpPr>
          <p:spPr>
            <a:xfrm>
              <a:off x="5464033" y="4458749"/>
              <a:ext cx="143256" cy="304800"/>
            </a:xfrm>
            <a:prstGeom prst="star4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1" name="Group 460"/>
          <p:cNvGrpSpPr/>
          <p:nvPr/>
        </p:nvGrpSpPr>
        <p:grpSpPr>
          <a:xfrm>
            <a:off x="2421774" y="4362102"/>
            <a:ext cx="5029200" cy="381000"/>
            <a:chOff x="2421774" y="3917266"/>
            <a:chExt cx="5029200" cy="381000"/>
          </a:xfrm>
        </p:grpSpPr>
        <p:sp>
          <p:nvSpPr>
            <p:cNvPr id="462" name="Rectangle 461"/>
            <p:cNvSpPr/>
            <p:nvPr/>
          </p:nvSpPr>
          <p:spPr>
            <a:xfrm>
              <a:off x="24217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Rectangle 462"/>
            <p:cNvSpPr/>
            <p:nvPr/>
          </p:nvSpPr>
          <p:spPr>
            <a:xfrm>
              <a:off x="25741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Rectangle 463"/>
            <p:cNvSpPr/>
            <p:nvPr/>
          </p:nvSpPr>
          <p:spPr>
            <a:xfrm>
              <a:off x="27265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Rectangle 464"/>
            <p:cNvSpPr/>
            <p:nvPr/>
          </p:nvSpPr>
          <p:spPr>
            <a:xfrm>
              <a:off x="28789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Rectangle 465"/>
            <p:cNvSpPr/>
            <p:nvPr/>
          </p:nvSpPr>
          <p:spPr>
            <a:xfrm>
              <a:off x="31837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Rectangle 466"/>
            <p:cNvSpPr/>
            <p:nvPr/>
          </p:nvSpPr>
          <p:spPr>
            <a:xfrm>
              <a:off x="33361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Rectangle 467"/>
            <p:cNvSpPr/>
            <p:nvPr/>
          </p:nvSpPr>
          <p:spPr>
            <a:xfrm>
              <a:off x="34885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Rectangle 468"/>
            <p:cNvSpPr/>
            <p:nvPr/>
          </p:nvSpPr>
          <p:spPr>
            <a:xfrm>
              <a:off x="36409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Rectangle 469"/>
            <p:cNvSpPr/>
            <p:nvPr/>
          </p:nvSpPr>
          <p:spPr>
            <a:xfrm>
              <a:off x="39457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Rectangle 470"/>
            <p:cNvSpPr/>
            <p:nvPr/>
          </p:nvSpPr>
          <p:spPr>
            <a:xfrm>
              <a:off x="40981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Rectangle 471"/>
            <p:cNvSpPr/>
            <p:nvPr/>
          </p:nvSpPr>
          <p:spPr>
            <a:xfrm>
              <a:off x="42505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Rectangle 472"/>
            <p:cNvSpPr/>
            <p:nvPr/>
          </p:nvSpPr>
          <p:spPr>
            <a:xfrm>
              <a:off x="44029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Rectangle 473"/>
            <p:cNvSpPr/>
            <p:nvPr/>
          </p:nvSpPr>
          <p:spPr>
            <a:xfrm>
              <a:off x="45553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Rectangle 474"/>
            <p:cNvSpPr/>
            <p:nvPr/>
          </p:nvSpPr>
          <p:spPr>
            <a:xfrm>
              <a:off x="47077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Rectangle 475"/>
            <p:cNvSpPr/>
            <p:nvPr/>
          </p:nvSpPr>
          <p:spPr>
            <a:xfrm>
              <a:off x="48601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Rectangle 476"/>
            <p:cNvSpPr/>
            <p:nvPr/>
          </p:nvSpPr>
          <p:spPr>
            <a:xfrm>
              <a:off x="51649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Rectangle 477"/>
            <p:cNvSpPr/>
            <p:nvPr/>
          </p:nvSpPr>
          <p:spPr>
            <a:xfrm>
              <a:off x="53173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Rectangle 478"/>
            <p:cNvSpPr/>
            <p:nvPr/>
          </p:nvSpPr>
          <p:spPr>
            <a:xfrm>
              <a:off x="54697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Rectangle 479"/>
            <p:cNvSpPr/>
            <p:nvPr/>
          </p:nvSpPr>
          <p:spPr>
            <a:xfrm>
              <a:off x="56221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Rectangle 480"/>
            <p:cNvSpPr/>
            <p:nvPr/>
          </p:nvSpPr>
          <p:spPr>
            <a:xfrm>
              <a:off x="5774574" y="3917266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Rectangle 481"/>
            <p:cNvSpPr/>
            <p:nvPr/>
          </p:nvSpPr>
          <p:spPr>
            <a:xfrm>
              <a:off x="5926974" y="3917266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Rectangle 482"/>
            <p:cNvSpPr/>
            <p:nvPr/>
          </p:nvSpPr>
          <p:spPr>
            <a:xfrm>
              <a:off x="6079374" y="3917266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Rectangle 483"/>
            <p:cNvSpPr/>
            <p:nvPr/>
          </p:nvSpPr>
          <p:spPr>
            <a:xfrm>
              <a:off x="6231774" y="3917266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Rectangle 484"/>
            <p:cNvSpPr/>
            <p:nvPr/>
          </p:nvSpPr>
          <p:spPr>
            <a:xfrm>
              <a:off x="6384174" y="3917266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Rectangle 485"/>
            <p:cNvSpPr/>
            <p:nvPr/>
          </p:nvSpPr>
          <p:spPr>
            <a:xfrm>
              <a:off x="6536574" y="3917266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7" name="Rectangle 486"/>
            <p:cNvSpPr/>
            <p:nvPr/>
          </p:nvSpPr>
          <p:spPr>
            <a:xfrm>
              <a:off x="66889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Rectangle 487"/>
            <p:cNvSpPr/>
            <p:nvPr/>
          </p:nvSpPr>
          <p:spPr>
            <a:xfrm>
              <a:off x="68413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9" name="Rectangle 488"/>
            <p:cNvSpPr/>
            <p:nvPr/>
          </p:nvSpPr>
          <p:spPr>
            <a:xfrm>
              <a:off x="69937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0" name="Rectangle 489"/>
            <p:cNvSpPr/>
            <p:nvPr/>
          </p:nvSpPr>
          <p:spPr>
            <a:xfrm>
              <a:off x="72985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2" name="Rectangle 501"/>
            <p:cNvSpPr/>
            <p:nvPr/>
          </p:nvSpPr>
          <p:spPr>
            <a:xfrm>
              <a:off x="30313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3" name="Rectangle 502"/>
            <p:cNvSpPr/>
            <p:nvPr/>
          </p:nvSpPr>
          <p:spPr>
            <a:xfrm>
              <a:off x="37933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4" name="Rectangle 503"/>
            <p:cNvSpPr/>
            <p:nvPr/>
          </p:nvSpPr>
          <p:spPr>
            <a:xfrm>
              <a:off x="50125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5" name="Rectangle 504"/>
            <p:cNvSpPr/>
            <p:nvPr/>
          </p:nvSpPr>
          <p:spPr>
            <a:xfrm>
              <a:off x="71461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7" name="4-Point Star 506"/>
            <p:cNvSpPr/>
            <p:nvPr/>
          </p:nvSpPr>
          <p:spPr>
            <a:xfrm>
              <a:off x="3031374" y="3917266"/>
              <a:ext cx="143256" cy="304800"/>
            </a:xfrm>
            <a:prstGeom prst="star4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8" name="4-Point Star 507"/>
            <p:cNvSpPr/>
            <p:nvPr/>
          </p:nvSpPr>
          <p:spPr>
            <a:xfrm>
              <a:off x="3793374" y="3917266"/>
              <a:ext cx="143256" cy="304800"/>
            </a:xfrm>
            <a:prstGeom prst="star4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9" name="4-Point Star 508"/>
            <p:cNvSpPr/>
            <p:nvPr/>
          </p:nvSpPr>
          <p:spPr>
            <a:xfrm>
              <a:off x="5012574" y="3917266"/>
              <a:ext cx="143256" cy="304800"/>
            </a:xfrm>
            <a:prstGeom prst="star4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0" name="4-Point Star 509"/>
            <p:cNvSpPr/>
            <p:nvPr/>
          </p:nvSpPr>
          <p:spPr>
            <a:xfrm>
              <a:off x="7155318" y="3917266"/>
              <a:ext cx="143256" cy="304800"/>
            </a:xfrm>
            <a:prstGeom prst="star4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12" name="Picture 51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5194" y="4085407"/>
            <a:ext cx="164592" cy="749808"/>
          </a:xfrm>
          <a:prstGeom prst="rect">
            <a:avLst/>
          </a:prstGeom>
        </p:spPr>
      </p:pic>
      <p:pic>
        <p:nvPicPr>
          <p:cNvPr id="513" name="Picture 3" descr="C:\Users\JM\Pics\science graphics\stickman_blue.png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/>
          <a:stretch>
            <a:fillRect/>
          </a:stretch>
        </p:blipFill>
        <p:spPr bwMode="auto">
          <a:xfrm flipH="1">
            <a:off x="1893533" y="4176815"/>
            <a:ext cx="168116" cy="751579"/>
          </a:xfrm>
          <a:prstGeom prst="rect">
            <a:avLst/>
          </a:prstGeom>
          <a:noFill/>
        </p:spPr>
      </p:pic>
      <p:pic>
        <p:nvPicPr>
          <p:cNvPr id="514" name="Picture 5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49983" y="4274266"/>
            <a:ext cx="167720" cy="749808"/>
          </a:xfrm>
          <a:prstGeom prst="rect">
            <a:avLst/>
          </a:prstGeom>
        </p:spPr>
      </p:pic>
      <p:grpSp>
        <p:nvGrpSpPr>
          <p:cNvPr id="515" name="Group 514"/>
          <p:cNvGrpSpPr/>
          <p:nvPr/>
        </p:nvGrpSpPr>
        <p:grpSpPr>
          <a:xfrm>
            <a:off x="1725934" y="4085520"/>
            <a:ext cx="492386" cy="940346"/>
            <a:chOff x="1725934" y="3628320"/>
            <a:chExt cx="492386" cy="940346"/>
          </a:xfrm>
        </p:grpSpPr>
        <p:pic>
          <p:nvPicPr>
            <p:cNvPr id="516" name="Picture 515"/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53728" y="3818858"/>
              <a:ext cx="164592" cy="749808"/>
            </a:xfrm>
            <a:prstGeom prst="rect">
              <a:avLst/>
            </a:prstGeom>
          </p:spPr>
        </p:pic>
        <p:pic>
          <p:nvPicPr>
            <p:cNvPr id="517" name="Picture 516"/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90379" y="3721324"/>
              <a:ext cx="164592" cy="749808"/>
            </a:xfrm>
            <a:prstGeom prst="rect">
              <a:avLst/>
            </a:prstGeom>
          </p:spPr>
        </p:pic>
        <p:pic>
          <p:nvPicPr>
            <p:cNvPr id="518" name="Picture 517"/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25934" y="3628320"/>
              <a:ext cx="164592" cy="7498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782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0.03151 0.088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" y="442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03242 -0.0655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-328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7.40741E-7 L 0.03255 -0.2071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8" y="-1037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.00139 L 0.06536 -0.195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8" y="-986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0.00278 L 0.05013 -0.063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-331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00556 L 0.03828 0.07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3" y="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769990"/>
          </a:xfrm>
        </p:spPr>
        <p:txBody>
          <a:bodyPr/>
          <a:lstStyle/>
          <a:p>
            <a:r>
              <a:rPr lang="en-US" sz="4800" b="1" dirty="0"/>
              <a:t>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40222"/>
            <a:ext cx="10681138" cy="527619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i="1" dirty="0" smtClean="0"/>
              <a:t>Approach 1: Using the human reference genome</a:t>
            </a:r>
          </a:p>
          <a:p>
            <a:pPr marL="0" indent="0">
              <a:buNone/>
            </a:pPr>
            <a:r>
              <a:rPr lang="en-US" b="1" u="sng" dirty="0" smtClean="0"/>
              <a:t>Project 1</a:t>
            </a:r>
            <a:r>
              <a:rPr lang="en-US" dirty="0" smtClean="0"/>
              <a:t>: Annotating coding variants in protein-protein interactions using networks and protein repeat domains</a:t>
            </a:r>
          </a:p>
          <a:p>
            <a:pPr marL="0" indent="0">
              <a:buNone/>
            </a:pPr>
            <a:r>
              <a:rPr lang="en-US" dirty="0" smtClean="0"/>
              <a:t>-- a network perspective</a:t>
            </a:r>
          </a:p>
          <a:p>
            <a:pPr marL="0" indent="0">
              <a:buNone/>
            </a:pPr>
            <a:r>
              <a:rPr lang="en-US" dirty="0" smtClean="0"/>
              <a:t>-- a molecular perspective</a:t>
            </a:r>
          </a:p>
          <a:p>
            <a:pPr marL="0" indent="0">
              <a:buNone/>
            </a:pPr>
            <a:r>
              <a:rPr lang="en-US" dirty="0" smtClean="0"/>
              <a:t>-- a protein domain perspective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i="1" dirty="0" smtClean="0"/>
              <a:t>Approach 2: Using personal genomes</a:t>
            </a:r>
          </a:p>
          <a:p>
            <a:pPr marL="0" indent="0">
              <a:buNone/>
            </a:pPr>
            <a:r>
              <a:rPr lang="en-US" b="1" u="sng" dirty="0" smtClean="0"/>
              <a:t>Project 2:</a:t>
            </a:r>
            <a:r>
              <a:rPr lang="en-US" dirty="0" smtClean="0"/>
              <a:t> </a:t>
            </a:r>
            <a:r>
              <a:rPr lang="en-US" dirty="0" err="1" smtClean="0"/>
              <a:t>AlleleDB</a:t>
            </a:r>
            <a:r>
              <a:rPr lang="en-US" dirty="0"/>
              <a:t>,</a:t>
            </a:r>
            <a:r>
              <a:rPr lang="en-US" dirty="0" smtClean="0"/>
              <a:t> a resource for allele-specific variants using </a:t>
            </a:r>
            <a:r>
              <a:rPr lang="en-US" dirty="0" smtClean="0"/>
              <a:t>1000-Genomes-Project </a:t>
            </a:r>
            <a:r>
              <a:rPr lang="en-US" dirty="0" smtClean="0"/>
              <a:t>individuals</a:t>
            </a:r>
          </a:p>
          <a:p>
            <a:pPr marL="0" indent="0">
              <a:buNone/>
            </a:pPr>
            <a:r>
              <a:rPr lang="en-US" dirty="0" smtClean="0"/>
              <a:t>-- what is allele-specific behavior</a:t>
            </a:r>
          </a:p>
          <a:p>
            <a:pPr marL="0" indent="0">
              <a:buNone/>
            </a:pPr>
            <a:r>
              <a:rPr lang="en-US" dirty="0" smtClean="0"/>
              <a:t>-- how to detect genome-wide allele-specific variants</a:t>
            </a:r>
          </a:p>
          <a:p>
            <a:pPr marL="0" indent="0">
              <a:buNone/>
            </a:pPr>
            <a:r>
              <a:rPr lang="en-US" dirty="0" smtClean="0"/>
              <a:t>-- creating the </a:t>
            </a:r>
            <a:r>
              <a:rPr lang="en-US" dirty="0" err="1" smtClean="0"/>
              <a:t>AlleleDB</a:t>
            </a:r>
            <a:r>
              <a:rPr lang="en-US" dirty="0" smtClean="0"/>
              <a:t> resource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38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Annotating variants in protein-protein interactions using networks and protein repeat domains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3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Based on the following selected work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985938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 </a:t>
            </a:r>
            <a:r>
              <a:rPr lang="en-US" dirty="0" err="1" smtClean="0"/>
              <a:t>Khurana</a:t>
            </a:r>
            <a:r>
              <a:rPr lang="en-US" dirty="0" smtClean="0"/>
              <a:t> E.*, Fu Y*., </a:t>
            </a:r>
            <a:r>
              <a:rPr lang="en-US" b="1" u="sng" dirty="0" smtClean="0"/>
              <a:t>Chen J.</a:t>
            </a:r>
            <a:r>
              <a:rPr lang="en-US" dirty="0" smtClean="0"/>
              <a:t> and Gerstein M., </a:t>
            </a:r>
            <a:r>
              <a:rPr lang="en-US" i="1" dirty="0" err="1" smtClean="0"/>
              <a:t>PLoS</a:t>
            </a:r>
            <a:r>
              <a:rPr lang="en-US" i="1" dirty="0" smtClean="0"/>
              <a:t> Comp </a:t>
            </a:r>
            <a:r>
              <a:rPr lang="en-US" i="1" dirty="0" err="1" smtClean="0"/>
              <a:t>Biol</a:t>
            </a:r>
            <a:r>
              <a:rPr lang="en-US" i="1" dirty="0"/>
              <a:t> </a:t>
            </a:r>
            <a:r>
              <a:rPr lang="en-US" dirty="0" smtClean="0"/>
              <a:t>(2013)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 </a:t>
            </a:r>
            <a:r>
              <a:rPr lang="en-US" b="1" u="sng" dirty="0" smtClean="0"/>
              <a:t>Chen J.</a:t>
            </a:r>
            <a:r>
              <a:rPr lang="en-US" dirty="0" smtClean="0"/>
              <a:t>, Sawyer N. and Regan L. </a:t>
            </a:r>
            <a:r>
              <a:rPr lang="en-US" i="1" dirty="0" err="1" smtClean="0"/>
              <a:t>Prot</a:t>
            </a:r>
            <a:r>
              <a:rPr lang="en-US" i="1" dirty="0" smtClean="0"/>
              <a:t> </a:t>
            </a:r>
            <a:r>
              <a:rPr lang="en-US" i="1" dirty="0" err="1" smtClean="0"/>
              <a:t>Sci</a:t>
            </a:r>
            <a:r>
              <a:rPr lang="en-US" i="1" dirty="0" smtClean="0"/>
              <a:t> </a:t>
            </a:r>
            <a:r>
              <a:rPr lang="en-US" dirty="0" smtClean="0"/>
              <a:t>(2013)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 Sawyer N.*, </a:t>
            </a:r>
            <a:r>
              <a:rPr lang="en-US" b="1" u="sng" dirty="0" smtClean="0"/>
              <a:t>Chen J.*</a:t>
            </a:r>
            <a:r>
              <a:rPr lang="en-US" dirty="0" smtClean="0"/>
              <a:t> and Regan L. </a:t>
            </a:r>
            <a:r>
              <a:rPr lang="en-US" i="1" dirty="0" smtClean="0"/>
              <a:t>J </a:t>
            </a:r>
            <a:r>
              <a:rPr lang="en-US" i="1" dirty="0" err="1" smtClean="0"/>
              <a:t>Mol</a:t>
            </a:r>
            <a:r>
              <a:rPr lang="en-US" i="1" dirty="0" smtClean="0"/>
              <a:t> </a:t>
            </a:r>
            <a:r>
              <a:rPr lang="en-US" i="1" dirty="0" err="1" smtClean="0"/>
              <a:t>Biol</a:t>
            </a:r>
            <a:r>
              <a:rPr lang="en-US" i="1" dirty="0" smtClean="0"/>
              <a:t> </a:t>
            </a:r>
            <a:r>
              <a:rPr lang="en-US" dirty="0" smtClean="0"/>
              <a:t>(2013)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 </a:t>
            </a:r>
            <a:r>
              <a:rPr lang="en-US" b="1" u="sng" dirty="0" smtClean="0"/>
              <a:t>Chen J.</a:t>
            </a:r>
            <a:r>
              <a:rPr lang="en-US" dirty="0" smtClean="0"/>
              <a:t>, </a:t>
            </a:r>
            <a:r>
              <a:rPr lang="en-US" i="1" dirty="0" smtClean="0"/>
              <a:t>et al</a:t>
            </a:r>
            <a:r>
              <a:rPr lang="en-US" dirty="0" smtClean="0"/>
              <a:t>. </a:t>
            </a:r>
            <a:r>
              <a:rPr lang="en-US" dirty="0" smtClean="0"/>
              <a:t>(manuscript in preparation)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17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38200" y="5941233"/>
            <a:ext cx="6235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* These authors contributed </a:t>
            </a:r>
            <a:r>
              <a:rPr lang="en-US" sz="2400" dirty="0" smtClean="0"/>
              <a:t>equally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702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network perspective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Annotating variants in protein-protein interactions using networks and protein repeat domains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22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4-Point Star 96"/>
          <p:cNvSpPr/>
          <p:nvPr/>
        </p:nvSpPr>
        <p:spPr>
          <a:xfrm>
            <a:off x="7246024" y="3776009"/>
            <a:ext cx="295656" cy="629055"/>
          </a:xfrm>
          <a:prstGeom prst="star4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5396"/>
          </a:xfrm>
        </p:spPr>
        <p:txBody>
          <a:bodyPr/>
          <a:lstStyle/>
          <a:p>
            <a:r>
              <a:rPr lang="en-US" b="1" dirty="0" smtClean="0"/>
              <a:t>Proteins are encoded by DNA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19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92856" y="1658189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45256" y="1658189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597656" y="1658189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750056" y="1658189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054856" y="1658189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207256" y="1658189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359656" y="1658189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512056" y="1658189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816856" y="1658189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969256" y="1658189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121656" y="1658189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274056" y="1658189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426456" y="1658189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578856" y="1658189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731256" y="1658189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036056" y="1658189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188456" y="1658189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340856" y="1658189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493256" y="1658189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645656" y="1658189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798056" y="1658189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950456" y="1658189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8102856" y="1658189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8255256" y="1658189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8407656" y="1658189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8560056" y="1658189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8712456" y="1658189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8864856" y="1658189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9169656" y="1658189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902456" y="1658189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5664456" y="1658189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883656" y="1658189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9017256" y="1658189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7241010" y="2039191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ourier New" pitchFamily="49" charset="0"/>
                <a:cs typeface="Courier New" pitchFamily="49" charset="0"/>
              </a:rPr>
              <a:t>Regulatory element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516202" y="2040668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ourier New" pitchFamily="49" charset="0"/>
                <a:cs typeface="Courier New" pitchFamily="49" charset="0"/>
              </a:rPr>
              <a:t>protein-coding</a:t>
            </a:r>
          </a:p>
          <a:p>
            <a:pPr algn="ctr"/>
            <a:r>
              <a:rPr lang="en-US" b="1" dirty="0">
                <a:latin typeface="Courier New" pitchFamily="49" charset="0"/>
                <a:cs typeface="Courier New" pitchFamily="49" charset="0"/>
              </a:rPr>
              <a:t>gene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332034" y="1702345"/>
            <a:ext cx="686660" cy="383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cs typeface="Courier New" pitchFamily="49" charset="0"/>
              </a:rPr>
              <a:t>DNA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342544" y="3020445"/>
            <a:ext cx="686660" cy="383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cs typeface="Courier New" pitchFamily="49" charset="0"/>
              </a:rPr>
              <a:t>RNA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018909" y="5298541"/>
            <a:ext cx="1333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cs typeface="Courier New" pitchFamily="49" charset="0"/>
              </a:rPr>
              <a:t>Protein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827" y="3020445"/>
            <a:ext cx="2708875" cy="383302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4497567" y="4077067"/>
            <a:ext cx="37240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Met...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Gln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Cys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-Asp-Tyr-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3" t="15632" r="22261" b="45134"/>
          <a:stretch/>
        </p:blipFill>
        <p:spPr>
          <a:xfrm>
            <a:off x="5042371" y="4657627"/>
            <a:ext cx="2568919" cy="1652370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9251731" y="5021542"/>
            <a:ext cx="2102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cs typeface="Courier New" pitchFamily="49" charset="0"/>
              </a:rPr>
              <a:t>Credit: PDB 1AXI (human growth hormone)</a:t>
            </a:r>
          </a:p>
        </p:txBody>
      </p:sp>
      <p:cxnSp>
        <p:nvCxnSpPr>
          <p:cNvPr id="60" name="Straight Arrow Connector 59"/>
          <p:cNvCxnSpPr>
            <a:stCxn id="49" idx="2"/>
            <a:endCxn id="50" idx="0"/>
          </p:cNvCxnSpPr>
          <p:nvPr/>
        </p:nvCxnSpPr>
        <p:spPr>
          <a:xfrm>
            <a:off x="1675364" y="2085647"/>
            <a:ext cx="10510" cy="93479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50" idx="2"/>
            <a:endCxn id="51" idx="0"/>
          </p:cNvCxnSpPr>
          <p:nvPr/>
        </p:nvCxnSpPr>
        <p:spPr>
          <a:xfrm>
            <a:off x="1685874" y="3403747"/>
            <a:ext cx="0" cy="189479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2809358" y="1703333"/>
            <a:ext cx="1422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cs typeface="Courier New" pitchFamily="49" charset="0"/>
              </a:rPr>
              <a:t>sequence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809360" y="3877647"/>
            <a:ext cx="1422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cs typeface="Courier New" pitchFamily="49" charset="0"/>
              </a:rPr>
              <a:t>Amino acid sequence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809358" y="5350398"/>
            <a:ext cx="1422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cs typeface="Courier New" pitchFamily="49" charset="0"/>
              </a:rPr>
              <a:t>3D structure</a:t>
            </a:r>
          </a:p>
        </p:txBody>
      </p:sp>
      <p:sp>
        <p:nvSpPr>
          <p:cNvPr id="81" name="Oval 80"/>
          <p:cNvSpPr/>
          <p:nvPr/>
        </p:nvSpPr>
        <p:spPr>
          <a:xfrm>
            <a:off x="4597656" y="1288167"/>
            <a:ext cx="1371600" cy="167583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6" name="4-Point Star 85"/>
          <p:cNvSpPr/>
          <p:nvPr/>
        </p:nvSpPr>
        <p:spPr>
          <a:xfrm>
            <a:off x="4891946" y="1700545"/>
            <a:ext cx="143256" cy="304800"/>
          </a:xfrm>
          <a:prstGeom prst="star4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4-Point Star 86"/>
          <p:cNvSpPr/>
          <p:nvPr/>
        </p:nvSpPr>
        <p:spPr>
          <a:xfrm>
            <a:off x="5653946" y="1700545"/>
            <a:ext cx="143256" cy="304800"/>
          </a:xfrm>
          <a:prstGeom prst="star4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4-Point Star 87"/>
          <p:cNvSpPr/>
          <p:nvPr/>
        </p:nvSpPr>
        <p:spPr>
          <a:xfrm>
            <a:off x="6873146" y="1700545"/>
            <a:ext cx="143256" cy="304800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4-Point Star 88"/>
          <p:cNvSpPr/>
          <p:nvPr/>
        </p:nvSpPr>
        <p:spPr>
          <a:xfrm>
            <a:off x="9015890" y="1700545"/>
            <a:ext cx="143256" cy="304800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4-Point Star 89"/>
          <p:cNvSpPr/>
          <p:nvPr/>
        </p:nvSpPr>
        <p:spPr>
          <a:xfrm>
            <a:off x="8105012" y="1700545"/>
            <a:ext cx="143256" cy="304800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4-Point Star 91"/>
          <p:cNvSpPr/>
          <p:nvPr/>
        </p:nvSpPr>
        <p:spPr>
          <a:xfrm>
            <a:off x="6789715" y="4920811"/>
            <a:ext cx="295656" cy="629055"/>
          </a:xfrm>
          <a:prstGeom prst="star4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4-Point Star 92"/>
          <p:cNvSpPr/>
          <p:nvPr/>
        </p:nvSpPr>
        <p:spPr>
          <a:xfrm>
            <a:off x="5693959" y="5412658"/>
            <a:ext cx="295656" cy="629055"/>
          </a:xfrm>
          <a:prstGeom prst="star4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66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2" grpId="0" animBg="1"/>
      <p:bldP spid="9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754" y="888382"/>
            <a:ext cx="6965617" cy="5850472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838200" y="63060"/>
            <a:ext cx="10515600" cy="971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We are made of DNA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52785" y="5454872"/>
            <a:ext cx="57173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We need to do </a:t>
            </a:r>
            <a:r>
              <a:rPr lang="en-US" sz="2400" b="1" u="sng" dirty="0"/>
              <a:t>DNA sequencing</a:t>
            </a:r>
            <a:r>
              <a:rPr lang="en-US" sz="2400" dirty="0"/>
              <a:t> to know the</a:t>
            </a:r>
          </a:p>
          <a:p>
            <a:pPr algn="ctr"/>
            <a:r>
              <a:rPr lang="en-US" sz="2400" dirty="0"/>
              <a:t>3 billion letters on the human genome!!!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48050" y="3521361"/>
            <a:ext cx="2620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Nucleotide/“letter”</a:t>
            </a:r>
          </a:p>
        </p:txBody>
      </p:sp>
      <p:sp>
        <p:nvSpPr>
          <p:cNvPr id="4" name="Oval 3"/>
          <p:cNvSpPr/>
          <p:nvPr/>
        </p:nvSpPr>
        <p:spPr>
          <a:xfrm>
            <a:off x="8945286" y="4424855"/>
            <a:ext cx="382500" cy="35735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>
            <a:stCxn id="4" idx="7"/>
            <a:endCxn id="6" idx="2"/>
          </p:cNvCxnSpPr>
          <p:nvPr/>
        </p:nvCxnSpPr>
        <p:spPr>
          <a:xfrm flipV="1">
            <a:off x="9271772" y="3983024"/>
            <a:ext cx="686637" cy="4941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32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Proteins do not work in </a:t>
            </a:r>
            <a:r>
              <a:rPr lang="en-US" b="1" dirty="0" smtClean="0"/>
              <a:t>isolation:</a:t>
            </a:r>
            <a:br>
              <a:rPr lang="en-US" b="1" dirty="0" smtClean="0"/>
            </a:br>
            <a:r>
              <a:rPr lang="en-US" b="1" dirty="0" smtClean="0"/>
              <a:t>build a protein network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20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6" t="15290" b="17078"/>
          <a:stretch/>
        </p:blipFill>
        <p:spPr>
          <a:xfrm>
            <a:off x="453189" y="2417379"/>
            <a:ext cx="4046510" cy="2942897"/>
          </a:xfrm>
        </p:spPr>
      </p:pic>
      <p:sp>
        <p:nvSpPr>
          <p:cNvPr id="8" name="TextBox 7"/>
          <p:cNvSpPr txBox="1"/>
          <p:nvPr/>
        </p:nvSpPr>
        <p:spPr>
          <a:xfrm>
            <a:off x="779646" y="5751894"/>
            <a:ext cx="2744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cs typeface="Courier New" pitchFamily="49" charset="0"/>
              </a:rPr>
              <a:t>Credit: PDB 1AXI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cs typeface="Courier New" pitchFamily="49" charset="0"/>
              </a:rPr>
              <a:t>(human growth hormone)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13230" y="2048047"/>
            <a:ext cx="2511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Human growth hormone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8716" y="5175610"/>
            <a:ext cx="342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Human growth hormone receptor </a:t>
            </a:r>
          </a:p>
        </p:txBody>
      </p:sp>
      <p:sp>
        <p:nvSpPr>
          <p:cNvPr id="43" name="Oval 42"/>
          <p:cNvSpPr/>
          <p:nvPr/>
        </p:nvSpPr>
        <p:spPr>
          <a:xfrm>
            <a:off x="10789888" y="2939815"/>
            <a:ext cx="470560" cy="470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9434029" y="3611458"/>
            <a:ext cx="1312424" cy="13124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/>
          <p:cNvCxnSpPr>
            <a:stCxn id="44" idx="1"/>
            <a:endCxn id="116" idx="5"/>
          </p:cNvCxnSpPr>
          <p:nvPr/>
        </p:nvCxnSpPr>
        <p:spPr>
          <a:xfrm flipH="1" flipV="1">
            <a:off x="9369317" y="3299122"/>
            <a:ext cx="256912" cy="5045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44" idx="5"/>
            <a:endCxn id="54" idx="1"/>
          </p:cNvCxnSpPr>
          <p:nvPr/>
        </p:nvCxnSpPr>
        <p:spPr>
          <a:xfrm>
            <a:off x="10554255" y="4731682"/>
            <a:ext cx="427613" cy="4571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44" idx="5"/>
          </p:cNvCxnSpPr>
          <p:nvPr/>
        </p:nvCxnSpPr>
        <p:spPr>
          <a:xfrm flipH="1" flipV="1">
            <a:off x="10348429" y="4449658"/>
            <a:ext cx="205824" cy="282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44" idx="4"/>
          </p:cNvCxnSpPr>
          <p:nvPr/>
        </p:nvCxnSpPr>
        <p:spPr>
          <a:xfrm flipH="1" flipV="1">
            <a:off x="9738829" y="4678258"/>
            <a:ext cx="351412" cy="2456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10915049" y="5121973"/>
            <a:ext cx="456258" cy="4562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8812292" y="5154694"/>
            <a:ext cx="464154" cy="4641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1371307" y="4019819"/>
            <a:ext cx="495701" cy="4957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1" name="Straight Connector 90"/>
          <p:cNvCxnSpPr>
            <a:stCxn id="44" idx="7"/>
            <a:endCxn id="43" idx="3"/>
          </p:cNvCxnSpPr>
          <p:nvPr/>
        </p:nvCxnSpPr>
        <p:spPr>
          <a:xfrm flipV="1">
            <a:off x="10554255" y="3341465"/>
            <a:ext cx="304547" cy="4621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Oval 115"/>
          <p:cNvSpPr/>
          <p:nvPr/>
        </p:nvSpPr>
        <p:spPr>
          <a:xfrm>
            <a:off x="8744463" y="2674268"/>
            <a:ext cx="732062" cy="7320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7" name="Straight Connector 116"/>
          <p:cNvCxnSpPr>
            <a:stCxn id="116" idx="1"/>
            <a:endCxn id="120" idx="5"/>
          </p:cNvCxnSpPr>
          <p:nvPr/>
        </p:nvCxnSpPr>
        <p:spPr>
          <a:xfrm flipH="1" flipV="1">
            <a:off x="8650301" y="2514178"/>
            <a:ext cx="201370" cy="2672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>
            <a:stCxn id="116" idx="3"/>
            <a:endCxn id="119" idx="7"/>
          </p:cNvCxnSpPr>
          <p:nvPr/>
        </p:nvCxnSpPr>
        <p:spPr>
          <a:xfrm flipH="1">
            <a:off x="8650255" y="3299124"/>
            <a:ext cx="201416" cy="2580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Oval 118"/>
          <p:cNvSpPr/>
          <p:nvPr/>
        </p:nvSpPr>
        <p:spPr>
          <a:xfrm>
            <a:off x="8289434" y="3495262"/>
            <a:ext cx="422728" cy="4227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8289750" y="2153627"/>
            <a:ext cx="422412" cy="422412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2" name="Straight Connector 141"/>
          <p:cNvCxnSpPr>
            <a:stCxn id="55" idx="7"/>
            <a:endCxn id="44" idx="3"/>
          </p:cNvCxnSpPr>
          <p:nvPr/>
        </p:nvCxnSpPr>
        <p:spPr>
          <a:xfrm flipV="1">
            <a:off x="9208474" y="4731682"/>
            <a:ext cx="417757" cy="4909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>
            <a:stCxn id="44" idx="6"/>
            <a:endCxn id="57" idx="2"/>
          </p:cNvCxnSpPr>
          <p:nvPr/>
        </p:nvCxnSpPr>
        <p:spPr>
          <a:xfrm>
            <a:off x="10746453" y="4267670"/>
            <a:ext cx="6248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>
            <a:stCxn id="171" idx="0"/>
            <a:endCxn id="153" idx="4"/>
          </p:cNvCxnSpPr>
          <p:nvPr/>
        </p:nvCxnSpPr>
        <p:spPr>
          <a:xfrm flipH="1" flipV="1">
            <a:off x="5613744" y="3534244"/>
            <a:ext cx="7524" cy="4124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Oval 152"/>
          <p:cNvSpPr/>
          <p:nvPr/>
        </p:nvSpPr>
        <p:spPr>
          <a:xfrm>
            <a:off x="5402538" y="3111832"/>
            <a:ext cx="422412" cy="422412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>
            <a:off x="5408929" y="3917990"/>
            <a:ext cx="422412" cy="42241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TextBox 159"/>
          <p:cNvSpPr txBox="1"/>
          <p:nvPr/>
        </p:nvSpPr>
        <p:spPr>
          <a:xfrm>
            <a:off x="5690021" y="2781476"/>
            <a:ext cx="1598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Node = protein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5690019" y="3551390"/>
            <a:ext cx="1878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Edge = interaction</a:t>
            </a:r>
          </a:p>
        </p:txBody>
      </p:sp>
      <p:sp>
        <p:nvSpPr>
          <p:cNvPr id="171" name="Oval 170"/>
          <p:cNvSpPr/>
          <p:nvPr/>
        </p:nvSpPr>
        <p:spPr>
          <a:xfrm>
            <a:off x="5410062" y="3946678"/>
            <a:ext cx="422412" cy="42241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Oval 171"/>
          <p:cNvSpPr/>
          <p:nvPr/>
        </p:nvSpPr>
        <p:spPr>
          <a:xfrm>
            <a:off x="5408929" y="3135266"/>
            <a:ext cx="422412" cy="422412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TextBox 172"/>
          <p:cNvSpPr txBox="1"/>
          <p:nvPr/>
        </p:nvSpPr>
        <p:spPr>
          <a:xfrm>
            <a:off x="9208474" y="2011746"/>
            <a:ext cx="1701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Protein network</a:t>
            </a:r>
          </a:p>
        </p:txBody>
      </p:sp>
    </p:spTree>
    <p:extLst>
      <p:ext uri="{BB962C8B-B14F-4D97-AF65-F5344CB8AC3E}">
        <p14:creationId xmlns:p14="http://schemas.microsoft.com/office/powerpoint/2010/main" val="299789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509 L 0.23685 -0.1437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-694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509 L 0.28828 -0.1590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4" y="-770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54" grpId="0" animBg="1"/>
      <p:bldP spid="55" grpId="0" animBg="1"/>
      <p:bldP spid="57" grpId="0" animBg="1"/>
      <p:bldP spid="116" grpId="0" animBg="1"/>
      <p:bldP spid="119" grpId="0" animBg="1"/>
      <p:bldP spid="120" grpId="0" animBg="1"/>
      <p:bldP spid="153" grpId="0" animBg="1"/>
      <p:bldP spid="153" grpId="1" animBg="1"/>
      <p:bldP spid="159" grpId="0" animBg="1"/>
      <p:bldP spid="159" grpId="1" animBg="1"/>
      <p:bldP spid="160" grpId="0"/>
      <p:bldP spid="161" grpId="0"/>
      <p:bldP spid="171" grpId="0" animBg="1"/>
      <p:bldP spid="172" grpId="0" animBg="1"/>
      <p:bldP spid="17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Proteins do not work in </a:t>
            </a:r>
            <a:r>
              <a:rPr lang="en-US" b="1" dirty="0" smtClean="0"/>
              <a:t>isolation:</a:t>
            </a:r>
            <a:br>
              <a:rPr lang="en-US" b="1" dirty="0" smtClean="0"/>
            </a:br>
            <a:r>
              <a:rPr lang="en-US" b="1" dirty="0" smtClean="0"/>
              <a:t>build a protein network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21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6" t="15290" b="17078"/>
          <a:stretch/>
        </p:blipFill>
        <p:spPr>
          <a:xfrm>
            <a:off x="453189" y="2417379"/>
            <a:ext cx="4046510" cy="2942897"/>
          </a:xfrm>
        </p:spPr>
      </p:pic>
      <p:sp>
        <p:nvSpPr>
          <p:cNvPr id="8" name="TextBox 7"/>
          <p:cNvSpPr txBox="1"/>
          <p:nvPr/>
        </p:nvSpPr>
        <p:spPr>
          <a:xfrm>
            <a:off x="779646" y="5751894"/>
            <a:ext cx="2744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cs typeface="Courier New" pitchFamily="49" charset="0"/>
              </a:rPr>
              <a:t>Credit: PDB 1AXI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cs typeface="Courier New" pitchFamily="49" charset="0"/>
              </a:rPr>
              <a:t>(human growth hormone)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13230" y="2048047"/>
            <a:ext cx="2511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Human growth hormone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8716" y="5175610"/>
            <a:ext cx="342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Human growth hormone receptor </a:t>
            </a:r>
          </a:p>
        </p:txBody>
      </p:sp>
      <p:sp>
        <p:nvSpPr>
          <p:cNvPr id="43" name="Oval 42"/>
          <p:cNvSpPr/>
          <p:nvPr/>
        </p:nvSpPr>
        <p:spPr>
          <a:xfrm>
            <a:off x="10789888" y="2939815"/>
            <a:ext cx="470560" cy="470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Oval 43"/>
          <p:cNvSpPr/>
          <p:nvPr/>
        </p:nvSpPr>
        <p:spPr>
          <a:xfrm>
            <a:off x="9434029" y="3611458"/>
            <a:ext cx="1312424" cy="13124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5" name="Straight Connector 44"/>
          <p:cNvCxnSpPr>
            <a:stCxn id="44" idx="1"/>
            <a:endCxn id="116" idx="5"/>
          </p:cNvCxnSpPr>
          <p:nvPr/>
        </p:nvCxnSpPr>
        <p:spPr>
          <a:xfrm flipH="1" flipV="1">
            <a:off x="9369317" y="3299122"/>
            <a:ext cx="256912" cy="5045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44" idx="5"/>
            <a:endCxn id="54" idx="1"/>
          </p:cNvCxnSpPr>
          <p:nvPr/>
        </p:nvCxnSpPr>
        <p:spPr>
          <a:xfrm>
            <a:off x="10554255" y="4731682"/>
            <a:ext cx="427613" cy="4571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44" idx="5"/>
          </p:cNvCxnSpPr>
          <p:nvPr/>
        </p:nvCxnSpPr>
        <p:spPr>
          <a:xfrm flipH="1" flipV="1">
            <a:off x="10348429" y="4449658"/>
            <a:ext cx="205824" cy="282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44" idx="4"/>
          </p:cNvCxnSpPr>
          <p:nvPr/>
        </p:nvCxnSpPr>
        <p:spPr>
          <a:xfrm flipH="1" flipV="1">
            <a:off x="9738829" y="4678258"/>
            <a:ext cx="351412" cy="2456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10915049" y="5121973"/>
            <a:ext cx="456258" cy="4562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Oval 54"/>
          <p:cNvSpPr/>
          <p:nvPr/>
        </p:nvSpPr>
        <p:spPr>
          <a:xfrm>
            <a:off x="8812292" y="5154694"/>
            <a:ext cx="464154" cy="4641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Oval 56"/>
          <p:cNvSpPr/>
          <p:nvPr/>
        </p:nvSpPr>
        <p:spPr>
          <a:xfrm>
            <a:off x="11371307" y="4019819"/>
            <a:ext cx="495701" cy="4957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1" name="Straight Connector 90"/>
          <p:cNvCxnSpPr>
            <a:stCxn id="44" idx="7"/>
            <a:endCxn id="43" idx="3"/>
          </p:cNvCxnSpPr>
          <p:nvPr/>
        </p:nvCxnSpPr>
        <p:spPr>
          <a:xfrm flipV="1">
            <a:off x="10554255" y="3341465"/>
            <a:ext cx="304547" cy="4621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Oval 115"/>
          <p:cNvSpPr/>
          <p:nvPr/>
        </p:nvSpPr>
        <p:spPr>
          <a:xfrm>
            <a:off x="8744463" y="2674268"/>
            <a:ext cx="732062" cy="7320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7" name="Straight Connector 116"/>
          <p:cNvCxnSpPr>
            <a:stCxn id="116" idx="1"/>
            <a:endCxn id="120" idx="5"/>
          </p:cNvCxnSpPr>
          <p:nvPr/>
        </p:nvCxnSpPr>
        <p:spPr>
          <a:xfrm flipH="1" flipV="1">
            <a:off x="8650301" y="2514178"/>
            <a:ext cx="201370" cy="2672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>
            <a:stCxn id="116" idx="3"/>
            <a:endCxn id="119" idx="7"/>
          </p:cNvCxnSpPr>
          <p:nvPr/>
        </p:nvCxnSpPr>
        <p:spPr>
          <a:xfrm flipH="1">
            <a:off x="8650255" y="3299124"/>
            <a:ext cx="201416" cy="2580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Oval 118"/>
          <p:cNvSpPr/>
          <p:nvPr/>
        </p:nvSpPr>
        <p:spPr>
          <a:xfrm>
            <a:off x="8289434" y="3495262"/>
            <a:ext cx="422728" cy="4227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0" name="Oval 119"/>
          <p:cNvSpPr/>
          <p:nvPr/>
        </p:nvSpPr>
        <p:spPr>
          <a:xfrm>
            <a:off x="8289750" y="2153627"/>
            <a:ext cx="422412" cy="422412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2" name="Straight Connector 141"/>
          <p:cNvCxnSpPr>
            <a:stCxn id="55" idx="7"/>
            <a:endCxn id="44" idx="3"/>
          </p:cNvCxnSpPr>
          <p:nvPr/>
        </p:nvCxnSpPr>
        <p:spPr>
          <a:xfrm flipV="1">
            <a:off x="9208474" y="4731682"/>
            <a:ext cx="417757" cy="4909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>
            <a:stCxn id="44" idx="6"/>
            <a:endCxn id="57" idx="2"/>
          </p:cNvCxnSpPr>
          <p:nvPr/>
        </p:nvCxnSpPr>
        <p:spPr>
          <a:xfrm>
            <a:off x="10746453" y="4267670"/>
            <a:ext cx="6248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>
            <a:stCxn id="171" idx="0"/>
            <a:endCxn id="153" idx="4"/>
          </p:cNvCxnSpPr>
          <p:nvPr/>
        </p:nvCxnSpPr>
        <p:spPr>
          <a:xfrm flipH="1" flipV="1">
            <a:off x="5613744" y="3534244"/>
            <a:ext cx="7524" cy="4124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Oval 152"/>
          <p:cNvSpPr/>
          <p:nvPr/>
        </p:nvSpPr>
        <p:spPr>
          <a:xfrm>
            <a:off x="5402538" y="3111832"/>
            <a:ext cx="422412" cy="422412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9" name="Oval 158"/>
          <p:cNvSpPr/>
          <p:nvPr/>
        </p:nvSpPr>
        <p:spPr>
          <a:xfrm>
            <a:off x="5408929" y="3917990"/>
            <a:ext cx="422412" cy="42241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0" name="TextBox 159"/>
          <p:cNvSpPr txBox="1"/>
          <p:nvPr/>
        </p:nvSpPr>
        <p:spPr>
          <a:xfrm>
            <a:off x="5690021" y="2781476"/>
            <a:ext cx="1598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Node = protein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5690019" y="3551390"/>
            <a:ext cx="1878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Edge = interaction</a:t>
            </a:r>
          </a:p>
        </p:txBody>
      </p:sp>
      <p:sp>
        <p:nvSpPr>
          <p:cNvPr id="171" name="Oval 170"/>
          <p:cNvSpPr/>
          <p:nvPr/>
        </p:nvSpPr>
        <p:spPr>
          <a:xfrm>
            <a:off x="5410062" y="3946678"/>
            <a:ext cx="422412" cy="42241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2" name="Oval 171"/>
          <p:cNvSpPr/>
          <p:nvPr/>
        </p:nvSpPr>
        <p:spPr>
          <a:xfrm>
            <a:off x="5408929" y="3135266"/>
            <a:ext cx="422412" cy="422412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3" name="TextBox 172"/>
          <p:cNvSpPr txBox="1"/>
          <p:nvPr/>
        </p:nvSpPr>
        <p:spPr>
          <a:xfrm>
            <a:off x="9208474" y="2011746"/>
            <a:ext cx="1701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Protein network</a:t>
            </a:r>
          </a:p>
        </p:txBody>
      </p:sp>
    </p:spTree>
    <p:extLst>
      <p:ext uri="{BB962C8B-B14F-4D97-AF65-F5344CB8AC3E}">
        <p14:creationId xmlns:p14="http://schemas.microsoft.com/office/powerpoint/2010/main" val="268186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2" t="3983" r="22726" b="2661"/>
          <a:stretch/>
        </p:blipFill>
        <p:spPr>
          <a:xfrm>
            <a:off x="407582" y="1486948"/>
            <a:ext cx="5428244" cy="534506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No single network is able to capture all the interactions in the body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22</a:t>
            </a:fld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6063133" y="5163022"/>
            <a:ext cx="56471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Nodes (blue): ~15,000 protein-coding genes</a:t>
            </a:r>
          </a:p>
          <a:p>
            <a:r>
              <a:rPr lang="en-US" sz="2400" dirty="0" smtClean="0"/>
              <a:t>Edges (grey): ~110,000 interactions</a:t>
            </a:r>
            <a:endParaRPr lang="en-US" sz="2400" dirty="0"/>
          </a:p>
        </p:txBody>
      </p:sp>
      <p:sp>
        <p:nvSpPr>
          <p:cNvPr id="38" name="TextBox 37"/>
          <p:cNvSpPr txBox="1"/>
          <p:nvPr/>
        </p:nvSpPr>
        <p:spPr>
          <a:xfrm>
            <a:off x="5002924" y="6462682"/>
            <a:ext cx="5813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Khurana</a:t>
            </a:r>
            <a:r>
              <a:rPr lang="en-US" dirty="0" smtClean="0"/>
              <a:t>*, Fu*, </a:t>
            </a:r>
            <a:r>
              <a:rPr lang="en-US" b="1" u="sng" dirty="0" smtClean="0"/>
              <a:t>Chen</a:t>
            </a:r>
            <a:r>
              <a:rPr lang="en-US" dirty="0" smtClean="0"/>
              <a:t> and Gerstein. </a:t>
            </a:r>
            <a:r>
              <a:rPr lang="en-US" dirty="0" err="1" smtClean="0"/>
              <a:t>PLoS</a:t>
            </a:r>
            <a:r>
              <a:rPr lang="en-US" dirty="0" smtClean="0"/>
              <a:t> Comp Biol. (2013)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5835826" y="2159353"/>
            <a:ext cx="53492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‘</a:t>
            </a:r>
            <a:r>
              <a:rPr lang="en-US" sz="2400" dirty="0" err="1" smtClean="0"/>
              <a:t>Multinet</a:t>
            </a:r>
            <a:r>
              <a:rPr lang="en-US" sz="2400" dirty="0" smtClean="0"/>
              <a:t>’: a mega-network combining</a:t>
            </a:r>
          </a:p>
          <a:p>
            <a:r>
              <a:rPr lang="en-US" sz="2400" b="1" dirty="0" smtClean="0"/>
              <a:t>regulatory, physical protein-protein</a:t>
            </a:r>
          </a:p>
          <a:p>
            <a:r>
              <a:rPr lang="en-US" sz="2400" b="1" dirty="0" smtClean="0"/>
              <a:t>interaction, signaling, metabolic, genetic</a:t>
            </a:r>
          </a:p>
          <a:p>
            <a:r>
              <a:rPr lang="en-US" sz="2400" dirty="0" smtClean="0"/>
              <a:t>and</a:t>
            </a:r>
            <a:r>
              <a:rPr lang="en-US" sz="2400" b="1" dirty="0" smtClean="0"/>
              <a:t> phosphorylation </a:t>
            </a:r>
            <a:r>
              <a:rPr lang="en-US" sz="2400" dirty="0" smtClean="0"/>
              <a:t>networks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4758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Network interpretation of protein-coding genes</a:t>
            </a:r>
            <a:endParaRPr lang="en-US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6046" y="1794807"/>
            <a:ext cx="3621155" cy="4206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23</a:t>
            </a:fld>
            <a:endParaRPr lang="en-US"/>
          </a:p>
        </p:txBody>
      </p:sp>
      <p:sp>
        <p:nvSpPr>
          <p:cNvPr id="8" name="Right Triangle 7"/>
          <p:cNvSpPr/>
          <p:nvPr/>
        </p:nvSpPr>
        <p:spPr>
          <a:xfrm flipH="1">
            <a:off x="1681656" y="5992275"/>
            <a:ext cx="1233287" cy="420414"/>
          </a:xfrm>
          <a:prstGeom prst="rt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96221" y="6356352"/>
            <a:ext cx="3004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Genes of increasing impact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42476" y="1954926"/>
            <a:ext cx="492443" cy="3079531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US" sz="2000" b="1" dirty="0" smtClean="0"/>
              <a:t>Connectivity in </a:t>
            </a:r>
            <a:r>
              <a:rPr lang="en-US" sz="2000" b="1" dirty="0" err="1" smtClean="0"/>
              <a:t>Multinet</a:t>
            </a:r>
            <a:endParaRPr lang="en-US" sz="2000" b="1" dirty="0"/>
          </a:p>
        </p:txBody>
      </p:sp>
      <p:sp>
        <p:nvSpPr>
          <p:cNvPr id="12" name="Content Placeholder 4"/>
          <p:cNvSpPr txBox="1">
            <a:spLocks/>
          </p:cNvSpPr>
          <p:nvPr/>
        </p:nvSpPr>
        <p:spPr>
          <a:xfrm>
            <a:off x="5423271" y="1954926"/>
            <a:ext cx="637465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Four gene categories:</a:t>
            </a:r>
            <a:br>
              <a:rPr lang="en-US" dirty="0" smtClean="0"/>
            </a:br>
            <a:r>
              <a:rPr lang="en-US" dirty="0" smtClean="0"/>
              <a:t>-- </a:t>
            </a:r>
            <a:r>
              <a:rPr lang="en-US" dirty="0" err="1" smtClean="0"/>
              <a:t>LoF-tol</a:t>
            </a:r>
            <a:r>
              <a:rPr lang="en-US" dirty="0" smtClean="0"/>
              <a:t>: </a:t>
            </a:r>
            <a:r>
              <a:rPr lang="en-US" b="1" u="sng" dirty="0" smtClean="0"/>
              <a:t>L</a:t>
            </a:r>
            <a:r>
              <a:rPr lang="en-US" dirty="0" smtClean="0"/>
              <a:t>oss-</a:t>
            </a:r>
            <a:r>
              <a:rPr lang="en-US" b="1" u="sng" dirty="0" smtClean="0"/>
              <a:t>o</a:t>
            </a:r>
            <a:r>
              <a:rPr lang="en-US" dirty="0" smtClean="0"/>
              <a:t>f-</a:t>
            </a:r>
            <a:r>
              <a:rPr lang="en-US" b="1" u="sng" dirty="0"/>
              <a:t>F</a:t>
            </a:r>
            <a:r>
              <a:rPr lang="en-US" dirty="0" smtClean="0"/>
              <a:t>unction </a:t>
            </a:r>
            <a:r>
              <a:rPr lang="en-US" b="1" u="sng" dirty="0" smtClean="0"/>
              <a:t>tol</a:t>
            </a:r>
            <a:r>
              <a:rPr lang="en-US" dirty="0" smtClean="0"/>
              <a:t>erant</a:t>
            </a:r>
            <a:br>
              <a:rPr lang="en-US" dirty="0" smtClean="0"/>
            </a:br>
            <a:r>
              <a:rPr lang="en-US" dirty="0" smtClean="0"/>
              <a:t>-- Neutral</a:t>
            </a:r>
            <a:br>
              <a:rPr lang="en-US" dirty="0" smtClean="0"/>
            </a:br>
            <a:r>
              <a:rPr lang="en-US" dirty="0" smtClean="0"/>
              <a:t>-- Disease</a:t>
            </a:r>
            <a:br>
              <a:rPr lang="en-US" dirty="0" smtClean="0"/>
            </a:br>
            <a:r>
              <a:rPr lang="en-US" dirty="0" smtClean="0"/>
              <a:t>-- Essential</a:t>
            </a:r>
          </a:p>
          <a:p>
            <a:r>
              <a:rPr lang="en-US" dirty="0" smtClean="0"/>
              <a:t>Genes with higher impact tend to be more highly connected.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002924" y="6462682"/>
            <a:ext cx="5813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Khurana</a:t>
            </a:r>
            <a:r>
              <a:rPr lang="en-US" dirty="0" smtClean="0"/>
              <a:t>*, Fu*, </a:t>
            </a:r>
            <a:r>
              <a:rPr lang="en-US" b="1" u="sng" dirty="0" smtClean="0"/>
              <a:t>Chen</a:t>
            </a:r>
            <a:r>
              <a:rPr lang="en-US" dirty="0" smtClean="0"/>
              <a:t> and Gerstein. </a:t>
            </a:r>
            <a:r>
              <a:rPr lang="en-US" dirty="0" err="1" smtClean="0"/>
              <a:t>PLoS</a:t>
            </a:r>
            <a:r>
              <a:rPr lang="en-US" dirty="0" smtClean="0"/>
              <a:t> Comp Biol. (2013)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05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Network interpretation of protein-coding genes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24</a:t>
            </a:fld>
            <a:endParaRPr lang="en-US"/>
          </a:p>
        </p:txBody>
      </p:sp>
      <p:sp>
        <p:nvSpPr>
          <p:cNvPr id="12" name="Content Placeholder 4"/>
          <p:cNvSpPr txBox="1">
            <a:spLocks/>
          </p:cNvSpPr>
          <p:nvPr/>
        </p:nvSpPr>
        <p:spPr>
          <a:xfrm>
            <a:off x="5423271" y="1954926"/>
            <a:ext cx="637465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Four gene categories:</a:t>
            </a:r>
            <a:br>
              <a:rPr lang="en-US" dirty="0" smtClean="0"/>
            </a:br>
            <a:r>
              <a:rPr lang="en-US" dirty="0" smtClean="0"/>
              <a:t>-- </a:t>
            </a:r>
            <a:r>
              <a:rPr lang="en-US" dirty="0" err="1" smtClean="0"/>
              <a:t>LoF-tol</a:t>
            </a:r>
            <a:r>
              <a:rPr lang="en-US" dirty="0" smtClean="0"/>
              <a:t>: </a:t>
            </a:r>
            <a:r>
              <a:rPr lang="en-US" b="1" u="sng" dirty="0" smtClean="0"/>
              <a:t>L</a:t>
            </a:r>
            <a:r>
              <a:rPr lang="en-US" dirty="0" smtClean="0"/>
              <a:t>oss-</a:t>
            </a:r>
            <a:r>
              <a:rPr lang="en-US" b="1" u="sng" dirty="0" smtClean="0"/>
              <a:t>o</a:t>
            </a:r>
            <a:r>
              <a:rPr lang="en-US" dirty="0" smtClean="0"/>
              <a:t>f-</a:t>
            </a:r>
            <a:r>
              <a:rPr lang="en-US" b="1" u="sng" dirty="0"/>
              <a:t>F</a:t>
            </a:r>
            <a:r>
              <a:rPr lang="en-US" dirty="0" smtClean="0"/>
              <a:t>unction </a:t>
            </a:r>
            <a:r>
              <a:rPr lang="en-US" b="1" u="sng" dirty="0" smtClean="0"/>
              <a:t>tol</a:t>
            </a:r>
            <a:r>
              <a:rPr lang="en-US" dirty="0" smtClean="0"/>
              <a:t>erant</a:t>
            </a:r>
            <a:br>
              <a:rPr lang="en-US" dirty="0" smtClean="0"/>
            </a:br>
            <a:r>
              <a:rPr lang="en-US" dirty="0" smtClean="0"/>
              <a:t>-- Neutral</a:t>
            </a:r>
            <a:br>
              <a:rPr lang="en-US" dirty="0" smtClean="0"/>
            </a:br>
            <a:r>
              <a:rPr lang="en-US" dirty="0" smtClean="0"/>
              <a:t>-- Disease</a:t>
            </a:r>
            <a:br>
              <a:rPr lang="en-US" dirty="0" smtClean="0"/>
            </a:br>
            <a:r>
              <a:rPr lang="en-US" dirty="0" smtClean="0"/>
              <a:t>-- Essential</a:t>
            </a:r>
          </a:p>
          <a:p>
            <a:r>
              <a:rPr lang="en-US" dirty="0" smtClean="0"/>
              <a:t>Genes with higher impact tend to be more highly </a:t>
            </a:r>
            <a:r>
              <a:rPr lang="en-US" dirty="0" smtClean="0"/>
              <a:t>connected (larger nodes).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002924" y="6462682"/>
            <a:ext cx="5813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Khurana</a:t>
            </a:r>
            <a:r>
              <a:rPr lang="en-US" dirty="0" smtClean="0"/>
              <a:t>*, Fu*, </a:t>
            </a:r>
            <a:r>
              <a:rPr lang="en-US" b="1" u="sng" dirty="0" smtClean="0"/>
              <a:t>Chen</a:t>
            </a:r>
            <a:r>
              <a:rPr lang="en-US" dirty="0" smtClean="0"/>
              <a:t> and Gerstein. </a:t>
            </a:r>
            <a:r>
              <a:rPr lang="en-US" dirty="0" err="1" smtClean="0"/>
              <a:t>PLoS</a:t>
            </a:r>
            <a:r>
              <a:rPr lang="en-US" dirty="0" smtClean="0"/>
              <a:t> Comp Biol. (2013)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2222" y="1797020"/>
            <a:ext cx="4841136" cy="45217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4360" y="1797020"/>
            <a:ext cx="493776" cy="4706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02222" y="5879592"/>
            <a:ext cx="292608" cy="292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02222" y="6278786"/>
            <a:ext cx="292608" cy="292608"/>
          </a:xfrm>
          <a:prstGeom prst="ellipse">
            <a:avLst/>
          </a:prstGeom>
          <a:solidFill>
            <a:srgbClr val="3030F1"/>
          </a:solidFill>
          <a:ln>
            <a:solidFill>
              <a:srgbClr val="3030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01040" y="5879592"/>
            <a:ext cx="1004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Essential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97992" y="6242304"/>
            <a:ext cx="830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LoF-tol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74320" y="5824728"/>
            <a:ext cx="1431610" cy="8051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19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SNV annotation in the context of a protein network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25</a:t>
            </a:fld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3387910" y="2695149"/>
            <a:ext cx="470560" cy="470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2032051" y="3366792"/>
            <a:ext cx="1312424" cy="13124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/>
          <p:cNvCxnSpPr>
            <a:stCxn id="44" idx="1"/>
            <a:endCxn id="116" idx="5"/>
          </p:cNvCxnSpPr>
          <p:nvPr/>
        </p:nvCxnSpPr>
        <p:spPr>
          <a:xfrm flipH="1" flipV="1">
            <a:off x="1967339" y="3054456"/>
            <a:ext cx="256912" cy="5045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44" idx="5"/>
            <a:endCxn id="54" idx="1"/>
          </p:cNvCxnSpPr>
          <p:nvPr/>
        </p:nvCxnSpPr>
        <p:spPr>
          <a:xfrm>
            <a:off x="3152277" y="4487016"/>
            <a:ext cx="427613" cy="4571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44" idx="5"/>
          </p:cNvCxnSpPr>
          <p:nvPr/>
        </p:nvCxnSpPr>
        <p:spPr>
          <a:xfrm flipH="1" flipV="1">
            <a:off x="2946451" y="4204992"/>
            <a:ext cx="205824" cy="282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44" idx="4"/>
          </p:cNvCxnSpPr>
          <p:nvPr/>
        </p:nvCxnSpPr>
        <p:spPr>
          <a:xfrm flipH="1" flipV="1">
            <a:off x="2336851" y="4433592"/>
            <a:ext cx="351412" cy="2456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3513071" y="4877307"/>
            <a:ext cx="456258" cy="4562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1410314" y="4910028"/>
            <a:ext cx="464154" cy="4641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3969329" y="3775153"/>
            <a:ext cx="495701" cy="4957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1" name="Straight Connector 90"/>
          <p:cNvCxnSpPr>
            <a:stCxn id="44" idx="7"/>
            <a:endCxn id="43" idx="3"/>
          </p:cNvCxnSpPr>
          <p:nvPr/>
        </p:nvCxnSpPr>
        <p:spPr>
          <a:xfrm flipV="1">
            <a:off x="3152277" y="3096799"/>
            <a:ext cx="304547" cy="4621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Oval 115"/>
          <p:cNvSpPr/>
          <p:nvPr/>
        </p:nvSpPr>
        <p:spPr>
          <a:xfrm>
            <a:off x="1342485" y="2429602"/>
            <a:ext cx="732062" cy="732062"/>
          </a:xfrm>
          <a:prstGeom prst="ellipse">
            <a:avLst/>
          </a:prstGeom>
          <a:solidFill>
            <a:schemeClr val="accent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7" name="Straight Connector 116"/>
          <p:cNvCxnSpPr>
            <a:stCxn id="116" idx="1"/>
            <a:endCxn id="120" idx="5"/>
          </p:cNvCxnSpPr>
          <p:nvPr/>
        </p:nvCxnSpPr>
        <p:spPr>
          <a:xfrm flipH="1" flipV="1">
            <a:off x="1248323" y="2269512"/>
            <a:ext cx="201370" cy="2672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>
            <a:stCxn id="116" idx="3"/>
            <a:endCxn id="119" idx="7"/>
          </p:cNvCxnSpPr>
          <p:nvPr/>
        </p:nvCxnSpPr>
        <p:spPr>
          <a:xfrm flipH="1">
            <a:off x="1248277" y="3054458"/>
            <a:ext cx="201416" cy="2580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Oval 118"/>
          <p:cNvSpPr/>
          <p:nvPr/>
        </p:nvSpPr>
        <p:spPr>
          <a:xfrm>
            <a:off x="887456" y="3250596"/>
            <a:ext cx="422728" cy="4227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887772" y="1908961"/>
            <a:ext cx="422412" cy="422412"/>
          </a:xfrm>
          <a:prstGeom prst="ellipse">
            <a:avLst/>
          </a:prstGeom>
          <a:solidFill>
            <a:schemeClr val="accent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2" name="Straight Connector 141"/>
          <p:cNvCxnSpPr>
            <a:stCxn id="55" idx="7"/>
            <a:endCxn id="44" idx="3"/>
          </p:cNvCxnSpPr>
          <p:nvPr/>
        </p:nvCxnSpPr>
        <p:spPr>
          <a:xfrm flipV="1">
            <a:off x="1806496" y="4487016"/>
            <a:ext cx="417757" cy="4909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>
            <a:stCxn id="44" idx="6"/>
            <a:endCxn id="57" idx="2"/>
          </p:cNvCxnSpPr>
          <p:nvPr/>
        </p:nvCxnSpPr>
        <p:spPr>
          <a:xfrm>
            <a:off x="3344475" y="4023004"/>
            <a:ext cx="6248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TextBox 172"/>
          <p:cNvSpPr txBox="1"/>
          <p:nvPr/>
        </p:nvSpPr>
        <p:spPr>
          <a:xfrm>
            <a:off x="1806496" y="1767080"/>
            <a:ext cx="1701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Protein network</a:t>
            </a:r>
          </a:p>
        </p:txBody>
      </p:sp>
      <p:sp>
        <p:nvSpPr>
          <p:cNvPr id="183" name="4-Point Star 182"/>
          <p:cNvSpPr/>
          <p:nvPr/>
        </p:nvSpPr>
        <p:spPr>
          <a:xfrm>
            <a:off x="1084283" y="1716244"/>
            <a:ext cx="295656" cy="629055"/>
          </a:xfrm>
          <a:prstGeom prst="star4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4-Point Star 183"/>
          <p:cNvSpPr/>
          <p:nvPr/>
        </p:nvSpPr>
        <p:spPr>
          <a:xfrm>
            <a:off x="838200" y="1900306"/>
            <a:ext cx="295656" cy="629055"/>
          </a:xfrm>
          <a:prstGeom prst="star4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4-Point Star 184"/>
          <p:cNvSpPr/>
          <p:nvPr/>
        </p:nvSpPr>
        <p:spPr>
          <a:xfrm>
            <a:off x="1319639" y="2391322"/>
            <a:ext cx="295656" cy="629055"/>
          </a:xfrm>
          <a:prstGeom prst="star4">
            <a:avLst/>
          </a:prstGeom>
          <a:solidFill>
            <a:srgbClr val="FF7C8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4-Point Star 185"/>
          <p:cNvSpPr/>
          <p:nvPr/>
        </p:nvSpPr>
        <p:spPr>
          <a:xfrm>
            <a:off x="1658666" y="2197222"/>
            <a:ext cx="295656" cy="629055"/>
          </a:xfrm>
          <a:prstGeom prst="star4">
            <a:avLst/>
          </a:prstGeom>
          <a:solidFill>
            <a:srgbClr val="FF7C8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4-Point Star 186"/>
          <p:cNvSpPr/>
          <p:nvPr/>
        </p:nvSpPr>
        <p:spPr>
          <a:xfrm>
            <a:off x="1752955" y="2655196"/>
            <a:ext cx="295656" cy="629055"/>
          </a:xfrm>
          <a:prstGeom prst="star4">
            <a:avLst/>
          </a:prstGeom>
          <a:solidFill>
            <a:srgbClr val="FF7C8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4-Point Star 187"/>
          <p:cNvSpPr/>
          <p:nvPr/>
        </p:nvSpPr>
        <p:spPr>
          <a:xfrm>
            <a:off x="3344475" y="2596725"/>
            <a:ext cx="295656" cy="629055"/>
          </a:xfrm>
          <a:prstGeom prst="star4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4-Point Star 188"/>
          <p:cNvSpPr/>
          <p:nvPr/>
        </p:nvSpPr>
        <p:spPr>
          <a:xfrm>
            <a:off x="3496875" y="2749125"/>
            <a:ext cx="295656" cy="629055"/>
          </a:xfrm>
          <a:prstGeom prst="star4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4-Point Star 189"/>
          <p:cNvSpPr/>
          <p:nvPr/>
        </p:nvSpPr>
        <p:spPr>
          <a:xfrm>
            <a:off x="4159524" y="3677132"/>
            <a:ext cx="295656" cy="629055"/>
          </a:xfrm>
          <a:prstGeom prst="star4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4-Point Star 191"/>
          <p:cNvSpPr/>
          <p:nvPr/>
        </p:nvSpPr>
        <p:spPr>
          <a:xfrm>
            <a:off x="1386048" y="4782835"/>
            <a:ext cx="295656" cy="629055"/>
          </a:xfrm>
          <a:prstGeom prst="star4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4-Point Star 192"/>
          <p:cNvSpPr/>
          <p:nvPr/>
        </p:nvSpPr>
        <p:spPr>
          <a:xfrm>
            <a:off x="1538448" y="4935235"/>
            <a:ext cx="295656" cy="629055"/>
          </a:xfrm>
          <a:prstGeom prst="star4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4-Point Star 193"/>
          <p:cNvSpPr/>
          <p:nvPr/>
        </p:nvSpPr>
        <p:spPr>
          <a:xfrm>
            <a:off x="1666582" y="4635582"/>
            <a:ext cx="295656" cy="629055"/>
          </a:xfrm>
          <a:prstGeom prst="star4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4-Point Star 195"/>
          <p:cNvSpPr/>
          <p:nvPr/>
        </p:nvSpPr>
        <p:spPr>
          <a:xfrm>
            <a:off x="3492303" y="4910028"/>
            <a:ext cx="295656" cy="629055"/>
          </a:xfrm>
          <a:prstGeom prst="star4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4-Point Star 196"/>
          <p:cNvSpPr/>
          <p:nvPr/>
        </p:nvSpPr>
        <p:spPr>
          <a:xfrm>
            <a:off x="3644703" y="5062428"/>
            <a:ext cx="295656" cy="629055"/>
          </a:xfrm>
          <a:prstGeom prst="star4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4-Point Star 55"/>
          <p:cNvSpPr/>
          <p:nvPr/>
        </p:nvSpPr>
        <p:spPr>
          <a:xfrm>
            <a:off x="2407870" y="4153780"/>
            <a:ext cx="295656" cy="629055"/>
          </a:xfrm>
          <a:prstGeom prst="star4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4-Point Star 57"/>
          <p:cNvSpPr/>
          <p:nvPr/>
        </p:nvSpPr>
        <p:spPr>
          <a:xfrm>
            <a:off x="931104" y="3172952"/>
            <a:ext cx="295656" cy="629055"/>
          </a:xfrm>
          <a:prstGeom prst="star4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049460" y="1817613"/>
            <a:ext cx="6794079" cy="3983331"/>
          </a:xfrm>
        </p:spPr>
        <p:txBody>
          <a:bodyPr>
            <a:normAutofit/>
          </a:bodyPr>
          <a:lstStyle/>
          <a:p>
            <a:r>
              <a:rPr lang="en-US" dirty="0"/>
              <a:t>Based on where the SNV lie in the network, </a:t>
            </a:r>
            <a:r>
              <a:rPr lang="en-US" dirty="0" smtClean="0"/>
              <a:t>we can say something </a:t>
            </a:r>
            <a:r>
              <a:rPr lang="en-US" dirty="0"/>
              <a:t>about the effect of the </a:t>
            </a:r>
            <a:r>
              <a:rPr lang="en-US" dirty="0" smtClean="0"/>
              <a:t>mutation</a:t>
            </a:r>
            <a:r>
              <a:rPr lang="en-US" dirty="0"/>
              <a:t>.</a:t>
            </a:r>
            <a:endParaRPr lang="en-US" dirty="0" smtClean="0"/>
          </a:p>
          <a:p>
            <a:r>
              <a:rPr lang="en-US" dirty="0" smtClean="0"/>
              <a:t>We can broadly infer that: </a:t>
            </a:r>
          </a:p>
          <a:p>
            <a:pPr marL="0" indent="0">
              <a:buNone/>
            </a:pPr>
            <a:r>
              <a:rPr lang="en-US" dirty="0" smtClean="0"/>
              <a:t>-- highly connected proteins/genes are more impactful (essential or disease genes)</a:t>
            </a:r>
          </a:p>
          <a:p>
            <a:pPr marL="0" indent="0">
              <a:buNone/>
            </a:pPr>
            <a:r>
              <a:rPr lang="en-US" dirty="0" smtClean="0"/>
              <a:t>-- if the SNV is in a highly connected gene/protein, it could possibly be deleterious.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59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91156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Can we more specifically annotate the effects of a SNV in protein-protein interaction?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067" y="1771426"/>
            <a:ext cx="6570221" cy="4351338"/>
          </a:xfrm>
        </p:spPr>
        <p:txBody>
          <a:bodyPr/>
          <a:lstStyle/>
          <a:p>
            <a:r>
              <a:rPr lang="en-US" dirty="0" smtClean="0"/>
              <a:t>A naïve network SNV mapping assumes: every mutation that falls onto a node has an equal effect on the protein</a:t>
            </a:r>
            <a:br>
              <a:rPr lang="en-US" dirty="0" smtClean="0"/>
            </a:br>
            <a:r>
              <a:rPr lang="en-US" dirty="0" smtClean="0"/>
              <a:t>-- SNV at the interface       VS     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26</a:t>
            </a:fld>
            <a:endParaRPr lang="en-US"/>
          </a:p>
        </p:txBody>
      </p:sp>
      <p:pic>
        <p:nvPicPr>
          <p:cNvPr id="5" name="Content Placeholder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6" t="15290" b="17078"/>
          <a:stretch/>
        </p:blipFill>
        <p:spPr>
          <a:xfrm>
            <a:off x="331533" y="2052804"/>
            <a:ext cx="4046510" cy="29428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7990" y="5387319"/>
            <a:ext cx="2744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cs typeface="Courier New" pitchFamily="49" charset="0"/>
              </a:rPr>
              <a:t>Credit: PDB 1AXI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cs typeface="Courier New" pitchFamily="49" charset="0"/>
              </a:rPr>
              <a:t>(human growth hormone)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1574" y="1683472"/>
            <a:ext cx="2511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Human growth hormone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7060" y="4811035"/>
            <a:ext cx="342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Human growth hormone receptor </a:t>
            </a:r>
          </a:p>
        </p:txBody>
      </p:sp>
      <p:sp>
        <p:nvSpPr>
          <p:cNvPr id="9" name="4-Point Star 8"/>
          <p:cNvSpPr/>
          <p:nvPr/>
        </p:nvSpPr>
        <p:spPr>
          <a:xfrm>
            <a:off x="2206960" y="2755101"/>
            <a:ext cx="295656" cy="629055"/>
          </a:xfrm>
          <a:prstGeom prst="star4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4-Point Star 9"/>
          <p:cNvSpPr/>
          <p:nvPr/>
        </p:nvSpPr>
        <p:spPr>
          <a:xfrm>
            <a:off x="1571720" y="3360081"/>
            <a:ext cx="295656" cy="629055"/>
          </a:xfrm>
          <a:prstGeom prst="star4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4-Point Star 12"/>
          <p:cNvSpPr/>
          <p:nvPr/>
        </p:nvSpPr>
        <p:spPr>
          <a:xfrm>
            <a:off x="8769213" y="2868833"/>
            <a:ext cx="295656" cy="629055"/>
          </a:xfrm>
          <a:prstGeom prst="star4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4-Point Star 13"/>
          <p:cNvSpPr/>
          <p:nvPr/>
        </p:nvSpPr>
        <p:spPr>
          <a:xfrm>
            <a:off x="9670065" y="2868832"/>
            <a:ext cx="295656" cy="629055"/>
          </a:xfrm>
          <a:prstGeom prst="star4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4-Point Star 14"/>
          <p:cNvSpPr/>
          <p:nvPr/>
        </p:nvSpPr>
        <p:spPr>
          <a:xfrm>
            <a:off x="3859932" y="3571012"/>
            <a:ext cx="295656" cy="629055"/>
          </a:xfrm>
          <a:prstGeom prst="star4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4-Point Star 15"/>
          <p:cNvSpPr/>
          <p:nvPr/>
        </p:nvSpPr>
        <p:spPr>
          <a:xfrm>
            <a:off x="1090456" y="2107608"/>
            <a:ext cx="295656" cy="629055"/>
          </a:xfrm>
          <a:prstGeom prst="star4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059097" y="3380085"/>
            <a:ext cx="1751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Protein interface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3516856" y="3091331"/>
            <a:ext cx="546470" cy="2827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031115" y="3110882"/>
            <a:ext cx="2351690" cy="41337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267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91156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Can we more specifically annotate the effects of a </a:t>
            </a:r>
            <a:r>
              <a:rPr lang="en-US" b="1" dirty="0" smtClean="0"/>
              <a:t>SNV in </a:t>
            </a:r>
            <a:r>
              <a:rPr lang="en-US" b="1" dirty="0"/>
              <a:t>protein-protein interaction?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067" y="1771426"/>
            <a:ext cx="6570221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A naïve network SNV mapping assumes: every mutation that falls onto a node has an equal effect on the protein</a:t>
            </a:r>
            <a:br>
              <a:rPr lang="en-US" dirty="0" smtClean="0"/>
            </a:br>
            <a:r>
              <a:rPr lang="en-US" dirty="0" smtClean="0"/>
              <a:t>-- SNV </a:t>
            </a:r>
            <a:r>
              <a:rPr lang="en-US" dirty="0"/>
              <a:t>at the interface       VS     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D</a:t>
            </a:r>
            <a:r>
              <a:rPr lang="en-US" dirty="0" smtClean="0"/>
              <a:t>oes </a:t>
            </a:r>
            <a:r>
              <a:rPr lang="en-US" dirty="0"/>
              <a:t>every mutation at the interface even have a direct impact on the interaction</a:t>
            </a:r>
            <a:r>
              <a:rPr lang="en-US" dirty="0" smtClean="0"/>
              <a:t>?</a:t>
            </a:r>
            <a:br>
              <a:rPr lang="en-US" dirty="0" smtClean="0"/>
            </a:br>
            <a:r>
              <a:rPr lang="en-US" dirty="0"/>
              <a:t>-- What are the molecular properties </a:t>
            </a:r>
            <a:br>
              <a:rPr lang="en-US" dirty="0"/>
            </a:br>
            <a:r>
              <a:rPr lang="en-US" dirty="0"/>
              <a:t>of a protein interface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27</a:t>
            </a:fld>
            <a:endParaRPr lang="en-US"/>
          </a:p>
        </p:txBody>
      </p:sp>
      <p:pic>
        <p:nvPicPr>
          <p:cNvPr id="5" name="Content Placeholder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6" t="15290" b="17078"/>
          <a:stretch/>
        </p:blipFill>
        <p:spPr>
          <a:xfrm>
            <a:off x="331533" y="2052804"/>
            <a:ext cx="4046510" cy="29428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7990" y="5387319"/>
            <a:ext cx="2744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cs typeface="Courier New" pitchFamily="49" charset="0"/>
              </a:rPr>
              <a:t>Credit: PDB 1AXI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cs typeface="Courier New" pitchFamily="49" charset="0"/>
              </a:rPr>
              <a:t>(human growth hormone)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1574" y="1683472"/>
            <a:ext cx="2511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Human growth hormone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7060" y="4811035"/>
            <a:ext cx="342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Human growth hormone receptor </a:t>
            </a:r>
          </a:p>
        </p:txBody>
      </p:sp>
      <p:sp>
        <p:nvSpPr>
          <p:cNvPr id="9" name="4-Point Star 8"/>
          <p:cNvSpPr/>
          <p:nvPr/>
        </p:nvSpPr>
        <p:spPr>
          <a:xfrm>
            <a:off x="2206960" y="2755101"/>
            <a:ext cx="295656" cy="629055"/>
          </a:xfrm>
          <a:prstGeom prst="star4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4-Point Star 9"/>
          <p:cNvSpPr/>
          <p:nvPr/>
        </p:nvSpPr>
        <p:spPr>
          <a:xfrm>
            <a:off x="1571720" y="3360081"/>
            <a:ext cx="295656" cy="629055"/>
          </a:xfrm>
          <a:prstGeom prst="star4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4-Point Star 14"/>
          <p:cNvSpPr/>
          <p:nvPr/>
        </p:nvSpPr>
        <p:spPr>
          <a:xfrm>
            <a:off x="3859932" y="3571012"/>
            <a:ext cx="295656" cy="629055"/>
          </a:xfrm>
          <a:prstGeom prst="star4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4-Point Star 15"/>
          <p:cNvSpPr/>
          <p:nvPr/>
        </p:nvSpPr>
        <p:spPr>
          <a:xfrm>
            <a:off x="1090456" y="2107608"/>
            <a:ext cx="295656" cy="629055"/>
          </a:xfrm>
          <a:prstGeom prst="star4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059097" y="3380085"/>
            <a:ext cx="1751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Protein interface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3516856" y="3091331"/>
            <a:ext cx="546470" cy="2827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031115" y="3110882"/>
            <a:ext cx="2351690" cy="41337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4-Point Star 21"/>
          <p:cNvSpPr/>
          <p:nvPr/>
        </p:nvSpPr>
        <p:spPr>
          <a:xfrm>
            <a:off x="8769213" y="2868833"/>
            <a:ext cx="295656" cy="629055"/>
          </a:xfrm>
          <a:prstGeom prst="star4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4-Point Star 22"/>
          <p:cNvSpPr/>
          <p:nvPr/>
        </p:nvSpPr>
        <p:spPr>
          <a:xfrm>
            <a:off x="9670065" y="2868832"/>
            <a:ext cx="295656" cy="629055"/>
          </a:xfrm>
          <a:prstGeom prst="star4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29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molecular perspective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Annotating variants in protein-protein interactions using networks and protein repeat domains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81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Content Placeholder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3" t="22295" r="4831" b="18044"/>
          <a:stretch/>
        </p:blipFill>
        <p:spPr>
          <a:xfrm rot="21346997">
            <a:off x="504491" y="2256295"/>
            <a:ext cx="4500141" cy="32078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5945"/>
            <a:ext cx="10515600" cy="812783"/>
          </a:xfrm>
        </p:spPr>
        <p:txBody>
          <a:bodyPr>
            <a:normAutofit/>
          </a:bodyPr>
          <a:lstStyle/>
          <a:p>
            <a:r>
              <a:rPr lang="en-US" b="1" dirty="0" smtClean="0"/>
              <a:t>Molecular perspective of the protein interface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29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8133" y="986082"/>
            <a:ext cx="1671146" cy="13277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47320" y="1070162"/>
            <a:ext cx="220717" cy="220717"/>
          </a:xfrm>
          <a:prstGeom prst="ellipse">
            <a:avLst/>
          </a:prstGeom>
          <a:solidFill>
            <a:srgbClr val="3030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47320" y="1393461"/>
            <a:ext cx="220717" cy="220717"/>
          </a:xfrm>
          <a:prstGeom prst="ellipse">
            <a:avLst/>
          </a:prstGeom>
          <a:solidFill>
            <a:srgbClr val="E143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47320" y="1716760"/>
            <a:ext cx="220717" cy="220717"/>
          </a:xfrm>
          <a:prstGeom prst="ellipse">
            <a:avLst/>
          </a:prstGeom>
          <a:solidFill>
            <a:srgbClr val="33FB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15182" y="1007101"/>
            <a:ext cx="135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nitrogen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15182" y="1319153"/>
            <a:ext cx="135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oxygen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15182" y="1658881"/>
            <a:ext cx="135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carbon</a:t>
            </a: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447320" y="2034748"/>
            <a:ext cx="220717" cy="220717"/>
          </a:xfrm>
          <a:prstGeom prst="ellipse">
            <a:avLst/>
          </a:prstGeom>
          <a:solidFill>
            <a:srgbClr val="D2B4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15182" y="1962349"/>
            <a:ext cx="135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sulphur</a:t>
            </a:r>
            <a:endParaRPr lang="en-US" dirty="0"/>
          </a:p>
        </p:txBody>
      </p:sp>
      <p:cxnSp>
        <p:nvCxnSpPr>
          <p:cNvPr id="53" name="Straight Connector 52"/>
          <p:cNvCxnSpPr/>
          <p:nvPr/>
        </p:nvCxnSpPr>
        <p:spPr>
          <a:xfrm flipV="1">
            <a:off x="1356931" y="3227967"/>
            <a:ext cx="2321685" cy="43292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79646" y="5751894"/>
            <a:ext cx="2744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cs typeface="Courier New" pitchFamily="49" charset="0"/>
              </a:rPr>
              <a:t>Credit: PDB 1AXI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cs typeface="Courier New" pitchFamily="49" charset="0"/>
              </a:rPr>
              <a:t>(human growth hormone)</a:t>
            </a:r>
          </a:p>
        </p:txBody>
      </p:sp>
    </p:spTree>
    <p:extLst>
      <p:ext uri="{BB962C8B-B14F-4D97-AF65-F5344CB8AC3E}">
        <p14:creationId xmlns:p14="http://schemas.microsoft.com/office/powerpoint/2010/main" val="217105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4414"/>
            <a:ext cx="10515600" cy="823070"/>
          </a:xfrm>
        </p:spPr>
        <p:txBody>
          <a:bodyPr/>
          <a:lstStyle/>
          <a:p>
            <a:r>
              <a:rPr lang="en-US" b="1" dirty="0" smtClean="0"/>
              <a:t>Each person’s DNA is slightly different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66095"/>
            <a:ext cx="4468616" cy="55553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Many types of variation</a:t>
            </a:r>
          </a:p>
          <a:p>
            <a:r>
              <a:rPr lang="en-US" dirty="0" smtClean="0"/>
              <a:t>SNV: 1 base pair; single nucleotide variants </a:t>
            </a:r>
          </a:p>
          <a:p>
            <a:r>
              <a:rPr lang="en-US" dirty="0" err="1" smtClean="0"/>
              <a:t>Indel</a:t>
            </a:r>
            <a:r>
              <a:rPr lang="en-US" dirty="0" smtClean="0"/>
              <a:t>: short insertion and deletion </a:t>
            </a:r>
          </a:p>
          <a:p>
            <a:r>
              <a:rPr lang="en-US" dirty="0" smtClean="0"/>
              <a:t>SV: larger structural variants (duplications, inversions etc.)</a:t>
            </a:r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So we need a catalog of all SNVs in humans</a:t>
            </a:r>
          </a:p>
        </p:txBody>
      </p:sp>
      <p:cxnSp>
        <p:nvCxnSpPr>
          <p:cNvPr id="260" name="Straight Connector 259"/>
          <p:cNvCxnSpPr/>
          <p:nvPr/>
        </p:nvCxnSpPr>
        <p:spPr>
          <a:xfrm>
            <a:off x="599090" y="5444359"/>
            <a:ext cx="1051034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532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Content Placeholder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3" t="22295" r="4831" b="18044"/>
          <a:stretch/>
        </p:blipFill>
        <p:spPr>
          <a:xfrm rot="21346997">
            <a:off x="504491" y="2256295"/>
            <a:ext cx="4500141" cy="32078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5945"/>
            <a:ext cx="10515600" cy="812783"/>
          </a:xfrm>
        </p:spPr>
        <p:txBody>
          <a:bodyPr>
            <a:normAutofit/>
          </a:bodyPr>
          <a:lstStyle/>
          <a:p>
            <a:r>
              <a:rPr lang="en-US" b="1" dirty="0" smtClean="0"/>
              <a:t>Molecular perspective of the protein interface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30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8133" y="986082"/>
            <a:ext cx="1671146" cy="13277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47320" y="1070162"/>
            <a:ext cx="220717" cy="220717"/>
          </a:xfrm>
          <a:prstGeom prst="ellipse">
            <a:avLst/>
          </a:prstGeom>
          <a:solidFill>
            <a:srgbClr val="3030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47320" y="1393461"/>
            <a:ext cx="220717" cy="220717"/>
          </a:xfrm>
          <a:prstGeom prst="ellipse">
            <a:avLst/>
          </a:prstGeom>
          <a:solidFill>
            <a:srgbClr val="E143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47320" y="1716760"/>
            <a:ext cx="220717" cy="220717"/>
          </a:xfrm>
          <a:prstGeom prst="ellipse">
            <a:avLst/>
          </a:prstGeom>
          <a:solidFill>
            <a:srgbClr val="33FB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15182" y="1007101"/>
            <a:ext cx="135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nitrogen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15182" y="1319153"/>
            <a:ext cx="135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oxygen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15182" y="1658881"/>
            <a:ext cx="135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carbon</a:t>
            </a: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447320" y="2034748"/>
            <a:ext cx="220717" cy="220717"/>
          </a:xfrm>
          <a:prstGeom prst="ellipse">
            <a:avLst/>
          </a:prstGeom>
          <a:solidFill>
            <a:srgbClr val="D2B4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15182" y="1962349"/>
            <a:ext cx="135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sulphur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881229" y="3672890"/>
            <a:ext cx="6005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Focus on the </a:t>
            </a:r>
            <a:r>
              <a:rPr lang="en-US" sz="2400" b="1" dirty="0" err="1" smtClean="0"/>
              <a:t>physico</a:t>
            </a:r>
            <a:r>
              <a:rPr lang="en-US" sz="2400" b="1" dirty="0" smtClean="0"/>
              <a:t>-chemical</a:t>
            </a:r>
            <a:r>
              <a:rPr lang="en-US" sz="2400" dirty="0" smtClean="0"/>
              <a:t>:</a:t>
            </a:r>
          </a:p>
          <a:p>
            <a:r>
              <a:rPr lang="en-US" sz="2400" dirty="0" smtClean="0"/>
              <a:t>-- how large is the interface?</a:t>
            </a:r>
          </a:p>
        </p:txBody>
      </p:sp>
      <p:cxnSp>
        <p:nvCxnSpPr>
          <p:cNvPr id="53" name="Straight Connector 52"/>
          <p:cNvCxnSpPr/>
          <p:nvPr/>
        </p:nvCxnSpPr>
        <p:spPr>
          <a:xfrm flipV="1">
            <a:off x="1356931" y="3227967"/>
            <a:ext cx="2321685" cy="43292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931" y="2119826"/>
            <a:ext cx="6485338" cy="99111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79646" y="5751894"/>
            <a:ext cx="2744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cs typeface="Courier New" pitchFamily="49" charset="0"/>
              </a:rPr>
              <a:t>Credit: PDB 1AXI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cs typeface="Courier New" pitchFamily="49" charset="0"/>
              </a:rPr>
              <a:t>(human growth hormone)</a:t>
            </a:r>
          </a:p>
        </p:txBody>
      </p:sp>
    </p:spTree>
    <p:extLst>
      <p:ext uri="{BB962C8B-B14F-4D97-AF65-F5344CB8AC3E}">
        <p14:creationId xmlns:p14="http://schemas.microsoft.com/office/powerpoint/2010/main" val="195701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Content Placeholder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3" t="22295" r="4831" b="18044"/>
          <a:stretch/>
        </p:blipFill>
        <p:spPr>
          <a:xfrm rot="21346997">
            <a:off x="504491" y="2256295"/>
            <a:ext cx="4500141" cy="32078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5945"/>
            <a:ext cx="10515600" cy="812783"/>
          </a:xfrm>
        </p:spPr>
        <p:txBody>
          <a:bodyPr>
            <a:normAutofit/>
          </a:bodyPr>
          <a:lstStyle/>
          <a:p>
            <a:r>
              <a:rPr lang="en-US" b="1" dirty="0" smtClean="0"/>
              <a:t>Molecular perspective of the protein interface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31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8133" y="986082"/>
            <a:ext cx="1671146" cy="13277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47320" y="1070162"/>
            <a:ext cx="220717" cy="220717"/>
          </a:xfrm>
          <a:prstGeom prst="ellipse">
            <a:avLst/>
          </a:prstGeom>
          <a:solidFill>
            <a:srgbClr val="3030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47320" y="1393461"/>
            <a:ext cx="220717" cy="220717"/>
          </a:xfrm>
          <a:prstGeom prst="ellipse">
            <a:avLst/>
          </a:prstGeom>
          <a:solidFill>
            <a:srgbClr val="E143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47320" y="1716760"/>
            <a:ext cx="220717" cy="220717"/>
          </a:xfrm>
          <a:prstGeom prst="ellipse">
            <a:avLst/>
          </a:prstGeom>
          <a:solidFill>
            <a:srgbClr val="33FB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15182" y="1007101"/>
            <a:ext cx="135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nitrogen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15182" y="1319153"/>
            <a:ext cx="135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oxygen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15182" y="1658881"/>
            <a:ext cx="135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carbon</a:t>
            </a: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447320" y="2034748"/>
            <a:ext cx="220717" cy="220717"/>
          </a:xfrm>
          <a:prstGeom prst="ellipse">
            <a:avLst/>
          </a:prstGeom>
          <a:solidFill>
            <a:srgbClr val="D2B4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15182" y="1962349"/>
            <a:ext cx="135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sulphur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881229" y="3672890"/>
            <a:ext cx="60059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Focus on the </a:t>
            </a:r>
            <a:r>
              <a:rPr lang="en-US" sz="2400" b="1" dirty="0" err="1" smtClean="0"/>
              <a:t>physico</a:t>
            </a:r>
            <a:r>
              <a:rPr lang="en-US" sz="2400" b="1" dirty="0" smtClean="0"/>
              <a:t>-chemical</a:t>
            </a:r>
            <a:r>
              <a:rPr lang="en-US" sz="2400" dirty="0" smtClean="0"/>
              <a:t>:</a:t>
            </a:r>
          </a:p>
          <a:p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-- how large is the interface?</a:t>
            </a:r>
          </a:p>
          <a:p>
            <a:r>
              <a:rPr lang="en-US" sz="2400" dirty="0" smtClean="0"/>
              <a:t>-- what is the amino acid composition?</a:t>
            </a:r>
          </a:p>
          <a:p>
            <a:r>
              <a:rPr lang="en-US" sz="2400" dirty="0" smtClean="0"/>
              <a:t>-- what is the chemical composition? </a:t>
            </a:r>
          </a:p>
          <a:p>
            <a:r>
              <a:rPr lang="en-US" sz="2400" dirty="0" smtClean="0"/>
              <a:t>-- what is the binding energy landscape?</a:t>
            </a:r>
          </a:p>
          <a:p>
            <a:r>
              <a:rPr lang="en-US" sz="2400" b="1" i="1" dirty="0" smtClean="0"/>
              <a:t>How are these </a:t>
            </a:r>
            <a:r>
              <a:rPr lang="en-US" sz="2400" b="1" i="1" dirty="0" err="1" smtClean="0"/>
              <a:t>physico</a:t>
            </a:r>
            <a:r>
              <a:rPr lang="en-US" sz="2400" b="1" i="1" dirty="0" smtClean="0"/>
              <a:t>-chemical properties related to an interaction or binding?</a:t>
            </a:r>
          </a:p>
        </p:txBody>
      </p:sp>
      <p:cxnSp>
        <p:nvCxnSpPr>
          <p:cNvPr id="53" name="Straight Connector 52"/>
          <p:cNvCxnSpPr/>
          <p:nvPr/>
        </p:nvCxnSpPr>
        <p:spPr>
          <a:xfrm flipV="1">
            <a:off x="1005927" y="3165489"/>
            <a:ext cx="2903160" cy="56527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Arc 56"/>
          <p:cNvSpPr/>
          <p:nvPr/>
        </p:nvSpPr>
        <p:spPr>
          <a:xfrm rot="226454">
            <a:off x="4231283" y="2308090"/>
            <a:ext cx="2439066" cy="1900944"/>
          </a:xfrm>
          <a:prstGeom prst="arc">
            <a:avLst>
              <a:gd name="adj1" fmla="val 11796386"/>
              <a:gd name="adj2" fmla="val 17787988"/>
            </a:avLst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Hexagon 57"/>
          <p:cNvSpPr/>
          <p:nvPr/>
        </p:nvSpPr>
        <p:spPr>
          <a:xfrm>
            <a:off x="6482708" y="1608968"/>
            <a:ext cx="1977912" cy="1870998"/>
          </a:xfrm>
          <a:prstGeom prst="hexagon">
            <a:avLst/>
          </a:prstGeom>
          <a:solidFill>
            <a:srgbClr val="BEBB51">
              <a:alpha val="47843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877350" y="1856160"/>
            <a:ext cx="220717" cy="220717"/>
          </a:xfrm>
          <a:prstGeom prst="ellipse">
            <a:avLst/>
          </a:prstGeom>
          <a:solidFill>
            <a:srgbClr val="3030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643891" y="2364762"/>
            <a:ext cx="220717" cy="220717"/>
          </a:xfrm>
          <a:prstGeom prst="ellipse">
            <a:avLst/>
          </a:prstGeom>
          <a:solidFill>
            <a:srgbClr val="E143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123560" y="3204713"/>
            <a:ext cx="220717" cy="220717"/>
          </a:xfrm>
          <a:prstGeom prst="ellipse">
            <a:avLst/>
          </a:prstGeom>
          <a:solidFill>
            <a:srgbClr val="33FB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073546" y="2622225"/>
            <a:ext cx="220717" cy="220717"/>
          </a:xfrm>
          <a:prstGeom prst="ellipse">
            <a:avLst/>
          </a:prstGeom>
          <a:solidFill>
            <a:srgbClr val="D2B4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204760" y="2912114"/>
            <a:ext cx="220717" cy="220717"/>
          </a:xfrm>
          <a:prstGeom prst="ellipse">
            <a:avLst/>
          </a:prstGeom>
          <a:solidFill>
            <a:srgbClr val="3030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384803" y="2429450"/>
            <a:ext cx="220717" cy="220717"/>
          </a:xfrm>
          <a:prstGeom prst="ellipse">
            <a:avLst/>
          </a:prstGeom>
          <a:solidFill>
            <a:srgbClr val="E143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600733" y="2270613"/>
            <a:ext cx="220717" cy="220717"/>
          </a:xfrm>
          <a:prstGeom prst="ellipse">
            <a:avLst/>
          </a:prstGeom>
          <a:solidFill>
            <a:srgbClr val="33FB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7464448" y="2944773"/>
            <a:ext cx="220717" cy="220717"/>
          </a:xfrm>
          <a:prstGeom prst="ellipse">
            <a:avLst/>
          </a:prstGeom>
          <a:solidFill>
            <a:srgbClr val="D2B4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7991635" y="2593161"/>
            <a:ext cx="220717" cy="220717"/>
          </a:xfrm>
          <a:prstGeom prst="ellipse">
            <a:avLst/>
          </a:prstGeom>
          <a:solidFill>
            <a:srgbClr val="33FB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6759989" y="2596887"/>
            <a:ext cx="220717" cy="220717"/>
          </a:xfrm>
          <a:prstGeom prst="ellipse">
            <a:avLst/>
          </a:prstGeom>
          <a:solidFill>
            <a:srgbClr val="E143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6978959" y="2119518"/>
            <a:ext cx="220717" cy="220717"/>
          </a:xfrm>
          <a:prstGeom prst="ellipse">
            <a:avLst/>
          </a:prstGeom>
          <a:solidFill>
            <a:srgbClr val="33FB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354935" y="2669534"/>
            <a:ext cx="220717" cy="220717"/>
          </a:xfrm>
          <a:prstGeom prst="ellipse">
            <a:avLst/>
          </a:prstGeom>
          <a:solidFill>
            <a:srgbClr val="33FB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6987709" y="2405761"/>
            <a:ext cx="220717" cy="220717"/>
          </a:xfrm>
          <a:prstGeom prst="ellipse">
            <a:avLst/>
          </a:prstGeom>
          <a:solidFill>
            <a:srgbClr val="33FB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7243411" y="1654378"/>
            <a:ext cx="220717" cy="220717"/>
          </a:xfrm>
          <a:prstGeom prst="ellipse">
            <a:avLst/>
          </a:prstGeom>
          <a:solidFill>
            <a:srgbClr val="3030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6830401" y="2830151"/>
            <a:ext cx="220717" cy="220717"/>
          </a:xfrm>
          <a:prstGeom prst="ellipse">
            <a:avLst/>
          </a:prstGeom>
          <a:solidFill>
            <a:srgbClr val="33FB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7250947" y="2193359"/>
            <a:ext cx="220717" cy="220717"/>
          </a:xfrm>
          <a:prstGeom prst="ellipse">
            <a:avLst/>
          </a:prstGeom>
          <a:solidFill>
            <a:srgbClr val="33FB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7872941" y="2383291"/>
            <a:ext cx="220717" cy="220717"/>
          </a:xfrm>
          <a:prstGeom prst="ellipse">
            <a:avLst/>
          </a:prstGeom>
          <a:solidFill>
            <a:srgbClr val="E143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8177314" y="2442773"/>
            <a:ext cx="220717" cy="220717"/>
          </a:xfrm>
          <a:prstGeom prst="ellipse">
            <a:avLst/>
          </a:prstGeom>
          <a:solidFill>
            <a:srgbClr val="D2B4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7952575" y="2910930"/>
            <a:ext cx="220717" cy="220717"/>
          </a:xfrm>
          <a:prstGeom prst="ellipse">
            <a:avLst/>
          </a:prstGeom>
          <a:solidFill>
            <a:srgbClr val="33FB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6991310" y="1629947"/>
            <a:ext cx="220717" cy="220717"/>
          </a:xfrm>
          <a:prstGeom prst="ellipse">
            <a:avLst/>
          </a:prstGeom>
          <a:solidFill>
            <a:srgbClr val="D2B4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7771332" y="3220479"/>
            <a:ext cx="220717" cy="220717"/>
          </a:xfrm>
          <a:prstGeom prst="ellipse">
            <a:avLst/>
          </a:prstGeom>
          <a:solidFill>
            <a:srgbClr val="D2B4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7730021" y="2743091"/>
            <a:ext cx="220717" cy="220717"/>
          </a:xfrm>
          <a:prstGeom prst="ellipse">
            <a:avLst/>
          </a:prstGeom>
          <a:solidFill>
            <a:srgbClr val="33FB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7391207" y="3183335"/>
            <a:ext cx="220717" cy="220717"/>
          </a:xfrm>
          <a:prstGeom prst="ellipse">
            <a:avLst/>
          </a:prstGeom>
          <a:solidFill>
            <a:srgbClr val="33FB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7784465" y="1953314"/>
            <a:ext cx="220717" cy="220717"/>
          </a:xfrm>
          <a:prstGeom prst="ellipse">
            <a:avLst/>
          </a:prstGeom>
          <a:solidFill>
            <a:srgbClr val="33FB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6981455" y="3055131"/>
            <a:ext cx="220717" cy="220717"/>
          </a:xfrm>
          <a:prstGeom prst="ellipse">
            <a:avLst/>
          </a:prstGeom>
          <a:solidFill>
            <a:srgbClr val="33FB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7471664" y="1745801"/>
            <a:ext cx="220717" cy="220717"/>
          </a:xfrm>
          <a:prstGeom prst="ellipse">
            <a:avLst/>
          </a:prstGeom>
          <a:solidFill>
            <a:srgbClr val="E143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6726113" y="2109731"/>
            <a:ext cx="220717" cy="220717"/>
          </a:xfrm>
          <a:prstGeom prst="ellipse">
            <a:avLst/>
          </a:prstGeom>
          <a:solidFill>
            <a:srgbClr val="33FB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7178574" y="1883427"/>
            <a:ext cx="220717" cy="220717"/>
          </a:xfrm>
          <a:prstGeom prst="ellipse">
            <a:avLst/>
          </a:prstGeom>
          <a:solidFill>
            <a:srgbClr val="E143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7969992" y="2143505"/>
            <a:ext cx="220717" cy="220717"/>
          </a:xfrm>
          <a:prstGeom prst="ellipse">
            <a:avLst/>
          </a:prstGeom>
          <a:solidFill>
            <a:srgbClr val="33FB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7693855" y="1662712"/>
            <a:ext cx="220717" cy="220717"/>
          </a:xfrm>
          <a:prstGeom prst="ellipse">
            <a:avLst/>
          </a:prstGeom>
          <a:solidFill>
            <a:srgbClr val="E143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7635389" y="2512577"/>
            <a:ext cx="220717" cy="220717"/>
          </a:xfrm>
          <a:prstGeom prst="ellipse">
            <a:avLst/>
          </a:prstGeom>
          <a:solidFill>
            <a:srgbClr val="33FB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7708511" y="2982876"/>
            <a:ext cx="220717" cy="220717"/>
          </a:xfrm>
          <a:prstGeom prst="ellipse">
            <a:avLst/>
          </a:prstGeom>
          <a:solidFill>
            <a:srgbClr val="33FB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7471664" y="2002653"/>
            <a:ext cx="220717" cy="220717"/>
          </a:xfrm>
          <a:prstGeom prst="ellipse">
            <a:avLst/>
          </a:prstGeom>
          <a:solidFill>
            <a:srgbClr val="33FB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779646" y="5751894"/>
            <a:ext cx="2744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cs typeface="Courier New" pitchFamily="49" charset="0"/>
              </a:rPr>
              <a:t>Credit: PDB 1AXI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cs typeface="Courier New" pitchFamily="49" charset="0"/>
              </a:rPr>
              <a:t>(human growth hormone)</a:t>
            </a:r>
          </a:p>
        </p:txBody>
      </p:sp>
    </p:spTree>
    <p:extLst>
      <p:ext uri="{BB962C8B-B14F-4D97-AF65-F5344CB8AC3E}">
        <p14:creationId xmlns:p14="http://schemas.microsoft.com/office/powerpoint/2010/main" val="421972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Dataset difference then and now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General properties of protein-protein interfaces explored by </a:t>
            </a:r>
            <a:r>
              <a:rPr lang="en-US" dirty="0" err="1" smtClean="0"/>
              <a:t>Chothia</a:t>
            </a:r>
            <a:r>
              <a:rPr lang="en-US" dirty="0" smtClean="0"/>
              <a:t> and </a:t>
            </a:r>
            <a:r>
              <a:rPr lang="en-US" dirty="0" err="1" smtClean="0"/>
              <a:t>Janin</a:t>
            </a:r>
            <a:r>
              <a:rPr lang="en-US" dirty="0" smtClean="0"/>
              <a:t>, </a:t>
            </a:r>
            <a:r>
              <a:rPr lang="en-US" i="1" dirty="0" smtClean="0"/>
              <a:t>Nature </a:t>
            </a:r>
            <a:r>
              <a:rPr lang="en-US" dirty="0" smtClean="0"/>
              <a:t>(1975) and later by </a:t>
            </a:r>
            <a:r>
              <a:rPr lang="en-US" dirty="0" err="1" smtClean="0"/>
              <a:t>Nooren</a:t>
            </a:r>
            <a:r>
              <a:rPr lang="en-US" dirty="0" smtClean="0"/>
              <a:t> and Thornton, </a:t>
            </a:r>
            <a:r>
              <a:rPr lang="en-US" i="1" dirty="0" smtClean="0"/>
              <a:t>J Mol </a:t>
            </a:r>
            <a:r>
              <a:rPr lang="en-US" i="1" dirty="0" err="1" smtClean="0"/>
              <a:t>Biol</a:t>
            </a:r>
            <a:r>
              <a:rPr lang="en-US" i="1" dirty="0" smtClean="0"/>
              <a:t> </a:t>
            </a:r>
            <a:r>
              <a:rPr lang="en-US" dirty="0" smtClean="0"/>
              <a:t>(2003), based on </a:t>
            </a:r>
            <a:r>
              <a:rPr lang="en-US" b="1" u="sng" dirty="0" smtClean="0"/>
              <a:t>19 dimer structures</a:t>
            </a:r>
            <a:r>
              <a:rPr lang="en-US" dirty="0" smtClean="0"/>
              <a:t>.</a:t>
            </a:r>
          </a:p>
          <a:p>
            <a:r>
              <a:rPr lang="en-US" dirty="0" smtClean="0"/>
              <a:t>Suggest that proteins interfaces with strong interaction/binding affinities are generally</a:t>
            </a:r>
          </a:p>
          <a:p>
            <a:pPr>
              <a:buFont typeface="Wingdings" pitchFamily="2" charset="2"/>
              <a:buChar char="à"/>
            </a:pPr>
            <a:r>
              <a:rPr lang="en-US" dirty="0" smtClean="0">
                <a:sym typeface="Wingdings" pitchFamily="2" charset="2"/>
              </a:rPr>
              <a:t> Large</a:t>
            </a:r>
          </a:p>
          <a:p>
            <a:pPr>
              <a:buFont typeface="Wingdings" pitchFamily="2" charset="2"/>
              <a:buChar char="à"/>
            </a:pPr>
            <a:r>
              <a:rPr lang="en-US" dirty="0" smtClean="0"/>
              <a:t> Hydrophobic</a:t>
            </a:r>
          </a:p>
          <a:p>
            <a:r>
              <a:rPr lang="en-US" dirty="0" smtClean="0"/>
              <a:t>Now, we have </a:t>
            </a:r>
            <a:r>
              <a:rPr lang="en-US" b="1" u="sng" dirty="0" smtClean="0"/>
              <a:t>113 dimer structures</a:t>
            </a:r>
            <a:r>
              <a:rPr lang="en-US" dirty="0" smtClean="0"/>
              <a:t> from PDB, via semi-manual curation.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86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Some questions we revisited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50312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600" dirty="0" smtClean="0"/>
              <a:t>1) Is there a relationship between </a:t>
            </a:r>
            <a:r>
              <a:rPr lang="en-US" sz="3600" b="1" u="sng" dirty="0" smtClean="0"/>
              <a:t>binding affinity (</a:t>
            </a:r>
            <a:r>
              <a:rPr lang="en-US" sz="3600" b="1" u="sng" dirty="0" smtClean="0">
                <a:solidFill>
                  <a:srgbClr val="231F20"/>
                </a:solidFill>
                <a:cs typeface="Arial" panose="020B0604020202020204" pitchFamily="34" charset="0"/>
              </a:rPr>
              <a:t>K</a:t>
            </a:r>
            <a:r>
              <a:rPr lang="en-US" sz="3600" b="1" u="sng" baseline="-25000" dirty="0" smtClean="0">
                <a:solidFill>
                  <a:srgbClr val="231F20"/>
                </a:solidFill>
                <a:cs typeface="Arial" panose="020B0604020202020204" pitchFamily="34" charset="0"/>
              </a:rPr>
              <a:t>d</a:t>
            </a:r>
            <a:r>
              <a:rPr lang="en-US" sz="3600" u="sng" dirty="0"/>
              <a:t>)</a:t>
            </a:r>
            <a:r>
              <a:rPr lang="en-US" sz="3600" dirty="0" smtClean="0"/>
              <a:t> and </a:t>
            </a:r>
          </a:p>
          <a:p>
            <a:r>
              <a:rPr lang="en-US" sz="3600" dirty="0" smtClean="0"/>
              <a:t>interface surface area (large?)</a:t>
            </a:r>
          </a:p>
          <a:p>
            <a:r>
              <a:rPr lang="en-US" sz="3600" dirty="0" smtClean="0">
                <a:sym typeface="Wingdings" pitchFamily="2" charset="2"/>
              </a:rPr>
              <a:t>interface </a:t>
            </a:r>
            <a:r>
              <a:rPr lang="en-US" sz="3600" dirty="0" smtClean="0"/>
              <a:t>chemical composition (hydrophobic?)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/>
          </a:p>
          <a:p>
            <a:pPr marL="0" indent="0">
              <a:buNone/>
            </a:pPr>
            <a:r>
              <a:rPr lang="en-US" sz="3600" dirty="0" smtClean="0"/>
              <a:t>2) What does the binding energy landscape at the interface look like?</a:t>
            </a:r>
          </a:p>
          <a:p>
            <a:pPr marL="0" indent="0">
              <a:buNone/>
            </a:pPr>
            <a:endParaRPr lang="en-US" sz="36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4106917" y="5171292"/>
            <a:ext cx="36707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∆G = - RT </a:t>
            </a:r>
            <a:r>
              <a:rPr lang="en-US" sz="32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ln </a:t>
            </a:r>
            <a:r>
              <a:rPr lang="en-US" sz="3200" b="1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3200" b="1" baseline="-250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32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71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C:\Users\JM\thesis\conferences_talks\130720-Boston-ProteinSociety\kd-v-ASA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5228" y="1127316"/>
            <a:ext cx="8954812" cy="5273950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34</a:t>
            </a:fld>
            <a:endParaRPr lang="en-US"/>
          </a:p>
        </p:txBody>
      </p:sp>
      <p:pic>
        <p:nvPicPr>
          <p:cNvPr id="6" name="Content Placeholder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6" t="15290" b="17078"/>
          <a:stretch/>
        </p:blipFill>
        <p:spPr>
          <a:xfrm>
            <a:off x="9102319" y="1215508"/>
            <a:ext cx="2721819" cy="19794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61893" y="4561491"/>
            <a:ext cx="1637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 = -0.53 </a:t>
            </a:r>
          </a:p>
          <a:p>
            <a:r>
              <a:rPr lang="en-US" sz="2400" dirty="0" smtClean="0"/>
              <a:t>P = 3e-9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12682" y="6411858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Chen</a:t>
            </a:r>
            <a:r>
              <a:rPr lang="en-US" dirty="0" smtClean="0"/>
              <a:t>, Sawyer and Regan. </a:t>
            </a:r>
            <a:r>
              <a:rPr lang="en-US" i="1" dirty="0" smtClean="0"/>
              <a:t>Prot. Sci.</a:t>
            </a:r>
            <a:r>
              <a:rPr lang="en-US" dirty="0" smtClean="0"/>
              <a:t> (2013)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91055" y="239005"/>
            <a:ext cx="10786241" cy="81278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As interface area increases, binding affinity increases</a:t>
            </a:r>
            <a:endParaRPr lang="en-US" b="1" dirty="0"/>
          </a:p>
        </p:txBody>
      </p:sp>
      <p:sp>
        <p:nvSpPr>
          <p:cNvPr id="13" name="Rectangle 12"/>
          <p:cNvSpPr/>
          <p:nvPr/>
        </p:nvSpPr>
        <p:spPr>
          <a:xfrm>
            <a:off x="6915807" y="3195000"/>
            <a:ext cx="578069" cy="2313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674070" y="3268718"/>
            <a:ext cx="178676" cy="157655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126264" y="3825764"/>
            <a:ext cx="241739" cy="241738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346984" y="380474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1AXI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exagon 17"/>
          <p:cNvSpPr/>
          <p:nvPr/>
        </p:nvSpPr>
        <p:spPr>
          <a:xfrm>
            <a:off x="10710040" y="3089666"/>
            <a:ext cx="1261887" cy="1193677"/>
          </a:xfrm>
          <a:prstGeom prst="hexagon">
            <a:avLst/>
          </a:prstGeom>
          <a:solidFill>
            <a:srgbClr val="BEBB51">
              <a:alpha val="47843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Area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9155611" y="1941041"/>
            <a:ext cx="2321685" cy="43292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ight Triangle 19"/>
          <p:cNvSpPr/>
          <p:nvPr/>
        </p:nvSpPr>
        <p:spPr>
          <a:xfrm rot="5400000" flipH="1" flipV="1">
            <a:off x="-709449" y="3344079"/>
            <a:ext cx="4459965" cy="420414"/>
          </a:xfrm>
          <a:prstGeom prst="rt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9947" y="4768605"/>
            <a:ext cx="1367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Decreasing strength of interaction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6436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817772" cy="91713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% hydrophobicity is important but not determinant</a:t>
            </a:r>
            <a:endParaRPr lang="en-US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421" y="1407876"/>
            <a:ext cx="8208779" cy="500398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35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12682" y="6411858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Chen</a:t>
            </a:r>
            <a:r>
              <a:rPr lang="en-US" dirty="0" smtClean="0"/>
              <a:t>, Sawyer and Regan. </a:t>
            </a:r>
            <a:r>
              <a:rPr lang="en-US" i="1" dirty="0" smtClean="0"/>
              <a:t>Prot. Sci.</a:t>
            </a:r>
            <a:r>
              <a:rPr lang="en-US" dirty="0" smtClean="0"/>
              <a:t> (2013)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72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9048" y="1659330"/>
            <a:ext cx="9348952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12682" y="6411858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Chen</a:t>
            </a:r>
            <a:r>
              <a:rPr lang="en-US" dirty="0" smtClean="0"/>
              <a:t>, Sawyer and Regan. </a:t>
            </a:r>
            <a:r>
              <a:rPr lang="en-US" i="1" dirty="0" smtClean="0"/>
              <a:t>Prot. Sci.</a:t>
            </a:r>
            <a:r>
              <a:rPr lang="en-US" dirty="0" smtClean="0"/>
              <a:t> (2013)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65603"/>
            <a:ext cx="11059510" cy="1325563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Two regimes: </a:t>
            </a:r>
            <a:br>
              <a:rPr lang="en-US" sz="4000" b="1" dirty="0" smtClean="0"/>
            </a:br>
            <a:r>
              <a:rPr lang="en-US" sz="4000" b="1" dirty="0" smtClean="0"/>
              <a:t>≤ 2000 Å, energy density decreases</a:t>
            </a:r>
            <a:br>
              <a:rPr lang="en-US" sz="4000" b="1" dirty="0" smtClean="0"/>
            </a:br>
            <a:r>
              <a:rPr lang="en-US" sz="4000" b="1" dirty="0" smtClean="0"/>
              <a:t>&gt; 2000 Å, energy density plateaus</a:t>
            </a:r>
            <a:endParaRPr lang="en-US" sz="40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4246179" y="1933903"/>
            <a:ext cx="367862" cy="37837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4840012" y="2590800"/>
            <a:ext cx="467711" cy="44669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5654564" y="3121572"/>
            <a:ext cx="735726" cy="74623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6642539" y="3578394"/>
            <a:ext cx="924910" cy="86748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7648904" y="3709773"/>
            <a:ext cx="1316419" cy="10093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9046778" y="3688752"/>
            <a:ext cx="1621222" cy="11880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6684579" y="1812656"/>
            <a:ext cx="0" cy="3878318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7479425" y="2089266"/>
            <a:ext cx="36707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∆G = - RT </a:t>
            </a:r>
            <a:r>
              <a:rPr lang="en-US" sz="32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ln </a:t>
            </a:r>
            <a:r>
              <a:rPr lang="en-US" sz="3200" b="1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3200" b="1" baseline="-250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32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10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9048" y="1659330"/>
            <a:ext cx="9348952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12682" y="6411858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Chen</a:t>
            </a:r>
            <a:r>
              <a:rPr lang="en-US" dirty="0" smtClean="0"/>
              <a:t>, Sawyer and Regan. </a:t>
            </a:r>
            <a:r>
              <a:rPr lang="en-US" i="1" dirty="0" smtClean="0"/>
              <a:t>Prot. Sci.</a:t>
            </a:r>
            <a:r>
              <a:rPr lang="en-US" dirty="0" smtClean="0"/>
              <a:t> (2013)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65603"/>
            <a:ext cx="11059510" cy="1325563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Interface density should not be evenly distributed</a:t>
            </a:r>
            <a:endParaRPr lang="en-US" sz="40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4246179" y="1933903"/>
            <a:ext cx="367862" cy="37837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4840012" y="2590800"/>
            <a:ext cx="467711" cy="44669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5654564" y="3121572"/>
            <a:ext cx="735726" cy="74623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6642539" y="3578394"/>
            <a:ext cx="924910" cy="86748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7648904" y="3709773"/>
            <a:ext cx="1316419" cy="10093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9046778" y="3688752"/>
            <a:ext cx="1621222" cy="11880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exagon 19"/>
          <p:cNvSpPr/>
          <p:nvPr/>
        </p:nvSpPr>
        <p:spPr>
          <a:xfrm>
            <a:off x="7019822" y="1780662"/>
            <a:ext cx="1772194" cy="1676400"/>
          </a:xfrm>
          <a:prstGeom prst="hexag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6684579" y="1812656"/>
            <a:ext cx="0" cy="3878318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078164" y="1957593"/>
            <a:ext cx="3241601" cy="3241601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245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9048" y="1659330"/>
            <a:ext cx="9348952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12682" y="6411858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Chen</a:t>
            </a:r>
            <a:r>
              <a:rPr lang="en-US" dirty="0" smtClean="0"/>
              <a:t>, Sawyer and Regan. </a:t>
            </a:r>
            <a:r>
              <a:rPr lang="en-US" i="1" dirty="0" smtClean="0"/>
              <a:t>Prot. Sci.</a:t>
            </a:r>
            <a:r>
              <a:rPr lang="en-US" dirty="0" smtClean="0"/>
              <a:t> (2013)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65603"/>
            <a:ext cx="1105951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A subset of residues at the interface is important:</a:t>
            </a:r>
            <a:br>
              <a:rPr lang="en-US" sz="4000" b="1" dirty="0"/>
            </a:br>
            <a:r>
              <a:rPr lang="en-US" sz="4000" b="1" dirty="0"/>
              <a:t>In support of the ‘hot spot’ theory</a:t>
            </a:r>
            <a:endParaRPr lang="en-US" sz="40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4246179" y="1933903"/>
            <a:ext cx="367862" cy="37837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4840012" y="2590800"/>
            <a:ext cx="467711" cy="44669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5654564" y="3121572"/>
            <a:ext cx="735726" cy="74623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6642539" y="3578394"/>
            <a:ext cx="924910" cy="86748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7819698" y="3716814"/>
            <a:ext cx="1316419" cy="10093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9046778" y="3688752"/>
            <a:ext cx="1621222" cy="11880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9266896" y="1752600"/>
            <a:ext cx="1772194" cy="1676400"/>
            <a:chOff x="6705600" y="2286000"/>
            <a:chExt cx="1772194" cy="1676400"/>
          </a:xfrm>
        </p:grpSpPr>
        <p:sp>
          <p:nvSpPr>
            <p:cNvPr id="17" name="Hexagon 16"/>
            <p:cNvSpPr/>
            <p:nvPr/>
          </p:nvSpPr>
          <p:spPr>
            <a:xfrm>
              <a:off x="6705600" y="2286000"/>
              <a:ext cx="1772194" cy="1676400"/>
            </a:xfrm>
            <a:prstGeom prst="hexagon">
              <a:avLst/>
            </a:prstGeom>
            <a:solidFill>
              <a:srgbClr val="BEBB5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7620000" y="2514600"/>
              <a:ext cx="381000" cy="381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7162800" y="3067050"/>
              <a:ext cx="914400" cy="723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Hexagon 19"/>
          <p:cNvSpPr/>
          <p:nvPr/>
        </p:nvSpPr>
        <p:spPr>
          <a:xfrm>
            <a:off x="7019822" y="1780662"/>
            <a:ext cx="1772194" cy="1676400"/>
          </a:xfrm>
          <a:prstGeom prst="hexag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3078164" y="1957593"/>
            <a:ext cx="3241601" cy="3241601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071178" y="5160968"/>
            <a:ext cx="2826654" cy="61832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684579" y="1812656"/>
            <a:ext cx="0" cy="3878318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182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9048" y="1659330"/>
            <a:ext cx="9348952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12682" y="6411858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Chen</a:t>
            </a:r>
            <a:r>
              <a:rPr lang="en-US" dirty="0" smtClean="0"/>
              <a:t>, Sawyer and Regan. </a:t>
            </a:r>
            <a:r>
              <a:rPr lang="en-US" i="1" dirty="0" smtClean="0"/>
              <a:t>Prot. Sci.</a:t>
            </a:r>
            <a:r>
              <a:rPr lang="en-US" dirty="0" smtClean="0"/>
              <a:t> (2013)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65603"/>
            <a:ext cx="11059510" cy="1325563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A subset of residues at the interface is important:</a:t>
            </a:r>
            <a:br>
              <a:rPr lang="en-US" sz="4000" b="1" dirty="0" smtClean="0"/>
            </a:br>
            <a:r>
              <a:rPr lang="en-US" sz="4000" b="1" dirty="0" smtClean="0"/>
              <a:t>In support of the ‘hot spot’ theory</a:t>
            </a:r>
            <a:endParaRPr lang="en-US" sz="4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6989379" y="1659330"/>
            <a:ext cx="49083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 non-commensurate increase in the size of the ‘hot spots’ at the interface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684579" y="1812656"/>
            <a:ext cx="0" cy="3878318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477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2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900" y="5542956"/>
            <a:ext cx="1340043" cy="1236963"/>
          </a:xfrm>
          <a:prstGeom prst="rect">
            <a:avLst/>
          </a:prstGeom>
        </p:spPr>
      </p:pic>
      <p:grpSp>
        <p:nvGrpSpPr>
          <p:cNvPr id="164" name="Group 163"/>
          <p:cNvGrpSpPr/>
          <p:nvPr/>
        </p:nvGrpSpPr>
        <p:grpSpPr>
          <a:xfrm rot="19500429">
            <a:off x="6130578" y="3852104"/>
            <a:ext cx="1634562" cy="761108"/>
            <a:chOff x="3769558" y="3025631"/>
            <a:chExt cx="2829054" cy="1317304"/>
          </a:xfrm>
        </p:grpSpPr>
        <p:pic>
          <p:nvPicPr>
            <p:cNvPr id="165" name="Picture 4" descr="C:\Users\JM\Pics\science graphics\dna and model organisms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rot="2198509">
              <a:off x="3769558" y="3025631"/>
              <a:ext cx="2829054" cy="1306031"/>
            </a:xfrm>
            <a:prstGeom prst="rect">
              <a:avLst/>
            </a:prstGeom>
            <a:noFill/>
          </p:spPr>
        </p:pic>
        <p:sp>
          <p:nvSpPr>
            <p:cNvPr id="166" name="Rectangle 165"/>
            <p:cNvSpPr/>
            <p:nvPr/>
          </p:nvSpPr>
          <p:spPr>
            <a:xfrm>
              <a:off x="4133334" y="3487955"/>
              <a:ext cx="821434" cy="3977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4497568" y="3885735"/>
              <a:ext cx="9144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4954768" y="3447301"/>
              <a:ext cx="160066" cy="3977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7" name="Group 136"/>
          <p:cNvGrpSpPr/>
          <p:nvPr/>
        </p:nvGrpSpPr>
        <p:grpSpPr>
          <a:xfrm rot="19500429">
            <a:off x="6130578" y="2327214"/>
            <a:ext cx="1634562" cy="761108"/>
            <a:chOff x="3769558" y="3025631"/>
            <a:chExt cx="2829054" cy="1317304"/>
          </a:xfrm>
        </p:grpSpPr>
        <p:pic>
          <p:nvPicPr>
            <p:cNvPr id="138" name="Picture 4" descr="C:\Users\JM\Pics\science graphics\dna and model organisms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rot="2198509">
              <a:off x="3769558" y="3025631"/>
              <a:ext cx="2829054" cy="1306031"/>
            </a:xfrm>
            <a:prstGeom prst="rect">
              <a:avLst/>
            </a:prstGeom>
            <a:noFill/>
          </p:spPr>
        </p:pic>
        <p:sp>
          <p:nvSpPr>
            <p:cNvPr id="139" name="Rectangle 138"/>
            <p:cNvSpPr/>
            <p:nvPr/>
          </p:nvSpPr>
          <p:spPr>
            <a:xfrm>
              <a:off x="4133334" y="3487955"/>
              <a:ext cx="821434" cy="3977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4497568" y="3885735"/>
              <a:ext cx="9144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4954768" y="3447301"/>
              <a:ext cx="160066" cy="3977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42" name="Picture 3" descr="C:\Users\JM\Pics\science graphics\stickman_blue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5998647" y="2508289"/>
            <a:ext cx="271209" cy="1212466"/>
          </a:xfrm>
          <a:prstGeom prst="rect">
            <a:avLst/>
          </a:prstGeom>
          <a:noFill/>
        </p:spPr>
      </p:pic>
      <p:grpSp>
        <p:nvGrpSpPr>
          <p:cNvPr id="126" name="Group 125"/>
          <p:cNvGrpSpPr/>
          <p:nvPr/>
        </p:nvGrpSpPr>
        <p:grpSpPr>
          <a:xfrm rot="19500429">
            <a:off x="6158118" y="762168"/>
            <a:ext cx="1634562" cy="761108"/>
            <a:chOff x="3769558" y="3025631"/>
            <a:chExt cx="2829054" cy="1317304"/>
          </a:xfrm>
        </p:grpSpPr>
        <p:pic>
          <p:nvPicPr>
            <p:cNvPr id="63" name="Picture 4" descr="C:\Users\JM\Pics\science graphics\dna and model organisms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198509">
              <a:off x="3769558" y="3025631"/>
              <a:ext cx="2829054" cy="1306031"/>
            </a:xfrm>
            <a:prstGeom prst="rect">
              <a:avLst/>
            </a:prstGeom>
            <a:noFill/>
          </p:spPr>
        </p:pic>
        <p:sp>
          <p:nvSpPr>
            <p:cNvPr id="65" name="Rectangle 64"/>
            <p:cNvSpPr/>
            <p:nvPr/>
          </p:nvSpPr>
          <p:spPr>
            <a:xfrm>
              <a:off x="4133334" y="3487955"/>
              <a:ext cx="821434" cy="3977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4497568" y="3885735"/>
              <a:ext cx="9144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4954768" y="3447301"/>
              <a:ext cx="160066" cy="3977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4414"/>
            <a:ext cx="10515600" cy="823070"/>
          </a:xfrm>
        </p:spPr>
        <p:txBody>
          <a:bodyPr/>
          <a:lstStyle/>
          <a:p>
            <a:r>
              <a:rPr lang="en-US" b="1" dirty="0" smtClean="0"/>
              <a:t>Each person’s DNA is slightly different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66095"/>
            <a:ext cx="4468616" cy="55553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Many types of variation</a:t>
            </a:r>
          </a:p>
          <a:p>
            <a:r>
              <a:rPr lang="en-US" dirty="0" smtClean="0"/>
              <a:t>SNV: 1 base pair; single nucleotide variants 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Indel</a:t>
            </a:r>
            <a:r>
              <a:rPr lang="en-US" dirty="0" smtClean="0">
                <a:solidFill>
                  <a:schemeClr val="bg1"/>
                </a:solidFill>
              </a:rPr>
              <a:t>: short insertion and deletion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SV: larger structural variants (duplications, inversions etc.)</a:t>
            </a:r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So we need a catalog of all SNVs in humans</a:t>
            </a:r>
          </a:p>
        </p:txBody>
      </p:sp>
      <p:pic>
        <p:nvPicPr>
          <p:cNvPr id="64" name="Picture 3" descr="C:\Users\JM\Pics\science graphics\stickman_blue.png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/>
          <a:stretch>
            <a:fillRect/>
          </a:stretch>
        </p:blipFill>
        <p:spPr bwMode="auto">
          <a:xfrm flipH="1">
            <a:off x="6026187" y="943243"/>
            <a:ext cx="271209" cy="1212466"/>
          </a:xfrm>
          <a:prstGeom prst="rect">
            <a:avLst/>
          </a:prstGeom>
          <a:noFill/>
        </p:spPr>
      </p:pic>
      <p:sp>
        <p:nvSpPr>
          <p:cNvPr id="68" name="Rectangle 67"/>
          <p:cNvSpPr>
            <a:spLocks noChangeAspect="1"/>
          </p:cNvSpPr>
          <p:nvPr/>
        </p:nvSpPr>
        <p:spPr>
          <a:xfrm>
            <a:off x="7527021" y="1268657"/>
            <a:ext cx="285047" cy="71261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127" name="Rectangle 126"/>
          <p:cNvSpPr>
            <a:spLocks noChangeAspect="1"/>
          </p:cNvSpPr>
          <p:nvPr/>
        </p:nvSpPr>
        <p:spPr>
          <a:xfrm>
            <a:off x="7808060" y="1269110"/>
            <a:ext cx="285047" cy="71261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C</a:t>
            </a:r>
          </a:p>
        </p:txBody>
      </p:sp>
      <p:sp>
        <p:nvSpPr>
          <p:cNvPr id="129" name="Rectangle 128"/>
          <p:cNvSpPr>
            <a:spLocks noChangeAspect="1"/>
          </p:cNvSpPr>
          <p:nvPr/>
        </p:nvSpPr>
        <p:spPr>
          <a:xfrm>
            <a:off x="8391483" y="1268657"/>
            <a:ext cx="285047" cy="71261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G</a:t>
            </a:r>
          </a:p>
        </p:txBody>
      </p:sp>
      <p:sp>
        <p:nvSpPr>
          <p:cNvPr id="133" name="Rectangle 132"/>
          <p:cNvSpPr>
            <a:spLocks noChangeAspect="1"/>
          </p:cNvSpPr>
          <p:nvPr/>
        </p:nvSpPr>
        <p:spPr>
          <a:xfrm>
            <a:off x="9245662" y="1268657"/>
            <a:ext cx="285047" cy="71261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134" name="Rectangle 133"/>
          <p:cNvSpPr>
            <a:spLocks noChangeAspect="1"/>
          </p:cNvSpPr>
          <p:nvPr/>
        </p:nvSpPr>
        <p:spPr>
          <a:xfrm>
            <a:off x="9522601" y="1268657"/>
            <a:ext cx="285047" cy="71261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135" name="Rectangle 134"/>
          <p:cNvSpPr>
            <a:spLocks noChangeAspect="1"/>
          </p:cNvSpPr>
          <p:nvPr/>
        </p:nvSpPr>
        <p:spPr>
          <a:xfrm>
            <a:off x="9805246" y="1268657"/>
            <a:ext cx="285047" cy="71261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C</a:t>
            </a:r>
          </a:p>
        </p:txBody>
      </p:sp>
      <p:sp>
        <p:nvSpPr>
          <p:cNvPr id="136" name="Rectangle 135"/>
          <p:cNvSpPr>
            <a:spLocks noChangeAspect="1"/>
          </p:cNvSpPr>
          <p:nvPr/>
        </p:nvSpPr>
        <p:spPr>
          <a:xfrm>
            <a:off x="10074077" y="1268657"/>
            <a:ext cx="285047" cy="71261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C</a:t>
            </a:r>
          </a:p>
        </p:txBody>
      </p:sp>
      <p:sp>
        <p:nvSpPr>
          <p:cNvPr id="153" name="Rectangle 152"/>
          <p:cNvSpPr>
            <a:spLocks noChangeAspect="1"/>
          </p:cNvSpPr>
          <p:nvPr/>
        </p:nvSpPr>
        <p:spPr>
          <a:xfrm>
            <a:off x="7527021" y="2846476"/>
            <a:ext cx="285047" cy="71261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154" name="Rectangle 153"/>
          <p:cNvSpPr>
            <a:spLocks noChangeAspect="1"/>
          </p:cNvSpPr>
          <p:nvPr/>
        </p:nvSpPr>
        <p:spPr>
          <a:xfrm>
            <a:off x="7808060" y="2846929"/>
            <a:ext cx="285047" cy="71261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C</a:t>
            </a:r>
          </a:p>
        </p:txBody>
      </p:sp>
      <p:sp>
        <p:nvSpPr>
          <p:cNvPr id="156" name="Rectangle 155"/>
          <p:cNvSpPr>
            <a:spLocks noChangeAspect="1"/>
          </p:cNvSpPr>
          <p:nvPr/>
        </p:nvSpPr>
        <p:spPr>
          <a:xfrm>
            <a:off x="8391483" y="2846476"/>
            <a:ext cx="285047" cy="71261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G</a:t>
            </a:r>
          </a:p>
        </p:txBody>
      </p:sp>
      <p:sp>
        <p:nvSpPr>
          <p:cNvPr id="157" name="Rectangle 156"/>
          <p:cNvSpPr>
            <a:spLocks noChangeAspect="1"/>
          </p:cNvSpPr>
          <p:nvPr/>
        </p:nvSpPr>
        <p:spPr>
          <a:xfrm>
            <a:off x="8679728" y="2846476"/>
            <a:ext cx="285047" cy="71261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C</a:t>
            </a:r>
          </a:p>
        </p:txBody>
      </p:sp>
      <p:sp>
        <p:nvSpPr>
          <p:cNvPr id="158" name="Rectangle 157"/>
          <p:cNvSpPr>
            <a:spLocks noChangeAspect="1"/>
          </p:cNvSpPr>
          <p:nvPr/>
        </p:nvSpPr>
        <p:spPr>
          <a:xfrm>
            <a:off x="8960615" y="2846476"/>
            <a:ext cx="285047" cy="71261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C</a:t>
            </a:r>
          </a:p>
        </p:txBody>
      </p:sp>
      <p:sp>
        <p:nvSpPr>
          <p:cNvPr id="159" name="Rectangle 158"/>
          <p:cNvSpPr>
            <a:spLocks noChangeAspect="1"/>
          </p:cNvSpPr>
          <p:nvPr/>
        </p:nvSpPr>
        <p:spPr>
          <a:xfrm>
            <a:off x="9245662" y="2846476"/>
            <a:ext cx="285047" cy="71261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161" name="Rectangle 160"/>
          <p:cNvSpPr>
            <a:spLocks noChangeAspect="1"/>
          </p:cNvSpPr>
          <p:nvPr/>
        </p:nvSpPr>
        <p:spPr>
          <a:xfrm>
            <a:off x="9805246" y="2846476"/>
            <a:ext cx="285047" cy="71261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C</a:t>
            </a:r>
          </a:p>
        </p:txBody>
      </p:sp>
      <p:sp>
        <p:nvSpPr>
          <p:cNvPr id="162" name="Rectangle 161"/>
          <p:cNvSpPr>
            <a:spLocks noChangeAspect="1"/>
          </p:cNvSpPr>
          <p:nvPr/>
        </p:nvSpPr>
        <p:spPr>
          <a:xfrm>
            <a:off x="10074077" y="2846476"/>
            <a:ext cx="285047" cy="71261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C</a:t>
            </a:r>
          </a:p>
        </p:txBody>
      </p:sp>
      <p:pic>
        <p:nvPicPr>
          <p:cNvPr id="169" name="Picture 3" descr="C:\Users\JM\Pics\science graphics\stickman_blue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5998647" y="4033179"/>
            <a:ext cx="271209" cy="1212466"/>
          </a:xfrm>
          <a:prstGeom prst="rect">
            <a:avLst/>
          </a:prstGeom>
          <a:noFill/>
        </p:spPr>
      </p:pic>
      <p:sp>
        <p:nvSpPr>
          <p:cNvPr id="170" name="Rectangle 169"/>
          <p:cNvSpPr>
            <a:spLocks noChangeAspect="1"/>
          </p:cNvSpPr>
          <p:nvPr/>
        </p:nvSpPr>
        <p:spPr>
          <a:xfrm>
            <a:off x="7527021" y="4371366"/>
            <a:ext cx="285047" cy="71261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171" name="Rectangle 170"/>
          <p:cNvSpPr>
            <a:spLocks noChangeAspect="1"/>
          </p:cNvSpPr>
          <p:nvPr/>
        </p:nvSpPr>
        <p:spPr>
          <a:xfrm>
            <a:off x="7808060" y="4371819"/>
            <a:ext cx="285047" cy="71261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C</a:t>
            </a:r>
          </a:p>
        </p:txBody>
      </p:sp>
      <p:sp>
        <p:nvSpPr>
          <p:cNvPr id="173" name="Rectangle 172"/>
          <p:cNvSpPr>
            <a:spLocks noChangeAspect="1"/>
          </p:cNvSpPr>
          <p:nvPr/>
        </p:nvSpPr>
        <p:spPr>
          <a:xfrm>
            <a:off x="8391483" y="4371366"/>
            <a:ext cx="285047" cy="71261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G</a:t>
            </a:r>
          </a:p>
        </p:txBody>
      </p:sp>
      <p:sp>
        <p:nvSpPr>
          <p:cNvPr id="175" name="Rectangle 174"/>
          <p:cNvSpPr>
            <a:spLocks noChangeAspect="1"/>
          </p:cNvSpPr>
          <p:nvPr/>
        </p:nvSpPr>
        <p:spPr>
          <a:xfrm>
            <a:off x="8960615" y="4371366"/>
            <a:ext cx="285047" cy="71261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C</a:t>
            </a:r>
          </a:p>
        </p:txBody>
      </p:sp>
      <p:sp>
        <p:nvSpPr>
          <p:cNvPr id="176" name="Rectangle 175"/>
          <p:cNvSpPr>
            <a:spLocks noChangeAspect="1"/>
          </p:cNvSpPr>
          <p:nvPr/>
        </p:nvSpPr>
        <p:spPr>
          <a:xfrm>
            <a:off x="9245662" y="4371366"/>
            <a:ext cx="285047" cy="71261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177" name="Rectangle 176"/>
          <p:cNvSpPr>
            <a:spLocks noChangeAspect="1"/>
          </p:cNvSpPr>
          <p:nvPr/>
        </p:nvSpPr>
        <p:spPr>
          <a:xfrm>
            <a:off x="9522601" y="4371366"/>
            <a:ext cx="285047" cy="71261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G</a:t>
            </a:r>
          </a:p>
        </p:txBody>
      </p:sp>
      <p:sp>
        <p:nvSpPr>
          <p:cNvPr id="178" name="Rectangle 177"/>
          <p:cNvSpPr>
            <a:spLocks noChangeAspect="1"/>
          </p:cNvSpPr>
          <p:nvPr/>
        </p:nvSpPr>
        <p:spPr>
          <a:xfrm>
            <a:off x="9805246" y="4371366"/>
            <a:ext cx="285047" cy="71261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C</a:t>
            </a:r>
          </a:p>
        </p:txBody>
      </p:sp>
      <p:sp>
        <p:nvSpPr>
          <p:cNvPr id="179" name="Rectangle 178"/>
          <p:cNvSpPr>
            <a:spLocks noChangeAspect="1"/>
          </p:cNvSpPr>
          <p:nvPr/>
        </p:nvSpPr>
        <p:spPr>
          <a:xfrm>
            <a:off x="10074077" y="4371366"/>
            <a:ext cx="285047" cy="71261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C</a:t>
            </a:r>
          </a:p>
        </p:txBody>
      </p:sp>
      <p:sp>
        <p:nvSpPr>
          <p:cNvPr id="182" name="Slide Number Placeholder 18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4</a:t>
            </a:fld>
            <a:endParaRPr lang="en-US"/>
          </a:p>
        </p:txBody>
      </p:sp>
      <p:sp>
        <p:nvSpPr>
          <p:cNvPr id="184" name="Oval 183"/>
          <p:cNvSpPr/>
          <p:nvPr/>
        </p:nvSpPr>
        <p:spPr>
          <a:xfrm>
            <a:off x="10468309" y="1583380"/>
            <a:ext cx="52551" cy="5255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/>
          </a:p>
        </p:txBody>
      </p:sp>
      <p:sp>
        <p:nvSpPr>
          <p:cNvPr id="187" name="Oval 186"/>
          <p:cNvSpPr/>
          <p:nvPr/>
        </p:nvSpPr>
        <p:spPr>
          <a:xfrm>
            <a:off x="10573002" y="1583380"/>
            <a:ext cx="52551" cy="5255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/>
          </a:p>
        </p:txBody>
      </p:sp>
      <p:sp>
        <p:nvSpPr>
          <p:cNvPr id="188" name="Oval 187"/>
          <p:cNvSpPr/>
          <p:nvPr/>
        </p:nvSpPr>
        <p:spPr>
          <a:xfrm>
            <a:off x="10679621" y="1583378"/>
            <a:ext cx="52551" cy="5255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/>
          </a:p>
        </p:txBody>
      </p:sp>
      <p:sp>
        <p:nvSpPr>
          <p:cNvPr id="189" name="Oval 188"/>
          <p:cNvSpPr/>
          <p:nvPr/>
        </p:nvSpPr>
        <p:spPr>
          <a:xfrm>
            <a:off x="10468309" y="3174701"/>
            <a:ext cx="52551" cy="525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/>
          </a:p>
        </p:txBody>
      </p:sp>
      <p:sp>
        <p:nvSpPr>
          <p:cNvPr id="190" name="Oval 189"/>
          <p:cNvSpPr/>
          <p:nvPr/>
        </p:nvSpPr>
        <p:spPr>
          <a:xfrm>
            <a:off x="10573002" y="3174701"/>
            <a:ext cx="52551" cy="525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/>
          </a:p>
        </p:txBody>
      </p:sp>
      <p:sp>
        <p:nvSpPr>
          <p:cNvPr id="191" name="Oval 190"/>
          <p:cNvSpPr/>
          <p:nvPr/>
        </p:nvSpPr>
        <p:spPr>
          <a:xfrm>
            <a:off x="10679621" y="3174699"/>
            <a:ext cx="52551" cy="525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/>
          </a:p>
        </p:txBody>
      </p:sp>
      <p:sp>
        <p:nvSpPr>
          <p:cNvPr id="192" name="Oval 191"/>
          <p:cNvSpPr/>
          <p:nvPr/>
        </p:nvSpPr>
        <p:spPr>
          <a:xfrm>
            <a:off x="10468309" y="4718134"/>
            <a:ext cx="52551" cy="5255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/>
          </a:p>
        </p:txBody>
      </p:sp>
      <p:sp>
        <p:nvSpPr>
          <p:cNvPr id="193" name="Oval 192"/>
          <p:cNvSpPr/>
          <p:nvPr/>
        </p:nvSpPr>
        <p:spPr>
          <a:xfrm>
            <a:off x="10573002" y="4718134"/>
            <a:ext cx="52551" cy="5255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/>
          </a:p>
        </p:txBody>
      </p:sp>
      <p:sp>
        <p:nvSpPr>
          <p:cNvPr id="194" name="Oval 193"/>
          <p:cNvSpPr/>
          <p:nvPr/>
        </p:nvSpPr>
        <p:spPr>
          <a:xfrm>
            <a:off x="10679621" y="4718132"/>
            <a:ext cx="52551" cy="5255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/>
          </a:p>
        </p:txBody>
      </p:sp>
      <p:sp>
        <p:nvSpPr>
          <p:cNvPr id="230" name="Rectangle 229"/>
          <p:cNvSpPr>
            <a:spLocks noChangeAspect="1"/>
          </p:cNvSpPr>
          <p:nvPr/>
        </p:nvSpPr>
        <p:spPr>
          <a:xfrm>
            <a:off x="7527021" y="5805127"/>
            <a:ext cx="285047" cy="7126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31" name="Rectangle 230"/>
          <p:cNvSpPr>
            <a:spLocks noChangeAspect="1"/>
          </p:cNvSpPr>
          <p:nvPr/>
        </p:nvSpPr>
        <p:spPr>
          <a:xfrm>
            <a:off x="7808060" y="5805580"/>
            <a:ext cx="285047" cy="7126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32" name="Rectangle 231"/>
          <p:cNvSpPr>
            <a:spLocks noChangeAspect="1"/>
          </p:cNvSpPr>
          <p:nvPr/>
        </p:nvSpPr>
        <p:spPr>
          <a:xfrm>
            <a:off x="8097094" y="5800326"/>
            <a:ext cx="285047" cy="7126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33" name="Rectangle 232"/>
          <p:cNvSpPr>
            <a:spLocks noChangeAspect="1"/>
          </p:cNvSpPr>
          <p:nvPr/>
        </p:nvSpPr>
        <p:spPr>
          <a:xfrm>
            <a:off x="8391483" y="5805127"/>
            <a:ext cx="285047" cy="7126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34" name="Rectangle 233"/>
          <p:cNvSpPr>
            <a:spLocks noChangeAspect="1"/>
          </p:cNvSpPr>
          <p:nvPr/>
        </p:nvSpPr>
        <p:spPr>
          <a:xfrm>
            <a:off x="8686078" y="5805127"/>
            <a:ext cx="285047" cy="7126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35" name="Rectangle 234"/>
          <p:cNvSpPr>
            <a:spLocks noChangeAspect="1"/>
          </p:cNvSpPr>
          <p:nvPr/>
        </p:nvSpPr>
        <p:spPr>
          <a:xfrm>
            <a:off x="8971125" y="5805127"/>
            <a:ext cx="285047" cy="7126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36" name="Rectangle 235"/>
          <p:cNvSpPr>
            <a:spLocks noChangeAspect="1"/>
          </p:cNvSpPr>
          <p:nvPr/>
        </p:nvSpPr>
        <p:spPr>
          <a:xfrm>
            <a:off x="9256172" y="5805127"/>
            <a:ext cx="285047" cy="7126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37" name="Rectangle 236"/>
          <p:cNvSpPr>
            <a:spLocks noChangeAspect="1"/>
          </p:cNvSpPr>
          <p:nvPr/>
        </p:nvSpPr>
        <p:spPr>
          <a:xfrm>
            <a:off x="9533111" y="5805127"/>
            <a:ext cx="285047" cy="7126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38" name="Rectangle 237"/>
          <p:cNvSpPr>
            <a:spLocks noChangeAspect="1"/>
          </p:cNvSpPr>
          <p:nvPr/>
        </p:nvSpPr>
        <p:spPr>
          <a:xfrm>
            <a:off x="9815756" y="5805127"/>
            <a:ext cx="285047" cy="7126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39" name="Rectangle 238"/>
          <p:cNvSpPr>
            <a:spLocks noChangeAspect="1"/>
          </p:cNvSpPr>
          <p:nvPr/>
        </p:nvSpPr>
        <p:spPr>
          <a:xfrm>
            <a:off x="10084587" y="5805127"/>
            <a:ext cx="285047" cy="7126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40" name="Oval 239"/>
          <p:cNvSpPr/>
          <p:nvPr/>
        </p:nvSpPr>
        <p:spPr>
          <a:xfrm>
            <a:off x="10468309" y="6119850"/>
            <a:ext cx="52551" cy="5255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/>
          </a:p>
        </p:txBody>
      </p:sp>
      <p:sp>
        <p:nvSpPr>
          <p:cNvPr id="241" name="Oval 240"/>
          <p:cNvSpPr/>
          <p:nvPr/>
        </p:nvSpPr>
        <p:spPr>
          <a:xfrm>
            <a:off x="10573002" y="6119850"/>
            <a:ext cx="52551" cy="5255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/>
          </a:p>
        </p:txBody>
      </p:sp>
      <p:sp>
        <p:nvSpPr>
          <p:cNvPr id="242" name="Oval 241"/>
          <p:cNvSpPr/>
          <p:nvPr/>
        </p:nvSpPr>
        <p:spPr>
          <a:xfrm>
            <a:off x="10679621" y="6119848"/>
            <a:ext cx="52551" cy="5255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/>
          </a:p>
        </p:txBody>
      </p:sp>
      <p:sp>
        <p:nvSpPr>
          <p:cNvPr id="243" name="Oval 242"/>
          <p:cNvSpPr/>
          <p:nvPr/>
        </p:nvSpPr>
        <p:spPr>
          <a:xfrm>
            <a:off x="7142522" y="6119850"/>
            <a:ext cx="52551" cy="5255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/>
          </a:p>
        </p:txBody>
      </p:sp>
      <p:sp>
        <p:nvSpPr>
          <p:cNvPr id="244" name="Oval 243"/>
          <p:cNvSpPr/>
          <p:nvPr/>
        </p:nvSpPr>
        <p:spPr>
          <a:xfrm>
            <a:off x="7247215" y="6119850"/>
            <a:ext cx="52551" cy="5255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/>
          </a:p>
        </p:txBody>
      </p:sp>
      <p:sp>
        <p:nvSpPr>
          <p:cNvPr id="245" name="Oval 244"/>
          <p:cNvSpPr/>
          <p:nvPr/>
        </p:nvSpPr>
        <p:spPr>
          <a:xfrm>
            <a:off x="7353836" y="6119850"/>
            <a:ext cx="52551" cy="5255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/>
          </a:p>
        </p:txBody>
      </p:sp>
      <p:sp>
        <p:nvSpPr>
          <p:cNvPr id="246" name="4-Point Star 245"/>
          <p:cNvSpPr/>
          <p:nvPr/>
        </p:nvSpPr>
        <p:spPr>
          <a:xfrm>
            <a:off x="8680432" y="5961030"/>
            <a:ext cx="306909" cy="431275"/>
          </a:xfrm>
          <a:prstGeom prst="star4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47" name="4-Point Star 246"/>
          <p:cNvSpPr/>
          <p:nvPr/>
        </p:nvSpPr>
        <p:spPr>
          <a:xfrm>
            <a:off x="9516839" y="5968514"/>
            <a:ext cx="306909" cy="431275"/>
          </a:xfrm>
          <a:prstGeom prst="star4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48" name="4-Point Star 247"/>
          <p:cNvSpPr/>
          <p:nvPr/>
        </p:nvSpPr>
        <p:spPr>
          <a:xfrm>
            <a:off x="8988488" y="5957389"/>
            <a:ext cx="306909" cy="431275"/>
          </a:xfrm>
          <a:prstGeom prst="star4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50" name="Oval 249"/>
          <p:cNvSpPr/>
          <p:nvPr/>
        </p:nvSpPr>
        <p:spPr>
          <a:xfrm>
            <a:off x="7160391" y="1583380"/>
            <a:ext cx="52551" cy="5255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/>
          </a:p>
        </p:txBody>
      </p:sp>
      <p:sp>
        <p:nvSpPr>
          <p:cNvPr id="251" name="Oval 250"/>
          <p:cNvSpPr/>
          <p:nvPr/>
        </p:nvSpPr>
        <p:spPr>
          <a:xfrm>
            <a:off x="7265084" y="1583380"/>
            <a:ext cx="52551" cy="5255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/>
          </a:p>
        </p:txBody>
      </p:sp>
      <p:sp>
        <p:nvSpPr>
          <p:cNvPr id="252" name="Oval 251"/>
          <p:cNvSpPr/>
          <p:nvPr/>
        </p:nvSpPr>
        <p:spPr>
          <a:xfrm>
            <a:off x="7371705" y="1583380"/>
            <a:ext cx="52551" cy="5255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/>
          </a:p>
        </p:txBody>
      </p:sp>
      <p:sp>
        <p:nvSpPr>
          <p:cNvPr id="253" name="Oval 252"/>
          <p:cNvSpPr/>
          <p:nvPr/>
        </p:nvSpPr>
        <p:spPr>
          <a:xfrm>
            <a:off x="7160391" y="3174701"/>
            <a:ext cx="52551" cy="525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/>
          </a:p>
        </p:txBody>
      </p:sp>
      <p:sp>
        <p:nvSpPr>
          <p:cNvPr id="254" name="Oval 253"/>
          <p:cNvSpPr/>
          <p:nvPr/>
        </p:nvSpPr>
        <p:spPr>
          <a:xfrm>
            <a:off x="7265084" y="3174701"/>
            <a:ext cx="52551" cy="525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/>
          </a:p>
        </p:txBody>
      </p:sp>
      <p:sp>
        <p:nvSpPr>
          <p:cNvPr id="255" name="Oval 254"/>
          <p:cNvSpPr/>
          <p:nvPr/>
        </p:nvSpPr>
        <p:spPr>
          <a:xfrm>
            <a:off x="7371705" y="3174701"/>
            <a:ext cx="52551" cy="525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/>
          </a:p>
        </p:txBody>
      </p:sp>
      <p:sp>
        <p:nvSpPr>
          <p:cNvPr id="256" name="Oval 255"/>
          <p:cNvSpPr/>
          <p:nvPr/>
        </p:nvSpPr>
        <p:spPr>
          <a:xfrm>
            <a:off x="7160391" y="4718134"/>
            <a:ext cx="52551" cy="5255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/>
          </a:p>
        </p:txBody>
      </p:sp>
      <p:sp>
        <p:nvSpPr>
          <p:cNvPr id="257" name="Oval 256"/>
          <p:cNvSpPr/>
          <p:nvPr/>
        </p:nvSpPr>
        <p:spPr>
          <a:xfrm>
            <a:off x="7265084" y="4718134"/>
            <a:ext cx="52551" cy="5255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/>
          </a:p>
        </p:txBody>
      </p:sp>
      <p:sp>
        <p:nvSpPr>
          <p:cNvPr id="258" name="Oval 257"/>
          <p:cNvSpPr/>
          <p:nvPr/>
        </p:nvSpPr>
        <p:spPr>
          <a:xfrm>
            <a:off x="7371705" y="4718134"/>
            <a:ext cx="52551" cy="5255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aseline="-25000"/>
          </a:p>
        </p:txBody>
      </p:sp>
      <p:cxnSp>
        <p:nvCxnSpPr>
          <p:cNvPr id="260" name="Straight Connector 259"/>
          <p:cNvCxnSpPr/>
          <p:nvPr/>
        </p:nvCxnSpPr>
        <p:spPr>
          <a:xfrm>
            <a:off x="599090" y="5444359"/>
            <a:ext cx="1051034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2" name="TextBox 261"/>
          <p:cNvSpPr txBox="1"/>
          <p:nvPr/>
        </p:nvSpPr>
        <p:spPr>
          <a:xfrm>
            <a:off x="9108550" y="2104878"/>
            <a:ext cx="3078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Single nucleotide variant (SNV)</a:t>
            </a:r>
          </a:p>
        </p:txBody>
      </p:sp>
      <p:sp>
        <p:nvSpPr>
          <p:cNvPr id="155" name="Rectangle 154"/>
          <p:cNvSpPr>
            <a:spLocks noChangeAspect="1"/>
          </p:cNvSpPr>
          <p:nvPr/>
        </p:nvSpPr>
        <p:spPr>
          <a:xfrm>
            <a:off x="8097094" y="2845835"/>
            <a:ext cx="285047" cy="71261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T</a:t>
            </a:r>
          </a:p>
        </p:txBody>
      </p:sp>
      <p:sp>
        <p:nvSpPr>
          <p:cNvPr id="131" name="Rectangle 130"/>
          <p:cNvSpPr>
            <a:spLocks noChangeAspect="1"/>
          </p:cNvSpPr>
          <p:nvPr/>
        </p:nvSpPr>
        <p:spPr>
          <a:xfrm>
            <a:off x="8679728" y="1268657"/>
            <a:ext cx="285047" cy="71261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C</a:t>
            </a:r>
          </a:p>
        </p:txBody>
      </p:sp>
      <p:sp>
        <p:nvSpPr>
          <p:cNvPr id="128" name="Rectangle 127"/>
          <p:cNvSpPr>
            <a:spLocks noChangeAspect="1"/>
          </p:cNvSpPr>
          <p:nvPr/>
        </p:nvSpPr>
        <p:spPr>
          <a:xfrm>
            <a:off x="8097094" y="1268017"/>
            <a:ext cx="285303" cy="71325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G</a:t>
            </a:r>
          </a:p>
        </p:txBody>
      </p:sp>
      <p:sp>
        <p:nvSpPr>
          <p:cNvPr id="172" name="Rectangle 171"/>
          <p:cNvSpPr>
            <a:spLocks noChangeAspect="1"/>
          </p:cNvSpPr>
          <p:nvPr/>
        </p:nvSpPr>
        <p:spPr>
          <a:xfrm>
            <a:off x="8097094" y="4370725"/>
            <a:ext cx="285047" cy="712618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G</a:t>
            </a:r>
          </a:p>
        </p:txBody>
      </p:sp>
      <p:sp>
        <p:nvSpPr>
          <p:cNvPr id="101" name="4-Point Star 100"/>
          <p:cNvSpPr/>
          <p:nvPr/>
        </p:nvSpPr>
        <p:spPr>
          <a:xfrm>
            <a:off x="8082176" y="922926"/>
            <a:ext cx="306909" cy="431275"/>
          </a:xfrm>
          <a:prstGeom prst="star4">
            <a:avLst/>
          </a:prstGeom>
          <a:solidFill>
            <a:srgbClr val="00B050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2" name="4-Point Star 101"/>
          <p:cNvSpPr/>
          <p:nvPr/>
        </p:nvSpPr>
        <p:spPr>
          <a:xfrm>
            <a:off x="8082176" y="4063752"/>
            <a:ext cx="306909" cy="431275"/>
          </a:xfrm>
          <a:prstGeom prst="star4">
            <a:avLst/>
          </a:prstGeom>
          <a:solidFill>
            <a:srgbClr val="00B050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0" name="Rectangle 159"/>
          <p:cNvSpPr>
            <a:spLocks noChangeAspect="1"/>
          </p:cNvSpPr>
          <p:nvPr/>
        </p:nvSpPr>
        <p:spPr>
          <a:xfrm>
            <a:off x="9522601" y="2846476"/>
            <a:ext cx="285047" cy="71261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3F78AB"/>
                </a:solidFill>
              </a:rPr>
              <a:t>G</a:t>
            </a:r>
          </a:p>
        </p:txBody>
      </p:sp>
      <p:sp>
        <p:nvSpPr>
          <p:cNvPr id="163" name="4-Point Star 162"/>
          <p:cNvSpPr/>
          <p:nvPr/>
        </p:nvSpPr>
        <p:spPr>
          <a:xfrm>
            <a:off x="9516839" y="2528731"/>
            <a:ext cx="306909" cy="431275"/>
          </a:xfrm>
          <a:prstGeom prst="star4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63" name="Oval 262"/>
          <p:cNvSpPr/>
          <p:nvPr/>
        </p:nvSpPr>
        <p:spPr>
          <a:xfrm>
            <a:off x="9495004" y="3030440"/>
            <a:ext cx="382500" cy="357352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264" name="Straight Connector 263"/>
          <p:cNvCxnSpPr>
            <a:stCxn id="263" idx="7"/>
            <a:endCxn id="262" idx="2"/>
          </p:cNvCxnSpPr>
          <p:nvPr/>
        </p:nvCxnSpPr>
        <p:spPr>
          <a:xfrm flipV="1">
            <a:off x="9821488" y="2474212"/>
            <a:ext cx="826554" cy="608563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4-Point Star 106"/>
          <p:cNvSpPr/>
          <p:nvPr/>
        </p:nvSpPr>
        <p:spPr>
          <a:xfrm>
            <a:off x="8082176" y="5967899"/>
            <a:ext cx="306909" cy="431275"/>
          </a:xfrm>
          <a:prstGeom prst="star4">
            <a:avLst/>
          </a:prstGeom>
          <a:solidFill>
            <a:srgbClr val="00B050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2" name="Rectangle 131"/>
          <p:cNvSpPr>
            <a:spLocks noChangeAspect="1"/>
          </p:cNvSpPr>
          <p:nvPr/>
        </p:nvSpPr>
        <p:spPr>
          <a:xfrm>
            <a:off x="8960615" y="1268657"/>
            <a:ext cx="285047" cy="71261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T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08" name="4-Point Star 107"/>
          <p:cNvSpPr/>
          <p:nvPr/>
        </p:nvSpPr>
        <p:spPr>
          <a:xfrm>
            <a:off x="8956958" y="932733"/>
            <a:ext cx="306909" cy="431275"/>
          </a:xfrm>
          <a:prstGeom prst="star4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4" name="Rectangle 173"/>
          <p:cNvSpPr>
            <a:spLocks noChangeAspect="1"/>
          </p:cNvSpPr>
          <p:nvPr/>
        </p:nvSpPr>
        <p:spPr>
          <a:xfrm>
            <a:off x="8679728" y="4371366"/>
            <a:ext cx="285047" cy="71261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2"/>
                </a:solidFill>
              </a:rPr>
              <a:t>G</a:t>
            </a:r>
          </a:p>
        </p:txBody>
      </p:sp>
      <p:sp>
        <p:nvSpPr>
          <p:cNvPr id="180" name="4-Point Star 179"/>
          <p:cNvSpPr/>
          <p:nvPr/>
        </p:nvSpPr>
        <p:spPr>
          <a:xfrm>
            <a:off x="8669922" y="4084234"/>
            <a:ext cx="306909" cy="431275"/>
          </a:xfrm>
          <a:prstGeom prst="star4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8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9476" y="67006"/>
            <a:ext cx="8312524" cy="1306635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Summary: Annotating variants involved in protein-protein interactions</a:t>
            </a:r>
            <a:endParaRPr lang="en-US" sz="4000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424754" y="434035"/>
            <a:ext cx="2849218" cy="2113935"/>
            <a:chOff x="1828800" y="2667000"/>
            <a:chExt cx="2362200" cy="1752600"/>
          </a:xfrm>
        </p:grpSpPr>
        <p:sp>
          <p:nvSpPr>
            <p:cNvPr id="9" name="Oval 8"/>
            <p:cNvSpPr/>
            <p:nvPr/>
          </p:nvSpPr>
          <p:spPr>
            <a:xfrm>
              <a:off x="1828800" y="2895600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514600" y="3276600"/>
              <a:ext cx="685800" cy="685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>
              <a:stCxn id="10" idx="1"/>
              <a:endCxn id="9" idx="5"/>
            </p:cNvCxnSpPr>
            <p:nvPr/>
          </p:nvCxnSpPr>
          <p:spPr>
            <a:xfrm flipH="1" flipV="1">
              <a:off x="2088963" y="3155763"/>
              <a:ext cx="526070" cy="22127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10" idx="0"/>
            </p:cNvCxnSpPr>
            <p:nvPr/>
          </p:nvCxnSpPr>
          <p:spPr>
            <a:xfrm flipH="1" flipV="1">
              <a:off x="2819400" y="2971800"/>
              <a:ext cx="38100" cy="30480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10" idx="6"/>
            </p:cNvCxnSpPr>
            <p:nvPr/>
          </p:nvCxnSpPr>
          <p:spPr>
            <a:xfrm flipV="1">
              <a:off x="3200400" y="3429000"/>
              <a:ext cx="457200" cy="19050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10" idx="5"/>
            </p:cNvCxnSpPr>
            <p:nvPr/>
          </p:nvCxnSpPr>
          <p:spPr>
            <a:xfrm>
              <a:off x="3099967" y="3861967"/>
              <a:ext cx="329033" cy="25283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0" idx="4"/>
            </p:cNvCxnSpPr>
            <p:nvPr/>
          </p:nvCxnSpPr>
          <p:spPr>
            <a:xfrm flipH="1">
              <a:off x="2819400" y="3962400"/>
              <a:ext cx="38100" cy="38100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0" idx="3"/>
            </p:cNvCxnSpPr>
            <p:nvPr/>
          </p:nvCxnSpPr>
          <p:spPr>
            <a:xfrm flipH="1">
              <a:off x="2286000" y="3861967"/>
              <a:ext cx="329033" cy="25283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" idx="2"/>
            </p:cNvCxnSpPr>
            <p:nvPr/>
          </p:nvCxnSpPr>
          <p:spPr>
            <a:xfrm flipH="1">
              <a:off x="1981200" y="3619500"/>
              <a:ext cx="533400" cy="11430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2667000" y="2667000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3581400" y="31242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429000" y="40386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743200" y="42672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209800" y="40386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1905000" y="36576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>
              <a:stCxn id="19" idx="7"/>
            </p:cNvCxnSpPr>
            <p:nvPr/>
          </p:nvCxnSpPr>
          <p:spPr>
            <a:xfrm flipV="1">
              <a:off x="3971645" y="2971800"/>
              <a:ext cx="143155" cy="21935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19" idx="5"/>
            </p:cNvCxnSpPr>
            <p:nvPr/>
          </p:nvCxnSpPr>
          <p:spPr>
            <a:xfrm>
              <a:off x="3971645" y="3514445"/>
              <a:ext cx="143155" cy="21935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4038600" y="28956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4038600" y="36576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l="19752" t="10813"/>
          <a:stretch/>
        </p:blipFill>
        <p:spPr bwMode="auto">
          <a:xfrm>
            <a:off x="3300247" y="4130565"/>
            <a:ext cx="1405813" cy="178367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2" name="Rectangle 61"/>
          <p:cNvSpPr/>
          <p:nvPr/>
        </p:nvSpPr>
        <p:spPr>
          <a:xfrm>
            <a:off x="4003152" y="4294151"/>
            <a:ext cx="432213" cy="2252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4979755" y="1463223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Protein network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5676065" y="3381019"/>
            <a:ext cx="2112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Molecules at interface</a:t>
            </a:r>
            <a:endParaRPr lang="en-US" sz="2400" dirty="0"/>
          </a:p>
        </p:txBody>
      </p:sp>
      <p:sp>
        <p:nvSpPr>
          <p:cNvPr id="38" name="Rectangle 37"/>
          <p:cNvSpPr/>
          <p:nvPr/>
        </p:nvSpPr>
        <p:spPr>
          <a:xfrm>
            <a:off x="3308714" y="5032912"/>
            <a:ext cx="196486" cy="178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3308713" y="5122073"/>
            <a:ext cx="158386" cy="178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3308712" y="5712706"/>
            <a:ext cx="272687" cy="182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7882128" y="1471426"/>
            <a:ext cx="41353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ym typeface="Wingdings" panose="05000000000000000000" pitchFamily="2" charset="2"/>
              </a:rPr>
              <a:t> </a:t>
            </a:r>
            <a:r>
              <a:rPr lang="en-US" sz="2800" dirty="0" smtClean="0"/>
              <a:t>Not all proteins will have high impact on protein-protein interactions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882128" y="3385093"/>
            <a:ext cx="41353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ym typeface="Wingdings" panose="05000000000000000000" pitchFamily="2" charset="2"/>
              </a:rPr>
              <a:t> </a:t>
            </a:r>
            <a:r>
              <a:rPr lang="en-US" sz="2800" dirty="0" smtClean="0"/>
              <a:t>Not all amino acids will have high impact on protein-protein interactions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9969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9476" y="67006"/>
            <a:ext cx="8312524" cy="1306635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Summary: Annotating variants involved in protein-protein interactions</a:t>
            </a:r>
            <a:endParaRPr lang="en-US" sz="4000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424754" y="434035"/>
            <a:ext cx="2849218" cy="2113935"/>
            <a:chOff x="1828800" y="2667000"/>
            <a:chExt cx="2362200" cy="1752600"/>
          </a:xfrm>
        </p:grpSpPr>
        <p:sp>
          <p:nvSpPr>
            <p:cNvPr id="9" name="Oval 8"/>
            <p:cNvSpPr/>
            <p:nvPr/>
          </p:nvSpPr>
          <p:spPr>
            <a:xfrm>
              <a:off x="1828800" y="2895600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514600" y="3276600"/>
              <a:ext cx="685800" cy="685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>
              <a:stCxn id="10" idx="1"/>
              <a:endCxn id="9" idx="5"/>
            </p:cNvCxnSpPr>
            <p:nvPr/>
          </p:nvCxnSpPr>
          <p:spPr>
            <a:xfrm flipH="1" flipV="1">
              <a:off x="2088963" y="3155763"/>
              <a:ext cx="526070" cy="22127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10" idx="0"/>
            </p:cNvCxnSpPr>
            <p:nvPr/>
          </p:nvCxnSpPr>
          <p:spPr>
            <a:xfrm flipH="1" flipV="1">
              <a:off x="2819400" y="2971800"/>
              <a:ext cx="38100" cy="30480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10" idx="6"/>
            </p:cNvCxnSpPr>
            <p:nvPr/>
          </p:nvCxnSpPr>
          <p:spPr>
            <a:xfrm flipV="1">
              <a:off x="3200400" y="3429000"/>
              <a:ext cx="457200" cy="19050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10" idx="5"/>
            </p:cNvCxnSpPr>
            <p:nvPr/>
          </p:nvCxnSpPr>
          <p:spPr>
            <a:xfrm>
              <a:off x="3099967" y="3861967"/>
              <a:ext cx="329033" cy="25283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0" idx="4"/>
            </p:cNvCxnSpPr>
            <p:nvPr/>
          </p:nvCxnSpPr>
          <p:spPr>
            <a:xfrm flipH="1">
              <a:off x="2819400" y="3962400"/>
              <a:ext cx="38100" cy="38100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0" idx="3"/>
            </p:cNvCxnSpPr>
            <p:nvPr/>
          </p:nvCxnSpPr>
          <p:spPr>
            <a:xfrm flipH="1">
              <a:off x="2286000" y="3861967"/>
              <a:ext cx="329033" cy="25283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" idx="2"/>
            </p:cNvCxnSpPr>
            <p:nvPr/>
          </p:nvCxnSpPr>
          <p:spPr>
            <a:xfrm flipH="1">
              <a:off x="1981200" y="3619500"/>
              <a:ext cx="533400" cy="11430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2667000" y="2667000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3581400" y="31242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429000" y="40386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743200" y="42672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209800" y="40386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1905000" y="36576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>
              <a:stCxn id="19" idx="7"/>
            </p:cNvCxnSpPr>
            <p:nvPr/>
          </p:nvCxnSpPr>
          <p:spPr>
            <a:xfrm flipV="1">
              <a:off x="3971645" y="2971800"/>
              <a:ext cx="143155" cy="21935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19" idx="5"/>
            </p:cNvCxnSpPr>
            <p:nvPr/>
          </p:nvCxnSpPr>
          <p:spPr>
            <a:xfrm>
              <a:off x="3971645" y="3514445"/>
              <a:ext cx="143155" cy="21935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4038600" y="28956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4038600" y="36576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l="19752" t="10813"/>
          <a:stretch/>
        </p:blipFill>
        <p:spPr bwMode="auto">
          <a:xfrm>
            <a:off x="3300247" y="4130565"/>
            <a:ext cx="1405813" cy="178367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2" name="Rectangle 61"/>
          <p:cNvSpPr/>
          <p:nvPr/>
        </p:nvSpPr>
        <p:spPr>
          <a:xfrm>
            <a:off x="4003152" y="4294151"/>
            <a:ext cx="432213" cy="2252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4979755" y="1463223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Protein network</a:t>
            </a:r>
          </a:p>
        </p:txBody>
      </p:sp>
      <p:cxnSp>
        <p:nvCxnSpPr>
          <p:cNvPr id="68" name="Straight Arrow Connector 67"/>
          <p:cNvCxnSpPr/>
          <p:nvPr/>
        </p:nvCxnSpPr>
        <p:spPr>
          <a:xfrm>
            <a:off x="6732355" y="1924888"/>
            <a:ext cx="0" cy="45273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5980865" y="2353976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?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74" name="Straight Arrow Connector 73"/>
          <p:cNvCxnSpPr/>
          <p:nvPr/>
        </p:nvCxnSpPr>
        <p:spPr>
          <a:xfrm>
            <a:off x="6732355" y="2987222"/>
            <a:ext cx="0" cy="45273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5676065" y="3381019"/>
            <a:ext cx="2112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Molecules at interface</a:t>
            </a:r>
            <a:endParaRPr lang="en-US" sz="2400" dirty="0"/>
          </a:p>
        </p:txBody>
      </p:sp>
      <p:sp>
        <p:nvSpPr>
          <p:cNvPr id="38" name="Rectangle 37"/>
          <p:cNvSpPr/>
          <p:nvPr/>
        </p:nvSpPr>
        <p:spPr>
          <a:xfrm>
            <a:off x="3308714" y="5032912"/>
            <a:ext cx="196486" cy="178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3308713" y="5122073"/>
            <a:ext cx="158386" cy="178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3308712" y="5712706"/>
            <a:ext cx="272687" cy="182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7882128" y="1471426"/>
            <a:ext cx="41353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ym typeface="Wingdings" panose="05000000000000000000" pitchFamily="2" charset="2"/>
              </a:rPr>
              <a:t> </a:t>
            </a:r>
            <a:r>
              <a:rPr lang="en-US" sz="2800" dirty="0" smtClean="0"/>
              <a:t>Not all proteins will have high impact on protein-protein interactions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5592402" y="5450787"/>
            <a:ext cx="58193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/>
              <a:t>Can we </a:t>
            </a:r>
            <a:r>
              <a:rPr lang="en-US" sz="2400" b="1" i="1" dirty="0" smtClean="0"/>
              <a:t>focus on </a:t>
            </a:r>
            <a:r>
              <a:rPr lang="en-US" sz="2400" b="1" i="1" u="sng" dirty="0" smtClean="0"/>
              <a:t>high impact protein regions </a:t>
            </a:r>
            <a:r>
              <a:rPr lang="en-US" sz="2400" b="1" i="1" dirty="0" smtClean="0"/>
              <a:t>and </a:t>
            </a:r>
            <a:r>
              <a:rPr lang="en-US" sz="2400" b="1" i="1" u="sng" dirty="0" smtClean="0"/>
              <a:t>identify </a:t>
            </a:r>
            <a:r>
              <a:rPr lang="en-US" sz="2400" b="1" i="1" u="sng" dirty="0"/>
              <a:t>residues that are important</a:t>
            </a:r>
            <a:r>
              <a:rPr lang="en-US" sz="2400" b="1" i="1" dirty="0"/>
              <a:t> in protein-protein interaction? 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882128" y="3385093"/>
            <a:ext cx="41353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ym typeface="Wingdings" panose="05000000000000000000" pitchFamily="2" charset="2"/>
              </a:rPr>
              <a:t> </a:t>
            </a:r>
            <a:r>
              <a:rPr lang="en-US" sz="2800" dirty="0" smtClean="0"/>
              <a:t>Not all amino acids will have high impact on protein-protein interactions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3950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protein domain perspective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Annotating variants in protein-protein interactions using networks and protein repeat domains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84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Using protein domains that mediate protein-protein interactions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Protein domain: a functional module within a protein</a:t>
            </a:r>
          </a:p>
          <a:p>
            <a:r>
              <a:rPr lang="en-US" dirty="0" smtClean="0"/>
              <a:t>FOCUS: domains that mediate protein-protein interactions (PPI)</a:t>
            </a:r>
          </a:p>
          <a:p>
            <a:pPr marL="0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 e.g. </a:t>
            </a:r>
            <a:r>
              <a:rPr lang="en-US" b="1" dirty="0" smtClean="0">
                <a:sym typeface="Wingdings" panose="05000000000000000000" pitchFamily="2" charset="2"/>
              </a:rPr>
              <a:t>protein repeat domains</a:t>
            </a: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43</a:t>
            </a:fld>
            <a:endParaRPr lang="en-US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50469" b="32549"/>
          <a:stretch/>
        </p:blipFill>
        <p:spPr bwMode="auto">
          <a:xfrm>
            <a:off x="1900683" y="4220655"/>
            <a:ext cx="8958193" cy="77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2102069" y="4220655"/>
            <a:ext cx="4141077" cy="7777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511863" y="4220655"/>
            <a:ext cx="1145627" cy="7777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815425" y="4371683"/>
            <a:ext cx="98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LRRK2</a:t>
            </a:r>
            <a:endParaRPr lang="en-US" sz="2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6886904" y="4880369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>
                <a:solidFill>
                  <a:srgbClr val="3030F1"/>
                </a:solidFill>
              </a:rPr>
              <a:t>GTPase</a:t>
            </a:r>
            <a:endParaRPr lang="en-US" dirty="0">
              <a:solidFill>
                <a:srgbClr val="3030F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594833" y="4035989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030F1"/>
                </a:solidFill>
              </a:rPr>
              <a:t>Kinase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102069" y="3868103"/>
            <a:ext cx="1433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PPI domains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2616" y="6445125"/>
            <a:ext cx="43130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Credit: Rubio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et. al. </a:t>
            </a:r>
            <a:r>
              <a:rPr lang="en-US" i="1" dirty="0" smtClean="0">
                <a:solidFill>
                  <a:schemeClr val="bg1">
                    <a:lumMod val="65000"/>
                  </a:schemeClr>
                </a:solidFill>
              </a:rPr>
              <a:t>Human Mutation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(2012)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63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496721"/>
          </a:xfrm>
        </p:spPr>
        <p:txBody>
          <a:bodyPr>
            <a:noAutofit/>
          </a:bodyPr>
          <a:lstStyle/>
          <a:p>
            <a:r>
              <a:rPr lang="en-US" b="1" dirty="0" smtClean="0"/>
              <a:t>Repeat domains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03228"/>
            <a:ext cx="10515600" cy="2336472"/>
          </a:xfrm>
        </p:spPr>
        <p:txBody>
          <a:bodyPr>
            <a:normAutofit/>
          </a:bodyPr>
          <a:lstStyle/>
          <a:p>
            <a:r>
              <a:rPr lang="en-US" dirty="0" smtClean="0">
                <a:sym typeface="Wingdings" pitchFamily="2" charset="2"/>
              </a:rPr>
              <a:t>Each </a:t>
            </a:r>
            <a:r>
              <a:rPr lang="en-US" dirty="0">
                <a:sym typeface="Wingdings" pitchFamily="2" charset="2"/>
              </a:rPr>
              <a:t>family of repeat domains mediate a diversity of protein-protein interactions</a:t>
            </a:r>
          </a:p>
          <a:p>
            <a:r>
              <a:rPr lang="en-US" dirty="0" smtClean="0">
                <a:sym typeface="Wingdings" pitchFamily="2" charset="2"/>
              </a:rPr>
              <a:t>They are modular</a:t>
            </a:r>
            <a:endParaRPr lang="en-US" dirty="0">
              <a:sym typeface="Wingdings" pitchFamily="2" charset="2"/>
            </a:endParaRPr>
          </a:p>
          <a:p>
            <a:r>
              <a:rPr lang="en-US" dirty="0" smtClean="0"/>
              <a:t>Repeat domains are largely classified by their </a:t>
            </a:r>
            <a:r>
              <a:rPr lang="en-US" b="1" dirty="0" smtClean="0"/>
              <a:t>structural folds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44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795" y="3556166"/>
            <a:ext cx="929640" cy="2164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3435" y="3460864"/>
            <a:ext cx="1089660" cy="2487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036" y="4673300"/>
            <a:ext cx="1621101" cy="1885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435" y="4451760"/>
            <a:ext cx="1193836" cy="2259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636" y="3578820"/>
            <a:ext cx="1617939" cy="23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432035" y="5764191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Armadillo (ARM)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79835" y="3967657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Leucine</a:t>
            </a:r>
            <a:r>
              <a:rPr lang="en-US" dirty="0"/>
              <a:t>-rich repeat (LRR)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08004" y="5912126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Tetratricopeptide</a:t>
            </a:r>
            <a:r>
              <a:rPr lang="en-US" dirty="0"/>
              <a:t> repeat (TPR)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05753" y="3976645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Beta-solenoid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42435" y="5948856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Ankyrin</a:t>
            </a:r>
            <a:r>
              <a:rPr lang="en-US" dirty="0"/>
              <a:t> (ANK)</a:t>
            </a:r>
          </a:p>
        </p:txBody>
      </p:sp>
    </p:spTree>
    <p:extLst>
      <p:ext uri="{BB962C8B-B14F-4D97-AF65-F5344CB8AC3E}">
        <p14:creationId xmlns:p14="http://schemas.microsoft.com/office/powerpoint/2010/main" val="7501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89598"/>
            <a:ext cx="10334297" cy="4351338"/>
          </a:xfrm>
        </p:spPr>
        <p:txBody>
          <a:bodyPr/>
          <a:lstStyle/>
          <a:p>
            <a:r>
              <a:rPr lang="en-US" dirty="0" smtClean="0"/>
              <a:t>A </a:t>
            </a:r>
            <a:r>
              <a:rPr lang="en-US" b="1" u="sng" dirty="0"/>
              <a:t>repeat domain</a:t>
            </a:r>
            <a:r>
              <a:rPr lang="en-US" dirty="0"/>
              <a:t> is defined by the number of </a:t>
            </a:r>
            <a:r>
              <a:rPr lang="en-US" b="1" u="sng" dirty="0"/>
              <a:t>repeat motifs</a:t>
            </a:r>
          </a:p>
          <a:p>
            <a:r>
              <a:rPr lang="en-US" dirty="0"/>
              <a:t>e.g. </a:t>
            </a:r>
            <a:r>
              <a:rPr lang="en-US" dirty="0" err="1"/>
              <a:t>Tetratricopeptide</a:t>
            </a:r>
            <a:r>
              <a:rPr lang="en-US" dirty="0"/>
              <a:t> repeat (TPR)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45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496721"/>
          </a:xfrm>
        </p:spPr>
        <p:txBody>
          <a:bodyPr>
            <a:noAutofit/>
          </a:bodyPr>
          <a:lstStyle/>
          <a:p>
            <a:r>
              <a:rPr lang="en-US" b="1" dirty="0" err="1" smtClean="0"/>
              <a:t>Tetratricopeptide</a:t>
            </a:r>
            <a:r>
              <a:rPr lang="en-US" b="1" dirty="0" smtClean="0"/>
              <a:t> repeat (TPR)</a:t>
            </a:r>
            <a:endParaRPr lang="en-US" b="1" dirty="0"/>
          </a:p>
        </p:txBody>
      </p:sp>
      <p:grpSp>
        <p:nvGrpSpPr>
          <p:cNvPr id="6" name="Group 12"/>
          <p:cNvGrpSpPr/>
          <p:nvPr/>
        </p:nvGrpSpPr>
        <p:grpSpPr>
          <a:xfrm rot="16200000">
            <a:off x="5698565" y="4368826"/>
            <a:ext cx="1076358" cy="2381309"/>
            <a:chOff x="4257649" y="1490241"/>
            <a:chExt cx="1076358" cy="2381309"/>
          </a:xfrm>
        </p:grpSpPr>
        <p:pic>
          <p:nvPicPr>
            <p:cNvPr id="7" name="Picture 3" descr="C:\Users\JM\thesis\lynne_work\3TPR\manuscript\fig1\3TPR_ribbon-PDB_1ELW.png"/>
            <p:cNvPicPr>
              <a:picLocks noChangeAspect="1" noChangeArrowheads="1"/>
            </p:cNvPicPr>
            <p:nvPr/>
          </p:nvPicPr>
          <p:blipFill>
            <a:blip r:embed="rId2" cstate="print"/>
            <a:srcRect t="70377"/>
            <a:stretch>
              <a:fillRect/>
            </a:stretch>
          </p:blipFill>
          <p:spPr bwMode="auto">
            <a:xfrm rot="5400000">
              <a:off x="3658557" y="2132643"/>
              <a:ext cx="2284099" cy="1066800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 rot="5400000">
              <a:off x="4114804" y="3328596"/>
              <a:ext cx="6857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A1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5400000">
              <a:off x="4191003" y="1633086"/>
              <a:ext cx="6857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B1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651530" y="5173701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Each repeat, or TPR motif, is </a:t>
            </a:r>
          </a:p>
          <a:p>
            <a:r>
              <a:rPr lang="en-US" dirty="0">
                <a:sym typeface="Wingdings" pitchFamily="2" charset="2"/>
              </a:rPr>
              <a:t>- 34 amino acids</a:t>
            </a:r>
            <a:endParaRPr lang="en-US" dirty="0"/>
          </a:p>
        </p:txBody>
      </p:sp>
      <p:grpSp>
        <p:nvGrpSpPr>
          <p:cNvPr id="11" name="Group 12"/>
          <p:cNvGrpSpPr/>
          <p:nvPr/>
        </p:nvGrpSpPr>
        <p:grpSpPr>
          <a:xfrm rot="16200000">
            <a:off x="5698565" y="4368826"/>
            <a:ext cx="1076358" cy="2381309"/>
            <a:chOff x="4257649" y="1490241"/>
            <a:chExt cx="1076358" cy="2381309"/>
          </a:xfrm>
        </p:grpSpPr>
        <p:pic>
          <p:nvPicPr>
            <p:cNvPr id="12" name="Picture 3" descr="C:\Users\JM\thesis\lynne_work\3TPR\manuscript\fig1\3TPR_ribbon-PDB_1ELW.png"/>
            <p:cNvPicPr>
              <a:picLocks noChangeAspect="1" noChangeArrowheads="1"/>
            </p:cNvPicPr>
            <p:nvPr/>
          </p:nvPicPr>
          <p:blipFill>
            <a:blip r:embed="rId2" cstate="print"/>
            <a:srcRect t="70377"/>
            <a:stretch>
              <a:fillRect/>
            </a:stretch>
          </p:blipFill>
          <p:spPr bwMode="auto">
            <a:xfrm rot="5400000">
              <a:off x="3658554" y="2132647"/>
              <a:ext cx="2284099" cy="1066806"/>
            </a:xfrm>
            <a:prstGeom prst="rect">
              <a:avLst/>
            </a:prstGeom>
            <a:noFill/>
          </p:spPr>
        </p:pic>
        <p:sp>
          <p:nvSpPr>
            <p:cNvPr id="13" name="TextBox 12"/>
            <p:cNvSpPr txBox="1"/>
            <p:nvPr/>
          </p:nvSpPr>
          <p:spPr>
            <a:xfrm rot="5400000">
              <a:off x="4114804" y="3328596"/>
              <a:ext cx="6857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A1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 rot="5400000">
              <a:off x="4191003" y="1633086"/>
              <a:ext cx="6857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B1</a:t>
              </a:r>
            </a:p>
          </p:txBody>
        </p:sp>
      </p:grpSp>
      <p:cxnSp>
        <p:nvCxnSpPr>
          <p:cNvPr id="15" name="Straight Arrow Connector 14"/>
          <p:cNvCxnSpPr>
            <a:stCxn id="10" idx="1"/>
          </p:cNvCxnSpPr>
          <p:nvPr/>
        </p:nvCxnSpPr>
        <p:spPr>
          <a:xfrm flipH="1">
            <a:off x="7270530" y="5496867"/>
            <a:ext cx="381000" cy="57839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117836" y="6480158"/>
            <a:ext cx="4201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Sawyer*, </a:t>
            </a:r>
            <a:r>
              <a:rPr lang="en-US" b="1" u="sng" dirty="0" smtClean="0"/>
              <a:t>Chen*</a:t>
            </a:r>
            <a:r>
              <a:rPr lang="en-US" dirty="0" smtClean="0"/>
              <a:t> &amp; Regan. </a:t>
            </a:r>
            <a:r>
              <a:rPr lang="en-US" i="1" dirty="0" smtClean="0"/>
              <a:t>J </a:t>
            </a:r>
            <a:r>
              <a:rPr lang="en-US" i="1" dirty="0" err="1" smtClean="0"/>
              <a:t>Mol</a:t>
            </a:r>
            <a:r>
              <a:rPr lang="en-US" i="1" dirty="0" smtClean="0"/>
              <a:t> </a:t>
            </a:r>
            <a:r>
              <a:rPr lang="en-US" i="1" dirty="0" err="1" smtClean="0"/>
              <a:t>Biol</a:t>
            </a:r>
            <a:r>
              <a:rPr lang="en-US" dirty="0" smtClean="0"/>
              <a:t> (2013)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50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46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496721"/>
          </a:xfrm>
        </p:spPr>
        <p:txBody>
          <a:bodyPr>
            <a:noAutofit/>
          </a:bodyPr>
          <a:lstStyle/>
          <a:p>
            <a:r>
              <a:rPr lang="en-US" b="1" dirty="0" err="1"/>
              <a:t>Tetratricopeptide</a:t>
            </a:r>
            <a:r>
              <a:rPr lang="en-US" b="1" dirty="0"/>
              <a:t> repeat (TPR)</a:t>
            </a:r>
          </a:p>
        </p:txBody>
      </p:sp>
      <p:grpSp>
        <p:nvGrpSpPr>
          <p:cNvPr id="16" name="Group 12"/>
          <p:cNvGrpSpPr/>
          <p:nvPr/>
        </p:nvGrpSpPr>
        <p:grpSpPr>
          <a:xfrm rot="16200000">
            <a:off x="5700789" y="4368825"/>
            <a:ext cx="1076358" cy="2381309"/>
            <a:chOff x="4257649" y="1490241"/>
            <a:chExt cx="1076358" cy="2381309"/>
          </a:xfrm>
        </p:grpSpPr>
        <p:pic>
          <p:nvPicPr>
            <p:cNvPr id="17" name="Picture 3" descr="C:\Users\JM\thesis\lynne_work\3TPR\manuscript\fig1\3TPR_ribbon-PDB_1ELW.png"/>
            <p:cNvPicPr>
              <a:picLocks noChangeAspect="1" noChangeArrowheads="1"/>
            </p:cNvPicPr>
            <p:nvPr/>
          </p:nvPicPr>
          <p:blipFill>
            <a:blip r:embed="rId2" cstate="print"/>
            <a:srcRect t="70377"/>
            <a:stretch>
              <a:fillRect/>
            </a:stretch>
          </p:blipFill>
          <p:spPr bwMode="auto">
            <a:xfrm rot="5400000">
              <a:off x="3658557" y="2132643"/>
              <a:ext cx="2284099" cy="1066800"/>
            </a:xfrm>
            <a:prstGeom prst="rect">
              <a:avLst/>
            </a:prstGeom>
            <a:noFill/>
          </p:spPr>
        </p:pic>
        <p:sp>
          <p:nvSpPr>
            <p:cNvPr id="18" name="TextBox 17"/>
            <p:cNvSpPr txBox="1"/>
            <p:nvPr/>
          </p:nvSpPr>
          <p:spPr>
            <a:xfrm rot="5400000">
              <a:off x="4114804" y="3328596"/>
              <a:ext cx="6857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A1</a:t>
              </a:r>
              <a:endParaRPr lang="en-US" sz="2000" dirty="0"/>
            </a:p>
          </p:txBody>
        </p:sp>
        <p:sp>
          <p:nvSpPr>
            <p:cNvPr id="19" name="TextBox 18"/>
            <p:cNvSpPr txBox="1"/>
            <p:nvPr/>
          </p:nvSpPr>
          <p:spPr>
            <a:xfrm rot="5400000">
              <a:off x="4191003" y="1633086"/>
              <a:ext cx="6857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B1</a:t>
              </a:r>
              <a:endParaRPr lang="en-US" sz="2000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743823" y="5697548"/>
            <a:ext cx="685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A1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6572313" y="4249748"/>
            <a:ext cx="685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A2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6815558" y="3442031"/>
            <a:ext cx="685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A3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5048313" y="5621349"/>
            <a:ext cx="685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B1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5429311" y="2420948"/>
            <a:ext cx="685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B3</a:t>
            </a:r>
            <a:endParaRPr lang="en-US" sz="2000" dirty="0"/>
          </a:p>
        </p:txBody>
      </p:sp>
      <p:grpSp>
        <p:nvGrpSpPr>
          <p:cNvPr id="25" name="Group 29"/>
          <p:cNvGrpSpPr/>
          <p:nvPr/>
        </p:nvGrpSpPr>
        <p:grpSpPr>
          <a:xfrm>
            <a:off x="5082072" y="2486863"/>
            <a:ext cx="5010082" cy="3601243"/>
            <a:chOff x="3524318" y="1961363"/>
            <a:chExt cx="5010082" cy="3601243"/>
          </a:xfrm>
        </p:grpSpPr>
        <p:pic>
          <p:nvPicPr>
            <p:cNvPr id="26" name="Picture 3" descr="C:\Users\JM\thesis\lynne_work\3TPR\manuscript\fig1\3TPR_ribbon-PDB_1ELW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24318" y="1961363"/>
              <a:ext cx="2284099" cy="3601243"/>
            </a:xfrm>
            <a:prstGeom prst="rect">
              <a:avLst/>
            </a:prstGeom>
            <a:noFill/>
          </p:spPr>
        </p:pic>
        <p:sp>
          <p:nvSpPr>
            <p:cNvPr id="27" name="TextBox 26"/>
            <p:cNvSpPr txBox="1"/>
            <p:nvPr/>
          </p:nvSpPr>
          <p:spPr>
            <a:xfrm>
              <a:off x="6096000" y="4812268"/>
              <a:ext cx="1295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MOTIF/</a:t>
              </a:r>
            </a:p>
            <a:p>
              <a:r>
                <a:rPr lang="en-US" dirty="0" smtClean="0"/>
                <a:t>REPEAT</a:t>
              </a:r>
            </a:p>
          </p:txBody>
        </p:sp>
        <p:sp>
          <p:nvSpPr>
            <p:cNvPr id="28" name="Right Brace 27"/>
            <p:cNvSpPr/>
            <p:nvPr/>
          </p:nvSpPr>
          <p:spPr>
            <a:xfrm>
              <a:off x="5867400" y="4572000"/>
              <a:ext cx="228600" cy="838200"/>
            </a:xfrm>
            <a:prstGeom prst="righ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ight Brace 28"/>
            <p:cNvSpPr/>
            <p:nvPr/>
          </p:nvSpPr>
          <p:spPr>
            <a:xfrm>
              <a:off x="6934200" y="1981200"/>
              <a:ext cx="228600" cy="3429000"/>
            </a:xfrm>
            <a:prstGeom prst="righ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239000" y="3505200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DOMAIN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6758464" y="5687990"/>
            <a:ext cx="685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A1</a:t>
            </a:r>
            <a:endParaRPr lang="en-US" sz="2000" dirty="0"/>
          </a:p>
        </p:txBody>
      </p:sp>
      <p:sp>
        <p:nvSpPr>
          <p:cNvPr id="32" name="TextBox 31"/>
          <p:cNvSpPr txBox="1"/>
          <p:nvPr/>
        </p:nvSpPr>
        <p:spPr>
          <a:xfrm>
            <a:off x="5062954" y="5630900"/>
            <a:ext cx="685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B1</a:t>
            </a:r>
            <a:endParaRPr lang="en-US" sz="2000" dirty="0"/>
          </a:p>
        </p:txBody>
      </p:sp>
      <p:sp>
        <p:nvSpPr>
          <p:cNvPr id="34" name="Rectangle 33"/>
          <p:cNvSpPr/>
          <p:nvPr/>
        </p:nvSpPr>
        <p:spPr>
          <a:xfrm>
            <a:off x="117836" y="6480158"/>
            <a:ext cx="4201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Sawyer*, </a:t>
            </a:r>
            <a:r>
              <a:rPr lang="en-US" b="1" u="sng" dirty="0" smtClean="0"/>
              <a:t>Chen*</a:t>
            </a:r>
            <a:r>
              <a:rPr lang="en-US" dirty="0" smtClean="0"/>
              <a:t> &amp; Regan. </a:t>
            </a:r>
            <a:r>
              <a:rPr lang="en-US" i="1" dirty="0" smtClean="0"/>
              <a:t>J </a:t>
            </a:r>
            <a:r>
              <a:rPr lang="en-US" i="1" dirty="0" err="1" smtClean="0"/>
              <a:t>Mol</a:t>
            </a:r>
            <a:r>
              <a:rPr lang="en-US" i="1" dirty="0" smtClean="0"/>
              <a:t> </a:t>
            </a:r>
            <a:r>
              <a:rPr lang="en-US" i="1" dirty="0" err="1" smtClean="0"/>
              <a:t>Biol</a:t>
            </a:r>
            <a:r>
              <a:rPr lang="en-US" dirty="0" smtClean="0"/>
              <a:t> (2013)</a:t>
            </a:r>
            <a:endParaRPr lang="en-US" dirty="0"/>
          </a:p>
        </p:txBody>
      </p:sp>
      <p:sp>
        <p:nvSpPr>
          <p:cNvPr id="35" name="Content Placeholder 2"/>
          <p:cNvSpPr>
            <a:spLocks noGrp="1"/>
          </p:cNvSpPr>
          <p:nvPr>
            <p:ph idx="1"/>
          </p:nvPr>
        </p:nvSpPr>
        <p:spPr>
          <a:xfrm>
            <a:off x="838200" y="1289598"/>
            <a:ext cx="10334297" cy="4351338"/>
          </a:xfrm>
        </p:spPr>
        <p:txBody>
          <a:bodyPr/>
          <a:lstStyle/>
          <a:p>
            <a:r>
              <a:rPr lang="en-US" dirty="0" smtClean="0"/>
              <a:t>A </a:t>
            </a:r>
            <a:r>
              <a:rPr lang="en-US" b="1" u="sng" dirty="0"/>
              <a:t>repeat domain</a:t>
            </a:r>
            <a:r>
              <a:rPr lang="en-US" dirty="0"/>
              <a:t> is defined by the number of </a:t>
            </a:r>
            <a:r>
              <a:rPr lang="en-US" b="1" u="sng" dirty="0"/>
              <a:t>repeat motifs</a:t>
            </a:r>
          </a:p>
          <a:p>
            <a:r>
              <a:rPr lang="en-US" dirty="0"/>
              <a:t>e.g. </a:t>
            </a:r>
            <a:r>
              <a:rPr lang="en-US" dirty="0" err="1"/>
              <a:t>Tetratricopeptide</a:t>
            </a:r>
            <a:r>
              <a:rPr lang="en-US" dirty="0"/>
              <a:t> repeat (TPR)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44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35035" y="3997119"/>
            <a:ext cx="2851150" cy="2079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35035" y="3266869"/>
            <a:ext cx="2851150" cy="2095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35035" y="2536619"/>
            <a:ext cx="2851150" cy="2095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60460" y="2536619"/>
            <a:ext cx="1274762" cy="209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35298" y="2536619"/>
            <a:ext cx="525463" cy="2095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09685" y="3266870"/>
            <a:ext cx="855662" cy="2047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11460" y="3266869"/>
            <a:ext cx="374650" cy="2095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60460" y="3997119"/>
            <a:ext cx="1274762" cy="207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360648" y="3997119"/>
            <a:ext cx="525463" cy="20796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2285" name="Picture 4" descr="C:\Users\JM\Desktop\silhouette-mouse-sitt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1" t="8401" r="4715" b="8347"/>
          <a:stretch>
            <a:fillRect/>
          </a:stretch>
        </p:blipFill>
        <p:spPr bwMode="auto">
          <a:xfrm>
            <a:off x="3958760" y="3162095"/>
            <a:ext cx="3873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86" name="Picture 2" descr="C:\Users\JM\Desktop\download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3" b="17480"/>
          <a:stretch>
            <a:fillRect/>
          </a:stretch>
        </p:blipFill>
        <p:spPr bwMode="auto">
          <a:xfrm>
            <a:off x="3884148" y="3789156"/>
            <a:ext cx="55562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90" name="Picture 2" descr="C:\Users\JM\Desktop\Untitled-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623" y="2328656"/>
            <a:ext cx="33972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313" name="Content Placeholder 2"/>
          <p:cNvSpPr txBox="1">
            <a:spLocks/>
          </p:cNvSpPr>
          <p:nvPr/>
        </p:nvSpPr>
        <p:spPr bwMode="auto">
          <a:xfrm>
            <a:off x="1772882" y="4792456"/>
            <a:ext cx="9175531" cy="1368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000000"/>
                </a:solidFill>
                <a:latin typeface="Calibri"/>
                <a:cs typeface="Calibri"/>
              </a:rPr>
              <a:t>‘Conservation’ </a:t>
            </a:r>
          </a:p>
          <a:p>
            <a:pPr eaLnBrk="1" hangingPunct="1"/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We look for amino 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acid conservation over long evolutionary 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time, via similar regions in genomes of different species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70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248697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To identify </a:t>
            </a:r>
            <a:r>
              <a:rPr lang="en-US" b="1" dirty="0" smtClean="0"/>
              <a:t>residues important in PPI: </a:t>
            </a:r>
            <a:br>
              <a:rPr lang="en-US" b="1" dirty="0" smtClean="0"/>
            </a:br>
            <a:r>
              <a:rPr lang="en-US" b="1" dirty="0" smtClean="0"/>
              <a:t>Conservation </a:t>
            </a:r>
            <a:r>
              <a:rPr lang="en-US" b="1" dirty="0"/>
              <a:t>in </a:t>
            </a:r>
            <a:r>
              <a:rPr lang="en-US" b="1" dirty="0" smtClean="0"/>
              <a:t>inter-species multiple </a:t>
            </a:r>
            <a:r>
              <a:rPr lang="en-US" b="1" dirty="0"/>
              <a:t>sequence </a:t>
            </a:r>
            <a:r>
              <a:rPr lang="en-US" b="1" dirty="0" smtClean="0"/>
              <a:t>alignment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8785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0125" y="217996"/>
            <a:ext cx="11335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Using species homology, all positions are important!</a:t>
            </a:r>
            <a:endParaRPr lang="en-US" sz="4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013" y="1819647"/>
            <a:ext cx="8443560" cy="45275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04473" y="981856"/>
            <a:ext cx="7905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Showing 3 out of 16 TPRs of TTC21B in 250 species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9942" y="6488668"/>
            <a:ext cx="3880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Chen</a:t>
            </a:r>
            <a:r>
              <a:rPr lang="en-US" dirty="0" smtClean="0"/>
              <a:t>, </a:t>
            </a:r>
            <a:r>
              <a:rPr lang="en-US" dirty="0" smtClean="0"/>
              <a:t>et al. (manuscript </a:t>
            </a:r>
            <a:r>
              <a:rPr lang="en-US" dirty="0" smtClean="0"/>
              <a:t>in preparation)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35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Merge 6"/>
          <p:cNvSpPr/>
          <p:nvPr/>
        </p:nvSpPr>
        <p:spPr>
          <a:xfrm rot="5400000">
            <a:off x="4461502" y="1942042"/>
            <a:ext cx="2208880" cy="2512753"/>
          </a:xfrm>
          <a:prstGeom prst="flowChartMerge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39939" y="4591832"/>
            <a:ext cx="2851927" cy="20854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39939" y="3861916"/>
            <a:ext cx="2851927" cy="20854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39939" y="3132000"/>
            <a:ext cx="2851927" cy="20854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65091" y="3132000"/>
            <a:ext cx="1275862" cy="2085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41359" y="3132000"/>
            <a:ext cx="525355" cy="20854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15193" y="3861916"/>
            <a:ext cx="855439" cy="2045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16207" y="3861916"/>
            <a:ext cx="375254" cy="20854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65091" y="4591832"/>
            <a:ext cx="1275862" cy="2085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66105" y="4591832"/>
            <a:ext cx="525355" cy="20854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4" descr="C:\Users\JM\Desktop\silhouette-mouse-sitting.jpg"/>
          <p:cNvPicPr>
            <a:picLocks noChangeAspect="1" noChangeArrowheads="1"/>
          </p:cNvPicPr>
          <p:nvPr/>
        </p:nvPicPr>
        <p:blipFill>
          <a:blip r:embed="rId2" cstate="print"/>
          <a:srcRect l="9431" t="8401" r="4715" b="8347"/>
          <a:stretch>
            <a:fillRect/>
          </a:stretch>
        </p:blipFill>
        <p:spPr bwMode="auto">
          <a:xfrm>
            <a:off x="864483" y="3757642"/>
            <a:ext cx="386199" cy="52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C:\Users\JM\Desktop\download (2).jpg"/>
          <p:cNvPicPr>
            <a:picLocks noChangeAspect="1" noChangeArrowheads="1"/>
          </p:cNvPicPr>
          <p:nvPr/>
        </p:nvPicPr>
        <p:blipFill>
          <a:blip r:embed="rId3" cstate="print"/>
          <a:srcRect t="14963" b="17480"/>
          <a:stretch>
            <a:fillRect/>
          </a:stretch>
        </p:blipFill>
        <p:spPr bwMode="auto">
          <a:xfrm>
            <a:off x="789432" y="4383285"/>
            <a:ext cx="555063" cy="52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C:\Users\JM\Desktop\Untitled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7094" y="2923454"/>
            <a:ext cx="339538" cy="624016"/>
          </a:xfrm>
          <a:prstGeom prst="rect">
            <a:avLst/>
          </a:prstGeom>
          <a:noFill/>
        </p:spPr>
      </p:pic>
      <p:sp>
        <p:nvSpPr>
          <p:cNvPr id="58" name="Rectangle 57"/>
          <p:cNvSpPr/>
          <p:nvPr/>
        </p:nvSpPr>
        <p:spPr>
          <a:xfrm>
            <a:off x="6822322" y="2093978"/>
            <a:ext cx="4278493" cy="2208879"/>
          </a:xfrm>
          <a:prstGeom prst="rect">
            <a:avLst/>
          </a:prstGeom>
          <a:solidFill>
            <a:schemeClr val="bg1">
              <a:lumMod val="85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Picture 2" descr="C:\Users\JM\Desktop\Untitled-1.png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/>
          <a:stretch>
            <a:fillRect/>
          </a:stretch>
        </p:blipFill>
        <p:spPr bwMode="auto">
          <a:xfrm>
            <a:off x="7154632" y="2760197"/>
            <a:ext cx="339538" cy="624016"/>
          </a:xfrm>
          <a:prstGeom prst="rect">
            <a:avLst/>
          </a:prstGeom>
          <a:noFill/>
        </p:spPr>
      </p:pic>
      <p:sp>
        <p:nvSpPr>
          <p:cNvPr id="71" name="TextBox 70"/>
          <p:cNvSpPr txBox="1"/>
          <p:nvPr/>
        </p:nvSpPr>
        <p:spPr>
          <a:xfrm>
            <a:off x="6854394" y="2292580"/>
            <a:ext cx="4158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Similarity within a single human genome</a:t>
            </a:r>
            <a:endParaRPr lang="en-US" sz="16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7689137" y="2965258"/>
            <a:ext cx="2851927" cy="20854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9790557" y="2965258"/>
            <a:ext cx="525355" cy="20854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8836333" y="2965258"/>
            <a:ext cx="525355" cy="2085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645521" y="2292580"/>
            <a:ext cx="26388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Similarity across species</a:t>
            </a:r>
            <a:endParaRPr lang="en-US" sz="16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7923039" y="2965257"/>
            <a:ext cx="525355" cy="208547"/>
          </a:xfrm>
          <a:prstGeom prst="rect">
            <a:avLst/>
          </a:prstGeom>
          <a:solidFill>
            <a:srgbClr val="5B9BD5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8833102" y="3367844"/>
            <a:ext cx="525355" cy="208547"/>
          </a:xfrm>
          <a:prstGeom prst="rect">
            <a:avLst/>
          </a:prstGeom>
          <a:solidFill>
            <a:srgbClr val="5B9BD5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8828739" y="3740011"/>
            <a:ext cx="525355" cy="20854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8" name="Straight Connector 107"/>
          <p:cNvCxnSpPr/>
          <p:nvPr/>
        </p:nvCxnSpPr>
        <p:spPr>
          <a:xfrm>
            <a:off x="8828739" y="3173804"/>
            <a:ext cx="0" cy="888214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9361688" y="3173804"/>
            <a:ext cx="0" cy="888214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1765091" y="3313535"/>
            <a:ext cx="150102" cy="548381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flipH="1">
            <a:off x="2770633" y="3313535"/>
            <a:ext cx="270320" cy="544371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flipH="1">
            <a:off x="1765091" y="4074474"/>
            <a:ext cx="150102" cy="51334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>
            <a:off x="2770633" y="4074473"/>
            <a:ext cx="270320" cy="513349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flipH="1">
            <a:off x="3266105" y="4066453"/>
            <a:ext cx="150102" cy="521369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 flipH="1">
            <a:off x="3791460" y="4070463"/>
            <a:ext cx="1" cy="517359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3791460" y="3340547"/>
            <a:ext cx="375255" cy="517359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3416207" y="3340547"/>
            <a:ext cx="225152" cy="517359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248697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To identify important </a:t>
            </a:r>
            <a:r>
              <a:rPr lang="en-US" b="1" dirty="0" smtClean="0"/>
              <a:t>residues: </a:t>
            </a:r>
            <a:br>
              <a:rPr lang="en-US" b="1" dirty="0" smtClean="0"/>
            </a:br>
            <a:r>
              <a:rPr lang="en-US" b="1" dirty="0" smtClean="0"/>
              <a:t>Conservation </a:t>
            </a:r>
            <a:r>
              <a:rPr lang="en-US" b="1" dirty="0"/>
              <a:t>in </a:t>
            </a:r>
            <a:r>
              <a:rPr lang="en-US" b="1" dirty="0" smtClean="0"/>
              <a:t>intra-species multiple </a:t>
            </a:r>
            <a:r>
              <a:rPr lang="en-US" b="1" dirty="0"/>
              <a:t>sequence </a:t>
            </a:r>
            <a:r>
              <a:rPr lang="en-US" b="1" dirty="0" smtClean="0"/>
              <a:t>alignment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0121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7"/>
            <a:ext cx="10786241" cy="1325563"/>
          </a:xfrm>
        </p:spPr>
        <p:txBody>
          <a:bodyPr/>
          <a:lstStyle/>
          <a:p>
            <a:r>
              <a:rPr lang="en-US" b="1" dirty="0" smtClean="0"/>
              <a:t>Human variant catalog requires many genomes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Challenges since the Human Genome Project:</a:t>
            </a:r>
            <a:br>
              <a:rPr lang="en-US" dirty="0" smtClean="0"/>
            </a:br>
            <a:r>
              <a:rPr lang="en-US" dirty="0" smtClean="0"/>
              <a:t>1) sequencing cost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2) sequencing technology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49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372" y="365127"/>
            <a:ext cx="2606566" cy="1325563"/>
          </a:xfrm>
        </p:spPr>
        <p:txBody>
          <a:bodyPr/>
          <a:lstStyle/>
          <a:p>
            <a:r>
              <a:rPr lang="en-US" dirty="0" smtClean="0"/>
              <a:t>Strategy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50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9942" y="6488668"/>
            <a:ext cx="3880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Chen</a:t>
            </a:r>
            <a:r>
              <a:rPr lang="en-US" dirty="0" smtClean="0"/>
              <a:t>, </a:t>
            </a:r>
            <a:r>
              <a:rPr lang="en-US" dirty="0"/>
              <a:t>et al. (</a:t>
            </a:r>
            <a:r>
              <a:rPr lang="en-US" dirty="0" smtClean="0"/>
              <a:t>manuscript in preparation)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379" y="141712"/>
            <a:ext cx="6416566" cy="635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11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70125" y="217996"/>
            <a:ext cx="109753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Identify important residues in protein interaction domains</a:t>
            </a:r>
            <a:endParaRPr lang="en-US" sz="4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/>
          <a:stretch/>
        </p:blipFill>
        <p:spPr>
          <a:xfrm>
            <a:off x="3026978" y="1003607"/>
            <a:ext cx="7602763" cy="567583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51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11154" y="906150"/>
            <a:ext cx="483475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848094" y="4987158"/>
            <a:ext cx="483475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669517" y="5386551"/>
            <a:ext cx="1577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671 sequences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669517" y="937075"/>
            <a:ext cx="1577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250 sequences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9942" y="6488668"/>
            <a:ext cx="3880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Chen</a:t>
            </a:r>
            <a:r>
              <a:rPr lang="en-US" dirty="0" smtClean="0"/>
              <a:t>, </a:t>
            </a:r>
            <a:r>
              <a:rPr lang="en-US" dirty="0"/>
              <a:t>et al. (</a:t>
            </a:r>
            <a:r>
              <a:rPr lang="en-US" dirty="0" smtClean="0"/>
              <a:t>manuscript in preparation)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06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SNV mapping using data from </a:t>
            </a:r>
            <a:r>
              <a:rPr lang="en-US" dirty="0" err="1" smtClean="0"/>
              <a:t>ExAC</a:t>
            </a:r>
            <a:r>
              <a:rPr lang="en-US" dirty="0" smtClean="0"/>
              <a:t> (Exome Aggregation Consortium)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52</a:t>
            </a:fld>
            <a:endParaRPr lang="en-US"/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8827047"/>
              </p:ext>
            </p:extLst>
          </p:nvPr>
        </p:nvGraphicFramePr>
        <p:xfrm>
          <a:off x="2648606" y="2363350"/>
          <a:ext cx="6714554" cy="2848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33099"/>
                <a:gridCol w="1481455"/>
              </a:tblGrid>
              <a:tr h="784216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/>
                        <a:t>ExAC</a:t>
                      </a:r>
                      <a:endParaRPr lang="en-US" sz="2400" dirty="0"/>
                    </a:p>
                  </a:txBody>
                  <a:tcPr/>
                </a:tc>
              </a:tr>
              <a:tr h="784216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Number of individuals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60,706</a:t>
                      </a:r>
                      <a:endParaRPr lang="en-US" sz="2400" dirty="0"/>
                    </a:p>
                  </a:txBody>
                  <a:tcPr/>
                </a:tc>
              </a:tr>
              <a:tr h="454347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Total number of autosomal SNVs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7,202,445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784216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Total</a:t>
                      </a:r>
                      <a:r>
                        <a:rPr lang="en-US" sz="2400" baseline="0" dirty="0" smtClean="0"/>
                        <a:t> number of autosomal </a:t>
                      </a:r>
                      <a:r>
                        <a:rPr lang="en-US" sz="2400" dirty="0" smtClean="0"/>
                        <a:t>SNVs</a:t>
                      </a:r>
                      <a:r>
                        <a:rPr lang="en-US" sz="2400" baseline="0" dirty="0" smtClean="0"/>
                        <a:t> in TPRs</a:t>
                      </a:r>
                    </a:p>
                    <a:p>
                      <a:r>
                        <a:rPr lang="en-US" sz="2400" baseline="0" dirty="0" smtClean="0"/>
                        <a:t>(excl. singletons)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3,342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942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Evolutionary constraints and the nature of a SNV/mutation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54407" cy="4351338"/>
          </a:xfrm>
        </p:spPr>
        <p:txBody>
          <a:bodyPr/>
          <a:lstStyle/>
          <a:p>
            <a:r>
              <a:rPr lang="en-US" dirty="0" smtClean="0">
                <a:sym typeface="Wingdings" panose="05000000000000000000" pitchFamily="2" charset="2"/>
              </a:rPr>
              <a:t>Effect of the SNV on residues</a:t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dirty="0" smtClean="0">
                <a:sym typeface="Wingdings" panose="05000000000000000000" pitchFamily="2" charset="2"/>
              </a:rPr>
              <a:t> synonymous (S): mutation that causes no change in amino acid</a:t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dirty="0" smtClean="0">
                <a:sym typeface="Wingdings" panose="05000000000000000000" pitchFamily="2" charset="2"/>
              </a:rPr>
              <a:t>e.g. GC</a:t>
            </a:r>
            <a:r>
              <a:rPr lang="en-US" b="1" u="sng" dirty="0" smtClean="0">
                <a:sym typeface="Wingdings" panose="05000000000000000000" pitchFamily="2" charset="2"/>
              </a:rPr>
              <a:t>A</a:t>
            </a:r>
            <a:r>
              <a:rPr lang="en-US" dirty="0" smtClean="0">
                <a:sym typeface="Wingdings" panose="05000000000000000000" pitchFamily="2" charset="2"/>
              </a:rPr>
              <a:t> and GC</a:t>
            </a:r>
            <a:r>
              <a:rPr lang="en-US" b="1" u="sng" dirty="0" smtClean="0">
                <a:sym typeface="Wingdings" panose="05000000000000000000" pitchFamily="2" charset="2"/>
              </a:rPr>
              <a:t>C</a:t>
            </a:r>
            <a:r>
              <a:rPr lang="en-US" dirty="0" smtClean="0">
                <a:sym typeface="Wingdings" panose="05000000000000000000" pitchFamily="2" charset="2"/>
              </a:rPr>
              <a:t> both give alanine.</a:t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dirty="0" smtClean="0">
                <a:sym typeface="Wingdings" panose="05000000000000000000" pitchFamily="2" charset="2"/>
              </a:rPr>
              <a:t/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dirty="0" smtClean="0">
                <a:sym typeface="Wingdings" panose="05000000000000000000" pitchFamily="2" charset="2"/>
              </a:rPr>
              <a:t> non-synonymous (NS): mutation that causes a change in amino acid</a:t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dirty="0" smtClean="0">
                <a:sym typeface="Wingdings" panose="05000000000000000000" pitchFamily="2" charset="2"/>
              </a:rPr>
              <a:t>e.g. G</a:t>
            </a:r>
            <a:r>
              <a:rPr lang="en-US" b="1" u="sng" dirty="0" smtClean="0">
                <a:sym typeface="Wingdings" panose="05000000000000000000" pitchFamily="2" charset="2"/>
              </a:rPr>
              <a:t>C</a:t>
            </a:r>
            <a:r>
              <a:rPr lang="en-US" dirty="0" smtClean="0">
                <a:sym typeface="Wingdings" panose="05000000000000000000" pitchFamily="2" charset="2"/>
              </a:rPr>
              <a:t>A gives alanine while G</a:t>
            </a:r>
            <a:r>
              <a:rPr lang="en-US" b="1" u="sng" dirty="0" smtClean="0">
                <a:sym typeface="Wingdings" panose="05000000000000000000" pitchFamily="2" charset="2"/>
              </a:rPr>
              <a:t>A</a:t>
            </a:r>
            <a:r>
              <a:rPr lang="en-US" dirty="0" smtClean="0">
                <a:sym typeface="Wingdings" panose="05000000000000000000" pitchFamily="2" charset="2"/>
              </a:rPr>
              <a:t>A gives glutamic acid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Evolutionary constraint on a NS mutation is </a:t>
            </a:r>
            <a:r>
              <a:rPr lang="en-US" dirty="0" smtClean="0">
                <a:sym typeface="Wingdings" panose="05000000000000000000" pitchFamily="2" charset="2"/>
              </a:rPr>
              <a:t>higher</a:t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dirty="0" smtClean="0">
                <a:sym typeface="Wingdings" panose="05000000000000000000" pitchFamily="2" charset="2"/>
              </a:rPr>
              <a:t>(assume </a:t>
            </a:r>
            <a:r>
              <a:rPr lang="en-US" dirty="0">
                <a:sym typeface="Wingdings" panose="05000000000000000000" pitchFamily="2" charset="2"/>
              </a:rPr>
              <a:t>e</a:t>
            </a:r>
            <a:r>
              <a:rPr lang="en-US" dirty="0" smtClean="0">
                <a:sym typeface="Wingdings" panose="05000000000000000000" pitchFamily="2" charset="2"/>
              </a:rPr>
              <a:t>volutionary constraint on a S mutation is neutral)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632A-3374-47DF-ADC3-C2920B6DCA4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76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05791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Conserved positions show signs of high selective constraints (low NS:S ratio)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54</a:t>
            </a:fld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719" y="1668649"/>
            <a:ext cx="8924460" cy="5189351"/>
          </a:xfrm>
        </p:spPr>
      </p:pic>
      <p:sp>
        <p:nvSpPr>
          <p:cNvPr id="14" name="Rectangle 13"/>
          <p:cNvSpPr/>
          <p:nvPr/>
        </p:nvSpPr>
        <p:spPr>
          <a:xfrm>
            <a:off x="3764893" y="1559560"/>
            <a:ext cx="241738" cy="5232400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684423" y="1559560"/>
            <a:ext cx="241738" cy="5232400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946256" y="1559560"/>
            <a:ext cx="241738" cy="5232400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382807" y="1559560"/>
            <a:ext cx="241738" cy="5232400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657759" y="1559560"/>
            <a:ext cx="241738" cy="5232400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51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8408" y="181719"/>
            <a:ext cx="11076432" cy="1711089"/>
          </a:xfrm>
        </p:spPr>
        <p:txBody>
          <a:bodyPr/>
          <a:lstStyle/>
          <a:p>
            <a:r>
              <a:rPr lang="en-US" b="1" dirty="0" smtClean="0"/>
              <a:t>Conserved sites are at the core in TPR domains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55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6" t="2006" r="12011" b="3309"/>
          <a:stretch/>
        </p:blipFill>
        <p:spPr>
          <a:xfrm>
            <a:off x="2616200" y="1983946"/>
            <a:ext cx="2835594" cy="3597851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4" t="4151" r="13636" b="9435"/>
          <a:stretch/>
        </p:blipFill>
        <p:spPr>
          <a:xfrm>
            <a:off x="5748419" y="1983946"/>
            <a:ext cx="3018536" cy="34911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91966" y="2691414"/>
            <a:ext cx="1192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convex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8990428" y="2691414"/>
            <a:ext cx="1363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concave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9074600" y="4871254"/>
            <a:ext cx="2366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Credit: PDB 1ELW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89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9762" y="25256"/>
            <a:ext cx="6502438" cy="1676400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Summary: Annotating variants involved in protein-protein interactions</a:t>
            </a:r>
            <a:endParaRPr lang="en-US" sz="4000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424754" y="434035"/>
            <a:ext cx="2849218" cy="2113935"/>
            <a:chOff x="1828800" y="2667000"/>
            <a:chExt cx="2362200" cy="1752600"/>
          </a:xfrm>
        </p:grpSpPr>
        <p:sp>
          <p:nvSpPr>
            <p:cNvPr id="9" name="Oval 8"/>
            <p:cNvSpPr/>
            <p:nvPr/>
          </p:nvSpPr>
          <p:spPr>
            <a:xfrm>
              <a:off x="1828800" y="2895600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514600" y="3276600"/>
              <a:ext cx="685800" cy="685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>
              <a:stCxn id="10" idx="1"/>
              <a:endCxn id="9" idx="5"/>
            </p:cNvCxnSpPr>
            <p:nvPr/>
          </p:nvCxnSpPr>
          <p:spPr>
            <a:xfrm flipH="1" flipV="1">
              <a:off x="2088963" y="3155763"/>
              <a:ext cx="526070" cy="22127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10" idx="0"/>
            </p:cNvCxnSpPr>
            <p:nvPr/>
          </p:nvCxnSpPr>
          <p:spPr>
            <a:xfrm flipH="1" flipV="1">
              <a:off x="2819400" y="2971800"/>
              <a:ext cx="38100" cy="30480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10" idx="6"/>
            </p:cNvCxnSpPr>
            <p:nvPr/>
          </p:nvCxnSpPr>
          <p:spPr>
            <a:xfrm flipV="1">
              <a:off x="3200400" y="3429000"/>
              <a:ext cx="457200" cy="19050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10" idx="5"/>
            </p:cNvCxnSpPr>
            <p:nvPr/>
          </p:nvCxnSpPr>
          <p:spPr>
            <a:xfrm>
              <a:off x="3099967" y="3861967"/>
              <a:ext cx="329033" cy="25283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0" idx="4"/>
            </p:cNvCxnSpPr>
            <p:nvPr/>
          </p:nvCxnSpPr>
          <p:spPr>
            <a:xfrm flipH="1">
              <a:off x="2819400" y="3962400"/>
              <a:ext cx="38100" cy="38100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0" idx="3"/>
            </p:cNvCxnSpPr>
            <p:nvPr/>
          </p:nvCxnSpPr>
          <p:spPr>
            <a:xfrm flipH="1">
              <a:off x="2286000" y="3861967"/>
              <a:ext cx="329033" cy="25283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" idx="2"/>
            </p:cNvCxnSpPr>
            <p:nvPr/>
          </p:nvCxnSpPr>
          <p:spPr>
            <a:xfrm flipH="1">
              <a:off x="1981200" y="3619500"/>
              <a:ext cx="533400" cy="11430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2667000" y="2667000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3581400" y="31242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429000" y="40386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743200" y="42672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209800" y="40386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1905000" y="36576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>
              <a:stCxn id="19" idx="7"/>
            </p:cNvCxnSpPr>
            <p:nvPr/>
          </p:nvCxnSpPr>
          <p:spPr>
            <a:xfrm flipV="1">
              <a:off x="3971645" y="2971800"/>
              <a:ext cx="143155" cy="21935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19" idx="5"/>
            </p:cNvCxnSpPr>
            <p:nvPr/>
          </p:nvCxnSpPr>
          <p:spPr>
            <a:xfrm>
              <a:off x="3971645" y="3514445"/>
              <a:ext cx="143155" cy="21935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4038600" y="28956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4038600" y="36576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4539554" y="1513504"/>
            <a:ext cx="73557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Networks </a:t>
            </a:r>
            <a:r>
              <a:rPr lang="en-US" sz="2800" dirty="0"/>
              <a:t>provide variant annotation in a broad, high-level fashion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1284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9762" y="25256"/>
            <a:ext cx="6502438" cy="1676400"/>
          </a:xfrm>
        </p:spPr>
        <p:txBody>
          <a:bodyPr>
            <a:noAutofit/>
          </a:bodyPr>
          <a:lstStyle/>
          <a:p>
            <a:r>
              <a:rPr lang="en-US" sz="4000" b="1" dirty="0"/>
              <a:t>Summary: Annotating </a:t>
            </a:r>
            <a:r>
              <a:rPr lang="en-US" sz="4000" b="1" dirty="0" smtClean="0"/>
              <a:t>variants involved in protein-protein interactions</a:t>
            </a:r>
            <a:endParaRPr lang="en-US" sz="4000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424754" y="434035"/>
            <a:ext cx="2849218" cy="2113935"/>
            <a:chOff x="1828800" y="2667000"/>
            <a:chExt cx="2362200" cy="1752600"/>
          </a:xfrm>
        </p:grpSpPr>
        <p:sp>
          <p:nvSpPr>
            <p:cNvPr id="9" name="Oval 8"/>
            <p:cNvSpPr/>
            <p:nvPr/>
          </p:nvSpPr>
          <p:spPr>
            <a:xfrm>
              <a:off x="1828800" y="2895600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514600" y="3276600"/>
              <a:ext cx="685800" cy="685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>
              <a:stCxn id="10" idx="1"/>
              <a:endCxn id="9" idx="5"/>
            </p:cNvCxnSpPr>
            <p:nvPr/>
          </p:nvCxnSpPr>
          <p:spPr>
            <a:xfrm flipH="1" flipV="1">
              <a:off x="2088963" y="3155763"/>
              <a:ext cx="526070" cy="22127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10" idx="0"/>
            </p:cNvCxnSpPr>
            <p:nvPr/>
          </p:nvCxnSpPr>
          <p:spPr>
            <a:xfrm flipH="1" flipV="1">
              <a:off x="2819400" y="2971800"/>
              <a:ext cx="38100" cy="30480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10" idx="6"/>
            </p:cNvCxnSpPr>
            <p:nvPr/>
          </p:nvCxnSpPr>
          <p:spPr>
            <a:xfrm flipV="1">
              <a:off x="3200400" y="3429000"/>
              <a:ext cx="457200" cy="19050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10" idx="5"/>
            </p:cNvCxnSpPr>
            <p:nvPr/>
          </p:nvCxnSpPr>
          <p:spPr>
            <a:xfrm>
              <a:off x="3099967" y="3861967"/>
              <a:ext cx="329033" cy="25283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0" idx="4"/>
            </p:cNvCxnSpPr>
            <p:nvPr/>
          </p:nvCxnSpPr>
          <p:spPr>
            <a:xfrm flipH="1">
              <a:off x="2819400" y="3962400"/>
              <a:ext cx="38100" cy="38100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0" idx="3"/>
            </p:cNvCxnSpPr>
            <p:nvPr/>
          </p:nvCxnSpPr>
          <p:spPr>
            <a:xfrm flipH="1">
              <a:off x="2286000" y="3861967"/>
              <a:ext cx="329033" cy="25283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" idx="2"/>
            </p:cNvCxnSpPr>
            <p:nvPr/>
          </p:nvCxnSpPr>
          <p:spPr>
            <a:xfrm flipH="1">
              <a:off x="1981200" y="3619500"/>
              <a:ext cx="533400" cy="11430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2667000" y="2667000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3581400" y="31242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429000" y="40386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743200" y="42672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209800" y="40386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1905000" y="36576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>
              <a:stCxn id="19" idx="7"/>
            </p:cNvCxnSpPr>
            <p:nvPr/>
          </p:nvCxnSpPr>
          <p:spPr>
            <a:xfrm flipV="1">
              <a:off x="3971645" y="2971800"/>
              <a:ext cx="143155" cy="21935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19" idx="5"/>
            </p:cNvCxnSpPr>
            <p:nvPr/>
          </p:nvCxnSpPr>
          <p:spPr>
            <a:xfrm>
              <a:off x="3971645" y="3514445"/>
              <a:ext cx="143155" cy="21935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4038600" y="28956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4038600" y="36576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2" name="Rectangle 61"/>
          <p:cNvSpPr/>
          <p:nvPr/>
        </p:nvSpPr>
        <p:spPr>
          <a:xfrm>
            <a:off x="5989069" y="4887916"/>
            <a:ext cx="228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539554" y="1513504"/>
            <a:ext cx="735572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Networks provide variant annotation in a broad, high-level fashion</a:t>
            </a:r>
          </a:p>
          <a:p>
            <a:endParaRPr lang="en-US" sz="2800" dirty="0" smtClean="0"/>
          </a:p>
          <a:p>
            <a:pPr marL="514350" indent="-514350">
              <a:buFont typeface="+mj-lt"/>
              <a:buAutoNum type="arabicPeriod" startAt="2"/>
            </a:pPr>
            <a:r>
              <a:rPr lang="en-US" sz="2800" dirty="0" smtClean="0"/>
              <a:t>Molecular perspective of the protein interface shows that not all residues at the interface are as important in binding.</a:t>
            </a:r>
          </a:p>
          <a:p>
            <a:endParaRPr lang="en-US" sz="2800" dirty="0"/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l="19752" t="10813"/>
          <a:stretch/>
        </p:blipFill>
        <p:spPr bwMode="auto">
          <a:xfrm>
            <a:off x="4749762" y="4622047"/>
            <a:ext cx="1405813" cy="178367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5452667" y="4785633"/>
            <a:ext cx="432213" cy="2252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758229" y="5524394"/>
            <a:ext cx="196486" cy="178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758228" y="5613555"/>
            <a:ext cx="158386" cy="178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758227" y="6204188"/>
            <a:ext cx="272687" cy="182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36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9762" y="25256"/>
            <a:ext cx="6502438" cy="1676400"/>
          </a:xfrm>
        </p:spPr>
        <p:txBody>
          <a:bodyPr>
            <a:noAutofit/>
          </a:bodyPr>
          <a:lstStyle/>
          <a:p>
            <a:r>
              <a:rPr lang="en-US" sz="4000" b="1" dirty="0"/>
              <a:t>Summary: Annotating </a:t>
            </a:r>
            <a:r>
              <a:rPr lang="en-US" sz="4000" b="1" dirty="0" smtClean="0"/>
              <a:t>variants involved in protein-protein interactions</a:t>
            </a:r>
            <a:endParaRPr lang="en-US" sz="4000" b="1" dirty="0"/>
          </a:p>
        </p:txBody>
      </p:sp>
      <p:grpSp>
        <p:nvGrpSpPr>
          <p:cNvPr id="29" name="Group 28"/>
          <p:cNvGrpSpPr/>
          <p:nvPr/>
        </p:nvGrpSpPr>
        <p:grpSpPr>
          <a:xfrm>
            <a:off x="424754" y="434035"/>
            <a:ext cx="2849218" cy="2113935"/>
            <a:chOff x="884582" y="1600200"/>
            <a:chExt cx="2849218" cy="2113935"/>
          </a:xfrm>
        </p:grpSpPr>
        <p:grpSp>
          <p:nvGrpSpPr>
            <p:cNvPr id="8" name="Group 7"/>
            <p:cNvGrpSpPr/>
            <p:nvPr/>
          </p:nvGrpSpPr>
          <p:grpSpPr>
            <a:xfrm>
              <a:off x="884582" y="1600200"/>
              <a:ext cx="2849218" cy="2113935"/>
              <a:chOff x="1828800" y="2667000"/>
              <a:chExt cx="2362200" cy="1752600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1828800" y="2895600"/>
                <a:ext cx="304800" cy="304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2514600" y="32766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" name="Straight Connector 10"/>
              <p:cNvCxnSpPr>
                <a:stCxn id="10" idx="1"/>
                <a:endCxn id="9" idx="5"/>
              </p:cNvCxnSpPr>
              <p:nvPr/>
            </p:nvCxnSpPr>
            <p:spPr>
              <a:xfrm flipH="1" flipV="1">
                <a:off x="2088963" y="3155763"/>
                <a:ext cx="526070" cy="22127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>
                <a:stCxn id="10" idx="0"/>
              </p:cNvCxnSpPr>
              <p:nvPr/>
            </p:nvCxnSpPr>
            <p:spPr>
              <a:xfrm flipH="1" flipV="1">
                <a:off x="2819400" y="2971800"/>
                <a:ext cx="38100" cy="30480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>
                <a:stCxn id="10" idx="6"/>
              </p:cNvCxnSpPr>
              <p:nvPr/>
            </p:nvCxnSpPr>
            <p:spPr>
              <a:xfrm flipV="1">
                <a:off x="3200400" y="3429000"/>
                <a:ext cx="457200" cy="19050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>
                <a:stCxn id="10" idx="5"/>
              </p:cNvCxnSpPr>
              <p:nvPr/>
            </p:nvCxnSpPr>
            <p:spPr>
              <a:xfrm>
                <a:off x="3099967" y="3861967"/>
                <a:ext cx="329033" cy="252833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>
                <a:stCxn id="10" idx="4"/>
              </p:cNvCxnSpPr>
              <p:nvPr/>
            </p:nvCxnSpPr>
            <p:spPr>
              <a:xfrm flipH="1">
                <a:off x="2819400" y="3962400"/>
                <a:ext cx="38100" cy="38100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>
                <a:stCxn id="10" idx="3"/>
              </p:cNvCxnSpPr>
              <p:nvPr/>
            </p:nvCxnSpPr>
            <p:spPr>
              <a:xfrm flipH="1">
                <a:off x="2286000" y="3861967"/>
                <a:ext cx="329033" cy="252833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>
                <a:stCxn id="10" idx="2"/>
              </p:cNvCxnSpPr>
              <p:nvPr/>
            </p:nvCxnSpPr>
            <p:spPr>
              <a:xfrm flipH="1">
                <a:off x="1981200" y="3619500"/>
                <a:ext cx="533400" cy="11430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Oval 17"/>
              <p:cNvSpPr/>
              <p:nvPr/>
            </p:nvSpPr>
            <p:spPr>
              <a:xfrm>
                <a:off x="2667000" y="2667000"/>
                <a:ext cx="304800" cy="304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3581400" y="3124200"/>
                <a:ext cx="4572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3429000" y="40386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2743200" y="42672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2209800" y="40386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1905000" y="36576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" name="Straight Connector 23"/>
              <p:cNvCxnSpPr>
                <a:stCxn id="19" idx="7"/>
              </p:cNvCxnSpPr>
              <p:nvPr/>
            </p:nvCxnSpPr>
            <p:spPr>
              <a:xfrm flipV="1">
                <a:off x="3971645" y="2971800"/>
                <a:ext cx="143155" cy="21935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>
                <a:stCxn id="19" idx="5"/>
              </p:cNvCxnSpPr>
              <p:nvPr/>
            </p:nvCxnSpPr>
            <p:spPr>
              <a:xfrm>
                <a:off x="3971645" y="3514445"/>
                <a:ext cx="143155" cy="21935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Oval 25"/>
              <p:cNvSpPr/>
              <p:nvPr/>
            </p:nvSpPr>
            <p:spPr>
              <a:xfrm>
                <a:off x="4038600" y="28956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4038600" y="3657600"/>
                <a:ext cx="152400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Rectangle 27"/>
            <p:cNvSpPr/>
            <p:nvPr/>
          </p:nvSpPr>
          <p:spPr>
            <a:xfrm rot="20502208">
              <a:off x="2256182" y="2431862"/>
              <a:ext cx="990600" cy="3810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1" name="Straight Connector 30"/>
          <p:cNvCxnSpPr/>
          <p:nvPr/>
        </p:nvCxnSpPr>
        <p:spPr>
          <a:xfrm>
            <a:off x="1902372" y="1805634"/>
            <a:ext cx="76200" cy="762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816772" y="1500834"/>
            <a:ext cx="838200" cy="1066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1978572" y="2567634"/>
            <a:ext cx="1676400" cy="2438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2786954" y="3634434"/>
            <a:ext cx="685800" cy="7620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/>
          <p:cNvCxnSpPr/>
          <p:nvPr/>
        </p:nvCxnSpPr>
        <p:spPr>
          <a:xfrm>
            <a:off x="2786954" y="4396434"/>
            <a:ext cx="1962808" cy="200928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3472754" y="4396434"/>
            <a:ext cx="1277008" cy="22561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539554" y="1513504"/>
            <a:ext cx="735572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Networks provide variant annotation in a broad, </a:t>
            </a:r>
            <a:r>
              <a:rPr lang="en-US" sz="2800" dirty="0"/>
              <a:t>high-level </a:t>
            </a:r>
            <a:r>
              <a:rPr lang="en-US" sz="2800" dirty="0" smtClean="0"/>
              <a:t>fashion</a:t>
            </a:r>
          </a:p>
          <a:p>
            <a:endParaRPr lang="en-US" sz="2800" dirty="0" smtClean="0"/>
          </a:p>
          <a:p>
            <a:pPr marL="514350" indent="-514350">
              <a:buFont typeface="+mj-lt"/>
              <a:buAutoNum type="arabicPeriod" startAt="2"/>
            </a:pPr>
            <a:r>
              <a:rPr lang="en-US" sz="2800" dirty="0"/>
              <a:t>Molecular perspective of the protein interface shows that not all residues at the interface are </a:t>
            </a:r>
            <a:r>
              <a:rPr lang="en-US" sz="2800" dirty="0" smtClean="0"/>
              <a:t>as important </a:t>
            </a:r>
            <a:r>
              <a:rPr lang="en-US" sz="2800" dirty="0"/>
              <a:t>in binding</a:t>
            </a:r>
            <a:r>
              <a:rPr lang="en-US" sz="2800" dirty="0" smtClean="0"/>
              <a:t>.</a:t>
            </a:r>
          </a:p>
          <a:p>
            <a:endParaRPr lang="en-US" sz="2800" dirty="0"/>
          </a:p>
        </p:txBody>
      </p:sp>
      <p:sp>
        <p:nvSpPr>
          <p:cNvPr id="39" name="Rectangle 38"/>
          <p:cNvSpPr/>
          <p:nvPr/>
        </p:nvSpPr>
        <p:spPr>
          <a:xfrm>
            <a:off x="6215954" y="4185566"/>
            <a:ext cx="584904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n-US" sz="2800" dirty="0" smtClean="0"/>
              <a:t>Using domains involved in protein-protein interactions, we can identify residues that are more important at the interface. </a:t>
            </a:r>
            <a:br>
              <a:rPr lang="en-US" sz="2800" dirty="0" smtClean="0"/>
            </a:br>
            <a:r>
              <a:rPr lang="en-US" sz="2800" dirty="0" smtClean="0">
                <a:sym typeface="Wingdings" panose="05000000000000000000" pitchFamily="2" charset="2"/>
              </a:rPr>
              <a:t> SNVs on these residues</a:t>
            </a:r>
            <a:r>
              <a:rPr lang="en-US" sz="2800" dirty="0" smtClean="0"/>
              <a:t> are likely to be more impactful</a:t>
            </a:r>
            <a:endParaRPr lang="en-US" sz="2800" dirty="0"/>
          </a:p>
        </p:txBody>
      </p:sp>
      <p:pic>
        <p:nvPicPr>
          <p:cNvPr id="40" name="Content Placeholder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6" t="15290" b="17078"/>
          <a:stretch/>
        </p:blipFill>
        <p:spPr>
          <a:xfrm rot="5400000">
            <a:off x="1192974" y="3026912"/>
            <a:ext cx="3547472" cy="2579963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5989069" y="4887916"/>
            <a:ext cx="228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19752" t="10813"/>
          <a:stretch/>
        </p:blipFill>
        <p:spPr bwMode="auto">
          <a:xfrm>
            <a:off x="4749762" y="4622047"/>
            <a:ext cx="1405813" cy="178367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3" name="Rectangle 42"/>
          <p:cNvSpPr/>
          <p:nvPr/>
        </p:nvSpPr>
        <p:spPr>
          <a:xfrm>
            <a:off x="5452667" y="4785633"/>
            <a:ext cx="432213" cy="2252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4758229" y="5524394"/>
            <a:ext cx="196486" cy="178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4758228" y="5613555"/>
            <a:ext cx="158386" cy="178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4758227" y="6204188"/>
            <a:ext cx="272687" cy="182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81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Content Placeholder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6" t="15290" b="17078"/>
          <a:stretch/>
        </p:blipFill>
        <p:spPr>
          <a:xfrm rot="5400000">
            <a:off x="1192974" y="3026914"/>
            <a:ext cx="3547472" cy="25799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9762" y="25256"/>
            <a:ext cx="6502438" cy="1676400"/>
          </a:xfrm>
        </p:spPr>
        <p:txBody>
          <a:bodyPr>
            <a:noAutofit/>
          </a:bodyPr>
          <a:lstStyle/>
          <a:p>
            <a:r>
              <a:rPr lang="en-US" sz="4000" b="1" dirty="0"/>
              <a:t>Summary: Annotating </a:t>
            </a:r>
            <a:r>
              <a:rPr lang="en-US" sz="4000" b="1" dirty="0" smtClean="0"/>
              <a:t>variants involved in protein-protein interactions</a:t>
            </a:r>
            <a:endParaRPr lang="en-US" sz="4000" b="1" dirty="0"/>
          </a:p>
        </p:txBody>
      </p:sp>
      <p:grpSp>
        <p:nvGrpSpPr>
          <p:cNvPr id="29" name="Group 28"/>
          <p:cNvGrpSpPr/>
          <p:nvPr/>
        </p:nvGrpSpPr>
        <p:grpSpPr>
          <a:xfrm>
            <a:off x="424754" y="434035"/>
            <a:ext cx="2849218" cy="2113935"/>
            <a:chOff x="884582" y="1600200"/>
            <a:chExt cx="2849218" cy="2113935"/>
          </a:xfrm>
        </p:grpSpPr>
        <p:grpSp>
          <p:nvGrpSpPr>
            <p:cNvPr id="8" name="Group 7"/>
            <p:cNvGrpSpPr/>
            <p:nvPr/>
          </p:nvGrpSpPr>
          <p:grpSpPr>
            <a:xfrm>
              <a:off x="884582" y="1600200"/>
              <a:ext cx="2849218" cy="2113935"/>
              <a:chOff x="1828800" y="2667000"/>
              <a:chExt cx="2362200" cy="1752600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1828800" y="2895600"/>
                <a:ext cx="304800" cy="304800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2514600" y="3276600"/>
                <a:ext cx="685800" cy="685800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" name="Straight Connector 10"/>
              <p:cNvCxnSpPr>
                <a:stCxn id="10" idx="1"/>
                <a:endCxn id="9" idx="5"/>
              </p:cNvCxnSpPr>
              <p:nvPr/>
            </p:nvCxnSpPr>
            <p:spPr>
              <a:xfrm flipH="1" flipV="1">
                <a:off x="2088963" y="3155763"/>
                <a:ext cx="526070" cy="22127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>
                <a:stCxn id="10" idx="0"/>
              </p:cNvCxnSpPr>
              <p:nvPr/>
            </p:nvCxnSpPr>
            <p:spPr>
              <a:xfrm flipH="1" flipV="1">
                <a:off x="2819400" y="2971800"/>
                <a:ext cx="38100" cy="30480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>
                <a:stCxn id="10" idx="6"/>
              </p:cNvCxnSpPr>
              <p:nvPr/>
            </p:nvCxnSpPr>
            <p:spPr>
              <a:xfrm flipV="1">
                <a:off x="3200400" y="3429000"/>
                <a:ext cx="457200" cy="19050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>
                <a:stCxn id="10" idx="5"/>
              </p:cNvCxnSpPr>
              <p:nvPr/>
            </p:nvCxnSpPr>
            <p:spPr>
              <a:xfrm>
                <a:off x="3099967" y="3861967"/>
                <a:ext cx="329033" cy="252833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>
                <a:stCxn id="10" idx="4"/>
                <a:endCxn id="21" idx="0"/>
              </p:cNvCxnSpPr>
              <p:nvPr/>
            </p:nvCxnSpPr>
            <p:spPr>
              <a:xfrm flipH="1">
                <a:off x="2819401" y="3962400"/>
                <a:ext cx="38099" cy="30480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>
                <a:stCxn id="10" idx="3"/>
                <a:endCxn id="22" idx="7"/>
              </p:cNvCxnSpPr>
              <p:nvPr/>
            </p:nvCxnSpPr>
            <p:spPr>
              <a:xfrm flipH="1">
                <a:off x="2339882" y="3861968"/>
                <a:ext cx="275151" cy="198951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>
                <a:stCxn id="10" idx="2"/>
                <a:endCxn id="23" idx="6"/>
              </p:cNvCxnSpPr>
              <p:nvPr/>
            </p:nvCxnSpPr>
            <p:spPr>
              <a:xfrm flipH="1">
                <a:off x="2057400" y="3619500"/>
                <a:ext cx="457200" cy="11430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Oval 17"/>
              <p:cNvSpPr/>
              <p:nvPr/>
            </p:nvSpPr>
            <p:spPr>
              <a:xfrm>
                <a:off x="2667000" y="2667000"/>
                <a:ext cx="304800" cy="304800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3581400" y="3124200"/>
                <a:ext cx="457200" cy="457200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3429000" y="4038600"/>
                <a:ext cx="152400" cy="152400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2743200" y="4267200"/>
                <a:ext cx="152400" cy="152400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2209800" y="4038600"/>
                <a:ext cx="152400" cy="152400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1905000" y="3657600"/>
                <a:ext cx="152400" cy="152400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" name="Straight Connector 23"/>
              <p:cNvCxnSpPr>
                <a:stCxn id="19" idx="7"/>
              </p:cNvCxnSpPr>
              <p:nvPr/>
            </p:nvCxnSpPr>
            <p:spPr>
              <a:xfrm flipV="1">
                <a:off x="3971645" y="2971800"/>
                <a:ext cx="143155" cy="21935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>
                <a:stCxn id="19" idx="5"/>
                <a:endCxn id="27" idx="1"/>
              </p:cNvCxnSpPr>
              <p:nvPr/>
            </p:nvCxnSpPr>
            <p:spPr>
              <a:xfrm>
                <a:off x="3971645" y="3514444"/>
                <a:ext cx="89273" cy="16547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Oval 25"/>
              <p:cNvSpPr/>
              <p:nvPr/>
            </p:nvSpPr>
            <p:spPr>
              <a:xfrm>
                <a:off x="4038600" y="2895600"/>
                <a:ext cx="152400" cy="152400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4038600" y="3657600"/>
                <a:ext cx="152400" cy="152400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Rectangle 27"/>
            <p:cNvSpPr/>
            <p:nvPr/>
          </p:nvSpPr>
          <p:spPr>
            <a:xfrm rot="20502208">
              <a:off x="2256182" y="2431862"/>
              <a:ext cx="990600" cy="3810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1" name="Straight Connector 30"/>
          <p:cNvCxnSpPr/>
          <p:nvPr/>
        </p:nvCxnSpPr>
        <p:spPr>
          <a:xfrm>
            <a:off x="1902372" y="1805634"/>
            <a:ext cx="76200" cy="762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816772" y="1500834"/>
            <a:ext cx="838200" cy="1066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1978572" y="2567634"/>
            <a:ext cx="1676400" cy="2438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2786954" y="3634434"/>
            <a:ext cx="685800" cy="7620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/>
          <p:cNvCxnSpPr/>
          <p:nvPr/>
        </p:nvCxnSpPr>
        <p:spPr>
          <a:xfrm>
            <a:off x="2786954" y="4396434"/>
            <a:ext cx="1962808" cy="200928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3472754" y="4396434"/>
            <a:ext cx="1277008" cy="22561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539554" y="1513504"/>
            <a:ext cx="735572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Networks provide variant annotation in a broad, high-level fashion</a:t>
            </a:r>
          </a:p>
          <a:p>
            <a:endParaRPr lang="en-US" sz="2800" dirty="0"/>
          </a:p>
          <a:p>
            <a:pPr marL="514350" indent="-514350">
              <a:buFont typeface="+mj-lt"/>
              <a:buAutoNum type="arabicPeriod" startAt="2"/>
            </a:pPr>
            <a:r>
              <a:rPr lang="en-US" sz="2800" dirty="0"/>
              <a:t>Molecular perspective of the protein interface shows that not all residues at the interface are </a:t>
            </a:r>
            <a:r>
              <a:rPr lang="en-US" sz="2800" dirty="0" smtClean="0"/>
              <a:t>as important </a:t>
            </a:r>
            <a:r>
              <a:rPr lang="en-US" sz="2800" dirty="0"/>
              <a:t>in binding.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40" name="4-Point Star 39"/>
          <p:cNvSpPr/>
          <p:nvPr/>
        </p:nvSpPr>
        <p:spPr>
          <a:xfrm>
            <a:off x="1875393" y="1345643"/>
            <a:ext cx="295656" cy="629055"/>
          </a:xfrm>
          <a:prstGeom prst="star4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4-Point Star 40"/>
          <p:cNvSpPr/>
          <p:nvPr/>
        </p:nvSpPr>
        <p:spPr>
          <a:xfrm>
            <a:off x="1772345" y="1179147"/>
            <a:ext cx="295656" cy="629055"/>
          </a:xfrm>
          <a:prstGeom prst="star4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4-Point Star 41"/>
          <p:cNvSpPr/>
          <p:nvPr/>
        </p:nvSpPr>
        <p:spPr>
          <a:xfrm>
            <a:off x="2446756" y="961352"/>
            <a:ext cx="295656" cy="629055"/>
          </a:xfrm>
          <a:prstGeom prst="star4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4-Point Star 42"/>
          <p:cNvSpPr/>
          <p:nvPr/>
        </p:nvSpPr>
        <p:spPr>
          <a:xfrm>
            <a:off x="2522618" y="1109520"/>
            <a:ext cx="295656" cy="629055"/>
          </a:xfrm>
          <a:prstGeom prst="star4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4-Point Star 43"/>
          <p:cNvSpPr/>
          <p:nvPr/>
        </p:nvSpPr>
        <p:spPr>
          <a:xfrm>
            <a:off x="2854057" y="973132"/>
            <a:ext cx="295656" cy="629055"/>
          </a:xfrm>
          <a:prstGeom prst="star4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4-Point Star 44"/>
          <p:cNvSpPr/>
          <p:nvPr/>
        </p:nvSpPr>
        <p:spPr>
          <a:xfrm>
            <a:off x="1253267" y="1374697"/>
            <a:ext cx="295656" cy="629055"/>
          </a:xfrm>
          <a:prstGeom prst="star4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4-Point Star 45"/>
          <p:cNvSpPr/>
          <p:nvPr/>
        </p:nvSpPr>
        <p:spPr>
          <a:xfrm>
            <a:off x="1405550" y="995077"/>
            <a:ext cx="295656" cy="629055"/>
          </a:xfrm>
          <a:prstGeom prst="star4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4-Point Star 47"/>
          <p:cNvSpPr/>
          <p:nvPr/>
        </p:nvSpPr>
        <p:spPr>
          <a:xfrm>
            <a:off x="2527949" y="3648550"/>
            <a:ext cx="295656" cy="629055"/>
          </a:xfrm>
          <a:prstGeom prst="star4">
            <a:avLst/>
          </a:prstGeom>
          <a:solidFill>
            <a:srgbClr val="3030F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4-Point Star 48"/>
          <p:cNvSpPr/>
          <p:nvPr/>
        </p:nvSpPr>
        <p:spPr>
          <a:xfrm>
            <a:off x="2785697" y="3506266"/>
            <a:ext cx="295656" cy="629055"/>
          </a:xfrm>
          <a:prstGeom prst="star4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4-Point Star 49"/>
          <p:cNvSpPr/>
          <p:nvPr/>
        </p:nvSpPr>
        <p:spPr>
          <a:xfrm>
            <a:off x="3119453" y="3909663"/>
            <a:ext cx="295656" cy="629055"/>
          </a:xfrm>
          <a:prstGeom prst="star4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4-Point Star 52"/>
          <p:cNvSpPr/>
          <p:nvPr/>
        </p:nvSpPr>
        <p:spPr>
          <a:xfrm>
            <a:off x="3417908" y="3413721"/>
            <a:ext cx="295656" cy="629055"/>
          </a:xfrm>
          <a:prstGeom prst="star4">
            <a:avLst/>
          </a:prstGeom>
          <a:solidFill>
            <a:srgbClr val="3030F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5989069" y="4887916"/>
            <a:ext cx="228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l="19752" t="10813"/>
          <a:stretch/>
        </p:blipFill>
        <p:spPr bwMode="auto">
          <a:xfrm>
            <a:off x="4749762" y="4622047"/>
            <a:ext cx="1405813" cy="178367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8" name="Rectangle 57"/>
          <p:cNvSpPr/>
          <p:nvPr/>
        </p:nvSpPr>
        <p:spPr>
          <a:xfrm>
            <a:off x="5452667" y="4785633"/>
            <a:ext cx="432213" cy="2252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4758229" y="5524394"/>
            <a:ext cx="196486" cy="178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4758228" y="5613555"/>
            <a:ext cx="158386" cy="178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4758227" y="6204188"/>
            <a:ext cx="272687" cy="182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6215954" y="4185566"/>
            <a:ext cx="584904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n-US" sz="2800" dirty="0" smtClean="0"/>
              <a:t>Using domains involved in protein-protein interactions, we can identify residues that are more important at the interface. </a:t>
            </a:r>
            <a:br>
              <a:rPr lang="en-US" sz="2800" dirty="0" smtClean="0"/>
            </a:br>
            <a:r>
              <a:rPr lang="en-US" sz="2800" dirty="0" smtClean="0">
                <a:sym typeface="Wingdings" panose="05000000000000000000" pitchFamily="2" charset="2"/>
              </a:rPr>
              <a:t> SNVs on these residues</a:t>
            </a:r>
            <a:r>
              <a:rPr lang="en-US" sz="2800" dirty="0" smtClean="0"/>
              <a:t> are likely to be more impactful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0944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6" y="907057"/>
            <a:ext cx="12087368" cy="54432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060"/>
            <a:ext cx="10515600" cy="971550"/>
          </a:xfrm>
        </p:spPr>
        <p:txBody>
          <a:bodyPr>
            <a:normAutofit/>
          </a:bodyPr>
          <a:lstStyle/>
          <a:p>
            <a:r>
              <a:rPr lang="en-US" b="1" u="sng" dirty="0"/>
              <a:t>Cost</a:t>
            </a:r>
            <a:r>
              <a:rPr lang="en-US" dirty="0"/>
              <a:t> of sequencing decreasing very rapidly</a:t>
            </a:r>
          </a:p>
        </p:txBody>
      </p:sp>
      <p:sp>
        <p:nvSpPr>
          <p:cNvPr id="14" name="Oval 13"/>
          <p:cNvSpPr/>
          <p:nvPr/>
        </p:nvSpPr>
        <p:spPr>
          <a:xfrm>
            <a:off x="1303283" y="1247004"/>
            <a:ext cx="336331" cy="33633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7" name="Straight Connector 16"/>
          <p:cNvCxnSpPr>
            <a:stCxn id="14" idx="6"/>
          </p:cNvCxnSpPr>
          <p:nvPr/>
        </p:nvCxnSpPr>
        <p:spPr>
          <a:xfrm flipV="1">
            <a:off x="1639614" y="1415171"/>
            <a:ext cx="44143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765738" y="982062"/>
            <a:ext cx="16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cs typeface="Arial" panose="020B0604020202020204" pitchFamily="34" charset="0"/>
              </a:rPr>
              <a:t>Human Genome Project</a:t>
            </a:r>
          </a:p>
          <a:p>
            <a:pPr algn="ctr"/>
            <a:r>
              <a:rPr lang="en-US" b="1" dirty="0">
                <a:cs typeface="Arial" panose="020B0604020202020204" pitchFamily="34" charset="0"/>
              </a:rPr>
              <a:t>($3b)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30983" y="6488668"/>
            <a:ext cx="461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Data from:  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hlinkClick r:id="rId4"/>
              </a:rPr>
              <a:t>www.genome.gov/sequencingcosts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01103" y="6358759"/>
            <a:ext cx="726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357944" y="4476751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cs typeface="Arial" panose="020B0604020202020204" pitchFamily="34" charset="0"/>
              </a:rPr>
              <a:t>Towards the $1K goal </a:t>
            </a:r>
            <a:r>
              <a:rPr lang="en-US" b="1" dirty="0" smtClean="0"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endParaRPr lang="en-US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41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AlleleDB</a:t>
            </a:r>
            <a:r>
              <a:rPr lang="en-US" dirty="0" smtClean="0"/>
              <a:t>: A resource for allele-specific variants and </a:t>
            </a:r>
            <a:r>
              <a:rPr lang="en-US" dirty="0" smtClean="0"/>
              <a:t>elements using 1000-Genomes-Project individuals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99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Based on the following selected work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985938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 1000 Genomes Project Consortium, </a:t>
            </a:r>
            <a:r>
              <a:rPr lang="en-US" i="1" dirty="0" smtClean="0"/>
              <a:t>Nature </a:t>
            </a:r>
            <a:r>
              <a:rPr lang="en-US" dirty="0" smtClean="0"/>
              <a:t>(2012)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 </a:t>
            </a:r>
            <a:r>
              <a:rPr lang="en-US" dirty="0" err="1" smtClean="0"/>
              <a:t>Khurana</a:t>
            </a:r>
            <a:r>
              <a:rPr lang="en-US" dirty="0" smtClean="0"/>
              <a:t> E, … , </a:t>
            </a:r>
            <a:r>
              <a:rPr lang="en-US" b="1" u="sng" dirty="0" smtClean="0"/>
              <a:t>Chen J.</a:t>
            </a:r>
            <a:r>
              <a:rPr lang="en-US" dirty="0" smtClean="0"/>
              <a:t> </a:t>
            </a:r>
            <a:r>
              <a:rPr lang="en-US" i="1" dirty="0" smtClean="0"/>
              <a:t>et al.</a:t>
            </a:r>
            <a:r>
              <a:rPr lang="en-US" dirty="0" smtClean="0"/>
              <a:t> </a:t>
            </a:r>
            <a:r>
              <a:rPr lang="en-US" i="1" dirty="0" smtClean="0"/>
              <a:t>Science</a:t>
            </a:r>
            <a:r>
              <a:rPr lang="en-US" dirty="0" smtClean="0"/>
              <a:t> (2013)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 </a:t>
            </a:r>
            <a:r>
              <a:rPr lang="en-US" dirty="0" smtClean="0"/>
              <a:t>Sudmant P, …, </a:t>
            </a:r>
            <a:r>
              <a:rPr lang="en-US" b="1" u="sng" dirty="0" smtClean="0"/>
              <a:t>Chen J</a:t>
            </a:r>
            <a:r>
              <a:rPr lang="en-US" dirty="0" smtClean="0"/>
              <a:t>. </a:t>
            </a:r>
            <a:r>
              <a:rPr lang="en-US" i="1" dirty="0" smtClean="0"/>
              <a:t>et al.</a:t>
            </a:r>
            <a:r>
              <a:rPr lang="en-US" dirty="0" smtClean="0"/>
              <a:t> </a:t>
            </a:r>
            <a:r>
              <a:rPr lang="en-US" i="1" dirty="0" smtClean="0"/>
              <a:t>Nature </a:t>
            </a:r>
            <a:r>
              <a:rPr lang="en-US" dirty="0" smtClean="0"/>
              <a:t>(2015) (in press)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 </a:t>
            </a:r>
            <a:r>
              <a:rPr lang="en-US" b="1" u="sng" dirty="0" smtClean="0"/>
              <a:t>Chen J.</a:t>
            </a:r>
            <a:r>
              <a:rPr lang="en-US" dirty="0" smtClean="0"/>
              <a:t>, </a:t>
            </a:r>
            <a:r>
              <a:rPr lang="en-US" i="1" dirty="0" smtClean="0"/>
              <a:t>et </a:t>
            </a:r>
            <a:r>
              <a:rPr lang="en-US" i="1" dirty="0" smtClean="0"/>
              <a:t>al.</a:t>
            </a:r>
            <a:r>
              <a:rPr lang="en-US" dirty="0" smtClean="0"/>
              <a:t> (manuscript under review)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62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Straight Arrow Connector 67"/>
          <p:cNvCxnSpPr/>
          <p:nvPr/>
        </p:nvCxnSpPr>
        <p:spPr>
          <a:xfrm>
            <a:off x="3652345" y="3565635"/>
            <a:ext cx="5791200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Allele-specific variant annotation expands to whole genome</a:t>
            </a:r>
            <a:endParaRPr lang="en-US" b="1" dirty="0"/>
          </a:p>
        </p:txBody>
      </p:sp>
      <p:sp>
        <p:nvSpPr>
          <p:cNvPr id="64" name="Left Brace 63"/>
          <p:cNvSpPr/>
          <p:nvPr/>
        </p:nvSpPr>
        <p:spPr>
          <a:xfrm rot="16200000">
            <a:off x="3008585" y="3184635"/>
            <a:ext cx="228600" cy="990600"/>
          </a:xfrm>
          <a:prstGeom prst="leftBrac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2580288" y="3794235"/>
            <a:ext cx="1106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Protein-coding (2%) 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5785945" y="3413235"/>
            <a:ext cx="1295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Non-coding</a:t>
            </a:r>
          </a:p>
          <a:p>
            <a:pPr algn="ctr"/>
            <a:r>
              <a:rPr lang="en-US" dirty="0" smtClean="0"/>
              <a:t>(98%) </a:t>
            </a:r>
            <a:endParaRPr lang="en-US" dirty="0"/>
          </a:p>
        </p:txBody>
      </p:sp>
      <p:sp>
        <p:nvSpPr>
          <p:cNvPr id="63" name="Rectangle 62"/>
          <p:cNvSpPr/>
          <p:nvPr/>
        </p:nvSpPr>
        <p:spPr>
          <a:xfrm>
            <a:off x="2661745" y="2956035"/>
            <a:ext cx="914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3571573" y="2956035"/>
            <a:ext cx="5948172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14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allele-specific behavior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AlleleDB</a:t>
            </a:r>
            <a:r>
              <a:rPr lang="en-US" dirty="0"/>
              <a:t>: A resource for allele-specific variants and elements using 1000-Genomes-Project individuals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36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5144813" y="3320323"/>
            <a:ext cx="0" cy="6870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6200000" flipV="1">
            <a:off x="4992413" y="3180622"/>
            <a:ext cx="0" cy="304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4992413" y="3855001"/>
            <a:ext cx="0" cy="304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4268513" y="3702602"/>
            <a:ext cx="609600" cy="6096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M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4306613" y="3066323"/>
            <a:ext cx="533400" cy="5334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P</a:t>
            </a:r>
            <a:endParaRPr lang="en-US" sz="2800" dirty="0"/>
          </a:p>
        </p:txBody>
      </p:sp>
      <p:cxnSp>
        <p:nvCxnSpPr>
          <p:cNvPr id="12" name="Straight Connector 11"/>
          <p:cNvCxnSpPr/>
          <p:nvPr/>
        </p:nvCxnSpPr>
        <p:spPr>
          <a:xfrm rot="16200000" flipV="1">
            <a:off x="5297213" y="3550201"/>
            <a:ext cx="0" cy="304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25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796746"/>
          </a:xfrm>
        </p:spPr>
        <p:txBody>
          <a:bodyPr>
            <a:normAutofit/>
          </a:bodyPr>
          <a:lstStyle/>
          <a:p>
            <a:r>
              <a:rPr lang="en-US" b="1" dirty="0" smtClean="0"/>
              <a:t>The human genome is diploid</a:t>
            </a:r>
            <a:endParaRPr lang="en-US" sz="3600" b="1" dirty="0"/>
          </a:p>
        </p:txBody>
      </p:sp>
      <p:pic>
        <p:nvPicPr>
          <p:cNvPr id="33" name="Picture 2" descr="C:\Users\JM\thesis\mark_work\allele_specificity\manuscript\figures\fig1-process\fig1 v10a.png"/>
          <p:cNvPicPr>
            <a:picLocks noChangeAspect="1" noChangeArrowheads="1"/>
          </p:cNvPicPr>
          <p:nvPr/>
        </p:nvPicPr>
        <p:blipFill>
          <a:blip r:embed="rId2" cstate="print"/>
          <a:srcRect l="65943" t="5051" r="26043" b="84633"/>
          <a:stretch>
            <a:fillRect/>
          </a:stretch>
        </p:blipFill>
        <p:spPr bwMode="auto">
          <a:xfrm>
            <a:off x="5507422" y="3004102"/>
            <a:ext cx="685800" cy="1143000"/>
          </a:xfrm>
          <a:prstGeom prst="rect">
            <a:avLst/>
          </a:prstGeom>
          <a:noFill/>
        </p:spPr>
      </p:pic>
      <p:sp>
        <p:nvSpPr>
          <p:cNvPr id="43" name="Slide Number Placeholder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37954-4145-4234-9761-04853FE855D6}" type="slidenum">
              <a:rPr lang="en-US" smtClean="0"/>
              <a:t>64</a:t>
            </a:fld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6345622" y="3142523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6498022" y="3142523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6650422" y="3142523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6802822" y="3142523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7107622" y="3142523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7260022" y="3142523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7412422" y="3142523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7564822" y="3142523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7869622" y="3142523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8022022" y="3142523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/>
          <p:cNvSpPr/>
          <p:nvPr/>
        </p:nvSpPr>
        <p:spPr>
          <a:xfrm>
            <a:off x="8174422" y="3142523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8326822" y="3142523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8479222" y="3142523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8631622" y="3142523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8784022" y="3142523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9088822" y="3142523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9241222" y="3142523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9393622" y="3142523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9546022" y="3142523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9698422" y="3142523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9850822" y="3142523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10003222" y="3142523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10155622" y="3142523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10308022" y="3142523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10460422" y="3142523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10612822" y="3142523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10765222" y="3142523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/>
          <p:cNvSpPr/>
          <p:nvPr/>
        </p:nvSpPr>
        <p:spPr>
          <a:xfrm>
            <a:off x="10917622" y="3142523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11222422" y="3142523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/>
          <p:cNvSpPr/>
          <p:nvPr/>
        </p:nvSpPr>
        <p:spPr>
          <a:xfrm>
            <a:off x="6955222" y="3142523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7717222" y="3142523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8936422" y="3142523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11070022" y="3142523"/>
            <a:ext cx="15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4-Point Star 124"/>
          <p:cNvSpPr/>
          <p:nvPr/>
        </p:nvSpPr>
        <p:spPr>
          <a:xfrm>
            <a:off x="6955222" y="3167923"/>
            <a:ext cx="143256" cy="304800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4-Point Star 125"/>
          <p:cNvSpPr/>
          <p:nvPr/>
        </p:nvSpPr>
        <p:spPr>
          <a:xfrm>
            <a:off x="7717222" y="3167923"/>
            <a:ext cx="143256" cy="304800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4-Point Star 126"/>
          <p:cNvSpPr/>
          <p:nvPr/>
        </p:nvSpPr>
        <p:spPr>
          <a:xfrm>
            <a:off x="8936422" y="3167923"/>
            <a:ext cx="143256" cy="304800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4-Point Star 127"/>
          <p:cNvSpPr/>
          <p:nvPr/>
        </p:nvSpPr>
        <p:spPr>
          <a:xfrm>
            <a:off x="10168288" y="3167923"/>
            <a:ext cx="143256" cy="304800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Rectangle 161"/>
          <p:cNvSpPr/>
          <p:nvPr/>
        </p:nvSpPr>
        <p:spPr>
          <a:xfrm>
            <a:off x="6345622" y="3816902"/>
            <a:ext cx="152400" cy="381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Rectangle 162"/>
          <p:cNvSpPr/>
          <p:nvPr/>
        </p:nvSpPr>
        <p:spPr>
          <a:xfrm>
            <a:off x="6498022" y="3816902"/>
            <a:ext cx="152400" cy="381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ectangle 163"/>
          <p:cNvSpPr/>
          <p:nvPr/>
        </p:nvSpPr>
        <p:spPr>
          <a:xfrm>
            <a:off x="6650422" y="3816902"/>
            <a:ext cx="152400" cy="381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Rectangle 164"/>
          <p:cNvSpPr/>
          <p:nvPr/>
        </p:nvSpPr>
        <p:spPr>
          <a:xfrm>
            <a:off x="6802822" y="3816902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Rectangle 165"/>
          <p:cNvSpPr/>
          <p:nvPr/>
        </p:nvSpPr>
        <p:spPr>
          <a:xfrm>
            <a:off x="7107622" y="3816902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ectangle 166"/>
          <p:cNvSpPr/>
          <p:nvPr/>
        </p:nvSpPr>
        <p:spPr>
          <a:xfrm>
            <a:off x="7260022" y="3816902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ectangle 167"/>
          <p:cNvSpPr/>
          <p:nvPr/>
        </p:nvSpPr>
        <p:spPr>
          <a:xfrm>
            <a:off x="7412422" y="3816902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ectangle 168"/>
          <p:cNvSpPr/>
          <p:nvPr/>
        </p:nvSpPr>
        <p:spPr>
          <a:xfrm>
            <a:off x="7564822" y="3816902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Rectangle 169"/>
          <p:cNvSpPr/>
          <p:nvPr/>
        </p:nvSpPr>
        <p:spPr>
          <a:xfrm>
            <a:off x="7869622" y="3816902"/>
            <a:ext cx="152400" cy="381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Rectangle 170"/>
          <p:cNvSpPr/>
          <p:nvPr/>
        </p:nvSpPr>
        <p:spPr>
          <a:xfrm>
            <a:off x="8022022" y="3816902"/>
            <a:ext cx="152400" cy="381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Rectangle 171"/>
          <p:cNvSpPr/>
          <p:nvPr/>
        </p:nvSpPr>
        <p:spPr>
          <a:xfrm>
            <a:off x="8174422" y="3816902"/>
            <a:ext cx="152400" cy="381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Rectangle 172"/>
          <p:cNvSpPr/>
          <p:nvPr/>
        </p:nvSpPr>
        <p:spPr>
          <a:xfrm>
            <a:off x="8326822" y="3816902"/>
            <a:ext cx="152400" cy="381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Rectangle 173"/>
          <p:cNvSpPr/>
          <p:nvPr/>
        </p:nvSpPr>
        <p:spPr>
          <a:xfrm>
            <a:off x="8479222" y="3816902"/>
            <a:ext cx="152400" cy="381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Rectangle 174"/>
          <p:cNvSpPr/>
          <p:nvPr/>
        </p:nvSpPr>
        <p:spPr>
          <a:xfrm>
            <a:off x="8631622" y="3816902"/>
            <a:ext cx="152400" cy="381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Rectangle 175"/>
          <p:cNvSpPr/>
          <p:nvPr/>
        </p:nvSpPr>
        <p:spPr>
          <a:xfrm>
            <a:off x="8784022" y="3816902"/>
            <a:ext cx="152400" cy="381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Rectangle 176"/>
          <p:cNvSpPr/>
          <p:nvPr/>
        </p:nvSpPr>
        <p:spPr>
          <a:xfrm>
            <a:off x="9088822" y="3816902"/>
            <a:ext cx="152400" cy="381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Rectangle 177"/>
          <p:cNvSpPr/>
          <p:nvPr/>
        </p:nvSpPr>
        <p:spPr>
          <a:xfrm>
            <a:off x="9241222" y="3816902"/>
            <a:ext cx="152400" cy="381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Rectangle 178"/>
          <p:cNvSpPr/>
          <p:nvPr/>
        </p:nvSpPr>
        <p:spPr>
          <a:xfrm>
            <a:off x="9393622" y="3816902"/>
            <a:ext cx="152400" cy="381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Rectangle 179"/>
          <p:cNvSpPr/>
          <p:nvPr/>
        </p:nvSpPr>
        <p:spPr>
          <a:xfrm>
            <a:off x="9546022" y="3816902"/>
            <a:ext cx="152400" cy="381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Rectangle 180"/>
          <p:cNvSpPr/>
          <p:nvPr/>
        </p:nvSpPr>
        <p:spPr>
          <a:xfrm>
            <a:off x="9698422" y="3816902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Rectangle 181"/>
          <p:cNvSpPr/>
          <p:nvPr/>
        </p:nvSpPr>
        <p:spPr>
          <a:xfrm>
            <a:off x="9850822" y="3816902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Rectangle 182"/>
          <p:cNvSpPr/>
          <p:nvPr/>
        </p:nvSpPr>
        <p:spPr>
          <a:xfrm>
            <a:off x="10003222" y="3816902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Rectangle 183"/>
          <p:cNvSpPr/>
          <p:nvPr/>
        </p:nvSpPr>
        <p:spPr>
          <a:xfrm>
            <a:off x="10155622" y="3816902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Rectangle 184"/>
          <p:cNvSpPr/>
          <p:nvPr/>
        </p:nvSpPr>
        <p:spPr>
          <a:xfrm>
            <a:off x="10308022" y="3816902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Rectangle 185"/>
          <p:cNvSpPr/>
          <p:nvPr/>
        </p:nvSpPr>
        <p:spPr>
          <a:xfrm>
            <a:off x="10460422" y="3816902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Rectangle 186"/>
          <p:cNvSpPr/>
          <p:nvPr/>
        </p:nvSpPr>
        <p:spPr>
          <a:xfrm>
            <a:off x="10612822" y="3816902"/>
            <a:ext cx="152400" cy="381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Rectangle 187"/>
          <p:cNvSpPr/>
          <p:nvPr/>
        </p:nvSpPr>
        <p:spPr>
          <a:xfrm>
            <a:off x="10765222" y="3816902"/>
            <a:ext cx="152400" cy="381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Rectangle 188"/>
          <p:cNvSpPr/>
          <p:nvPr/>
        </p:nvSpPr>
        <p:spPr>
          <a:xfrm>
            <a:off x="10917622" y="3816902"/>
            <a:ext cx="152400" cy="381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Rectangle 189"/>
          <p:cNvSpPr/>
          <p:nvPr/>
        </p:nvSpPr>
        <p:spPr>
          <a:xfrm>
            <a:off x="11222422" y="3816902"/>
            <a:ext cx="152400" cy="381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Rectangle 190"/>
          <p:cNvSpPr/>
          <p:nvPr/>
        </p:nvSpPr>
        <p:spPr>
          <a:xfrm>
            <a:off x="6955222" y="3816902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Rectangle 191"/>
          <p:cNvSpPr/>
          <p:nvPr/>
        </p:nvSpPr>
        <p:spPr>
          <a:xfrm>
            <a:off x="7717222" y="3816902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ectangle 192"/>
          <p:cNvSpPr/>
          <p:nvPr/>
        </p:nvSpPr>
        <p:spPr>
          <a:xfrm>
            <a:off x="8936422" y="3816902"/>
            <a:ext cx="152400" cy="381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Rectangle 193"/>
          <p:cNvSpPr/>
          <p:nvPr/>
        </p:nvSpPr>
        <p:spPr>
          <a:xfrm>
            <a:off x="11070022" y="3816902"/>
            <a:ext cx="152400" cy="381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4-Point Star 194"/>
          <p:cNvSpPr/>
          <p:nvPr/>
        </p:nvSpPr>
        <p:spPr>
          <a:xfrm>
            <a:off x="7260019" y="3842302"/>
            <a:ext cx="143256" cy="304800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4-Point Star 195"/>
          <p:cNvSpPr/>
          <p:nvPr/>
        </p:nvSpPr>
        <p:spPr>
          <a:xfrm>
            <a:off x="7717222" y="3842302"/>
            <a:ext cx="143256" cy="304800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4-Point Star 198"/>
          <p:cNvSpPr/>
          <p:nvPr/>
        </p:nvSpPr>
        <p:spPr>
          <a:xfrm>
            <a:off x="8936422" y="3855002"/>
            <a:ext cx="143256" cy="304800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4-Point Star 199"/>
          <p:cNvSpPr/>
          <p:nvPr/>
        </p:nvSpPr>
        <p:spPr>
          <a:xfrm>
            <a:off x="10932985" y="3855002"/>
            <a:ext cx="143256" cy="304800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3576" y="6056105"/>
            <a:ext cx="6500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Credit: http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://ghr.nlm.nih.gov/handbook/illustrations/normalkaryotype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" t="2834" r="2709" b="1273"/>
          <a:stretch/>
        </p:blipFill>
        <p:spPr>
          <a:xfrm>
            <a:off x="240337" y="2452850"/>
            <a:ext cx="3390520" cy="341390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630077" y="276049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Allele 1</a:t>
            </a:r>
            <a:endParaRPr lang="en-US" dirty="0"/>
          </a:p>
        </p:txBody>
      </p:sp>
      <p:sp>
        <p:nvSpPr>
          <p:cNvPr id="201" name="TextBox 200"/>
          <p:cNvSpPr txBox="1"/>
          <p:nvPr/>
        </p:nvSpPr>
        <p:spPr>
          <a:xfrm>
            <a:off x="6630077" y="421200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Allele 2</a:t>
            </a:r>
            <a:endParaRPr lang="en-US" dirty="0"/>
          </a:p>
        </p:txBody>
      </p:sp>
      <p:sp>
        <p:nvSpPr>
          <p:cNvPr id="202" name="Rectangle 201"/>
          <p:cNvSpPr/>
          <p:nvPr/>
        </p:nvSpPr>
        <p:spPr>
          <a:xfrm>
            <a:off x="6345622" y="1704796"/>
            <a:ext cx="1524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Rectangle 202"/>
          <p:cNvSpPr/>
          <p:nvPr/>
        </p:nvSpPr>
        <p:spPr>
          <a:xfrm>
            <a:off x="6498022" y="1704796"/>
            <a:ext cx="1524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Rectangle 203"/>
          <p:cNvSpPr/>
          <p:nvPr/>
        </p:nvSpPr>
        <p:spPr>
          <a:xfrm>
            <a:off x="6650422" y="1704796"/>
            <a:ext cx="1524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Rectangle 204"/>
          <p:cNvSpPr/>
          <p:nvPr/>
        </p:nvSpPr>
        <p:spPr>
          <a:xfrm>
            <a:off x="6802822" y="1704796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Rectangle 205"/>
          <p:cNvSpPr/>
          <p:nvPr/>
        </p:nvSpPr>
        <p:spPr>
          <a:xfrm>
            <a:off x="7107622" y="1704796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Rectangle 206"/>
          <p:cNvSpPr/>
          <p:nvPr/>
        </p:nvSpPr>
        <p:spPr>
          <a:xfrm>
            <a:off x="7260022" y="1704796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Rectangle 207"/>
          <p:cNvSpPr/>
          <p:nvPr/>
        </p:nvSpPr>
        <p:spPr>
          <a:xfrm>
            <a:off x="7412422" y="1704796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Rectangle 208"/>
          <p:cNvSpPr/>
          <p:nvPr/>
        </p:nvSpPr>
        <p:spPr>
          <a:xfrm>
            <a:off x="7564822" y="1704796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Rectangle 209"/>
          <p:cNvSpPr/>
          <p:nvPr/>
        </p:nvSpPr>
        <p:spPr>
          <a:xfrm>
            <a:off x="7869622" y="1704796"/>
            <a:ext cx="1524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Rectangle 210"/>
          <p:cNvSpPr/>
          <p:nvPr/>
        </p:nvSpPr>
        <p:spPr>
          <a:xfrm>
            <a:off x="8022022" y="1704796"/>
            <a:ext cx="1524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Rectangle 211"/>
          <p:cNvSpPr/>
          <p:nvPr/>
        </p:nvSpPr>
        <p:spPr>
          <a:xfrm>
            <a:off x="8174422" y="1704796"/>
            <a:ext cx="1524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Rectangle 212"/>
          <p:cNvSpPr/>
          <p:nvPr/>
        </p:nvSpPr>
        <p:spPr>
          <a:xfrm>
            <a:off x="8326822" y="1704796"/>
            <a:ext cx="1524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Rectangle 213"/>
          <p:cNvSpPr/>
          <p:nvPr/>
        </p:nvSpPr>
        <p:spPr>
          <a:xfrm>
            <a:off x="8479222" y="1704796"/>
            <a:ext cx="1524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Rectangle 214"/>
          <p:cNvSpPr/>
          <p:nvPr/>
        </p:nvSpPr>
        <p:spPr>
          <a:xfrm>
            <a:off x="8631622" y="1704796"/>
            <a:ext cx="1524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Rectangle 215"/>
          <p:cNvSpPr/>
          <p:nvPr/>
        </p:nvSpPr>
        <p:spPr>
          <a:xfrm>
            <a:off x="8784022" y="1704796"/>
            <a:ext cx="1524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Rectangle 216"/>
          <p:cNvSpPr/>
          <p:nvPr/>
        </p:nvSpPr>
        <p:spPr>
          <a:xfrm>
            <a:off x="9088822" y="1704796"/>
            <a:ext cx="1524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Rectangle 217"/>
          <p:cNvSpPr/>
          <p:nvPr/>
        </p:nvSpPr>
        <p:spPr>
          <a:xfrm>
            <a:off x="9241222" y="1704796"/>
            <a:ext cx="1524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Rectangle 218"/>
          <p:cNvSpPr/>
          <p:nvPr/>
        </p:nvSpPr>
        <p:spPr>
          <a:xfrm>
            <a:off x="9393622" y="1704796"/>
            <a:ext cx="1524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Rectangle 219"/>
          <p:cNvSpPr/>
          <p:nvPr/>
        </p:nvSpPr>
        <p:spPr>
          <a:xfrm>
            <a:off x="9546022" y="1704796"/>
            <a:ext cx="1524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Rectangle 220"/>
          <p:cNvSpPr/>
          <p:nvPr/>
        </p:nvSpPr>
        <p:spPr>
          <a:xfrm>
            <a:off x="9698422" y="1704796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Rectangle 221"/>
          <p:cNvSpPr/>
          <p:nvPr/>
        </p:nvSpPr>
        <p:spPr>
          <a:xfrm>
            <a:off x="9850822" y="1704796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Rectangle 222"/>
          <p:cNvSpPr/>
          <p:nvPr/>
        </p:nvSpPr>
        <p:spPr>
          <a:xfrm>
            <a:off x="10003222" y="1704796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Rectangle 223"/>
          <p:cNvSpPr/>
          <p:nvPr/>
        </p:nvSpPr>
        <p:spPr>
          <a:xfrm>
            <a:off x="10155622" y="1704796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Rectangle 224"/>
          <p:cNvSpPr/>
          <p:nvPr/>
        </p:nvSpPr>
        <p:spPr>
          <a:xfrm>
            <a:off x="10308022" y="1704796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Rectangle 225"/>
          <p:cNvSpPr/>
          <p:nvPr/>
        </p:nvSpPr>
        <p:spPr>
          <a:xfrm>
            <a:off x="10460422" y="1704796"/>
            <a:ext cx="152400" cy="381000"/>
          </a:xfrm>
          <a:prstGeom prst="rect">
            <a:avLst/>
          </a:prstGeom>
          <a:solidFill>
            <a:srgbClr val="DED34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Rectangle 226"/>
          <p:cNvSpPr/>
          <p:nvPr/>
        </p:nvSpPr>
        <p:spPr>
          <a:xfrm>
            <a:off x="10612822" y="1704796"/>
            <a:ext cx="1524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Rectangle 227"/>
          <p:cNvSpPr/>
          <p:nvPr/>
        </p:nvSpPr>
        <p:spPr>
          <a:xfrm>
            <a:off x="10765222" y="1704796"/>
            <a:ext cx="1524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Rectangle 228"/>
          <p:cNvSpPr/>
          <p:nvPr/>
        </p:nvSpPr>
        <p:spPr>
          <a:xfrm>
            <a:off x="10917622" y="1704796"/>
            <a:ext cx="1524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Rectangle 229"/>
          <p:cNvSpPr/>
          <p:nvPr/>
        </p:nvSpPr>
        <p:spPr>
          <a:xfrm>
            <a:off x="11222422" y="1704796"/>
            <a:ext cx="1524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Rectangle 230"/>
          <p:cNvSpPr/>
          <p:nvPr/>
        </p:nvSpPr>
        <p:spPr>
          <a:xfrm>
            <a:off x="6955222" y="1704796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Rectangle 231"/>
          <p:cNvSpPr/>
          <p:nvPr/>
        </p:nvSpPr>
        <p:spPr>
          <a:xfrm>
            <a:off x="7717222" y="1704796"/>
            <a:ext cx="152400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Rectangle 232"/>
          <p:cNvSpPr/>
          <p:nvPr/>
        </p:nvSpPr>
        <p:spPr>
          <a:xfrm>
            <a:off x="8936422" y="1704796"/>
            <a:ext cx="1524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Rectangle 233"/>
          <p:cNvSpPr/>
          <p:nvPr/>
        </p:nvSpPr>
        <p:spPr>
          <a:xfrm>
            <a:off x="11070022" y="1704796"/>
            <a:ext cx="1524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9" name="Picture 2" descr="C:\Users\JM\thesis\mark_work\allele_specificity\manuscript\figures\fig1-process\fig1 v10a.png"/>
          <p:cNvPicPr>
            <a:picLocks noChangeAspect="1" noChangeArrowheads="1"/>
          </p:cNvPicPr>
          <p:nvPr/>
        </p:nvPicPr>
        <p:blipFill>
          <a:blip r:embed="rId2" cstate="print"/>
          <a:srcRect l="65943" t="5051" r="26043" b="84633"/>
          <a:stretch>
            <a:fillRect/>
          </a:stretch>
        </p:blipFill>
        <p:spPr bwMode="auto">
          <a:xfrm>
            <a:off x="5365530" y="1705371"/>
            <a:ext cx="455919" cy="759865"/>
          </a:xfrm>
          <a:prstGeom prst="rect">
            <a:avLst/>
          </a:prstGeom>
          <a:noFill/>
        </p:spPr>
      </p:pic>
      <p:pic>
        <p:nvPicPr>
          <p:cNvPr id="240" name="Picture 2" descr="C:\Users\JM\thesis\mark_work\allele_specificity\manuscript\figures\fig1-process\fig1 v10a.png"/>
          <p:cNvPicPr>
            <a:picLocks noChangeAspect="1" noChangeArrowheads="1"/>
          </p:cNvPicPr>
          <p:nvPr/>
        </p:nvPicPr>
        <p:blipFill>
          <a:blip r:embed="rId2" cstate="print"/>
          <a:srcRect l="65943" t="5051" r="26043" b="84633"/>
          <a:stretch>
            <a:fillRect/>
          </a:stretch>
        </p:blipFill>
        <p:spPr bwMode="auto">
          <a:xfrm>
            <a:off x="5623995" y="1516673"/>
            <a:ext cx="455919" cy="759865"/>
          </a:xfrm>
          <a:prstGeom prst="rect">
            <a:avLst/>
          </a:prstGeom>
          <a:noFill/>
        </p:spPr>
      </p:pic>
      <p:pic>
        <p:nvPicPr>
          <p:cNvPr id="241" name="Picture 2" descr="C:\Users\JM\thesis\mark_work\allele_specificity\manuscript\figures\fig1-process\fig1 v10a.png"/>
          <p:cNvPicPr>
            <a:picLocks noChangeAspect="1" noChangeArrowheads="1"/>
          </p:cNvPicPr>
          <p:nvPr/>
        </p:nvPicPr>
        <p:blipFill>
          <a:blip r:embed="rId2" cstate="print"/>
          <a:srcRect l="65943" t="5051" r="26043" b="84633"/>
          <a:stretch>
            <a:fillRect/>
          </a:stretch>
        </p:blipFill>
        <p:spPr bwMode="auto">
          <a:xfrm>
            <a:off x="5889703" y="1390596"/>
            <a:ext cx="455919" cy="759865"/>
          </a:xfrm>
          <a:prstGeom prst="rect">
            <a:avLst/>
          </a:prstGeom>
          <a:noFill/>
        </p:spPr>
      </p:pic>
      <p:sp>
        <p:nvSpPr>
          <p:cNvPr id="242" name="TextBox 241"/>
          <p:cNvSpPr txBox="1"/>
          <p:nvPr/>
        </p:nvSpPr>
        <p:spPr>
          <a:xfrm>
            <a:off x="4268513" y="1482541"/>
            <a:ext cx="11796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Haploid </a:t>
            </a:r>
          </a:p>
          <a:p>
            <a:r>
              <a:rPr lang="en-US" dirty="0" smtClean="0"/>
              <a:t>Reference </a:t>
            </a:r>
          </a:p>
          <a:p>
            <a:r>
              <a:rPr lang="en-US" dirty="0" smtClean="0"/>
              <a:t>Genome </a:t>
            </a:r>
          </a:p>
        </p:txBody>
      </p:sp>
    </p:spTree>
    <p:extLst>
      <p:ext uri="{BB962C8B-B14F-4D97-AF65-F5344CB8AC3E}">
        <p14:creationId xmlns:p14="http://schemas.microsoft.com/office/powerpoint/2010/main" val="343769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817772" cy="1325563"/>
          </a:xfrm>
        </p:spPr>
        <p:txBody>
          <a:bodyPr/>
          <a:lstStyle/>
          <a:p>
            <a:r>
              <a:rPr lang="en-US" b="1" dirty="0" smtClean="0"/>
              <a:t>What is allele-specific binding and expression?</a:t>
            </a:r>
            <a:endParaRPr lang="en-US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6" r="1836"/>
          <a:stretch/>
        </p:blipFill>
        <p:spPr>
          <a:xfrm>
            <a:off x="1668517" y="1554820"/>
            <a:ext cx="8988973" cy="493740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65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870841" y="2070538"/>
            <a:ext cx="998483" cy="111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870841" y="4813736"/>
            <a:ext cx="998483" cy="111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201918" y="2685797"/>
            <a:ext cx="609600" cy="6096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M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2240018" y="2049518"/>
            <a:ext cx="533400" cy="5334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P</a:t>
            </a:r>
            <a:endParaRPr lang="en-US" sz="2800" dirty="0"/>
          </a:p>
        </p:txBody>
      </p:sp>
      <p:sp>
        <p:nvSpPr>
          <p:cNvPr id="11" name="Oval 10"/>
          <p:cNvSpPr/>
          <p:nvPr/>
        </p:nvSpPr>
        <p:spPr>
          <a:xfrm>
            <a:off x="2201918" y="5384821"/>
            <a:ext cx="609600" cy="6096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M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2240018" y="4748542"/>
            <a:ext cx="533400" cy="5334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P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3631325" y="240726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*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31325" y="312383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*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77710" y="5082639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*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77710" y="593584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*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38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75114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 smtClean="0"/>
              <a:t>Allele-specific (AS) behavior is important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07385"/>
            <a:ext cx="7394864" cy="4657044"/>
          </a:xfrm>
        </p:spPr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en-US" b="1" dirty="0" smtClean="0">
                <a:sym typeface="Wingdings" pitchFamily="2" charset="2"/>
              </a:rPr>
              <a:t>Allele-specific </a:t>
            </a:r>
            <a:r>
              <a:rPr lang="en-US" b="1" dirty="0">
                <a:sym typeface="Wingdings" pitchFamily="2" charset="2"/>
              </a:rPr>
              <a:t>behavior </a:t>
            </a:r>
            <a:endParaRPr lang="en-US" sz="2400" b="1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sz="2400" dirty="0" smtClean="0">
                <a:sym typeface="Wingdings" pitchFamily="2" charset="2"/>
              </a:rPr>
              <a:t>-- gene expression</a:t>
            </a:r>
          </a:p>
          <a:p>
            <a:pPr marL="0" indent="0">
              <a:buNone/>
            </a:pPr>
            <a:r>
              <a:rPr lang="en-US" sz="2400" dirty="0" smtClean="0">
                <a:sym typeface="Wingdings" pitchFamily="2" charset="2"/>
              </a:rPr>
              <a:t>-- transcription factor binding</a:t>
            </a:r>
          </a:p>
          <a:p>
            <a:pPr marL="0" indent="0">
              <a:buNone/>
            </a:pPr>
            <a:r>
              <a:rPr lang="en-US" sz="2400" dirty="0" smtClean="0">
                <a:sym typeface="Wingdings" pitchFamily="2" charset="2"/>
              </a:rPr>
              <a:t>-- histone modification, protein translation </a:t>
            </a:r>
            <a:r>
              <a:rPr lang="en-US" sz="2400" dirty="0">
                <a:sym typeface="Wingdings" pitchFamily="2" charset="2"/>
              </a:rPr>
              <a:t>etc.</a:t>
            </a:r>
          </a:p>
          <a:p>
            <a:pPr marL="514350" indent="-514350">
              <a:buNone/>
            </a:pPr>
            <a:endParaRPr lang="en-US" sz="2400" dirty="0">
              <a:sym typeface="Wingdings" pitchFamily="2" charset="2"/>
            </a:endParaRPr>
          </a:p>
          <a:p>
            <a:pPr marL="457200" indent="-457200">
              <a:buFont typeface="+mj-lt"/>
              <a:buAutoNum type="arabicPeriod" startAt="2"/>
            </a:pPr>
            <a:r>
              <a:rPr lang="en-US" b="1" dirty="0" smtClean="0">
                <a:sym typeface="Wingdings" pitchFamily="2" charset="2"/>
              </a:rPr>
              <a:t>Some diseases </a:t>
            </a:r>
            <a:r>
              <a:rPr lang="en-US" b="1" dirty="0">
                <a:sym typeface="Wingdings" pitchFamily="2" charset="2"/>
              </a:rPr>
              <a:t>implicated by allele-specific effects</a:t>
            </a:r>
            <a:r>
              <a:rPr lang="en-US" dirty="0">
                <a:sym typeface="Wingdings" pitchFamily="2" charset="2"/>
              </a:rPr>
              <a:t>: </a:t>
            </a:r>
            <a:endParaRPr lang="en-US" sz="2400" dirty="0">
              <a:sym typeface="Wingdings" pitchFamily="2" charset="2"/>
            </a:endParaRPr>
          </a:p>
          <a:p>
            <a:pPr>
              <a:buNone/>
            </a:pPr>
            <a:r>
              <a:rPr lang="en-US" sz="2400" dirty="0">
                <a:sym typeface="Wingdings" pitchFamily="2" charset="2"/>
              </a:rPr>
              <a:t>-- </a:t>
            </a:r>
            <a:r>
              <a:rPr lang="en-US" sz="2400" dirty="0" err="1">
                <a:sym typeface="Wingdings" pitchFamily="2" charset="2"/>
              </a:rPr>
              <a:t>Prader</a:t>
            </a:r>
            <a:r>
              <a:rPr lang="en-US" sz="2400" dirty="0">
                <a:sym typeface="Wingdings" pitchFamily="2" charset="2"/>
              </a:rPr>
              <a:t>-Willi/</a:t>
            </a:r>
            <a:r>
              <a:rPr lang="en-US" sz="2400" dirty="0" err="1">
                <a:sym typeface="Wingdings" pitchFamily="2" charset="2"/>
              </a:rPr>
              <a:t>Angelman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smtClean="0">
                <a:sym typeface="Wingdings" pitchFamily="2" charset="2"/>
              </a:rPr>
              <a:t>Syndrome</a:t>
            </a:r>
            <a:endParaRPr lang="en-US" sz="2400" dirty="0">
              <a:sym typeface="Wingdings" pitchFamily="2" charset="2"/>
            </a:endParaRPr>
          </a:p>
          <a:p>
            <a:pPr>
              <a:buNone/>
            </a:pPr>
            <a:r>
              <a:rPr lang="en-US" sz="2400" dirty="0">
                <a:sym typeface="Wingdings" pitchFamily="2" charset="2"/>
              </a:rPr>
              <a:t>-- </a:t>
            </a:r>
            <a:r>
              <a:rPr lang="en-US" sz="2400" dirty="0" smtClean="0">
                <a:sym typeface="Wingdings" pitchFamily="2" charset="2"/>
              </a:rPr>
              <a:t>Various cancers e.g. colorectal cancer (Valle et al. </a:t>
            </a:r>
            <a:r>
              <a:rPr lang="en-US" sz="2400" i="1" dirty="0" smtClean="0">
                <a:sym typeface="Wingdings" pitchFamily="2" charset="2"/>
              </a:rPr>
              <a:t>Nat Genet </a:t>
            </a:r>
            <a:r>
              <a:rPr lang="en-US" sz="2400" dirty="0" smtClean="0">
                <a:sym typeface="Wingdings" pitchFamily="2" charset="2"/>
              </a:rPr>
              <a:t>2008)</a:t>
            </a:r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37954-4145-4234-9761-04853FE855D6}" type="slidenum">
              <a:rPr lang="en-US" smtClean="0"/>
              <a:t>66</a:t>
            </a:fld>
            <a:endParaRPr lang="en-US" dirty="0"/>
          </a:p>
        </p:txBody>
      </p:sp>
      <p:grpSp>
        <p:nvGrpSpPr>
          <p:cNvPr id="54" name="Group 53"/>
          <p:cNvGrpSpPr/>
          <p:nvPr/>
        </p:nvGrpSpPr>
        <p:grpSpPr>
          <a:xfrm>
            <a:off x="8307566" y="4351477"/>
            <a:ext cx="3377699" cy="1593039"/>
            <a:chOff x="8309264" y="3728269"/>
            <a:chExt cx="3533297" cy="1593039"/>
          </a:xfrm>
        </p:grpSpPr>
        <p:cxnSp>
          <p:nvCxnSpPr>
            <p:cNvPr id="55" name="Straight Connector 54"/>
            <p:cNvCxnSpPr/>
            <p:nvPr/>
          </p:nvCxnSpPr>
          <p:spPr>
            <a:xfrm>
              <a:off x="8309264" y="4559308"/>
              <a:ext cx="1524000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/>
            <p:cNvSpPr/>
            <p:nvPr/>
          </p:nvSpPr>
          <p:spPr>
            <a:xfrm>
              <a:off x="8690264" y="4483108"/>
              <a:ext cx="762000" cy="152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623085" y="3728269"/>
              <a:ext cx="1068532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</a:rPr>
                <a:t>healthy</a:t>
              </a:r>
            </a:p>
          </p:txBody>
        </p:sp>
        <p:sp>
          <p:nvSpPr>
            <p:cNvPr id="58" name="Oval 57"/>
            <p:cNvSpPr/>
            <p:nvPr/>
          </p:nvSpPr>
          <p:spPr>
            <a:xfrm>
              <a:off x="8842664" y="4254508"/>
              <a:ext cx="76200" cy="762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Connector 58"/>
            <p:cNvCxnSpPr/>
            <p:nvPr/>
          </p:nvCxnSpPr>
          <p:spPr>
            <a:xfrm flipH="1">
              <a:off x="8879241" y="4319550"/>
              <a:ext cx="2361" cy="1635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59"/>
            <p:cNvSpPr/>
            <p:nvPr/>
          </p:nvSpPr>
          <p:spPr>
            <a:xfrm>
              <a:off x="9071264" y="4254508"/>
              <a:ext cx="76200" cy="762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Connector 65"/>
            <p:cNvCxnSpPr/>
            <p:nvPr/>
          </p:nvCxnSpPr>
          <p:spPr>
            <a:xfrm flipH="1">
              <a:off x="9107841" y="4319550"/>
              <a:ext cx="2361" cy="1635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Oval 66"/>
            <p:cNvSpPr/>
            <p:nvPr/>
          </p:nvSpPr>
          <p:spPr>
            <a:xfrm>
              <a:off x="9299864" y="4254508"/>
              <a:ext cx="76200" cy="762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Connector 67"/>
            <p:cNvCxnSpPr/>
            <p:nvPr/>
          </p:nvCxnSpPr>
          <p:spPr>
            <a:xfrm flipH="1">
              <a:off x="9336441" y="4319550"/>
              <a:ext cx="2361" cy="1635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8309264" y="4940308"/>
              <a:ext cx="1524000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Rectangle 69"/>
            <p:cNvSpPr/>
            <p:nvPr/>
          </p:nvSpPr>
          <p:spPr>
            <a:xfrm>
              <a:off x="8690264" y="4864108"/>
              <a:ext cx="762000" cy="152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0312233" y="3738343"/>
              <a:ext cx="15303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00B0F0"/>
                  </a:solidFill>
                </a:rPr>
                <a:t>Prader</a:t>
              </a:r>
              <a:r>
                <a:rPr lang="en-US" dirty="0" smtClean="0">
                  <a:solidFill>
                    <a:srgbClr val="00B0F0"/>
                  </a:solidFill>
                </a:rPr>
                <a:t>-Willi</a:t>
              </a:r>
              <a:endParaRPr lang="en-US" dirty="0">
                <a:solidFill>
                  <a:srgbClr val="00B0F0"/>
                </a:solidFill>
              </a:endParaRPr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10283537" y="4571921"/>
              <a:ext cx="1524000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ectangle 72"/>
            <p:cNvSpPr/>
            <p:nvPr/>
          </p:nvSpPr>
          <p:spPr>
            <a:xfrm>
              <a:off x="10664537" y="4495721"/>
              <a:ext cx="762000" cy="152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4" name="Straight Connector 73"/>
            <p:cNvCxnSpPr/>
            <p:nvPr/>
          </p:nvCxnSpPr>
          <p:spPr>
            <a:xfrm>
              <a:off x="10283537" y="4952921"/>
              <a:ext cx="1524000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74"/>
            <p:cNvSpPr/>
            <p:nvPr/>
          </p:nvSpPr>
          <p:spPr>
            <a:xfrm>
              <a:off x="10664537" y="4876721"/>
              <a:ext cx="762000" cy="152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10816937" y="4267121"/>
              <a:ext cx="76200" cy="762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7" name="Straight Connector 76"/>
            <p:cNvCxnSpPr/>
            <p:nvPr/>
          </p:nvCxnSpPr>
          <p:spPr>
            <a:xfrm flipH="1">
              <a:off x="10853514" y="4332163"/>
              <a:ext cx="2361" cy="1635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Oval 77"/>
            <p:cNvSpPr/>
            <p:nvPr/>
          </p:nvSpPr>
          <p:spPr>
            <a:xfrm>
              <a:off x="11045537" y="4267121"/>
              <a:ext cx="76200" cy="762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9" name="Straight Connector 78"/>
            <p:cNvCxnSpPr/>
            <p:nvPr/>
          </p:nvCxnSpPr>
          <p:spPr>
            <a:xfrm flipH="1">
              <a:off x="11082114" y="4332163"/>
              <a:ext cx="2361" cy="1635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Oval 79"/>
            <p:cNvSpPr/>
            <p:nvPr/>
          </p:nvSpPr>
          <p:spPr>
            <a:xfrm>
              <a:off x="11274137" y="4267121"/>
              <a:ext cx="76200" cy="762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1" name="Straight Connector 80"/>
            <p:cNvCxnSpPr/>
            <p:nvPr/>
          </p:nvCxnSpPr>
          <p:spPr>
            <a:xfrm flipH="1">
              <a:off x="11310714" y="4332163"/>
              <a:ext cx="2361" cy="1635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Multiply 81"/>
            <p:cNvSpPr/>
            <p:nvPr/>
          </p:nvSpPr>
          <p:spPr>
            <a:xfrm>
              <a:off x="10664537" y="4800521"/>
              <a:ext cx="762000" cy="304800"/>
            </a:xfrm>
            <a:prstGeom prst="mathMultiply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3" name="Picture 82" descr="fig2-snv.tif"/>
            <p:cNvPicPr>
              <a:picLocks noChangeAspect="1"/>
            </p:cNvPicPr>
            <p:nvPr/>
          </p:nvPicPr>
          <p:blipFill>
            <a:blip r:embed="rId3" cstate="print"/>
            <a:srcRect l="63482" t="13665" r="22411" b="73721"/>
            <a:stretch>
              <a:fillRect/>
            </a:stretch>
          </p:blipFill>
          <p:spPr>
            <a:xfrm>
              <a:off x="9147464" y="5092708"/>
              <a:ext cx="762000" cy="228600"/>
            </a:xfrm>
            <a:prstGeom prst="rect">
              <a:avLst/>
            </a:prstGeom>
          </p:spPr>
        </p:pic>
      </p:grpSp>
      <p:pic>
        <p:nvPicPr>
          <p:cNvPr id="84" name="Picture 83" descr="fig2-snv.tif"/>
          <p:cNvPicPr>
            <a:picLocks noChangeAspect="1"/>
          </p:cNvPicPr>
          <p:nvPr/>
        </p:nvPicPr>
        <p:blipFill rotWithShape="1">
          <a:blip r:embed="rId3" cstate="print"/>
          <a:srcRect l="63482" t="13665" r="22411" b="81543"/>
          <a:stretch/>
        </p:blipFill>
        <p:spPr>
          <a:xfrm>
            <a:off x="9072703" y="5954648"/>
            <a:ext cx="762000" cy="868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72430" y="4942758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7999701" y="5374292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03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detect allele-specific variants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AlleleDB</a:t>
            </a:r>
            <a:r>
              <a:rPr lang="en-US" dirty="0"/>
              <a:t>: A resource for allele-specific variants and elements using 1000-Genomes-Project individuals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37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2885440" y="5000323"/>
            <a:ext cx="4877816" cy="815261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32"/>
          <p:cNvGrpSpPr/>
          <p:nvPr/>
        </p:nvGrpSpPr>
        <p:grpSpPr>
          <a:xfrm>
            <a:off x="4640072" y="2293208"/>
            <a:ext cx="1856232" cy="589280"/>
            <a:chOff x="5715000" y="1806511"/>
            <a:chExt cx="1856232" cy="58928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248400" y="1806511"/>
              <a:ext cx="85725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7" name="Picture 3"/>
            <p:cNvPicPr>
              <a:picLocks noChangeArrowheads="1"/>
            </p:cNvPicPr>
            <p:nvPr/>
          </p:nvPicPr>
          <p:blipFill>
            <a:blip r:embed="rId3" cstate="print"/>
            <a:srcRect t="-60000" b="-60000"/>
            <a:stretch>
              <a:fillRect/>
            </a:stretch>
          </p:blipFill>
          <p:spPr bwMode="auto">
            <a:xfrm>
              <a:off x="5715000" y="2320865"/>
              <a:ext cx="1856232" cy="73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Multiply 6"/>
            <p:cNvSpPr/>
            <p:nvPr/>
          </p:nvSpPr>
          <p:spPr>
            <a:xfrm>
              <a:off x="6400800" y="2243391"/>
              <a:ext cx="533400" cy="1524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560316" y="1648333"/>
            <a:ext cx="1298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Crosslink with formaldehyde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rot="16200000">
            <a:off x="6674104" y="2268355"/>
            <a:ext cx="0" cy="457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132840" y="4261659"/>
            <a:ext cx="1752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Immunoprecipitate</a:t>
            </a:r>
            <a:r>
              <a:rPr lang="en-US" sz="1400" b="1" dirty="0"/>
              <a:t> and purify the complex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7415202" y="1729450"/>
            <a:ext cx="555625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2059" y="4244879"/>
            <a:ext cx="8572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1132840" y="5135137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Reverse crosslink</a:t>
            </a:r>
          </a:p>
        </p:txBody>
      </p:sp>
      <p:grpSp>
        <p:nvGrpSpPr>
          <p:cNvPr id="4" name="Group 33"/>
          <p:cNvGrpSpPr/>
          <p:nvPr/>
        </p:nvGrpSpPr>
        <p:grpSpPr>
          <a:xfrm>
            <a:off x="6729401" y="2291992"/>
            <a:ext cx="1856232" cy="609600"/>
            <a:chOff x="5715000" y="1796351"/>
            <a:chExt cx="1856232" cy="609600"/>
          </a:xfrm>
        </p:grpSpPr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248400" y="1796351"/>
              <a:ext cx="85725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3"/>
            <p:cNvPicPr>
              <a:picLocks noChangeArrowheads="1"/>
            </p:cNvPicPr>
            <p:nvPr/>
          </p:nvPicPr>
          <p:blipFill>
            <a:blip r:embed="rId3" cstate="print"/>
            <a:srcRect t="-60000" b="-60000"/>
            <a:stretch>
              <a:fillRect/>
            </a:stretch>
          </p:blipFill>
          <p:spPr bwMode="auto">
            <a:xfrm>
              <a:off x="5715000" y="2320865"/>
              <a:ext cx="1856232" cy="73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Multiply 36"/>
            <p:cNvSpPr/>
            <p:nvPr/>
          </p:nvSpPr>
          <p:spPr>
            <a:xfrm>
              <a:off x="6400800" y="2253551"/>
              <a:ext cx="533400" cy="1524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6173980" y="1658737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 Narrow" pitchFamily="34" charset="0"/>
              </a:rPr>
              <a:t>Add TF-specific antibody</a:t>
            </a: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2C67D-7823-45D6-8606-1343732AA92D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838200" y="275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Finding allele-specific variants starts with a functional assay – e.g. </a:t>
            </a:r>
            <a:r>
              <a:rPr lang="en-US" b="1" dirty="0" err="1" smtClean="0"/>
              <a:t>ChIP-seq</a:t>
            </a:r>
            <a:endParaRPr lang="en-US" b="1" dirty="0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3643" y="1684253"/>
            <a:ext cx="8572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3"/>
          <p:cNvPicPr>
            <a:picLocks noChangeArrowheads="1"/>
          </p:cNvPicPr>
          <p:nvPr/>
        </p:nvPicPr>
        <p:blipFill>
          <a:blip r:embed="rId3" cstate="print"/>
          <a:srcRect t="-60000" b="-60000"/>
          <a:stretch>
            <a:fillRect/>
          </a:stretch>
        </p:blipFill>
        <p:spPr bwMode="auto">
          <a:xfrm>
            <a:off x="454152" y="2805239"/>
            <a:ext cx="1856232" cy="73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" name="Group 32"/>
          <p:cNvGrpSpPr/>
          <p:nvPr/>
        </p:nvGrpSpPr>
        <p:grpSpPr>
          <a:xfrm>
            <a:off x="2550742" y="2301286"/>
            <a:ext cx="1856232" cy="577346"/>
            <a:chOff x="5715000" y="1826831"/>
            <a:chExt cx="1856232" cy="577346"/>
          </a:xfrm>
        </p:grpSpPr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248400" y="1826831"/>
              <a:ext cx="85725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3"/>
            <p:cNvPicPr>
              <a:picLocks noChangeArrowheads="1"/>
            </p:cNvPicPr>
            <p:nvPr/>
          </p:nvPicPr>
          <p:blipFill>
            <a:blip r:embed="rId3" cstate="print"/>
            <a:srcRect t="-60000" b="-60000"/>
            <a:stretch>
              <a:fillRect/>
            </a:stretch>
          </p:blipFill>
          <p:spPr bwMode="auto">
            <a:xfrm>
              <a:off x="5715000" y="2331025"/>
              <a:ext cx="1856232" cy="73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45" name="Straight Arrow Connector 44"/>
          <p:cNvCxnSpPr/>
          <p:nvPr/>
        </p:nvCxnSpPr>
        <p:spPr>
          <a:xfrm rot="16200000">
            <a:off x="4376905" y="2229502"/>
            <a:ext cx="0" cy="457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rot="16200000">
            <a:off x="2340235" y="2247946"/>
            <a:ext cx="0" cy="457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609318" y="1258176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 Narrow" pitchFamily="34" charset="0"/>
              </a:rPr>
              <a:t>Transcription-factor (TF); DNA-binding</a:t>
            </a:r>
            <a:endParaRPr lang="en-US" sz="1400" b="1" dirty="0">
              <a:latin typeface="Arial Narrow" pitchFamily="34" charset="0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flipH="1">
            <a:off x="7948601" y="3220720"/>
            <a:ext cx="2159587" cy="72034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9841488" y="1718595"/>
            <a:ext cx="555625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0" name="Group 33"/>
          <p:cNvGrpSpPr/>
          <p:nvPr/>
        </p:nvGrpSpPr>
        <p:grpSpPr>
          <a:xfrm>
            <a:off x="9155687" y="2281137"/>
            <a:ext cx="1856232" cy="609600"/>
            <a:chOff x="5715000" y="1796351"/>
            <a:chExt cx="1856232" cy="609600"/>
          </a:xfrm>
        </p:grpSpPr>
        <p:pic>
          <p:nvPicPr>
            <p:cNvPr id="5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248400" y="1796351"/>
              <a:ext cx="85725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" name="Picture 3"/>
            <p:cNvPicPr>
              <a:picLocks noChangeArrowheads="1"/>
            </p:cNvPicPr>
            <p:nvPr/>
          </p:nvPicPr>
          <p:blipFill>
            <a:blip r:embed="rId3" cstate="print"/>
            <a:srcRect t="-60000" b="-60000"/>
            <a:stretch>
              <a:fillRect/>
            </a:stretch>
          </p:blipFill>
          <p:spPr bwMode="auto">
            <a:xfrm>
              <a:off x="5715000" y="2320865"/>
              <a:ext cx="1856232" cy="73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" name="Multiply 52"/>
            <p:cNvSpPr/>
            <p:nvPr/>
          </p:nvSpPr>
          <p:spPr>
            <a:xfrm>
              <a:off x="6400800" y="2253551"/>
              <a:ext cx="533400" cy="1524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4" name="Straight Arrow Connector 53"/>
          <p:cNvCxnSpPr/>
          <p:nvPr/>
        </p:nvCxnSpPr>
        <p:spPr>
          <a:xfrm rot="16200000">
            <a:off x="8927087" y="2216936"/>
            <a:ext cx="0" cy="457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9530080" y="2651760"/>
            <a:ext cx="10160" cy="36576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10696932" y="2670202"/>
            <a:ext cx="10160" cy="36576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8291073" y="1459104"/>
            <a:ext cx="12265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 Narrow" pitchFamily="34" charset="0"/>
              </a:rPr>
              <a:t>Sonicate (using sound energy to break DNA up) </a:t>
            </a:r>
            <a:endParaRPr lang="en-US" sz="1400" b="1" dirty="0">
              <a:latin typeface="Arial Narrow" pitchFamily="34" charset="0"/>
            </a:endParaRPr>
          </a:p>
        </p:txBody>
      </p:sp>
      <p:pic>
        <p:nvPicPr>
          <p:cNvPr id="38" name="Picture 3"/>
          <p:cNvPicPr>
            <a:picLocks noChangeArrowheads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t="-60000" b="-60000"/>
          <a:stretch>
            <a:fillRect/>
          </a:stretch>
        </p:blipFill>
        <p:spPr bwMode="auto">
          <a:xfrm>
            <a:off x="9535160" y="2804160"/>
            <a:ext cx="1163951" cy="71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3"/>
          <p:cNvPicPr>
            <a:picLocks noChangeArrowheads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t="-60000" b="-60000"/>
          <a:stretch>
            <a:fillRect/>
          </a:stretch>
        </p:blipFill>
        <p:spPr bwMode="auto">
          <a:xfrm>
            <a:off x="3178708" y="5322346"/>
            <a:ext cx="1163951" cy="71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2221" y="4236205"/>
            <a:ext cx="8572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3"/>
          <p:cNvPicPr>
            <a:picLocks noChangeArrowheads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t="-60000" b="-60000"/>
          <a:stretch>
            <a:fillRect/>
          </a:stretch>
        </p:blipFill>
        <p:spPr bwMode="auto">
          <a:xfrm>
            <a:off x="4708870" y="5313672"/>
            <a:ext cx="1163951" cy="71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92383" y="4236205"/>
            <a:ext cx="8572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3"/>
          <p:cNvPicPr>
            <a:picLocks noChangeArrowheads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t="-60000" b="-60000"/>
          <a:stretch>
            <a:fillRect/>
          </a:stretch>
        </p:blipFill>
        <p:spPr bwMode="auto">
          <a:xfrm>
            <a:off x="6239032" y="5313672"/>
            <a:ext cx="1163951" cy="71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1382268" y="3568372"/>
            <a:ext cx="555625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Multiply 63"/>
          <p:cNvSpPr/>
          <p:nvPr/>
        </p:nvSpPr>
        <p:spPr>
          <a:xfrm>
            <a:off x="1372964" y="5501528"/>
            <a:ext cx="533400" cy="152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stCxn id="6" idx="5"/>
          </p:cNvCxnSpPr>
          <p:nvPr/>
        </p:nvCxnSpPr>
        <p:spPr>
          <a:xfrm>
            <a:off x="7048916" y="5696192"/>
            <a:ext cx="714340" cy="311416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770340" y="5822942"/>
            <a:ext cx="1177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DNA reads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3491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How to detect AS variants (typical)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989320" cy="4530725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Start with reads:</a:t>
            </a:r>
            <a:br>
              <a:rPr lang="en-US" dirty="0" smtClean="0"/>
            </a:br>
            <a:r>
              <a:rPr lang="en-US" dirty="0" smtClean="0"/>
              <a:t>-- RNA-</a:t>
            </a:r>
            <a:r>
              <a:rPr lang="en-US" dirty="0" err="1" smtClean="0"/>
              <a:t>seq</a:t>
            </a:r>
            <a:r>
              <a:rPr lang="en-US" dirty="0" smtClean="0"/>
              <a:t> reads for allele-specific expression (ASE)</a:t>
            </a:r>
            <a:br>
              <a:rPr lang="en-US" dirty="0" smtClean="0"/>
            </a:br>
            <a:r>
              <a:rPr lang="en-US" dirty="0" smtClean="0"/>
              <a:t>-- </a:t>
            </a:r>
            <a:r>
              <a:rPr lang="en-US" dirty="0" err="1" smtClean="0"/>
              <a:t>ChIP-seq</a:t>
            </a:r>
            <a:r>
              <a:rPr lang="en-US" dirty="0" smtClean="0"/>
              <a:t> reads for allele-specific binding (ASB)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Alignment of functional assay reads onto human reference genome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Find heterozygous variants in regions with differential read counts between reference and alternate alleles using a statistical test, e.g. binomial test.</a:t>
            </a:r>
          </a:p>
        </p:txBody>
      </p:sp>
      <p:pic>
        <p:nvPicPr>
          <p:cNvPr id="36" name="Picture 2"/>
          <p:cNvPicPr>
            <a:picLocks noChangeArrowheads="1"/>
          </p:cNvPicPr>
          <p:nvPr/>
        </p:nvPicPr>
        <p:blipFill>
          <a:blip r:embed="rId2" cstate="print"/>
          <a:srcRect t="-60000" b="-60000"/>
          <a:stretch>
            <a:fillRect/>
          </a:stretch>
        </p:blipFill>
        <p:spPr bwMode="auto">
          <a:xfrm>
            <a:off x="7342917" y="3445401"/>
            <a:ext cx="4430397" cy="62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/>
          <p:nvPr/>
        </p:nvSpPr>
        <p:spPr>
          <a:xfrm>
            <a:off x="6929119" y="2825641"/>
            <a:ext cx="3159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Human reference genome</a:t>
            </a:r>
            <a:endParaRPr lang="en-US" dirty="0"/>
          </a:p>
        </p:txBody>
      </p:sp>
      <p:cxnSp>
        <p:nvCxnSpPr>
          <p:cNvPr id="38" name="Straight Connector 37"/>
          <p:cNvCxnSpPr/>
          <p:nvPr/>
        </p:nvCxnSpPr>
        <p:spPr>
          <a:xfrm>
            <a:off x="7434872" y="3704481"/>
            <a:ext cx="18391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480850" y="3780681"/>
            <a:ext cx="18391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480850" y="3856881"/>
            <a:ext cx="27586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848670" y="3704481"/>
            <a:ext cx="13793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894648" y="3780681"/>
            <a:ext cx="32184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7848670" y="3856881"/>
            <a:ext cx="18391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848670" y="3933081"/>
            <a:ext cx="22988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7894648" y="4009281"/>
            <a:ext cx="27586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9549840" y="3628281"/>
            <a:ext cx="13793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9595817" y="3704481"/>
            <a:ext cx="32184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9549840" y="3780681"/>
            <a:ext cx="18391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9549840" y="3856881"/>
            <a:ext cx="22988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9595817" y="3933081"/>
            <a:ext cx="27586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9641795" y="4009281"/>
            <a:ext cx="13793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9549840" y="4085481"/>
            <a:ext cx="32184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9733750" y="4161681"/>
            <a:ext cx="18391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9641795" y="4237881"/>
            <a:ext cx="22988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9457884" y="4314081"/>
            <a:ext cx="27586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10699278" y="3628281"/>
            <a:ext cx="32184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7526827" y="3856881"/>
            <a:ext cx="18391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34872" y="3153872"/>
            <a:ext cx="238365" cy="245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0193" y="3153872"/>
            <a:ext cx="238365" cy="245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41362" y="3171081"/>
            <a:ext cx="238365" cy="245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82756" y="3171081"/>
            <a:ext cx="238365" cy="245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Multiply 61"/>
          <p:cNvSpPr/>
          <p:nvPr/>
        </p:nvSpPr>
        <p:spPr>
          <a:xfrm>
            <a:off x="7388895" y="3323481"/>
            <a:ext cx="321843" cy="152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3" name="Multiply 62"/>
          <p:cNvSpPr/>
          <p:nvPr/>
        </p:nvSpPr>
        <p:spPr>
          <a:xfrm>
            <a:off x="7802693" y="3323481"/>
            <a:ext cx="321843" cy="152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4" name="Multiply 63"/>
          <p:cNvSpPr/>
          <p:nvPr/>
        </p:nvSpPr>
        <p:spPr>
          <a:xfrm>
            <a:off x="9503862" y="3323481"/>
            <a:ext cx="321843" cy="152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5" name="Multiply 64"/>
          <p:cNvSpPr/>
          <p:nvPr/>
        </p:nvSpPr>
        <p:spPr>
          <a:xfrm>
            <a:off x="10745256" y="3323481"/>
            <a:ext cx="321843" cy="152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cxnSp>
        <p:nvCxnSpPr>
          <p:cNvPr id="66" name="Straight Arrow Connector 65"/>
          <p:cNvCxnSpPr/>
          <p:nvPr/>
        </p:nvCxnSpPr>
        <p:spPr>
          <a:xfrm flipH="1" flipV="1">
            <a:off x="8216491" y="3933081"/>
            <a:ext cx="229888" cy="762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8446379" y="3856881"/>
            <a:ext cx="781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read</a:t>
            </a:r>
            <a:endParaRPr lang="en-US" sz="1400" dirty="0"/>
          </a:p>
        </p:txBody>
      </p:sp>
      <p:sp>
        <p:nvSpPr>
          <p:cNvPr id="68" name="Slide Number Placeholder 6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37954-4145-4234-9761-04853FE855D6}" type="slidenum">
              <a:rPr lang="en-US" smtClean="0"/>
              <a:t>69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296858" y="1281468"/>
            <a:ext cx="4609990" cy="1231564"/>
            <a:chOff x="7296858" y="3089245"/>
            <a:chExt cx="4609990" cy="1231564"/>
          </a:xfrm>
        </p:grpSpPr>
        <p:grpSp>
          <p:nvGrpSpPr>
            <p:cNvPr id="6" name="Group 5"/>
            <p:cNvGrpSpPr/>
            <p:nvPr/>
          </p:nvGrpSpPr>
          <p:grpSpPr>
            <a:xfrm>
              <a:off x="7342958" y="3602338"/>
              <a:ext cx="4442186" cy="470278"/>
              <a:chOff x="7342958" y="4039222"/>
              <a:chExt cx="4442186" cy="470278"/>
            </a:xfrm>
          </p:grpSpPr>
          <p:pic>
            <p:nvPicPr>
              <p:cNvPr id="97" name="Picture 2"/>
              <p:cNvPicPr>
                <a:picLocks noChangeArrowheads="1"/>
              </p:cNvPicPr>
              <p:nvPr/>
            </p:nvPicPr>
            <p:blipFill>
              <a:blip r:embed="rId2" cstate="print"/>
              <a:srcRect t="-60000" b="-60000"/>
              <a:stretch>
                <a:fillRect/>
              </a:stretch>
            </p:blipFill>
            <p:spPr bwMode="auto">
              <a:xfrm>
                <a:off x="7342958" y="4039222"/>
                <a:ext cx="4442186" cy="60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2" name="Picture 2"/>
              <p:cNvPicPr>
                <a:picLocks noChangeArrowheads="1"/>
              </p:cNvPicPr>
              <p:nvPr/>
            </p:nvPicPr>
            <p:blipFill>
              <a:blip r:embed="rId2" cstate="print"/>
              <a:srcRect t="-60000" b="-60000"/>
              <a:stretch>
                <a:fillRect/>
              </a:stretch>
            </p:blipFill>
            <p:spPr bwMode="auto">
              <a:xfrm>
                <a:off x="7342958" y="4448878"/>
                <a:ext cx="4442186" cy="60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03" name="Rectangle 102"/>
            <p:cNvSpPr/>
            <p:nvPr/>
          </p:nvSpPr>
          <p:spPr>
            <a:xfrm>
              <a:off x="7711757" y="3089245"/>
              <a:ext cx="92200" cy="11022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7296858" y="3089245"/>
              <a:ext cx="92200" cy="11022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11123622" y="3190845"/>
              <a:ext cx="783226" cy="11022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8144130" y="3196209"/>
              <a:ext cx="1329583" cy="11022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9832353" y="3218596"/>
              <a:ext cx="866925" cy="11022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1" name="Straight Arrow Connector 110"/>
            <p:cNvCxnSpPr/>
            <p:nvPr/>
          </p:nvCxnSpPr>
          <p:spPr>
            <a:xfrm flipH="1" flipV="1">
              <a:off x="8292044" y="3686112"/>
              <a:ext cx="229888" cy="762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/>
            <p:cNvSpPr txBox="1"/>
            <p:nvPr/>
          </p:nvSpPr>
          <p:spPr>
            <a:xfrm>
              <a:off x="8521932" y="3609912"/>
              <a:ext cx="781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read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4414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6" y="907057"/>
            <a:ext cx="12087368" cy="54432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060"/>
            <a:ext cx="10515600" cy="971550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Technology</a:t>
            </a:r>
            <a:r>
              <a:rPr lang="en-US" dirty="0" smtClean="0"/>
              <a:t> of sequencing helping the cost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1303283" y="1247004"/>
            <a:ext cx="336331" cy="33633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7" name="Straight Connector 16"/>
          <p:cNvCxnSpPr>
            <a:stCxn id="14" idx="6"/>
          </p:cNvCxnSpPr>
          <p:nvPr/>
        </p:nvCxnSpPr>
        <p:spPr>
          <a:xfrm flipV="1">
            <a:off x="1639614" y="1415171"/>
            <a:ext cx="44143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689776" y="893380"/>
            <a:ext cx="0" cy="4994510"/>
          </a:xfrm>
          <a:prstGeom prst="line">
            <a:avLst/>
          </a:prstGeom>
          <a:ln w="28575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6496756" y="893380"/>
            <a:ext cx="0" cy="4994510"/>
          </a:xfrm>
          <a:prstGeom prst="line">
            <a:avLst/>
          </a:prstGeom>
          <a:ln w="28575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746502" y="1980819"/>
            <a:ext cx="18351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cs typeface="Arial" panose="020B0604020202020204" pitchFamily="34" charset="0"/>
              </a:rPr>
              <a:t>Sanger sequencing</a:t>
            </a:r>
          </a:p>
          <a:p>
            <a:pPr algn="ctr"/>
            <a:r>
              <a:rPr lang="en-US" b="1" dirty="0">
                <a:cs typeface="Arial" panose="020B0604020202020204" pitchFamily="34" charset="0"/>
              </a:rPr>
              <a:t>(low throughput)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64471" y="3222641"/>
            <a:ext cx="2268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  <a:cs typeface="Arial" panose="020B0604020202020204" pitchFamily="34" charset="0"/>
              </a:rPr>
              <a:t>N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ext </a:t>
            </a:r>
            <a:r>
              <a:rPr lang="en-US" b="1" u="sng" dirty="0">
                <a:solidFill>
                  <a:srgbClr val="FF0000"/>
                </a:solidFill>
                <a:cs typeface="Arial" panose="020B0604020202020204" pitchFamily="34" charset="0"/>
              </a:rPr>
              <a:t>G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eneration </a:t>
            </a:r>
            <a:r>
              <a:rPr lang="en-US" b="1" u="sng" dirty="0">
                <a:solidFill>
                  <a:srgbClr val="FF0000"/>
                </a:solidFill>
                <a:cs typeface="Arial" panose="020B0604020202020204" pitchFamily="34" charset="0"/>
              </a:rPr>
              <a:t>S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equencing (NGS)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(high throughput)</a:t>
            </a:r>
          </a:p>
        </p:txBody>
      </p:sp>
      <p:sp>
        <p:nvSpPr>
          <p:cNvPr id="13" name="Curved Down Arrow 12"/>
          <p:cNvSpPr/>
          <p:nvPr/>
        </p:nvSpPr>
        <p:spPr>
          <a:xfrm rot="1765059">
            <a:off x="5501613" y="2506080"/>
            <a:ext cx="1580864" cy="462909"/>
          </a:xfrm>
          <a:prstGeom prst="curvedDownArrow">
            <a:avLst>
              <a:gd name="adj1" fmla="val 25000"/>
              <a:gd name="adj2" fmla="val 60949"/>
              <a:gd name="adj3" fmla="val 46508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65738" y="982062"/>
            <a:ext cx="16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cs typeface="Arial" panose="020B0604020202020204" pitchFamily="34" charset="0"/>
              </a:rPr>
              <a:t>Human Genome Project</a:t>
            </a:r>
          </a:p>
          <a:p>
            <a:pPr algn="ctr"/>
            <a:r>
              <a:rPr lang="en-US" b="1" dirty="0">
                <a:cs typeface="Arial" panose="020B0604020202020204" pitchFamily="34" charset="0"/>
              </a:rPr>
              <a:t>($3b)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30983" y="6488668"/>
            <a:ext cx="461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Data from:  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hlinkClick r:id="rId4"/>
              </a:rPr>
              <a:t>www.genome.gov/sequencingcosts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01103" y="6358759"/>
            <a:ext cx="726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57944" y="4476751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cs typeface="Arial" panose="020B0604020202020204" pitchFamily="34" charset="0"/>
              </a:rPr>
              <a:t>Towards the $1K goal </a:t>
            </a:r>
            <a:r>
              <a:rPr lang="en-US" b="1" dirty="0" smtClean="0"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endParaRPr lang="en-US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41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How to detect AS </a:t>
            </a:r>
            <a:r>
              <a:rPr lang="en-US" b="1" dirty="0"/>
              <a:t>variants (typical)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989320" cy="4530725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Start with reads:</a:t>
            </a:r>
            <a:br>
              <a:rPr lang="en-US" dirty="0" smtClean="0"/>
            </a:br>
            <a:r>
              <a:rPr lang="en-US" dirty="0" smtClean="0"/>
              <a:t>-- RNA-</a:t>
            </a:r>
            <a:r>
              <a:rPr lang="en-US" dirty="0" err="1" smtClean="0"/>
              <a:t>seq</a:t>
            </a:r>
            <a:r>
              <a:rPr lang="en-US" dirty="0" smtClean="0"/>
              <a:t> reads for allele-specific expression (ASE)</a:t>
            </a:r>
            <a:br>
              <a:rPr lang="en-US" dirty="0" smtClean="0"/>
            </a:br>
            <a:r>
              <a:rPr lang="en-US" dirty="0" smtClean="0"/>
              <a:t>-- </a:t>
            </a:r>
            <a:r>
              <a:rPr lang="en-US" dirty="0" err="1" smtClean="0"/>
              <a:t>ChIP-seq</a:t>
            </a:r>
            <a:r>
              <a:rPr lang="en-US" dirty="0" smtClean="0"/>
              <a:t> reads for allele-specific binding (ASB)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Alignment of functional assay reads onto human reference genome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Find heterozygous variants in regions with differential read counts between reference and alternate alleles using a statistical test, e.g. binomial test.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929119" y="2825641"/>
            <a:ext cx="4844195" cy="1488440"/>
            <a:chOff x="544483" y="4521662"/>
            <a:chExt cx="8028432" cy="1488440"/>
          </a:xfrm>
        </p:grpSpPr>
        <p:pic>
          <p:nvPicPr>
            <p:cNvPr id="36" name="Picture 2"/>
            <p:cNvPicPr>
              <a:picLocks noChangeArrowheads="1"/>
            </p:cNvPicPr>
            <p:nvPr/>
          </p:nvPicPr>
          <p:blipFill>
            <a:blip r:embed="rId2" cstate="print"/>
            <a:srcRect t="-60000" b="-60000"/>
            <a:stretch>
              <a:fillRect/>
            </a:stretch>
          </p:blipFill>
          <p:spPr bwMode="auto">
            <a:xfrm>
              <a:off x="1230283" y="5141422"/>
              <a:ext cx="7342632" cy="62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TextBox 36"/>
            <p:cNvSpPr txBox="1"/>
            <p:nvPr/>
          </p:nvSpPr>
          <p:spPr>
            <a:xfrm>
              <a:off x="544483" y="4521662"/>
              <a:ext cx="52367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Human reference genome</a:t>
              </a:r>
              <a:endParaRPr lang="en-US" dirty="0"/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1382683" y="5400502"/>
              <a:ext cx="3048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1458883" y="5476702"/>
              <a:ext cx="3048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458883" y="5552902"/>
              <a:ext cx="4572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068483" y="5400502"/>
              <a:ext cx="2286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2144683" y="5476702"/>
              <a:ext cx="5334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2068483" y="5552902"/>
              <a:ext cx="3048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2068483" y="5629102"/>
              <a:ext cx="3810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2144683" y="5705302"/>
              <a:ext cx="4572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4887883" y="5324302"/>
              <a:ext cx="2286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4964083" y="5400502"/>
              <a:ext cx="5334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4887883" y="5476702"/>
              <a:ext cx="3048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4887883" y="5552902"/>
              <a:ext cx="3810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4964083" y="5629102"/>
              <a:ext cx="4572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5040283" y="5705302"/>
              <a:ext cx="2286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4887883" y="5781502"/>
              <a:ext cx="5334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5192683" y="5857702"/>
              <a:ext cx="3048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5040283" y="5933902"/>
              <a:ext cx="3810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4735483" y="6010102"/>
              <a:ext cx="4572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6792883" y="5324302"/>
              <a:ext cx="5334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1535083" y="5552902"/>
              <a:ext cx="3048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82683" y="4849893"/>
              <a:ext cx="395050" cy="2458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54433" y="4849893"/>
              <a:ext cx="395050" cy="2458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73833" y="4867102"/>
              <a:ext cx="395050" cy="2458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31233" y="4867102"/>
              <a:ext cx="395050" cy="2458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" name="Multiply 61"/>
            <p:cNvSpPr/>
            <p:nvPr/>
          </p:nvSpPr>
          <p:spPr>
            <a:xfrm>
              <a:off x="1306483" y="5019502"/>
              <a:ext cx="533400" cy="1524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3" name="Multiply 62"/>
            <p:cNvSpPr/>
            <p:nvPr/>
          </p:nvSpPr>
          <p:spPr>
            <a:xfrm>
              <a:off x="1992283" y="5019502"/>
              <a:ext cx="533400" cy="1524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4" name="Multiply 63"/>
            <p:cNvSpPr/>
            <p:nvPr/>
          </p:nvSpPr>
          <p:spPr>
            <a:xfrm>
              <a:off x="4811683" y="5019502"/>
              <a:ext cx="533400" cy="1524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5" name="Multiply 64"/>
            <p:cNvSpPr/>
            <p:nvPr/>
          </p:nvSpPr>
          <p:spPr>
            <a:xfrm>
              <a:off x="6869083" y="5019502"/>
              <a:ext cx="533400" cy="1524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66" name="Straight Arrow Connector 65"/>
            <p:cNvCxnSpPr/>
            <p:nvPr/>
          </p:nvCxnSpPr>
          <p:spPr>
            <a:xfrm flipH="1" flipV="1">
              <a:off x="2678084" y="5629102"/>
              <a:ext cx="381000" cy="762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3059084" y="5552902"/>
              <a:ext cx="12953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read</a:t>
              </a:r>
              <a:endParaRPr lang="en-US" sz="1400" dirty="0"/>
            </a:p>
          </p:txBody>
        </p:sp>
      </p:grpSp>
      <p:sp>
        <p:nvSpPr>
          <p:cNvPr id="68" name="Slide Number Placeholder 6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37954-4145-4234-9761-04853FE855D6}" type="slidenum">
              <a:rPr lang="en-US" smtClean="0"/>
              <a:t>70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296858" y="1281468"/>
            <a:ext cx="4609990" cy="1231564"/>
            <a:chOff x="7296858" y="3089245"/>
            <a:chExt cx="4609990" cy="1231564"/>
          </a:xfrm>
        </p:grpSpPr>
        <p:grpSp>
          <p:nvGrpSpPr>
            <p:cNvPr id="6" name="Group 5"/>
            <p:cNvGrpSpPr/>
            <p:nvPr/>
          </p:nvGrpSpPr>
          <p:grpSpPr>
            <a:xfrm>
              <a:off x="7342958" y="3602338"/>
              <a:ext cx="4442186" cy="470278"/>
              <a:chOff x="7342958" y="4039222"/>
              <a:chExt cx="4442186" cy="470278"/>
            </a:xfrm>
          </p:grpSpPr>
          <p:pic>
            <p:nvPicPr>
              <p:cNvPr id="97" name="Picture 2"/>
              <p:cNvPicPr>
                <a:picLocks noChangeArrowheads="1"/>
              </p:cNvPicPr>
              <p:nvPr/>
            </p:nvPicPr>
            <p:blipFill>
              <a:blip r:embed="rId2" cstate="print"/>
              <a:srcRect t="-60000" b="-60000"/>
              <a:stretch>
                <a:fillRect/>
              </a:stretch>
            </p:blipFill>
            <p:spPr bwMode="auto">
              <a:xfrm>
                <a:off x="7342958" y="4039222"/>
                <a:ext cx="4442186" cy="60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2" name="Picture 2"/>
              <p:cNvPicPr>
                <a:picLocks noChangeArrowheads="1"/>
              </p:cNvPicPr>
              <p:nvPr/>
            </p:nvPicPr>
            <p:blipFill>
              <a:blip r:embed="rId2" cstate="print"/>
              <a:srcRect t="-60000" b="-60000"/>
              <a:stretch>
                <a:fillRect/>
              </a:stretch>
            </p:blipFill>
            <p:spPr bwMode="auto">
              <a:xfrm>
                <a:off x="7342958" y="4448878"/>
                <a:ext cx="4442186" cy="60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03" name="Rectangle 102"/>
            <p:cNvSpPr/>
            <p:nvPr/>
          </p:nvSpPr>
          <p:spPr>
            <a:xfrm>
              <a:off x="7711757" y="3089245"/>
              <a:ext cx="92200" cy="11022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7296858" y="3089245"/>
              <a:ext cx="92200" cy="11022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11123622" y="3190845"/>
              <a:ext cx="783226" cy="11022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8144130" y="3196209"/>
              <a:ext cx="1329583" cy="11022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9832353" y="3218596"/>
              <a:ext cx="866925" cy="11022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1" name="Straight Arrow Connector 110"/>
            <p:cNvCxnSpPr/>
            <p:nvPr/>
          </p:nvCxnSpPr>
          <p:spPr>
            <a:xfrm flipH="1" flipV="1">
              <a:off x="8292044" y="3686112"/>
              <a:ext cx="229888" cy="762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/>
            <p:cNvSpPr txBox="1"/>
            <p:nvPr/>
          </p:nvSpPr>
          <p:spPr>
            <a:xfrm>
              <a:off x="8521932" y="3609912"/>
              <a:ext cx="781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read</a:t>
              </a:r>
              <a:endParaRPr lang="en-US" sz="1400" dirty="0"/>
            </a:p>
          </p:txBody>
        </p:sp>
      </p:grpSp>
      <p:sp>
        <p:nvSpPr>
          <p:cNvPr id="116" name="4-Point Star 115"/>
          <p:cNvSpPr/>
          <p:nvPr/>
        </p:nvSpPr>
        <p:spPr>
          <a:xfrm>
            <a:off x="7940625" y="3253867"/>
            <a:ext cx="143256" cy="304800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4-Point Star 116"/>
          <p:cNvSpPr/>
          <p:nvPr/>
        </p:nvSpPr>
        <p:spPr>
          <a:xfrm>
            <a:off x="8670943" y="3264489"/>
            <a:ext cx="143256" cy="304800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4-Point Star 117"/>
          <p:cNvSpPr/>
          <p:nvPr/>
        </p:nvSpPr>
        <p:spPr>
          <a:xfrm>
            <a:off x="10887462" y="3270522"/>
            <a:ext cx="143256" cy="304800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61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6993"/>
            <a:ext cx="10515600" cy="1325563"/>
          </a:xfrm>
        </p:spPr>
        <p:txBody>
          <a:bodyPr/>
          <a:lstStyle/>
          <a:p>
            <a:r>
              <a:rPr lang="en-US" b="1" dirty="0" smtClean="0"/>
              <a:t>Statistical test to determine if a variant is allele-specific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37954-4145-4234-9761-04853FE855D6}" type="slidenum">
              <a:rPr lang="en-US" smtClean="0"/>
              <a:t>71</a:t>
            </a:fld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82" t="18489" r="3016" b="77645"/>
          <a:stretch/>
        </p:blipFill>
        <p:spPr>
          <a:xfrm>
            <a:off x="5222207" y="3575599"/>
            <a:ext cx="3205316" cy="3342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82" t="35259" r="3016" b="61102"/>
          <a:stretch/>
        </p:blipFill>
        <p:spPr>
          <a:xfrm>
            <a:off x="5227122" y="5020941"/>
            <a:ext cx="3205316" cy="3146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4" t="262" b="62595"/>
          <a:stretch/>
        </p:blipFill>
        <p:spPr>
          <a:xfrm>
            <a:off x="5939422" y="2916837"/>
            <a:ext cx="2344994" cy="6882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56704" y="3429001"/>
            <a:ext cx="213360" cy="1906572"/>
          </a:xfrm>
          <a:prstGeom prst="rect">
            <a:avLst/>
          </a:prstGeom>
          <a:noFill/>
          <a:ln w="349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503665" y="3546103"/>
            <a:ext cx="1060902" cy="369332"/>
          </a:xfrm>
          <a:prstGeom prst="rect">
            <a:avLst/>
          </a:prstGeom>
          <a:noFill/>
          <a:effectLst>
            <a:reflection endPos="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  <a:latin typeface="Copperplate Gothic Bold" panose="020E0705020206020404" pitchFamily="34" charset="0"/>
              </a:rPr>
              <a:t>G (ref)</a:t>
            </a:r>
            <a:endParaRPr lang="en-US" dirty="0">
              <a:solidFill>
                <a:srgbClr val="66FF33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30938" y="4970870"/>
            <a:ext cx="853440" cy="369332"/>
          </a:xfrm>
          <a:prstGeom prst="rect">
            <a:avLst/>
          </a:prstGeom>
          <a:noFill/>
          <a:effectLst>
            <a:reflection endPos="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  <a:latin typeface="Copperplate Gothic Bold" panose="020E0705020206020404" pitchFamily="34" charset="0"/>
              </a:rPr>
              <a:t>T</a:t>
            </a:r>
            <a:endParaRPr lang="en-US" dirty="0">
              <a:solidFill>
                <a:srgbClr val="66FF33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66794" y="3496941"/>
            <a:ext cx="664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8521086" y="2744350"/>
            <a:ext cx="1604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# reads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8878828" y="4893926"/>
            <a:ext cx="664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0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7156704" y="5612178"/>
            <a:ext cx="33439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allelic ratio </a:t>
            </a:r>
          </a:p>
          <a:p>
            <a:r>
              <a:rPr lang="en-US" sz="2800" dirty="0" smtClean="0"/>
              <a:t>= ref/total = 4/4 = 1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5222207" y="2480952"/>
            <a:ext cx="853440" cy="369332"/>
          </a:xfrm>
          <a:prstGeom prst="rect">
            <a:avLst/>
          </a:prstGeom>
          <a:noFill/>
          <a:effectLst>
            <a:reflection endPos="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  <a:latin typeface="Copperplate Gothic Bold" panose="020E0705020206020404" pitchFamily="34" charset="0"/>
              </a:rPr>
              <a:t>G</a:t>
            </a:r>
            <a:r>
              <a:rPr lang="en-US" dirty="0" smtClean="0"/>
              <a:t>/</a:t>
            </a:r>
            <a:r>
              <a:rPr lang="en-US" dirty="0" smtClean="0">
                <a:solidFill>
                  <a:srgbClr val="66FF33"/>
                </a:solidFill>
                <a:latin typeface="Copperplate Gothic Bold" panose="020E0705020206020404" pitchFamily="34" charset="0"/>
              </a:rPr>
              <a:t>T</a:t>
            </a:r>
            <a:endParaRPr lang="en-US" dirty="0">
              <a:solidFill>
                <a:srgbClr val="66FF33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87029" y="1373718"/>
            <a:ext cx="1081612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dirty="0" smtClean="0"/>
              <a:t>Test for significance deviating from hypothesis there should be an equal number of reads on both alleles (proportion = 0.5)</a:t>
            </a:r>
          </a:p>
          <a:p>
            <a:pPr marL="514350" indent="-514350">
              <a:buFont typeface="Wingdings" panose="05000000000000000000" pitchFamily="2" charset="2"/>
              <a:buChar char="à"/>
            </a:pPr>
            <a:r>
              <a:rPr lang="en-US" sz="2800" dirty="0" smtClean="0">
                <a:sym typeface="Wingdings" pitchFamily="2" charset="2"/>
              </a:rPr>
              <a:t>H</a:t>
            </a:r>
            <a:r>
              <a:rPr lang="en-US" sz="2800" baseline="-25000" dirty="0" smtClean="0">
                <a:sym typeface="Wingdings" pitchFamily="2" charset="2"/>
              </a:rPr>
              <a:t>0</a:t>
            </a:r>
            <a:r>
              <a:rPr lang="en-US" sz="2800" dirty="0" smtClean="0">
                <a:sym typeface="Wingdings" pitchFamily="2" charset="2"/>
              </a:rPr>
              <a:t>: allelic ratio = 0.5</a:t>
            </a:r>
          </a:p>
          <a:p>
            <a:pPr marL="514350" indent="-514350">
              <a:buFont typeface="Wingdings" panose="05000000000000000000" pitchFamily="2" charset="2"/>
              <a:buChar char="à"/>
            </a:pPr>
            <a:r>
              <a:rPr lang="en-US" sz="2800" dirty="0" smtClean="0">
                <a:sym typeface="Wingdings" pitchFamily="2" charset="2"/>
              </a:rPr>
              <a:t>H</a:t>
            </a:r>
            <a:r>
              <a:rPr lang="en-US" sz="2800" baseline="-25000" dirty="0" smtClean="0">
                <a:sym typeface="Wingdings" pitchFamily="2" charset="2"/>
              </a:rPr>
              <a:t>1</a:t>
            </a:r>
            <a:r>
              <a:rPr lang="en-US" sz="2800" dirty="0" smtClean="0">
                <a:sym typeface="Wingdings" pitchFamily="2" charset="2"/>
              </a:rPr>
              <a:t>: allelic ratio ≠ 0.5</a:t>
            </a:r>
          </a:p>
          <a:p>
            <a:pPr marL="514350" indent="-514350">
              <a:buFont typeface="Wingdings" panose="05000000000000000000" pitchFamily="2" charset="2"/>
              <a:buChar char="à"/>
            </a:pPr>
            <a:endParaRPr lang="en-US" sz="2800" dirty="0">
              <a:sym typeface="Wingdings" pitchFamily="2" charset="2"/>
            </a:endParaRPr>
          </a:p>
          <a:p>
            <a:pPr marL="514350" indent="-514350">
              <a:buFont typeface="Wingdings" panose="05000000000000000000" pitchFamily="2" charset="2"/>
              <a:buChar char="à"/>
            </a:pPr>
            <a:endParaRPr lang="en-US" sz="2800" dirty="0" smtClean="0">
              <a:sym typeface="Wingdings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ym typeface="Wingdings" pitchFamily="2" charset="2"/>
              </a:rPr>
              <a:t>This does not determine </a:t>
            </a:r>
            <a:r>
              <a:rPr lang="en-US" sz="2800" dirty="0">
                <a:sym typeface="Wingdings" pitchFamily="2" charset="2"/>
              </a:rPr>
              <a:t/>
            </a:r>
            <a:br>
              <a:rPr lang="en-US" sz="2800" dirty="0">
                <a:sym typeface="Wingdings" pitchFamily="2" charset="2"/>
              </a:rPr>
            </a:br>
            <a:r>
              <a:rPr lang="en-US" sz="2800" dirty="0" smtClean="0">
                <a:sym typeface="Wingdings" pitchFamily="2" charset="2"/>
              </a:rPr>
              <a:t>causality.</a:t>
            </a:r>
          </a:p>
        </p:txBody>
      </p:sp>
    </p:spTree>
    <p:extLst>
      <p:ext uri="{BB962C8B-B14F-4D97-AF65-F5344CB8AC3E}">
        <p14:creationId xmlns:p14="http://schemas.microsoft.com/office/powerpoint/2010/main" val="403864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the </a:t>
            </a:r>
            <a:r>
              <a:rPr lang="en-US" dirty="0" err="1" smtClean="0"/>
              <a:t>AlleleDB</a:t>
            </a:r>
            <a:r>
              <a:rPr lang="en-US" dirty="0" smtClean="0"/>
              <a:t> resource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AlleleDB</a:t>
            </a:r>
            <a:r>
              <a:rPr lang="en-US" dirty="0"/>
              <a:t>: A resource for allele-specific variants and elements using 1000-Genomes-Project individuals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46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Two issues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Reference bias</a:t>
            </a:r>
            <a:br>
              <a:rPr lang="en-US" dirty="0" smtClean="0"/>
            </a:br>
            <a:r>
              <a:rPr lang="en-US" dirty="0" smtClean="0"/>
              <a:t>-- </a:t>
            </a:r>
            <a:r>
              <a:rPr lang="en-US" dirty="0"/>
              <a:t>from the use of </a:t>
            </a:r>
            <a:r>
              <a:rPr lang="en-US" dirty="0" smtClean="0"/>
              <a:t>the human </a:t>
            </a:r>
            <a:r>
              <a:rPr lang="en-US" dirty="0"/>
              <a:t>reference genome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-- we use </a:t>
            </a:r>
            <a:r>
              <a:rPr lang="en-US" b="1" u="sng" dirty="0" smtClean="0"/>
              <a:t>personal genomes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Overdispersion</a:t>
            </a:r>
            <a:r>
              <a:rPr lang="en-US" dirty="0" smtClean="0"/>
              <a:t> in </a:t>
            </a:r>
            <a:r>
              <a:rPr lang="en-US" dirty="0" err="1" smtClean="0"/>
              <a:t>ChIP-seq</a:t>
            </a:r>
            <a:r>
              <a:rPr lang="en-US" dirty="0" smtClean="0"/>
              <a:t> and RNA-</a:t>
            </a:r>
            <a:r>
              <a:rPr lang="en-US" dirty="0" err="1" smtClean="0"/>
              <a:t>seq</a:t>
            </a:r>
            <a:r>
              <a:rPr lang="en-US" dirty="0" smtClean="0"/>
              <a:t> data</a:t>
            </a:r>
            <a:br>
              <a:rPr lang="en-US" dirty="0" smtClean="0"/>
            </a:br>
            <a:r>
              <a:rPr lang="en-US" dirty="0" smtClean="0"/>
              <a:t>-- </a:t>
            </a:r>
            <a:r>
              <a:rPr lang="en-US" dirty="0" smtClean="0"/>
              <a:t>binomial test does not account for </a:t>
            </a:r>
            <a:r>
              <a:rPr lang="en-US" dirty="0" err="1" smtClean="0"/>
              <a:t>overdispersion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-- </a:t>
            </a:r>
            <a:r>
              <a:rPr lang="en-US" dirty="0" smtClean="0"/>
              <a:t>we use a </a:t>
            </a:r>
            <a:r>
              <a:rPr lang="en-US" b="1" u="sng" dirty="0" smtClean="0"/>
              <a:t>beta-binomial test</a:t>
            </a:r>
            <a:r>
              <a:rPr lang="en-US" dirty="0" smtClean="0"/>
              <a:t>, which can account for </a:t>
            </a:r>
            <a:r>
              <a:rPr lang="en-US" dirty="0" err="1" smtClean="0"/>
              <a:t>overdispersion</a:t>
            </a:r>
            <a:endParaRPr lang="en-US" b="1" u="sng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11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Two issues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Reference bias</a:t>
            </a:r>
            <a:br>
              <a:rPr lang="en-US" dirty="0" smtClean="0"/>
            </a:br>
            <a:r>
              <a:rPr lang="en-US" dirty="0" smtClean="0"/>
              <a:t>-- </a:t>
            </a:r>
            <a:r>
              <a:rPr lang="en-US" dirty="0"/>
              <a:t>from the use of </a:t>
            </a:r>
            <a:r>
              <a:rPr lang="en-US" dirty="0" smtClean="0"/>
              <a:t>the human </a:t>
            </a:r>
            <a:r>
              <a:rPr lang="en-US" dirty="0"/>
              <a:t>reference genome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-- we use </a:t>
            </a:r>
            <a:r>
              <a:rPr lang="en-US" b="1" u="sng" dirty="0" smtClean="0"/>
              <a:t>personal genomes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Overdispersion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in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ChIP-seq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and RNA-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seq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data</a:t>
            </a:r>
            <a:br>
              <a:rPr lang="en-US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--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binomial test does not account for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overdispersion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--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we use a </a:t>
            </a:r>
            <a:r>
              <a:rPr lang="en-US" b="1" u="sng" dirty="0" smtClean="0">
                <a:solidFill>
                  <a:schemeClr val="bg1">
                    <a:lumMod val="75000"/>
                  </a:schemeClr>
                </a:solidFill>
              </a:rPr>
              <a:t>beta-binomial test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which can account for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overdispersion</a:t>
            </a:r>
            <a:endParaRPr lang="en-US" b="1" u="sng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38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 l="8333" t="22056" r="71296" b="49234"/>
          <a:stretch>
            <a:fillRect/>
          </a:stretch>
        </p:blipFill>
        <p:spPr bwMode="auto">
          <a:xfrm>
            <a:off x="5486401" y="1590768"/>
            <a:ext cx="4038600" cy="2078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ontent Placeholder 3" descr="C:\Users\JM\thesis\mark_work\allele_wiki_review\fig2 v4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22188" t="12412" r="72265" b="66122"/>
          <a:stretch>
            <a:fillRect/>
          </a:stretch>
        </p:blipFill>
        <p:spPr bwMode="auto">
          <a:xfrm>
            <a:off x="2971801" y="3490434"/>
            <a:ext cx="213360" cy="1066800"/>
          </a:xfrm>
          <a:prstGeom prst="rect">
            <a:avLst/>
          </a:prstGeom>
          <a:noFill/>
        </p:spPr>
      </p:pic>
      <p:pic>
        <p:nvPicPr>
          <p:cNvPr id="6" name="Content Placeholder 3" descr="C:\Users\JM\thesis\mark_work\allele_wiki_review\fig2 v4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15254" t="12412" r="77812" b="66122"/>
          <a:stretch>
            <a:fillRect/>
          </a:stretch>
        </p:blipFill>
        <p:spPr bwMode="auto">
          <a:xfrm>
            <a:off x="2628901" y="3490434"/>
            <a:ext cx="266700" cy="1066800"/>
          </a:xfrm>
          <a:prstGeom prst="rect">
            <a:avLst/>
          </a:prstGeom>
          <a:noFill/>
        </p:spPr>
      </p:pic>
      <p:cxnSp>
        <p:nvCxnSpPr>
          <p:cNvPr id="7" name="Straight Connector 6"/>
          <p:cNvCxnSpPr/>
          <p:nvPr/>
        </p:nvCxnSpPr>
        <p:spPr>
          <a:xfrm>
            <a:off x="2514601" y="3185634"/>
            <a:ext cx="8382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352801" y="2880834"/>
            <a:ext cx="0" cy="304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514601" y="2880834"/>
            <a:ext cx="0" cy="304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2209801" y="2271234"/>
            <a:ext cx="609600" cy="6096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124201" y="2347434"/>
            <a:ext cx="533400" cy="5334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2895601" y="3185634"/>
            <a:ext cx="0" cy="304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971801" y="3642834"/>
            <a:ext cx="228600" cy="1524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200401" y="1590768"/>
            <a:ext cx="2286000" cy="205206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200401" y="3648168"/>
            <a:ext cx="2286000" cy="14706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486401" y="1590768"/>
            <a:ext cx="4038600" cy="20574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25"/>
          <p:cNvSpPr>
            <a:spLocks noGrp="1"/>
          </p:cNvSpPr>
          <p:nvPr>
            <p:ph type="title"/>
          </p:nvPr>
        </p:nvSpPr>
        <p:spPr>
          <a:xfrm>
            <a:off x="838200" y="586924"/>
            <a:ext cx="10515600" cy="78050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We construct a personal genome and match each individual with </a:t>
            </a:r>
            <a:r>
              <a:rPr lang="en-US" b="1" dirty="0" err="1" smtClean="0"/>
              <a:t>ChIP-seq</a:t>
            </a:r>
            <a:r>
              <a:rPr lang="en-US" b="1" dirty="0" smtClean="0"/>
              <a:t> and RNA-</a:t>
            </a:r>
            <a:r>
              <a:rPr lang="en-US" b="1" dirty="0" err="1" smtClean="0"/>
              <a:t>seq</a:t>
            </a:r>
            <a:r>
              <a:rPr lang="en-US" b="1" dirty="0" smtClean="0"/>
              <a:t> sets for AS analyses</a:t>
            </a:r>
            <a:endParaRPr lang="en-US" sz="3600" b="1" dirty="0"/>
          </a:p>
        </p:txBody>
      </p:sp>
      <p:pic>
        <p:nvPicPr>
          <p:cNvPr id="28" name="Picture 2" descr="C:\Users\JM\thesis\mark_work\allele_specificity\manuscript\figures\fig1-process\fig1 v10a.png"/>
          <p:cNvPicPr>
            <a:picLocks noChangeAspect="1" noChangeArrowheads="1"/>
          </p:cNvPicPr>
          <p:nvPr/>
        </p:nvPicPr>
        <p:blipFill>
          <a:blip r:embed="rId4" cstate="print"/>
          <a:srcRect l="20975" t="5051" r="24707" b="81764"/>
          <a:stretch>
            <a:fillRect/>
          </a:stretch>
        </p:blipFill>
        <p:spPr bwMode="auto">
          <a:xfrm>
            <a:off x="3539064" y="4479807"/>
            <a:ext cx="4648200" cy="1460863"/>
          </a:xfrm>
          <a:prstGeom prst="rect">
            <a:avLst/>
          </a:prstGeom>
          <a:noFill/>
        </p:spPr>
      </p:pic>
      <p:sp>
        <p:nvSpPr>
          <p:cNvPr id="29" name="Rectangle 28"/>
          <p:cNvSpPr/>
          <p:nvPr/>
        </p:nvSpPr>
        <p:spPr>
          <a:xfrm>
            <a:off x="7234764" y="5699007"/>
            <a:ext cx="9144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958164" y="5013207"/>
            <a:ext cx="1219200" cy="609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tx1"/>
                </a:solidFill>
              </a:rPr>
              <a:t>Personal Genome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634564" y="4860807"/>
            <a:ext cx="1219200" cy="838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ChIP-seq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2" name="Picture 2" descr="C:\Users\JM\thesis\mark_work\allele_specificity\manuscript\figures\fig1-process\fig1 v10a.png"/>
          <p:cNvPicPr>
            <a:picLocks noChangeAspect="1" noChangeArrowheads="1"/>
          </p:cNvPicPr>
          <p:nvPr/>
        </p:nvPicPr>
        <p:blipFill>
          <a:blip r:embed="rId4" cstate="print"/>
          <a:srcRect l="43682" t="5051" r="38509" b="81764"/>
          <a:stretch>
            <a:fillRect/>
          </a:stretch>
        </p:blipFill>
        <p:spPr bwMode="auto">
          <a:xfrm>
            <a:off x="7158564" y="4479807"/>
            <a:ext cx="1524000" cy="1460863"/>
          </a:xfrm>
          <a:prstGeom prst="rect">
            <a:avLst/>
          </a:prstGeom>
          <a:noFill/>
        </p:spPr>
      </p:pic>
      <p:pic>
        <p:nvPicPr>
          <p:cNvPr id="33" name="Picture 2" descr="C:\Users\JM\thesis\mark_work\allele_specificity\manuscript\figures\fig1-process\fig1 v10a.png"/>
          <p:cNvPicPr>
            <a:picLocks noChangeAspect="1" noChangeArrowheads="1"/>
          </p:cNvPicPr>
          <p:nvPr/>
        </p:nvPicPr>
        <p:blipFill>
          <a:blip r:embed="rId4" cstate="print"/>
          <a:srcRect l="65943" t="5051" r="26043" b="84633"/>
          <a:stretch>
            <a:fillRect/>
          </a:stretch>
        </p:blipFill>
        <p:spPr bwMode="auto">
          <a:xfrm>
            <a:off x="2586564" y="4556007"/>
            <a:ext cx="685800" cy="1143000"/>
          </a:xfrm>
          <a:prstGeom prst="rect">
            <a:avLst/>
          </a:prstGeom>
          <a:noFill/>
        </p:spPr>
      </p:pic>
      <p:sp>
        <p:nvSpPr>
          <p:cNvPr id="34" name="Rectangle 33"/>
          <p:cNvSpPr/>
          <p:nvPr/>
        </p:nvSpPr>
        <p:spPr>
          <a:xfrm>
            <a:off x="7310964" y="4860807"/>
            <a:ext cx="1219200" cy="838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RNA-</a:t>
            </a:r>
            <a:r>
              <a:rPr lang="en-US" b="1" dirty="0" err="1" smtClean="0">
                <a:solidFill>
                  <a:schemeClr val="tx1"/>
                </a:solidFill>
              </a:rPr>
              <a:t>seq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3" name="Slide Number Placeholder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37954-4145-4234-9761-04853FE855D6}" type="slidenum">
              <a:rPr lang="en-US" smtClean="0"/>
              <a:t>75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364972" y="5836165"/>
            <a:ext cx="105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NA12878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964122" y="6121675"/>
            <a:ext cx="40790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Rozowsky </a:t>
            </a:r>
            <a:r>
              <a:rPr lang="en-US" sz="2000" dirty="0"/>
              <a:t>et al. </a:t>
            </a:r>
            <a:r>
              <a:rPr lang="en-US" sz="2000" i="1" dirty="0"/>
              <a:t>Mol. Syst. Biol. </a:t>
            </a:r>
            <a:r>
              <a:rPr lang="en-US" sz="2000" i="1" dirty="0" smtClean="0"/>
              <a:t>(</a:t>
            </a:r>
            <a:r>
              <a:rPr lang="en-US" sz="2000" dirty="0" smtClean="0"/>
              <a:t>2011)</a:t>
            </a:r>
          </a:p>
          <a:p>
            <a:r>
              <a:rPr lang="en-US" sz="2000" u="sng" dirty="0" smtClean="0">
                <a:solidFill>
                  <a:schemeClr val="accent5"/>
                </a:solidFill>
              </a:rPr>
              <a:t>http</a:t>
            </a:r>
            <a:r>
              <a:rPr lang="en-US" sz="2000" u="sng" dirty="0">
                <a:solidFill>
                  <a:schemeClr val="accent5"/>
                </a:solidFill>
              </a:rPr>
              <a:t>://alleleseq.gersteinlab.org/</a:t>
            </a:r>
          </a:p>
        </p:txBody>
      </p:sp>
    </p:spTree>
    <p:extLst>
      <p:ext uri="{BB962C8B-B14F-4D97-AF65-F5344CB8AC3E}">
        <p14:creationId xmlns:p14="http://schemas.microsoft.com/office/powerpoint/2010/main" val="428944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Using publicly available DNA-</a:t>
            </a:r>
            <a:r>
              <a:rPr lang="en-US" b="1" dirty="0" err="1" smtClean="0"/>
              <a:t>seq</a:t>
            </a:r>
            <a:r>
              <a:rPr lang="en-US" b="1" dirty="0" smtClean="0"/>
              <a:t>, RNA-</a:t>
            </a:r>
            <a:r>
              <a:rPr lang="en-US" b="1" dirty="0" err="1" smtClean="0"/>
              <a:t>seq</a:t>
            </a:r>
            <a:r>
              <a:rPr lang="en-US" b="1" dirty="0" smtClean="0"/>
              <a:t> and </a:t>
            </a:r>
            <a:r>
              <a:rPr lang="en-US" b="1" dirty="0" err="1" smtClean="0"/>
              <a:t>ChIP-seq</a:t>
            </a:r>
            <a:r>
              <a:rPr lang="en-US" b="1" dirty="0" smtClean="0"/>
              <a:t> datasets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920984" cy="2494127"/>
          </a:xfrm>
        </p:spPr>
        <p:txBody>
          <a:bodyPr>
            <a:normAutofit/>
          </a:bodyPr>
          <a:lstStyle/>
          <a:p>
            <a:r>
              <a:rPr lang="en-US" dirty="0" smtClean="0"/>
              <a:t>8 different studies: 1000 Genomes Project, </a:t>
            </a:r>
            <a:r>
              <a:rPr lang="en-US" dirty="0" err="1" smtClean="0"/>
              <a:t>gEUVADIS</a:t>
            </a:r>
            <a:r>
              <a:rPr lang="en-US" dirty="0" smtClean="0"/>
              <a:t>, Encode + 5 more</a:t>
            </a:r>
          </a:p>
          <a:p>
            <a:r>
              <a:rPr lang="en-US" dirty="0" smtClean="0"/>
              <a:t>Have to uniformly re-process all of the datasets!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37954-4145-4234-9761-04853FE855D6}" type="slidenum">
              <a:rPr lang="en-US" smtClean="0"/>
              <a:t>76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968" y="4319752"/>
            <a:ext cx="1750282" cy="223704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644" y="4810262"/>
            <a:ext cx="2186906" cy="8242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263" y="4319752"/>
            <a:ext cx="1681255" cy="22080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92631" y="3244334"/>
            <a:ext cx="4887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1000 Genomes Project Consortium, </a:t>
            </a:r>
            <a:r>
              <a:rPr lang="en-US" i="1" dirty="0"/>
              <a:t>Nature </a:t>
            </a:r>
            <a:r>
              <a:rPr lang="en-US" dirty="0"/>
              <a:t>(2012)</a:t>
            </a:r>
          </a:p>
        </p:txBody>
      </p:sp>
      <p:sp>
        <p:nvSpPr>
          <p:cNvPr id="6" name="Rectangle 5"/>
          <p:cNvSpPr/>
          <p:nvPr/>
        </p:nvSpPr>
        <p:spPr>
          <a:xfrm>
            <a:off x="3392631" y="3502038"/>
            <a:ext cx="4162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Khurana</a:t>
            </a:r>
            <a:r>
              <a:rPr lang="en-US" dirty="0"/>
              <a:t> E, … , </a:t>
            </a:r>
            <a:r>
              <a:rPr lang="en-US" b="1" u="sng" dirty="0"/>
              <a:t>Chen J.</a:t>
            </a:r>
            <a:r>
              <a:rPr lang="en-US" dirty="0"/>
              <a:t> </a:t>
            </a:r>
            <a:r>
              <a:rPr lang="en-US" i="1" dirty="0"/>
              <a:t>et al.</a:t>
            </a:r>
            <a:r>
              <a:rPr lang="en-US" dirty="0"/>
              <a:t> </a:t>
            </a:r>
            <a:r>
              <a:rPr lang="en-US" i="1" dirty="0"/>
              <a:t>Science</a:t>
            </a:r>
            <a:r>
              <a:rPr lang="en-US" dirty="0"/>
              <a:t> (2013)</a:t>
            </a:r>
          </a:p>
        </p:txBody>
      </p:sp>
    </p:spTree>
    <p:extLst>
      <p:ext uri="{BB962C8B-B14F-4D97-AF65-F5344CB8AC3E}">
        <p14:creationId xmlns:p14="http://schemas.microsoft.com/office/powerpoint/2010/main" val="30812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522"/>
            <a:ext cx="10515600" cy="1325563"/>
          </a:xfrm>
        </p:spPr>
        <p:txBody>
          <a:bodyPr/>
          <a:lstStyle/>
          <a:p>
            <a:r>
              <a:rPr lang="en-US" dirty="0" err="1" smtClean="0"/>
              <a:t>AlleleDB</a:t>
            </a:r>
            <a:r>
              <a:rPr lang="en-US" dirty="0" smtClean="0"/>
              <a:t>: Build 382 personal genomes then detect AS variants</a:t>
            </a:r>
            <a:endParaRPr lang="en-US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778" r="75103" b="26066"/>
          <a:stretch/>
        </p:blipFill>
        <p:spPr bwMode="auto">
          <a:xfrm>
            <a:off x="9257563" y="874262"/>
            <a:ext cx="2279987" cy="4885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 flipV="1">
            <a:off x="7752651" y="939800"/>
            <a:ext cx="1504912" cy="109920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806532" y="2291255"/>
            <a:ext cx="1451031" cy="346869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37954-4145-4234-9761-04853FE855D6}" type="slidenum">
              <a:rPr lang="en-US" smtClean="0"/>
              <a:t>77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09050" y="3113245"/>
            <a:ext cx="22573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# studies = 8</a:t>
            </a:r>
          </a:p>
          <a:p>
            <a:r>
              <a:rPr lang="en-US" sz="2400" dirty="0" smtClean="0"/>
              <a:t># RNA-</a:t>
            </a:r>
            <a:r>
              <a:rPr lang="en-US" sz="2400" dirty="0" err="1" smtClean="0"/>
              <a:t>seq</a:t>
            </a:r>
            <a:r>
              <a:rPr lang="en-US" sz="2400" dirty="0" smtClean="0"/>
              <a:t> = 993</a:t>
            </a:r>
          </a:p>
          <a:p>
            <a:r>
              <a:rPr lang="en-US" sz="2400" dirty="0" smtClean="0"/>
              <a:t># </a:t>
            </a:r>
            <a:r>
              <a:rPr lang="en-US" sz="2400" dirty="0" err="1" smtClean="0"/>
              <a:t>ChIP-seq</a:t>
            </a:r>
            <a:r>
              <a:rPr lang="en-US" sz="2400" dirty="0" smtClean="0"/>
              <a:t> = 287</a:t>
            </a:r>
          </a:p>
          <a:p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5" t="4556" r="17584" b="81839"/>
          <a:stretch/>
        </p:blipFill>
        <p:spPr>
          <a:xfrm>
            <a:off x="3166751" y="1623598"/>
            <a:ext cx="5672449" cy="16342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0416" y="6461065"/>
            <a:ext cx="5125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/>
              <a:t>Chen J.</a:t>
            </a:r>
            <a:r>
              <a:rPr lang="en-US" dirty="0"/>
              <a:t>, Rozowsky J. </a:t>
            </a:r>
            <a:r>
              <a:rPr lang="en-US" i="1" dirty="0"/>
              <a:t>et al.</a:t>
            </a:r>
            <a:r>
              <a:rPr lang="en-US" dirty="0"/>
              <a:t> (manuscript under review)</a:t>
            </a:r>
          </a:p>
        </p:txBody>
      </p:sp>
    </p:spTree>
    <p:extLst>
      <p:ext uri="{BB962C8B-B14F-4D97-AF65-F5344CB8AC3E}">
        <p14:creationId xmlns:p14="http://schemas.microsoft.com/office/powerpoint/2010/main" val="338322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Two issues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Reference bias</a:t>
            </a:r>
            <a:br>
              <a:rPr lang="en-US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--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from the use of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the human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reference genome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-- we use </a:t>
            </a:r>
            <a:r>
              <a:rPr lang="en-US" b="1" u="sng" dirty="0" smtClean="0">
                <a:solidFill>
                  <a:schemeClr val="bg1">
                    <a:lumMod val="75000"/>
                  </a:schemeClr>
                </a:solidFill>
              </a:rPr>
              <a:t>personal genomes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Overdispersion</a:t>
            </a:r>
            <a:r>
              <a:rPr lang="en-US" dirty="0" smtClean="0"/>
              <a:t> in </a:t>
            </a:r>
            <a:r>
              <a:rPr lang="en-US" dirty="0" err="1" smtClean="0"/>
              <a:t>ChIP-seq</a:t>
            </a:r>
            <a:r>
              <a:rPr lang="en-US" dirty="0" smtClean="0"/>
              <a:t> and RNA-</a:t>
            </a:r>
            <a:r>
              <a:rPr lang="en-US" dirty="0" err="1" smtClean="0"/>
              <a:t>seq</a:t>
            </a:r>
            <a:r>
              <a:rPr lang="en-US" dirty="0" smtClean="0"/>
              <a:t> data</a:t>
            </a:r>
            <a:br>
              <a:rPr lang="en-US" dirty="0" smtClean="0"/>
            </a:br>
            <a:r>
              <a:rPr lang="en-US" dirty="0" smtClean="0"/>
              <a:t>-- </a:t>
            </a:r>
            <a:r>
              <a:rPr lang="en-US" dirty="0" smtClean="0"/>
              <a:t>binomial test does not account for </a:t>
            </a:r>
            <a:r>
              <a:rPr lang="en-US" dirty="0" err="1" smtClean="0"/>
              <a:t>overdispersion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-- </a:t>
            </a:r>
            <a:r>
              <a:rPr lang="en-US" dirty="0" smtClean="0"/>
              <a:t>we use a </a:t>
            </a:r>
            <a:r>
              <a:rPr lang="en-US" b="1" u="sng" dirty="0" smtClean="0"/>
              <a:t>beta-binomial test</a:t>
            </a:r>
            <a:r>
              <a:rPr lang="en-US" dirty="0" smtClean="0"/>
              <a:t>, which can account for </a:t>
            </a:r>
            <a:r>
              <a:rPr lang="en-US" dirty="0" err="1" smtClean="0"/>
              <a:t>overdispersion</a:t>
            </a:r>
            <a:endParaRPr lang="en-US" b="1" u="sng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76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09008"/>
            <a:ext cx="10515600" cy="1325563"/>
          </a:xfrm>
        </p:spPr>
        <p:txBody>
          <a:bodyPr/>
          <a:lstStyle/>
          <a:p>
            <a:r>
              <a:rPr lang="en-US" dirty="0" smtClean="0"/>
              <a:t>Allelic ratio distributions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37954-4145-4234-9761-04853FE855D6}" type="slidenum">
              <a:rPr lang="en-US" smtClean="0"/>
              <a:t>79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415977" y="728813"/>
            <a:ext cx="396240" cy="25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38199" y="1100269"/>
            <a:ext cx="59187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 smtClean="0"/>
              <a:t>Allelic ratio = ref/total</a:t>
            </a:r>
          </a:p>
          <a:p>
            <a:pPr marL="514350" indent="-514350">
              <a:buAutoNum type="arabicPeriod"/>
            </a:pPr>
            <a:endParaRPr lang="en-US" sz="2800" dirty="0"/>
          </a:p>
          <a:p>
            <a:pPr marL="514350" indent="-514350">
              <a:buAutoNum type="arabicPeriod"/>
            </a:pPr>
            <a:r>
              <a:rPr lang="en-US" sz="2800" dirty="0" smtClean="0"/>
              <a:t>To detect allele-specific imbalance, use statistical test</a:t>
            </a:r>
            <a:br>
              <a:rPr lang="en-US" sz="2800" dirty="0" smtClean="0"/>
            </a:br>
            <a:r>
              <a:rPr lang="en-US" sz="2800" dirty="0" smtClean="0"/>
              <a:t>-- deviation from allelic ratio of 0.5 (balance)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430" y="1552802"/>
            <a:ext cx="4407140" cy="3550483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672" y="1552802"/>
            <a:ext cx="4407408" cy="354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39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Untitled-3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04799" y="94596"/>
            <a:ext cx="11771585" cy="6274675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  <a:reflection endPos="0" dir="5400000" sy="-100000" algn="bl" rotWithShape="0"/>
          </a:effectLst>
        </p:spPr>
      </p:pic>
      <p:sp>
        <p:nvSpPr>
          <p:cNvPr id="11" name="TextBox 10"/>
          <p:cNvSpPr txBox="1"/>
          <p:nvPr/>
        </p:nvSpPr>
        <p:spPr>
          <a:xfrm>
            <a:off x="9259613" y="6495393"/>
            <a:ext cx="2830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Adapted from: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Nature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2010</a:t>
            </a:r>
          </a:p>
        </p:txBody>
      </p:sp>
      <p:pic>
        <p:nvPicPr>
          <p:cNvPr id="6" name="Content Placeholder 9" descr="Untitled-3.png"/>
          <p:cNvPicPr>
            <a:picLocks noChangeAspect="1"/>
          </p:cNvPicPr>
          <p:nvPr/>
        </p:nvPicPr>
        <p:blipFill rotWithShape="1">
          <a:blip r:embed="rId2" cstate="print"/>
          <a:srcRect r="94643"/>
          <a:stretch/>
        </p:blipFill>
        <p:spPr>
          <a:xfrm>
            <a:off x="304798" y="110360"/>
            <a:ext cx="630622" cy="6274675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  <a:reflection endPos="0" dir="5400000" sy="-100000" algn="bl" rotWithShape="0"/>
          </a:effectLst>
        </p:spPr>
      </p:pic>
      <p:pic>
        <p:nvPicPr>
          <p:cNvPr id="7" name="Content Placeholder 9" descr="Untitled-3.png"/>
          <p:cNvPicPr>
            <a:picLocks noChangeAspect="1"/>
          </p:cNvPicPr>
          <p:nvPr/>
        </p:nvPicPr>
        <p:blipFill rotWithShape="1">
          <a:blip r:embed="rId2" cstate="print"/>
          <a:srcRect l="5363" t="96147" r="86"/>
          <a:stretch/>
        </p:blipFill>
        <p:spPr>
          <a:xfrm>
            <a:off x="935417" y="6148554"/>
            <a:ext cx="11130457" cy="241737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  <a:reflection endPos="0" dir="5400000" sy="-100000" algn="bl" rotWithShape="0"/>
          </a:effectLst>
        </p:spPr>
      </p:pic>
      <p:pic>
        <p:nvPicPr>
          <p:cNvPr id="12" name="Content Placeholder 9" descr="Untitled-3.png"/>
          <p:cNvPicPr>
            <a:picLocks noChangeAspect="1"/>
          </p:cNvPicPr>
          <p:nvPr/>
        </p:nvPicPr>
        <p:blipFill rotWithShape="1">
          <a:blip r:embed="rId2" cstate="print"/>
          <a:srcRect l="5364" t="-216" r="264" b="82629"/>
          <a:stretch/>
        </p:blipFill>
        <p:spPr>
          <a:xfrm>
            <a:off x="924907" y="105105"/>
            <a:ext cx="11109437" cy="1103587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  <a:reflection endPos="0" dir="5400000" sy="-100000" algn="bl" rotWithShape="0"/>
          </a:effectLst>
        </p:spPr>
      </p:pic>
      <p:pic>
        <p:nvPicPr>
          <p:cNvPr id="13" name="Content Placeholder 9" descr="Untitled-3.png"/>
          <p:cNvPicPr>
            <a:picLocks noChangeAspect="1"/>
          </p:cNvPicPr>
          <p:nvPr/>
        </p:nvPicPr>
        <p:blipFill rotWithShape="1">
          <a:blip r:embed="rId2" cstate="print"/>
          <a:srcRect l="72148" t="13350" r="10353" b="69900"/>
          <a:stretch/>
        </p:blipFill>
        <p:spPr>
          <a:xfrm>
            <a:off x="8797157" y="956442"/>
            <a:ext cx="2060028" cy="1051034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  <a:reflection endPos="0" dir="5400000" sy="-100000" algn="bl" rotWithShape="0"/>
          </a:effectLst>
        </p:spPr>
      </p:pic>
      <p:pic>
        <p:nvPicPr>
          <p:cNvPr id="14" name="Content Placeholder 9" descr="Untitled-3.png"/>
          <p:cNvPicPr>
            <a:picLocks noChangeAspect="1"/>
          </p:cNvPicPr>
          <p:nvPr/>
        </p:nvPicPr>
        <p:blipFill rotWithShape="1">
          <a:blip r:embed="rId2" cstate="print"/>
          <a:srcRect l="64381" t="31440" r="19549" b="56668"/>
          <a:stretch/>
        </p:blipFill>
        <p:spPr>
          <a:xfrm>
            <a:off x="7882757" y="2102070"/>
            <a:ext cx="1891862" cy="746234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  <a:reflection endPos="0" dir="5400000" sy="-100000" algn="bl" rotWithShape="0"/>
          </a:effectLst>
        </p:spPr>
      </p:pic>
      <p:pic>
        <p:nvPicPr>
          <p:cNvPr id="15" name="Content Placeholder 9" descr="Untitled-3.png"/>
          <p:cNvPicPr>
            <a:picLocks noChangeAspect="1"/>
          </p:cNvPicPr>
          <p:nvPr/>
        </p:nvPicPr>
        <p:blipFill rotWithShape="1">
          <a:blip r:embed="rId2" cstate="print"/>
          <a:srcRect l="62506" t="47520" r="29281" b="45446"/>
          <a:stretch/>
        </p:blipFill>
        <p:spPr>
          <a:xfrm>
            <a:off x="7630510" y="3111065"/>
            <a:ext cx="966952" cy="441433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  <a:reflection endPos="0" dir="5400000" sy="-100000" algn="bl" rotWithShape="0"/>
          </a:effectLst>
        </p:spPr>
      </p:pic>
      <p:pic>
        <p:nvPicPr>
          <p:cNvPr id="16" name="Content Placeholder 9" descr="Untitled-3.png"/>
          <p:cNvPicPr>
            <a:picLocks noChangeAspect="1"/>
          </p:cNvPicPr>
          <p:nvPr/>
        </p:nvPicPr>
        <p:blipFill rotWithShape="1">
          <a:blip r:embed="rId2" cstate="print"/>
          <a:srcRect l="93308" t="12850" r="889" b="76097"/>
          <a:stretch/>
        </p:blipFill>
        <p:spPr>
          <a:xfrm>
            <a:off x="11267087" y="924910"/>
            <a:ext cx="683172" cy="693683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  <a:reflection endPos="0" dir="5400000" sy="-100000" algn="bl" rotWithShape="0"/>
          </a:effectLst>
        </p:spPr>
      </p:pic>
      <p:pic>
        <p:nvPicPr>
          <p:cNvPr id="17" name="Content Placeholder 9" descr="Untitled-3.png"/>
          <p:cNvPicPr>
            <a:picLocks noChangeAspect="1"/>
          </p:cNvPicPr>
          <p:nvPr/>
        </p:nvPicPr>
        <p:blipFill rotWithShape="1">
          <a:blip r:embed="rId2" cstate="print"/>
          <a:srcRect l="40456" t="72307" r="48474" b="19152"/>
          <a:stretch/>
        </p:blipFill>
        <p:spPr>
          <a:xfrm>
            <a:off x="5034455" y="4666593"/>
            <a:ext cx="1303283" cy="536028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  <a:reflection endPos="0" dir="5400000" sy="-100000" algn="bl" rotWithShape="0"/>
          </a:effectLst>
        </p:spPr>
      </p:pic>
      <p:pic>
        <p:nvPicPr>
          <p:cNvPr id="18" name="Content Placeholder 9" descr="Untitled-3.png"/>
          <p:cNvPicPr>
            <a:picLocks noChangeAspect="1"/>
          </p:cNvPicPr>
          <p:nvPr/>
        </p:nvPicPr>
        <p:blipFill rotWithShape="1">
          <a:blip r:embed="rId2" cstate="print"/>
          <a:srcRect l="11218" t="86876" r="84943" b="7429"/>
          <a:stretch/>
        </p:blipFill>
        <p:spPr>
          <a:xfrm>
            <a:off x="1597572" y="5580995"/>
            <a:ext cx="451944" cy="357351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  <a:reflection endPos="0" dir="5400000" sy="-100000" algn="bl" rotWithShape="0"/>
          </a:effectLst>
        </p:spPr>
      </p:pic>
      <p:pic>
        <p:nvPicPr>
          <p:cNvPr id="9" name="Picture 8" descr="Untitled-10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819692" y="1481963"/>
            <a:ext cx="4256692" cy="2466882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1742485" y="5379064"/>
            <a:ext cx="180909" cy="180909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0" name="Straight Connector 19"/>
          <p:cNvCxnSpPr>
            <a:stCxn id="19" idx="0"/>
          </p:cNvCxnSpPr>
          <p:nvPr/>
        </p:nvCxnSpPr>
        <p:spPr>
          <a:xfrm flipH="1" flipV="1">
            <a:off x="1832939" y="5105006"/>
            <a:ext cx="1" cy="2740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18782" y="4236856"/>
            <a:ext cx="1715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cs typeface="Arial" panose="020B0604020202020204" pitchFamily="34" charset="0"/>
              </a:rPr>
              <a:t>Two composite human haploid genome drafts</a:t>
            </a:r>
          </a:p>
        </p:txBody>
      </p:sp>
      <p:sp>
        <p:nvSpPr>
          <p:cNvPr id="30" name="Oval 29"/>
          <p:cNvSpPr/>
          <p:nvPr/>
        </p:nvSpPr>
        <p:spPr>
          <a:xfrm>
            <a:off x="4809273" y="4924099"/>
            <a:ext cx="180909" cy="180909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3" name="Straight Connector 32"/>
          <p:cNvCxnSpPr>
            <a:stCxn id="30" idx="2"/>
          </p:cNvCxnSpPr>
          <p:nvPr/>
        </p:nvCxnSpPr>
        <p:spPr>
          <a:xfrm flipH="1" flipV="1">
            <a:off x="4620366" y="5014553"/>
            <a:ext cx="188907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904946" y="4438444"/>
            <a:ext cx="1715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cs typeface="Arial" panose="020B0604020202020204" pitchFamily="34" charset="0"/>
              </a:rPr>
              <a:t>Human Genome Project completed</a:t>
            </a:r>
          </a:p>
        </p:txBody>
      </p:sp>
      <p:pic>
        <p:nvPicPr>
          <p:cNvPr id="48" name="Content Placeholder 9" descr="Untitled-3.png"/>
          <p:cNvPicPr>
            <a:picLocks noChangeAspect="1"/>
          </p:cNvPicPr>
          <p:nvPr/>
        </p:nvPicPr>
        <p:blipFill rotWithShape="1">
          <a:blip r:embed="rId2" cstate="print"/>
          <a:srcRect r="99420"/>
          <a:stretch/>
        </p:blipFill>
        <p:spPr>
          <a:xfrm>
            <a:off x="115892" y="115614"/>
            <a:ext cx="188906" cy="6274675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  <a:reflection endPos="0" dir="5400000" sy="-100000" algn="bl" rotWithShape="0"/>
          </a:effectLst>
        </p:spPr>
      </p:pic>
      <p:sp>
        <p:nvSpPr>
          <p:cNvPr id="47" name="TextBox 46"/>
          <p:cNvSpPr txBox="1"/>
          <p:nvPr/>
        </p:nvSpPr>
        <p:spPr>
          <a:xfrm rot="16200000">
            <a:off x="-819806" y="3363309"/>
            <a:ext cx="2364815" cy="400110"/>
          </a:xfrm>
          <a:prstGeom prst="rect">
            <a:avLst/>
          </a:prstGeom>
          <a:solidFill>
            <a:srgbClr val="F6F4E8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Billions of base pairs</a:t>
            </a:r>
          </a:p>
        </p:txBody>
      </p:sp>
      <p:pic>
        <p:nvPicPr>
          <p:cNvPr id="50" name="Content Placeholder 9" descr="Untitled-3.png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1920" t="16332" r="67455" b="68258"/>
          <a:stretch/>
        </p:blipFill>
        <p:spPr>
          <a:xfrm>
            <a:off x="1784525" y="2764225"/>
            <a:ext cx="1250731" cy="966951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  <a:reflection endPos="0" dir="5400000" sy="-100000" algn="bl" rotWithShape="0"/>
          </a:effectLst>
        </p:spPr>
      </p:pic>
      <p:pic>
        <p:nvPicPr>
          <p:cNvPr id="51" name="Content Placeholder 9" descr="Untitled-3.png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1920" t="16332" r="67455" b="68258"/>
          <a:stretch/>
        </p:blipFill>
        <p:spPr>
          <a:xfrm>
            <a:off x="2888110" y="2769477"/>
            <a:ext cx="1250731" cy="966951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  <a:reflection endPos="0" dir="5400000" sy="-100000" algn="bl" rotWithShape="0"/>
          </a:effectLst>
        </p:spPr>
      </p:pic>
      <p:pic>
        <p:nvPicPr>
          <p:cNvPr id="52" name="Content Placeholder 9" descr="Untitled-3.png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1920" t="16332" r="67455" b="68258"/>
          <a:stretch/>
        </p:blipFill>
        <p:spPr>
          <a:xfrm>
            <a:off x="6196636" y="1931278"/>
            <a:ext cx="1250731" cy="966951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  <a:reflection endPos="0" dir="5400000" sy="-100000" algn="bl" rotWithShape="0"/>
          </a:effectLst>
        </p:spPr>
      </p:pic>
      <p:pic>
        <p:nvPicPr>
          <p:cNvPr id="53" name="Content Placeholder 9" descr="Untitled-3.png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1920" t="16332" r="67455" b="70118"/>
          <a:stretch/>
        </p:blipFill>
        <p:spPr>
          <a:xfrm>
            <a:off x="5110018" y="1947406"/>
            <a:ext cx="1233762" cy="850225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  <a:reflection endPos="0" dir="5400000" sy="-100000" algn="bl" rotWithShape="0"/>
          </a:effectLst>
        </p:spPr>
      </p:pic>
      <p:pic>
        <p:nvPicPr>
          <p:cNvPr id="54" name="Content Placeholder 9" descr="Untitled-3.png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3085" t="16332" r="67455" b="68258"/>
          <a:stretch/>
        </p:blipFill>
        <p:spPr>
          <a:xfrm>
            <a:off x="1040524" y="2769475"/>
            <a:ext cx="853924" cy="966951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  <a:reflection endPos="0" dir="5400000" sy="-100000" algn="bl" rotWithShape="0"/>
          </a:effectLst>
        </p:spPr>
      </p:pic>
      <p:pic>
        <p:nvPicPr>
          <p:cNvPr id="55" name="Content Placeholder 9" descr="Untitled-3.png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1920" t="16332" r="67455" b="68258"/>
          <a:stretch/>
        </p:blipFill>
        <p:spPr>
          <a:xfrm>
            <a:off x="5110020" y="3584386"/>
            <a:ext cx="1250731" cy="966951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  <a:reflection endPos="0" dir="5400000" sy="-100000" algn="bl" rotWithShape="0"/>
          </a:effectLst>
        </p:spPr>
      </p:pic>
      <p:pic>
        <p:nvPicPr>
          <p:cNvPr id="56" name="Content Placeholder 9" descr="Untitled-3.png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1920" t="16332" r="67204" b="68258"/>
          <a:stretch/>
        </p:blipFill>
        <p:spPr>
          <a:xfrm>
            <a:off x="6230881" y="3592269"/>
            <a:ext cx="1237504" cy="966951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  <a:reflection endPos="0" dir="5400000" sy="-100000" algn="bl" rotWithShape="0"/>
          </a:effectLst>
        </p:spPr>
      </p:pic>
      <p:sp>
        <p:nvSpPr>
          <p:cNvPr id="67" name="Oval 66"/>
          <p:cNvSpPr/>
          <p:nvPr/>
        </p:nvSpPr>
        <p:spPr>
          <a:xfrm>
            <a:off x="7915303" y="3397457"/>
            <a:ext cx="180909" cy="180909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74" name="Straight Connector 73"/>
          <p:cNvCxnSpPr/>
          <p:nvPr/>
        </p:nvCxnSpPr>
        <p:spPr>
          <a:xfrm flipV="1">
            <a:off x="9619518" y="2898229"/>
            <a:ext cx="0" cy="3250325"/>
          </a:xfrm>
          <a:prstGeom prst="line">
            <a:avLst/>
          </a:prstGeom>
          <a:ln w="28575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Oval 76"/>
          <p:cNvSpPr/>
          <p:nvPr/>
        </p:nvSpPr>
        <p:spPr>
          <a:xfrm>
            <a:off x="9078706" y="2652379"/>
            <a:ext cx="180909" cy="180909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330486" y="2212532"/>
            <a:ext cx="3094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cs typeface="Arial" panose="020B0604020202020204" pitchFamily="34" charset="0"/>
              </a:rPr>
              <a:t>James Watson’s genome</a:t>
            </a:r>
          </a:p>
          <a:p>
            <a:pPr algn="r"/>
            <a:r>
              <a:rPr lang="en-US" b="1" dirty="0">
                <a:cs typeface="Arial" panose="020B0604020202020204" pitchFamily="34" charset="0"/>
              </a:rPr>
              <a:t>(first by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next-gen sequencing</a:t>
            </a:r>
            <a:r>
              <a:rPr lang="en-US" b="1" dirty="0">
                <a:cs typeface="Arial" panose="020B0604020202020204" pitchFamily="34" charset="0"/>
              </a:rPr>
              <a:t>)</a:t>
            </a:r>
          </a:p>
        </p:txBody>
      </p:sp>
      <p:sp>
        <p:nvSpPr>
          <p:cNvPr id="85" name="Oval 84"/>
          <p:cNvSpPr/>
          <p:nvPr/>
        </p:nvSpPr>
        <p:spPr>
          <a:xfrm>
            <a:off x="8265485" y="3736426"/>
            <a:ext cx="449912" cy="44991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6" name="Oval 85"/>
          <p:cNvSpPr/>
          <p:nvPr/>
        </p:nvSpPr>
        <p:spPr>
          <a:xfrm>
            <a:off x="9377259" y="3127449"/>
            <a:ext cx="449912" cy="44991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87" name="Oval 86"/>
          <p:cNvSpPr/>
          <p:nvPr/>
        </p:nvSpPr>
        <p:spPr>
          <a:xfrm>
            <a:off x="10319446" y="2492747"/>
            <a:ext cx="860826" cy="86082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88" name="Oval 87"/>
          <p:cNvSpPr/>
          <p:nvPr/>
        </p:nvSpPr>
        <p:spPr>
          <a:xfrm>
            <a:off x="11369178" y="1847045"/>
            <a:ext cx="645702" cy="64570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93" name="Oval 92"/>
          <p:cNvSpPr/>
          <p:nvPr/>
        </p:nvSpPr>
        <p:spPr>
          <a:xfrm>
            <a:off x="9511762" y="1527012"/>
            <a:ext cx="180909" cy="180909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94" name="Straight Connector 93"/>
          <p:cNvCxnSpPr>
            <a:stCxn id="93" idx="2"/>
          </p:cNvCxnSpPr>
          <p:nvPr/>
        </p:nvCxnSpPr>
        <p:spPr>
          <a:xfrm flipH="1" flipV="1">
            <a:off x="7987390" y="1616338"/>
            <a:ext cx="1524370" cy="11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4842950" y="1363155"/>
            <a:ext cx="2963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cs typeface="Arial" panose="020B0604020202020204" pitchFamily="34" charset="0"/>
              </a:rPr>
              <a:t>George Church &amp; the Personal Genome Project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172026" y="3267254"/>
            <a:ext cx="2478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cs typeface="Arial" panose="020B0604020202020204" pitchFamily="34" charset="0"/>
              </a:rPr>
              <a:t>Craig Venter’s genome</a:t>
            </a:r>
          </a:p>
          <a:p>
            <a:pPr algn="r"/>
            <a:r>
              <a:rPr lang="en-US" b="1" dirty="0">
                <a:cs typeface="Arial" panose="020B0604020202020204" pitchFamily="34" charset="0"/>
              </a:rPr>
              <a:t>(by Sanger sequencing)</a:t>
            </a:r>
          </a:p>
        </p:txBody>
      </p:sp>
      <p:pic>
        <p:nvPicPr>
          <p:cNvPr id="60" name="Picture 59" descr="Untitled-10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35418" y="3920365"/>
            <a:ext cx="6962116" cy="2148570"/>
          </a:xfrm>
          <a:prstGeom prst="rect">
            <a:avLst/>
          </a:prstGeom>
        </p:spPr>
      </p:pic>
      <p:cxnSp>
        <p:nvCxnSpPr>
          <p:cNvPr id="61" name="Straight Connector 60"/>
          <p:cNvCxnSpPr/>
          <p:nvPr/>
        </p:nvCxnSpPr>
        <p:spPr>
          <a:xfrm flipH="1">
            <a:off x="6578215" y="2742084"/>
            <a:ext cx="25004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5749159" y="3487910"/>
            <a:ext cx="216614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8</a:t>
            </a:fld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184353" y="263161"/>
            <a:ext cx="842624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The Rise of the Personal Genome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60805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29136"/>
            <a:ext cx="10515600" cy="79471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Accounting for </a:t>
            </a:r>
            <a:r>
              <a:rPr lang="en-US" b="1" dirty="0" err="1" smtClean="0"/>
              <a:t>overdispersion</a:t>
            </a:r>
            <a:r>
              <a:rPr lang="en-US" b="1" dirty="0" smtClean="0"/>
              <a:t>:</a:t>
            </a:r>
            <a:br>
              <a:rPr lang="en-US" b="1" dirty="0" smtClean="0"/>
            </a:br>
            <a:r>
              <a:rPr lang="en-US" b="1" dirty="0" smtClean="0"/>
              <a:t>Binomial VS Beta-binomial</a:t>
            </a:r>
            <a:endParaRPr lang="en-US" b="1" dirty="0"/>
          </a:p>
        </p:txBody>
      </p:sp>
      <p:pic>
        <p:nvPicPr>
          <p:cNvPr id="19" name="Content Placeholder 18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29"/>
          <a:stretch/>
        </p:blipFill>
        <p:spPr>
          <a:xfrm>
            <a:off x="957383" y="1654471"/>
            <a:ext cx="5297114" cy="4453721"/>
          </a:xfrm>
        </p:spPr>
      </p:pic>
      <p:pic>
        <p:nvPicPr>
          <p:cNvPr id="21" name="Content Placeholder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1" r="33272" b="66110"/>
          <a:stretch/>
        </p:blipFill>
        <p:spPr>
          <a:xfrm>
            <a:off x="6254496" y="1654471"/>
            <a:ext cx="1426463" cy="150935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10416" y="6461065"/>
            <a:ext cx="5125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/>
              <a:t>Chen J.</a:t>
            </a:r>
            <a:r>
              <a:rPr lang="en-US" dirty="0"/>
              <a:t>, Rozowsky J. </a:t>
            </a:r>
            <a:r>
              <a:rPr lang="en-US" i="1" dirty="0"/>
              <a:t>et al.</a:t>
            </a:r>
            <a:r>
              <a:rPr lang="en-US" dirty="0"/>
              <a:t> (manuscript under review)</a:t>
            </a:r>
          </a:p>
        </p:txBody>
      </p:sp>
    </p:spTree>
    <p:extLst>
      <p:ext uri="{BB962C8B-B14F-4D97-AF65-F5344CB8AC3E}">
        <p14:creationId xmlns:p14="http://schemas.microsoft.com/office/powerpoint/2010/main" val="355973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29136"/>
            <a:ext cx="10515600" cy="79471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Accounting for </a:t>
            </a:r>
            <a:r>
              <a:rPr lang="en-US" b="1" dirty="0" err="1" smtClean="0"/>
              <a:t>overdispersion</a:t>
            </a:r>
            <a:r>
              <a:rPr lang="en-US" b="1" dirty="0" smtClean="0"/>
              <a:t>:</a:t>
            </a:r>
            <a:br>
              <a:rPr lang="en-US" b="1" dirty="0" smtClean="0"/>
            </a:br>
            <a:r>
              <a:rPr lang="en-US" b="1" dirty="0" smtClean="0"/>
              <a:t>Binomial VS Beta-binomial</a:t>
            </a:r>
            <a:endParaRPr lang="en-US" b="1" dirty="0"/>
          </a:p>
        </p:txBody>
      </p:sp>
      <p:pic>
        <p:nvPicPr>
          <p:cNvPr id="19" name="Content Placeholder 1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82" y="1654471"/>
            <a:ext cx="10076033" cy="4453721"/>
          </a:xfrm>
        </p:spPr>
      </p:pic>
      <p:sp>
        <p:nvSpPr>
          <p:cNvPr id="4" name="Rectangle 3"/>
          <p:cNvSpPr/>
          <p:nvPr/>
        </p:nvSpPr>
        <p:spPr>
          <a:xfrm>
            <a:off x="210416" y="6461065"/>
            <a:ext cx="5125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/>
              <a:t>Chen J.</a:t>
            </a:r>
            <a:r>
              <a:rPr lang="en-US" dirty="0"/>
              <a:t>, Rozowsky J. </a:t>
            </a:r>
            <a:r>
              <a:rPr lang="en-US" i="1" dirty="0"/>
              <a:t>et al.</a:t>
            </a:r>
            <a:r>
              <a:rPr lang="en-US" dirty="0"/>
              <a:t> (manuscript under review)</a:t>
            </a:r>
          </a:p>
        </p:txBody>
      </p:sp>
    </p:spTree>
    <p:extLst>
      <p:ext uri="{BB962C8B-B14F-4D97-AF65-F5344CB8AC3E}">
        <p14:creationId xmlns:p14="http://schemas.microsoft.com/office/powerpoint/2010/main" val="153622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29136"/>
            <a:ext cx="10515600" cy="79471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Accounting for </a:t>
            </a:r>
            <a:r>
              <a:rPr lang="en-US" b="1" dirty="0" err="1" smtClean="0"/>
              <a:t>overdispersion</a:t>
            </a:r>
            <a:r>
              <a:rPr lang="en-US" b="1" dirty="0" smtClean="0"/>
              <a:t>:</a:t>
            </a:r>
            <a:br>
              <a:rPr lang="en-US" b="1" dirty="0" smtClean="0"/>
            </a:br>
            <a:r>
              <a:rPr lang="en-US" b="1" dirty="0" smtClean="0"/>
              <a:t>Binomial VS Beta-binomial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13"/>
          <a:stretch/>
        </p:blipFill>
        <p:spPr>
          <a:xfrm>
            <a:off x="936043" y="1388621"/>
            <a:ext cx="5098997" cy="5072444"/>
          </a:xfr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7" r="35025" b="63995"/>
          <a:stretch/>
        </p:blipFill>
        <p:spPr>
          <a:xfrm>
            <a:off x="6035039" y="1388621"/>
            <a:ext cx="1298449" cy="18263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0416" y="6461065"/>
            <a:ext cx="5125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/>
              <a:t>Chen J.</a:t>
            </a:r>
            <a:r>
              <a:rPr lang="en-US" dirty="0"/>
              <a:t>, Rozowsky J. </a:t>
            </a:r>
            <a:r>
              <a:rPr lang="en-US" i="1" dirty="0"/>
              <a:t>et al.</a:t>
            </a:r>
            <a:r>
              <a:rPr lang="en-US" dirty="0"/>
              <a:t> (manuscript under review)</a:t>
            </a:r>
          </a:p>
        </p:txBody>
      </p:sp>
    </p:spTree>
    <p:extLst>
      <p:ext uri="{BB962C8B-B14F-4D97-AF65-F5344CB8AC3E}">
        <p14:creationId xmlns:p14="http://schemas.microsoft.com/office/powerpoint/2010/main" val="176313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29136"/>
            <a:ext cx="10515600" cy="79471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Accounting for </a:t>
            </a:r>
            <a:r>
              <a:rPr lang="en-US" b="1" dirty="0" err="1" smtClean="0"/>
              <a:t>overdispersion</a:t>
            </a:r>
            <a:r>
              <a:rPr lang="en-US" b="1" dirty="0" smtClean="0"/>
              <a:t>:</a:t>
            </a:r>
            <a:br>
              <a:rPr lang="en-US" b="1" dirty="0" smtClean="0"/>
            </a:br>
            <a:r>
              <a:rPr lang="en-US" b="1" dirty="0" smtClean="0"/>
              <a:t>Binomial VS Beta-binomial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43" y="1388621"/>
            <a:ext cx="9846034" cy="5072444"/>
          </a:xfrm>
        </p:spPr>
      </p:pic>
      <p:sp>
        <p:nvSpPr>
          <p:cNvPr id="5" name="Rectangle 4"/>
          <p:cNvSpPr/>
          <p:nvPr/>
        </p:nvSpPr>
        <p:spPr>
          <a:xfrm>
            <a:off x="210416" y="6461065"/>
            <a:ext cx="5125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/>
              <a:t>Chen J.</a:t>
            </a:r>
            <a:r>
              <a:rPr lang="en-US" dirty="0"/>
              <a:t>, Rozowsky J. </a:t>
            </a:r>
            <a:r>
              <a:rPr lang="en-US" i="1" dirty="0"/>
              <a:t>et al.</a:t>
            </a:r>
            <a:r>
              <a:rPr lang="en-US" dirty="0"/>
              <a:t> (manuscript under review)</a:t>
            </a:r>
          </a:p>
        </p:txBody>
      </p:sp>
    </p:spTree>
    <p:extLst>
      <p:ext uri="{BB962C8B-B14F-4D97-AF65-F5344CB8AC3E}">
        <p14:creationId xmlns:p14="http://schemas.microsoft.com/office/powerpoint/2010/main" val="143404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53098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2-step serial </a:t>
            </a:r>
            <a:r>
              <a:rPr lang="en-US" dirty="0" err="1" smtClean="0"/>
              <a:t>overdispersion</a:t>
            </a:r>
            <a:r>
              <a:rPr lang="en-US" dirty="0" smtClean="0"/>
              <a:t> calculation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84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" t="25491" r="17584" b="24687"/>
          <a:stretch/>
        </p:blipFill>
        <p:spPr>
          <a:xfrm>
            <a:off x="2505456" y="1098745"/>
            <a:ext cx="6504888" cy="536232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1307592" y="2922337"/>
            <a:ext cx="2578608" cy="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298448" y="4202497"/>
            <a:ext cx="2587752" cy="27432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10416" y="6461065"/>
            <a:ext cx="5125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/>
              <a:t>Chen J.</a:t>
            </a:r>
            <a:r>
              <a:rPr lang="en-US" dirty="0"/>
              <a:t>, Rozowsky J. </a:t>
            </a:r>
            <a:r>
              <a:rPr lang="en-US" i="1" dirty="0"/>
              <a:t>et al.</a:t>
            </a:r>
            <a:r>
              <a:rPr lang="en-US" dirty="0"/>
              <a:t> (manuscript under review)</a:t>
            </a:r>
          </a:p>
        </p:txBody>
      </p:sp>
    </p:spTree>
    <p:extLst>
      <p:ext uri="{BB962C8B-B14F-4D97-AF65-F5344CB8AC3E}">
        <p14:creationId xmlns:p14="http://schemas.microsoft.com/office/powerpoint/2010/main" val="405943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/>
              <a:t>AlleleDB</a:t>
            </a:r>
            <a:r>
              <a:rPr lang="en-US" b="1" dirty="0" smtClean="0"/>
              <a:t>: repository and visualization for allele-specific binding and expression variants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37954-4145-4234-9761-04853FE855D6}" type="slidenum">
              <a:rPr lang="en-US" smtClean="0"/>
              <a:t>85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962579" y="2844931"/>
            <a:ext cx="51334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Interfaces with UCSC genome browser</a:t>
            </a:r>
            <a:endParaRPr lang="en-US" sz="3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7"/>
          <a:stretch/>
        </p:blipFill>
        <p:spPr>
          <a:xfrm>
            <a:off x="135744" y="1498510"/>
            <a:ext cx="7938408" cy="5222967"/>
          </a:xfrm>
        </p:spPr>
      </p:pic>
      <p:sp>
        <p:nvSpPr>
          <p:cNvPr id="9" name="Rectangle 8"/>
          <p:cNvSpPr/>
          <p:nvPr/>
        </p:nvSpPr>
        <p:spPr>
          <a:xfrm>
            <a:off x="0" y="1380744"/>
            <a:ext cx="530352" cy="5852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70064" y="1690690"/>
            <a:ext cx="704088" cy="1006790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5349240" y="2697480"/>
            <a:ext cx="2029968" cy="61264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7827264" y="2697480"/>
            <a:ext cx="246888" cy="61264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715512" y="1690690"/>
            <a:ext cx="213360" cy="1006790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3363776" y="2697480"/>
            <a:ext cx="351736" cy="61264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928872" y="2697480"/>
            <a:ext cx="177186" cy="61264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163432" y="1690690"/>
            <a:ext cx="609059" cy="1006790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1163432" y="2697480"/>
            <a:ext cx="2" cy="61264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772491" y="2697480"/>
            <a:ext cx="522653" cy="61264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5779719" y="6488668"/>
            <a:ext cx="5125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/>
              <a:t>Chen J.</a:t>
            </a:r>
            <a:r>
              <a:rPr lang="en-US" dirty="0"/>
              <a:t>, Rozowsky J. </a:t>
            </a:r>
            <a:r>
              <a:rPr lang="en-US" i="1" dirty="0"/>
              <a:t>et al.</a:t>
            </a:r>
            <a:r>
              <a:rPr lang="en-US" dirty="0"/>
              <a:t> (manuscript under review)</a:t>
            </a:r>
          </a:p>
        </p:txBody>
      </p:sp>
    </p:spTree>
    <p:extLst>
      <p:ext uri="{BB962C8B-B14F-4D97-AF65-F5344CB8AC3E}">
        <p14:creationId xmlns:p14="http://schemas.microsoft.com/office/powerpoint/2010/main" val="300298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30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75973" y="2796263"/>
            <a:ext cx="2061594" cy="991335"/>
          </a:xfrm>
          <a:prstGeom prst="rect">
            <a:avLst/>
          </a:prstGeom>
          <a:noFill/>
          <a:ln>
            <a:solidFill>
              <a:schemeClr val="tx1"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Using personal genomes to further annotate allele-specific genomic regions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35657"/>
            <a:ext cx="10515600" cy="106528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Does </a:t>
            </a:r>
            <a:r>
              <a:rPr lang="en-US" dirty="0"/>
              <a:t>a particular genomic element have a higher tendency to be </a:t>
            </a:r>
            <a:r>
              <a:rPr lang="en-US" dirty="0" smtClean="0"/>
              <a:t>allele-specific?</a:t>
            </a:r>
          </a:p>
          <a:p>
            <a:pPr marL="0" indent="0">
              <a:buNone/>
            </a:pPr>
            <a:r>
              <a:rPr lang="en-US" dirty="0" smtClean="0"/>
              <a:t>-- Fisher’s exact test, for the enrichment of allele-specific variants in the element (with respect to non-allele-specific variants)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37954-4145-4234-9761-04853FE855D6}" type="slidenum">
              <a:rPr lang="en-US" smtClean="0"/>
              <a:t>86</a:t>
            </a:fld>
            <a:endParaRPr lang="en-US"/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6073" y="2796263"/>
            <a:ext cx="164592" cy="749808"/>
          </a:xfrm>
          <a:prstGeom prst="rect">
            <a:avLst/>
          </a:prstGeom>
        </p:spPr>
      </p:pic>
      <p:pic>
        <p:nvPicPr>
          <p:cNvPr id="176" name="Picture 3" descr="C:\Users\JM\Pics\science graphics\stickman_blue.pn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 flipH="1">
            <a:off x="2512549" y="3789208"/>
            <a:ext cx="168116" cy="751579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7933" y="4841398"/>
            <a:ext cx="167720" cy="74980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878973" y="3018767"/>
            <a:ext cx="6858000" cy="381000"/>
            <a:chOff x="2878973" y="2512418"/>
            <a:chExt cx="6858000" cy="381000"/>
          </a:xfrm>
        </p:grpSpPr>
        <p:sp>
          <p:nvSpPr>
            <p:cNvPr id="69" name="Rectangle 68"/>
            <p:cNvSpPr/>
            <p:nvPr/>
          </p:nvSpPr>
          <p:spPr>
            <a:xfrm flipV="1">
              <a:off x="2878973" y="2710537"/>
              <a:ext cx="6858000" cy="457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3344486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3649286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3801686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3954086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4106486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6231773" y="2512418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6384173" y="2512418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6536573" y="2512418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6688973" y="2512418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6841373" y="2512418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6993773" y="2512418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8060573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8212973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8517773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8822573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3496886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4258886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7908173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5469773" y="2512418"/>
              <a:ext cx="152400" cy="381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7603373" y="2512418"/>
              <a:ext cx="152400" cy="381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878973" y="2512418"/>
              <a:ext cx="6858000" cy="381000"/>
              <a:chOff x="2878973" y="3127559"/>
              <a:chExt cx="6858000" cy="381000"/>
            </a:xfrm>
          </p:grpSpPr>
          <p:sp>
            <p:nvSpPr>
              <p:cNvPr id="70" name="Rectangle 69"/>
              <p:cNvSpPr/>
              <p:nvPr/>
            </p:nvSpPr>
            <p:spPr>
              <a:xfrm>
                <a:off x="28789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30313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31837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44029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45553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47077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48601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50125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51649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53173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56221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57745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59269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60793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71461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72985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74509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77557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83653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86701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89749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91273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92797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94321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95845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3488573" y="2512418"/>
              <a:ext cx="4876800" cy="304800"/>
              <a:chOff x="3488573" y="3127559"/>
              <a:chExt cx="4876800" cy="304800"/>
            </a:xfrm>
          </p:grpSpPr>
          <p:sp>
            <p:nvSpPr>
              <p:cNvPr id="115" name="4-Point Star 114"/>
              <p:cNvSpPr/>
              <p:nvPr/>
            </p:nvSpPr>
            <p:spPr>
              <a:xfrm>
                <a:off x="3488573" y="3127559"/>
                <a:ext cx="143256" cy="304800"/>
              </a:xfrm>
              <a:prstGeom prst="star4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4-Point Star 115"/>
              <p:cNvSpPr/>
              <p:nvPr/>
            </p:nvSpPr>
            <p:spPr>
              <a:xfrm>
                <a:off x="4250573" y="3127559"/>
                <a:ext cx="143256" cy="304800"/>
              </a:xfrm>
              <a:prstGeom prst="star4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4-Point Star 117"/>
              <p:cNvSpPr/>
              <p:nvPr/>
            </p:nvSpPr>
            <p:spPr>
              <a:xfrm>
                <a:off x="7612517" y="3127559"/>
                <a:ext cx="143256" cy="304800"/>
              </a:xfrm>
              <a:prstGeom prst="star4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4-Point Star 118"/>
              <p:cNvSpPr/>
              <p:nvPr/>
            </p:nvSpPr>
            <p:spPr>
              <a:xfrm>
                <a:off x="8222117" y="3127559"/>
                <a:ext cx="143256" cy="304800"/>
              </a:xfrm>
              <a:prstGeom prst="star4">
                <a:avLst/>
              </a:prstGeom>
              <a:solidFill>
                <a:srgbClr val="41719C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7" name="4-Point Star 116"/>
            <p:cNvSpPr/>
            <p:nvPr/>
          </p:nvSpPr>
          <p:spPr>
            <a:xfrm>
              <a:off x="5469773" y="2512418"/>
              <a:ext cx="143256" cy="304800"/>
            </a:xfrm>
            <a:prstGeom prst="star4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873233" y="4965094"/>
            <a:ext cx="6858000" cy="381004"/>
            <a:chOff x="2873233" y="4458745"/>
            <a:chExt cx="6858000" cy="381004"/>
          </a:xfrm>
        </p:grpSpPr>
        <p:sp>
          <p:nvSpPr>
            <p:cNvPr id="177" name="Rectangle 176"/>
            <p:cNvSpPr/>
            <p:nvPr/>
          </p:nvSpPr>
          <p:spPr>
            <a:xfrm flipV="1">
              <a:off x="2873233" y="4656868"/>
              <a:ext cx="6858000" cy="457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3338746" y="4458749"/>
              <a:ext cx="152400" cy="381000"/>
            </a:xfrm>
            <a:prstGeom prst="rect">
              <a:avLst/>
            </a:prstGeom>
            <a:solidFill>
              <a:srgbClr val="66FFFF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3643546" y="4458749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3795946" y="4458749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3948346" y="4458749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4100746" y="4458749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6378433" y="4458749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6530833" y="4458749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6683233" y="4458749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6835633" y="4458749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8054833" y="4458749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8207233" y="4458749"/>
              <a:ext cx="152400" cy="381000"/>
            </a:xfrm>
            <a:prstGeom prst="rect">
              <a:avLst/>
            </a:prstGeom>
            <a:solidFill>
              <a:srgbClr val="66FFFF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8512033" y="4458749"/>
              <a:ext cx="152400" cy="381000"/>
            </a:xfrm>
            <a:prstGeom prst="rect">
              <a:avLst/>
            </a:prstGeom>
            <a:solidFill>
              <a:srgbClr val="66FFFF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8816833" y="4458749"/>
              <a:ext cx="152400" cy="381000"/>
            </a:xfrm>
            <a:prstGeom prst="rect">
              <a:avLst/>
            </a:prstGeom>
            <a:solidFill>
              <a:srgbClr val="66FFFF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3491146" y="4458749"/>
              <a:ext cx="152400" cy="381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4253146" y="4458749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7902433" y="4458749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6" name="Group 195"/>
            <p:cNvGrpSpPr/>
            <p:nvPr/>
          </p:nvGrpSpPr>
          <p:grpSpPr>
            <a:xfrm>
              <a:off x="2873233" y="4458749"/>
              <a:ext cx="6858000" cy="381000"/>
              <a:chOff x="2873232" y="3468151"/>
              <a:chExt cx="6858000" cy="381000"/>
            </a:xfrm>
            <a:solidFill>
              <a:srgbClr val="66FFFF"/>
            </a:solidFill>
          </p:grpSpPr>
          <p:sp>
            <p:nvSpPr>
              <p:cNvPr id="197" name="Rectangle 196"/>
              <p:cNvSpPr/>
              <p:nvPr/>
            </p:nvSpPr>
            <p:spPr>
              <a:xfrm>
                <a:off x="5464032" y="3468151"/>
                <a:ext cx="152400" cy="381000"/>
              </a:xfrm>
              <a:prstGeom prst="rect">
                <a:avLst/>
              </a:prstGeom>
              <a:grp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Rectangle 197"/>
              <p:cNvSpPr/>
              <p:nvPr/>
            </p:nvSpPr>
            <p:spPr>
              <a:xfrm>
                <a:off x="7597632" y="3468151"/>
                <a:ext cx="152400" cy="381000"/>
              </a:xfrm>
              <a:prstGeom prst="rect">
                <a:avLst/>
              </a:prstGeom>
              <a:grp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9" name="Group 198"/>
              <p:cNvGrpSpPr/>
              <p:nvPr/>
            </p:nvGrpSpPr>
            <p:grpSpPr>
              <a:xfrm>
                <a:off x="2873232" y="3468151"/>
                <a:ext cx="6858000" cy="381000"/>
                <a:chOff x="2878973" y="3127559"/>
                <a:chExt cx="6858000" cy="381000"/>
              </a:xfrm>
              <a:grpFill/>
            </p:grpSpPr>
            <p:sp>
              <p:nvSpPr>
                <p:cNvPr id="200" name="Rectangle 199"/>
                <p:cNvSpPr/>
                <p:nvPr/>
              </p:nvSpPr>
              <p:spPr>
                <a:xfrm>
                  <a:off x="28789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Rectangle 200"/>
                <p:cNvSpPr/>
                <p:nvPr/>
              </p:nvSpPr>
              <p:spPr>
                <a:xfrm>
                  <a:off x="30313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2" name="Rectangle 201"/>
                <p:cNvSpPr/>
                <p:nvPr/>
              </p:nvSpPr>
              <p:spPr>
                <a:xfrm>
                  <a:off x="31837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Rectangle 202"/>
                <p:cNvSpPr/>
                <p:nvPr/>
              </p:nvSpPr>
              <p:spPr>
                <a:xfrm>
                  <a:off x="44029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Rectangle 203"/>
                <p:cNvSpPr/>
                <p:nvPr/>
              </p:nvSpPr>
              <p:spPr>
                <a:xfrm>
                  <a:off x="47077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Rectangle 204"/>
                <p:cNvSpPr/>
                <p:nvPr/>
              </p:nvSpPr>
              <p:spPr>
                <a:xfrm>
                  <a:off x="48601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6" name="Rectangle 205"/>
                <p:cNvSpPr/>
                <p:nvPr/>
              </p:nvSpPr>
              <p:spPr>
                <a:xfrm>
                  <a:off x="50125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7" name="Rectangle 206"/>
                <p:cNvSpPr/>
                <p:nvPr/>
              </p:nvSpPr>
              <p:spPr>
                <a:xfrm>
                  <a:off x="51649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8" name="Rectangle 207"/>
                <p:cNvSpPr/>
                <p:nvPr/>
              </p:nvSpPr>
              <p:spPr>
                <a:xfrm>
                  <a:off x="53173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Rectangle 208"/>
                <p:cNvSpPr/>
                <p:nvPr/>
              </p:nvSpPr>
              <p:spPr>
                <a:xfrm>
                  <a:off x="56221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0" name="Rectangle 209"/>
                <p:cNvSpPr/>
                <p:nvPr/>
              </p:nvSpPr>
              <p:spPr>
                <a:xfrm>
                  <a:off x="57745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1" name="Rectangle 210"/>
                <p:cNvSpPr/>
                <p:nvPr/>
              </p:nvSpPr>
              <p:spPr>
                <a:xfrm>
                  <a:off x="59269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3" name="Rectangle 212"/>
                <p:cNvSpPr/>
                <p:nvPr/>
              </p:nvSpPr>
              <p:spPr>
                <a:xfrm>
                  <a:off x="71442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4" name="Rectangle 213"/>
                <p:cNvSpPr/>
                <p:nvPr/>
              </p:nvSpPr>
              <p:spPr>
                <a:xfrm>
                  <a:off x="72985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5" name="Rectangle 214"/>
                <p:cNvSpPr/>
                <p:nvPr/>
              </p:nvSpPr>
              <p:spPr>
                <a:xfrm>
                  <a:off x="74509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6" name="Rectangle 215"/>
                <p:cNvSpPr/>
                <p:nvPr/>
              </p:nvSpPr>
              <p:spPr>
                <a:xfrm>
                  <a:off x="77557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Rectangle 216"/>
                <p:cNvSpPr/>
                <p:nvPr/>
              </p:nvSpPr>
              <p:spPr>
                <a:xfrm>
                  <a:off x="8365373" y="3127559"/>
                  <a:ext cx="152400" cy="381000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8" name="Rectangle 217"/>
                <p:cNvSpPr/>
                <p:nvPr/>
              </p:nvSpPr>
              <p:spPr>
                <a:xfrm>
                  <a:off x="8670173" y="3127559"/>
                  <a:ext cx="152400" cy="381000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Rectangle 218"/>
                <p:cNvSpPr/>
                <p:nvPr/>
              </p:nvSpPr>
              <p:spPr>
                <a:xfrm>
                  <a:off x="89749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0" name="Rectangle 219"/>
                <p:cNvSpPr/>
                <p:nvPr/>
              </p:nvSpPr>
              <p:spPr>
                <a:xfrm>
                  <a:off x="91273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Rectangle 220"/>
                <p:cNvSpPr/>
                <p:nvPr/>
              </p:nvSpPr>
              <p:spPr>
                <a:xfrm>
                  <a:off x="92797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2" name="Rectangle 221"/>
                <p:cNvSpPr/>
                <p:nvPr/>
              </p:nvSpPr>
              <p:spPr>
                <a:xfrm>
                  <a:off x="94321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Rectangle 222"/>
                <p:cNvSpPr/>
                <p:nvPr/>
              </p:nvSpPr>
              <p:spPr>
                <a:xfrm>
                  <a:off x="95845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24" name="4-Point Star 223"/>
            <p:cNvSpPr/>
            <p:nvPr/>
          </p:nvSpPr>
          <p:spPr>
            <a:xfrm>
              <a:off x="3805730" y="4458749"/>
              <a:ext cx="143256" cy="304800"/>
            </a:xfrm>
            <a:prstGeom prst="star4">
              <a:avLst/>
            </a:prstGeom>
            <a:ln>
              <a:solidFill>
                <a:schemeClr val="accent5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4-Point Star 224"/>
            <p:cNvSpPr/>
            <p:nvPr/>
          </p:nvSpPr>
          <p:spPr>
            <a:xfrm>
              <a:off x="4244833" y="4458749"/>
              <a:ext cx="143256" cy="304800"/>
            </a:xfrm>
            <a:prstGeom prst="star4">
              <a:avLst/>
            </a:prstGeom>
            <a:solidFill>
              <a:srgbClr val="41719C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4-Point Star 225"/>
            <p:cNvSpPr/>
            <p:nvPr/>
          </p:nvSpPr>
          <p:spPr>
            <a:xfrm>
              <a:off x="6528441" y="4458749"/>
              <a:ext cx="143256" cy="304800"/>
            </a:xfrm>
            <a:prstGeom prst="star4">
              <a:avLst/>
            </a:prstGeom>
            <a:solidFill>
              <a:srgbClr val="41719C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Rectangle 227"/>
            <p:cNvSpPr/>
            <p:nvPr/>
          </p:nvSpPr>
          <p:spPr>
            <a:xfrm>
              <a:off x="4549634" y="4458747"/>
              <a:ext cx="152400" cy="381000"/>
            </a:xfrm>
            <a:prstGeom prst="rect">
              <a:avLst/>
            </a:prstGeom>
            <a:solidFill>
              <a:srgbClr val="66FF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Rectangle 228"/>
            <p:cNvSpPr/>
            <p:nvPr/>
          </p:nvSpPr>
          <p:spPr>
            <a:xfrm>
              <a:off x="6223360" y="4458749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Rectangle 229"/>
            <p:cNvSpPr/>
            <p:nvPr/>
          </p:nvSpPr>
          <p:spPr>
            <a:xfrm>
              <a:off x="6074129" y="4458749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tangle 230"/>
            <p:cNvSpPr/>
            <p:nvPr/>
          </p:nvSpPr>
          <p:spPr>
            <a:xfrm>
              <a:off x="6988033" y="4458745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4-Point Star 231"/>
            <p:cNvSpPr/>
            <p:nvPr/>
          </p:nvSpPr>
          <p:spPr>
            <a:xfrm>
              <a:off x="8373174" y="4464187"/>
              <a:ext cx="143256" cy="304800"/>
            </a:xfrm>
            <a:prstGeom prst="star4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Rectangle 233"/>
            <p:cNvSpPr/>
            <p:nvPr/>
          </p:nvSpPr>
          <p:spPr>
            <a:xfrm>
              <a:off x="7751079" y="4458745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4-Point Star 238"/>
            <p:cNvSpPr/>
            <p:nvPr/>
          </p:nvSpPr>
          <p:spPr>
            <a:xfrm>
              <a:off x="7453727" y="4469631"/>
              <a:ext cx="143256" cy="304800"/>
            </a:xfrm>
            <a:prstGeom prst="star4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4-Point Star 194"/>
            <p:cNvSpPr/>
            <p:nvPr/>
          </p:nvSpPr>
          <p:spPr>
            <a:xfrm>
              <a:off x="5464033" y="4458749"/>
              <a:ext cx="143256" cy="304800"/>
            </a:xfrm>
            <a:prstGeom prst="star4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87" name="Straight Connector 186"/>
          <p:cNvCxnSpPr/>
          <p:nvPr/>
        </p:nvCxnSpPr>
        <p:spPr>
          <a:xfrm>
            <a:off x="3340592" y="3437509"/>
            <a:ext cx="301397" cy="516669"/>
          </a:xfrm>
          <a:prstGeom prst="line">
            <a:avLst/>
          </a:prstGeom>
          <a:ln w="9525">
            <a:solidFill>
              <a:schemeClr val="accent1">
                <a:alpha val="97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/>
          <p:cNvCxnSpPr/>
          <p:nvPr/>
        </p:nvCxnSpPr>
        <p:spPr>
          <a:xfrm>
            <a:off x="4405545" y="3437509"/>
            <a:ext cx="176243" cy="508202"/>
          </a:xfrm>
          <a:prstGeom prst="line">
            <a:avLst/>
          </a:prstGeom>
          <a:ln w="9525">
            <a:solidFill>
              <a:schemeClr val="accent1">
                <a:alpha val="97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/>
          <p:cNvCxnSpPr/>
          <p:nvPr/>
        </p:nvCxnSpPr>
        <p:spPr>
          <a:xfrm flipV="1">
            <a:off x="3489597" y="4380174"/>
            <a:ext cx="135121" cy="556341"/>
          </a:xfrm>
          <a:prstGeom prst="line">
            <a:avLst/>
          </a:prstGeom>
          <a:ln w="9525">
            <a:solidFill>
              <a:schemeClr val="accent1">
                <a:alpha val="97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/>
          <p:cNvCxnSpPr/>
          <p:nvPr/>
        </p:nvCxnSpPr>
        <p:spPr>
          <a:xfrm flipV="1">
            <a:off x="4406415" y="4380173"/>
            <a:ext cx="135121" cy="556341"/>
          </a:xfrm>
          <a:prstGeom prst="line">
            <a:avLst/>
          </a:prstGeom>
          <a:ln w="9525">
            <a:solidFill>
              <a:schemeClr val="accent1">
                <a:alpha val="97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/>
          <p:cNvCxnSpPr/>
          <p:nvPr/>
        </p:nvCxnSpPr>
        <p:spPr>
          <a:xfrm>
            <a:off x="6259179" y="3455286"/>
            <a:ext cx="134113" cy="482212"/>
          </a:xfrm>
          <a:prstGeom prst="line">
            <a:avLst/>
          </a:prstGeom>
          <a:ln w="9525">
            <a:solidFill>
              <a:schemeClr val="accent1">
                <a:alpha val="97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/>
          <p:cNvCxnSpPr/>
          <p:nvPr/>
        </p:nvCxnSpPr>
        <p:spPr>
          <a:xfrm>
            <a:off x="7147611" y="3462161"/>
            <a:ext cx="134113" cy="482212"/>
          </a:xfrm>
          <a:prstGeom prst="line">
            <a:avLst/>
          </a:prstGeom>
          <a:ln w="9525">
            <a:solidFill>
              <a:schemeClr val="accent1">
                <a:alpha val="97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/>
          <p:nvPr/>
        </p:nvCxnSpPr>
        <p:spPr>
          <a:xfrm>
            <a:off x="7920719" y="3465589"/>
            <a:ext cx="134113" cy="482212"/>
          </a:xfrm>
          <a:prstGeom prst="line">
            <a:avLst/>
          </a:prstGeom>
          <a:ln w="9525">
            <a:solidFill>
              <a:schemeClr val="accent1">
                <a:alpha val="97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/>
          <p:cNvCxnSpPr/>
          <p:nvPr/>
        </p:nvCxnSpPr>
        <p:spPr>
          <a:xfrm>
            <a:off x="8998243" y="3450504"/>
            <a:ext cx="134113" cy="482212"/>
          </a:xfrm>
          <a:prstGeom prst="line">
            <a:avLst/>
          </a:prstGeom>
          <a:ln w="9525">
            <a:solidFill>
              <a:schemeClr val="accent1">
                <a:alpha val="97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/>
          <p:nvPr/>
        </p:nvCxnSpPr>
        <p:spPr>
          <a:xfrm flipV="1">
            <a:off x="6089473" y="4380174"/>
            <a:ext cx="277647" cy="550059"/>
          </a:xfrm>
          <a:prstGeom prst="line">
            <a:avLst/>
          </a:prstGeom>
          <a:ln w="9525">
            <a:solidFill>
              <a:schemeClr val="accent1">
                <a:alpha val="97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/>
          <p:nvPr/>
        </p:nvCxnSpPr>
        <p:spPr>
          <a:xfrm flipV="1">
            <a:off x="7146173" y="4380175"/>
            <a:ext cx="144083" cy="550058"/>
          </a:xfrm>
          <a:prstGeom prst="line">
            <a:avLst/>
          </a:prstGeom>
          <a:ln w="9525">
            <a:solidFill>
              <a:schemeClr val="accent1">
                <a:alpha val="97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/>
          <p:cNvCxnSpPr/>
          <p:nvPr/>
        </p:nvCxnSpPr>
        <p:spPr>
          <a:xfrm flipV="1">
            <a:off x="7775346" y="4389939"/>
            <a:ext cx="277647" cy="550059"/>
          </a:xfrm>
          <a:prstGeom prst="line">
            <a:avLst/>
          </a:prstGeom>
          <a:ln w="9525">
            <a:solidFill>
              <a:schemeClr val="accent1">
                <a:alpha val="97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/>
          <p:nvPr/>
        </p:nvCxnSpPr>
        <p:spPr>
          <a:xfrm flipV="1">
            <a:off x="8844222" y="4389939"/>
            <a:ext cx="277647" cy="550059"/>
          </a:xfrm>
          <a:prstGeom prst="line">
            <a:avLst/>
          </a:prstGeom>
          <a:ln w="9525">
            <a:solidFill>
              <a:schemeClr val="accent1">
                <a:alpha val="97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0" name="Group 239"/>
          <p:cNvGrpSpPr/>
          <p:nvPr/>
        </p:nvGrpSpPr>
        <p:grpSpPr>
          <a:xfrm>
            <a:off x="2870560" y="5943556"/>
            <a:ext cx="6858000" cy="381000"/>
            <a:chOff x="2421774" y="3917266"/>
            <a:chExt cx="6858000" cy="381000"/>
          </a:xfrm>
        </p:grpSpPr>
        <p:sp>
          <p:nvSpPr>
            <p:cNvPr id="241" name="Rectangle 240"/>
            <p:cNvSpPr/>
            <p:nvPr/>
          </p:nvSpPr>
          <p:spPr>
            <a:xfrm>
              <a:off x="24217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Rectangle 241"/>
            <p:cNvSpPr/>
            <p:nvPr/>
          </p:nvSpPr>
          <p:spPr>
            <a:xfrm>
              <a:off x="25741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Rectangle 247"/>
            <p:cNvSpPr/>
            <p:nvPr/>
          </p:nvSpPr>
          <p:spPr>
            <a:xfrm>
              <a:off x="27265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/>
            <p:cNvSpPr/>
            <p:nvPr/>
          </p:nvSpPr>
          <p:spPr>
            <a:xfrm>
              <a:off x="28789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/>
            <p:cNvSpPr/>
            <p:nvPr/>
          </p:nvSpPr>
          <p:spPr>
            <a:xfrm>
              <a:off x="31837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Rectangle 251"/>
            <p:cNvSpPr/>
            <p:nvPr/>
          </p:nvSpPr>
          <p:spPr>
            <a:xfrm>
              <a:off x="33361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Rectangle 252"/>
            <p:cNvSpPr/>
            <p:nvPr/>
          </p:nvSpPr>
          <p:spPr>
            <a:xfrm>
              <a:off x="34885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Rectangle 253"/>
            <p:cNvSpPr/>
            <p:nvPr/>
          </p:nvSpPr>
          <p:spPr>
            <a:xfrm>
              <a:off x="36409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Rectangle 254"/>
            <p:cNvSpPr/>
            <p:nvPr/>
          </p:nvSpPr>
          <p:spPr>
            <a:xfrm>
              <a:off x="39457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Rectangle 255"/>
            <p:cNvSpPr/>
            <p:nvPr/>
          </p:nvSpPr>
          <p:spPr>
            <a:xfrm>
              <a:off x="40981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Rectangle 256"/>
            <p:cNvSpPr/>
            <p:nvPr/>
          </p:nvSpPr>
          <p:spPr>
            <a:xfrm>
              <a:off x="42505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Rectangle 257"/>
            <p:cNvSpPr/>
            <p:nvPr/>
          </p:nvSpPr>
          <p:spPr>
            <a:xfrm>
              <a:off x="44029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Rectangle 258"/>
            <p:cNvSpPr/>
            <p:nvPr/>
          </p:nvSpPr>
          <p:spPr>
            <a:xfrm>
              <a:off x="45553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Rectangle 259"/>
            <p:cNvSpPr/>
            <p:nvPr/>
          </p:nvSpPr>
          <p:spPr>
            <a:xfrm>
              <a:off x="47077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Rectangle 260"/>
            <p:cNvSpPr/>
            <p:nvPr/>
          </p:nvSpPr>
          <p:spPr>
            <a:xfrm>
              <a:off x="48601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Rectangle 261"/>
            <p:cNvSpPr/>
            <p:nvPr/>
          </p:nvSpPr>
          <p:spPr>
            <a:xfrm>
              <a:off x="51649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53173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Rectangle 263"/>
            <p:cNvSpPr/>
            <p:nvPr/>
          </p:nvSpPr>
          <p:spPr>
            <a:xfrm>
              <a:off x="54697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Rectangle 264"/>
            <p:cNvSpPr/>
            <p:nvPr/>
          </p:nvSpPr>
          <p:spPr>
            <a:xfrm>
              <a:off x="56221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Rectangle 265"/>
            <p:cNvSpPr/>
            <p:nvPr/>
          </p:nvSpPr>
          <p:spPr>
            <a:xfrm>
              <a:off x="5774574" y="3917266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Rectangle 266"/>
            <p:cNvSpPr/>
            <p:nvPr/>
          </p:nvSpPr>
          <p:spPr>
            <a:xfrm>
              <a:off x="5926974" y="3917266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Rectangle 267"/>
            <p:cNvSpPr/>
            <p:nvPr/>
          </p:nvSpPr>
          <p:spPr>
            <a:xfrm>
              <a:off x="6079374" y="3917266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Rectangle 268"/>
            <p:cNvSpPr/>
            <p:nvPr/>
          </p:nvSpPr>
          <p:spPr>
            <a:xfrm>
              <a:off x="6231774" y="3917266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Rectangle 269"/>
            <p:cNvSpPr/>
            <p:nvPr/>
          </p:nvSpPr>
          <p:spPr>
            <a:xfrm>
              <a:off x="6384174" y="3917266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Rectangle 270"/>
            <p:cNvSpPr/>
            <p:nvPr/>
          </p:nvSpPr>
          <p:spPr>
            <a:xfrm>
              <a:off x="6536574" y="3917266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Rectangle 271"/>
            <p:cNvSpPr/>
            <p:nvPr/>
          </p:nvSpPr>
          <p:spPr>
            <a:xfrm>
              <a:off x="66889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Rectangle 272"/>
            <p:cNvSpPr/>
            <p:nvPr/>
          </p:nvSpPr>
          <p:spPr>
            <a:xfrm>
              <a:off x="68413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Rectangle 273"/>
            <p:cNvSpPr/>
            <p:nvPr/>
          </p:nvSpPr>
          <p:spPr>
            <a:xfrm>
              <a:off x="69937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Rectangle 274"/>
            <p:cNvSpPr/>
            <p:nvPr/>
          </p:nvSpPr>
          <p:spPr>
            <a:xfrm>
              <a:off x="72985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Rectangle 275"/>
            <p:cNvSpPr/>
            <p:nvPr/>
          </p:nvSpPr>
          <p:spPr>
            <a:xfrm>
              <a:off x="76033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Rectangle 276"/>
            <p:cNvSpPr/>
            <p:nvPr/>
          </p:nvSpPr>
          <p:spPr>
            <a:xfrm>
              <a:off x="77557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Rectangle 277"/>
            <p:cNvSpPr/>
            <p:nvPr/>
          </p:nvSpPr>
          <p:spPr>
            <a:xfrm>
              <a:off x="79081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Rectangle 278"/>
            <p:cNvSpPr/>
            <p:nvPr/>
          </p:nvSpPr>
          <p:spPr>
            <a:xfrm>
              <a:off x="80605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Rectangle 279"/>
            <p:cNvSpPr/>
            <p:nvPr/>
          </p:nvSpPr>
          <p:spPr>
            <a:xfrm>
              <a:off x="82129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Rectangle 280"/>
            <p:cNvSpPr/>
            <p:nvPr/>
          </p:nvSpPr>
          <p:spPr>
            <a:xfrm>
              <a:off x="83653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Rectangle 281"/>
            <p:cNvSpPr/>
            <p:nvPr/>
          </p:nvSpPr>
          <p:spPr>
            <a:xfrm>
              <a:off x="85177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Rectangle 282"/>
            <p:cNvSpPr/>
            <p:nvPr/>
          </p:nvSpPr>
          <p:spPr>
            <a:xfrm>
              <a:off x="86701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Rectangle 283"/>
            <p:cNvSpPr/>
            <p:nvPr/>
          </p:nvSpPr>
          <p:spPr>
            <a:xfrm>
              <a:off x="88225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Rectangle 284"/>
            <p:cNvSpPr/>
            <p:nvPr/>
          </p:nvSpPr>
          <p:spPr>
            <a:xfrm>
              <a:off x="89749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Rectangle 285"/>
            <p:cNvSpPr/>
            <p:nvPr/>
          </p:nvSpPr>
          <p:spPr>
            <a:xfrm>
              <a:off x="91273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Rectangle 286"/>
            <p:cNvSpPr/>
            <p:nvPr/>
          </p:nvSpPr>
          <p:spPr>
            <a:xfrm>
              <a:off x="30313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Rectangle 287"/>
            <p:cNvSpPr/>
            <p:nvPr/>
          </p:nvSpPr>
          <p:spPr>
            <a:xfrm>
              <a:off x="37933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Rectangle 288"/>
            <p:cNvSpPr/>
            <p:nvPr/>
          </p:nvSpPr>
          <p:spPr>
            <a:xfrm>
              <a:off x="50125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Rectangle 289"/>
            <p:cNvSpPr/>
            <p:nvPr/>
          </p:nvSpPr>
          <p:spPr>
            <a:xfrm>
              <a:off x="71461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Rectangle 290"/>
            <p:cNvSpPr/>
            <p:nvPr/>
          </p:nvSpPr>
          <p:spPr>
            <a:xfrm>
              <a:off x="74509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4-Point Star 291"/>
            <p:cNvSpPr/>
            <p:nvPr/>
          </p:nvSpPr>
          <p:spPr>
            <a:xfrm>
              <a:off x="3031374" y="3917266"/>
              <a:ext cx="143256" cy="304800"/>
            </a:xfrm>
            <a:prstGeom prst="star4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4-Point Star 292"/>
            <p:cNvSpPr/>
            <p:nvPr/>
          </p:nvSpPr>
          <p:spPr>
            <a:xfrm>
              <a:off x="3793374" y="3917266"/>
              <a:ext cx="143256" cy="304800"/>
            </a:xfrm>
            <a:prstGeom prst="star4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4-Point Star 295"/>
            <p:cNvSpPr/>
            <p:nvPr/>
          </p:nvSpPr>
          <p:spPr>
            <a:xfrm>
              <a:off x="7764918" y="3917266"/>
              <a:ext cx="143256" cy="304800"/>
            </a:xfrm>
            <a:prstGeom prst="star4">
              <a:avLst/>
            </a:prstGeom>
            <a:solidFill>
              <a:srgbClr val="41719C"/>
            </a:solidFill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7" name="4-Point Star 296"/>
          <p:cNvSpPr/>
          <p:nvPr/>
        </p:nvSpPr>
        <p:spPr>
          <a:xfrm>
            <a:off x="3480160" y="5971262"/>
            <a:ext cx="143256" cy="304800"/>
          </a:xfrm>
          <a:prstGeom prst="star4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4-Point Star 297"/>
          <p:cNvSpPr/>
          <p:nvPr/>
        </p:nvSpPr>
        <p:spPr>
          <a:xfrm>
            <a:off x="4244929" y="5957807"/>
            <a:ext cx="143256" cy="304800"/>
          </a:xfrm>
          <a:prstGeom prst="star4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4-Point Star 298"/>
          <p:cNvSpPr/>
          <p:nvPr/>
        </p:nvSpPr>
        <p:spPr>
          <a:xfrm>
            <a:off x="6503232" y="5943556"/>
            <a:ext cx="143256" cy="304800"/>
          </a:xfrm>
          <a:prstGeom prst="star4">
            <a:avLst/>
          </a:prstGeom>
          <a:solidFill>
            <a:srgbClr val="41719C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" name="4-Point Star 306"/>
          <p:cNvSpPr/>
          <p:nvPr/>
        </p:nvSpPr>
        <p:spPr>
          <a:xfrm>
            <a:off x="3488573" y="5995509"/>
            <a:ext cx="143256" cy="304800"/>
          </a:xfrm>
          <a:prstGeom prst="star4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" name="4-Point Star 307"/>
          <p:cNvSpPr/>
          <p:nvPr/>
        </p:nvSpPr>
        <p:spPr>
          <a:xfrm>
            <a:off x="4083285" y="5950483"/>
            <a:ext cx="143256" cy="304800"/>
          </a:xfrm>
          <a:prstGeom prst="star4">
            <a:avLst/>
          </a:prstGeom>
          <a:solidFill>
            <a:srgbClr val="41719C"/>
          </a:solidFill>
          <a:ln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" name="4-Point Star 309"/>
          <p:cNvSpPr/>
          <p:nvPr/>
        </p:nvSpPr>
        <p:spPr>
          <a:xfrm>
            <a:off x="8510969" y="5943556"/>
            <a:ext cx="143256" cy="304800"/>
          </a:xfrm>
          <a:prstGeom prst="star4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43074" y="5816442"/>
            <a:ext cx="1871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Human reference</a:t>
            </a:r>
          </a:p>
          <a:p>
            <a:pPr algn="r"/>
            <a:r>
              <a:rPr lang="en-US" dirty="0" smtClean="0"/>
              <a:t>genome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339981" y="6436139"/>
            <a:ext cx="1075213" cy="0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Arrow Connector 300"/>
          <p:cNvCxnSpPr/>
          <p:nvPr/>
        </p:nvCxnSpPr>
        <p:spPr>
          <a:xfrm>
            <a:off x="6259179" y="6455712"/>
            <a:ext cx="886994" cy="0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Arrow Connector 301"/>
          <p:cNvCxnSpPr/>
          <p:nvPr/>
        </p:nvCxnSpPr>
        <p:spPr>
          <a:xfrm>
            <a:off x="7899760" y="6473838"/>
            <a:ext cx="1098483" cy="0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3" name="4-Point Star 302"/>
          <p:cNvSpPr/>
          <p:nvPr/>
        </p:nvSpPr>
        <p:spPr>
          <a:xfrm>
            <a:off x="264937" y="2866367"/>
            <a:ext cx="143256" cy="304800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" name="4-Point Star 303"/>
          <p:cNvSpPr/>
          <p:nvPr/>
        </p:nvSpPr>
        <p:spPr>
          <a:xfrm>
            <a:off x="274022" y="3386810"/>
            <a:ext cx="143256" cy="304800"/>
          </a:xfrm>
          <a:prstGeom prst="star4">
            <a:avLst/>
          </a:prstGeom>
          <a:solidFill>
            <a:srgbClr val="41719C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17278" y="2866367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allele-specific</a:t>
            </a:r>
          </a:p>
        </p:txBody>
      </p:sp>
      <p:sp>
        <p:nvSpPr>
          <p:cNvPr id="305" name="TextBox 304"/>
          <p:cNvSpPr txBox="1"/>
          <p:nvPr/>
        </p:nvSpPr>
        <p:spPr>
          <a:xfrm>
            <a:off x="412024" y="3323566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non-allele-specific</a:t>
            </a:r>
          </a:p>
        </p:txBody>
      </p:sp>
      <p:sp>
        <p:nvSpPr>
          <p:cNvPr id="306" name="4-Point Star 305"/>
          <p:cNvSpPr/>
          <p:nvPr/>
        </p:nvSpPr>
        <p:spPr>
          <a:xfrm>
            <a:off x="6506186" y="5966119"/>
            <a:ext cx="143256" cy="304800"/>
          </a:xfrm>
          <a:prstGeom prst="star4">
            <a:avLst/>
          </a:prstGeom>
          <a:solidFill>
            <a:srgbClr val="41719C"/>
          </a:solidFill>
          <a:ln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2873232" y="3974498"/>
            <a:ext cx="6858000" cy="383732"/>
            <a:chOff x="2873232" y="3974498"/>
            <a:chExt cx="6858000" cy="383732"/>
          </a:xfrm>
        </p:grpSpPr>
        <p:grpSp>
          <p:nvGrpSpPr>
            <p:cNvPr id="14" name="Group 13"/>
            <p:cNvGrpSpPr/>
            <p:nvPr/>
          </p:nvGrpSpPr>
          <p:grpSpPr>
            <a:xfrm>
              <a:off x="2873232" y="3974498"/>
              <a:ext cx="6858000" cy="381034"/>
              <a:chOff x="2873232" y="3468149"/>
              <a:chExt cx="6858000" cy="381034"/>
            </a:xfrm>
          </p:grpSpPr>
          <p:sp>
            <p:nvSpPr>
              <p:cNvPr id="66" name="Rectangle 65"/>
              <p:cNvSpPr/>
              <p:nvPr/>
            </p:nvSpPr>
            <p:spPr>
              <a:xfrm flipV="1">
                <a:off x="2873232" y="3666270"/>
                <a:ext cx="6858000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3338745" y="3468151"/>
                <a:ext cx="152400" cy="3810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/>
              <p:cNvSpPr/>
              <p:nvPr/>
            </p:nvSpPr>
            <p:spPr>
              <a:xfrm>
                <a:off x="3643545" y="3468151"/>
                <a:ext cx="152400" cy="381000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3795945" y="3468151"/>
                <a:ext cx="152400" cy="381000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/>
              <p:cNvSpPr/>
              <p:nvPr/>
            </p:nvSpPr>
            <p:spPr>
              <a:xfrm>
                <a:off x="3948345" y="3468151"/>
                <a:ext cx="152400" cy="381000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/>
              <p:cNvSpPr/>
              <p:nvPr/>
            </p:nvSpPr>
            <p:spPr>
              <a:xfrm>
                <a:off x="4100745" y="3468151"/>
                <a:ext cx="152400" cy="381000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ectangle 127"/>
              <p:cNvSpPr/>
              <p:nvPr/>
            </p:nvSpPr>
            <p:spPr>
              <a:xfrm>
                <a:off x="6378432" y="3468151"/>
                <a:ext cx="152400" cy="381000"/>
              </a:xfrm>
              <a:prstGeom prst="rect">
                <a:avLst/>
              </a:prstGeom>
              <a:solidFill>
                <a:srgbClr val="DED340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/>
              <p:cNvSpPr/>
              <p:nvPr/>
            </p:nvSpPr>
            <p:spPr>
              <a:xfrm>
                <a:off x="6530832" y="3468151"/>
                <a:ext cx="152400" cy="381000"/>
              </a:xfrm>
              <a:prstGeom prst="rect">
                <a:avLst/>
              </a:prstGeom>
              <a:solidFill>
                <a:srgbClr val="DED340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/>
              <p:cNvSpPr/>
              <p:nvPr/>
            </p:nvSpPr>
            <p:spPr>
              <a:xfrm>
                <a:off x="6683232" y="3468151"/>
                <a:ext cx="152400" cy="381000"/>
              </a:xfrm>
              <a:prstGeom prst="rect">
                <a:avLst/>
              </a:prstGeom>
              <a:solidFill>
                <a:srgbClr val="DED340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/>
              <p:cNvSpPr/>
              <p:nvPr/>
            </p:nvSpPr>
            <p:spPr>
              <a:xfrm>
                <a:off x="6835632" y="3468151"/>
                <a:ext cx="152400" cy="381000"/>
              </a:xfrm>
              <a:prstGeom prst="rect">
                <a:avLst/>
              </a:prstGeom>
              <a:solidFill>
                <a:srgbClr val="DED340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6988032" y="3468151"/>
                <a:ext cx="152400" cy="381000"/>
              </a:xfrm>
              <a:prstGeom prst="rect">
                <a:avLst/>
              </a:prstGeom>
              <a:solidFill>
                <a:srgbClr val="DED340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132"/>
              <p:cNvSpPr/>
              <p:nvPr/>
            </p:nvSpPr>
            <p:spPr>
              <a:xfrm>
                <a:off x="8054832" y="3468151"/>
                <a:ext cx="152400" cy="381000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tangle 133"/>
              <p:cNvSpPr/>
              <p:nvPr/>
            </p:nvSpPr>
            <p:spPr>
              <a:xfrm>
                <a:off x="8207232" y="3468151"/>
                <a:ext cx="152400" cy="381000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 135"/>
              <p:cNvSpPr/>
              <p:nvPr/>
            </p:nvSpPr>
            <p:spPr>
              <a:xfrm>
                <a:off x="8816832" y="3468151"/>
                <a:ext cx="152400" cy="3810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Rectangle 136"/>
              <p:cNvSpPr/>
              <p:nvPr/>
            </p:nvSpPr>
            <p:spPr>
              <a:xfrm>
                <a:off x="3491145" y="3468151"/>
                <a:ext cx="152400" cy="3810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Rectangle 137"/>
              <p:cNvSpPr/>
              <p:nvPr/>
            </p:nvSpPr>
            <p:spPr>
              <a:xfrm>
                <a:off x="4253145" y="3468151"/>
                <a:ext cx="152400" cy="381000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" name="Group 5"/>
              <p:cNvGrpSpPr/>
              <p:nvPr/>
            </p:nvGrpSpPr>
            <p:grpSpPr>
              <a:xfrm>
                <a:off x="2873232" y="3468151"/>
                <a:ext cx="6858000" cy="381000"/>
                <a:chOff x="2873232" y="3468151"/>
                <a:chExt cx="6858000" cy="381000"/>
              </a:xfrm>
              <a:solidFill>
                <a:schemeClr val="tx1">
                  <a:lumMod val="50000"/>
                  <a:lumOff val="50000"/>
                </a:schemeClr>
              </a:solidFill>
            </p:grpSpPr>
            <p:sp>
              <p:nvSpPr>
                <p:cNvPr id="141" name="Rectangle 140"/>
                <p:cNvSpPr/>
                <p:nvPr/>
              </p:nvSpPr>
              <p:spPr>
                <a:xfrm>
                  <a:off x="5464032" y="3468151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Rectangle 141"/>
                <p:cNvSpPr/>
                <p:nvPr/>
              </p:nvSpPr>
              <p:spPr>
                <a:xfrm>
                  <a:off x="7597632" y="3468151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43" name="Group 142"/>
                <p:cNvGrpSpPr/>
                <p:nvPr/>
              </p:nvGrpSpPr>
              <p:grpSpPr>
                <a:xfrm>
                  <a:off x="2873232" y="3468151"/>
                  <a:ext cx="6858000" cy="381000"/>
                  <a:chOff x="2878973" y="3127559"/>
                  <a:chExt cx="6858000" cy="381000"/>
                </a:xfrm>
                <a:grpFill/>
              </p:grpSpPr>
              <p:sp>
                <p:nvSpPr>
                  <p:cNvPr id="144" name="Rectangle 143"/>
                  <p:cNvSpPr/>
                  <p:nvPr/>
                </p:nvSpPr>
                <p:spPr>
                  <a:xfrm>
                    <a:off x="28789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5" name="Rectangle 144"/>
                  <p:cNvSpPr/>
                  <p:nvPr/>
                </p:nvSpPr>
                <p:spPr>
                  <a:xfrm>
                    <a:off x="30313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6" name="Rectangle 145"/>
                  <p:cNvSpPr/>
                  <p:nvPr/>
                </p:nvSpPr>
                <p:spPr>
                  <a:xfrm>
                    <a:off x="31837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7" name="Rectangle 146"/>
                  <p:cNvSpPr/>
                  <p:nvPr/>
                </p:nvSpPr>
                <p:spPr>
                  <a:xfrm>
                    <a:off x="4402973" y="3127559"/>
                    <a:ext cx="152400" cy="38100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9" name="Rectangle 148"/>
                  <p:cNvSpPr/>
                  <p:nvPr/>
                </p:nvSpPr>
                <p:spPr>
                  <a:xfrm>
                    <a:off x="47077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0" name="Rectangle 149"/>
                  <p:cNvSpPr/>
                  <p:nvPr/>
                </p:nvSpPr>
                <p:spPr>
                  <a:xfrm>
                    <a:off x="48601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1" name="Rectangle 150"/>
                  <p:cNvSpPr/>
                  <p:nvPr/>
                </p:nvSpPr>
                <p:spPr>
                  <a:xfrm>
                    <a:off x="50125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2" name="Rectangle 151"/>
                  <p:cNvSpPr/>
                  <p:nvPr/>
                </p:nvSpPr>
                <p:spPr>
                  <a:xfrm>
                    <a:off x="51649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3" name="Rectangle 152"/>
                  <p:cNvSpPr/>
                  <p:nvPr/>
                </p:nvSpPr>
                <p:spPr>
                  <a:xfrm>
                    <a:off x="53173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4" name="Rectangle 153"/>
                  <p:cNvSpPr/>
                  <p:nvPr/>
                </p:nvSpPr>
                <p:spPr>
                  <a:xfrm>
                    <a:off x="56221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5" name="Rectangle 154"/>
                  <p:cNvSpPr/>
                  <p:nvPr/>
                </p:nvSpPr>
                <p:spPr>
                  <a:xfrm>
                    <a:off x="57745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6" name="Rectangle 155"/>
                  <p:cNvSpPr/>
                  <p:nvPr/>
                </p:nvSpPr>
                <p:spPr>
                  <a:xfrm>
                    <a:off x="59269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7" name="Rectangle 156"/>
                  <p:cNvSpPr/>
                  <p:nvPr/>
                </p:nvSpPr>
                <p:spPr>
                  <a:xfrm>
                    <a:off x="60793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8" name="Rectangle 157"/>
                  <p:cNvSpPr/>
                  <p:nvPr/>
                </p:nvSpPr>
                <p:spPr>
                  <a:xfrm>
                    <a:off x="62317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9" name="Rectangle 158"/>
                  <p:cNvSpPr/>
                  <p:nvPr/>
                </p:nvSpPr>
                <p:spPr>
                  <a:xfrm>
                    <a:off x="72985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0" name="Rectangle 159"/>
                  <p:cNvSpPr/>
                  <p:nvPr/>
                </p:nvSpPr>
                <p:spPr>
                  <a:xfrm>
                    <a:off x="74509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1" name="Rectangle 160"/>
                  <p:cNvSpPr/>
                  <p:nvPr/>
                </p:nvSpPr>
                <p:spPr>
                  <a:xfrm>
                    <a:off x="77557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2" name="Rectangle 161"/>
                  <p:cNvSpPr/>
                  <p:nvPr/>
                </p:nvSpPr>
                <p:spPr>
                  <a:xfrm>
                    <a:off x="83653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4" name="Rectangle 163"/>
                  <p:cNvSpPr/>
                  <p:nvPr/>
                </p:nvSpPr>
                <p:spPr>
                  <a:xfrm>
                    <a:off x="7908177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5" name="Rectangle 164"/>
                  <p:cNvSpPr/>
                  <p:nvPr/>
                </p:nvSpPr>
                <p:spPr>
                  <a:xfrm>
                    <a:off x="91273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6" name="Rectangle 165"/>
                  <p:cNvSpPr/>
                  <p:nvPr/>
                </p:nvSpPr>
                <p:spPr>
                  <a:xfrm>
                    <a:off x="92797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7" name="Rectangle 166"/>
                  <p:cNvSpPr/>
                  <p:nvPr/>
                </p:nvSpPr>
                <p:spPr>
                  <a:xfrm>
                    <a:off x="94321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8" name="Rectangle 167"/>
                  <p:cNvSpPr/>
                  <p:nvPr/>
                </p:nvSpPr>
                <p:spPr>
                  <a:xfrm>
                    <a:off x="95845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70" name="4-Point Star 169"/>
              <p:cNvSpPr/>
              <p:nvPr/>
            </p:nvSpPr>
            <p:spPr>
              <a:xfrm>
                <a:off x="3797637" y="3468151"/>
                <a:ext cx="143256" cy="304800"/>
              </a:xfrm>
              <a:prstGeom prst="star4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4-Point Star 170"/>
              <p:cNvSpPr/>
              <p:nvPr/>
            </p:nvSpPr>
            <p:spPr>
              <a:xfrm>
                <a:off x="4244832" y="3468151"/>
                <a:ext cx="143256" cy="304800"/>
              </a:xfrm>
              <a:prstGeom prst="star4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4-Point Star 171"/>
              <p:cNvSpPr/>
              <p:nvPr/>
            </p:nvSpPr>
            <p:spPr>
              <a:xfrm>
                <a:off x="6528440" y="3468151"/>
                <a:ext cx="143256" cy="304800"/>
              </a:xfrm>
              <a:prstGeom prst="star4">
                <a:avLst/>
              </a:prstGeom>
              <a:solidFill>
                <a:srgbClr val="41719C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Rectangle 173"/>
              <p:cNvSpPr/>
              <p:nvPr/>
            </p:nvSpPr>
            <p:spPr>
              <a:xfrm>
                <a:off x="7142124" y="3468151"/>
                <a:ext cx="152400" cy="381000"/>
              </a:xfrm>
              <a:prstGeom prst="rect">
                <a:avLst/>
              </a:prstGeom>
              <a:solidFill>
                <a:srgbClr val="DED340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Rectangle 174"/>
              <p:cNvSpPr/>
              <p:nvPr/>
            </p:nvSpPr>
            <p:spPr>
              <a:xfrm>
                <a:off x="4549633" y="3468149"/>
                <a:ext cx="152400" cy="3810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Rectangle 235"/>
              <p:cNvSpPr/>
              <p:nvPr/>
            </p:nvSpPr>
            <p:spPr>
              <a:xfrm>
                <a:off x="8969414" y="3468183"/>
                <a:ext cx="152400" cy="381000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Rectangle 236"/>
              <p:cNvSpPr/>
              <p:nvPr/>
            </p:nvSpPr>
            <p:spPr>
              <a:xfrm>
                <a:off x="8512032" y="3468151"/>
                <a:ext cx="152400" cy="3810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4-Point Star 139"/>
              <p:cNvSpPr/>
              <p:nvPr/>
            </p:nvSpPr>
            <p:spPr>
              <a:xfrm>
                <a:off x="5464032" y="3468151"/>
                <a:ext cx="143256" cy="304800"/>
              </a:xfrm>
              <a:prstGeom prst="star4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94" name="Rectangle 293"/>
            <p:cNvSpPr/>
            <p:nvPr/>
          </p:nvSpPr>
          <p:spPr>
            <a:xfrm>
              <a:off x="8658914" y="3977230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951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145" y="365125"/>
            <a:ext cx="10953549" cy="1325563"/>
          </a:xfrm>
        </p:spPr>
        <p:txBody>
          <a:bodyPr>
            <a:normAutofit/>
          </a:bodyPr>
          <a:lstStyle/>
          <a:p>
            <a:r>
              <a:rPr lang="en-US" dirty="0" err="1" smtClean="0"/>
              <a:t>AlleleDB</a:t>
            </a:r>
            <a:r>
              <a:rPr lang="en-US" dirty="0" smtClean="0"/>
              <a:t> resource also provides pre-computed allele-specific annotation of genomic elements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856494" cy="4351338"/>
          </a:xfrm>
        </p:spPr>
        <p:txBody>
          <a:bodyPr/>
          <a:lstStyle/>
          <a:p>
            <a:r>
              <a:rPr lang="en-US" dirty="0" smtClean="0"/>
              <a:t>Allele-specific annotation </a:t>
            </a:r>
            <a:r>
              <a:rPr lang="en-US" dirty="0"/>
              <a:t>for </a:t>
            </a:r>
            <a:br>
              <a:rPr lang="en-US" dirty="0"/>
            </a:br>
            <a:r>
              <a:rPr lang="en-US" dirty="0"/>
              <a:t>-- 20K protein-coding </a:t>
            </a:r>
            <a:r>
              <a:rPr lang="en-US" dirty="0" smtClean="0"/>
              <a:t>genes</a:t>
            </a:r>
            <a:br>
              <a:rPr lang="en-US" dirty="0" smtClean="0"/>
            </a:br>
            <a:r>
              <a:rPr lang="en-US" dirty="0" smtClean="0"/>
              <a:t>-- 952 non-coding genomic categories (e.g. transcription factor binding peaks and motifs, </a:t>
            </a:r>
            <a:r>
              <a:rPr lang="en-US" dirty="0" err="1" smtClean="0"/>
              <a:t>DNaseI</a:t>
            </a:r>
            <a:r>
              <a:rPr lang="en-US" dirty="0" smtClean="0"/>
              <a:t> hypersensitivity sites)</a:t>
            </a:r>
          </a:p>
          <a:p>
            <a:r>
              <a:rPr lang="en-US" dirty="0" smtClean="0"/>
              <a:t>E.g. Potential </a:t>
            </a:r>
            <a:r>
              <a:rPr lang="en-US" dirty="0"/>
              <a:t>impact of </a:t>
            </a:r>
            <a:r>
              <a:rPr lang="en-US" dirty="0" smtClean="0"/>
              <a:t>SNPs on binding at transcription </a:t>
            </a:r>
            <a:r>
              <a:rPr lang="en-US" dirty="0"/>
              <a:t>factor (TF) </a:t>
            </a:r>
            <a:r>
              <a:rPr lang="en-US" dirty="0" smtClean="0"/>
              <a:t>motifs</a:t>
            </a:r>
            <a:br>
              <a:rPr lang="en-US" dirty="0" smtClean="0"/>
            </a:br>
            <a:r>
              <a:rPr lang="en-US" dirty="0" smtClean="0"/>
              <a:t>-- 7,985 candidate SNPs located at TF motifs across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14 individuals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37954-4145-4234-9761-04853FE855D6}" type="slidenum">
              <a:rPr lang="en-US" smtClean="0"/>
              <a:t>87</a:t>
            </a:fld>
            <a:endParaRPr lang="en-US"/>
          </a:p>
        </p:txBody>
      </p:sp>
      <p:grpSp>
        <p:nvGrpSpPr>
          <p:cNvPr id="34" name="Group 33"/>
          <p:cNvGrpSpPr/>
          <p:nvPr/>
        </p:nvGrpSpPr>
        <p:grpSpPr>
          <a:xfrm>
            <a:off x="8206451" y="4545137"/>
            <a:ext cx="2181424" cy="1631826"/>
            <a:chOff x="6526642" y="3365477"/>
            <a:chExt cx="2181424" cy="1631826"/>
          </a:xfrm>
        </p:grpSpPr>
        <p:grpSp>
          <p:nvGrpSpPr>
            <p:cNvPr id="32" name="Group 31"/>
            <p:cNvGrpSpPr/>
            <p:nvPr/>
          </p:nvGrpSpPr>
          <p:grpSpPr>
            <a:xfrm>
              <a:off x="6526642" y="3365477"/>
              <a:ext cx="2181424" cy="1451072"/>
              <a:chOff x="8227850" y="3529223"/>
              <a:chExt cx="1456886" cy="844217"/>
            </a:xfrm>
          </p:grpSpPr>
          <p:cxnSp>
            <p:nvCxnSpPr>
              <p:cNvPr id="6" name="Straight Connector 5"/>
              <p:cNvCxnSpPr/>
              <p:nvPr/>
            </p:nvCxnSpPr>
            <p:spPr>
              <a:xfrm>
                <a:off x="8227850" y="3885511"/>
                <a:ext cx="145688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Rectangle 6"/>
              <p:cNvSpPr/>
              <p:nvPr/>
            </p:nvSpPr>
            <p:spPr>
              <a:xfrm>
                <a:off x="8698667" y="4144840"/>
                <a:ext cx="728443" cy="152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Connector 14"/>
              <p:cNvCxnSpPr/>
              <p:nvPr/>
            </p:nvCxnSpPr>
            <p:spPr>
              <a:xfrm>
                <a:off x="8227850" y="4266511"/>
                <a:ext cx="145688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9" name="Picture 28" descr="fig2-snv.tif"/>
              <p:cNvPicPr>
                <a:picLocks noChangeAspect="1"/>
              </p:cNvPicPr>
              <p:nvPr/>
            </p:nvPicPr>
            <p:blipFill>
              <a:blip r:embed="rId2" cstate="print"/>
              <a:srcRect l="63482" t="13665" r="22411" b="73721"/>
              <a:stretch>
                <a:fillRect/>
              </a:stretch>
            </p:blipFill>
            <p:spPr>
              <a:xfrm>
                <a:off x="8956293" y="3529223"/>
                <a:ext cx="728443" cy="228600"/>
              </a:xfrm>
              <a:prstGeom prst="rect">
                <a:avLst/>
              </a:prstGeom>
            </p:spPr>
          </p:pic>
          <p:sp>
            <p:nvSpPr>
              <p:cNvPr id="31" name="4-Point Star 30"/>
              <p:cNvSpPr/>
              <p:nvPr/>
            </p:nvSpPr>
            <p:spPr>
              <a:xfrm>
                <a:off x="8956293" y="4068640"/>
                <a:ext cx="143256" cy="304800"/>
              </a:xfrm>
              <a:prstGeom prst="star4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3" name="Picture 32" descr="fig2-snv.tif"/>
            <p:cNvPicPr>
              <a:picLocks noChangeAspect="1"/>
            </p:cNvPicPr>
            <p:nvPr/>
          </p:nvPicPr>
          <p:blipFill rotWithShape="1">
            <a:blip r:embed="rId2" cstate="print"/>
            <a:srcRect l="63482" t="13665" r="22411" b="81552"/>
            <a:stretch/>
          </p:blipFill>
          <p:spPr>
            <a:xfrm>
              <a:off x="7617354" y="4848285"/>
              <a:ext cx="1090712" cy="149018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173840" y="6470380"/>
            <a:ext cx="5125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/>
              <a:t>Chen J.</a:t>
            </a:r>
            <a:r>
              <a:rPr lang="en-US" dirty="0"/>
              <a:t>, Rozowsky J. </a:t>
            </a:r>
            <a:r>
              <a:rPr lang="en-US" i="1" dirty="0"/>
              <a:t>et al.</a:t>
            </a:r>
            <a:r>
              <a:rPr lang="en-US" dirty="0"/>
              <a:t> (manuscript under review)</a:t>
            </a:r>
          </a:p>
        </p:txBody>
      </p:sp>
    </p:spTree>
    <p:extLst>
      <p:ext uri="{BB962C8B-B14F-4D97-AF65-F5344CB8AC3E}">
        <p14:creationId xmlns:p14="http://schemas.microsoft.com/office/powerpoint/2010/main" val="249344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-44334"/>
            <a:ext cx="10515600" cy="1325563"/>
          </a:xfrm>
        </p:spPr>
        <p:txBody>
          <a:bodyPr/>
          <a:lstStyle/>
          <a:p>
            <a:r>
              <a:rPr lang="en-US" b="1" dirty="0" smtClean="0"/>
              <a:t>Summary</a:t>
            </a:r>
            <a:endParaRPr lang="en-US" b="1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37954-4145-4234-9761-04853FE855D6}" type="slidenum">
              <a:rPr lang="en-US" smtClean="0"/>
              <a:t>88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69264" y="1324733"/>
            <a:ext cx="10908103" cy="2684946"/>
          </a:xfrm>
        </p:spPr>
        <p:txBody>
          <a:bodyPr>
            <a:normAutofit lnSpcReduction="10000"/>
          </a:bodyPr>
          <a:lstStyle/>
          <a:p>
            <a:r>
              <a:rPr lang="en-US" dirty="0" err="1" smtClean="0">
                <a:cs typeface="Arial"/>
              </a:rPr>
              <a:t>AlleleDB</a:t>
            </a:r>
            <a:r>
              <a:rPr lang="en-US" dirty="0" smtClean="0">
                <a:cs typeface="Arial"/>
              </a:rPr>
              <a:t/>
            </a:r>
            <a:br>
              <a:rPr lang="en-US" dirty="0" smtClean="0">
                <a:cs typeface="Arial"/>
              </a:rPr>
            </a:br>
            <a:r>
              <a:rPr lang="en-US" dirty="0" smtClean="0">
                <a:cs typeface="Arial"/>
              </a:rPr>
              <a:t>-- resource for exploring allele-specific variants, genomic elements and genes</a:t>
            </a:r>
            <a:br>
              <a:rPr lang="en-US" dirty="0" smtClean="0">
                <a:cs typeface="Arial"/>
              </a:rPr>
            </a:br>
            <a:r>
              <a:rPr lang="en-US" dirty="0" smtClean="0">
                <a:cs typeface="Arial"/>
              </a:rPr>
              <a:t>-- interfaces with UCSC browser </a:t>
            </a:r>
            <a:r>
              <a:rPr lang="en-US" dirty="0">
                <a:cs typeface="Arial"/>
              </a:rPr>
              <a:t/>
            </a:r>
            <a:br>
              <a:rPr lang="en-US" dirty="0">
                <a:cs typeface="Arial"/>
              </a:rPr>
            </a:br>
            <a:r>
              <a:rPr lang="en-US" dirty="0" smtClean="0">
                <a:cs typeface="Arial"/>
              </a:rPr>
              <a:t>-- based on construction of personal genomes</a:t>
            </a:r>
            <a:endParaRPr lang="en-US" dirty="0">
              <a:cs typeface="Arial"/>
            </a:endParaRPr>
          </a:p>
          <a:p>
            <a:r>
              <a:rPr lang="en-US" dirty="0" smtClean="0">
                <a:cs typeface="Arial"/>
              </a:rPr>
              <a:t>Annotation for the personal genome </a:t>
            </a:r>
            <a:r>
              <a:rPr lang="en-US" dirty="0">
                <a:cs typeface="Arial"/>
              </a:rPr>
              <a:t>does not have to be the endpoint;</a:t>
            </a:r>
            <a:br>
              <a:rPr lang="en-US" dirty="0">
                <a:cs typeface="Arial"/>
              </a:rPr>
            </a:br>
            <a:r>
              <a:rPr lang="en-US" dirty="0">
                <a:cs typeface="Arial"/>
              </a:rPr>
              <a:t>we can use the personal genomes in an informative </a:t>
            </a:r>
            <a:r>
              <a:rPr lang="en-US" dirty="0" smtClean="0">
                <a:cs typeface="Arial"/>
              </a:rPr>
              <a:t>way</a:t>
            </a:r>
            <a:endParaRPr lang="en-US" dirty="0" smtClean="0">
              <a:solidFill>
                <a:schemeClr val="bg1"/>
              </a:solidFill>
              <a:cs typeface="Arial"/>
            </a:endParaRPr>
          </a:p>
        </p:txBody>
      </p:sp>
      <p:sp>
        <p:nvSpPr>
          <p:cNvPr id="6" name="Oval 5"/>
          <p:cNvSpPr/>
          <p:nvPr/>
        </p:nvSpPr>
        <p:spPr>
          <a:xfrm>
            <a:off x="3701036" y="4175283"/>
            <a:ext cx="2092984" cy="2015465"/>
          </a:xfrm>
          <a:prstGeom prst="ellipse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Genome Annotation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891467" y="4175283"/>
            <a:ext cx="2092984" cy="2015465"/>
          </a:xfrm>
          <a:prstGeom prst="ellipse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Personal genomes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Curved Down Arrow 7"/>
          <p:cNvSpPr/>
          <p:nvPr/>
        </p:nvSpPr>
        <p:spPr>
          <a:xfrm>
            <a:off x="5848331" y="4323032"/>
            <a:ext cx="1051449" cy="487909"/>
          </a:xfrm>
          <a:prstGeom prst="curvedDownArrow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" name="Curved Down Arrow 8"/>
          <p:cNvSpPr/>
          <p:nvPr/>
        </p:nvSpPr>
        <p:spPr>
          <a:xfrm flipH="1" flipV="1">
            <a:off x="5794020" y="5517226"/>
            <a:ext cx="1051449" cy="487909"/>
          </a:xfrm>
          <a:prstGeom prst="curvedDownArrow">
            <a:avLst/>
          </a:prstGeom>
          <a:solidFill>
            <a:srgbClr val="FF00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58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10847"/>
            <a:ext cx="10515600" cy="38468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171387"/>
            <a:ext cx="10893552" cy="536752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My advisors: Lynne and Mark</a:t>
            </a:r>
          </a:p>
          <a:p>
            <a:r>
              <a:rPr lang="en-US" dirty="0" smtClean="0"/>
              <a:t>My committee members: Don, Sherman and Anita</a:t>
            </a:r>
          </a:p>
          <a:p>
            <a:r>
              <a:rPr lang="en-US" dirty="0" smtClean="0"/>
              <a:t>Special thanks to Mary and Janet</a:t>
            </a:r>
          </a:p>
          <a:p>
            <a:r>
              <a:rPr lang="en-US" dirty="0" smtClean="0"/>
              <a:t>My support group: Gerald (Goh), </a:t>
            </a:r>
            <a:r>
              <a:rPr lang="en-US" dirty="0" err="1" smtClean="0"/>
              <a:t>Cheow</a:t>
            </a:r>
            <a:r>
              <a:rPr lang="en-US" dirty="0" smtClean="0"/>
              <a:t> </a:t>
            </a:r>
            <a:r>
              <a:rPr lang="en-US" dirty="0" err="1" smtClean="0"/>
              <a:t>Thia</a:t>
            </a:r>
            <a:r>
              <a:rPr lang="en-US" dirty="0" smtClean="0"/>
              <a:t> (Chan), </a:t>
            </a:r>
            <a:r>
              <a:rPr lang="en-US" dirty="0" err="1" smtClean="0"/>
              <a:t>Gili</a:t>
            </a:r>
            <a:r>
              <a:rPr lang="en-US" dirty="0" smtClean="0"/>
              <a:t> (</a:t>
            </a:r>
            <a:r>
              <a:rPr lang="en-US" dirty="0" err="1" smtClean="0"/>
              <a:t>Zilberman</a:t>
            </a:r>
            <a:r>
              <a:rPr lang="en-US" dirty="0" smtClean="0"/>
              <a:t>), Lauren Ann (</a:t>
            </a:r>
            <a:r>
              <a:rPr lang="en-US" dirty="0" err="1" smtClean="0"/>
              <a:t>Metskas</a:t>
            </a:r>
            <a:r>
              <a:rPr lang="en-US" dirty="0" smtClean="0"/>
              <a:t>), Nick (Sawyer), Lisa (Sobel), </a:t>
            </a:r>
            <a:r>
              <a:rPr lang="en-US" dirty="0" err="1" smtClean="0"/>
              <a:t>Namita</a:t>
            </a:r>
            <a:r>
              <a:rPr lang="en-US" dirty="0" smtClean="0"/>
              <a:t> (Gupta), Stephen (Gaffney)</a:t>
            </a:r>
          </a:p>
          <a:p>
            <a:r>
              <a:rPr lang="en-US" dirty="0" smtClean="0"/>
              <a:t>My mentors: Joel, Suganthi, </a:t>
            </a:r>
            <a:r>
              <a:rPr lang="en-US" dirty="0" err="1" smtClean="0"/>
              <a:t>Ekta</a:t>
            </a:r>
            <a:r>
              <a:rPr lang="en-US" dirty="0" smtClean="0"/>
              <a:t>, Arif</a:t>
            </a:r>
          </a:p>
          <a:p>
            <a:r>
              <a:rPr lang="en-US" dirty="0" smtClean="0"/>
              <a:t>PEB program, and to Doro</a:t>
            </a:r>
          </a:p>
          <a:p>
            <a:r>
              <a:rPr lang="en-US" dirty="0" smtClean="0"/>
              <a:t>CBB program, and all </a:t>
            </a:r>
            <a:r>
              <a:rPr lang="en-US" dirty="0" err="1" smtClean="0"/>
              <a:t>CBBers</a:t>
            </a:r>
            <a:endParaRPr lang="en-US" dirty="0" smtClean="0"/>
          </a:p>
          <a:p>
            <a:r>
              <a:rPr lang="en-US" dirty="0" smtClean="0"/>
              <a:t>Gerstein Lab, all past and present members, especially: Alexej, Cristina, Darryl, Declan, Jane, Jasmine, Rob, Timur and Yao</a:t>
            </a:r>
          </a:p>
          <a:p>
            <a:r>
              <a:rPr lang="en-US" dirty="0" smtClean="0"/>
              <a:t>Regan Lab, all past and present members, especially: Betsy, Ashley (AKA Chatty Bay members), </a:t>
            </a:r>
            <a:r>
              <a:rPr lang="en-US" dirty="0" err="1" smtClean="0"/>
              <a:t>Robie</a:t>
            </a:r>
            <a:r>
              <a:rPr lang="en-US" dirty="0" smtClean="0"/>
              <a:t> and Robert</a:t>
            </a:r>
          </a:p>
          <a:p>
            <a:r>
              <a:rPr lang="en-US" dirty="0" smtClean="0"/>
              <a:t>My squash buddies, especially: Stephen and Miles</a:t>
            </a:r>
          </a:p>
          <a:p>
            <a:r>
              <a:rPr lang="en-US" dirty="0" smtClean="0"/>
              <a:t>All my roommates, past and present: Matt, Craig, Alex, Kelly, Mark, Manavi, Rebecca, Victor</a:t>
            </a:r>
          </a:p>
          <a:p>
            <a:r>
              <a:rPr lang="en-US" dirty="0" smtClean="0"/>
              <a:t>All my friends in the audience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89</a:t>
            </a:fld>
            <a:endParaRPr lang="en-US" dirty="0"/>
          </a:p>
        </p:txBody>
      </p:sp>
      <p:pic>
        <p:nvPicPr>
          <p:cNvPr id="5" name="Picture 4" descr="Screen Shot 2015-02-16 at 12.11.19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204" y="255894"/>
            <a:ext cx="829640" cy="1075459"/>
          </a:xfrm>
          <a:prstGeom prst="rect">
            <a:avLst/>
          </a:prstGeom>
        </p:spPr>
      </p:pic>
      <p:pic>
        <p:nvPicPr>
          <p:cNvPr id="6" name="Picture 5" descr="Screen Shot 2015-02-16 at 12.11.3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790" y="225347"/>
            <a:ext cx="1017554" cy="11403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575"/>
          <a:stretch/>
        </p:blipFill>
        <p:spPr>
          <a:xfrm>
            <a:off x="10186708" y="311026"/>
            <a:ext cx="1282916" cy="102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31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03696"/>
          </a:xfrm>
        </p:spPr>
        <p:txBody>
          <a:bodyPr>
            <a:normAutofit/>
          </a:bodyPr>
          <a:lstStyle/>
          <a:p>
            <a:r>
              <a:rPr lang="en-US" b="1" dirty="0" smtClean="0"/>
              <a:t>Number of DNA sequences </a:t>
            </a:r>
            <a:br>
              <a:rPr lang="en-US" b="1" dirty="0" smtClean="0"/>
            </a:br>
            <a:r>
              <a:rPr lang="en-US" b="1" dirty="0" smtClean="0"/>
              <a:t>exploding out of control in recent </a:t>
            </a:r>
            <a:br>
              <a:rPr lang="en-US" b="1" dirty="0" smtClean="0"/>
            </a:br>
            <a:r>
              <a:rPr lang="en-US" b="1" dirty="0" smtClean="0"/>
              <a:t>years</a:t>
            </a:r>
            <a:endParaRPr lang="en-US" b="1" dirty="0"/>
          </a:p>
        </p:txBody>
      </p:sp>
      <p:sp>
        <p:nvSpPr>
          <p:cNvPr id="4" name="Oval 3"/>
          <p:cNvSpPr/>
          <p:nvPr/>
        </p:nvSpPr>
        <p:spPr>
          <a:xfrm>
            <a:off x="8265485" y="3736426"/>
            <a:ext cx="449912" cy="44991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9377259" y="3127449"/>
            <a:ext cx="449912" cy="44991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" name="Oval 5"/>
          <p:cNvSpPr/>
          <p:nvPr/>
        </p:nvSpPr>
        <p:spPr>
          <a:xfrm>
            <a:off x="10319446" y="2492747"/>
            <a:ext cx="860826" cy="86082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7" name="Oval 6"/>
          <p:cNvSpPr/>
          <p:nvPr/>
        </p:nvSpPr>
        <p:spPr>
          <a:xfrm>
            <a:off x="11369178" y="1847045"/>
            <a:ext cx="645702" cy="64570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9" name="TextBox 8"/>
          <p:cNvSpPr txBox="1"/>
          <p:nvPr/>
        </p:nvSpPr>
        <p:spPr>
          <a:xfrm rot="19771303">
            <a:off x="796159" y="621161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2007</a:t>
            </a:r>
          </a:p>
        </p:txBody>
      </p:sp>
      <p:sp>
        <p:nvSpPr>
          <p:cNvPr id="10" name="TextBox 9"/>
          <p:cNvSpPr txBox="1"/>
          <p:nvPr/>
        </p:nvSpPr>
        <p:spPr>
          <a:xfrm rot="19771303">
            <a:off x="1542681" y="621161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</a:p>
        </p:txBody>
      </p:sp>
      <p:sp>
        <p:nvSpPr>
          <p:cNvPr id="12" name="TextBox 11"/>
          <p:cNvSpPr txBox="1"/>
          <p:nvPr/>
        </p:nvSpPr>
        <p:spPr>
          <a:xfrm rot="19771303">
            <a:off x="2415039" y="621161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</a:p>
        </p:txBody>
      </p:sp>
      <p:sp>
        <p:nvSpPr>
          <p:cNvPr id="13" name="TextBox 12"/>
          <p:cNvSpPr txBox="1"/>
          <p:nvPr/>
        </p:nvSpPr>
        <p:spPr>
          <a:xfrm rot="19771303">
            <a:off x="3403012" y="621161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14" name="TextBox 13"/>
          <p:cNvSpPr txBox="1"/>
          <p:nvPr/>
        </p:nvSpPr>
        <p:spPr>
          <a:xfrm rot="19771303">
            <a:off x="4702176" y="6211611"/>
            <a:ext cx="684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557264" y="5423338"/>
            <a:ext cx="929149" cy="3993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1092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313265" y="3427143"/>
            <a:ext cx="1128263" cy="23955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6515</a:t>
            </a:r>
          </a:p>
        </p:txBody>
      </p:sp>
      <p:sp>
        <p:nvSpPr>
          <p:cNvPr id="17" name="TextBox 16"/>
          <p:cNvSpPr txBox="1"/>
          <p:nvPr/>
        </p:nvSpPr>
        <p:spPr>
          <a:xfrm rot="19771303">
            <a:off x="6598629" y="621161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353074" y="1229710"/>
            <a:ext cx="1430540" cy="45930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60,706</a:t>
            </a:r>
            <a:endParaRPr lang="en-US" sz="2800" b="1" dirty="0"/>
          </a:p>
        </p:txBody>
      </p:sp>
      <p:sp>
        <p:nvSpPr>
          <p:cNvPr id="19" name="TextBox 18"/>
          <p:cNvSpPr txBox="1"/>
          <p:nvPr/>
        </p:nvSpPr>
        <p:spPr>
          <a:xfrm rot="19771303">
            <a:off x="9625892" y="621161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22" name="Pentagon 21"/>
          <p:cNvSpPr/>
          <p:nvPr/>
        </p:nvSpPr>
        <p:spPr>
          <a:xfrm rot="16200000">
            <a:off x="9602002" y="83364"/>
            <a:ext cx="932688" cy="1430536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 flipH="1">
            <a:off x="8238603" y="5044966"/>
            <a:ext cx="119968" cy="11996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 flipH="1">
            <a:off x="8443030" y="5044966"/>
            <a:ext cx="119968" cy="11996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05464" y="4751007"/>
            <a:ext cx="18293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1000 Genomes </a:t>
            </a:r>
          </a:p>
          <a:p>
            <a:pPr algn="ctr"/>
            <a:r>
              <a:rPr lang="en-US" sz="2000" b="1" dirty="0"/>
              <a:t>Project Phase 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758083" y="2728030"/>
            <a:ext cx="2238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Exome Sequencing </a:t>
            </a:r>
          </a:p>
          <a:p>
            <a:pPr algn="ctr"/>
            <a:r>
              <a:rPr lang="en-US" sz="2000" b="1" dirty="0"/>
              <a:t>Project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946372" y="798632"/>
            <a:ext cx="22439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Exome Aggregation</a:t>
            </a:r>
          </a:p>
          <a:p>
            <a:pPr algn="ctr"/>
            <a:r>
              <a:rPr lang="en-US" sz="2000" b="1" dirty="0"/>
              <a:t>Consortium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62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-0.59375 0.256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88" y="128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-0.62891 0.3465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45" y="1731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99 0.02778 L -0.64896 0.4122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747" y="1921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-0.65117 0.522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65" y="2611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9" grpId="0"/>
      <p:bldP spid="10" grpId="0"/>
      <p:bldP spid="12" grpId="0"/>
      <p:bldP spid="13" grpId="0"/>
      <p:bldP spid="14" grpId="0"/>
      <p:bldP spid="15" grpId="0" animBg="1"/>
      <p:bldP spid="16" grpId="0" animBg="1"/>
      <p:bldP spid="17" grpId="0"/>
      <p:bldP spid="18" grpId="0" animBg="1"/>
      <p:bldP spid="19" grpId="0"/>
      <p:bldP spid="22" grpId="0" animBg="1"/>
      <p:bldP spid="23" grpId="0" animBg="1"/>
      <p:bldP spid="24" grpId="0" animBg="1"/>
      <p:bldP spid="31" grpId="0"/>
      <p:bldP spid="32" grpId="0"/>
      <p:bldP spid="33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29719"/>
            <a:ext cx="10515600" cy="38468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52728"/>
            <a:ext cx="10515600" cy="5367527"/>
          </a:xfrm>
        </p:spPr>
        <p:txBody>
          <a:bodyPr>
            <a:normAutofit/>
          </a:bodyPr>
          <a:lstStyle/>
          <a:p>
            <a:r>
              <a:rPr lang="en-US" dirty="0" smtClean="0"/>
              <a:t>My family: my parents, </a:t>
            </a:r>
            <a:r>
              <a:rPr lang="en-US" dirty="0"/>
              <a:t>my </a:t>
            </a:r>
            <a:r>
              <a:rPr lang="en-US" dirty="0" smtClean="0"/>
              <a:t>aunt, my brother </a:t>
            </a:r>
            <a:r>
              <a:rPr lang="en-US" dirty="0" err="1" smtClean="0"/>
              <a:t>Jiejing</a:t>
            </a:r>
            <a:r>
              <a:rPr lang="en-US" dirty="0" smtClean="0"/>
              <a:t>, my </a:t>
            </a:r>
            <a:r>
              <a:rPr lang="en-US" dirty="0" err="1" smtClean="0"/>
              <a:t>godsister</a:t>
            </a:r>
            <a:r>
              <a:rPr lang="en-US" dirty="0" smtClean="0"/>
              <a:t> Nadia and my best buddy Russell</a:t>
            </a:r>
          </a:p>
          <a:p>
            <a:r>
              <a:rPr lang="en-US" dirty="0" smtClean="0"/>
              <a:t>My partner: Siying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9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Appendices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13CA4-E7BC-41F9-9D32-881AC871CE6B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32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Insert length for </a:t>
            </a:r>
            <a:r>
              <a:rPr lang="en-US" dirty="0" err="1" smtClean="0"/>
              <a:t>PCRfree</a:t>
            </a:r>
            <a:r>
              <a:rPr lang="en-US" dirty="0" smtClean="0"/>
              <a:t> (PCR+) technology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396" r="396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7409072" y="2279424"/>
            <a:ext cx="2954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Insert size = ~400bp</a:t>
            </a:r>
          </a:p>
          <a:p>
            <a:r>
              <a:rPr lang="en-US" b="1" dirty="0">
                <a:solidFill>
                  <a:schemeClr val="accent6"/>
                </a:solidFill>
              </a:rPr>
              <a:t>Read length = 250bp</a:t>
            </a:r>
          </a:p>
          <a:p>
            <a:r>
              <a:rPr lang="en-US" b="1" dirty="0">
                <a:solidFill>
                  <a:schemeClr val="accent6"/>
                </a:solidFill>
              </a:rPr>
              <a:t>For &gt;50% of pairs of reads significantly overlap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25168" y="6404014"/>
            <a:ext cx="2149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Credit: Alexej Abyzov</a:t>
            </a:r>
          </a:p>
        </p:txBody>
      </p:sp>
    </p:spTree>
    <p:extLst>
      <p:ext uri="{BB962C8B-B14F-4D97-AF65-F5344CB8AC3E}">
        <p14:creationId xmlns:p14="http://schemas.microsoft.com/office/powerpoint/2010/main" val="241159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53876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GC bias</a:t>
            </a:r>
            <a:endParaRPr lang="en-US" dirty="0"/>
          </a:p>
        </p:txBody>
      </p:sp>
      <p:pic>
        <p:nvPicPr>
          <p:cNvPr id="5" name="Picture 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900942"/>
            <a:ext cx="8229600" cy="274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93641" y="1053604"/>
            <a:ext cx="9364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PCR+</a:t>
            </a:r>
          </a:p>
        </p:txBody>
      </p:sp>
      <p:pic>
        <p:nvPicPr>
          <p:cNvPr id="9" name="Picture 8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012730" y="3652347"/>
            <a:ext cx="8229600" cy="2743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225170" y="3836722"/>
            <a:ext cx="867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PCR-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25168" y="6404014"/>
            <a:ext cx="2149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Credit: Alexej Abyzov</a:t>
            </a:r>
          </a:p>
        </p:txBody>
      </p:sp>
    </p:spTree>
    <p:extLst>
      <p:ext uri="{BB962C8B-B14F-4D97-AF65-F5344CB8AC3E}">
        <p14:creationId xmlns:p14="http://schemas.microsoft.com/office/powerpoint/2010/main" val="222163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66278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Coverage uniformity</a:t>
            </a:r>
            <a:endParaRPr lang="en-US" dirty="0"/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150882" y="1027906"/>
            <a:ext cx="8229600" cy="274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72333" y="1199179"/>
            <a:ext cx="27096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Raw RD</a:t>
            </a:r>
          </a:p>
          <a:p>
            <a:r>
              <a:rPr lang="en-US" b="1" dirty="0"/>
              <a:t>Corrected RD</a:t>
            </a:r>
          </a:p>
          <a:p>
            <a:r>
              <a:rPr lang="en-US" b="1" dirty="0">
                <a:solidFill>
                  <a:srgbClr val="008000"/>
                </a:solidFill>
              </a:rPr>
              <a:t>Gaussian 25.7+-6.17 (12%)</a:t>
            </a:r>
          </a:p>
          <a:p>
            <a:r>
              <a:rPr lang="en-US" b="1" dirty="0">
                <a:solidFill>
                  <a:srgbClr val="FF0000"/>
                </a:solidFill>
              </a:rPr>
              <a:t>Expectation 25.7 +- 5.07</a:t>
            </a:r>
          </a:p>
        </p:txBody>
      </p:sp>
      <p:pic>
        <p:nvPicPr>
          <p:cNvPr id="12" name="Picture 1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150881" y="3836722"/>
            <a:ext cx="8329449" cy="28488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482841" y="4166927"/>
            <a:ext cx="2795315" cy="1246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Raw RD</a:t>
            </a:r>
          </a:p>
          <a:p>
            <a:r>
              <a:rPr lang="en-US" b="1" dirty="0"/>
              <a:t>Corrected RD</a:t>
            </a:r>
          </a:p>
          <a:p>
            <a:r>
              <a:rPr lang="en-US" b="1" dirty="0">
                <a:solidFill>
                  <a:srgbClr val="008000"/>
                </a:solidFill>
              </a:rPr>
              <a:t>Gaussian 56.4 +-11.5 (15%)</a:t>
            </a:r>
          </a:p>
          <a:p>
            <a:r>
              <a:rPr lang="en-US" b="1" dirty="0">
                <a:solidFill>
                  <a:srgbClr val="FF0000"/>
                </a:solidFill>
              </a:rPr>
              <a:t>Expectation 56.4 +- 7.51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277722" y="1053604"/>
            <a:ext cx="9364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PCR+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09251" y="3836722"/>
            <a:ext cx="867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PCR-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80330" y="6404014"/>
            <a:ext cx="2149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Credit: Alexej Abyzov</a:t>
            </a:r>
          </a:p>
        </p:txBody>
      </p:sp>
    </p:spTree>
    <p:extLst>
      <p:ext uri="{BB962C8B-B14F-4D97-AF65-F5344CB8AC3E}">
        <p14:creationId xmlns:p14="http://schemas.microsoft.com/office/powerpoint/2010/main" val="104158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F6295-C87C-4E11-86DE-80DAF44D2D37}" type="slidenum">
              <a:rPr lang="en-US" smtClean="0"/>
              <a:pPr/>
              <a:t>95</a:t>
            </a:fld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1905001" y="21491"/>
            <a:ext cx="5486399" cy="674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061434" y="21491"/>
            <a:ext cx="4130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Credit: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Kajava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2013 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Journal of </a:t>
            </a:r>
            <a:r>
              <a:rPr lang="en-US" i="1" dirty="0" err="1">
                <a:solidFill>
                  <a:schemeClr val="bg1">
                    <a:lumMod val="65000"/>
                  </a:schemeClr>
                </a:solidFill>
              </a:rPr>
              <a:t>Struct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i="1" dirty="0" err="1">
                <a:solidFill>
                  <a:schemeClr val="bg1">
                    <a:lumMod val="65000"/>
                  </a:schemeClr>
                </a:solidFill>
              </a:rPr>
              <a:t>Biol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38720" y="6398544"/>
            <a:ext cx="4353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I; </a:t>
            </a:r>
            <a:r>
              <a:rPr lang="en-US" b="1" u="sng" dirty="0" err="1" smtClean="0"/>
              <a:t>homopolymers</a:t>
            </a:r>
            <a:r>
              <a:rPr lang="en-US" b="1" u="sng" dirty="0" smtClean="0"/>
              <a:t> </a:t>
            </a:r>
            <a:r>
              <a:rPr lang="en-US" dirty="0" smtClean="0"/>
              <a:t>: e.g. </a:t>
            </a:r>
            <a:r>
              <a:rPr lang="en-US" dirty="0" err="1" smtClean="0"/>
              <a:t>polyQ</a:t>
            </a:r>
            <a:r>
              <a:rPr lang="en-US" dirty="0" smtClean="0"/>
              <a:t> tract HTT gene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91120" y="6175024"/>
            <a:ext cx="2412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II; fibrous </a:t>
            </a:r>
            <a:r>
              <a:rPr lang="en-US" dirty="0" smtClean="0"/>
              <a:t>: e.g. collagen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816023" y="3787424"/>
            <a:ext cx="33755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III: elongated structures</a:t>
            </a:r>
          </a:p>
          <a:p>
            <a:r>
              <a:rPr lang="en-US" dirty="0" smtClean="0"/>
              <a:t>solenoid: e.g. TPR, </a:t>
            </a:r>
            <a:r>
              <a:rPr lang="en-US" dirty="0" err="1" smtClean="0"/>
              <a:t>ankyrins</a:t>
            </a:r>
            <a:endParaRPr lang="en-US" dirty="0" smtClean="0"/>
          </a:p>
          <a:p>
            <a:r>
              <a:rPr lang="en-US" dirty="0" smtClean="0"/>
              <a:t>Non-solenoid: e.g. beta structures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22983" y="1893947"/>
            <a:ext cx="45798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IV: “closed” structures</a:t>
            </a:r>
          </a:p>
          <a:p>
            <a:r>
              <a:rPr lang="en-US" dirty="0" smtClean="0"/>
              <a:t>e.g. TIM barrels (9), WD40/beta propeller (12), </a:t>
            </a:r>
          </a:p>
          <a:p>
            <a:r>
              <a:rPr lang="en-US" dirty="0" smtClean="0"/>
              <a:t>beta barrels (10)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816023" y="611796"/>
            <a:ext cx="4388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V: repeats can fold </a:t>
            </a:r>
            <a:r>
              <a:rPr lang="en-US" b="1" u="sng" dirty="0" err="1" smtClean="0"/>
              <a:t>indptly</a:t>
            </a:r>
            <a:endParaRPr lang="en-US" b="1" u="sng" dirty="0" smtClean="0"/>
          </a:p>
          <a:p>
            <a:r>
              <a:rPr lang="en-US" dirty="0" smtClean="0"/>
              <a:t>e.g. Zn finger domain (13), </a:t>
            </a:r>
            <a:r>
              <a:rPr lang="en-US" dirty="0" err="1" smtClean="0"/>
              <a:t>polyubiquitin</a:t>
            </a:r>
            <a:r>
              <a:rPr lang="en-US" dirty="0" smtClean="0"/>
              <a:t> (14)</a:t>
            </a:r>
          </a:p>
          <a:p>
            <a:r>
              <a:rPr lang="en-US" dirty="0" err="1" smtClean="0"/>
              <a:t>titin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6463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F6295-C87C-4E11-86DE-80DAF44D2D37}" type="slidenum">
              <a:rPr lang="en-US" smtClean="0"/>
              <a:pPr/>
              <a:t>96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52778" t="9847" r="8333" b="46103"/>
          <a:stretch>
            <a:fillRect/>
          </a:stretch>
        </p:blipFill>
        <p:spPr bwMode="auto">
          <a:xfrm>
            <a:off x="4800600" y="685800"/>
            <a:ext cx="2133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4167" t="37878" b="15813"/>
          <a:stretch>
            <a:fillRect/>
          </a:stretch>
        </p:blipFill>
        <p:spPr bwMode="auto">
          <a:xfrm>
            <a:off x="2133600" y="2590800"/>
            <a:ext cx="52578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296400" y="21491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/>
              <a:t>Kajava</a:t>
            </a:r>
            <a:r>
              <a:rPr lang="en-US" dirty="0"/>
              <a:t> 2013 </a:t>
            </a:r>
            <a:r>
              <a:rPr lang="en-US" i="1" dirty="0"/>
              <a:t>Journal of </a:t>
            </a:r>
            <a:r>
              <a:rPr lang="en-US" i="1" dirty="0" err="1"/>
              <a:t>Struct</a:t>
            </a:r>
            <a:r>
              <a:rPr lang="en-US" i="1" dirty="0"/>
              <a:t> </a:t>
            </a:r>
            <a:r>
              <a:rPr lang="en-US" i="1" dirty="0" err="1"/>
              <a:t>Biol</a:t>
            </a:r>
            <a:r>
              <a:rPr lang="en-US" i="1" dirty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16023" y="3787424"/>
            <a:ext cx="33755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III: elongated structures</a:t>
            </a:r>
          </a:p>
          <a:p>
            <a:r>
              <a:rPr lang="en-US" dirty="0" smtClean="0"/>
              <a:t>solenoid: e.g. TPR, </a:t>
            </a:r>
            <a:r>
              <a:rPr lang="en-US" dirty="0" err="1" smtClean="0"/>
              <a:t>ankyrins</a:t>
            </a:r>
            <a:endParaRPr lang="en-US" dirty="0" smtClean="0"/>
          </a:p>
          <a:p>
            <a:r>
              <a:rPr lang="en-US" dirty="0" smtClean="0"/>
              <a:t>Non-solenoid: e.g. beta structures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622983" y="1893947"/>
            <a:ext cx="45798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IV: “closed” structures</a:t>
            </a:r>
          </a:p>
          <a:p>
            <a:r>
              <a:rPr lang="en-US" dirty="0" smtClean="0"/>
              <a:t>e.g. TIM barrels (9), WD40/beta propeller (12), </a:t>
            </a:r>
          </a:p>
          <a:p>
            <a:r>
              <a:rPr lang="en-US" dirty="0" smtClean="0"/>
              <a:t>beta barrels (10)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9971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Binomial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err="1" smtClean="0">
                <a:sym typeface="Wingdings" panose="05000000000000000000" pitchFamily="2" charset="2"/>
              </a:rPr>
              <a:t>Betabinomial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Binomial</a:t>
            </a:r>
          </a:p>
          <a:p>
            <a:r>
              <a:rPr lang="en-US" dirty="0" smtClean="0"/>
              <a:t>X ~ (</a:t>
            </a:r>
            <a:r>
              <a:rPr lang="en-US" dirty="0" err="1" smtClean="0"/>
              <a:t>n,k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Assumes each X is an independent event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Accounts of “</a:t>
            </a:r>
            <a:r>
              <a:rPr lang="en-US" dirty="0" err="1" smtClean="0">
                <a:solidFill>
                  <a:schemeClr val="bg1"/>
                </a:solidFill>
              </a:rPr>
              <a:t>overdispersion</a:t>
            </a:r>
            <a:r>
              <a:rPr lang="en-US" dirty="0" smtClean="0">
                <a:solidFill>
                  <a:schemeClr val="bg1"/>
                </a:solidFill>
              </a:rPr>
              <a:t>” (broader distribution)</a:t>
            </a:r>
          </a:p>
          <a:p>
            <a:r>
              <a:rPr lang="en-US" dirty="0" smtClean="0"/>
              <a:t>n = total number</a:t>
            </a:r>
          </a:p>
          <a:p>
            <a:r>
              <a:rPr lang="en-US" dirty="0" smtClean="0"/>
              <a:t>k = number of ref reads </a:t>
            </a:r>
            <a:br>
              <a:rPr lang="en-US" dirty="0" smtClean="0"/>
            </a:br>
            <a:r>
              <a:rPr lang="en-US" dirty="0" smtClean="0"/>
              <a:t>(fixed number)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Betabinomial</a:t>
            </a:r>
            <a:endParaRPr lang="en-US" dirty="0" smtClean="0"/>
          </a:p>
          <a:p>
            <a:r>
              <a:rPr lang="en-US" dirty="0" smtClean="0"/>
              <a:t>X ~ (</a:t>
            </a:r>
            <a:r>
              <a:rPr lang="en-US" dirty="0" err="1" smtClean="0"/>
              <a:t>n,a,b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X can be dependent on each other</a:t>
            </a:r>
          </a:p>
          <a:p>
            <a:r>
              <a:rPr lang="en-US" dirty="0" smtClean="0"/>
              <a:t>Accounts of “</a:t>
            </a:r>
            <a:r>
              <a:rPr lang="en-US" dirty="0" err="1" smtClean="0"/>
              <a:t>overdispersion</a:t>
            </a:r>
            <a:r>
              <a:rPr lang="en-US" dirty="0" smtClean="0"/>
              <a:t>” (broader distribution)</a:t>
            </a:r>
          </a:p>
          <a:p>
            <a:r>
              <a:rPr lang="en-US" dirty="0" smtClean="0"/>
              <a:t>n = total number</a:t>
            </a:r>
          </a:p>
          <a:p>
            <a:r>
              <a:rPr lang="en-US" dirty="0" smtClean="0"/>
              <a:t>k is sampled from a </a:t>
            </a:r>
            <a:r>
              <a:rPr lang="en-US" dirty="0" err="1" smtClean="0"/>
              <a:t>betabinomial</a:t>
            </a:r>
            <a:r>
              <a:rPr lang="en-US" dirty="0" smtClean="0"/>
              <a:t> distribution with parameters (</a:t>
            </a:r>
            <a:r>
              <a:rPr lang="en-US" dirty="0" err="1" smtClean="0"/>
              <a:t>a,b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9390946" y="895151"/>
            <a:ext cx="2139067" cy="1001028"/>
          </a:xfrm>
          <a:custGeom>
            <a:avLst/>
            <a:gdLst>
              <a:gd name="connsiteX0" fmla="*/ 0 w 2139067"/>
              <a:gd name="connsiteY0" fmla="*/ 626322 h 674449"/>
              <a:gd name="connsiteX1" fmla="*/ 423511 w 2139067"/>
              <a:gd name="connsiteY1" fmla="*/ 549320 h 674449"/>
              <a:gd name="connsiteX2" fmla="*/ 683393 w 2139067"/>
              <a:gd name="connsiteY2" fmla="*/ 414567 h 674449"/>
              <a:gd name="connsiteX3" fmla="*/ 933650 w 2139067"/>
              <a:gd name="connsiteY3" fmla="*/ 125809 h 674449"/>
              <a:gd name="connsiteX4" fmla="*/ 1126155 w 2139067"/>
              <a:gd name="connsiteY4" fmla="*/ 680 h 674449"/>
              <a:gd name="connsiteX5" fmla="*/ 1357162 w 2139067"/>
              <a:gd name="connsiteY5" fmla="*/ 173935 h 674449"/>
              <a:gd name="connsiteX6" fmla="*/ 1530416 w 2139067"/>
              <a:gd name="connsiteY6" fmla="*/ 424192 h 674449"/>
              <a:gd name="connsiteX7" fmla="*/ 1857675 w 2139067"/>
              <a:gd name="connsiteY7" fmla="*/ 616697 h 674449"/>
              <a:gd name="connsiteX8" fmla="*/ 2098307 w 2139067"/>
              <a:gd name="connsiteY8" fmla="*/ 655198 h 674449"/>
              <a:gd name="connsiteX9" fmla="*/ 2136808 w 2139067"/>
              <a:gd name="connsiteY9" fmla="*/ 674449 h 67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39067" h="674449">
                <a:moveTo>
                  <a:pt x="0" y="626322"/>
                </a:moveTo>
                <a:cubicBezTo>
                  <a:pt x="154806" y="605467"/>
                  <a:pt x="309612" y="584612"/>
                  <a:pt x="423511" y="549320"/>
                </a:cubicBezTo>
                <a:cubicBezTo>
                  <a:pt x="537410" y="514028"/>
                  <a:pt x="598370" y="485152"/>
                  <a:pt x="683393" y="414567"/>
                </a:cubicBezTo>
                <a:cubicBezTo>
                  <a:pt x="768416" y="343982"/>
                  <a:pt x="859856" y="194790"/>
                  <a:pt x="933650" y="125809"/>
                </a:cubicBezTo>
                <a:cubicBezTo>
                  <a:pt x="1007444" y="56828"/>
                  <a:pt x="1055570" y="-7341"/>
                  <a:pt x="1126155" y="680"/>
                </a:cubicBezTo>
                <a:cubicBezTo>
                  <a:pt x="1196740" y="8701"/>
                  <a:pt x="1289785" y="103350"/>
                  <a:pt x="1357162" y="173935"/>
                </a:cubicBezTo>
                <a:cubicBezTo>
                  <a:pt x="1424539" y="244520"/>
                  <a:pt x="1446997" y="350398"/>
                  <a:pt x="1530416" y="424192"/>
                </a:cubicBezTo>
                <a:cubicBezTo>
                  <a:pt x="1613835" y="497986"/>
                  <a:pt x="1763027" y="578196"/>
                  <a:pt x="1857675" y="616697"/>
                </a:cubicBezTo>
                <a:cubicBezTo>
                  <a:pt x="1952324" y="655198"/>
                  <a:pt x="2051785" y="645573"/>
                  <a:pt x="2098307" y="655198"/>
                </a:cubicBezTo>
                <a:cubicBezTo>
                  <a:pt x="2144829" y="664823"/>
                  <a:pt x="2140818" y="669636"/>
                  <a:pt x="2136808" y="674449"/>
                </a:cubicBez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9230627" y="522630"/>
            <a:ext cx="0" cy="1748932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8952178" y="2064244"/>
            <a:ext cx="2819519" cy="0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369506" y="271313"/>
            <a:ext cx="1805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C000"/>
                </a:solidFill>
              </a:rPr>
              <a:t>k~beta</a:t>
            </a:r>
            <a:r>
              <a:rPr lang="en-US" sz="2400" dirty="0" smtClean="0">
                <a:solidFill>
                  <a:srgbClr val="FFC000"/>
                </a:solidFill>
              </a:rPr>
              <a:t>(</a:t>
            </a:r>
            <a:r>
              <a:rPr lang="en-US" sz="2400" dirty="0" err="1" smtClean="0">
                <a:solidFill>
                  <a:srgbClr val="FFC000"/>
                </a:solidFill>
              </a:rPr>
              <a:t>a,b</a:t>
            </a:r>
            <a:r>
              <a:rPr lang="en-US" sz="2400" dirty="0" smtClean="0">
                <a:solidFill>
                  <a:srgbClr val="FFC000"/>
                </a:solidFill>
              </a:rPr>
              <a:t>)</a:t>
            </a:r>
            <a:endParaRPr lang="en-US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0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3163" y="1558422"/>
            <a:ext cx="7781970" cy="51773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Fix a, scan for b, using Least Sum Squared Errors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3979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3" r="11523" b="2376"/>
          <a:stretch/>
        </p:blipFill>
        <p:spPr>
          <a:xfrm>
            <a:off x="770022" y="1342725"/>
            <a:ext cx="8250310" cy="54479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well is the binomial null fit?</a:t>
            </a:r>
            <a:endParaRPr lang="en-US" dirty="0"/>
          </a:p>
        </p:txBody>
      </p:sp>
      <p:pic>
        <p:nvPicPr>
          <p:cNvPr id="10" name="Content Placeholder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2" t="13174" r="10386" b="1977"/>
          <a:stretch/>
        </p:blipFill>
        <p:spPr>
          <a:xfrm>
            <a:off x="1269109" y="1468323"/>
            <a:ext cx="7829026" cy="53559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77200" y="3343522"/>
            <a:ext cx="29317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HG00096 RNA-</a:t>
            </a:r>
            <a:r>
              <a:rPr lang="en-US" sz="2800" dirty="0" err="1" smtClean="0"/>
              <a:t>seq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8077199" y="1981201"/>
            <a:ext cx="28089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Binomial</a:t>
            </a:r>
          </a:p>
          <a:p>
            <a:r>
              <a:rPr lang="en-US" dirty="0" smtClean="0"/>
              <a:t>Empirical</a:t>
            </a:r>
          </a:p>
          <a:p>
            <a:r>
              <a:rPr lang="en-US" dirty="0" smtClean="0"/>
              <a:t>Allele-specific (binomial)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7620000" y="2148840"/>
            <a:ext cx="4572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7668768" y="2362200"/>
            <a:ext cx="381000" cy="1524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467599" y="1905000"/>
            <a:ext cx="3062439" cy="1049956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812024" y="2103120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668768" y="2668605"/>
            <a:ext cx="381000" cy="1524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25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13718</TotalTime>
  <Words>3766</Words>
  <Application>Microsoft Office PowerPoint</Application>
  <PresentationFormat>Widescreen</PresentationFormat>
  <Paragraphs>773</Paragraphs>
  <Slides>104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13" baseType="lpstr">
      <vt:lpstr>MS PGothic</vt:lpstr>
      <vt:lpstr>Arial</vt:lpstr>
      <vt:lpstr>Arial Narrow</vt:lpstr>
      <vt:lpstr>Calibri</vt:lpstr>
      <vt:lpstr>Calibri Light</vt:lpstr>
      <vt:lpstr>Copperplate Gothic Bold</vt:lpstr>
      <vt:lpstr>Courier New</vt:lpstr>
      <vt:lpstr>Wingdings</vt:lpstr>
      <vt:lpstr>Office Theme</vt:lpstr>
      <vt:lpstr>Variant Interpretation in Personal Genomes using Protein Sequences, Networks and Allele-specific Analyses</vt:lpstr>
      <vt:lpstr>PowerPoint Presentation</vt:lpstr>
      <vt:lpstr>Each person’s DNA is slightly different</vt:lpstr>
      <vt:lpstr>Each person’s DNA is slightly different</vt:lpstr>
      <vt:lpstr>Human variant catalog requires many genomes</vt:lpstr>
      <vt:lpstr>Cost of sequencing decreasing very rapidly</vt:lpstr>
      <vt:lpstr>Technology of sequencing helping the cost</vt:lpstr>
      <vt:lpstr>PowerPoint Presentation</vt:lpstr>
      <vt:lpstr>Number of DNA sequences  exploding out of control in recent  years</vt:lpstr>
      <vt:lpstr>Current genomic landscape</vt:lpstr>
      <vt:lpstr>A challenge: Variant annotation</vt:lpstr>
      <vt:lpstr>Variant Annotation Approach 1: Using the human reference genome</vt:lpstr>
      <vt:lpstr>Variant Annotation Approach 1: Using the human reference genome</vt:lpstr>
      <vt:lpstr>Variant Annotation Approach 2: Using the personal genome</vt:lpstr>
      <vt:lpstr>Outline</vt:lpstr>
      <vt:lpstr>Annotating variants in protein-protein interactions using networks and protein repeat domains</vt:lpstr>
      <vt:lpstr>Based on the following selected work</vt:lpstr>
      <vt:lpstr>A network perspective</vt:lpstr>
      <vt:lpstr>Proteins are encoded by DNA</vt:lpstr>
      <vt:lpstr>Proteins do not work in isolation: build a protein network</vt:lpstr>
      <vt:lpstr>Proteins do not work in isolation: build a protein network</vt:lpstr>
      <vt:lpstr>No single network is able to capture all the interactions in the body</vt:lpstr>
      <vt:lpstr>Network interpretation of protein-coding genes</vt:lpstr>
      <vt:lpstr>Network interpretation of protein-coding genes</vt:lpstr>
      <vt:lpstr>SNV annotation in the context of a protein network</vt:lpstr>
      <vt:lpstr>Can we more specifically annotate the effects of a SNV in protein-protein interaction?</vt:lpstr>
      <vt:lpstr>Can we more specifically annotate the effects of a SNV in protein-protein interaction?</vt:lpstr>
      <vt:lpstr>A molecular perspective</vt:lpstr>
      <vt:lpstr>Molecular perspective of the protein interface</vt:lpstr>
      <vt:lpstr>Molecular perspective of the protein interface</vt:lpstr>
      <vt:lpstr>Molecular perspective of the protein interface</vt:lpstr>
      <vt:lpstr>Dataset difference then and now</vt:lpstr>
      <vt:lpstr>Some questions we revisited</vt:lpstr>
      <vt:lpstr>As interface area increases, binding affinity increases</vt:lpstr>
      <vt:lpstr>% hydrophobicity is important but not determinant</vt:lpstr>
      <vt:lpstr>Two regimes:  ≤ 2000 Å, energy density decreases &gt; 2000 Å, energy density plateaus</vt:lpstr>
      <vt:lpstr>Interface density should not be evenly distributed</vt:lpstr>
      <vt:lpstr>A subset of residues at the interface is important: In support of the ‘hot spot’ theory</vt:lpstr>
      <vt:lpstr>A subset of residues at the interface is important: In support of the ‘hot spot’ theory</vt:lpstr>
      <vt:lpstr>Summary: Annotating variants involved in protein-protein interactions</vt:lpstr>
      <vt:lpstr>Summary: Annotating variants involved in protein-protein interactions</vt:lpstr>
      <vt:lpstr>A protein domain perspective</vt:lpstr>
      <vt:lpstr>Using protein domains that mediate protein-protein interactions</vt:lpstr>
      <vt:lpstr>Repeat domains</vt:lpstr>
      <vt:lpstr>Tetratricopeptide repeat (TPR)</vt:lpstr>
      <vt:lpstr>Tetratricopeptide repeat (TPR)</vt:lpstr>
      <vt:lpstr>To identify residues important in PPI:  Conservation in inter-species multiple sequence alignment</vt:lpstr>
      <vt:lpstr>PowerPoint Presentation</vt:lpstr>
      <vt:lpstr>To identify important residues:  Conservation in intra-species multiple sequence alignment</vt:lpstr>
      <vt:lpstr>Strategy</vt:lpstr>
      <vt:lpstr>PowerPoint Presentation</vt:lpstr>
      <vt:lpstr>SNV mapping using data from ExAC (Exome Aggregation Consortium)</vt:lpstr>
      <vt:lpstr>Evolutionary constraints and the nature of a SNV/mutation</vt:lpstr>
      <vt:lpstr>Conserved positions show signs of high selective constraints (low NS:S ratio)</vt:lpstr>
      <vt:lpstr>Conserved sites are at the core in TPR domains</vt:lpstr>
      <vt:lpstr>Summary: Annotating variants involved in protein-protein interactions</vt:lpstr>
      <vt:lpstr>Summary: Annotating variants involved in protein-protein interactions</vt:lpstr>
      <vt:lpstr>Summary: Annotating variants involved in protein-protein interactions</vt:lpstr>
      <vt:lpstr>Summary: Annotating variants involved in protein-protein interactions</vt:lpstr>
      <vt:lpstr>AlleleDB: A resource for allele-specific variants and elements using 1000-Genomes-Project individuals</vt:lpstr>
      <vt:lpstr>Based on the following selected work</vt:lpstr>
      <vt:lpstr>Allele-specific variant annotation expands to whole genome</vt:lpstr>
      <vt:lpstr>What is allele-specific behavior</vt:lpstr>
      <vt:lpstr>The human genome is diploid</vt:lpstr>
      <vt:lpstr>What is allele-specific binding and expression?</vt:lpstr>
      <vt:lpstr>Allele-specific (AS) behavior is important</vt:lpstr>
      <vt:lpstr>How to detect allele-specific variants</vt:lpstr>
      <vt:lpstr>PowerPoint Presentation</vt:lpstr>
      <vt:lpstr>How to detect AS variants (typical)</vt:lpstr>
      <vt:lpstr>How to detect AS variants (typical)</vt:lpstr>
      <vt:lpstr>Statistical test to determine if a variant is allele-specific</vt:lpstr>
      <vt:lpstr>Creating the AlleleDB resource</vt:lpstr>
      <vt:lpstr>Two issues</vt:lpstr>
      <vt:lpstr>Two issues</vt:lpstr>
      <vt:lpstr>We construct a personal genome and match each individual with ChIP-seq and RNA-seq sets for AS analyses</vt:lpstr>
      <vt:lpstr>Using publicly available DNA-seq, RNA-seq and ChIP-seq datasets</vt:lpstr>
      <vt:lpstr>AlleleDB: Build 382 personal genomes then detect AS variants</vt:lpstr>
      <vt:lpstr>Two issues</vt:lpstr>
      <vt:lpstr>Allelic ratio distributions</vt:lpstr>
      <vt:lpstr>Accounting for overdispersion: Binomial VS Beta-binomial</vt:lpstr>
      <vt:lpstr>Accounting for overdispersion: Binomial VS Beta-binomial</vt:lpstr>
      <vt:lpstr>Accounting for overdispersion: Binomial VS Beta-binomial</vt:lpstr>
      <vt:lpstr>Accounting for overdispersion: Binomial VS Beta-binomial</vt:lpstr>
      <vt:lpstr>A 2-step serial overdispersion calculation</vt:lpstr>
      <vt:lpstr>AlleleDB: repository and visualization for allele-specific binding and expression variants</vt:lpstr>
      <vt:lpstr>Using personal genomes to further annotate allele-specific genomic regions</vt:lpstr>
      <vt:lpstr>AlleleDB resource also provides pre-computed allele-specific annotation of genomic elements</vt:lpstr>
      <vt:lpstr>Summary</vt:lpstr>
      <vt:lpstr>Acknowledgements</vt:lpstr>
      <vt:lpstr>Acknowledgements</vt:lpstr>
      <vt:lpstr>Appendices</vt:lpstr>
      <vt:lpstr>Insert length for PCRfree (PCR+) technology</vt:lpstr>
      <vt:lpstr>GC bias</vt:lpstr>
      <vt:lpstr>Coverage uniformity</vt:lpstr>
      <vt:lpstr>PowerPoint Presentation</vt:lpstr>
      <vt:lpstr>PowerPoint Presentation</vt:lpstr>
      <vt:lpstr>Binomial  Betabinomial</vt:lpstr>
      <vt:lpstr>Fix a, scan for b, using Least Sum Squared Errors</vt:lpstr>
      <vt:lpstr>How well is the binomial null fit?</vt:lpstr>
      <vt:lpstr>HG00096 RNA-seq b=0.02</vt:lpstr>
      <vt:lpstr>Distribution is broader Heavy tails Too many false positives</vt:lpstr>
      <vt:lpstr>NA12891 MYC ChIP-seq; a=0.5, b=0.297</vt:lpstr>
      <vt:lpstr>Allelic ratio distributions</vt:lpstr>
      <vt:lpstr>Implementing the betabinomial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Jieming Chen</dc:creator>
  <cp:lastModifiedBy>Jieming Chen</cp:lastModifiedBy>
  <cp:revision>526</cp:revision>
  <dcterms:created xsi:type="dcterms:W3CDTF">2015-07-16T21:45:03Z</dcterms:created>
  <dcterms:modified xsi:type="dcterms:W3CDTF">2015-07-30T15:01:18Z</dcterms:modified>
</cp:coreProperties>
</file>