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1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2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hantao:Documents:costseq:illumnia_h1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hantao:Documents:costseq:illumnia_h1b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hantao:Documents:costseq:illumnia_h1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Illumnia</c:v>
                </c:pt>
              </c:strCache>
            </c:strRef>
          </c:tx>
          <c:invertIfNegative val="0"/>
          <c:cat>
            <c:numRef>
              <c:f>Sheet1!$B$6:$O$6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Sheet1!$B$7:$O$7</c:f>
              <c:numCache>
                <c:formatCode>#,##0</c:formatCode>
                <c:ptCount val="14"/>
                <c:pt idx="0">
                  <c:v>71136.0</c:v>
                </c:pt>
                <c:pt idx="1">
                  <c:v>65780.0</c:v>
                </c:pt>
                <c:pt idx="2">
                  <c:v>80000.0</c:v>
                </c:pt>
                <c:pt idx="3">
                  <c:v>101212.0</c:v>
                </c:pt>
                <c:pt idx="4">
                  <c:v>70476.0</c:v>
                </c:pt>
                <c:pt idx="5">
                  <c:v>78049.0</c:v>
                </c:pt>
                <c:pt idx="6">
                  <c:v>81680.0</c:v>
                </c:pt>
                <c:pt idx="7">
                  <c:v>80078.0</c:v>
                </c:pt>
                <c:pt idx="8">
                  <c:v>86830.0</c:v>
                </c:pt>
                <c:pt idx="9">
                  <c:v>91645.0</c:v>
                </c:pt>
                <c:pt idx="10" formatCode="General">
                  <c:v>91626.0</c:v>
                </c:pt>
                <c:pt idx="11" formatCode="General">
                  <c:v>100729.0</c:v>
                </c:pt>
                <c:pt idx="12" formatCode="General">
                  <c:v>102800.0</c:v>
                </c:pt>
                <c:pt idx="13" formatCode="General">
                  <c:v>96766.0</c:v>
                </c:pt>
              </c:numCache>
            </c:numRef>
          </c:val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Equinix</c:v>
                </c:pt>
              </c:strCache>
            </c:strRef>
          </c:tx>
          <c:invertIfNegative val="0"/>
          <c:cat>
            <c:numRef>
              <c:f>Sheet1!$B$6:$O$6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Sheet1!$B$8:$O$8</c:f>
              <c:numCache>
                <c:formatCode>#,##0</c:formatCode>
                <c:ptCount val="14"/>
                <c:pt idx="0">
                  <c:v>78000.0</c:v>
                </c:pt>
                <c:pt idx="1">
                  <c:v>70683.0</c:v>
                </c:pt>
                <c:pt idx="2">
                  <c:v>87650.0</c:v>
                </c:pt>
                <c:pt idx="3">
                  <c:v>75445.0</c:v>
                </c:pt>
                <c:pt idx="4">
                  <c:v>90149.0</c:v>
                </c:pt>
                <c:pt idx="5">
                  <c:v>71179.0</c:v>
                </c:pt>
                <c:pt idx="6">
                  <c:v>98952.0</c:v>
                </c:pt>
                <c:pt idx="7">
                  <c:v>109844.0</c:v>
                </c:pt>
                <c:pt idx="8">
                  <c:v>104980.0</c:v>
                </c:pt>
                <c:pt idx="9">
                  <c:v>142846.0</c:v>
                </c:pt>
                <c:pt idx="10" formatCode="General">
                  <c:v>109196.0</c:v>
                </c:pt>
                <c:pt idx="11" formatCode="General">
                  <c:v>138243.0</c:v>
                </c:pt>
                <c:pt idx="12" formatCode="General">
                  <c:v>118498.0</c:v>
                </c:pt>
                <c:pt idx="13" formatCode="General">
                  <c:v>129188.0</c:v>
                </c:pt>
              </c:numCache>
            </c:numRef>
          </c:val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Incyte </c:v>
                </c:pt>
              </c:strCache>
            </c:strRef>
          </c:tx>
          <c:invertIfNegative val="0"/>
          <c:cat>
            <c:numRef>
              <c:f>Sheet1!$B$6:$O$6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Sheet1!$B$9:$O$9</c:f>
              <c:numCache>
                <c:formatCode>General</c:formatCode>
                <c:ptCount val="14"/>
                <c:pt idx="0">
                  <c:v>0.0</c:v>
                </c:pt>
                <c:pt idx="1">
                  <c:v>0.0</c:v>
                </c:pt>
                <c:pt idx="2" formatCode="#,##0">
                  <c:v>96088.0</c:v>
                </c:pt>
                <c:pt idx="3" formatCode="#,##0">
                  <c:v>72927.0</c:v>
                </c:pt>
                <c:pt idx="4" formatCode="#,##0">
                  <c:v>84667.0</c:v>
                </c:pt>
                <c:pt idx="5" formatCode="#,##0">
                  <c:v>75619.0</c:v>
                </c:pt>
                <c:pt idx="6" formatCode="#,##0">
                  <c:v>80000.0</c:v>
                </c:pt>
                <c:pt idx="7" formatCode="#,##0">
                  <c:v>92913.0</c:v>
                </c:pt>
                <c:pt idx="8">
                  <c:v>0.0</c:v>
                </c:pt>
                <c:pt idx="9">
                  <c:v>0.0</c:v>
                </c:pt>
                <c:pt idx="10">
                  <c:v>106115.0</c:v>
                </c:pt>
                <c:pt idx="11">
                  <c:v>101500.0</c:v>
                </c:pt>
                <c:pt idx="12">
                  <c:v>99310.0</c:v>
                </c:pt>
                <c:pt idx="13">
                  <c:v>109385.0</c:v>
                </c:pt>
              </c:numCache>
            </c:numRef>
          </c:val>
        </c:ser>
        <c:ser>
          <c:idx val="3"/>
          <c:order val="3"/>
          <c:tx>
            <c:strRef>
              <c:f>Sheet1!$A$10</c:f>
              <c:strCache>
                <c:ptCount val="1"/>
                <c:pt idx="0">
                  <c:v>Vertex Pharmaceuticals Incorpor</c:v>
                </c:pt>
              </c:strCache>
            </c:strRef>
          </c:tx>
          <c:invertIfNegative val="0"/>
          <c:cat>
            <c:numRef>
              <c:f>Sheet1!$B$6:$O$6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Sheet1!$B$10:$O$10</c:f>
              <c:numCache>
                <c:formatCode>#,##0</c:formatCode>
                <c:ptCount val="14"/>
                <c:pt idx="0">
                  <c:v>67639.0</c:v>
                </c:pt>
                <c:pt idx="1">
                  <c:v>82294.0</c:v>
                </c:pt>
                <c:pt idx="2">
                  <c:v>93076.0</c:v>
                </c:pt>
                <c:pt idx="3">
                  <c:v>82311.0</c:v>
                </c:pt>
                <c:pt idx="4">
                  <c:v>89450.0</c:v>
                </c:pt>
                <c:pt idx="5">
                  <c:v>96856.0</c:v>
                </c:pt>
                <c:pt idx="6">
                  <c:v>103826.0</c:v>
                </c:pt>
                <c:pt idx="7">
                  <c:v>91128.0</c:v>
                </c:pt>
                <c:pt idx="8">
                  <c:v>97749.0</c:v>
                </c:pt>
                <c:pt idx="9">
                  <c:v>102647.0</c:v>
                </c:pt>
                <c:pt idx="10">
                  <c:v>96880.0</c:v>
                </c:pt>
                <c:pt idx="11">
                  <c:v>100383.0</c:v>
                </c:pt>
                <c:pt idx="12">
                  <c:v>98207.0</c:v>
                </c:pt>
                <c:pt idx="13">
                  <c:v>108821.0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7268024"/>
        <c:axId val="-2071447912"/>
      </c:barChart>
      <c:catAx>
        <c:axId val="-2067268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71447912"/>
        <c:crosses val="autoZero"/>
        <c:auto val="1"/>
        <c:lblAlgn val="ctr"/>
        <c:lblOffset val="100"/>
        <c:noMultiLvlLbl val="0"/>
      </c:catAx>
      <c:valAx>
        <c:axId val="-2071447912"/>
        <c:scaling>
          <c:orientation val="minMax"/>
          <c:min val="6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067268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Illumnia</c:v>
                </c:pt>
              </c:strCache>
            </c:strRef>
          </c:tx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Sheet1!$B$2:$O$2</c:f>
              <c:numCache>
                <c:formatCode>General</c:formatCode>
                <c:ptCount val="14"/>
                <c:pt idx="0">
                  <c:v>5.0</c:v>
                </c:pt>
                <c:pt idx="1">
                  <c:v>8.0</c:v>
                </c:pt>
                <c:pt idx="2">
                  <c:v>1.0</c:v>
                </c:pt>
                <c:pt idx="3">
                  <c:v>5.0</c:v>
                </c:pt>
                <c:pt idx="4">
                  <c:v>9.0</c:v>
                </c:pt>
                <c:pt idx="5">
                  <c:v>9.0</c:v>
                </c:pt>
                <c:pt idx="6">
                  <c:v>9.0</c:v>
                </c:pt>
                <c:pt idx="7">
                  <c:v>23.0</c:v>
                </c:pt>
                <c:pt idx="8">
                  <c:v>22.0</c:v>
                </c:pt>
                <c:pt idx="9">
                  <c:v>4.0</c:v>
                </c:pt>
                <c:pt idx="10">
                  <c:v>33.0</c:v>
                </c:pt>
                <c:pt idx="11">
                  <c:v>21.0</c:v>
                </c:pt>
                <c:pt idx="12">
                  <c:v>38.0</c:v>
                </c:pt>
                <c:pt idx="13">
                  <c:v>35.0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Equinix</c:v>
                </c:pt>
              </c:strCache>
            </c:strRef>
          </c:tx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Sheet1!$B$3:$O$3</c:f>
              <c:numCache>
                <c:formatCode>General</c:formatCode>
                <c:ptCount val="14"/>
                <c:pt idx="0">
                  <c:v>5.0</c:v>
                </c:pt>
                <c:pt idx="1">
                  <c:v>3.0</c:v>
                </c:pt>
                <c:pt idx="2">
                  <c:v>3.0</c:v>
                </c:pt>
                <c:pt idx="3">
                  <c:v>4.0</c:v>
                </c:pt>
                <c:pt idx="4">
                  <c:v>3.0</c:v>
                </c:pt>
                <c:pt idx="5">
                  <c:v>4.0</c:v>
                </c:pt>
                <c:pt idx="6">
                  <c:v>7.0</c:v>
                </c:pt>
                <c:pt idx="7">
                  <c:v>9.0</c:v>
                </c:pt>
                <c:pt idx="8">
                  <c:v>8.0</c:v>
                </c:pt>
                <c:pt idx="9">
                  <c:v>5.0</c:v>
                </c:pt>
                <c:pt idx="10">
                  <c:v>15.0</c:v>
                </c:pt>
                <c:pt idx="11">
                  <c:v>17.0</c:v>
                </c:pt>
                <c:pt idx="12">
                  <c:v>20.0</c:v>
                </c:pt>
                <c:pt idx="13">
                  <c:v>28.0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Incyte </c:v>
                </c:pt>
              </c:strCache>
            </c:strRef>
          </c:tx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Sheet1!$B$4:$O$4</c:f>
              <c:numCache>
                <c:formatCode>General</c:formatCode>
                <c:ptCount val="14"/>
                <c:pt idx="0">
                  <c:v>0.0</c:v>
                </c:pt>
                <c:pt idx="1">
                  <c:v>0.0</c:v>
                </c:pt>
                <c:pt idx="2">
                  <c:v>2.0</c:v>
                </c:pt>
                <c:pt idx="3">
                  <c:v>3.0</c:v>
                </c:pt>
                <c:pt idx="4">
                  <c:v>7.0</c:v>
                </c:pt>
                <c:pt idx="5">
                  <c:v>6.0</c:v>
                </c:pt>
                <c:pt idx="6">
                  <c:v>2.0</c:v>
                </c:pt>
                <c:pt idx="7">
                  <c:v>3.0</c:v>
                </c:pt>
                <c:pt idx="8">
                  <c:v>0.0</c:v>
                </c:pt>
                <c:pt idx="9">
                  <c:v>0.0</c:v>
                </c:pt>
                <c:pt idx="10">
                  <c:v>3.0</c:v>
                </c:pt>
                <c:pt idx="11">
                  <c:v>2.0</c:v>
                </c:pt>
                <c:pt idx="12">
                  <c:v>3.0</c:v>
                </c:pt>
                <c:pt idx="13">
                  <c:v>6.0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Vertex Pharmaceuticals Incorpor</c:v>
                </c:pt>
              </c:strCache>
            </c:strRef>
          </c:tx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Sheet1!$B$5:$O$5</c:f>
              <c:numCache>
                <c:formatCode>General</c:formatCode>
                <c:ptCount val="14"/>
                <c:pt idx="0">
                  <c:v>33.0</c:v>
                </c:pt>
                <c:pt idx="1">
                  <c:v>28.0</c:v>
                </c:pt>
                <c:pt idx="2">
                  <c:v>14.0</c:v>
                </c:pt>
                <c:pt idx="3">
                  <c:v>38.0</c:v>
                </c:pt>
                <c:pt idx="4">
                  <c:v>43.0</c:v>
                </c:pt>
                <c:pt idx="5">
                  <c:v>34.0</c:v>
                </c:pt>
                <c:pt idx="6">
                  <c:v>42.0</c:v>
                </c:pt>
                <c:pt idx="7">
                  <c:v>32.0</c:v>
                </c:pt>
                <c:pt idx="8">
                  <c:v>28.0</c:v>
                </c:pt>
                <c:pt idx="9">
                  <c:v>17.0</c:v>
                </c:pt>
                <c:pt idx="10">
                  <c:v>26.0</c:v>
                </c:pt>
                <c:pt idx="11">
                  <c:v>30.0</c:v>
                </c:pt>
                <c:pt idx="12">
                  <c:v>26.0</c:v>
                </c:pt>
                <c:pt idx="13">
                  <c:v>69.0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9194024"/>
        <c:axId val="-2069155240"/>
      </c:barChart>
      <c:catAx>
        <c:axId val="-2069194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69155240"/>
        <c:crosses val="autoZero"/>
        <c:auto val="1"/>
        <c:lblAlgn val="ctr"/>
        <c:lblOffset val="100"/>
        <c:noMultiLvlLbl val="0"/>
      </c:catAx>
      <c:valAx>
        <c:axId val="-2069155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69194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Equinix</c:v>
                </c:pt>
              </c:strCache>
            </c:strRef>
          </c:tx>
          <c:val>
            <c:numRef>
              <c:f>Sheet1!$B$13:$O$13</c:f>
              <c:numCache>
                <c:formatCode>General</c:formatCode>
                <c:ptCount val="14"/>
                <c:pt idx="0">
                  <c:v>1.0</c:v>
                </c:pt>
                <c:pt idx="1">
                  <c:v>2.666666666666666</c:v>
                </c:pt>
                <c:pt idx="2">
                  <c:v>0.333333333333333</c:v>
                </c:pt>
                <c:pt idx="3">
                  <c:v>1.25</c:v>
                </c:pt>
                <c:pt idx="4">
                  <c:v>3.0</c:v>
                </c:pt>
                <c:pt idx="5">
                  <c:v>2.25</c:v>
                </c:pt>
                <c:pt idx="6">
                  <c:v>1.285714285714286</c:v>
                </c:pt>
                <c:pt idx="7">
                  <c:v>2.555555555555555</c:v>
                </c:pt>
                <c:pt idx="8">
                  <c:v>2.75</c:v>
                </c:pt>
                <c:pt idx="9">
                  <c:v>0.8</c:v>
                </c:pt>
                <c:pt idx="10">
                  <c:v>2.2</c:v>
                </c:pt>
                <c:pt idx="11">
                  <c:v>1.235294117647059</c:v>
                </c:pt>
                <c:pt idx="12">
                  <c:v>1.9</c:v>
                </c:pt>
                <c:pt idx="13">
                  <c:v>1.25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Sheet1!$A$14</c:f>
              <c:strCache>
                <c:ptCount val="1"/>
                <c:pt idx="0">
                  <c:v>Vertex Pharmaceuticals Incorpor</c:v>
                </c:pt>
              </c:strCache>
            </c:strRef>
          </c:tx>
          <c:val>
            <c:numRef>
              <c:f>Sheet1!$B$14:$O$14</c:f>
              <c:numCache>
                <c:formatCode>General</c:formatCode>
                <c:ptCount val="14"/>
                <c:pt idx="0">
                  <c:v>0.151515151515152</c:v>
                </c:pt>
                <c:pt idx="1">
                  <c:v>0.285714285714286</c:v>
                </c:pt>
                <c:pt idx="2">
                  <c:v>0.0714285714285714</c:v>
                </c:pt>
                <c:pt idx="3">
                  <c:v>0.131578947368421</c:v>
                </c:pt>
                <c:pt idx="4">
                  <c:v>0.209302325581395</c:v>
                </c:pt>
                <c:pt idx="5">
                  <c:v>0.264705882352941</c:v>
                </c:pt>
                <c:pt idx="6">
                  <c:v>0.214285714285714</c:v>
                </c:pt>
                <c:pt idx="7">
                  <c:v>0.71875</c:v>
                </c:pt>
                <c:pt idx="8">
                  <c:v>0.785714285714286</c:v>
                </c:pt>
                <c:pt idx="9">
                  <c:v>0.235294117647059</c:v>
                </c:pt>
                <c:pt idx="10">
                  <c:v>1.26923076923077</c:v>
                </c:pt>
                <c:pt idx="11">
                  <c:v>0.7</c:v>
                </c:pt>
                <c:pt idx="12">
                  <c:v>1.461538461538461</c:v>
                </c:pt>
                <c:pt idx="13">
                  <c:v>0.507246376811594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6735848"/>
        <c:axId val="-2067218536"/>
      </c:lineChart>
      <c:catAx>
        <c:axId val="2136735848"/>
        <c:scaling>
          <c:orientation val="minMax"/>
        </c:scaling>
        <c:delete val="0"/>
        <c:axPos val="b"/>
        <c:majorTickMark val="out"/>
        <c:minorTickMark val="none"/>
        <c:tickLblPos val="nextTo"/>
        <c:crossAx val="-2067218536"/>
        <c:crosses val="autoZero"/>
        <c:auto val="1"/>
        <c:lblAlgn val="ctr"/>
        <c:lblOffset val="100"/>
        <c:noMultiLvlLbl val="0"/>
      </c:catAx>
      <c:valAx>
        <c:axId val="-2067218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6735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0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3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1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6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8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7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7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5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77808-723D-1C48-9CE7-838FCA017540}" type="datetimeFigureOut">
              <a:rPr lang="en-US" smtClean="0"/>
              <a:t>7/29/15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635E0-32AA-6140-828F-E63DFB7B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9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133750"/>
              </p:ext>
            </p:extLst>
          </p:nvPr>
        </p:nvGraphicFramePr>
        <p:xfrm>
          <a:off x="187325" y="2320748"/>
          <a:ext cx="8769350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75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426168"/>
          <a:ext cx="8229600" cy="2874026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12186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Cap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2660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Illumnia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31.89B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2660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Equinix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15.71B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2660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Incyte 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19.43B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63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Vertex Pharmaceuticals Incorpor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30.59B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21861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60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Illumnia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71,136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65,780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80,000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101,212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70,476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78,049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81,680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80,078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86,830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91,645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91626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100729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102800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96766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60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Equinix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78,000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70,683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87,650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75,445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90,149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71,179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98,952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109,844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104,980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142,846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109196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138243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118498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129188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60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Incyte 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-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-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96,088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72,927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84,667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75,619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80,000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92,913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-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-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106115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101500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99310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109385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Vertex Pharmaceuticals Incorpor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67,639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82,294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93,076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82,311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89,450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96,856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103,826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91,128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97,749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102,647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96,880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100,383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98,207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108,821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861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861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81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Equinix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2.666666667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0.333333333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1.285714286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2.555555556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1.235294118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7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Vertex Pharmaceuticals Incorpor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0.151515152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0.285714286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0.071428571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0.131578947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0.209302326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0.264705882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0.214285714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0.71875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0.785714286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0.235294118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1.269230769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1.461538462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0.507246377</a:t>
                      </a: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63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371702"/>
              </p:ext>
            </p:extLst>
          </p:nvPr>
        </p:nvGraphicFramePr>
        <p:xfrm>
          <a:off x="295925" y="1875839"/>
          <a:ext cx="8390875" cy="4602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75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531993"/>
              </p:ext>
            </p:extLst>
          </p:nvPr>
        </p:nvGraphicFramePr>
        <p:xfrm>
          <a:off x="196033" y="2028980"/>
          <a:ext cx="8490767" cy="451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118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189</Words>
  <Application>Microsoft Macintosh PowerPoint</Application>
  <PresentationFormat>On-screen Show (4:3)</PresentationFormat>
  <Paragraphs>183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Shantao</dc:creator>
  <cp:lastModifiedBy>Shantao</cp:lastModifiedBy>
  <cp:revision>4</cp:revision>
  <dcterms:created xsi:type="dcterms:W3CDTF">2015-07-29T18:03:40Z</dcterms:created>
  <dcterms:modified xsi:type="dcterms:W3CDTF">2015-07-29T23:48:02Z</dcterms:modified>
</cp:coreProperties>
</file>