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72" r:id="rId1"/>
  </p:sldMasterIdLst>
  <p:notesMasterIdLst>
    <p:notesMasterId r:id="rId34"/>
  </p:notesMasterIdLst>
  <p:handoutMasterIdLst>
    <p:handoutMasterId r:id="rId35"/>
  </p:handoutMasterIdLst>
  <p:sldIdLst>
    <p:sldId id="256" r:id="rId2"/>
    <p:sldId id="581" r:id="rId3"/>
    <p:sldId id="609" r:id="rId4"/>
    <p:sldId id="383" r:id="rId5"/>
    <p:sldId id="378" r:id="rId6"/>
    <p:sldId id="614" r:id="rId7"/>
    <p:sldId id="615" r:id="rId8"/>
    <p:sldId id="453" r:id="rId9"/>
    <p:sldId id="454" r:id="rId10"/>
    <p:sldId id="610" r:id="rId11"/>
    <p:sldId id="611" r:id="rId12"/>
    <p:sldId id="572" r:id="rId13"/>
    <p:sldId id="463" r:id="rId14"/>
    <p:sldId id="466" r:id="rId15"/>
    <p:sldId id="467" r:id="rId16"/>
    <p:sldId id="438" r:id="rId17"/>
    <p:sldId id="612" r:id="rId18"/>
    <p:sldId id="616" r:id="rId19"/>
    <p:sldId id="617" r:id="rId20"/>
    <p:sldId id="586" r:id="rId21"/>
    <p:sldId id="587" r:id="rId22"/>
    <p:sldId id="618" r:id="rId23"/>
    <p:sldId id="619" r:id="rId24"/>
    <p:sldId id="589" r:id="rId25"/>
    <p:sldId id="590" r:id="rId26"/>
    <p:sldId id="592" r:id="rId27"/>
    <p:sldId id="620" r:id="rId28"/>
    <p:sldId id="621" r:id="rId29"/>
    <p:sldId id="622" r:id="rId30"/>
    <p:sldId id="596" r:id="rId31"/>
    <p:sldId id="600" r:id="rId32"/>
    <p:sldId id="61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4" autoAdjust="0"/>
    <p:restoredTop sz="80687" autoAdjust="0"/>
  </p:normalViewPr>
  <p:slideViewPr>
    <p:cSldViewPr snapToGrid="0" snapToObjects="1">
      <p:cViewPr varScale="1">
        <p:scale>
          <a:sx n="82" d="100"/>
          <a:sy n="82" d="100"/>
        </p:scale>
        <p:origin x="-1624" y="-96"/>
      </p:cViewPr>
      <p:guideLst>
        <p:guide orient="horz" pos="2160"/>
        <p:guide pos="2880"/>
      </p:guideLst>
    </p:cSldViewPr>
  </p:slideViewPr>
  <p:outlineViewPr>
    <p:cViewPr>
      <p:scale>
        <a:sx n="33" d="100"/>
        <a:sy n="33" d="100"/>
      </p:scale>
      <p:origin x="0" y="4952"/>
    </p:cViewPr>
  </p:outlineViewPr>
  <p:notesTextViewPr>
    <p:cViewPr>
      <p:scale>
        <a:sx n="100" d="100"/>
        <a:sy n="100" d="100"/>
      </p:scale>
      <p:origin x="0" y="0"/>
    </p:cViewPr>
  </p:notesTextViewPr>
  <p:sorterViewPr>
    <p:cViewPr>
      <p:scale>
        <a:sx n="66" d="100"/>
        <a:sy n="66" d="100"/>
      </p:scale>
      <p:origin x="0" y="28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yanzhang:Documents:PPTstack:AppTalk:Data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anzhang:Documents:PPTstack:AppTalk:Data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ugolam:Downloads:1KG_phase3_all_bkpts.del.breakseq2.20141111.rm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ugolam:Downloads:1KG_phase3_all_bkpts.del.breakseq2.20141111.rm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hugolam:Google%20Drive:Projects:BreakSeq:breakpoi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hugolam:Google%20Drive:Projects:BreakSeq:breakpoi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ugolam:Google%20Drive:Projects:BreakSeq:breakpoi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hugolam:Google%20Drive:Projects:BreakSeq:breakpoin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hugolam:Downloads:1KG_phase3_all_bkpts.del.breakseq2.20141111.r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1"/>
          <c:order val="1"/>
          <c:dPt>
            <c:idx val="1"/>
            <c:bubble3D val="0"/>
            <c:spPr>
              <a:pattFill prst="pct5">
                <a:fgClr>
                  <a:prstClr val="black"/>
                </a:fgClr>
                <a:bgClr>
                  <a:schemeClr val="accent2"/>
                </a:bgClr>
              </a:pattFill>
            </c:spPr>
          </c:dPt>
          <c:dPt>
            <c:idx val="3"/>
            <c:bubble3D val="0"/>
            <c:spPr>
              <a:pattFill prst="pct5">
                <a:fgClr>
                  <a:prstClr val="black"/>
                </a:fgClr>
                <a:bgClr>
                  <a:schemeClr val="accent4"/>
                </a:bgClr>
              </a:pattFill>
            </c:spPr>
          </c:dPt>
          <c:dPt>
            <c:idx val="6"/>
            <c:bubble3D val="0"/>
            <c:spPr>
              <a:pattFill prst="pct5">
                <a:fgClr>
                  <a:prstClr val="black"/>
                </a:fgClr>
                <a:bgClr>
                  <a:schemeClr val="accent4">
                    <a:lumMod val="40000"/>
                    <a:lumOff val="60000"/>
                  </a:schemeClr>
                </a:bgClr>
              </a:pattFill>
            </c:spPr>
          </c:dPt>
          <c:dLbls>
            <c:txPr>
              <a:bodyPr/>
              <a:lstStyle/>
              <a:p>
                <a:pPr>
                  <a:defRPr sz="1800"/>
                </a:pPr>
                <a:endParaRPr lang="en-US"/>
              </a:p>
            </c:txPr>
            <c:showLegendKey val="0"/>
            <c:showVal val="1"/>
            <c:showCatName val="1"/>
            <c:showSerName val="0"/>
            <c:showPercent val="0"/>
            <c:showBubbleSize val="0"/>
            <c:showLeaderLines val="1"/>
          </c:dLbls>
          <c:cat>
            <c:strRef>
              <c:f>Sheet1!$A$1:$A$8</c:f>
              <c:strCache>
                <c:ptCount val="8"/>
                <c:pt idx="0">
                  <c:v>DEL</c:v>
                </c:pt>
                <c:pt idx="1">
                  <c:v>ALU</c:v>
                </c:pt>
                <c:pt idx="2">
                  <c:v>DUP</c:v>
                </c:pt>
                <c:pt idx="3">
                  <c:v>LINE1</c:v>
                </c:pt>
                <c:pt idx="4">
                  <c:v>mCNV</c:v>
                </c:pt>
                <c:pt idx="5">
                  <c:v>INV</c:v>
                </c:pt>
                <c:pt idx="6">
                  <c:v>SVA</c:v>
                </c:pt>
                <c:pt idx="7">
                  <c:v>NUMT</c:v>
                </c:pt>
              </c:strCache>
            </c:strRef>
          </c:cat>
          <c:val>
            <c:numRef>
              <c:f>Sheet1!$C$1:$C$8</c:f>
              <c:numCache>
                <c:formatCode>0.00%</c:formatCode>
                <c:ptCount val="8"/>
                <c:pt idx="0">
                  <c:v>0.612827904295186</c:v>
                </c:pt>
                <c:pt idx="1">
                  <c:v>0.1842894205823</c:v>
                </c:pt>
                <c:pt idx="2">
                  <c:v>0.0884404727587201</c:v>
                </c:pt>
                <c:pt idx="3">
                  <c:v>0.0441049293744595</c:v>
                </c:pt>
                <c:pt idx="4">
                  <c:v>0.0434419140962813</c:v>
                </c:pt>
                <c:pt idx="5">
                  <c:v>0.0123666762755837</c:v>
                </c:pt>
                <c:pt idx="6">
                  <c:v>0.0120784087633324</c:v>
                </c:pt>
                <c:pt idx="7">
                  <c:v>0.00245027385413664</c:v>
                </c:pt>
              </c:numCache>
            </c:numRef>
          </c:val>
        </c:ser>
        <c:ser>
          <c:idx val="0"/>
          <c:order val="0"/>
          <c:dLbls>
            <c:showLegendKey val="0"/>
            <c:showVal val="1"/>
            <c:showCatName val="1"/>
            <c:showSerName val="0"/>
            <c:showPercent val="0"/>
            <c:showBubbleSize val="0"/>
            <c:showLeaderLines val="1"/>
          </c:dLbls>
          <c:cat>
            <c:strRef>
              <c:f>Sheet1!$A$1:$A$8</c:f>
              <c:strCache>
                <c:ptCount val="8"/>
                <c:pt idx="0">
                  <c:v>DEL</c:v>
                </c:pt>
                <c:pt idx="1">
                  <c:v>ALU</c:v>
                </c:pt>
                <c:pt idx="2">
                  <c:v>DUP</c:v>
                </c:pt>
                <c:pt idx="3">
                  <c:v>LINE1</c:v>
                </c:pt>
                <c:pt idx="4">
                  <c:v>mCNV</c:v>
                </c:pt>
                <c:pt idx="5">
                  <c:v>INV</c:v>
                </c:pt>
                <c:pt idx="6">
                  <c:v>SVA</c:v>
                </c:pt>
                <c:pt idx="7">
                  <c:v>NUMT</c:v>
                </c:pt>
              </c:strCache>
            </c:strRef>
          </c:cat>
          <c:val>
            <c:numRef>
              <c:f>Sheet1!$B$1:$B$8</c:f>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cked"/>
        <c:varyColors val="0"/>
        <c:ser>
          <c:idx val="0"/>
          <c:order val="0"/>
          <c:tx>
            <c:strRef>
              <c:f>Sheet2!$B$1</c:f>
              <c:strCache>
                <c:ptCount val="1"/>
                <c:pt idx="0">
                  <c:v>DEL</c:v>
                </c:pt>
              </c:strCache>
            </c:strRef>
          </c:tx>
          <c:val>
            <c:numRef>
              <c:f>Sheet2!$B$2:$B$4</c:f>
              <c:numCache>
                <c:formatCode>General</c:formatCode>
                <c:ptCount val="3"/>
                <c:pt idx="0">
                  <c:v>27194.0</c:v>
                </c:pt>
                <c:pt idx="1">
                  <c:v>7961.0</c:v>
                </c:pt>
                <c:pt idx="2">
                  <c:v>7286.0</c:v>
                </c:pt>
              </c:numCache>
            </c:numRef>
          </c:val>
        </c:ser>
        <c:ser>
          <c:idx val="1"/>
          <c:order val="1"/>
          <c:tx>
            <c:strRef>
              <c:f>Sheet2!$C$1</c:f>
              <c:strCache>
                <c:ptCount val="1"/>
                <c:pt idx="0">
                  <c:v>ALU</c:v>
                </c:pt>
              </c:strCache>
            </c:strRef>
          </c:tx>
          <c:spPr>
            <a:pattFill prst="pct5">
              <a:fgClr>
                <a:prstClr val="black"/>
              </a:fgClr>
              <a:bgClr>
                <a:schemeClr val="accent2"/>
              </a:bgClr>
            </a:pattFill>
          </c:spPr>
          <c:val>
            <c:numRef>
              <c:f>Sheet2!$C$2:$C$4</c:f>
              <c:numCache>
                <c:formatCode>General</c:formatCode>
                <c:ptCount val="3"/>
                <c:pt idx="0">
                  <c:v>4217.0</c:v>
                </c:pt>
                <c:pt idx="1">
                  <c:v>4053.0</c:v>
                </c:pt>
                <c:pt idx="2">
                  <c:v>4498.0</c:v>
                </c:pt>
              </c:numCache>
            </c:numRef>
          </c:val>
        </c:ser>
        <c:ser>
          <c:idx val="2"/>
          <c:order val="2"/>
          <c:tx>
            <c:strRef>
              <c:f>Sheet2!$D$1</c:f>
              <c:strCache>
                <c:ptCount val="1"/>
                <c:pt idx="0">
                  <c:v>DUP</c:v>
                </c:pt>
              </c:strCache>
            </c:strRef>
          </c:tx>
          <c:val>
            <c:numRef>
              <c:f>Sheet2!$D$2:$D$4</c:f>
              <c:numCache>
                <c:formatCode>General</c:formatCode>
                <c:ptCount val="3"/>
                <c:pt idx="0">
                  <c:v>5420.0</c:v>
                </c:pt>
                <c:pt idx="1">
                  <c:v>613.0</c:v>
                </c:pt>
                <c:pt idx="2">
                  <c:v>87.0</c:v>
                </c:pt>
              </c:numCache>
            </c:numRef>
          </c:val>
        </c:ser>
        <c:ser>
          <c:idx val="3"/>
          <c:order val="3"/>
          <c:tx>
            <c:strRef>
              <c:f>Sheet2!$E$1</c:f>
              <c:strCache>
                <c:ptCount val="1"/>
                <c:pt idx="0">
                  <c:v>LINE1</c:v>
                </c:pt>
              </c:strCache>
            </c:strRef>
          </c:tx>
          <c:spPr>
            <a:pattFill prst="pct5">
              <a:fgClr>
                <a:prstClr val="black"/>
              </a:fgClr>
              <a:bgClr>
                <a:schemeClr val="accent4"/>
              </a:bgClr>
            </a:pattFill>
            <a:ln w="25400">
              <a:noFill/>
            </a:ln>
          </c:spPr>
          <c:val>
            <c:numRef>
              <c:f>Sheet2!$E$2:$E$4</c:f>
              <c:numCache>
                <c:formatCode>General</c:formatCode>
                <c:ptCount val="3"/>
                <c:pt idx="0">
                  <c:v>1689.0</c:v>
                </c:pt>
                <c:pt idx="1">
                  <c:v>768.0</c:v>
                </c:pt>
                <c:pt idx="2">
                  <c:v>592.0</c:v>
                </c:pt>
              </c:numCache>
            </c:numRef>
          </c:val>
        </c:ser>
        <c:ser>
          <c:idx val="4"/>
          <c:order val="4"/>
          <c:tx>
            <c:strRef>
              <c:f>Sheet2!$F$1</c:f>
              <c:strCache>
                <c:ptCount val="1"/>
                <c:pt idx="0">
                  <c:v>mCNV</c:v>
                </c:pt>
              </c:strCache>
            </c:strRef>
          </c:tx>
          <c:spPr>
            <a:ln w="25400">
              <a:noFill/>
            </a:ln>
          </c:spPr>
          <c:val>
            <c:numRef>
              <c:f>Sheet2!$F$2:$F$4</c:f>
              <c:numCache>
                <c:formatCode>General</c:formatCode>
                <c:ptCount val="3"/>
                <c:pt idx="0">
                  <c:v>1367.0</c:v>
                </c:pt>
                <c:pt idx="1">
                  <c:v>985.0</c:v>
                </c:pt>
                <c:pt idx="2">
                  <c:v>642.0</c:v>
                </c:pt>
              </c:numCache>
            </c:numRef>
          </c:val>
        </c:ser>
        <c:ser>
          <c:idx val="5"/>
          <c:order val="5"/>
          <c:tx>
            <c:strRef>
              <c:f>Sheet2!$G$1</c:f>
              <c:strCache>
                <c:ptCount val="1"/>
                <c:pt idx="0">
                  <c:v>longDEL*</c:v>
                </c:pt>
              </c:strCache>
            </c:strRef>
          </c:tx>
          <c:spPr>
            <a:ln w="25400">
              <a:noFill/>
            </a:ln>
          </c:spPr>
          <c:val>
            <c:numRef>
              <c:f>Sheet2!$G$2:$G$4</c:f>
            </c:numRef>
          </c:val>
        </c:ser>
        <c:ser>
          <c:idx val="6"/>
          <c:order val="6"/>
          <c:tx>
            <c:strRef>
              <c:f>Sheet2!$H$1</c:f>
              <c:strCache>
                <c:ptCount val="1"/>
                <c:pt idx="0">
                  <c:v>INV</c:v>
                </c:pt>
              </c:strCache>
            </c:strRef>
          </c:tx>
          <c:spPr>
            <a:ln w="25400">
              <a:noFill/>
            </a:ln>
          </c:spPr>
          <c:val>
            <c:numRef>
              <c:f>Sheet2!$H$2:$H$4</c:f>
              <c:numCache>
                <c:formatCode>General</c:formatCode>
                <c:ptCount val="3"/>
                <c:pt idx="0">
                  <c:v>558.0</c:v>
                </c:pt>
                <c:pt idx="1">
                  <c:v>164.0</c:v>
                </c:pt>
                <c:pt idx="2">
                  <c:v>134.0</c:v>
                </c:pt>
              </c:numCache>
            </c:numRef>
          </c:val>
        </c:ser>
        <c:ser>
          <c:idx val="7"/>
          <c:order val="7"/>
          <c:tx>
            <c:strRef>
              <c:f>Sheet2!$I$1</c:f>
              <c:strCache>
                <c:ptCount val="1"/>
                <c:pt idx="0">
                  <c:v>SVA</c:v>
                </c:pt>
              </c:strCache>
            </c:strRef>
          </c:tx>
          <c:spPr>
            <a:pattFill prst="pct5">
              <a:fgClr>
                <a:schemeClr val="tx1"/>
              </a:fgClr>
              <a:bgClr>
                <a:schemeClr val="accent4">
                  <a:lumMod val="40000"/>
                  <a:lumOff val="60000"/>
                </a:schemeClr>
              </a:bgClr>
            </a:pattFill>
            <a:ln w="25400">
              <a:noFill/>
            </a:ln>
          </c:spPr>
          <c:val>
            <c:numRef>
              <c:f>Sheet2!$I$2:$I$4</c:f>
              <c:numCache>
                <c:formatCode>General</c:formatCode>
                <c:ptCount val="3"/>
                <c:pt idx="0">
                  <c:v>294.0</c:v>
                </c:pt>
                <c:pt idx="1">
                  <c:v>273.0</c:v>
                </c:pt>
                <c:pt idx="2">
                  <c:v>269.0</c:v>
                </c:pt>
              </c:numCache>
            </c:numRef>
          </c:val>
        </c:ser>
        <c:ser>
          <c:idx val="8"/>
          <c:order val="8"/>
          <c:tx>
            <c:strRef>
              <c:f>Sheet2!$J$1</c:f>
              <c:strCache>
                <c:ptCount val="1"/>
                <c:pt idx="0">
                  <c:v>NUMT</c:v>
                </c:pt>
              </c:strCache>
            </c:strRef>
          </c:tx>
          <c:spPr>
            <a:ln w="25400">
              <a:noFill/>
            </a:ln>
          </c:spPr>
          <c:val>
            <c:numRef>
              <c:f>Sheet2!$J$2:$J$4</c:f>
              <c:numCache>
                <c:formatCode>General</c:formatCode>
                <c:ptCount val="3"/>
                <c:pt idx="0">
                  <c:v>107.0</c:v>
                </c:pt>
                <c:pt idx="1">
                  <c:v>35.0</c:v>
                </c:pt>
                <c:pt idx="2">
                  <c:v>27.0</c:v>
                </c:pt>
              </c:numCache>
            </c:numRef>
          </c:val>
        </c:ser>
        <c:dLbls>
          <c:showLegendKey val="0"/>
          <c:showVal val="0"/>
          <c:showCatName val="0"/>
          <c:showSerName val="0"/>
          <c:showPercent val="0"/>
          <c:showBubbleSize val="0"/>
        </c:dLbls>
        <c:axId val="2028929672"/>
        <c:axId val="-2138107672"/>
      </c:areaChart>
      <c:catAx>
        <c:axId val="2028929672"/>
        <c:scaling>
          <c:orientation val="minMax"/>
        </c:scaling>
        <c:delete val="0"/>
        <c:axPos val="b"/>
        <c:majorTickMark val="out"/>
        <c:minorTickMark val="none"/>
        <c:tickLblPos val="nextTo"/>
        <c:crossAx val="-2138107672"/>
        <c:crosses val="autoZero"/>
        <c:auto val="1"/>
        <c:lblAlgn val="ctr"/>
        <c:lblOffset val="100"/>
        <c:noMultiLvlLbl val="0"/>
      </c:catAx>
      <c:valAx>
        <c:axId val="-213810767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028929672"/>
        <c:crosses val="autoZero"/>
        <c:crossBetween val="midCat"/>
      </c:valAx>
    </c:plotArea>
    <c:legend>
      <c:legendPos val="r"/>
      <c:layout/>
      <c:overlay val="0"/>
      <c:txPr>
        <a:bodyPr/>
        <a:lstStyle/>
        <a:p>
          <a:pPr>
            <a:defRPr sz="160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Pos val="bestFit"/>
            <c:showLegendKey val="0"/>
            <c:showVal val="1"/>
            <c:showCatName val="1"/>
            <c:showSerName val="0"/>
            <c:showPercent val="1"/>
            <c:showBubbleSize val="0"/>
            <c:showLeaderLines val="1"/>
          </c:dLbls>
          <c:cat>
            <c:strRef>
              <c:f>'Mech and State'!$B$5:$B$9</c:f>
              <c:strCache>
                <c:ptCount val="5"/>
                <c:pt idx="0">
                  <c:v>NAHR</c:v>
                </c:pt>
                <c:pt idx="1">
                  <c:v>NHR</c:v>
                </c:pt>
                <c:pt idx="2">
                  <c:v>TEI</c:v>
                </c:pt>
                <c:pt idx="3">
                  <c:v>VNTR</c:v>
                </c:pt>
                <c:pt idx="4">
                  <c:v>UNSURE</c:v>
                </c:pt>
              </c:strCache>
            </c:strRef>
          </c:cat>
          <c:val>
            <c:numRef>
              <c:f>'Mech and State'!$C$5:$C$9</c:f>
              <c:numCache>
                <c:formatCode>General</c:formatCode>
                <c:ptCount val="5"/>
                <c:pt idx="0">
                  <c:v>4158.0</c:v>
                </c:pt>
                <c:pt idx="1">
                  <c:v>21759.0</c:v>
                </c:pt>
                <c:pt idx="2">
                  <c:v>2520.0</c:v>
                </c:pt>
                <c:pt idx="3">
                  <c:v>1337.0</c:v>
                </c:pt>
                <c:pt idx="4">
                  <c:v>191.0</c:v>
                </c:pt>
              </c:numCache>
            </c:numRef>
          </c:val>
        </c:ser>
        <c:dLbls>
          <c:dLblPos val="bestFit"/>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0"/>
            <c:showCatName val="1"/>
            <c:showSerName val="0"/>
            <c:showPercent val="1"/>
            <c:showBubbleSize val="0"/>
            <c:showLeaderLines val="1"/>
          </c:dLbls>
          <c:cat>
            <c:strRef>
              <c:f>'Mech and State'!$B$13:$B$14</c:f>
              <c:strCache>
                <c:ptCount val="2"/>
                <c:pt idx="0">
                  <c:v>Unchanged</c:v>
                </c:pt>
                <c:pt idx="1">
                  <c:v>Changed to Insertion</c:v>
                </c:pt>
              </c:strCache>
            </c:strRef>
          </c:cat>
          <c:val>
            <c:numRef>
              <c:f>'Mech and State'!$C$13:$C$14</c:f>
              <c:numCache>
                <c:formatCode>General</c:formatCode>
                <c:ptCount val="2"/>
                <c:pt idx="0">
                  <c:v>24314.0</c:v>
                </c:pt>
                <c:pt idx="1">
                  <c:v>1866.0</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'1KG_Conrad_Mills'!$B$15</c:f>
              <c:strCache>
                <c:ptCount val="1"/>
                <c:pt idx="0">
                  <c:v>1KG_P3</c:v>
                </c:pt>
              </c:strCache>
            </c:strRef>
          </c:tx>
          <c:dLbls>
            <c:showLegendKey val="0"/>
            <c:showVal val="0"/>
            <c:showCatName val="0"/>
            <c:showSerName val="0"/>
            <c:showPercent val="1"/>
            <c:showBubbleSize val="0"/>
            <c:showLeaderLines val="1"/>
          </c:dLbls>
          <c:cat>
            <c:strRef>
              <c:f>'1KG_Conrad_Mills'!$A$16:$A$19</c:f>
              <c:strCache>
                <c:ptCount val="4"/>
                <c:pt idx="0">
                  <c:v>NAHR</c:v>
                </c:pt>
                <c:pt idx="1">
                  <c:v>NHR</c:v>
                </c:pt>
                <c:pt idx="2">
                  <c:v>TEI</c:v>
                </c:pt>
                <c:pt idx="3">
                  <c:v>VNTR</c:v>
                </c:pt>
              </c:strCache>
            </c:strRef>
          </c:cat>
          <c:val>
            <c:numRef>
              <c:f>'1KG_Conrad_Mills'!$B$16:$B$19</c:f>
              <c:numCache>
                <c:formatCode>General</c:formatCode>
                <c:ptCount val="4"/>
                <c:pt idx="0">
                  <c:v>2936.0</c:v>
                </c:pt>
                <c:pt idx="1">
                  <c:v>21759.0</c:v>
                </c:pt>
                <c:pt idx="2">
                  <c:v>1752.0</c:v>
                </c:pt>
                <c:pt idx="3">
                  <c:v>1337.0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'1KG_Conrad_Mills'!$C$15</c:f>
              <c:strCache>
                <c:ptCount val="1"/>
                <c:pt idx="0">
                  <c:v>1KG_P3_Conrad</c:v>
                </c:pt>
              </c:strCache>
            </c:strRef>
          </c:tx>
          <c:dLbls>
            <c:showLegendKey val="0"/>
            <c:showVal val="0"/>
            <c:showCatName val="0"/>
            <c:showSerName val="0"/>
            <c:showPercent val="1"/>
            <c:showBubbleSize val="0"/>
            <c:showLeaderLines val="1"/>
          </c:dLbls>
          <c:cat>
            <c:strRef>
              <c:f>'1KG_Conrad_Mills'!$A$16:$A$19</c:f>
              <c:strCache>
                <c:ptCount val="4"/>
                <c:pt idx="0">
                  <c:v>NAHR</c:v>
                </c:pt>
                <c:pt idx="1">
                  <c:v>NHR</c:v>
                </c:pt>
                <c:pt idx="2">
                  <c:v>TEI</c:v>
                </c:pt>
                <c:pt idx="3">
                  <c:v>VNTR</c:v>
                </c:pt>
              </c:strCache>
            </c:strRef>
          </c:cat>
          <c:val>
            <c:numRef>
              <c:f>'1KG_Conrad_Mills'!$C$16:$C$19</c:f>
              <c:numCache>
                <c:formatCode>General</c:formatCode>
                <c:ptCount val="4"/>
                <c:pt idx="0">
                  <c:v>1723.0</c:v>
                </c:pt>
                <c:pt idx="1">
                  <c:v>22005.0</c:v>
                </c:pt>
                <c:pt idx="2">
                  <c:v>2520.0</c:v>
                </c:pt>
                <c:pt idx="3">
                  <c:v>1337.0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plotArea>
      <c:layout/>
      <c:pieChart>
        <c:varyColors val="1"/>
        <c:ser>
          <c:idx val="0"/>
          <c:order val="0"/>
          <c:tx>
            <c:strRef>
              <c:f>'1KG_Conrad_Mills'!$B$29</c:f>
              <c:strCache>
                <c:ptCount val="1"/>
                <c:pt idx="0">
                  <c:v>Conrad_2010</c:v>
                </c:pt>
              </c:strCache>
            </c:strRef>
          </c:tx>
          <c:dLbls>
            <c:showLegendKey val="0"/>
            <c:showVal val="0"/>
            <c:showCatName val="0"/>
            <c:showSerName val="0"/>
            <c:showPercent val="1"/>
            <c:showBubbleSize val="0"/>
            <c:showLeaderLines val="1"/>
          </c:dLbls>
          <c:cat>
            <c:strRef>
              <c:f>'1KG_Conrad_Mills'!$A$30:$A$33</c:f>
              <c:strCache>
                <c:ptCount val="4"/>
                <c:pt idx="0">
                  <c:v>NAHR</c:v>
                </c:pt>
                <c:pt idx="1">
                  <c:v>NHR</c:v>
                </c:pt>
                <c:pt idx="2">
                  <c:v>TEI</c:v>
                </c:pt>
                <c:pt idx="3">
                  <c:v>VNTR</c:v>
                </c:pt>
              </c:strCache>
            </c:strRef>
          </c:cat>
          <c:val>
            <c:numRef>
              <c:f>'1KG_Conrad_Mills'!$B$30:$B$33</c:f>
              <c:numCache>
                <c:formatCode>0.00%</c:formatCode>
                <c:ptCount val="4"/>
                <c:pt idx="0">
                  <c:v>0.12</c:v>
                </c:pt>
                <c:pt idx="1">
                  <c:v>0.75</c:v>
                </c:pt>
                <c:pt idx="2" formatCode="0%">
                  <c:v>0.01</c:v>
                </c:pt>
                <c:pt idx="3">
                  <c:v>0.12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Mills_2011</a:t>
            </a:r>
          </a:p>
        </c:rich>
      </c:tx>
      <c:layout/>
      <c:overlay val="0"/>
    </c:title>
    <c:autoTitleDeleted val="0"/>
    <c:plotArea>
      <c:layout/>
      <c:pieChart>
        <c:varyColors val="1"/>
        <c:ser>
          <c:idx val="0"/>
          <c:order val="0"/>
          <c:tx>
            <c:strRef>
              <c:f>'1KG_Conrad_Mills'!$D$15</c:f>
              <c:strCache>
                <c:ptCount val="1"/>
                <c:pt idx="0">
                  <c:v>1KG_Mills_2011</c:v>
                </c:pt>
              </c:strCache>
            </c:strRef>
          </c:tx>
          <c:dLbls>
            <c:showLegendKey val="0"/>
            <c:showVal val="0"/>
            <c:showCatName val="0"/>
            <c:showSerName val="0"/>
            <c:showPercent val="1"/>
            <c:showBubbleSize val="0"/>
            <c:showLeaderLines val="1"/>
          </c:dLbls>
          <c:cat>
            <c:strRef>
              <c:f>'1KG_Conrad_Mills'!$A$16:$A$19</c:f>
              <c:strCache>
                <c:ptCount val="4"/>
                <c:pt idx="0">
                  <c:v>NAHR</c:v>
                </c:pt>
                <c:pt idx="1">
                  <c:v>NHR</c:v>
                </c:pt>
                <c:pt idx="2">
                  <c:v>TEI</c:v>
                </c:pt>
                <c:pt idx="3">
                  <c:v>VNTR</c:v>
                </c:pt>
              </c:strCache>
            </c:strRef>
          </c:cat>
          <c:val>
            <c:numRef>
              <c:f>'1KG_Conrad_Mills'!$D$16:$D$19</c:f>
              <c:numCache>
                <c:formatCode>General</c:formatCode>
                <c:ptCount val="4"/>
                <c:pt idx="0">
                  <c:v>1687.0</c:v>
                </c:pt>
                <c:pt idx="1">
                  <c:v>5167.0</c:v>
                </c:pt>
                <c:pt idx="2">
                  <c:v>2029.0</c:v>
                </c:pt>
                <c:pt idx="3">
                  <c:v>982.0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NAHR Events</a:t>
            </a:r>
          </a:p>
        </c:rich>
      </c:tx>
      <c:layout/>
      <c:overlay val="0"/>
    </c:title>
    <c:autoTitleDeleted val="0"/>
    <c:plotArea>
      <c:layout/>
      <c:pieChart>
        <c:varyColors val="1"/>
        <c:ser>
          <c:idx val="0"/>
          <c:order val="0"/>
          <c:tx>
            <c:strRef>
              <c:f>'Repeat-mediated Events'!$C$21</c:f>
              <c:strCache>
                <c:ptCount val="1"/>
                <c:pt idx="0">
                  <c:v>Events</c:v>
                </c:pt>
              </c:strCache>
            </c:strRef>
          </c:tx>
          <c:dLbls>
            <c:dLblPos val="bestFit"/>
            <c:showLegendKey val="0"/>
            <c:showVal val="1"/>
            <c:showCatName val="1"/>
            <c:showSerName val="0"/>
            <c:showPercent val="1"/>
            <c:showBubbleSize val="0"/>
            <c:separator>
</c:separator>
            <c:showLeaderLines val="1"/>
          </c:dLbls>
          <c:cat>
            <c:strRef>
              <c:f>'Repeat-mediated Events'!$B$22:$B$24</c:f>
              <c:strCache>
                <c:ptCount val="3"/>
                <c:pt idx="0">
                  <c:v>ALU-Mediated</c:v>
                </c:pt>
                <c:pt idx="1">
                  <c:v>L1-Mediated</c:v>
                </c:pt>
                <c:pt idx="2">
                  <c:v>Other</c:v>
                </c:pt>
              </c:strCache>
            </c:strRef>
          </c:cat>
          <c:val>
            <c:numRef>
              <c:f>'Repeat-mediated Events'!$C$22:$C$24</c:f>
              <c:numCache>
                <c:formatCode>General</c:formatCode>
                <c:ptCount val="3"/>
                <c:pt idx="0">
                  <c:v>1777.0</c:v>
                </c:pt>
                <c:pt idx="1">
                  <c:v>8.0</c:v>
                </c:pt>
                <c:pt idx="2">
                  <c:v>1151.0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11AA8C-8794-4E48-823F-B962BE2367E7}" type="datetimeFigureOut">
              <a:rPr lang="en-US" smtClean="0"/>
              <a:t>7/28/15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B737C7-3CD9-484B-87CA-55319A79A379}" type="slidenum">
              <a:rPr lang="en-US" smtClean="0"/>
              <a:t>‹#›</a:t>
            </a:fld>
            <a:endParaRPr lang="en-US"/>
          </a:p>
        </p:txBody>
      </p:sp>
    </p:spTree>
    <p:extLst>
      <p:ext uri="{BB962C8B-B14F-4D97-AF65-F5344CB8AC3E}">
        <p14:creationId xmlns:p14="http://schemas.microsoft.com/office/powerpoint/2010/main" val="2235018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8F510-3E4B-9D40-B96E-1644D23F7F40}" type="datetimeFigureOut">
              <a:rPr lang="en-US" smtClean="0"/>
              <a:t>7/28/15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32879-0C57-E845-B8A1-A747E4906353}" type="slidenum">
              <a:rPr lang="en-US" smtClean="0"/>
              <a:t>‹#›</a:t>
            </a:fld>
            <a:endParaRPr lang="en-US"/>
          </a:p>
        </p:txBody>
      </p:sp>
    </p:spTree>
    <p:extLst>
      <p:ext uri="{BB962C8B-B14F-4D97-AF65-F5344CB8AC3E}">
        <p14:creationId xmlns:p14="http://schemas.microsoft.com/office/powerpoint/2010/main" val="3691455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a:t>
            </a:fld>
            <a:endParaRPr lang="en-US"/>
          </a:p>
        </p:txBody>
      </p:sp>
    </p:spTree>
    <p:extLst>
      <p:ext uri="{BB962C8B-B14F-4D97-AF65-F5344CB8AC3E}">
        <p14:creationId xmlns:p14="http://schemas.microsoft.com/office/powerpoint/2010/main" val="181738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Commonly asked question</a:t>
            </a:r>
            <a:r>
              <a:rPr lang="en-US" altLang="zh-CN" baseline="0" dirty="0" smtClean="0"/>
              <a:t> </a:t>
            </a:r>
            <a:r>
              <a:rPr lang="en-US" dirty="0" smtClean="0"/>
              <a:t>- How much overlap?</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12</a:t>
            </a:fld>
            <a:endParaRPr lang="en-US"/>
          </a:p>
        </p:txBody>
      </p:sp>
    </p:spTree>
    <p:extLst>
      <p:ext uri="{BB962C8B-B14F-4D97-AF65-F5344CB8AC3E}">
        <p14:creationId xmlns:p14="http://schemas.microsoft.com/office/powerpoint/2010/main" val="360191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overlap statistic:</a:t>
            </a:r>
          </a:p>
          <a:p>
            <a:pPr lvl="1"/>
            <a:r>
              <a:rPr lang="en-US" dirty="0" smtClean="0"/>
              <a:t>The count of genomic elements (e.g. CDS) that have </a:t>
            </a:r>
            <a:r>
              <a:rPr lang="en-US" u="sng" dirty="0" smtClean="0"/>
              <a:t>at least 1bp overlap</a:t>
            </a:r>
            <a:r>
              <a:rPr lang="en-US" dirty="0" smtClean="0"/>
              <a:t> with SV intervals (e.g. deletions). </a:t>
            </a:r>
          </a:p>
          <a:p>
            <a:endParaRPr lang="en-US" dirty="0" smtClean="0"/>
          </a:p>
          <a:p>
            <a:r>
              <a:rPr lang="en-US" dirty="0" smtClean="0"/>
              <a:t>Concise toy</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13</a:t>
            </a:fld>
            <a:endParaRPr lang="en-US"/>
          </a:p>
        </p:txBody>
      </p:sp>
    </p:spTree>
    <p:extLst>
      <p:ext uri="{BB962C8B-B14F-4D97-AF65-F5344CB8AC3E}">
        <p14:creationId xmlns:p14="http://schemas.microsoft.com/office/powerpoint/2010/main" val="215872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GENCODE</a:t>
            </a:r>
            <a:r>
              <a:rPr lang="en-US" baseline="0" dirty="0" smtClean="0"/>
              <a:t>  (Encyclopedia of genes and genes variants)</a:t>
            </a:r>
          </a:p>
          <a:p>
            <a:r>
              <a:rPr lang="en-US" baseline="0" dirty="0" smtClean="0"/>
              <a:t>ENCODE (</a:t>
            </a:r>
            <a:r>
              <a:rPr lang="en-US" baseline="0" dirty="0" err="1" smtClean="0"/>
              <a:t>ENCyclopedia</a:t>
            </a:r>
            <a:r>
              <a:rPr lang="en-US" baseline="0" dirty="0" smtClean="0"/>
              <a:t> Of DNA Elements) </a:t>
            </a:r>
          </a:p>
          <a:p>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14</a:t>
            </a:fld>
            <a:endParaRPr lang="en-US"/>
          </a:p>
        </p:txBody>
      </p:sp>
    </p:spTree>
    <p:extLst>
      <p:ext uri="{BB962C8B-B14F-4D97-AF65-F5344CB8AC3E}">
        <p14:creationId xmlns:p14="http://schemas.microsoft.com/office/powerpoint/2010/main" val="168159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15</a:t>
            </a:fld>
            <a:endParaRPr lang="en-US"/>
          </a:p>
        </p:txBody>
      </p:sp>
    </p:spTree>
    <p:extLst>
      <p:ext uri="{BB962C8B-B14F-4D97-AF65-F5344CB8AC3E}">
        <p14:creationId xmlns:p14="http://schemas.microsoft.com/office/powerpoint/2010/main" val="205606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16</a:t>
            </a:fld>
            <a:endParaRPr lang="en-US"/>
          </a:p>
        </p:txBody>
      </p:sp>
    </p:spTree>
    <p:extLst>
      <p:ext uri="{BB962C8B-B14F-4D97-AF65-F5344CB8AC3E}">
        <p14:creationId xmlns:p14="http://schemas.microsoft.com/office/powerpoint/2010/main" val="40239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18</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19</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22</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23</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27</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2</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28</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YZ (comment below) --</a:t>
            </a:r>
          </a:p>
          <a:p>
            <a:r>
              <a:rPr lang="en-US" dirty="0" smtClean="0"/>
              <a:t>NMD prediction</a:t>
            </a:r>
            <a:r>
              <a:rPr lang="en-US" baseline="0" dirty="0" smtClean="0"/>
              <a:t> - Prediction of nonsense-mediated mRNA decay (NMD)</a:t>
            </a:r>
          </a:p>
          <a:p>
            <a:r>
              <a:rPr lang="en-US" baseline="0" dirty="0" smtClean="0"/>
              <a:t>Information of benign, dominant and recessive are from </a:t>
            </a:r>
            <a:r>
              <a:rPr lang="en-US" dirty="0" smtClean="0"/>
              <a:t>HGMD-DM</a:t>
            </a:r>
          </a:p>
          <a:p>
            <a:r>
              <a:rPr lang="en-US" baseline="0" dirty="0" smtClean="0"/>
              <a:t>Prediction model based on random forests</a:t>
            </a:r>
          </a:p>
          <a:p>
            <a:endParaRPr lang="en-US" baseline="0" dirty="0" smtClean="0"/>
          </a:p>
          <a:p>
            <a:endParaRPr lang="en-US" baseline="0" dirty="0" smtClean="0"/>
          </a:p>
          <a:p>
            <a:r>
              <a:rPr lang="en-US" dirty="0" smtClean="0"/>
              <a:t>Wiki: </a:t>
            </a:r>
          </a:p>
          <a:p>
            <a:r>
              <a:rPr lang="en-US" dirty="0" smtClean="0"/>
              <a:t>In genetics, a nonsense mutation is a point mutation in a sequence of DNA that results in a premature stop codon, or a nonsense codon in the transcribed mRNA, and in a truncated, incomplete, and usually nonfunctional protein product.</a:t>
            </a:r>
          </a:p>
          <a:p>
            <a:endParaRPr lang="en-US" dirty="0" smtClean="0"/>
          </a:p>
          <a:p>
            <a:r>
              <a:rPr lang="en-US" dirty="0" smtClean="0"/>
              <a:t>Wiki:</a:t>
            </a:r>
          </a:p>
          <a:p>
            <a:r>
              <a:rPr lang="en-US" dirty="0" smtClean="0"/>
              <a:t>Nonsense-mediated mRNA decay (NMD) is a surveillance pathway that exists in all eukaryotes. Its main function is to reduce errors in gene expression by eliminating mRNA transcripts that contain premature stop codons. If these aberrant mRNA transcripts were translated, the result would be deleterious gain-of-function or dominant-negative activity of the resulting proteins.</a:t>
            </a:r>
          </a:p>
          <a:p>
            <a:endParaRPr lang="en-US" dirty="0" smtClean="0"/>
          </a:p>
          <a:p>
            <a:r>
              <a:rPr lang="en-US" dirty="0" err="1" smtClean="0"/>
              <a:t>Biostars</a:t>
            </a:r>
            <a:r>
              <a:rPr lang="en-US" dirty="0" smtClean="0"/>
              <a:t>:</a:t>
            </a:r>
          </a:p>
          <a:p>
            <a:r>
              <a:rPr lang="en-US" dirty="0" smtClean="0"/>
              <a:t>Neutral Evolution (drift): </a:t>
            </a:r>
            <a:r>
              <a:rPr lang="en-US" dirty="0" err="1" smtClean="0"/>
              <a:t>dN</a:t>
            </a:r>
            <a:r>
              <a:rPr lang="en-US" dirty="0" smtClean="0"/>
              <a:t>/</a:t>
            </a:r>
            <a:r>
              <a:rPr lang="en-US" dirty="0" err="1" smtClean="0"/>
              <a:t>dS</a:t>
            </a:r>
            <a:r>
              <a:rPr lang="en-US" dirty="0" smtClean="0"/>
              <a:t> ratio = 1 implies there has been equal numbers of synonymous (</a:t>
            </a:r>
            <a:r>
              <a:rPr lang="en-US" dirty="0" err="1" smtClean="0"/>
              <a:t>dna</a:t>
            </a:r>
            <a:r>
              <a:rPr lang="en-US" dirty="0" smtClean="0"/>
              <a:t> substitutions that do not affect the protein sequence) and non-synonymous changes (</a:t>
            </a:r>
            <a:r>
              <a:rPr lang="en-US" dirty="0" err="1" smtClean="0"/>
              <a:t>dna</a:t>
            </a:r>
            <a:r>
              <a:rPr lang="en-US" dirty="0" smtClean="0"/>
              <a:t> substitutions that do affect the protein sequence) during the time between ancestral to the modern versions of the protein.</a:t>
            </a:r>
          </a:p>
          <a:p>
            <a:endParaRPr lang="en-US" dirty="0" smtClean="0"/>
          </a:p>
          <a:p>
            <a:r>
              <a:rPr lang="en-US" dirty="0" smtClean="0"/>
              <a:t>Positive Selection (adaptive evolution): </a:t>
            </a:r>
            <a:r>
              <a:rPr lang="en-US" dirty="0" err="1" smtClean="0"/>
              <a:t>dN</a:t>
            </a:r>
            <a:r>
              <a:rPr lang="en-US" dirty="0" smtClean="0"/>
              <a:t>/</a:t>
            </a:r>
            <a:r>
              <a:rPr lang="en-US" dirty="0" err="1" smtClean="0"/>
              <a:t>dS</a:t>
            </a:r>
            <a:r>
              <a:rPr lang="en-US" dirty="0" smtClean="0"/>
              <a:t> ratio &gt; 1 implies there has been more non-synonymous changes than synonymous changes. There has been evolutionary pressure to escape from the ancestral state - i.e. positive selection pressure. This can occur for example in </a:t>
            </a:r>
            <a:r>
              <a:rPr lang="en-US" dirty="0" err="1" smtClean="0"/>
              <a:t>paralogues</a:t>
            </a:r>
            <a:r>
              <a:rPr lang="en-US" dirty="0" smtClean="0"/>
              <a:t> that are required to serve a novel function, or in proteins of parasites that need to escape host immune recognition (e.g. changes to avoid MHC-1 binding to evade T-cell attack).</a:t>
            </a:r>
          </a:p>
          <a:p>
            <a:endParaRPr lang="en-US" dirty="0" smtClean="0"/>
          </a:p>
          <a:p>
            <a:r>
              <a:rPr lang="en-US" dirty="0" smtClean="0"/>
              <a:t>Negative Selection (conservation): </a:t>
            </a:r>
            <a:r>
              <a:rPr lang="en-US" dirty="0" err="1" smtClean="0"/>
              <a:t>dN</a:t>
            </a:r>
            <a:r>
              <a:rPr lang="en-US" dirty="0" smtClean="0"/>
              <a:t>/</a:t>
            </a:r>
            <a:r>
              <a:rPr lang="en-US" dirty="0" err="1" smtClean="0"/>
              <a:t>dS</a:t>
            </a:r>
            <a:r>
              <a:rPr lang="en-US" dirty="0" smtClean="0"/>
              <a:t> ratio &lt; 1 implies there has been more synonymous changes than non-synonymous changes. There has been evolutionary pressure to conserve the ancestral state - i.e. negative selection pressure. This can occur for example in </a:t>
            </a:r>
            <a:r>
              <a:rPr lang="en-US" dirty="0" err="1" smtClean="0"/>
              <a:t>orthologues</a:t>
            </a:r>
            <a:r>
              <a:rPr lang="en-US" dirty="0" smtClean="0"/>
              <a:t> that are required to maintain (conserve) some function encoded in the protein sequence, since changes from this state would lead to disruption of function.</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942CB0-668A-364F-8480-A0C2E35EA83B}" type="slidenum">
              <a:rPr lang="en-US" smtClean="0"/>
              <a:t>30</a:t>
            </a:fld>
            <a:endParaRPr lang="en-US"/>
          </a:p>
        </p:txBody>
      </p:sp>
    </p:spTree>
    <p:extLst>
      <p:ext uri="{BB962C8B-B14F-4D97-AF65-F5344CB8AC3E}">
        <p14:creationId xmlns:p14="http://schemas.microsoft.com/office/powerpoint/2010/main" val="387581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Aloft</a:t>
            </a:r>
            <a:r>
              <a:rPr lang="zh-CN" altLang="en-US" dirty="0" smtClean="0"/>
              <a:t> </a:t>
            </a:r>
            <a:r>
              <a:rPr lang="en-US" altLang="zh-CN" dirty="0" smtClean="0"/>
              <a:t>count</a:t>
            </a:r>
            <a:r>
              <a:rPr lang="zh-CN" altLang="en-US" dirty="0" smtClean="0"/>
              <a:t> </a:t>
            </a:r>
            <a:r>
              <a:rPr lang="en-US" altLang="zh-CN" dirty="0" smtClean="0"/>
              <a:t>for</a:t>
            </a:r>
            <a:r>
              <a:rPr lang="zh-CN" altLang="en-US" dirty="0" smtClean="0"/>
              <a:t> </a:t>
            </a:r>
            <a:r>
              <a:rPr lang="en-US" altLang="zh-CN" dirty="0" smtClean="0"/>
              <a:t>phase</a:t>
            </a:r>
            <a:r>
              <a:rPr lang="zh-CN" altLang="en-US" dirty="0" smtClean="0"/>
              <a:t> </a:t>
            </a:r>
            <a:r>
              <a:rPr lang="en-US" altLang="zh-CN" dirty="0" smtClean="0"/>
              <a:t>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YZ (comment below)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I</a:t>
            </a:r>
            <a:r>
              <a:rPr lang="en-US" baseline="0" dirty="0" smtClean="0"/>
              <a:t> add a red rectangular in the plot.</a:t>
            </a:r>
            <a:endParaRPr lang="en-US" dirty="0" smtClean="0"/>
          </a:p>
          <a:p>
            <a:r>
              <a:rPr lang="en-US" dirty="0" smtClean="0"/>
              <a:t>AFR has the</a:t>
            </a:r>
            <a:r>
              <a:rPr lang="en-US" baseline="0" dirty="0" smtClean="0"/>
              <a:t> largest diversity, they have the largest count of variants (sum of the bars in the red rectangular) compared to other populations.</a:t>
            </a:r>
          </a:p>
          <a:p>
            <a:r>
              <a:rPr lang="en-US" baseline="0" dirty="0" smtClean="0"/>
              <a:t>The percentage of rare variants is largest in AFR. AFR does not have as many common variants (e.g. &gt;5%) compared to other populations.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942CB0-668A-364F-8480-A0C2E35EA83B}" type="slidenum">
              <a:rPr lang="en-US" smtClean="0"/>
              <a:t>31</a:t>
            </a:fld>
            <a:endParaRPr lang="en-US"/>
          </a:p>
        </p:txBody>
      </p:sp>
    </p:spTree>
    <p:extLst>
      <p:ext uri="{BB962C8B-B14F-4D97-AF65-F5344CB8AC3E}">
        <p14:creationId xmlns:p14="http://schemas.microsoft.com/office/powerpoint/2010/main" val="29585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Proteomics - cancer</a:t>
            </a:r>
            <a:r>
              <a:rPr lang="en-US" baseline="0" dirty="0" smtClean="0"/>
              <a:t> cell line specific </a:t>
            </a:r>
            <a:r>
              <a:rPr lang="en-US" baseline="0" dirty="0" err="1" smtClean="0"/>
              <a:t>pseudogene</a:t>
            </a:r>
            <a:r>
              <a:rPr lang="en-US" baseline="0" dirty="0" smtClean="0"/>
              <a:t> translation</a:t>
            </a:r>
          </a:p>
          <a:p>
            <a:r>
              <a:rPr lang="en-US" baseline="0" dirty="0" err="1" smtClean="0"/>
              <a:t>Pseudogene</a:t>
            </a:r>
            <a:r>
              <a:rPr lang="en-US" baseline="0" dirty="0" smtClean="0"/>
              <a:t> localization, material exchange between chromosomes</a:t>
            </a:r>
          </a:p>
          <a:p>
            <a:endParaRPr lang="en-US" baseline="0" dirty="0" smtClean="0"/>
          </a:p>
          <a:p>
            <a:r>
              <a:rPr lang="en-US" baseline="0" dirty="0" smtClean="0"/>
              <a:t>ENCODE - Encyclopedia of DNA Elements</a:t>
            </a:r>
          </a:p>
          <a:p>
            <a:r>
              <a:rPr lang="en-US" baseline="0" dirty="0" smtClean="0"/>
              <a:t>GENCODE - </a:t>
            </a:r>
            <a:r>
              <a:rPr lang="en-US" baseline="0" dirty="0" err="1" smtClean="0"/>
              <a:t>Encyclopædia</a:t>
            </a:r>
            <a:r>
              <a:rPr lang="en-US" baseline="0" dirty="0" smtClean="0"/>
              <a:t> of genes and gene variants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32</a:t>
            </a:fld>
            <a:endParaRPr lang="en-US"/>
          </a:p>
        </p:txBody>
      </p:sp>
    </p:spTree>
    <p:extLst>
      <p:ext uri="{BB962C8B-B14F-4D97-AF65-F5344CB8AC3E}">
        <p14:creationId xmlns:p14="http://schemas.microsoft.com/office/powerpoint/2010/main" val="397339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3</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Human</a:t>
            </a:r>
            <a:r>
              <a:rPr lang="en-US" baseline="0" dirty="0" smtClean="0"/>
              <a:t> </a:t>
            </a:r>
            <a:r>
              <a:rPr lang="en-US" baseline="0" dirty="0" smtClean="0"/>
              <a:t>genome – 3 billion DNA base pairs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Weischenfeldt</a:t>
            </a:r>
            <a:r>
              <a:rPr lang="en-US" dirty="0" smtClean="0"/>
              <a:t> J, et al. Phenotypic impact of genomic structural variation: insights from and for human disease. Nat Rev Genet,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4</a:t>
            </a:fld>
            <a:endParaRPr lang="en-US"/>
          </a:p>
        </p:txBody>
      </p:sp>
    </p:spTree>
    <p:extLst>
      <p:ext uri="{BB962C8B-B14F-4D97-AF65-F5344CB8AC3E}">
        <p14:creationId xmlns:p14="http://schemas.microsoft.com/office/powerpoint/2010/main" val="62660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Weischenfeldt</a:t>
            </a:r>
            <a:r>
              <a:rPr lang="en-US" dirty="0" smtClean="0"/>
              <a:t> J, et al. Phenotypic impact of genomic structural variation: insights from and for human disease. Nat Rev Genet, 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Pang AW, et al. Towards a comprehensive structural variation map of an individual human genome. Genome </a:t>
            </a:r>
            <a:r>
              <a:rPr lang="en-US" dirty="0" err="1" smtClean="0"/>
              <a:t>Biol</a:t>
            </a:r>
            <a:r>
              <a:rPr lang="en-US" dirty="0" smtClean="0"/>
              <a:t>, 2010.</a:t>
            </a:r>
          </a:p>
        </p:txBody>
      </p:sp>
      <p:sp>
        <p:nvSpPr>
          <p:cNvPr id="4" name="Slide Number Placeholder 3"/>
          <p:cNvSpPr>
            <a:spLocks noGrp="1"/>
          </p:cNvSpPr>
          <p:nvPr>
            <p:ph type="sldNum" sz="quarter" idx="10"/>
          </p:nvPr>
        </p:nvSpPr>
        <p:spPr/>
        <p:txBody>
          <a:bodyPr/>
          <a:lstStyle/>
          <a:p>
            <a:fld id="{0AE32879-0C57-E845-B8A1-A747E4906353}" type="slidenum">
              <a:rPr lang="en-US" smtClean="0"/>
              <a:t>5</a:t>
            </a:fld>
            <a:endParaRPr lang="en-US"/>
          </a:p>
        </p:txBody>
      </p:sp>
    </p:spTree>
    <p:extLst>
      <p:ext uri="{BB962C8B-B14F-4D97-AF65-F5344CB8AC3E}">
        <p14:creationId xmlns:p14="http://schemas.microsoft.com/office/powerpoint/2010/main" val="190432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pie-chart is in</a:t>
            </a:r>
            <a:r>
              <a:rPr lang="en-US" baseline="0" dirty="0" smtClean="0"/>
              <a:t> terms of the number of sites.</a:t>
            </a:r>
          </a:p>
          <a:p>
            <a:endParaRPr lang="en-US" baseline="0" dirty="0" smtClean="0"/>
          </a:p>
          <a:p>
            <a:r>
              <a:rPr lang="en-US" baseline="0" dirty="0" smtClean="0"/>
              <a:t>On the other hand, in terms of size,</a:t>
            </a:r>
          </a:p>
          <a:p>
            <a:r>
              <a:rPr lang="en-US" baseline="0" dirty="0" smtClean="0"/>
              <a:t>Each individual has ~18.4 </a:t>
            </a:r>
            <a:r>
              <a:rPr lang="en-US" baseline="0" dirty="0" err="1" smtClean="0"/>
              <a:t>Mbp</a:t>
            </a:r>
            <a:r>
              <a:rPr lang="en-US" baseline="0" dirty="0" smtClean="0"/>
              <a:t> of SV per diploid genome (62% contributed by </a:t>
            </a:r>
            <a:r>
              <a:rPr lang="en-US" baseline="0" dirty="0" err="1" smtClean="0"/>
              <a:t>mCNVs</a:t>
            </a:r>
            <a:r>
              <a:rPr lang="en-US" baseline="0" dirty="0" smtClean="0"/>
              <a:t>, 31% contributed by </a:t>
            </a:r>
            <a:r>
              <a:rPr lang="en-US" baseline="0" dirty="0" err="1" smtClean="0"/>
              <a:t>biallelic</a:t>
            </a:r>
            <a:r>
              <a:rPr lang="en-US" baseline="0" dirty="0" smtClean="0"/>
              <a:t> deletions).</a:t>
            </a:r>
          </a:p>
        </p:txBody>
      </p:sp>
      <p:sp>
        <p:nvSpPr>
          <p:cNvPr id="4" name="Slide Number Placeholder 3"/>
          <p:cNvSpPr>
            <a:spLocks noGrp="1"/>
          </p:cNvSpPr>
          <p:nvPr>
            <p:ph type="sldNum" sz="quarter" idx="10"/>
          </p:nvPr>
        </p:nvSpPr>
        <p:spPr/>
        <p:txBody>
          <a:bodyPr/>
          <a:lstStyle/>
          <a:p>
            <a:fld id="{0AE32879-0C57-E845-B8A1-A747E4906353}" type="slidenum">
              <a:rPr lang="en-US" smtClean="0"/>
              <a:t>8</a:t>
            </a:fld>
            <a:endParaRPr lang="en-US"/>
          </a:p>
        </p:txBody>
      </p:sp>
    </p:spTree>
    <p:extLst>
      <p:ext uri="{BB962C8B-B14F-4D97-AF65-F5344CB8AC3E}">
        <p14:creationId xmlns:p14="http://schemas.microsoft.com/office/powerpoint/2010/main" val="29961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u="none"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Distribution of Different SVs in Normal Populations</a:t>
            </a:r>
          </a:p>
          <a:p>
            <a:pPr algn="l"/>
            <a:r>
              <a:rPr lang="en-US" sz="1200" b="0" u="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Stratified by AF</a:t>
            </a:r>
            <a:endParaRPr lang="en-US" sz="1200" b="0" u="none"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dirty="0" smtClean="0"/>
          </a:p>
          <a:p>
            <a:endParaRPr lang="en-US" dirty="0" smtClean="0"/>
          </a:p>
          <a:p>
            <a:r>
              <a:rPr lang="en-US" u="none" dirty="0" smtClean="0"/>
              <a:t>Results (not typing):</a:t>
            </a:r>
            <a:r>
              <a:rPr lang="en-US" u="none" baseline="0" dirty="0" smtClean="0"/>
              <a:t> </a:t>
            </a:r>
            <a:r>
              <a:rPr lang="en-US" u="none" dirty="0" smtClean="0"/>
              <a:t>Rare SVs are More Abundant than Common SVs</a:t>
            </a:r>
          </a:p>
          <a:p>
            <a:r>
              <a:rPr lang="en-US" u="none" dirty="0" smtClean="0"/>
              <a:t>Esp. DEL, DUP</a:t>
            </a:r>
          </a:p>
          <a:p>
            <a:r>
              <a:rPr lang="en-US" u="none" dirty="0" smtClean="0"/>
              <a:t>(ALU insertion not so… Maybe</a:t>
            </a:r>
            <a:r>
              <a:rPr lang="en-US" u="none" baseline="0" dirty="0" smtClean="0"/>
              <a:t> related to natural selection. ALU insertion might be more benign than DEL.</a:t>
            </a:r>
            <a:r>
              <a:rPr lang="en-US" u="none" dirty="0" smtClean="0"/>
              <a:t>)</a:t>
            </a:r>
            <a:endParaRPr lang="en-US" u="none" dirty="0"/>
          </a:p>
        </p:txBody>
      </p:sp>
      <p:sp>
        <p:nvSpPr>
          <p:cNvPr id="4" name="Slide Number Placeholder 3"/>
          <p:cNvSpPr>
            <a:spLocks noGrp="1"/>
          </p:cNvSpPr>
          <p:nvPr>
            <p:ph type="sldNum" sz="quarter" idx="10"/>
          </p:nvPr>
        </p:nvSpPr>
        <p:spPr/>
        <p:txBody>
          <a:bodyPr/>
          <a:lstStyle/>
          <a:p>
            <a:fld id="{0AE32879-0C57-E845-B8A1-A747E4906353}" type="slidenum">
              <a:rPr lang="en-US" smtClean="0"/>
              <a:t>9</a:t>
            </a:fld>
            <a:endParaRPr lang="en-US"/>
          </a:p>
        </p:txBody>
      </p:sp>
    </p:spTree>
    <p:extLst>
      <p:ext uri="{BB962C8B-B14F-4D97-AF65-F5344CB8AC3E}">
        <p14:creationId xmlns:p14="http://schemas.microsoft.com/office/powerpoint/2010/main" val="259073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10</a:t>
            </a:fld>
            <a:endParaRPr lang="en-US"/>
          </a:p>
        </p:txBody>
      </p:sp>
    </p:spTree>
    <p:extLst>
      <p:ext uri="{BB962C8B-B14F-4D97-AF65-F5344CB8AC3E}">
        <p14:creationId xmlns:p14="http://schemas.microsoft.com/office/powerpoint/2010/main" val="183964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3 papers</a:t>
            </a:r>
            <a:endParaRPr lang="en-US" dirty="0"/>
          </a:p>
        </p:txBody>
      </p:sp>
      <p:sp>
        <p:nvSpPr>
          <p:cNvPr id="4" name="Slide Number Placeholder 3"/>
          <p:cNvSpPr>
            <a:spLocks noGrp="1"/>
          </p:cNvSpPr>
          <p:nvPr>
            <p:ph type="sldNum" sz="quarter" idx="10"/>
          </p:nvPr>
        </p:nvSpPr>
        <p:spPr/>
        <p:txBody>
          <a:bodyPr/>
          <a:lstStyle/>
          <a:p>
            <a:fld id="{0AE32879-0C57-E845-B8A1-A747E4906353}" type="slidenum">
              <a:rPr lang="en-US" smtClean="0"/>
              <a:t>11</a:t>
            </a:fld>
            <a:endParaRPr lang="en-US"/>
          </a:p>
        </p:txBody>
      </p:sp>
    </p:spTree>
    <p:extLst>
      <p:ext uri="{BB962C8B-B14F-4D97-AF65-F5344CB8AC3E}">
        <p14:creationId xmlns:p14="http://schemas.microsoft.com/office/powerpoint/2010/main" val="183964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009916-559C-F94B-A9B6-9572B970AB4A}" type="datetime1">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334087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51AB7-B8E1-F24E-B905-AB153ECFA639}" type="datetime1">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73184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3E759-42F6-C141-8CB1-E319B1792991}" type="datetime1">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218993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9248D-31AF-5944-8210-BDE00534C3F2}" type="datetime1">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292491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C4745-6B8B-B84C-AEF8-FC1AE3384170}" type="datetime1">
              <a:rPr lang="en-US" smtClean="0"/>
              <a:t>7/28/15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139001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27F48-0F53-2547-A8B7-07C2CC8A0B5C}" type="datetime1">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312223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E53C0-D2D5-F241-8DD4-D5D123856B09}" type="datetime1">
              <a:rPr lang="en-US" smtClean="0"/>
              <a:t>7/28/15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16548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E607C5-F6F0-8A42-A2D8-3F967C1B8BA9}" type="datetime1">
              <a:rPr lang="en-US" smtClean="0"/>
              <a:t>7/28/15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82719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E740-74D1-6A40-A296-74BFD40E4000}" type="datetime1">
              <a:rPr lang="en-US" smtClean="0"/>
              <a:t>7/28/15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26865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BBDFF-5BCA-4047-ACE2-3E90C6E12D15}" type="datetime1">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226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CAFEE-9A17-9E48-9DE5-C0E84DE4E5D6}" type="datetime1">
              <a:rPr lang="en-US" smtClean="0"/>
              <a:t>7/28/15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8206E-3C40-9542-A99B-0596A059FEC0}" type="slidenum">
              <a:rPr lang="en-US" smtClean="0"/>
              <a:t>‹#›</a:t>
            </a:fld>
            <a:endParaRPr lang="en-US"/>
          </a:p>
        </p:txBody>
      </p:sp>
    </p:spTree>
    <p:extLst>
      <p:ext uri="{BB962C8B-B14F-4D97-AF65-F5344CB8AC3E}">
        <p14:creationId xmlns:p14="http://schemas.microsoft.com/office/powerpoint/2010/main" val="1805097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82640-3A46-8A41-BAEC-FD9EDA1FC429}" type="datetime1">
              <a:rPr lang="en-US" smtClean="0"/>
              <a:t>7/28/15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8206E-3C40-9542-A99B-0596A059FEC0}" type="slidenum">
              <a:rPr lang="en-US" smtClean="0"/>
              <a:t>‹#›</a:t>
            </a:fld>
            <a:endParaRPr lang="en-US"/>
          </a:p>
        </p:txBody>
      </p:sp>
    </p:spTree>
    <p:extLst>
      <p:ext uri="{BB962C8B-B14F-4D97-AF65-F5344CB8AC3E}">
        <p14:creationId xmlns:p14="http://schemas.microsoft.com/office/powerpoint/2010/main" val="2455268183"/>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214" y="1467339"/>
            <a:ext cx="10481962" cy="1470025"/>
          </a:xfrm>
        </p:spPr>
        <p:txBody>
          <a:bodyPr>
            <a:noAutofit/>
          </a:bodyPr>
          <a:lstStyle/>
          <a:p>
            <a:r>
              <a:rPr lang="en-US" sz="4200" dirty="0" smtClean="0"/>
              <a:t>1000 Genomes </a:t>
            </a:r>
            <a:r>
              <a:rPr lang="en-US" sz="4200" dirty="0"/>
              <a:t>Phase3 SV </a:t>
            </a:r>
            <a:r>
              <a:rPr lang="en-US" sz="4200" dirty="0" smtClean="0"/>
              <a:t>Analyses</a:t>
            </a:r>
            <a:br>
              <a:rPr lang="en-US" sz="4200" dirty="0" smtClean="0"/>
            </a:br>
            <a:r>
              <a:rPr lang="en-US" sz="2800" dirty="0" smtClean="0">
                <a:solidFill>
                  <a:srgbClr val="7F7F7F"/>
                </a:solidFill>
              </a:rPr>
              <a:t>(Mainly Focus on Analyses Contributed by Gerstein Lab)</a:t>
            </a:r>
            <a:endParaRPr lang="en-US" sz="2800" dirty="0">
              <a:solidFill>
                <a:srgbClr val="7F7F7F"/>
              </a:solidFill>
            </a:endParaRPr>
          </a:p>
        </p:txBody>
      </p:sp>
      <p:sp>
        <p:nvSpPr>
          <p:cNvPr id="3" name="Subtitle 2"/>
          <p:cNvSpPr>
            <a:spLocks noGrp="1"/>
          </p:cNvSpPr>
          <p:nvPr>
            <p:ph type="subTitle" idx="1"/>
          </p:nvPr>
        </p:nvSpPr>
        <p:spPr>
          <a:xfrm>
            <a:off x="-462750" y="4154504"/>
            <a:ext cx="10118244" cy="1993003"/>
          </a:xfrm>
        </p:spPr>
        <p:txBody>
          <a:bodyPr>
            <a:noAutofit/>
          </a:bodyPr>
          <a:lstStyle/>
          <a:p>
            <a:r>
              <a:rPr lang="en-US" sz="2800" dirty="0" smtClean="0">
                <a:solidFill>
                  <a:schemeClr val="bg1">
                    <a:lumMod val="50000"/>
                  </a:schemeClr>
                </a:solidFill>
              </a:rPr>
              <a:t>Yan Zhang, Ph.D.</a:t>
            </a:r>
          </a:p>
          <a:p>
            <a:endParaRPr lang="en-US" sz="1800" dirty="0" smtClean="0">
              <a:solidFill>
                <a:schemeClr val="bg1">
                  <a:lumMod val="50000"/>
                </a:schemeClr>
              </a:solidFill>
            </a:endParaRPr>
          </a:p>
          <a:p>
            <a:r>
              <a:rPr lang="en-US" sz="2800" dirty="0" smtClean="0">
                <a:solidFill>
                  <a:schemeClr val="bg1">
                    <a:lumMod val="50000"/>
                  </a:schemeClr>
                </a:solidFill>
              </a:rPr>
              <a:t>Gerstein Lab, Yale University</a:t>
            </a:r>
          </a:p>
          <a:p>
            <a:r>
              <a:rPr lang="en-US" sz="2800" dirty="0" smtClean="0">
                <a:solidFill>
                  <a:schemeClr val="bg1">
                    <a:lumMod val="50000"/>
                  </a:schemeClr>
                </a:solidFill>
              </a:rPr>
              <a:t>The 1000 Genomes Project </a:t>
            </a:r>
            <a:r>
              <a:rPr lang="en-US" sz="2800" dirty="0" smtClean="0">
                <a:solidFill>
                  <a:schemeClr val="bg1">
                    <a:lumMod val="50000"/>
                  </a:schemeClr>
                </a:solidFill>
              </a:rPr>
              <a:t>SV </a:t>
            </a:r>
            <a:r>
              <a:rPr lang="en-US" sz="2800" dirty="0" smtClean="0">
                <a:solidFill>
                  <a:schemeClr val="bg1">
                    <a:lumMod val="50000"/>
                  </a:schemeClr>
                </a:solidFill>
              </a:rPr>
              <a:t>G</a:t>
            </a:r>
            <a:r>
              <a:rPr lang="en-US" sz="2800" dirty="0" smtClean="0">
                <a:solidFill>
                  <a:schemeClr val="bg1">
                    <a:lumMod val="50000"/>
                  </a:schemeClr>
                </a:solidFill>
              </a:rPr>
              <a:t>roup &amp; Analysis Group</a:t>
            </a:r>
          </a:p>
          <a:p>
            <a:r>
              <a:rPr lang="en-US" sz="2800" dirty="0" smtClean="0">
                <a:solidFill>
                  <a:schemeClr val="bg1">
                    <a:lumMod val="50000"/>
                  </a:schemeClr>
                </a:solidFill>
              </a:rPr>
              <a:t>7/28/2015</a:t>
            </a:r>
            <a:endParaRPr lang="en-US" sz="2800" dirty="0" smtClean="0">
              <a:solidFill>
                <a:schemeClr val="bg1">
                  <a:lumMod val="50000"/>
                </a:schemeClr>
              </a:solidFill>
            </a:endParaRPr>
          </a:p>
          <a:p>
            <a:endParaRPr lang="en-US" sz="1800" dirty="0" smtClean="0">
              <a:solidFill>
                <a:schemeClr val="bg1">
                  <a:lumMod val="50000"/>
                </a:schemeClr>
              </a:solidFill>
            </a:endParaRPr>
          </a:p>
          <a:p>
            <a:endParaRPr lang="en-US" sz="1800" dirty="0" smtClean="0">
              <a:solidFill>
                <a:schemeClr val="bg1">
                  <a:lumMod val="50000"/>
                </a:schemeClr>
              </a:solidFill>
            </a:endParaRPr>
          </a:p>
        </p:txBody>
      </p:sp>
    </p:spTree>
    <p:extLst>
      <p:ext uri="{BB962C8B-B14F-4D97-AF65-F5344CB8AC3E}">
        <p14:creationId xmlns:p14="http://schemas.microsoft.com/office/powerpoint/2010/main" val="56040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solidFill>
                  <a:schemeClr val="bg1">
                    <a:lumMod val="65000"/>
                  </a:schemeClr>
                </a:solidFill>
              </a:rPr>
              <a:t>Functional Impact of Various SVs</a:t>
            </a:r>
            <a:endParaRPr lang="en-US" dirty="0" smtClean="0">
              <a:solidFill>
                <a:schemeClr val="bg1">
                  <a:lumMod val="65000"/>
                </a:schemeClr>
              </a:solidFill>
            </a:endParaRPr>
          </a:p>
          <a:p>
            <a:r>
              <a:rPr lang="en-US" dirty="0" smtClean="0">
                <a:solidFill>
                  <a:schemeClr val="bg1">
                    <a:lumMod val="65000"/>
                  </a:schemeClr>
                </a:solidFill>
              </a:rPr>
              <a:t>Personal </a:t>
            </a:r>
            <a:r>
              <a:rPr lang="en-US" dirty="0">
                <a:solidFill>
                  <a:schemeClr val="bg1">
                    <a:lumMod val="65000"/>
                  </a:schemeClr>
                </a:solidFill>
              </a:rPr>
              <a:t>D</a:t>
            </a:r>
            <a:r>
              <a:rPr lang="en-US" dirty="0" smtClean="0">
                <a:solidFill>
                  <a:schemeClr val="bg1">
                    <a:lumMod val="65000"/>
                  </a:schemeClr>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10</a:t>
            </a:fld>
            <a:endParaRPr lang="en-US"/>
          </a:p>
        </p:txBody>
      </p:sp>
    </p:spTree>
    <p:extLst>
      <p:ext uri="{BB962C8B-B14F-4D97-AF65-F5344CB8AC3E}">
        <p14:creationId xmlns:p14="http://schemas.microsoft.com/office/powerpoint/2010/main" val="29892813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chemeClr val="bg1">
                    <a:lumMod val="65000"/>
                  </a:schemeClr>
                </a:solidFill>
              </a:rPr>
              <a:t>Personal </a:t>
            </a:r>
            <a:r>
              <a:rPr lang="en-US" dirty="0">
                <a:solidFill>
                  <a:schemeClr val="bg1">
                    <a:lumMod val="65000"/>
                  </a:schemeClr>
                </a:solidFill>
              </a:rPr>
              <a:t>D</a:t>
            </a:r>
            <a:r>
              <a:rPr lang="en-US" dirty="0" smtClean="0">
                <a:solidFill>
                  <a:schemeClr val="bg1">
                    <a:lumMod val="65000"/>
                  </a:schemeClr>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11</a:t>
            </a:fld>
            <a:endParaRPr lang="en-US"/>
          </a:p>
        </p:txBody>
      </p:sp>
    </p:spTree>
    <p:extLst>
      <p:ext uri="{BB962C8B-B14F-4D97-AF65-F5344CB8AC3E}">
        <p14:creationId xmlns:p14="http://schemas.microsoft.com/office/powerpoint/2010/main" val="6159571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 Overlap Analysis</a:t>
            </a:r>
            <a:endParaRPr lang="en-US" dirty="0"/>
          </a:p>
        </p:txBody>
      </p:sp>
      <p:sp>
        <p:nvSpPr>
          <p:cNvPr id="3" name="Content Placeholder 2"/>
          <p:cNvSpPr>
            <a:spLocks noGrp="1"/>
          </p:cNvSpPr>
          <p:nvPr>
            <p:ph idx="1"/>
          </p:nvPr>
        </p:nvSpPr>
        <p:spPr/>
        <p:txBody>
          <a:bodyPr/>
          <a:lstStyle/>
          <a:p>
            <a:r>
              <a:rPr lang="en-US" dirty="0" smtClean="0"/>
              <a:t>Measure overlap between SVs and genomic elements </a:t>
            </a:r>
          </a:p>
          <a:p>
            <a:r>
              <a:rPr lang="en-US" dirty="0" smtClean="0"/>
              <a:t>Test statistical significance of the overlap</a:t>
            </a:r>
            <a:endParaRPr lang="en-US" dirty="0"/>
          </a:p>
        </p:txBody>
      </p:sp>
      <p:sp>
        <p:nvSpPr>
          <p:cNvPr id="4" name="Slide Number Placeholder 3"/>
          <p:cNvSpPr>
            <a:spLocks noGrp="1"/>
          </p:cNvSpPr>
          <p:nvPr>
            <p:ph type="sldNum" sz="quarter" idx="12"/>
          </p:nvPr>
        </p:nvSpPr>
        <p:spPr/>
        <p:txBody>
          <a:bodyPr/>
          <a:lstStyle/>
          <a:p>
            <a:fld id="{E948206E-3C40-9542-A99B-0596A059FEC0}" type="slidenum">
              <a:rPr lang="en-US" smtClean="0"/>
              <a:t>12</a:t>
            </a:fld>
            <a:endParaRPr lang="en-US"/>
          </a:p>
        </p:txBody>
      </p:sp>
    </p:spTree>
    <p:extLst>
      <p:ext uri="{BB962C8B-B14F-4D97-AF65-F5344CB8AC3E}">
        <p14:creationId xmlns:p14="http://schemas.microsoft.com/office/powerpoint/2010/main" val="3553176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496998" y="3082518"/>
            <a:ext cx="750064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96998" y="3916891"/>
            <a:ext cx="7512406"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3622464" y="2924458"/>
            <a:ext cx="3127857" cy="32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DEL1</a:t>
            </a:r>
            <a:endParaRPr lang="en-US" dirty="0"/>
          </a:p>
        </p:txBody>
      </p:sp>
      <p:sp>
        <p:nvSpPr>
          <p:cNvPr id="17" name="Rectangle 16"/>
          <p:cNvSpPr/>
          <p:nvPr/>
        </p:nvSpPr>
        <p:spPr>
          <a:xfrm>
            <a:off x="5720772" y="3783062"/>
            <a:ext cx="2845183" cy="2837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CDS3</a:t>
            </a:r>
            <a:endParaRPr lang="en-US" dirty="0"/>
          </a:p>
        </p:txBody>
      </p:sp>
      <p:sp>
        <p:nvSpPr>
          <p:cNvPr id="30" name="TextBox 29"/>
          <p:cNvSpPr txBox="1"/>
          <p:nvPr/>
        </p:nvSpPr>
        <p:spPr>
          <a:xfrm>
            <a:off x="108481" y="2823466"/>
            <a:ext cx="1278866" cy="369332"/>
          </a:xfrm>
          <a:prstGeom prst="rect">
            <a:avLst/>
          </a:prstGeom>
          <a:noFill/>
        </p:spPr>
        <p:txBody>
          <a:bodyPr wrap="none" rtlCol="0">
            <a:spAutoFit/>
          </a:bodyPr>
          <a:lstStyle/>
          <a:p>
            <a:r>
              <a:rPr lang="en-US" dirty="0" smtClean="0">
                <a:solidFill>
                  <a:schemeClr val="tx2">
                    <a:lumMod val="60000"/>
                    <a:lumOff val="40000"/>
                  </a:schemeClr>
                </a:solidFill>
              </a:rPr>
              <a:t>SV intervals</a:t>
            </a:r>
            <a:endParaRPr lang="en-US" dirty="0">
              <a:solidFill>
                <a:schemeClr val="tx2">
                  <a:lumMod val="60000"/>
                  <a:lumOff val="40000"/>
                </a:schemeClr>
              </a:solidFill>
            </a:endParaRPr>
          </a:p>
        </p:txBody>
      </p:sp>
      <p:sp>
        <p:nvSpPr>
          <p:cNvPr id="31" name="TextBox 30"/>
          <p:cNvSpPr txBox="1"/>
          <p:nvPr/>
        </p:nvSpPr>
        <p:spPr>
          <a:xfrm>
            <a:off x="191848" y="3440658"/>
            <a:ext cx="1279333" cy="923330"/>
          </a:xfrm>
          <a:prstGeom prst="rect">
            <a:avLst/>
          </a:prstGeom>
          <a:noFill/>
        </p:spPr>
        <p:txBody>
          <a:bodyPr wrap="square" rtlCol="0">
            <a:spAutoFit/>
          </a:bodyPr>
          <a:lstStyle/>
          <a:p>
            <a:r>
              <a:rPr lang="en-US" dirty="0" smtClean="0">
                <a:solidFill>
                  <a:schemeClr val="accent2">
                    <a:lumMod val="60000"/>
                    <a:lumOff val="40000"/>
                  </a:schemeClr>
                </a:solidFill>
              </a:rPr>
              <a:t>Genomic element</a:t>
            </a:r>
          </a:p>
          <a:p>
            <a:r>
              <a:rPr lang="en-US" dirty="0" smtClean="0">
                <a:solidFill>
                  <a:schemeClr val="accent2">
                    <a:lumMod val="60000"/>
                    <a:lumOff val="40000"/>
                  </a:schemeClr>
                </a:solidFill>
              </a:rPr>
              <a:t>intervals</a:t>
            </a:r>
            <a:endParaRPr lang="en-US" dirty="0">
              <a:solidFill>
                <a:schemeClr val="accent2">
                  <a:lumMod val="60000"/>
                  <a:lumOff val="40000"/>
                </a:schemeClr>
              </a:solidFill>
            </a:endParaRPr>
          </a:p>
        </p:txBody>
      </p:sp>
      <p:sp>
        <p:nvSpPr>
          <p:cNvPr id="20" name="Rectangle 19"/>
          <p:cNvSpPr/>
          <p:nvPr/>
        </p:nvSpPr>
        <p:spPr>
          <a:xfrm>
            <a:off x="3396528" y="3765961"/>
            <a:ext cx="1522525" cy="282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CDS2</a:t>
            </a:r>
            <a:endParaRPr lang="en-US" dirty="0"/>
          </a:p>
        </p:txBody>
      </p:sp>
      <p:sp>
        <p:nvSpPr>
          <p:cNvPr id="29" name="Rectangle 28"/>
          <p:cNvSpPr/>
          <p:nvPr/>
        </p:nvSpPr>
        <p:spPr>
          <a:xfrm>
            <a:off x="7143364" y="2924458"/>
            <a:ext cx="1558784" cy="314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DEL2</a:t>
            </a:r>
            <a:endParaRPr lang="en-US" dirty="0"/>
          </a:p>
        </p:txBody>
      </p:sp>
      <p:sp>
        <p:nvSpPr>
          <p:cNvPr id="35" name="Rectangle 34"/>
          <p:cNvSpPr/>
          <p:nvPr/>
        </p:nvSpPr>
        <p:spPr>
          <a:xfrm>
            <a:off x="1623663" y="3768898"/>
            <a:ext cx="1522525" cy="2792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CDS1</a:t>
            </a:r>
            <a:endParaRPr lang="en-US" dirty="0"/>
          </a:p>
        </p:txBody>
      </p:sp>
      <p:sp>
        <p:nvSpPr>
          <p:cNvPr id="11" name="TextBox 10"/>
          <p:cNvSpPr txBox="1"/>
          <p:nvPr/>
        </p:nvSpPr>
        <p:spPr>
          <a:xfrm>
            <a:off x="191848" y="5380935"/>
            <a:ext cx="7863451" cy="369332"/>
          </a:xfrm>
          <a:prstGeom prst="rect">
            <a:avLst/>
          </a:prstGeom>
          <a:noFill/>
        </p:spPr>
        <p:txBody>
          <a:bodyPr wrap="none" rtlCol="0">
            <a:spAutoFit/>
          </a:bodyPr>
          <a:lstStyle/>
          <a:p>
            <a:r>
              <a:rPr lang="en-US" dirty="0" smtClean="0"/>
              <a:t>Count the number of genomic elements that have at least 1 </a:t>
            </a:r>
            <a:r>
              <a:rPr lang="en-US" dirty="0" err="1" smtClean="0"/>
              <a:t>bp</a:t>
            </a:r>
            <a:r>
              <a:rPr lang="en-US" dirty="0" smtClean="0"/>
              <a:t> overlap with SVs.</a:t>
            </a:r>
          </a:p>
        </p:txBody>
      </p:sp>
      <p:sp>
        <p:nvSpPr>
          <p:cNvPr id="4" name="Title 3"/>
          <p:cNvSpPr>
            <a:spLocks noGrp="1"/>
          </p:cNvSpPr>
          <p:nvPr>
            <p:ph type="title"/>
          </p:nvPr>
        </p:nvSpPr>
        <p:spPr/>
        <p:txBody>
          <a:bodyPr>
            <a:normAutofit fontScale="90000"/>
          </a:bodyPr>
          <a:lstStyle/>
          <a:p>
            <a:r>
              <a:rPr lang="en-US" dirty="0" smtClean="0"/>
              <a:t>Measure </a:t>
            </a:r>
            <a:r>
              <a:rPr lang="en-US" dirty="0"/>
              <a:t>of Overlap between SVs and Genomic Elements</a:t>
            </a:r>
          </a:p>
        </p:txBody>
      </p:sp>
      <p:sp>
        <p:nvSpPr>
          <p:cNvPr id="7" name="Slide Number Placeholder 6"/>
          <p:cNvSpPr>
            <a:spLocks noGrp="1"/>
          </p:cNvSpPr>
          <p:nvPr>
            <p:ph type="sldNum" sz="quarter" idx="12"/>
          </p:nvPr>
        </p:nvSpPr>
        <p:spPr/>
        <p:txBody>
          <a:bodyPr/>
          <a:lstStyle/>
          <a:p>
            <a:fld id="{E948206E-3C40-9542-A99B-0596A059FEC0}" type="slidenum">
              <a:rPr lang="en-US" smtClean="0"/>
              <a:t>13</a:t>
            </a:fld>
            <a:endParaRPr lang="en-US"/>
          </a:p>
        </p:txBody>
      </p:sp>
      <p:sp>
        <p:nvSpPr>
          <p:cNvPr id="6" name="Rectangle 5"/>
          <p:cNvSpPr/>
          <p:nvPr/>
        </p:nvSpPr>
        <p:spPr>
          <a:xfrm>
            <a:off x="191848" y="5035893"/>
            <a:ext cx="2700003" cy="400110"/>
          </a:xfrm>
          <a:prstGeom prst="rect">
            <a:avLst/>
          </a:prstGeom>
          <a:ln w="28575" cmpd="sng">
            <a:noFill/>
          </a:ln>
        </p:spPr>
        <p:txBody>
          <a:bodyPr wrap="none">
            <a:spAutoFit/>
          </a:bodyPr>
          <a:lstStyle/>
          <a:p>
            <a:r>
              <a:rPr lang="en-US" sz="2000" b="1" dirty="0"/>
              <a:t>Partial overlap </a:t>
            </a:r>
            <a:r>
              <a:rPr lang="en-US" sz="2000" b="1" dirty="0" smtClean="0"/>
              <a:t>statistic:</a:t>
            </a:r>
            <a:endParaRPr lang="en-US" sz="2000" b="1" dirty="0"/>
          </a:p>
        </p:txBody>
      </p:sp>
    </p:spTree>
    <p:extLst>
      <p:ext uri="{BB962C8B-B14F-4D97-AF65-F5344CB8AC3E}">
        <p14:creationId xmlns:p14="http://schemas.microsoft.com/office/powerpoint/2010/main" val="1591511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 Tests</a:t>
            </a:r>
            <a:endParaRPr lang="en-US" dirty="0"/>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r>
              <a:rPr lang="en-US" dirty="0" smtClean="0"/>
              <a:t>Permutation scheme</a:t>
            </a:r>
          </a:p>
          <a:p>
            <a:pPr lvl="1"/>
            <a:r>
              <a:rPr lang="en-US" dirty="0" smtClean="0"/>
              <a:t>Randomly </a:t>
            </a:r>
            <a:r>
              <a:rPr lang="en-US" dirty="0"/>
              <a:t>shuffle SV </a:t>
            </a:r>
            <a:r>
              <a:rPr lang="en-US" dirty="0" smtClean="0"/>
              <a:t>locations while maintaining the local structure </a:t>
            </a:r>
            <a:endParaRPr lang="en-US" dirty="0"/>
          </a:p>
          <a:p>
            <a:pPr lvl="2"/>
            <a:r>
              <a:rPr lang="en-US" dirty="0"/>
              <a:t>Same number of SVs, same length distribution</a:t>
            </a:r>
          </a:p>
          <a:p>
            <a:pPr lvl="2"/>
            <a:r>
              <a:rPr lang="en-US" dirty="0"/>
              <a:t>Shuffled SVs still locate on the same chromosome</a:t>
            </a:r>
          </a:p>
          <a:p>
            <a:pPr lvl="2"/>
            <a:r>
              <a:rPr lang="en-US" dirty="0"/>
              <a:t>Hg19 gap </a:t>
            </a:r>
            <a:r>
              <a:rPr lang="en-US" dirty="0" smtClean="0"/>
              <a:t>removed</a:t>
            </a:r>
            <a:endParaRPr lang="en-US" dirty="0"/>
          </a:p>
          <a:p>
            <a:pPr lvl="1"/>
            <a:r>
              <a:rPr lang="en-US" dirty="0" smtClean="0"/>
              <a:t>Log2 fold change and empirical p-values</a:t>
            </a:r>
          </a:p>
          <a:p>
            <a:pPr lvl="1"/>
            <a:endParaRPr lang="en-US" dirty="0"/>
          </a:p>
          <a:p>
            <a:r>
              <a:rPr lang="en-US" dirty="0"/>
              <a:t>Datasets</a:t>
            </a:r>
          </a:p>
          <a:p>
            <a:pPr lvl="1"/>
            <a:r>
              <a:rPr lang="en-US" dirty="0"/>
              <a:t>8 types of SVs from the 1000 Genomes Project</a:t>
            </a:r>
          </a:p>
          <a:p>
            <a:pPr lvl="1"/>
            <a:r>
              <a:rPr lang="en-US" dirty="0"/>
              <a:t>20 types of genomic elements from </a:t>
            </a:r>
            <a:r>
              <a:rPr lang="en-US" dirty="0" smtClean="0"/>
              <a:t>GENCODE, ENCODE, </a:t>
            </a:r>
            <a:r>
              <a:rPr lang="en-US" dirty="0"/>
              <a:t>and other </a:t>
            </a:r>
            <a:r>
              <a:rPr lang="en-US" dirty="0" smtClean="0"/>
              <a:t>literature</a:t>
            </a:r>
          </a:p>
          <a:p>
            <a:pPr marL="0" indent="0">
              <a:buNone/>
            </a:pPr>
            <a:endParaRPr lang="en-US" dirty="0"/>
          </a:p>
        </p:txBody>
      </p:sp>
      <p:sp>
        <p:nvSpPr>
          <p:cNvPr id="5" name="Slide Number Placeholder 4"/>
          <p:cNvSpPr>
            <a:spLocks noGrp="1"/>
          </p:cNvSpPr>
          <p:nvPr>
            <p:ph type="sldNum" sz="quarter" idx="12"/>
          </p:nvPr>
        </p:nvSpPr>
        <p:spPr/>
        <p:txBody>
          <a:bodyPr/>
          <a:lstStyle/>
          <a:p>
            <a:fld id="{E948206E-3C40-9542-A99B-0596A059FEC0}" type="slidenum">
              <a:rPr lang="en-US" smtClean="0"/>
              <a:t>14</a:t>
            </a:fld>
            <a:endParaRPr lang="en-US"/>
          </a:p>
        </p:txBody>
      </p:sp>
    </p:spTree>
    <p:extLst>
      <p:ext uri="{BB962C8B-B14F-4D97-AF65-F5344CB8AC3E}">
        <p14:creationId xmlns:p14="http://schemas.microsoft.com/office/powerpoint/2010/main" val="33808265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gplot_partialstat_withBreakpoint_DEL_Full.pdf"/>
          <p:cNvPicPr>
            <a:picLocks noGrp="1" noChangeAspect="1"/>
          </p:cNvPicPr>
          <p:nvPr>
            <p:ph idx="1"/>
          </p:nvPr>
        </p:nvPicPr>
        <p:blipFill rotWithShape="1">
          <a:blip r:embed="rId3">
            <a:extLst>
              <a:ext uri="{28A0092B-C50C-407E-A947-70E740481C1C}">
                <a14:useLocalDpi xmlns:a14="http://schemas.microsoft.com/office/drawing/2010/main" val="0"/>
              </a:ext>
            </a:extLst>
          </a:blip>
          <a:srcRect l="-325" r="-608"/>
          <a:stretch/>
        </p:blipFill>
        <p:spPr>
          <a:xfrm>
            <a:off x="1186299" y="-2847"/>
            <a:ext cx="7002018" cy="6937340"/>
          </a:xfrm>
        </p:spPr>
      </p:pic>
      <p:sp>
        <p:nvSpPr>
          <p:cNvPr id="2" name="Slide Number Placeholder 1"/>
          <p:cNvSpPr>
            <a:spLocks noGrp="1"/>
          </p:cNvSpPr>
          <p:nvPr>
            <p:ph type="sldNum" sz="quarter" idx="12"/>
          </p:nvPr>
        </p:nvSpPr>
        <p:spPr/>
        <p:txBody>
          <a:bodyPr/>
          <a:lstStyle/>
          <a:p>
            <a:fld id="{E948206E-3C40-9542-A99B-0596A059FEC0}" type="slidenum">
              <a:rPr lang="en-US" smtClean="0"/>
              <a:t>15</a:t>
            </a:fld>
            <a:endParaRPr lang="en-US"/>
          </a:p>
        </p:txBody>
      </p:sp>
    </p:spTree>
    <p:extLst>
      <p:ext uri="{BB962C8B-B14F-4D97-AF65-F5344CB8AC3E}">
        <p14:creationId xmlns:p14="http://schemas.microsoft.com/office/powerpoint/2010/main" val="364934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4a_ggplot_partialstat_withBreakpoint_DEL.pdf"/>
          <p:cNvPicPr>
            <a:picLocks noGrp="1" noChangeAspect="1"/>
          </p:cNvPicPr>
          <p:nvPr>
            <p:ph idx="1"/>
          </p:nvPr>
        </p:nvPicPr>
        <p:blipFill rotWithShape="1">
          <a:blip r:embed="rId3">
            <a:extLst>
              <a:ext uri="{28A0092B-C50C-407E-A947-70E740481C1C}">
                <a14:useLocalDpi xmlns:a14="http://schemas.microsoft.com/office/drawing/2010/main" val="0"/>
              </a:ext>
            </a:extLst>
          </a:blip>
          <a:srcRect l="-421" r="-403"/>
          <a:stretch/>
        </p:blipFill>
        <p:spPr>
          <a:xfrm>
            <a:off x="1197623" y="1"/>
            <a:ext cx="6914445" cy="6858000"/>
          </a:xfrm>
        </p:spPr>
      </p:pic>
      <p:sp>
        <p:nvSpPr>
          <p:cNvPr id="2" name="Slide Number Placeholder 1"/>
          <p:cNvSpPr>
            <a:spLocks noGrp="1"/>
          </p:cNvSpPr>
          <p:nvPr>
            <p:ph type="sldNum" sz="quarter" idx="12"/>
          </p:nvPr>
        </p:nvSpPr>
        <p:spPr/>
        <p:txBody>
          <a:bodyPr/>
          <a:lstStyle/>
          <a:p>
            <a:fld id="{E948206E-3C40-9542-A99B-0596A059FEC0}" type="slidenum">
              <a:rPr lang="en-US" smtClean="0"/>
              <a:t>16</a:t>
            </a:fld>
            <a:endParaRPr lang="en-US"/>
          </a:p>
        </p:txBody>
      </p:sp>
      <p:sp>
        <p:nvSpPr>
          <p:cNvPr id="8" name="Rectangle 7"/>
          <p:cNvSpPr/>
          <p:nvPr/>
        </p:nvSpPr>
        <p:spPr>
          <a:xfrm>
            <a:off x="6573685" y="61462"/>
            <a:ext cx="2521844"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Zoom in</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Rectangle 8"/>
          <p:cNvSpPr/>
          <p:nvPr/>
        </p:nvSpPr>
        <p:spPr>
          <a:xfrm rot="18972160">
            <a:off x="1720742" y="5715853"/>
            <a:ext cx="696490" cy="2458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8972160">
            <a:off x="3491457" y="5704357"/>
            <a:ext cx="696490" cy="2458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8972160">
            <a:off x="3930647" y="5713348"/>
            <a:ext cx="696490" cy="2458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8972160">
            <a:off x="4773198" y="5893790"/>
            <a:ext cx="1258139" cy="26326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8972160">
            <a:off x="5701609" y="5724844"/>
            <a:ext cx="696490" cy="245844"/>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749750" y="2765779"/>
            <a:ext cx="1290813" cy="738664"/>
          </a:xfrm>
          <a:prstGeom prst="rect">
            <a:avLst/>
          </a:prstGeom>
          <a:noFill/>
        </p:spPr>
        <p:txBody>
          <a:bodyPr wrap="none" rtlCol="0">
            <a:spAutoFit/>
          </a:bodyPr>
          <a:lstStyle/>
          <a:p>
            <a:r>
              <a:rPr lang="en-US" sz="1400" dirty="0" smtClean="0">
                <a:solidFill>
                  <a:srgbClr val="FF0000"/>
                </a:solidFill>
              </a:rPr>
              <a:t> Rarest</a:t>
            </a:r>
          </a:p>
          <a:p>
            <a:endParaRPr lang="en-US" sz="1400" dirty="0" smtClean="0">
              <a:solidFill>
                <a:srgbClr val="FF0000"/>
              </a:solidFill>
            </a:endParaRPr>
          </a:p>
          <a:p>
            <a:r>
              <a:rPr lang="en-US" sz="1400" dirty="0" smtClean="0">
                <a:solidFill>
                  <a:srgbClr val="FF0000"/>
                </a:solidFill>
              </a:rPr>
              <a:t> Most common</a:t>
            </a:r>
            <a:endParaRPr lang="en-US" sz="1400" dirty="0">
              <a:solidFill>
                <a:srgbClr val="FF0000"/>
              </a:solidFill>
            </a:endParaRPr>
          </a:p>
        </p:txBody>
      </p:sp>
      <p:cxnSp>
        <p:nvCxnSpPr>
          <p:cNvPr id="5" name="Straight Arrow Connector 4"/>
          <p:cNvCxnSpPr/>
          <p:nvPr/>
        </p:nvCxnSpPr>
        <p:spPr>
          <a:xfrm>
            <a:off x="7806618" y="2727863"/>
            <a:ext cx="0" cy="833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266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4756150"/>
          </a:xfrm>
        </p:spPr>
        <p:txBody>
          <a:bodyPr>
            <a:normAutofit/>
          </a:bodyPr>
          <a:lstStyle/>
          <a:p>
            <a:r>
              <a:rPr lang="en-US" dirty="0" smtClean="0"/>
              <a:t>Important biologically functional genomic elements are depleted with DELs.</a:t>
            </a:r>
            <a:endParaRPr lang="en-US" dirty="0"/>
          </a:p>
          <a:p>
            <a:r>
              <a:rPr lang="en-US" dirty="0" smtClean="0"/>
              <a:t>CDS regions under strong purifying selection are most depleted.</a:t>
            </a:r>
            <a:endParaRPr lang="en-US" dirty="0"/>
          </a:p>
          <a:p>
            <a:r>
              <a:rPr lang="en-US" dirty="0" smtClean="0"/>
              <a:t>This conclusion applies to other SV types; but less significant than DELs.</a:t>
            </a:r>
          </a:p>
          <a:p>
            <a:r>
              <a:rPr lang="en-US" altLang="zh-CN" dirty="0" smtClean="0"/>
              <a:t>We observed similar trend for SNVs binned by allele frequency.</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948206E-3C40-9542-A99B-0596A059FEC0}" type="slidenum">
              <a:rPr lang="en-US" smtClean="0"/>
              <a:t>17</a:t>
            </a:fld>
            <a:endParaRPr lang="en-US"/>
          </a:p>
        </p:txBody>
      </p:sp>
    </p:spTree>
    <p:extLst>
      <p:ext uri="{BB962C8B-B14F-4D97-AF65-F5344CB8AC3E}">
        <p14:creationId xmlns:p14="http://schemas.microsoft.com/office/powerpoint/2010/main" val="5980197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chemeClr val="bg1">
                    <a:lumMod val="65000"/>
                  </a:schemeClr>
                </a:solidFill>
              </a:rPr>
              <a:t>Personal </a:t>
            </a:r>
            <a:r>
              <a:rPr lang="en-US" dirty="0">
                <a:solidFill>
                  <a:schemeClr val="bg1">
                    <a:lumMod val="65000"/>
                  </a:schemeClr>
                </a:solidFill>
              </a:rPr>
              <a:t>D</a:t>
            </a:r>
            <a:r>
              <a:rPr lang="en-US" dirty="0" smtClean="0">
                <a:solidFill>
                  <a:schemeClr val="bg1">
                    <a:lumMod val="65000"/>
                  </a:schemeClr>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18</a:t>
            </a:fld>
            <a:endParaRPr lang="en-US"/>
          </a:p>
        </p:txBody>
      </p:sp>
    </p:spTree>
    <p:extLst>
      <p:ext uri="{BB962C8B-B14F-4D97-AF65-F5344CB8AC3E}">
        <p14:creationId xmlns:p14="http://schemas.microsoft.com/office/powerpoint/2010/main" val="931694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rgbClr val="000000"/>
                </a:solidFill>
              </a:rPr>
              <a:t>Personal </a:t>
            </a:r>
            <a:r>
              <a:rPr lang="en-US" dirty="0">
                <a:solidFill>
                  <a:srgbClr val="000000"/>
                </a:solidFill>
              </a:rPr>
              <a:t>D</a:t>
            </a:r>
            <a:r>
              <a:rPr lang="en-US" dirty="0" smtClean="0">
                <a:solidFill>
                  <a:srgbClr val="000000"/>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19</a:t>
            </a:fld>
            <a:endParaRPr lang="en-US" dirty="0"/>
          </a:p>
        </p:txBody>
      </p:sp>
    </p:spTree>
    <p:extLst>
      <p:ext uri="{BB962C8B-B14F-4D97-AF65-F5344CB8AC3E}">
        <p14:creationId xmlns:p14="http://schemas.microsoft.com/office/powerpoint/2010/main" val="931694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endParaRPr lang="en-US" dirty="0" smtClean="0"/>
          </a:p>
          <a:p>
            <a:r>
              <a:rPr lang="en-US" dirty="0" smtClean="0"/>
              <a:t>Functional Impact of Various SVs</a:t>
            </a:r>
            <a:endParaRPr lang="en-US" dirty="0" smtClean="0"/>
          </a:p>
          <a:p>
            <a:r>
              <a:rPr lang="en-US" dirty="0" smtClean="0"/>
              <a:t>Personal </a:t>
            </a:r>
            <a:r>
              <a:rPr lang="en-US" dirty="0"/>
              <a:t>D</a:t>
            </a:r>
            <a:r>
              <a:rPr lang="en-US" dirty="0" smtClean="0"/>
              <a:t>iploid Genome and Effects on SVs</a:t>
            </a:r>
          </a:p>
          <a:p>
            <a:r>
              <a:rPr lang="en-US" dirty="0" smtClean="0"/>
              <a:t>SV Formation Mechanism Annotation</a:t>
            </a:r>
          </a:p>
          <a:p>
            <a:r>
              <a:rPr lang="en-US" dirty="0" smtClean="0"/>
              <a:t>Loss-of-function </a:t>
            </a:r>
            <a:r>
              <a:rPr lang="en-US" dirty="0" smtClean="0"/>
              <a:t>Annotation</a:t>
            </a:r>
            <a:endParaRPr lang="en-US" dirty="0" smtClean="0"/>
          </a:p>
        </p:txBody>
      </p:sp>
      <p:sp>
        <p:nvSpPr>
          <p:cNvPr id="4" name="Slide Number Placeholder 3"/>
          <p:cNvSpPr>
            <a:spLocks noGrp="1"/>
          </p:cNvSpPr>
          <p:nvPr>
            <p:ph type="sldNum" sz="quarter" idx="12"/>
          </p:nvPr>
        </p:nvSpPr>
        <p:spPr/>
        <p:txBody>
          <a:bodyPr/>
          <a:lstStyle/>
          <a:p>
            <a:fld id="{E948206E-3C40-9542-A99B-0596A059FEC0}" type="slidenum">
              <a:rPr lang="en-US" smtClean="0"/>
              <a:t>2</a:t>
            </a:fld>
            <a:endParaRPr lang="en-US"/>
          </a:p>
        </p:txBody>
      </p:sp>
    </p:spTree>
    <p:extLst>
      <p:ext uri="{BB962C8B-B14F-4D97-AF65-F5344CB8AC3E}">
        <p14:creationId xmlns:p14="http://schemas.microsoft.com/office/powerpoint/2010/main" val="23487656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 y="274638"/>
            <a:ext cx="9246611" cy="1143000"/>
          </a:xfrm>
        </p:spPr>
        <p:txBody>
          <a:bodyPr>
            <a:normAutofit/>
          </a:bodyPr>
          <a:lstStyle/>
          <a:p>
            <a:r>
              <a:rPr lang="en-US" sz="3600" dirty="0" smtClean="0"/>
              <a:t>Personal </a:t>
            </a:r>
            <a:r>
              <a:rPr lang="en-US" sz="3600" dirty="0" smtClean="0"/>
              <a:t>Diploid </a:t>
            </a:r>
            <a:r>
              <a:rPr lang="en-US" sz="3600" dirty="0"/>
              <a:t>G</a:t>
            </a:r>
            <a:r>
              <a:rPr lang="en-US" sz="3600" dirty="0" smtClean="0"/>
              <a:t>enome and Effects </a:t>
            </a:r>
            <a:r>
              <a:rPr lang="en-US" sz="3600" dirty="0" smtClean="0"/>
              <a:t>on SVs</a:t>
            </a:r>
            <a:endParaRPr lang="en-US" sz="3600" dirty="0"/>
          </a:p>
        </p:txBody>
      </p:sp>
      <p:sp>
        <p:nvSpPr>
          <p:cNvPr id="4" name="TextBox 3"/>
          <p:cNvSpPr txBox="1"/>
          <p:nvPr/>
        </p:nvSpPr>
        <p:spPr>
          <a:xfrm>
            <a:off x="4300193" y="6497354"/>
            <a:ext cx="4826962" cy="369332"/>
          </a:xfrm>
          <a:prstGeom prst="rect">
            <a:avLst/>
          </a:prstGeom>
          <a:noFill/>
        </p:spPr>
        <p:txBody>
          <a:bodyPr wrap="none" rtlCol="0">
            <a:spAutoFit/>
          </a:bodyPr>
          <a:lstStyle/>
          <a:p>
            <a:r>
              <a:rPr lang="en-US" b="1" dirty="0" err="1" smtClean="0">
                <a:solidFill>
                  <a:schemeClr val="accent2"/>
                </a:solidFill>
              </a:rPr>
              <a:t>Jieming</a:t>
            </a:r>
            <a:r>
              <a:rPr lang="en-US" b="1" dirty="0" smtClean="0">
                <a:solidFill>
                  <a:schemeClr val="accent2"/>
                </a:solidFill>
              </a:rPr>
              <a:t> Chen, in </a:t>
            </a:r>
            <a:r>
              <a:rPr lang="en-US" b="1" dirty="0" smtClean="0">
                <a:solidFill>
                  <a:schemeClr val="accent2"/>
                </a:solidFill>
              </a:rPr>
              <a:t>collaboration with Oliver Stegle</a:t>
            </a:r>
            <a:endParaRPr lang="en-US" b="1" dirty="0">
              <a:solidFill>
                <a:schemeClr val="accent2"/>
              </a:solidFill>
            </a:endParaRPr>
          </a:p>
        </p:txBody>
      </p:sp>
      <p:pic>
        <p:nvPicPr>
          <p:cNvPr id="203" name="Content Placeholder 3" descr="C:\Users\JM\thesis\mark_work\allele_wiki_review\fig2 v4.png"/>
          <p:cNvPicPr>
            <a:picLocks noChangeAspect="1" noChangeArrowheads="1"/>
          </p:cNvPicPr>
          <p:nvPr/>
        </p:nvPicPr>
        <p:blipFill>
          <a:blip r:embed="rId2" cstate="print">
            <a:duotone>
              <a:prstClr val="black"/>
              <a:schemeClr val="accent1">
                <a:tint val="45000"/>
                <a:satMod val="400000"/>
              </a:schemeClr>
            </a:duotone>
          </a:blip>
          <a:srcRect l="22188" t="12412" r="72265" b="66122"/>
          <a:stretch>
            <a:fillRect/>
          </a:stretch>
        </p:blipFill>
        <p:spPr bwMode="auto">
          <a:xfrm>
            <a:off x="1172719" y="2924538"/>
            <a:ext cx="160020" cy="1066800"/>
          </a:xfrm>
          <a:prstGeom prst="rect">
            <a:avLst/>
          </a:prstGeom>
          <a:noFill/>
        </p:spPr>
      </p:pic>
      <p:pic>
        <p:nvPicPr>
          <p:cNvPr id="204" name="Content Placeholder 3" descr="C:\Users\JM\thesis\mark_work\allele_wiki_review\fig2 v4.png"/>
          <p:cNvPicPr>
            <a:picLocks noChangeAspect="1" noChangeArrowheads="1"/>
          </p:cNvPicPr>
          <p:nvPr/>
        </p:nvPicPr>
        <p:blipFill>
          <a:blip r:embed="rId2" cstate="print">
            <a:duotone>
              <a:prstClr val="black"/>
              <a:schemeClr val="accent2">
                <a:tint val="45000"/>
                <a:satMod val="400000"/>
              </a:schemeClr>
            </a:duotone>
          </a:blip>
          <a:srcRect l="15254" t="12412" r="77812" b="66122"/>
          <a:stretch>
            <a:fillRect/>
          </a:stretch>
        </p:blipFill>
        <p:spPr bwMode="auto">
          <a:xfrm>
            <a:off x="915544" y="2924538"/>
            <a:ext cx="200025" cy="1066800"/>
          </a:xfrm>
          <a:prstGeom prst="rect">
            <a:avLst/>
          </a:prstGeom>
          <a:noFill/>
        </p:spPr>
      </p:pic>
      <p:cxnSp>
        <p:nvCxnSpPr>
          <p:cNvPr id="205" name="Straight Connector 204"/>
          <p:cNvCxnSpPr/>
          <p:nvPr/>
        </p:nvCxnSpPr>
        <p:spPr>
          <a:xfrm>
            <a:off x="829819" y="2619738"/>
            <a:ext cx="628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1458469" y="231493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829819" y="231493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601219" y="1705338"/>
            <a:ext cx="457200" cy="6096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t>
            </a:r>
            <a:endParaRPr lang="en-US" dirty="0"/>
          </a:p>
        </p:txBody>
      </p:sp>
      <p:sp>
        <p:nvSpPr>
          <p:cNvPr id="209" name="Rectangle 208"/>
          <p:cNvSpPr/>
          <p:nvPr/>
        </p:nvSpPr>
        <p:spPr>
          <a:xfrm>
            <a:off x="1287019" y="1781538"/>
            <a:ext cx="40005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cxnSp>
        <p:nvCxnSpPr>
          <p:cNvPr id="210" name="Straight Connector 209"/>
          <p:cNvCxnSpPr/>
          <p:nvPr/>
        </p:nvCxnSpPr>
        <p:spPr>
          <a:xfrm flipV="1">
            <a:off x="1115569" y="261973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6" name="Picture 2" descr="C:\Users\JM\thesis\mark_work\allele_specificity\manuscript\figures\fig1-process\fig1 v10a.png"/>
          <p:cNvPicPr>
            <a:picLocks noChangeAspect="1" noChangeArrowheads="1"/>
          </p:cNvPicPr>
          <p:nvPr/>
        </p:nvPicPr>
        <p:blipFill>
          <a:blip r:embed="rId3" cstate="print"/>
          <a:srcRect l="65943" t="5051" r="26043" b="84633"/>
          <a:stretch>
            <a:fillRect/>
          </a:stretch>
        </p:blipFill>
        <p:spPr bwMode="auto">
          <a:xfrm>
            <a:off x="883791" y="3990111"/>
            <a:ext cx="514350" cy="1143000"/>
          </a:xfrm>
          <a:prstGeom prst="rect">
            <a:avLst/>
          </a:prstGeom>
          <a:noFill/>
        </p:spPr>
      </p:pic>
      <p:sp>
        <p:nvSpPr>
          <p:cNvPr id="217" name="TextBox 216"/>
          <p:cNvSpPr txBox="1"/>
          <p:nvPr/>
        </p:nvSpPr>
        <p:spPr>
          <a:xfrm>
            <a:off x="717598" y="5270269"/>
            <a:ext cx="1056700" cy="369332"/>
          </a:xfrm>
          <a:prstGeom prst="rect">
            <a:avLst/>
          </a:prstGeom>
          <a:noFill/>
        </p:spPr>
        <p:txBody>
          <a:bodyPr wrap="none" rtlCol="0">
            <a:spAutoFit/>
          </a:bodyPr>
          <a:lstStyle/>
          <a:p>
            <a:r>
              <a:rPr lang="en-US" dirty="0" smtClean="0"/>
              <a:t>NA12878</a:t>
            </a:r>
            <a:endParaRPr lang="en-US" dirty="0"/>
          </a:p>
        </p:txBody>
      </p:sp>
      <p:cxnSp>
        <p:nvCxnSpPr>
          <p:cNvPr id="281" name="Straight Connector 280"/>
          <p:cNvCxnSpPr/>
          <p:nvPr/>
        </p:nvCxnSpPr>
        <p:spPr>
          <a:xfrm flipV="1">
            <a:off x="3175254" y="1992703"/>
            <a:ext cx="4107942" cy="12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4334256" y="1878403"/>
            <a:ext cx="144703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gene</a:t>
            </a:r>
            <a:endParaRPr lang="en-US" dirty="0"/>
          </a:p>
        </p:txBody>
      </p:sp>
      <p:sp>
        <p:nvSpPr>
          <p:cNvPr id="284" name="TextBox 283"/>
          <p:cNvSpPr txBox="1"/>
          <p:nvPr/>
        </p:nvSpPr>
        <p:spPr>
          <a:xfrm>
            <a:off x="2062000" y="1678236"/>
            <a:ext cx="1249674"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Reference</a:t>
            </a:r>
          </a:p>
          <a:p>
            <a:pPr algn="ctr"/>
            <a:r>
              <a:rPr lang="en-US" dirty="0" smtClean="0">
                <a:latin typeface="Arial" panose="020B0604020202020204" pitchFamily="34" charset="0"/>
                <a:cs typeface="Arial" panose="020B0604020202020204" pitchFamily="34" charset="0"/>
              </a:rPr>
              <a:t>genome</a:t>
            </a:r>
            <a:endParaRPr lang="en-US" dirty="0">
              <a:latin typeface="Arial" panose="020B0604020202020204" pitchFamily="34" charset="0"/>
              <a:cs typeface="Arial" panose="020B0604020202020204" pitchFamily="34" charset="0"/>
            </a:endParaRPr>
          </a:p>
        </p:txBody>
      </p:sp>
      <p:cxnSp>
        <p:nvCxnSpPr>
          <p:cNvPr id="288" name="Straight Connector 287"/>
          <p:cNvCxnSpPr/>
          <p:nvPr/>
        </p:nvCxnSpPr>
        <p:spPr>
          <a:xfrm flipV="1">
            <a:off x="3175254" y="4057597"/>
            <a:ext cx="4107942" cy="7612"/>
          </a:xfrm>
          <a:prstGeom prst="line">
            <a:avLst/>
          </a:prstGeom>
          <a:ln w="38100">
            <a:solidFill>
              <a:srgbClr val="6085A2"/>
            </a:solidFill>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2164625" y="3873124"/>
            <a:ext cx="1044427" cy="369332"/>
          </a:xfrm>
          <a:prstGeom prst="rect">
            <a:avLst/>
          </a:prstGeom>
          <a:noFill/>
        </p:spPr>
        <p:txBody>
          <a:bodyPr wrap="none" rtlCol="0">
            <a:spAutoFit/>
          </a:bodyPr>
          <a:lstStyle/>
          <a:p>
            <a:pPr algn="ctr"/>
            <a:r>
              <a:rPr lang="en-US" dirty="0" smtClean="0">
                <a:solidFill>
                  <a:srgbClr val="6085A3"/>
                </a:solidFill>
                <a:latin typeface="Arial" panose="020B0604020202020204" pitchFamily="34" charset="0"/>
                <a:cs typeface="Arial" panose="020B0604020202020204" pitchFamily="34" charset="0"/>
              </a:rPr>
              <a:t>Paternal</a:t>
            </a:r>
            <a:endParaRPr lang="en-US" dirty="0">
              <a:solidFill>
                <a:srgbClr val="6085A3"/>
              </a:solidFill>
              <a:latin typeface="Arial" panose="020B0604020202020204" pitchFamily="34" charset="0"/>
              <a:cs typeface="Arial" panose="020B0604020202020204" pitchFamily="34" charset="0"/>
            </a:endParaRPr>
          </a:p>
        </p:txBody>
      </p:sp>
      <p:sp>
        <p:nvSpPr>
          <p:cNvPr id="291" name="Rectangle 290"/>
          <p:cNvSpPr/>
          <p:nvPr/>
        </p:nvSpPr>
        <p:spPr>
          <a:xfrm>
            <a:off x="6402292" y="2785989"/>
            <a:ext cx="2534549" cy="1200329"/>
          </a:xfrm>
          <a:prstGeom prst="rect">
            <a:avLst/>
          </a:prstGeom>
        </p:spPr>
        <p:txBody>
          <a:bodyPr wrap="square">
            <a:spAutoFit/>
          </a:bodyPr>
          <a:lstStyle/>
          <a:p>
            <a:r>
              <a:rPr lang="en-US" b="1" dirty="0" smtClean="0">
                <a:solidFill>
                  <a:srgbClr val="6085A3"/>
                </a:solidFill>
                <a:effectLst/>
                <a:latin typeface="+mn-lt"/>
                <a:ea typeface="+mn-ea"/>
                <a:cs typeface="+mn-cs"/>
              </a:rPr>
              <a:t>Paternal variation</a:t>
            </a:r>
          </a:p>
          <a:p>
            <a:r>
              <a:rPr lang="en-US" dirty="0" smtClean="0">
                <a:solidFill>
                  <a:srgbClr val="6085A3"/>
                </a:solidFill>
                <a:effectLst/>
                <a:latin typeface="+mn-lt"/>
                <a:ea typeface="+mn-ea"/>
                <a:cs typeface="+mn-cs"/>
              </a:rPr>
              <a:t>SNVs: 2,480,064</a:t>
            </a:r>
          </a:p>
          <a:p>
            <a:r>
              <a:rPr lang="en-US" dirty="0" err="1" smtClean="0">
                <a:solidFill>
                  <a:srgbClr val="6085A3"/>
                </a:solidFill>
                <a:effectLst/>
                <a:latin typeface="+mn-lt"/>
                <a:ea typeface="+mn-ea"/>
                <a:cs typeface="+mn-cs"/>
              </a:rPr>
              <a:t>Indels</a:t>
            </a:r>
            <a:r>
              <a:rPr lang="en-US" dirty="0" smtClean="0">
                <a:solidFill>
                  <a:srgbClr val="6085A3"/>
                </a:solidFill>
                <a:effectLst/>
                <a:latin typeface="+mn-lt"/>
                <a:ea typeface="+mn-ea"/>
                <a:cs typeface="+mn-cs"/>
              </a:rPr>
              <a:t>: 389,657</a:t>
            </a:r>
          </a:p>
          <a:p>
            <a:r>
              <a:rPr lang="en-US" dirty="0" smtClean="0">
                <a:solidFill>
                  <a:srgbClr val="6085A3"/>
                </a:solidFill>
                <a:effectLst/>
                <a:latin typeface="+mn-lt"/>
                <a:ea typeface="+mn-ea"/>
                <a:cs typeface="+mn-cs"/>
              </a:rPr>
              <a:t>SVs: 892</a:t>
            </a:r>
            <a:endParaRPr lang="en-US" dirty="0">
              <a:solidFill>
                <a:srgbClr val="6085A3"/>
              </a:solidFill>
              <a:effectLst/>
              <a:latin typeface="+mn-lt"/>
              <a:ea typeface="+mn-ea"/>
              <a:cs typeface="+mn-cs"/>
            </a:endParaRPr>
          </a:p>
        </p:txBody>
      </p:sp>
      <p:sp>
        <p:nvSpPr>
          <p:cNvPr id="301" name="Rectangle 300"/>
          <p:cNvSpPr/>
          <p:nvPr/>
        </p:nvSpPr>
        <p:spPr>
          <a:xfrm>
            <a:off x="3291600" y="1878403"/>
            <a:ext cx="1262112" cy="228600"/>
          </a:xfrm>
          <a:prstGeom prst="rect">
            <a:avLst/>
          </a:prstGeom>
          <a:noFill/>
          <a:ln w="28575">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B050"/>
              </a:solidFill>
            </a:endParaRPr>
          </a:p>
        </p:txBody>
      </p:sp>
      <p:sp>
        <p:nvSpPr>
          <p:cNvPr id="302" name="Rectangle 301"/>
          <p:cNvSpPr/>
          <p:nvPr/>
        </p:nvSpPr>
        <p:spPr>
          <a:xfrm>
            <a:off x="4334256" y="3944830"/>
            <a:ext cx="144703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gene</a:t>
            </a:r>
            <a:endParaRPr lang="en-US" dirty="0"/>
          </a:p>
        </p:txBody>
      </p:sp>
      <p:sp>
        <p:nvSpPr>
          <p:cNvPr id="304" name="Rectangle 303"/>
          <p:cNvSpPr/>
          <p:nvPr/>
        </p:nvSpPr>
        <p:spPr>
          <a:xfrm>
            <a:off x="3750004" y="1585499"/>
            <a:ext cx="421697" cy="369332"/>
          </a:xfrm>
          <a:prstGeom prst="rect">
            <a:avLst/>
          </a:prstGeom>
        </p:spPr>
        <p:txBody>
          <a:bodyPr wrap="none">
            <a:spAutoFit/>
          </a:bodyPr>
          <a:lstStyle/>
          <a:p>
            <a:pPr algn="ctr"/>
            <a:r>
              <a:rPr lang="en-US" dirty="0" smtClean="0">
                <a:solidFill>
                  <a:srgbClr val="92D050"/>
                </a:solidFill>
              </a:rPr>
              <a:t>SV</a:t>
            </a:r>
            <a:endParaRPr lang="en-US" dirty="0">
              <a:solidFill>
                <a:srgbClr val="92D050"/>
              </a:solidFill>
            </a:endParaRPr>
          </a:p>
        </p:txBody>
      </p:sp>
      <p:sp>
        <p:nvSpPr>
          <p:cNvPr id="305" name="Rectangle 304"/>
          <p:cNvSpPr/>
          <p:nvPr/>
        </p:nvSpPr>
        <p:spPr>
          <a:xfrm>
            <a:off x="3309845" y="3944830"/>
            <a:ext cx="1262112" cy="228600"/>
          </a:xfrm>
          <a:prstGeom prst="rect">
            <a:avLst/>
          </a:prstGeom>
          <a:noFill/>
          <a:ln w="28575">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B050"/>
              </a:solidFill>
            </a:endParaRPr>
          </a:p>
        </p:txBody>
      </p:sp>
      <p:sp>
        <p:nvSpPr>
          <p:cNvPr id="306" name="Rectangle 305"/>
          <p:cNvSpPr/>
          <p:nvPr/>
        </p:nvSpPr>
        <p:spPr>
          <a:xfrm>
            <a:off x="3768248" y="3651926"/>
            <a:ext cx="421697" cy="369332"/>
          </a:xfrm>
          <a:prstGeom prst="rect">
            <a:avLst/>
          </a:prstGeom>
        </p:spPr>
        <p:txBody>
          <a:bodyPr wrap="none">
            <a:spAutoFit/>
          </a:bodyPr>
          <a:lstStyle/>
          <a:p>
            <a:pPr algn="ctr"/>
            <a:r>
              <a:rPr lang="en-US" dirty="0" smtClean="0">
                <a:solidFill>
                  <a:srgbClr val="92D050"/>
                </a:solidFill>
              </a:rPr>
              <a:t>SV</a:t>
            </a:r>
            <a:endParaRPr lang="en-US" dirty="0">
              <a:solidFill>
                <a:srgbClr val="92D050"/>
              </a:solidFill>
            </a:endParaRPr>
          </a:p>
        </p:txBody>
      </p:sp>
      <p:cxnSp>
        <p:nvCxnSpPr>
          <p:cNvPr id="307" name="Straight Connector 306"/>
          <p:cNvCxnSpPr/>
          <p:nvPr/>
        </p:nvCxnSpPr>
        <p:spPr>
          <a:xfrm flipV="1">
            <a:off x="3175254" y="4623088"/>
            <a:ext cx="4107942" cy="7612"/>
          </a:xfrm>
          <a:prstGeom prst="line">
            <a:avLst/>
          </a:prstGeom>
          <a:ln w="38100">
            <a:solidFill>
              <a:srgbClr val="734D38"/>
            </a:solidFill>
          </a:ln>
        </p:spPr>
        <p:style>
          <a:lnRef idx="1">
            <a:schemeClr val="accent1"/>
          </a:lnRef>
          <a:fillRef idx="0">
            <a:schemeClr val="accent1"/>
          </a:fillRef>
          <a:effectRef idx="0">
            <a:schemeClr val="accent1"/>
          </a:effectRef>
          <a:fontRef idx="minor">
            <a:schemeClr val="tx1"/>
          </a:fontRef>
        </p:style>
      </p:cxnSp>
      <p:sp>
        <p:nvSpPr>
          <p:cNvPr id="308" name="TextBox 307"/>
          <p:cNvSpPr txBox="1"/>
          <p:nvPr/>
        </p:nvSpPr>
        <p:spPr>
          <a:xfrm>
            <a:off x="2145465" y="4438615"/>
            <a:ext cx="1082748" cy="369332"/>
          </a:xfrm>
          <a:prstGeom prst="rect">
            <a:avLst/>
          </a:prstGeom>
          <a:noFill/>
        </p:spPr>
        <p:txBody>
          <a:bodyPr wrap="none" rtlCol="0">
            <a:spAutoFit/>
          </a:bodyPr>
          <a:lstStyle/>
          <a:p>
            <a:pPr algn="ctr"/>
            <a:r>
              <a:rPr lang="en-US" dirty="0" smtClean="0">
                <a:solidFill>
                  <a:srgbClr val="734D38"/>
                </a:solidFill>
                <a:latin typeface="Arial" panose="020B0604020202020204" pitchFamily="34" charset="0"/>
                <a:cs typeface="Arial" panose="020B0604020202020204" pitchFamily="34" charset="0"/>
              </a:rPr>
              <a:t>Maternal</a:t>
            </a:r>
            <a:endParaRPr lang="en-US" dirty="0">
              <a:solidFill>
                <a:srgbClr val="734D38"/>
              </a:solidFill>
              <a:latin typeface="Arial" panose="020B0604020202020204" pitchFamily="34" charset="0"/>
              <a:cs typeface="Arial" panose="020B0604020202020204" pitchFamily="34" charset="0"/>
            </a:endParaRPr>
          </a:p>
        </p:txBody>
      </p:sp>
      <p:sp>
        <p:nvSpPr>
          <p:cNvPr id="309" name="Rectangle 308"/>
          <p:cNvSpPr/>
          <p:nvPr/>
        </p:nvSpPr>
        <p:spPr>
          <a:xfrm>
            <a:off x="6402293" y="4667040"/>
            <a:ext cx="2395153" cy="1200329"/>
          </a:xfrm>
          <a:prstGeom prst="rect">
            <a:avLst/>
          </a:prstGeom>
        </p:spPr>
        <p:txBody>
          <a:bodyPr wrap="square">
            <a:spAutoFit/>
          </a:bodyPr>
          <a:lstStyle/>
          <a:p>
            <a:r>
              <a:rPr lang="en-US" b="1" dirty="0" smtClean="0">
                <a:solidFill>
                  <a:srgbClr val="734D38"/>
                </a:solidFill>
                <a:effectLst/>
                <a:latin typeface="+mn-lt"/>
                <a:ea typeface="+mn-ea"/>
                <a:cs typeface="+mn-cs"/>
              </a:rPr>
              <a:t>Maternal variation</a:t>
            </a:r>
          </a:p>
          <a:p>
            <a:r>
              <a:rPr lang="en-US" dirty="0" smtClean="0">
                <a:solidFill>
                  <a:srgbClr val="734D38"/>
                </a:solidFill>
                <a:effectLst/>
                <a:latin typeface="+mn-lt"/>
                <a:ea typeface="+mn-ea"/>
                <a:cs typeface="+mn-cs"/>
              </a:rPr>
              <a:t>SNVs: 2,468,771</a:t>
            </a:r>
          </a:p>
          <a:p>
            <a:r>
              <a:rPr lang="en-US" dirty="0" err="1" smtClean="0">
                <a:solidFill>
                  <a:srgbClr val="734D38"/>
                </a:solidFill>
                <a:effectLst/>
                <a:latin typeface="+mn-lt"/>
                <a:ea typeface="+mn-ea"/>
                <a:cs typeface="+mn-cs"/>
              </a:rPr>
              <a:t>Indels</a:t>
            </a:r>
            <a:r>
              <a:rPr lang="en-US" dirty="0" smtClean="0">
                <a:solidFill>
                  <a:srgbClr val="734D38"/>
                </a:solidFill>
                <a:effectLst/>
                <a:latin typeface="+mn-lt"/>
                <a:ea typeface="+mn-ea"/>
                <a:cs typeface="+mn-cs"/>
              </a:rPr>
              <a:t>: 388,114</a:t>
            </a:r>
          </a:p>
          <a:p>
            <a:r>
              <a:rPr lang="en-US" dirty="0" smtClean="0">
                <a:solidFill>
                  <a:srgbClr val="734D38"/>
                </a:solidFill>
                <a:effectLst/>
                <a:latin typeface="+mn-lt"/>
                <a:ea typeface="+mn-ea"/>
                <a:cs typeface="+mn-cs"/>
              </a:rPr>
              <a:t>SVs: 847</a:t>
            </a:r>
            <a:endParaRPr lang="en-US" dirty="0">
              <a:solidFill>
                <a:srgbClr val="734D38"/>
              </a:solidFill>
              <a:effectLst/>
              <a:latin typeface="+mn-lt"/>
              <a:ea typeface="+mn-ea"/>
              <a:cs typeface="+mn-cs"/>
            </a:endParaRPr>
          </a:p>
        </p:txBody>
      </p:sp>
      <p:sp>
        <p:nvSpPr>
          <p:cNvPr id="310" name="Rectangle 309"/>
          <p:cNvSpPr/>
          <p:nvPr/>
        </p:nvSpPr>
        <p:spPr>
          <a:xfrm>
            <a:off x="3309844" y="4510321"/>
            <a:ext cx="144703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gene</a:t>
            </a:r>
            <a:endParaRPr lang="en-US" dirty="0"/>
          </a:p>
        </p:txBody>
      </p:sp>
      <p:cxnSp>
        <p:nvCxnSpPr>
          <p:cNvPr id="314" name="Straight Connector 313"/>
          <p:cNvCxnSpPr/>
          <p:nvPr/>
        </p:nvCxnSpPr>
        <p:spPr>
          <a:xfrm>
            <a:off x="3316703" y="4624622"/>
            <a:ext cx="0" cy="41372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18" name="Straight Arrow Connector 317"/>
          <p:cNvCxnSpPr/>
          <p:nvPr/>
        </p:nvCxnSpPr>
        <p:spPr>
          <a:xfrm>
            <a:off x="3309844" y="5038344"/>
            <a:ext cx="1945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9" name="Picture 3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6129" y="4886603"/>
            <a:ext cx="1600601" cy="301977"/>
          </a:xfrm>
          <a:prstGeom prst="rect">
            <a:avLst/>
          </a:prstGeom>
        </p:spPr>
      </p:pic>
      <p:pic>
        <p:nvPicPr>
          <p:cNvPr id="320" name="Picture 3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819" y="5180754"/>
            <a:ext cx="1600601" cy="301977"/>
          </a:xfrm>
          <a:prstGeom prst="rect">
            <a:avLst/>
          </a:prstGeom>
        </p:spPr>
      </p:pic>
      <p:pic>
        <p:nvPicPr>
          <p:cNvPr id="321" name="Picture 3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0939" y="5444482"/>
            <a:ext cx="1600601" cy="301977"/>
          </a:xfrm>
          <a:prstGeom prst="rect">
            <a:avLst/>
          </a:prstGeom>
        </p:spPr>
      </p:pic>
      <p:cxnSp>
        <p:nvCxnSpPr>
          <p:cNvPr id="322" name="Straight Connector 321"/>
          <p:cNvCxnSpPr/>
          <p:nvPr/>
        </p:nvCxnSpPr>
        <p:spPr>
          <a:xfrm>
            <a:off x="4342713" y="3637385"/>
            <a:ext cx="0" cy="41372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3" name="Straight Arrow Connector 322"/>
          <p:cNvCxnSpPr/>
          <p:nvPr/>
        </p:nvCxnSpPr>
        <p:spPr>
          <a:xfrm>
            <a:off x="4334256" y="3646528"/>
            <a:ext cx="1945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4" name="Multiply 323"/>
          <p:cNvSpPr/>
          <p:nvPr/>
        </p:nvSpPr>
        <p:spPr>
          <a:xfrm>
            <a:off x="4320907" y="3411276"/>
            <a:ext cx="168338" cy="671278"/>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lide Number Placeholder 3"/>
          <p:cNvSpPr>
            <a:spLocks noGrp="1"/>
          </p:cNvSpPr>
          <p:nvPr>
            <p:ph type="sldNum" sz="quarter" idx="12"/>
          </p:nvPr>
        </p:nvSpPr>
        <p:spPr>
          <a:xfrm>
            <a:off x="6553200" y="6356350"/>
            <a:ext cx="2133600" cy="365125"/>
          </a:xfrm>
        </p:spPr>
        <p:txBody>
          <a:bodyPr/>
          <a:lstStyle/>
          <a:p>
            <a:fld id="{E948206E-3C40-9542-A99B-0596A059FEC0}" type="slidenum">
              <a:rPr lang="en-US" smtClean="0"/>
              <a:t>20</a:t>
            </a:fld>
            <a:endParaRPr lang="en-US" dirty="0"/>
          </a:p>
        </p:txBody>
      </p:sp>
    </p:spTree>
    <p:extLst>
      <p:ext uri="{BB962C8B-B14F-4D97-AF65-F5344CB8AC3E}">
        <p14:creationId xmlns:p14="http://schemas.microsoft.com/office/powerpoint/2010/main" val="586718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8333" t="22056" r="71296" b="49234"/>
          <a:stretch>
            <a:fillRect/>
          </a:stretch>
        </p:blipFill>
        <p:spPr bwMode="auto">
          <a:xfrm>
            <a:off x="4114801" y="1658953"/>
            <a:ext cx="3028950" cy="2078691"/>
          </a:xfrm>
          <a:prstGeom prst="rect">
            <a:avLst/>
          </a:prstGeom>
          <a:noFill/>
          <a:ln w="9525">
            <a:noFill/>
            <a:miter lim="800000"/>
            <a:headEnd/>
            <a:tailEnd/>
          </a:ln>
        </p:spPr>
      </p:pic>
      <p:pic>
        <p:nvPicPr>
          <p:cNvPr id="5" name="Content Placeholder 3" descr="C:\Users\JM\thesis\mark_work\allele_wiki_review\fig2 v4.png"/>
          <p:cNvPicPr>
            <a:picLocks noChangeAspect="1" noChangeArrowheads="1"/>
          </p:cNvPicPr>
          <p:nvPr/>
        </p:nvPicPr>
        <p:blipFill>
          <a:blip r:embed="rId3" cstate="print">
            <a:duotone>
              <a:prstClr val="black"/>
              <a:schemeClr val="accent1">
                <a:tint val="45000"/>
                <a:satMod val="400000"/>
              </a:schemeClr>
            </a:duotone>
          </a:blip>
          <a:srcRect l="22188" t="12412" r="72265" b="66122"/>
          <a:stretch>
            <a:fillRect/>
          </a:stretch>
        </p:blipFill>
        <p:spPr bwMode="auto">
          <a:xfrm>
            <a:off x="2228851" y="3558618"/>
            <a:ext cx="160020" cy="1066800"/>
          </a:xfrm>
          <a:prstGeom prst="rect">
            <a:avLst/>
          </a:prstGeom>
          <a:noFill/>
        </p:spPr>
      </p:pic>
      <p:pic>
        <p:nvPicPr>
          <p:cNvPr id="6" name="Content Placeholder 3" descr="C:\Users\JM\thesis\mark_work\allele_wiki_review\fig2 v4.png"/>
          <p:cNvPicPr>
            <a:picLocks noChangeAspect="1" noChangeArrowheads="1"/>
          </p:cNvPicPr>
          <p:nvPr/>
        </p:nvPicPr>
        <p:blipFill>
          <a:blip r:embed="rId3" cstate="print">
            <a:duotone>
              <a:prstClr val="black"/>
              <a:schemeClr val="accent2">
                <a:tint val="45000"/>
                <a:satMod val="400000"/>
              </a:schemeClr>
            </a:duotone>
          </a:blip>
          <a:srcRect l="15254" t="12412" r="77812" b="66122"/>
          <a:stretch>
            <a:fillRect/>
          </a:stretch>
        </p:blipFill>
        <p:spPr bwMode="auto">
          <a:xfrm>
            <a:off x="1971676" y="3558618"/>
            <a:ext cx="200025" cy="1066800"/>
          </a:xfrm>
          <a:prstGeom prst="rect">
            <a:avLst/>
          </a:prstGeom>
          <a:noFill/>
        </p:spPr>
      </p:pic>
      <p:cxnSp>
        <p:nvCxnSpPr>
          <p:cNvPr id="7" name="Straight Connector 6"/>
          <p:cNvCxnSpPr/>
          <p:nvPr/>
        </p:nvCxnSpPr>
        <p:spPr>
          <a:xfrm>
            <a:off x="1885951" y="3253818"/>
            <a:ext cx="628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14601" y="294901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85951" y="294901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57351" y="2339418"/>
            <a:ext cx="457200" cy="60960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a:t>
            </a:r>
            <a:endParaRPr lang="en-US" dirty="0"/>
          </a:p>
        </p:txBody>
      </p:sp>
      <p:sp>
        <p:nvSpPr>
          <p:cNvPr id="11" name="Rectangle 10"/>
          <p:cNvSpPr/>
          <p:nvPr/>
        </p:nvSpPr>
        <p:spPr>
          <a:xfrm>
            <a:off x="2343151" y="2415618"/>
            <a:ext cx="40005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cxnSp>
        <p:nvCxnSpPr>
          <p:cNvPr id="12" name="Straight Connector 11"/>
          <p:cNvCxnSpPr/>
          <p:nvPr/>
        </p:nvCxnSpPr>
        <p:spPr>
          <a:xfrm flipV="1">
            <a:off x="2171701" y="3253818"/>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28851" y="3711018"/>
            <a:ext cx="17145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2400301" y="1658952"/>
            <a:ext cx="1714500" cy="2052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00301" y="3716352"/>
            <a:ext cx="1714500" cy="147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14801" y="1658952"/>
            <a:ext cx="3028950" cy="20574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C:\Users\JM\thesis\mark_work\allele_specificity\manuscript\figures\fig1-process\fig1 v10a.png"/>
          <p:cNvPicPr>
            <a:picLocks noChangeAspect="1" noChangeArrowheads="1"/>
          </p:cNvPicPr>
          <p:nvPr/>
        </p:nvPicPr>
        <p:blipFill rotWithShape="1">
          <a:blip r:embed="rId4" cstate="print"/>
          <a:srcRect l="20975" t="5051" r="36970" b="81764"/>
          <a:stretch/>
        </p:blipFill>
        <p:spPr bwMode="auto">
          <a:xfrm>
            <a:off x="4099313" y="4335056"/>
            <a:ext cx="2699137" cy="1460863"/>
          </a:xfrm>
          <a:prstGeom prst="rect">
            <a:avLst/>
          </a:prstGeom>
          <a:noFill/>
        </p:spPr>
      </p:pic>
      <p:sp>
        <p:nvSpPr>
          <p:cNvPr id="29" name="Rectangle 28"/>
          <p:cNvSpPr/>
          <p:nvPr/>
        </p:nvSpPr>
        <p:spPr>
          <a:xfrm>
            <a:off x="5426073" y="5767191"/>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13638" y="4868455"/>
            <a:ext cx="914400"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Personal Genome</a:t>
            </a:r>
            <a:endParaRPr lang="en-US" sz="1600" b="1" dirty="0">
              <a:solidFill>
                <a:schemeClr val="tx1"/>
              </a:solidFill>
            </a:endParaRPr>
          </a:p>
        </p:txBody>
      </p:sp>
      <p:sp>
        <p:nvSpPr>
          <p:cNvPr id="31" name="Rectangle 30"/>
          <p:cNvSpPr/>
          <p:nvPr/>
        </p:nvSpPr>
        <p:spPr>
          <a:xfrm>
            <a:off x="5670938" y="4731545"/>
            <a:ext cx="914400" cy="838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ChIP-seq</a:t>
            </a:r>
            <a:endParaRPr lang="en-US" sz="1600" b="1" dirty="0">
              <a:solidFill>
                <a:schemeClr val="tx1"/>
              </a:solidFill>
            </a:endParaRPr>
          </a:p>
        </p:txBody>
      </p:sp>
      <p:pic>
        <p:nvPicPr>
          <p:cNvPr id="32" name="Picture 2" descr="C:\Users\JM\thesis\mark_work\allele_specificity\manuscript\figures\fig1-process\fig1 v10a.png"/>
          <p:cNvPicPr>
            <a:picLocks noChangeAspect="1" noChangeArrowheads="1"/>
          </p:cNvPicPr>
          <p:nvPr/>
        </p:nvPicPr>
        <p:blipFill>
          <a:blip r:embed="rId4" cstate="print"/>
          <a:srcRect l="43682" t="5051" r="38509" b="81764"/>
          <a:stretch>
            <a:fillRect/>
          </a:stretch>
        </p:blipFill>
        <p:spPr bwMode="auto">
          <a:xfrm>
            <a:off x="6798450" y="4335056"/>
            <a:ext cx="1143000" cy="1460863"/>
          </a:xfrm>
          <a:prstGeom prst="rect">
            <a:avLst/>
          </a:prstGeom>
          <a:noFill/>
        </p:spPr>
      </p:pic>
      <p:pic>
        <p:nvPicPr>
          <p:cNvPr id="33" name="Picture 2" descr="C:\Users\JM\thesis\mark_work\allele_specificity\manuscript\figures\fig1-process\fig1 v10a.png"/>
          <p:cNvPicPr>
            <a:picLocks noChangeAspect="1" noChangeArrowheads="1"/>
          </p:cNvPicPr>
          <p:nvPr/>
        </p:nvPicPr>
        <p:blipFill>
          <a:blip r:embed="rId4" cstate="print"/>
          <a:srcRect l="65943" t="5051" r="26043" b="84633"/>
          <a:stretch>
            <a:fillRect/>
          </a:stretch>
        </p:blipFill>
        <p:spPr bwMode="auto">
          <a:xfrm>
            <a:off x="1939923" y="4624191"/>
            <a:ext cx="514350" cy="1143000"/>
          </a:xfrm>
          <a:prstGeom prst="rect">
            <a:avLst/>
          </a:prstGeom>
          <a:noFill/>
        </p:spPr>
      </p:pic>
      <p:sp>
        <p:nvSpPr>
          <p:cNvPr id="34" name="Rectangle 33"/>
          <p:cNvSpPr/>
          <p:nvPr/>
        </p:nvSpPr>
        <p:spPr>
          <a:xfrm>
            <a:off x="6928238" y="4731545"/>
            <a:ext cx="914400" cy="838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RNA-</a:t>
            </a:r>
            <a:r>
              <a:rPr lang="en-US" sz="1600" b="1" dirty="0" err="1" smtClean="0">
                <a:solidFill>
                  <a:schemeClr val="tx1"/>
                </a:solidFill>
              </a:rPr>
              <a:t>seq</a:t>
            </a:r>
            <a:endParaRPr lang="en-US" sz="1600" b="1" dirty="0">
              <a:solidFill>
                <a:schemeClr val="tx1"/>
              </a:solidFill>
            </a:endParaRPr>
          </a:p>
        </p:txBody>
      </p:sp>
      <p:sp>
        <p:nvSpPr>
          <p:cNvPr id="2" name="TextBox 1"/>
          <p:cNvSpPr txBox="1"/>
          <p:nvPr/>
        </p:nvSpPr>
        <p:spPr>
          <a:xfrm>
            <a:off x="1773730" y="5904349"/>
            <a:ext cx="1056700" cy="369332"/>
          </a:xfrm>
          <a:prstGeom prst="rect">
            <a:avLst/>
          </a:prstGeom>
          <a:noFill/>
        </p:spPr>
        <p:txBody>
          <a:bodyPr wrap="none" rtlCol="0">
            <a:spAutoFit/>
          </a:bodyPr>
          <a:lstStyle/>
          <a:p>
            <a:r>
              <a:rPr lang="en-US" dirty="0" smtClean="0"/>
              <a:t>NA12878</a:t>
            </a:r>
            <a:endParaRPr lang="en-US" dirty="0"/>
          </a:p>
        </p:txBody>
      </p:sp>
      <p:sp>
        <p:nvSpPr>
          <p:cNvPr id="3" name="Rectangle 2"/>
          <p:cNvSpPr/>
          <p:nvPr/>
        </p:nvSpPr>
        <p:spPr>
          <a:xfrm>
            <a:off x="4894680" y="5949605"/>
            <a:ext cx="3591949" cy="584776"/>
          </a:xfrm>
          <a:prstGeom prst="rect">
            <a:avLst/>
          </a:prstGeom>
        </p:spPr>
        <p:txBody>
          <a:bodyPr wrap="none">
            <a:spAutoFit/>
          </a:bodyPr>
          <a:lstStyle/>
          <a:p>
            <a:r>
              <a:rPr lang="en-US" sz="1600" dirty="0" smtClean="0">
                <a:solidFill>
                  <a:srgbClr val="000000"/>
                </a:solidFill>
              </a:rPr>
              <a:t>[4] </a:t>
            </a:r>
            <a:r>
              <a:rPr lang="en-US" sz="1600" dirty="0" err="1" smtClean="0">
                <a:solidFill>
                  <a:srgbClr val="000000"/>
                </a:solidFill>
              </a:rPr>
              <a:t>Rozowsky</a:t>
            </a:r>
            <a:r>
              <a:rPr lang="en-US" sz="1600" dirty="0" smtClean="0">
                <a:solidFill>
                  <a:srgbClr val="000000"/>
                </a:solidFill>
              </a:rPr>
              <a:t> J, </a:t>
            </a:r>
            <a:r>
              <a:rPr lang="en-US" sz="1600" dirty="0">
                <a:solidFill>
                  <a:srgbClr val="000000"/>
                </a:solidFill>
              </a:rPr>
              <a:t>et al. </a:t>
            </a:r>
            <a:r>
              <a:rPr lang="en-US" sz="1600" dirty="0" err="1" smtClean="0">
                <a:solidFill>
                  <a:srgbClr val="000000"/>
                </a:solidFill>
              </a:rPr>
              <a:t>Mol</a:t>
            </a:r>
            <a:r>
              <a:rPr lang="en-US" sz="1600" dirty="0" smtClean="0">
                <a:solidFill>
                  <a:srgbClr val="000000"/>
                </a:solidFill>
              </a:rPr>
              <a:t> </a:t>
            </a:r>
            <a:r>
              <a:rPr lang="en-US" sz="1600" dirty="0" err="1" smtClean="0">
                <a:solidFill>
                  <a:srgbClr val="000000"/>
                </a:solidFill>
              </a:rPr>
              <a:t>Syst</a:t>
            </a:r>
            <a:r>
              <a:rPr lang="en-US" sz="1600" dirty="0" smtClean="0">
                <a:solidFill>
                  <a:srgbClr val="000000"/>
                </a:solidFill>
              </a:rPr>
              <a:t> </a:t>
            </a:r>
            <a:r>
              <a:rPr lang="en-US" sz="1600" dirty="0" err="1" smtClean="0">
                <a:solidFill>
                  <a:srgbClr val="000000"/>
                </a:solidFill>
              </a:rPr>
              <a:t>Biol</a:t>
            </a:r>
            <a:r>
              <a:rPr lang="en-US" sz="1600" dirty="0" smtClean="0">
                <a:solidFill>
                  <a:srgbClr val="000000"/>
                </a:solidFill>
              </a:rPr>
              <a:t>, 2011.</a:t>
            </a:r>
            <a:endParaRPr lang="en-US" sz="1600" dirty="0" smtClean="0">
              <a:solidFill>
                <a:srgbClr val="000000"/>
              </a:solidFill>
            </a:endParaRPr>
          </a:p>
          <a:p>
            <a:r>
              <a:rPr lang="en-US" sz="1600" dirty="0" smtClean="0">
                <a:solidFill>
                  <a:srgbClr val="000000"/>
                </a:solidFill>
              </a:rPr>
              <a:t>http</a:t>
            </a:r>
            <a:r>
              <a:rPr lang="en-US" sz="1600" dirty="0">
                <a:solidFill>
                  <a:srgbClr val="000000"/>
                </a:solidFill>
              </a:rPr>
              <a:t>://alleleseq.gersteinlab.org/</a:t>
            </a:r>
          </a:p>
        </p:txBody>
      </p:sp>
      <p:sp>
        <p:nvSpPr>
          <p:cNvPr id="27" name="Title 1"/>
          <p:cNvSpPr>
            <a:spLocks noGrp="1"/>
          </p:cNvSpPr>
          <p:nvPr>
            <p:ph type="title"/>
          </p:nvPr>
        </p:nvSpPr>
        <p:spPr>
          <a:xfrm>
            <a:off x="457200" y="-112612"/>
            <a:ext cx="8229600" cy="1143000"/>
          </a:xfrm>
        </p:spPr>
        <p:txBody>
          <a:bodyPr/>
          <a:lstStyle/>
          <a:p>
            <a:r>
              <a:rPr lang="en-US" dirty="0" smtClean="0"/>
              <a:t>Personal Genome Construction</a:t>
            </a:r>
            <a:endParaRPr lang="en-US" dirty="0"/>
          </a:p>
        </p:txBody>
      </p:sp>
      <p:sp>
        <p:nvSpPr>
          <p:cNvPr id="35" name="Content Placeholder 2"/>
          <p:cNvSpPr>
            <a:spLocks noGrp="1"/>
          </p:cNvSpPr>
          <p:nvPr>
            <p:ph idx="1"/>
          </p:nvPr>
        </p:nvSpPr>
        <p:spPr>
          <a:xfrm>
            <a:off x="457200" y="1058050"/>
            <a:ext cx="8229600" cy="4525963"/>
          </a:xfrm>
        </p:spPr>
        <p:txBody>
          <a:bodyPr>
            <a:normAutofit/>
          </a:bodyPr>
          <a:lstStyle/>
          <a:p>
            <a:r>
              <a:rPr lang="en-US" sz="2000" dirty="0" err="1"/>
              <a:t>AlleleDB</a:t>
            </a:r>
            <a:r>
              <a:rPr lang="en-US" sz="2000" dirty="0"/>
              <a:t> uses </a:t>
            </a:r>
            <a:r>
              <a:rPr lang="en-US" sz="2000" dirty="0" err="1"/>
              <a:t>AlleleSeq</a:t>
            </a:r>
            <a:r>
              <a:rPr lang="en-US" sz="2000" dirty="0"/>
              <a:t> pipeline that constructs a personal genome for </a:t>
            </a:r>
            <a:r>
              <a:rPr lang="en-US" sz="2000" dirty="0" smtClean="0"/>
              <a:t>allele-specific </a:t>
            </a:r>
            <a:r>
              <a:rPr lang="en-US" sz="2000" dirty="0"/>
              <a:t>analyses</a:t>
            </a:r>
          </a:p>
        </p:txBody>
      </p:sp>
      <p:sp>
        <p:nvSpPr>
          <p:cNvPr id="18" name="Rectangle 17"/>
          <p:cNvSpPr/>
          <p:nvPr/>
        </p:nvSpPr>
        <p:spPr>
          <a:xfrm>
            <a:off x="4243841" y="3097900"/>
            <a:ext cx="2309359" cy="61845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4863377" y="3737644"/>
            <a:ext cx="0" cy="75431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Slide Number Placeholder 3"/>
          <p:cNvSpPr>
            <a:spLocks noGrp="1"/>
          </p:cNvSpPr>
          <p:nvPr>
            <p:ph type="sldNum" sz="quarter" idx="12"/>
          </p:nvPr>
        </p:nvSpPr>
        <p:spPr>
          <a:xfrm>
            <a:off x="6553200" y="6356350"/>
            <a:ext cx="2133600" cy="365125"/>
          </a:xfrm>
        </p:spPr>
        <p:txBody>
          <a:bodyPr/>
          <a:lstStyle/>
          <a:p>
            <a:fld id="{E948206E-3C40-9542-A99B-0596A059FEC0}" type="slidenum">
              <a:rPr lang="en-US" smtClean="0"/>
              <a:t>21</a:t>
            </a:fld>
            <a:endParaRPr lang="en-US" dirty="0"/>
          </a:p>
        </p:txBody>
      </p:sp>
      <p:sp>
        <p:nvSpPr>
          <p:cNvPr id="39" name="TextBox 38"/>
          <p:cNvSpPr txBox="1"/>
          <p:nvPr/>
        </p:nvSpPr>
        <p:spPr>
          <a:xfrm>
            <a:off x="4300193" y="6497354"/>
            <a:ext cx="4826962" cy="369332"/>
          </a:xfrm>
          <a:prstGeom prst="rect">
            <a:avLst/>
          </a:prstGeom>
          <a:noFill/>
        </p:spPr>
        <p:txBody>
          <a:bodyPr wrap="none" rtlCol="0">
            <a:spAutoFit/>
          </a:bodyPr>
          <a:lstStyle/>
          <a:p>
            <a:r>
              <a:rPr lang="en-US" b="1" dirty="0" err="1" smtClean="0">
                <a:solidFill>
                  <a:schemeClr val="accent2"/>
                </a:solidFill>
              </a:rPr>
              <a:t>Jieming</a:t>
            </a:r>
            <a:r>
              <a:rPr lang="en-US" b="1" dirty="0" smtClean="0">
                <a:solidFill>
                  <a:schemeClr val="accent2"/>
                </a:solidFill>
              </a:rPr>
              <a:t> Chen, in </a:t>
            </a:r>
            <a:r>
              <a:rPr lang="en-US" b="1" dirty="0" smtClean="0">
                <a:solidFill>
                  <a:schemeClr val="accent2"/>
                </a:solidFill>
              </a:rPr>
              <a:t>collaboration with Oliver Stegle</a:t>
            </a:r>
            <a:endParaRPr lang="en-US" b="1" dirty="0">
              <a:solidFill>
                <a:schemeClr val="accent2"/>
              </a:solidFill>
            </a:endParaRPr>
          </a:p>
        </p:txBody>
      </p:sp>
    </p:spTree>
    <p:extLst>
      <p:ext uri="{BB962C8B-B14F-4D97-AF65-F5344CB8AC3E}">
        <p14:creationId xmlns:p14="http://schemas.microsoft.com/office/powerpoint/2010/main" val="8960729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rgbClr val="000000"/>
                </a:solidFill>
              </a:rPr>
              <a:t>Personal </a:t>
            </a:r>
            <a:r>
              <a:rPr lang="en-US" dirty="0">
                <a:solidFill>
                  <a:srgbClr val="000000"/>
                </a:solidFill>
              </a:rPr>
              <a:t>D</a:t>
            </a:r>
            <a:r>
              <a:rPr lang="en-US" dirty="0" smtClean="0">
                <a:solidFill>
                  <a:srgbClr val="000000"/>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22</a:t>
            </a:fld>
            <a:endParaRPr lang="en-US"/>
          </a:p>
        </p:txBody>
      </p:sp>
    </p:spTree>
    <p:extLst>
      <p:ext uri="{BB962C8B-B14F-4D97-AF65-F5344CB8AC3E}">
        <p14:creationId xmlns:p14="http://schemas.microsoft.com/office/powerpoint/2010/main" val="8601901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rgbClr val="000000"/>
                </a:solidFill>
              </a:rPr>
              <a:t>Personal </a:t>
            </a:r>
            <a:r>
              <a:rPr lang="en-US" dirty="0">
                <a:solidFill>
                  <a:srgbClr val="000000"/>
                </a:solidFill>
              </a:rPr>
              <a:t>D</a:t>
            </a:r>
            <a:r>
              <a:rPr lang="en-US" dirty="0" smtClean="0">
                <a:solidFill>
                  <a:srgbClr val="000000"/>
                </a:solidFill>
              </a:rPr>
              <a:t>iploid Genome and Effects on SVs</a:t>
            </a:r>
          </a:p>
          <a:p>
            <a:r>
              <a:rPr lang="en-US" dirty="0" smtClean="0">
                <a:solidFill>
                  <a:srgbClr val="000000"/>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23</a:t>
            </a:fld>
            <a:endParaRPr lang="en-US"/>
          </a:p>
        </p:txBody>
      </p:sp>
    </p:spTree>
    <p:extLst>
      <p:ext uri="{BB962C8B-B14F-4D97-AF65-F5344CB8AC3E}">
        <p14:creationId xmlns:p14="http://schemas.microsoft.com/office/powerpoint/2010/main" val="860190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BreakSeq</a:t>
            </a:r>
            <a:r>
              <a:rPr lang="en-US" dirty="0" smtClean="0"/>
              <a:t> </a:t>
            </a:r>
            <a:r>
              <a:rPr lang="en-US" dirty="0" smtClean="0"/>
              <a:t>Annotation</a:t>
            </a:r>
            <a:endParaRPr lang="en-US" dirty="0"/>
          </a:p>
        </p:txBody>
      </p:sp>
      <p:sp>
        <p:nvSpPr>
          <p:cNvPr id="9" name="Text Placeholder 8"/>
          <p:cNvSpPr>
            <a:spLocks noGrp="1"/>
          </p:cNvSpPr>
          <p:nvPr>
            <p:ph type="body" idx="1"/>
          </p:nvPr>
        </p:nvSpPr>
        <p:spPr/>
        <p:txBody>
          <a:bodyPr/>
          <a:lstStyle/>
          <a:p>
            <a:r>
              <a:rPr lang="en-US" dirty="0" smtClean="0"/>
              <a:t>Formation Mechanisms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60507903"/>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3"/>
          </p:nvPr>
        </p:nvSpPr>
        <p:spPr/>
        <p:txBody>
          <a:bodyPr/>
          <a:lstStyle/>
          <a:p>
            <a:r>
              <a:rPr lang="en-US" dirty="0" smtClean="0"/>
              <a:t>Ancestral States</a:t>
            </a:r>
            <a:endParaRPr lang="en-US" dirty="0"/>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846692" y="6198760"/>
            <a:ext cx="7544241" cy="400110"/>
          </a:xfrm>
          <a:prstGeom prst="rect">
            <a:avLst/>
          </a:prstGeom>
        </p:spPr>
        <p:txBody>
          <a:bodyPr wrap="square">
            <a:spAutoFit/>
          </a:bodyPr>
          <a:lstStyle/>
          <a:p>
            <a:r>
              <a:rPr lang="en-US" sz="1000" dirty="0" smtClean="0"/>
              <a:t>Remarks</a:t>
            </a:r>
            <a:r>
              <a:rPr lang="en-US" sz="1000" dirty="0"/>
              <a:t>: There are 79 STEI_NAH events, i.e. 79 events were changed from NAHR to STEI based on our new criteria </a:t>
            </a:r>
            <a:r>
              <a:rPr lang="en-US" sz="1000" dirty="0" smtClean="0"/>
              <a:t>in the enhanced </a:t>
            </a:r>
            <a:r>
              <a:rPr lang="en-US" sz="1000" dirty="0" err="1" smtClean="0"/>
              <a:t>BreakSeq</a:t>
            </a:r>
            <a:r>
              <a:rPr lang="en-US" sz="1000" dirty="0" smtClean="0"/>
              <a:t>. Extended annotations </a:t>
            </a:r>
            <a:r>
              <a:rPr lang="en-US" sz="1000" dirty="0"/>
              <a:t>from </a:t>
            </a:r>
            <a:r>
              <a:rPr lang="en-US" sz="1000" dirty="0" err="1"/>
              <a:t>BreakSeq</a:t>
            </a:r>
            <a:r>
              <a:rPr lang="en-US" sz="1000" dirty="0"/>
              <a:t> such as NAHR_EXT, STEI_NAH, </a:t>
            </a:r>
            <a:r>
              <a:rPr lang="en-US" sz="1000" dirty="0" err="1"/>
              <a:t>etc</a:t>
            </a:r>
            <a:r>
              <a:rPr lang="en-US" sz="1000" dirty="0"/>
              <a:t> are </a:t>
            </a:r>
            <a:r>
              <a:rPr lang="en-US" sz="1000" dirty="0" smtClean="0"/>
              <a:t>grouped into their corresponding mechanisms</a:t>
            </a:r>
            <a:r>
              <a:rPr lang="en-US" sz="1000" dirty="0"/>
              <a:t> </a:t>
            </a:r>
            <a:r>
              <a:rPr lang="en-US" sz="1000" dirty="0" smtClean="0"/>
              <a:t>in the above.</a:t>
            </a:r>
            <a:endParaRPr lang="en-US" sz="1000" dirty="0"/>
          </a:p>
        </p:txBody>
      </p:sp>
      <p:sp>
        <p:nvSpPr>
          <p:cNvPr id="11" name="TextBox 10"/>
          <p:cNvSpPr txBox="1"/>
          <p:nvPr/>
        </p:nvSpPr>
        <p:spPr>
          <a:xfrm>
            <a:off x="7883276" y="6497354"/>
            <a:ext cx="1139217" cy="369332"/>
          </a:xfrm>
          <a:prstGeom prst="rect">
            <a:avLst/>
          </a:prstGeom>
          <a:noFill/>
        </p:spPr>
        <p:txBody>
          <a:bodyPr wrap="none" rtlCol="0">
            <a:spAutoFit/>
          </a:bodyPr>
          <a:lstStyle/>
          <a:p>
            <a:r>
              <a:rPr lang="en-US" b="1" dirty="0" smtClean="0">
                <a:solidFill>
                  <a:srgbClr val="C0504D"/>
                </a:solidFill>
              </a:rPr>
              <a:t>Hugo Lam</a:t>
            </a:r>
            <a:endParaRPr lang="en-US" b="1" dirty="0">
              <a:solidFill>
                <a:srgbClr val="C0504D"/>
              </a:solidFill>
            </a:endParaRPr>
          </a:p>
        </p:txBody>
      </p:sp>
    </p:spTree>
    <p:extLst>
      <p:ext uri="{BB962C8B-B14F-4D97-AF65-F5344CB8AC3E}">
        <p14:creationId xmlns:p14="http://schemas.microsoft.com/office/powerpoint/2010/main" val="20635670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Mechanism Comparison</a:t>
            </a:r>
          </a:p>
        </p:txBody>
      </p:sp>
      <p:graphicFrame>
        <p:nvGraphicFramePr>
          <p:cNvPr id="4" name="Content Placeholder 21"/>
          <p:cNvGraphicFramePr>
            <a:graphicFrameLocks noGrp="1"/>
          </p:cNvGraphicFramePr>
          <p:nvPr>
            <p:ph idx="1"/>
            <p:extLst>
              <p:ext uri="{D42A27DB-BD31-4B8C-83A1-F6EECF244321}">
                <p14:modId xmlns:p14="http://schemas.microsoft.com/office/powerpoint/2010/main" val="377884197"/>
              </p:ext>
            </p:extLst>
          </p:nvPr>
        </p:nvGraphicFramePr>
        <p:xfrm>
          <a:off x="2117725" y="1633260"/>
          <a:ext cx="22860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22"/>
          <p:cNvGraphicFramePr>
            <a:graphicFrameLocks/>
          </p:cNvGraphicFramePr>
          <p:nvPr>
            <p:extLst>
              <p:ext uri="{D42A27DB-BD31-4B8C-83A1-F6EECF244321}">
                <p14:modId xmlns:p14="http://schemas.microsoft.com/office/powerpoint/2010/main" val="1091871504"/>
              </p:ext>
            </p:extLst>
          </p:nvPr>
        </p:nvGraphicFramePr>
        <p:xfrm>
          <a:off x="4403725" y="3919260"/>
          <a:ext cx="2286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3"/>
          <p:cNvGraphicFramePr>
            <a:graphicFrameLocks/>
          </p:cNvGraphicFramePr>
          <p:nvPr>
            <p:extLst>
              <p:ext uri="{D42A27DB-BD31-4B8C-83A1-F6EECF244321}">
                <p14:modId xmlns:p14="http://schemas.microsoft.com/office/powerpoint/2010/main" val="3964020955"/>
              </p:ext>
            </p:extLst>
          </p:nvPr>
        </p:nvGraphicFramePr>
        <p:xfrm>
          <a:off x="4403725" y="1633260"/>
          <a:ext cx="2286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24"/>
          <p:cNvGraphicFramePr>
            <a:graphicFrameLocks/>
          </p:cNvGraphicFramePr>
          <p:nvPr>
            <p:extLst>
              <p:ext uri="{D42A27DB-BD31-4B8C-83A1-F6EECF244321}">
                <p14:modId xmlns:p14="http://schemas.microsoft.com/office/powerpoint/2010/main" val="637500034"/>
              </p:ext>
            </p:extLst>
          </p:nvPr>
        </p:nvGraphicFramePr>
        <p:xfrm>
          <a:off x="2117725" y="3919260"/>
          <a:ext cx="2286000" cy="2286000"/>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p:cNvPicPr>
            <a:picLocks noChangeAspect="1"/>
          </p:cNvPicPr>
          <p:nvPr/>
        </p:nvPicPr>
        <p:blipFill>
          <a:blip r:embed="rId6"/>
          <a:stretch>
            <a:fillRect/>
          </a:stretch>
        </p:blipFill>
        <p:spPr>
          <a:xfrm>
            <a:off x="3592363" y="6205260"/>
            <a:ext cx="1782359" cy="165505"/>
          </a:xfrm>
          <a:prstGeom prst="rect">
            <a:avLst/>
          </a:prstGeom>
        </p:spPr>
      </p:pic>
      <p:sp>
        <p:nvSpPr>
          <p:cNvPr id="9" name="TextBox 8"/>
          <p:cNvSpPr txBox="1"/>
          <p:nvPr/>
        </p:nvSpPr>
        <p:spPr>
          <a:xfrm>
            <a:off x="2107584" y="1653566"/>
            <a:ext cx="279625" cy="323165"/>
          </a:xfrm>
          <a:prstGeom prst="rect">
            <a:avLst/>
          </a:prstGeom>
          <a:noFill/>
        </p:spPr>
        <p:txBody>
          <a:bodyPr wrap="none" rtlCol="0">
            <a:spAutoFit/>
          </a:bodyPr>
          <a:lstStyle/>
          <a:p>
            <a:r>
              <a:rPr lang="en-US" sz="1500" b="1" dirty="0" smtClean="0"/>
              <a:t>a</a:t>
            </a:r>
            <a:endParaRPr lang="en-US" sz="1500" b="1" dirty="0"/>
          </a:p>
        </p:txBody>
      </p:sp>
      <p:sp>
        <p:nvSpPr>
          <p:cNvPr id="10" name="TextBox 9"/>
          <p:cNvSpPr txBox="1"/>
          <p:nvPr/>
        </p:nvSpPr>
        <p:spPr>
          <a:xfrm>
            <a:off x="2107584" y="3954056"/>
            <a:ext cx="265160" cy="323165"/>
          </a:xfrm>
          <a:prstGeom prst="rect">
            <a:avLst/>
          </a:prstGeom>
          <a:noFill/>
        </p:spPr>
        <p:txBody>
          <a:bodyPr wrap="none" rtlCol="0">
            <a:spAutoFit/>
          </a:bodyPr>
          <a:lstStyle/>
          <a:p>
            <a:r>
              <a:rPr lang="en-US" sz="1500" b="1" dirty="0" smtClean="0"/>
              <a:t>c</a:t>
            </a:r>
            <a:endParaRPr lang="en-US" sz="1500" b="1" dirty="0"/>
          </a:p>
        </p:txBody>
      </p:sp>
      <p:sp>
        <p:nvSpPr>
          <p:cNvPr id="11" name="TextBox 10"/>
          <p:cNvSpPr txBox="1"/>
          <p:nvPr/>
        </p:nvSpPr>
        <p:spPr>
          <a:xfrm>
            <a:off x="4478516" y="1653566"/>
            <a:ext cx="287891" cy="323165"/>
          </a:xfrm>
          <a:prstGeom prst="rect">
            <a:avLst/>
          </a:prstGeom>
          <a:noFill/>
        </p:spPr>
        <p:txBody>
          <a:bodyPr wrap="none" rtlCol="0">
            <a:spAutoFit/>
          </a:bodyPr>
          <a:lstStyle/>
          <a:p>
            <a:r>
              <a:rPr lang="en-US" sz="1500" b="1" dirty="0" smtClean="0"/>
              <a:t>b</a:t>
            </a:r>
            <a:endParaRPr lang="en-US" sz="1500" b="1" dirty="0"/>
          </a:p>
        </p:txBody>
      </p:sp>
      <p:sp>
        <p:nvSpPr>
          <p:cNvPr id="12" name="TextBox 11"/>
          <p:cNvSpPr txBox="1"/>
          <p:nvPr/>
        </p:nvSpPr>
        <p:spPr>
          <a:xfrm>
            <a:off x="4478516" y="3954056"/>
            <a:ext cx="287891" cy="323165"/>
          </a:xfrm>
          <a:prstGeom prst="rect">
            <a:avLst/>
          </a:prstGeom>
          <a:noFill/>
        </p:spPr>
        <p:txBody>
          <a:bodyPr wrap="none" rtlCol="0">
            <a:spAutoFit/>
          </a:bodyPr>
          <a:lstStyle/>
          <a:p>
            <a:r>
              <a:rPr lang="en-US" sz="1500" b="1" dirty="0" smtClean="0"/>
              <a:t>d</a:t>
            </a:r>
            <a:endParaRPr lang="en-US" sz="1500" b="1" dirty="0"/>
          </a:p>
        </p:txBody>
      </p:sp>
      <p:sp>
        <p:nvSpPr>
          <p:cNvPr id="3" name="TextBox 2"/>
          <p:cNvSpPr txBox="1"/>
          <p:nvPr/>
        </p:nvSpPr>
        <p:spPr>
          <a:xfrm>
            <a:off x="771996" y="2464213"/>
            <a:ext cx="910075" cy="646331"/>
          </a:xfrm>
          <a:prstGeom prst="rect">
            <a:avLst/>
          </a:prstGeom>
          <a:noFill/>
        </p:spPr>
        <p:txBody>
          <a:bodyPr wrap="none" rtlCol="0">
            <a:spAutoFit/>
          </a:bodyPr>
          <a:lstStyle/>
          <a:p>
            <a:r>
              <a:rPr lang="en-US" dirty="0" smtClean="0"/>
              <a:t>1KG</a:t>
            </a:r>
          </a:p>
          <a:p>
            <a:r>
              <a:rPr lang="en-US" dirty="0" smtClean="0"/>
              <a:t>Phase 3</a:t>
            </a:r>
            <a:endParaRPr lang="en-US" dirty="0"/>
          </a:p>
        </p:txBody>
      </p:sp>
      <p:sp>
        <p:nvSpPr>
          <p:cNvPr id="13" name="TextBox 12"/>
          <p:cNvSpPr txBox="1"/>
          <p:nvPr/>
        </p:nvSpPr>
        <p:spPr>
          <a:xfrm>
            <a:off x="771996" y="4831147"/>
            <a:ext cx="1196724" cy="646331"/>
          </a:xfrm>
          <a:prstGeom prst="rect">
            <a:avLst/>
          </a:prstGeom>
          <a:noFill/>
        </p:spPr>
        <p:txBody>
          <a:bodyPr wrap="none" rtlCol="0">
            <a:spAutoFit/>
          </a:bodyPr>
          <a:lstStyle/>
          <a:p>
            <a:r>
              <a:rPr lang="en-US" dirty="0" smtClean="0"/>
              <a:t>Mills </a:t>
            </a:r>
            <a:r>
              <a:rPr lang="en-US" i="1" dirty="0" smtClean="0"/>
              <a:t>et al.</a:t>
            </a:r>
          </a:p>
          <a:p>
            <a:r>
              <a:rPr lang="en-US" dirty="0" smtClean="0"/>
              <a:t>2011</a:t>
            </a:r>
            <a:endParaRPr lang="en-US" dirty="0"/>
          </a:p>
        </p:txBody>
      </p:sp>
      <p:sp>
        <p:nvSpPr>
          <p:cNvPr id="14" name="TextBox 13"/>
          <p:cNvSpPr txBox="1"/>
          <p:nvPr/>
        </p:nvSpPr>
        <p:spPr>
          <a:xfrm>
            <a:off x="7094897" y="2464213"/>
            <a:ext cx="1428571" cy="646331"/>
          </a:xfrm>
          <a:prstGeom prst="rect">
            <a:avLst/>
          </a:prstGeom>
          <a:noFill/>
        </p:spPr>
        <p:txBody>
          <a:bodyPr wrap="none" rtlCol="0">
            <a:spAutoFit/>
          </a:bodyPr>
          <a:lstStyle/>
          <a:p>
            <a:r>
              <a:rPr lang="en-US" dirty="0" smtClean="0"/>
              <a:t>Conrad </a:t>
            </a:r>
            <a:r>
              <a:rPr lang="en-US" i="1" dirty="0" smtClean="0"/>
              <a:t>et al.</a:t>
            </a:r>
          </a:p>
          <a:p>
            <a:r>
              <a:rPr lang="en-US" dirty="0" smtClean="0"/>
              <a:t>2010</a:t>
            </a:r>
            <a:endParaRPr lang="en-US" dirty="0"/>
          </a:p>
        </p:txBody>
      </p:sp>
      <p:sp>
        <p:nvSpPr>
          <p:cNvPr id="15" name="TextBox 14"/>
          <p:cNvSpPr txBox="1"/>
          <p:nvPr/>
        </p:nvSpPr>
        <p:spPr>
          <a:xfrm>
            <a:off x="6808248" y="4831147"/>
            <a:ext cx="1905089" cy="923330"/>
          </a:xfrm>
          <a:prstGeom prst="rect">
            <a:avLst/>
          </a:prstGeom>
          <a:noFill/>
        </p:spPr>
        <p:txBody>
          <a:bodyPr wrap="none" rtlCol="0">
            <a:spAutoFit/>
          </a:bodyPr>
          <a:lstStyle/>
          <a:p>
            <a:r>
              <a:rPr lang="en-US" dirty="0" smtClean="0"/>
              <a:t>1KG Phase 3 using </a:t>
            </a:r>
          </a:p>
          <a:p>
            <a:r>
              <a:rPr lang="en-US" dirty="0" smtClean="0"/>
              <a:t>Conrad </a:t>
            </a:r>
            <a:r>
              <a:rPr lang="en-US" i="1" dirty="0" smtClean="0"/>
              <a:t>et al. </a:t>
            </a:r>
            <a:r>
              <a:rPr lang="en-US" dirty="0" smtClean="0"/>
              <a:t>2010</a:t>
            </a:r>
          </a:p>
          <a:p>
            <a:r>
              <a:rPr lang="en-US" dirty="0" smtClean="0"/>
              <a:t>criteria</a:t>
            </a:r>
            <a:endParaRPr lang="en-US" dirty="0"/>
          </a:p>
        </p:txBody>
      </p:sp>
      <p:sp>
        <p:nvSpPr>
          <p:cNvPr id="16" name="Rectangle 15"/>
          <p:cNvSpPr/>
          <p:nvPr/>
        </p:nvSpPr>
        <p:spPr>
          <a:xfrm>
            <a:off x="1071516" y="6405024"/>
            <a:ext cx="7147017" cy="400110"/>
          </a:xfrm>
          <a:prstGeom prst="rect">
            <a:avLst/>
          </a:prstGeom>
        </p:spPr>
        <p:txBody>
          <a:bodyPr wrap="square">
            <a:spAutoFit/>
          </a:bodyPr>
          <a:lstStyle/>
          <a:p>
            <a:r>
              <a:rPr lang="en-US" sz="1000" dirty="0" smtClean="0"/>
              <a:t>Remarks</a:t>
            </a:r>
            <a:r>
              <a:rPr lang="en-US" sz="1000" dirty="0"/>
              <a:t>: </a:t>
            </a:r>
            <a:r>
              <a:rPr lang="en-US" sz="1000" dirty="0" smtClean="0"/>
              <a:t>For comparison purpose, extended annotations from </a:t>
            </a:r>
            <a:r>
              <a:rPr lang="en-US" sz="1000" dirty="0" err="1" smtClean="0"/>
              <a:t>BreakSeq</a:t>
            </a:r>
            <a:r>
              <a:rPr lang="en-US" sz="1000" dirty="0" smtClean="0"/>
              <a:t> such as NAHR_EXT, STEI_NAH, </a:t>
            </a:r>
            <a:r>
              <a:rPr lang="en-US" sz="1000" dirty="0" err="1" smtClean="0"/>
              <a:t>etc</a:t>
            </a:r>
            <a:r>
              <a:rPr lang="en-US" sz="1000" dirty="0" smtClean="0"/>
              <a:t> are not included in the above mechanisms. </a:t>
            </a:r>
            <a:endParaRPr lang="en-US" sz="1000" dirty="0"/>
          </a:p>
        </p:txBody>
      </p:sp>
      <p:sp>
        <p:nvSpPr>
          <p:cNvPr id="17" name="TextBox 16"/>
          <p:cNvSpPr txBox="1"/>
          <p:nvPr/>
        </p:nvSpPr>
        <p:spPr>
          <a:xfrm>
            <a:off x="7883276" y="6497354"/>
            <a:ext cx="1139217" cy="369332"/>
          </a:xfrm>
          <a:prstGeom prst="rect">
            <a:avLst/>
          </a:prstGeom>
          <a:noFill/>
        </p:spPr>
        <p:txBody>
          <a:bodyPr wrap="none" rtlCol="0">
            <a:spAutoFit/>
          </a:bodyPr>
          <a:lstStyle/>
          <a:p>
            <a:r>
              <a:rPr lang="en-US" b="1" dirty="0" smtClean="0">
                <a:solidFill>
                  <a:srgbClr val="C0504D"/>
                </a:solidFill>
              </a:rPr>
              <a:t>Hugo Lam</a:t>
            </a:r>
            <a:endParaRPr lang="en-US" b="1" dirty="0">
              <a:solidFill>
                <a:srgbClr val="C0504D"/>
              </a:solidFill>
            </a:endParaRPr>
          </a:p>
        </p:txBody>
      </p:sp>
    </p:spTree>
    <p:extLst>
      <p:ext uri="{BB962C8B-B14F-4D97-AF65-F5344CB8AC3E}">
        <p14:creationId xmlns:p14="http://schemas.microsoft.com/office/powerpoint/2010/main" val="36494045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Repeat-mediated NAHR Events</a:t>
            </a:r>
            <a:endParaRPr lang="en-US" dirty="0"/>
          </a:p>
        </p:txBody>
      </p:sp>
      <p:graphicFrame>
        <p:nvGraphicFramePr>
          <p:cNvPr id="12" name="Content Placeholder 11"/>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883276" y="6497354"/>
            <a:ext cx="1139217" cy="369332"/>
          </a:xfrm>
          <a:prstGeom prst="rect">
            <a:avLst/>
          </a:prstGeom>
          <a:noFill/>
        </p:spPr>
        <p:txBody>
          <a:bodyPr wrap="none" rtlCol="0">
            <a:spAutoFit/>
          </a:bodyPr>
          <a:lstStyle/>
          <a:p>
            <a:r>
              <a:rPr lang="en-US" b="1" dirty="0" smtClean="0">
                <a:solidFill>
                  <a:srgbClr val="C0504D"/>
                </a:solidFill>
              </a:rPr>
              <a:t>Hugo Lam</a:t>
            </a:r>
            <a:endParaRPr lang="en-US" b="1" dirty="0">
              <a:solidFill>
                <a:srgbClr val="C0504D"/>
              </a:solidFill>
            </a:endParaRPr>
          </a:p>
        </p:txBody>
      </p:sp>
    </p:spTree>
    <p:extLst>
      <p:ext uri="{BB962C8B-B14F-4D97-AF65-F5344CB8AC3E}">
        <p14:creationId xmlns:p14="http://schemas.microsoft.com/office/powerpoint/2010/main" val="16610422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Functional Impact of Various SVs</a:t>
            </a:r>
            <a:endParaRPr lang="en-US" dirty="0" smtClean="0"/>
          </a:p>
          <a:p>
            <a:r>
              <a:rPr lang="en-US" dirty="0" smtClean="0">
                <a:solidFill>
                  <a:srgbClr val="000000"/>
                </a:solidFill>
              </a:rPr>
              <a:t>Personal </a:t>
            </a:r>
            <a:r>
              <a:rPr lang="en-US" dirty="0">
                <a:solidFill>
                  <a:srgbClr val="000000"/>
                </a:solidFill>
              </a:rPr>
              <a:t>D</a:t>
            </a:r>
            <a:r>
              <a:rPr lang="en-US" dirty="0" smtClean="0">
                <a:solidFill>
                  <a:srgbClr val="000000"/>
                </a:solidFill>
              </a:rPr>
              <a:t>iploid Genome and Effects on SVs</a:t>
            </a:r>
          </a:p>
          <a:p>
            <a:r>
              <a:rPr lang="en-US" dirty="0" smtClean="0">
                <a:solidFill>
                  <a:srgbClr val="000000"/>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27</a:t>
            </a:fld>
            <a:endParaRPr lang="en-US"/>
          </a:p>
        </p:txBody>
      </p:sp>
    </p:spTree>
    <p:extLst>
      <p:ext uri="{BB962C8B-B14F-4D97-AF65-F5344CB8AC3E}">
        <p14:creationId xmlns:p14="http://schemas.microsoft.com/office/powerpoint/2010/main" val="14674287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Background</a:t>
            </a:r>
          </a:p>
          <a:p>
            <a:r>
              <a:rPr lang="en-US" dirty="0" smtClean="0">
                <a:solidFill>
                  <a:srgbClr val="000000"/>
                </a:solidFill>
              </a:rPr>
              <a:t>Functional Impact of Various SVs</a:t>
            </a:r>
            <a:endParaRPr lang="en-US" dirty="0" smtClean="0">
              <a:solidFill>
                <a:srgbClr val="000000"/>
              </a:solidFill>
            </a:endParaRPr>
          </a:p>
          <a:p>
            <a:r>
              <a:rPr lang="en-US" dirty="0" smtClean="0">
                <a:solidFill>
                  <a:srgbClr val="000000"/>
                </a:solidFill>
              </a:rPr>
              <a:t>Personal </a:t>
            </a:r>
            <a:r>
              <a:rPr lang="en-US" dirty="0">
                <a:solidFill>
                  <a:srgbClr val="000000"/>
                </a:solidFill>
              </a:rPr>
              <a:t>D</a:t>
            </a:r>
            <a:r>
              <a:rPr lang="en-US" dirty="0" smtClean="0">
                <a:solidFill>
                  <a:srgbClr val="000000"/>
                </a:solidFill>
              </a:rPr>
              <a:t>iploid Genome and Effects on SVs</a:t>
            </a:r>
          </a:p>
          <a:p>
            <a:r>
              <a:rPr lang="en-US" dirty="0" smtClean="0">
                <a:solidFill>
                  <a:srgbClr val="000000"/>
                </a:solidFill>
              </a:rPr>
              <a:t>SV Formation Mechanism Annotation</a:t>
            </a:r>
          </a:p>
          <a:p>
            <a:r>
              <a:rPr lang="en-US" dirty="0" smtClean="0">
                <a:solidFill>
                  <a:srgbClr val="000000"/>
                </a:solidFill>
              </a:rPr>
              <a:t>Loss-of-function </a:t>
            </a:r>
            <a:r>
              <a:rPr lang="en-US" dirty="0" smtClean="0">
                <a:solidFill>
                  <a:srgbClr val="000000"/>
                </a:solidFill>
              </a:rPr>
              <a:t>Annotation</a:t>
            </a:r>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28</a:t>
            </a:fld>
            <a:endParaRPr lang="en-US"/>
          </a:p>
        </p:txBody>
      </p:sp>
    </p:spTree>
    <p:extLst>
      <p:ext uri="{BB962C8B-B14F-4D97-AF65-F5344CB8AC3E}">
        <p14:creationId xmlns:p14="http://schemas.microsoft.com/office/powerpoint/2010/main" val="14674287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89911" y="929373"/>
            <a:ext cx="7896889" cy="3130959"/>
          </a:xfrm>
          <a:prstGeom prst="rect">
            <a:avLst/>
          </a:prstGeom>
          <a:solidFill>
            <a:srgbClr val="FFFFFF"/>
          </a:solidFill>
          <a:ln w="19050" cmpd="sng"/>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141" y="4060332"/>
            <a:ext cx="8921359" cy="2503358"/>
          </a:xfrm>
        </p:spPr>
        <p:txBody>
          <a:bodyPr>
            <a:noAutofit/>
          </a:bodyPr>
          <a:lstStyle/>
          <a:p>
            <a:r>
              <a:rPr lang="en-US" sz="2400" dirty="0"/>
              <a:t>Previous </a:t>
            </a:r>
            <a:r>
              <a:rPr lang="en-US" sz="2400" dirty="0" err="1"/>
              <a:t>LoFs</a:t>
            </a:r>
            <a:r>
              <a:rPr lang="en-US" sz="2400" dirty="0"/>
              <a:t> are considered as having high probability of being deleterious </a:t>
            </a:r>
          </a:p>
          <a:p>
            <a:r>
              <a:rPr lang="en-US" sz="2400" dirty="0"/>
              <a:t>Surprisingly, ~ 100 </a:t>
            </a:r>
            <a:r>
              <a:rPr lang="en-US" sz="2400" dirty="0" err="1"/>
              <a:t>LoF</a:t>
            </a:r>
            <a:r>
              <a:rPr lang="en-US" sz="2400" dirty="0"/>
              <a:t> variants per genome, 20 genes are completely inactivated</a:t>
            </a:r>
          </a:p>
          <a:p>
            <a:r>
              <a:rPr lang="en-US" sz="2400" dirty="0"/>
              <a:t>Among ~100 </a:t>
            </a:r>
            <a:r>
              <a:rPr lang="en-US" sz="2400" dirty="0" err="1"/>
              <a:t>LoFs</a:t>
            </a:r>
            <a:r>
              <a:rPr lang="en-US" sz="2400" dirty="0"/>
              <a:t>, we estimate 2 recessive, close to 0 dominant disease nonsense variants per healthy genome. </a:t>
            </a:r>
          </a:p>
          <a:p>
            <a:endParaRPr lang="en-US" sz="2400" dirty="0"/>
          </a:p>
        </p:txBody>
      </p:sp>
      <p:sp>
        <p:nvSpPr>
          <p:cNvPr id="4" name="Slide Number Placeholder 3"/>
          <p:cNvSpPr>
            <a:spLocks noGrp="1"/>
          </p:cNvSpPr>
          <p:nvPr>
            <p:ph type="sldNum" sz="quarter" idx="12"/>
          </p:nvPr>
        </p:nvSpPr>
        <p:spPr/>
        <p:txBody>
          <a:bodyPr/>
          <a:lstStyle/>
          <a:p>
            <a:fld id="{E948206E-3C40-9542-A99B-0596A059FEC0}" type="slidenum">
              <a:rPr lang="en-US" smtClean="0"/>
              <a:t>29</a:t>
            </a:fld>
            <a:endParaRPr lang="en-US"/>
          </a:p>
        </p:txBody>
      </p:sp>
      <p:sp>
        <p:nvSpPr>
          <p:cNvPr id="7" name="Rectangle 3"/>
          <p:cNvSpPr txBox="1">
            <a:spLocks noChangeArrowheads="1"/>
          </p:cNvSpPr>
          <p:nvPr/>
        </p:nvSpPr>
        <p:spPr>
          <a:xfrm>
            <a:off x="1629936" y="1985949"/>
            <a:ext cx="6400800" cy="2514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chemeClr val="bg1">
                    <a:lumMod val="65000"/>
                  </a:schemeClr>
                </a:solidFill>
                <a:latin typeface="Arial" charset="0"/>
                <a:ea typeface="ＭＳ Ｐゴシック" charset="0"/>
                <a:cs typeface="ＭＳ Ｐゴシック" charset="0"/>
              </a:rPr>
              <a:t>- Truncating nonsense SNPs</a:t>
            </a:r>
          </a:p>
          <a:p>
            <a:r>
              <a:rPr lang="en-US" sz="2800" dirty="0" smtClean="0">
                <a:solidFill>
                  <a:schemeClr val="bg1">
                    <a:lumMod val="65000"/>
                  </a:schemeClr>
                </a:solidFill>
                <a:latin typeface="Arial" charset="0"/>
                <a:ea typeface="ＭＳ Ｐゴシック" charset="0"/>
                <a:cs typeface="ＭＳ Ｐゴシック" charset="0"/>
              </a:rPr>
              <a:t>- Splice-disrupting SNPs</a:t>
            </a:r>
          </a:p>
          <a:p>
            <a:r>
              <a:rPr lang="en-US" sz="2800" dirty="0" smtClean="0">
                <a:solidFill>
                  <a:schemeClr val="bg1">
                    <a:lumMod val="65000"/>
                  </a:schemeClr>
                </a:solidFill>
                <a:latin typeface="Arial" charset="0"/>
                <a:ea typeface="ＭＳ Ｐゴシック" charset="0"/>
                <a:cs typeface="ＭＳ Ｐゴシック" charset="0"/>
              </a:rPr>
              <a:t>- </a:t>
            </a:r>
            <a:r>
              <a:rPr lang="en-US" sz="2800" dirty="0" err="1" smtClean="0">
                <a:solidFill>
                  <a:schemeClr val="bg1">
                    <a:lumMod val="65000"/>
                  </a:schemeClr>
                </a:solidFill>
                <a:latin typeface="Arial" charset="0"/>
                <a:ea typeface="ＭＳ Ｐゴシック" charset="0"/>
                <a:cs typeface="ＭＳ Ｐゴシック" charset="0"/>
              </a:rPr>
              <a:t>Frameshift</a:t>
            </a:r>
            <a:r>
              <a:rPr lang="en-US" sz="2800" dirty="0" smtClean="0">
                <a:solidFill>
                  <a:schemeClr val="bg1">
                    <a:lumMod val="65000"/>
                  </a:schemeClr>
                </a:solidFill>
                <a:latin typeface="Arial" charset="0"/>
                <a:ea typeface="ＭＳ Ｐゴシック" charset="0"/>
                <a:cs typeface="ＭＳ Ｐゴシック" charset="0"/>
              </a:rPr>
              <a:t>-causing </a:t>
            </a:r>
            <a:r>
              <a:rPr lang="en-US" sz="2800" dirty="0" err="1" smtClean="0">
                <a:solidFill>
                  <a:schemeClr val="bg1">
                    <a:lumMod val="65000"/>
                  </a:schemeClr>
                </a:solidFill>
                <a:latin typeface="Arial" charset="0"/>
                <a:ea typeface="ＭＳ Ｐゴシック" charset="0"/>
                <a:cs typeface="ＭＳ Ｐゴシック" charset="0"/>
              </a:rPr>
              <a:t>indels</a:t>
            </a:r>
            <a:endParaRPr lang="en-US" sz="2800" dirty="0" smtClean="0">
              <a:solidFill>
                <a:schemeClr val="bg1">
                  <a:lumMod val="65000"/>
                </a:schemeClr>
              </a:solidFill>
              <a:latin typeface="Arial" charset="0"/>
              <a:ea typeface="ＭＳ Ｐゴシック" charset="0"/>
              <a:cs typeface="ＭＳ Ｐゴシック" charset="0"/>
            </a:endParaRPr>
          </a:p>
          <a:p>
            <a:r>
              <a:rPr lang="en-US" sz="2800" dirty="0" smtClean="0">
                <a:solidFill>
                  <a:schemeClr val="bg1">
                    <a:lumMod val="65000"/>
                  </a:schemeClr>
                </a:solidFill>
                <a:latin typeface="Arial" charset="0"/>
                <a:ea typeface="ＭＳ Ｐゴシック" charset="0"/>
                <a:cs typeface="ＭＳ Ｐゴシック" charset="0"/>
              </a:rPr>
              <a:t>- Disrupting structural variants</a:t>
            </a:r>
            <a:endParaRPr lang="en-US" sz="2000" dirty="0" smtClean="0">
              <a:solidFill>
                <a:schemeClr val="bg1">
                  <a:lumMod val="65000"/>
                </a:schemeClr>
              </a:solidFill>
              <a:latin typeface="Arial" charset="0"/>
              <a:ea typeface="ＭＳ Ｐゴシック" charset="0"/>
              <a:cs typeface="ＭＳ Ｐゴシック" charset="0"/>
            </a:endParaRPr>
          </a:p>
          <a:p>
            <a:endParaRPr lang="en-US" sz="2400" b="1" dirty="0" smtClean="0">
              <a:solidFill>
                <a:schemeClr val="bg1">
                  <a:lumMod val="65000"/>
                </a:schemeClr>
              </a:solidFill>
              <a:latin typeface="Arial" charset="0"/>
              <a:ea typeface="ＭＳ Ｐゴシック" charset="0"/>
              <a:cs typeface="ＭＳ Ｐゴシック" charset="0"/>
            </a:endParaRPr>
          </a:p>
          <a:p>
            <a:endParaRPr lang="en-US" sz="2400" b="1" dirty="0" smtClean="0">
              <a:solidFill>
                <a:schemeClr val="bg1">
                  <a:lumMod val="65000"/>
                </a:schemeClr>
              </a:solidFill>
              <a:latin typeface="Arial" charset="0"/>
              <a:ea typeface="ＭＳ Ｐゴシック" charset="0"/>
              <a:cs typeface="ＭＳ Ｐゴシック" charset="0"/>
            </a:endParaRPr>
          </a:p>
          <a:p>
            <a:endParaRPr lang="en-US" sz="2400" b="1" dirty="0" smtClean="0">
              <a:solidFill>
                <a:schemeClr val="bg1">
                  <a:lumMod val="65000"/>
                </a:schemeClr>
              </a:solidFill>
              <a:latin typeface="Arial" charset="0"/>
              <a:ea typeface="ＭＳ Ｐゴシック" charset="0"/>
              <a:cs typeface="ＭＳ Ｐゴシック" charset="0"/>
            </a:endParaRPr>
          </a:p>
          <a:p>
            <a:endParaRPr lang="en-US" sz="2400" b="1" dirty="0" smtClean="0">
              <a:solidFill>
                <a:schemeClr val="bg1">
                  <a:lumMod val="65000"/>
                </a:schemeClr>
              </a:solidFill>
              <a:latin typeface="Arial" charset="0"/>
              <a:ea typeface="ＭＳ Ｐゴシック" charset="0"/>
              <a:cs typeface="ＭＳ Ｐゴシック" charset="0"/>
            </a:endParaRPr>
          </a:p>
          <a:p>
            <a:endParaRPr lang="en-US" sz="2400" dirty="0" smtClean="0">
              <a:solidFill>
                <a:schemeClr val="bg1">
                  <a:lumMod val="65000"/>
                </a:schemeClr>
              </a:solidFill>
              <a:latin typeface="Arial" charset="0"/>
              <a:ea typeface="ＭＳ Ｐゴシック" charset="0"/>
              <a:cs typeface="ＭＳ Ｐゴシック" charset="0"/>
            </a:endParaRPr>
          </a:p>
          <a:p>
            <a:endParaRPr lang="en-US" sz="2400" dirty="0" smtClean="0">
              <a:solidFill>
                <a:schemeClr val="bg1">
                  <a:lumMod val="65000"/>
                </a:schemeClr>
              </a:solidFill>
              <a:latin typeface="Arial" charset="0"/>
              <a:ea typeface="ＭＳ Ｐゴシック" charset="0"/>
              <a:cs typeface="ＭＳ Ｐゴシック" charset="0"/>
            </a:endParaRPr>
          </a:p>
          <a:p>
            <a:endParaRPr lang="en-US" sz="2400" dirty="0" smtClean="0">
              <a:solidFill>
                <a:schemeClr val="bg1">
                  <a:lumMod val="65000"/>
                </a:schemeClr>
              </a:solidFill>
              <a:latin typeface="Arial" charset="0"/>
              <a:ea typeface="ＭＳ Ｐゴシック" charset="0"/>
              <a:cs typeface="ＭＳ Ｐゴシック" charset="0"/>
            </a:endParaRPr>
          </a:p>
          <a:p>
            <a:endParaRPr lang="en-US" sz="2400" dirty="0">
              <a:solidFill>
                <a:schemeClr val="bg1">
                  <a:lumMod val="65000"/>
                </a:schemeClr>
              </a:solidFill>
              <a:latin typeface="Arial" charset="0"/>
              <a:ea typeface="ＭＳ Ｐゴシック" charset="0"/>
              <a:cs typeface="ＭＳ Ｐゴシック" charset="0"/>
            </a:endParaRPr>
          </a:p>
        </p:txBody>
      </p:sp>
      <p:sp>
        <p:nvSpPr>
          <p:cNvPr id="9" name="Rectangle 4"/>
          <p:cNvSpPr>
            <a:spLocks noChangeAspect="1" noChangeArrowheads="1"/>
          </p:cNvSpPr>
          <p:nvPr/>
        </p:nvSpPr>
        <p:spPr bwMode="auto">
          <a:xfrm>
            <a:off x="1084768" y="1093269"/>
            <a:ext cx="7315699" cy="781050"/>
          </a:xfrm>
          <a:prstGeom prst="rect">
            <a:avLst/>
          </a:prstGeom>
          <a:gradFill flip="none" rotWithShape="1">
            <a:gsLst>
              <a:gs pos="0">
                <a:srgbClr val="008000">
                  <a:alpha val="81000"/>
                </a:srgbClr>
              </a:gs>
              <a:gs pos="69000">
                <a:srgbClr val="FFFFFF">
                  <a:alpha val="50195"/>
                </a:srgbClr>
              </a:gs>
              <a:gs pos="27000">
                <a:srgbClr val="008000">
                  <a:alpha val="41000"/>
                </a:srgbClr>
              </a:gs>
              <a:gs pos="91000">
                <a:srgbClr val="FF0000">
                  <a:alpha val="50195"/>
                </a:srgbClr>
              </a:gs>
            </a:gsLst>
            <a:lin ang="0" scaled="1"/>
            <a:tileRect/>
          </a:gradFill>
          <a:ln w="9525">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en-US" sz="24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charset="0"/>
              <a:ea typeface="ＭＳ Ｐゴシック" charset="0"/>
              <a:cs typeface="ＭＳ Ｐゴシック" charset="0"/>
            </a:endParaRPr>
          </a:p>
        </p:txBody>
      </p:sp>
      <p:sp>
        <p:nvSpPr>
          <p:cNvPr id="10" name="TextBox 11"/>
          <p:cNvSpPr txBox="1">
            <a:spLocks noChangeArrowheads="1"/>
          </p:cNvSpPr>
          <p:nvPr/>
        </p:nvSpPr>
        <p:spPr bwMode="auto">
          <a:xfrm>
            <a:off x="1503873" y="1222005"/>
            <a:ext cx="1082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800" b="1" baseline="0" dirty="0" smtClean="0">
                <a:solidFill>
                  <a:srgbClr val="000000"/>
                </a:solidFill>
              </a:rPr>
              <a:t>Gene</a:t>
            </a:r>
          </a:p>
        </p:txBody>
      </p:sp>
      <p:sp>
        <p:nvSpPr>
          <p:cNvPr id="11" name="TextBox 12"/>
          <p:cNvSpPr txBox="1">
            <a:spLocks noChangeArrowheads="1"/>
          </p:cNvSpPr>
          <p:nvPr/>
        </p:nvSpPr>
        <p:spPr bwMode="auto">
          <a:xfrm>
            <a:off x="5964748" y="1222005"/>
            <a:ext cx="2319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800" b="1" baseline="0" smtClean="0">
                <a:solidFill>
                  <a:srgbClr val="000000"/>
                </a:solidFill>
              </a:rPr>
              <a:t>Pseudogene</a:t>
            </a:r>
          </a:p>
        </p:txBody>
      </p:sp>
      <p:sp>
        <p:nvSpPr>
          <p:cNvPr id="12" name="TextBox 13"/>
          <p:cNvSpPr txBox="1">
            <a:spLocks noChangeArrowheads="1"/>
          </p:cNvSpPr>
          <p:nvPr/>
        </p:nvSpPr>
        <p:spPr bwMode="auto">
          <a:xfrm>
            <a:off x="3410461" y="1222005"/>
            <a:ext cx="2359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800" b="1" baseline="0" smtClean="0">
                <a:solidFill>
                  <a:srgbClr val="000000"/>
                </a:solidFill>
              </a:rPr>
              <a:t>Polymorphic</a:t>
            </a:r>
          </a:p>
        </p:txBody>
      </p:sp>
      <p:sp>
        <p:nvSpPr>
          <p:cNvPr id="13" name="TextBox 12"/>
          <p:cNvSpPr txBox="1"/>
          <p:nvPr/>
        </p:nvSpPr>
        <p:spPr>
          <a:xfrm>
            <a:off x="5500108" y="6501658"/>
            <a:ext cx="3476733" cy="369332"/>
          </a:xfrm>
          <a:prstGeom prst="rect">
            <a:avLst/>
          </a:prstGeom>
          <a:noFill/>
        </p:spPr>
        <p:txBody>
          <a:bodyPr wrap="none" rtlCol="0">
            <a:spAutoFit/>
          </a:bodyPr>
          <a:lstStyle/>
          <a:p>
            <a:r>
              <a:rPr lang="en-US" b="1" dirty="0" smtClean="0">
                <a:solidFill>
                  <a:schemeClr val="accent2"/>
                </a:solidFill>
              </a:rPr>
              <a:t>Yao Fu</a:t>
            </a:r>
            <a:r>
              <a:rPr lang="en-US" b="1" dirty="0">
                <a:solidFill>
                  <a:schemeClr val="accent2"/>
                </a:solidFill>
              </a:rPr>
              <a:t>, </a:t>
            </a:r>
            <a:r>
              <a:rPr lang="en-US" b="1" dirty="0" err="1" smtClean="0">
                <a:solidFill>
                  <a:schemeClr val="accent2"/>
                </a:solidFill>
              </a:rPr>
              <a:t>Suganthi</a:t>
            </a:r>
            <a:r>
              <a:rPr lang="en-US" b="1" dirty="0" smtClean="0">
                <a:solidFill>
                  <a:schemeClr val="accent2"/>
                </a:solidFill>
              </a:rPr>
              <a:t> </a:t>
            </a:r>
            <a:r>
              <a:rPr lang="en-US" b="1" dirty="0" err="1" smtClean="0">
                <a:solidFill>
                  <a:schemeClr val="accent2"/>
                </a:solidFill>
              </a:rPr>
              <a:t>Balasubramanian</a:t>
            </a:r>
            <a:r>
              <a:rPr lang="en-US" b="1" dirty="0" smtClean="0">
                <a:solidFill>
                  <a:schemeClr val="accent2"/>
                </a:solidFill>
              </a:rPr>
              <a:t> </a:t>
            </a:r>
            <a:endParaRPr lang="en-US" b="1" dirty="0">
              <a:solidFill>
                <a:schemeClr val="accent2"/>
              </a:solidFill>
            </a:endParaRPr>
          </a:p>
        </p:txBody>
      </p:sp>
      <p:sp>
        <p:nvSpPr>
          <p:cNvPr id="14" name="Title 1"/>
          <p:cNvSpPr txBox="1">
            <a:spLocks/>
          </p:cNvSpPr>
          <p:nvPr/>
        </p:nvSpPr>
        <p:spPr>
          <a:xfrm>
            <a:off x="609600" y="5527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Impact of Genetic Variability: Loss-of-function </a:t>
            </a:r>
            <a:endParaRPr lang="en-US" sz="3200" dirty="0"/>
          </a:p>
        </p:txBody>
      </p:sp>
    </p:spTree>
    <p:extLst>
      <p:ext uri="{BB962C8B-B14F-4D97-AF65-F5344CB8AC3E}">
        <p14:creationId xmlns:p14="http://schemas.microsoft.com/office/powerpoint/2010/main" val="64077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solidFill>
                  <a:schemeClr val="bg1">
                    <a:lumMod val="65000"/>
                  </a:schemeClr>
                </a:solidFill>
              </a:rPr>
              <a:t>Functional Impact of Various SVs</a:t>
            </a:r>
            <a:endParaRPr lang="en-US" dirty="0" smtClean="0">
              <a:solidFill>
                <a:schemeClr val="bg1">
                  <a:lumMod val="65000"/>
                </a:schemeClr>
              </a:solidFill>
            </a:endParaRPr>
          </a:p>
          <a:p>
            <a:r>
              <a:rPr lang="en-US" dirty="0" smtClean="0">
                <a:solidFill>
                  <a:schemeClr val="bg1">
                    <a:lumMod val="65000"/>
                  </a:schemeClr>
                </a:solidFill>
              </a:rPr>
              <a:t>Personal </a:t>
            </a:r>
            <a:r>
              <a:rPr lang="en-US" dirty="0">
                <a:solidFill>
                  <a:schemeClr val="bg1">
                    <a:lumMod val="65000"/>
                  </a:schemeClr>
                </a:solidFill>
              </a:rPr>
              <a:t>D</a:t>
            </a:r>
            <a:r>
              <a:rPr lang="en-US" dirty="0" smtClean="0">
                <a:solidFill>
                  <a:schemeClr val="bg1">
                    <a:lumMod val="65000"/>
                  </a:schemeClr>
                </a:solidFill>
              </a:rPr>
              <a:t>iploid Genome and Effects on SVs</a:t>
            </a:r>
          </a:p>
          <a:p>
            <a:r>
              <a:rPr lang="en-US" dirty="0" smtClean="0">
                <a:solidFill>
                  <a:schemeClr val="bg1">
                    <a:lumMod val="65000"/>
                  </a:schemeClr>
                </a:solidFill>
              </a:rPr>
              <a:t>SV Formation Mechanism Annotation</a:t>
            </a:r>
          </a:p>
          <a:p>
            <a:r>
              <a:rPr lang="en-US" dirty="0" smtClean="0">
                <a:solidFill>
                  <a:schemeClr val="bg1">
                    <a:lumMod val="65000"/>
                  </a:schemeClr>
                </a:solidFill>
              </a:rPr>
              <a:t>Loss-of-function </a:t>
            </a:r>
            <a:r>
              <a:rPr lang="en-US" dirty="0" smtClean="0">
                <a:solidFill>
                  <a:schemeClr val="bg1">
                    <a:lumMod val="65000"/>
                  </a:schemeClr>
                </a:solidFill>
              </a:rPr>
              <a:t>Annotation</a:t>
            </a:r>
            <a:endParaRPr lang="en-US" dirty="0" smtClean="0">
              <a:solidFill>
                <a:schemeClr val="bg1">
                  <a:lumMod val="65000"/>
                </a:schemeClr>
              </a:solidFill>
            </a:endParaRPr>
          </a:p>
        </p:txBody>
      </p:sp>
      <p:sp>
        <p:nvSpPr>
          <p:cNvPr id="4" name="Slide Number Placeholder 3"/>
          <p:cNvSpPr>
            <a:spLocks noGrp="1"/>
          </p:cNvSpPr>
          <p:nvPr>
            <p:ph type="sldNum" sz="quarter" idx="12"/>
          </p:nvPr>
        </p:nvSpPr>
        <p:spPr/>
        <p:txBody>
          <a:bodyPr/>
          <a:lstStyle/>
          <a:p>
            <a:fld id="{E948206E-3C40-9542-A99B-0596A059FEC0}" type="slidenum">
              <a:rPr lang="en-US" smtClean="0"/>
              <a:t>3</a:t>
            </a:fld>
            <a:endParaRPr lang="en-US"/>
          </a:p>
        </p:txBody>
      </p:sp>
    </p:spTree>
    <p:extLst>
      <p:ext uri="{BB962C8B-B14F-4D97-AF65-F5344CB8AC3E}">
        <p14:creationId xmlns:p14="http://schemas.microsoft.com/office/powerpoint/2010/main" val="11022980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FB397C-79A7-2F4E-81A5-2B9858DCE917}" type="slidenum">
              <a:rPr lang="en-US" smtClean="0"/>
              <a:t>30</a:t>
            </a:fld>
            <a:endParaRPr lang="en-US"/>
          </a:p>
        </p:txBody>
      </p:sp>
      <p:pic>
        <p:nvPicPr>
          <p:cNvPr id="7" name="Picture 6" descr="Figure 1_De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0" y="304163"/>
            <a:ext cx="5707743" cy="6356350"/>
          </a:xfrm>
          <a:prstGeom prst="rect">
            <a:avLst/>
          </a:prstGeom>
        </p:spPr>
      </p:pic>
      <p:sp>
        <p:nvSpPr>
          <p:cNvPr id="9" name="Rectangle 8"/>
          <p:cNvSpPr/>
          <p:nvPr/>
        </p:nvSpPr>
        <p:spPr>
          <a:xfrm>
            <a:off x="5683833" y="797690"/>
            <a:ext cx="2582758" cy="461665"/>
          </a:xfrm>
          <a:prstGeom prst="rect">
            <a:avLst/>
          </a:prstGeom>
        </p:spPr>
        <p:txBody>
          <a:bodyPr wrap="none">
            <a:spAutoFit/>
          </a:bodyPr>
          <a:lstStyle/>
          <a:p>
            <a:r>
              <a:rPr lang="en-US" sz="2400" b="1" dirty="0" err="1" smtClean="0">
                <a:solidFill>
                  <a:srgbClr val="000090"/>
                </a:solidFill>
                <a:latin typeface="Helvetica"/>
                <a:cs typeface="Helvetica"/>
              </a:rPr>
              <a:t>ALoFT</a:t>
            </a:r>
            <a:r>
              <a:rPr lang="en-US" sz="2400" b="1" dirty="0" smtClean="0">
                <a:solidFill>
                  <a:srgbClr val="000090"/>
                </a:solidFill>
                <a:latin typeface="Helvetica"/>
                <a:cs typeface="Helvetica"/>
              </a:rPr>
              <a:t> workflow</a:t>
            </a:r>
            <a:endParaRPr lang="en-US" sz="2400" dirty="0"/>
          </a:p>
        </p:txBody>
      </p:sp>
      <p:sp>
        <p:nvSpPr>
          <p:cNvPr id="18" name="Rectangle 17"/>
          <p:cNvSpPr/>
          <p:nvPr/>
        </p:nvSpPr>
        <p:spPr>
          <a:xfrm>
            <a:off x="5165398" y="2234406"/>
            <a:ext cx="3696626" cy="822875"/>
          </a:xfrm>
          <a:prstGeom prst="rect">
            <a:avLst/>
          </a:prstGeom>
        </p:spPr>
        <p:txBody>
          <a:bodyPr wrap="none">
            <a:spAutoFit/>
          </a:bodyPr>
          <a:lstStyle/>
          <a:p>
            <a:pPr>
              <a:lnSpc>
                <a:spcPts val="2900"/>
              </a:lnSpc>
            </a:pPr>
            <a:r>
              <a:rPr lang="en-US" sz="1900" dirty="0" smtClean="0">
                <a:latin typeface="Calibri"/>
                <a:cs typeface="Calibri"/>
              </a:rPr>
              <a:t>Annotate variant with </a:t>
            </a:r>
            <a:r>
              <a:rPr lang="en-US" sz="1900" dirty="0" err="1" smtClean="0">
                <a:latin typeface="Calibri"/>
                <a:cs typeface="Calibri"/>
              </a:rPr>
              <a:t>Mismapping</a:t>
            </a:r>
            <a:r>
              <a:rPr lang="en-US" sz="1900" dirty="0" smtClean="0">
                <a:latin typeface="Calibri"/>
                <a:cs typeface="Calibri"/>
              </a:rPr>
              <a:t>, </a:t>
            </a:r>
          </a:p>
          <a:p>
            <a:pPr>
              <a:lnSpc>
                <a:spcPts val="2900"/>
              </a:lnSpc>
            </a:pPr>
            <a:r>
              <a:rPr lang="en-US" sz="1900" dirty="0" smtClean="0">
                <a:latin typeface="Calibri"/>
                <a:cs typeface="Calibri"/>
              </a:rPr>
              <a:t>Functional, Conservation and etc.</a:t>
            </a:r>
            <a:endParaRPr lang="en-US" sz="1900" dirty="0">
              <a:latin typeface="Calibri"/>
              <a:cs typeface="Calibri"/>
            </a:endParaRPr>
          </a:p>
        </p:txBody>
      </p:sp>
      <p:sp>
        <p:nvSpPr>
          <p:cNvPr id="19" name="Rectangle 18"/>
          <p:cNvSpPr/>
          <p:nvPr/>
        </p:nvSpPr>
        <p:spPr>
          <a:xfrm>
            <a:off x="5165398" y="4781432"/>
            <a:ext cx="3544560" cy="450978"/>
          </a:xfrm>
          <a:prstGeom prst="rect">
            <a:avLst/>
          </a:prstGeom>
        </p:spPr>
        <p:txBody>
          <a:bodyPr wrap="none">
            <a:spAutoFit/>
          </a:bodyPr>
          <a:lstStyle/>
          <a:p>
            <a:pPr>
              <a:lnSpc>
                <a:spcPts val="2900"/>
              </a:lnSpc>
            </a:pPr>
            <a:r>
              <a:rPr lang="en-US" sz="1900" dirty="0" smtClean="0">
                <a:latin typeface="Calibri"/>
                <a:cs typeface="Calibri"/>
              </a:rPr>
              <a:t>Predict disease-causing potentials</a:t>
            </a:r>
            <a:endParaRPr lang="en-US" sz="1900" dirty="0">
              <a:latin typeface="Calibri"/>
              <a:cs typeface="Calibri"/>
            </a:endParaRPr>
          </a:p>
        </p:txBody>
      </p:sp>
      <p:sp>
        <p:nvSpPr>
          <p:cNvPr id="8" name="TextBox 7"/>
          <p:cNvSpPr txBox="1"/>
          <p:nvPr/>
        </p:nvSpPr>
        <p:spPr>
          <a:xfrm>
            <a:off x="5500108" y="6501658"/>
            <a:ext cx="3476733" cy="369332"/>
          </a:xfrm>
          <a:prstGeom prst="rect">
            <a:avLst/>
          </a:prstGeom>
          <a:noFill/>
        </p:spPr>
        <p:txBody>
          <a:bodyPr wrap="none" rtlCol="0">
            <a:spAutoFit/>
          </a:bodyPr>
          <a:lstStyle/>
          <a:p>
            <a:r>
              <a:rPr lang="en-US" b="1" dirty="0" smtClean="0">
                <a:solidFill>
                  <a:schemeClr val="accent2"/>
                </a:solidFill>
              </a:rPr>
              <a:t>Yao Fu</a:t>
            </a:r>
            <a:r>
              <a:rPr lang="en-US" b="1" dirty="0">
                <a:solidFill>
                  <a:schemeClr val="accent2"/>
                </a:solidFill>
              </a:rPr>
              <a:t>, </a:t>
            </a:r>
            <a:r>
              <a:rPr lang="en-US" b="1" dirty="0" err="1" smtClean="0">
                <a:solidFill>
                  <a:schemeClr val="accent2"/>
                </a:solidFill>
              </a:rPr>
              <a:t>Suganthi</a:t>
            </a:r>
            <a:r>
              <a:rPr lang="en-US" b="1" dirty="0" smtClean="0">
                <a:solidFill>
                  <a:schemeClr val="accent2"/>
                </a:solidFill>
              </a:rPr>
              <a:t> </a:t>
            </a:r>
            <a:r>
              <a:rPr lang="en-US" b="1" dirty="0" err="1" smtClean="0">
                <a:solidFill>
                  <a:schemeClr val="accent2"/>
                </a:solidFill>
              </a:rPr>
              <a:t>Balasubramanian</a:t>
            </a:r>
            <a:r>
              <a:rPr lang="en-US" b="1" dirty="0" smtClean="0">
                <a:solidFill>
                  <a:schemeClr val="accent2"/>
                </a:solidFill>
              </a:rPr>
              <a:t> </a:t>
            </a:r>
            <a:endParaRPr lang="en-US" b="1" dirty="0">
              <a:solidFill>
                <a:schemeClr val="accent2"/>
              </a:solidFill>
            </a:endParaRPr>
          </a:p>
        </p:txBody>
      </p:sp>
    </p:spTree>
    <p:extLst>
      <p:ext uri="{BB962C8B-B14F-4D97-AF65-F5344CB8AC3E}">
        <p14:creationId xmlns:p14="http://schemas.microsoft.com/office/powerpoint/2010/main" val="178048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63" y="74099"/>
            <a:ext cx="8229600" cy="1143000"/>
          </a:xfrm>
        </p:spPr>
        <p:txBody>
          <a:bodyPr>
            <a:normAutofit/>
          </a:bodyPr>
          <a:lstStyle/>
          <a:p>
            <a:r>
              <a:rPr lang="en-US" sz="3600" dirty="0" smtClean="0"/>
              <a:t>Stop-gain </a:t>
            </a:r>
            <a:r>
              <a:rPr lang="en-US" sz="3600" dirty="0"/>
              <a:t>(</a:t>
            </a:r>
            <a:r>
              <a:rPr lang="en-US" sz="3600" dirty="0" smtClean="0"/>
              <a:t>median </a:t>
            </a:r>
            <a:r>
              <a:rPr lang="en-US" altLang="zh-CN" sz="3600" dirty="0" smtClean="0"/>
              <a:t>derived </a:t>
            </a:r>
            <a:r>
              <a:rPr lang="en-US" sz="3600" dirty="0" smtClean="0"/>
              <a:t>allele counts)</a:t>
            </a:r>
            <a:endParaRPr lang="en-US" sz="3600" dirty="0"/>
          </a:p>
        </p:txBody>
      </p:sp>
      <p:grpSp>
        <p:nvGrpSpPr>
          <p:cNvPr id="12" name="Group 11"/>
          <p:cNvGrpSpPr/>
          <p:nvPr/>
        </p:nvGrpSpPr>
        <p:grpSpPr>
          <a:xfrm>
            <a:off x="1275985" y="1142684"/>
            <a:ext cx="6738016" cy="5237096"/>
            <a:chOff x="981163" y="1159396"/>
            <a:chExt cx="6738016" cy="5237096"/>
          </a:xfrm>
        </p:grpSpPr>
        <p:sp>
          <p:nvSpPr>
            <p:cNvPr id="7" name="Rectangle 6"/>
            <p:cNvSpPr/>
            <p:nvPr/>
          </p:nvSpPr>
          <p:spPr>
            <a:xfrm>
              <a:off x="2650411" y="1159396"/>
              <a:ext cx="1150939" cy="369332"/>
            </a:xfrm>
            <a:prstGeom prst="rect">
              <a:avLst/>
            </a:prstGeom>
          </p:spPr>
          <p:txBody>
            <a:bodyPr wrap="none">
              <a:spAutoFit/>
            </a:bodyPr>
            <a:lstStyle/>
            <a:p>
              <a:r>
                <a:rPr lang="en-US" dirty="0"/>
                <a:t>A</a:t>
              </a:r>
              <a:r>
                <a:rPr lang="en-US" dirty="0" smtClean="0"/>
                <a:t>ccessible</a:t>
              </a:r>
              <a:endParaRPr lang="en-US" dirty="0"/>
            </a:p>
          </p:txBody>
        </p:sp>
        <p:sp>
          <p:nvSpPr>
            <p:cNvPr id="8" name="Rectangle 7"/>
            <p:cNvSpPr/>
            <p:nvPr/>
          </p:nvSpPr>
          <p:spPr>
            <a:xfrm>
              <a:off x="5793722" y="1159396"/>
              <a:ext cx="923938" cy="369332"/>
            </a:xfrm>
            <a:prstGeom prst="rect">
              <a:avLst/>
            </a:prstGeom>
          </p:spPr>
          <p:txBody>
            <a:bodyPr wrap="none">
              <a:spAutoFit/>
            </a:bodyPr>
            <a:lstStyle/>
            <a:p>
              <a:r>
                <a:rPr lang="en-US" dirty="0" smtClean="0"/>
                <a:t>Masked</a:t>
              </a:r>
              <a:endParaRPr lang="en-US" dirty="0"/>
            </a:p>
          </p:txBody>
        </p:sp>
        <p:pic>
          <p:nvPicPr>
            <p:cNvPr id="3" name="Picture 2" descr="Screen Shot 2015-07-13 at 10.1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18" y="1528723"/>
              <a:ext cx="2986361" cy="4867769"/>
            </a:xfrm>
            <a:prstGeom prst="rect">
              <a:avLst/>
            </a:prstGeom>
          </p:spPr>
        </p:pic>
        <p:pic>
          <p:nvPicPr>
            <p:cNvPr id="11" name="Picture 10" descr="Screen Shot 2015-07-13 at 10.14.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163" y="1541652"/>
              <a:ext cx="3730666" cy="4854840"/>
            </a:xfrm>
            <a:prstGeom prst="rect">
              <a:avLst/>
            </a:prstGeom>
          </p:spPr>
        </p:pic>
      </p:grpSp>
      <p:sp>
        <p:nvSpPr>
          <p:cNvPr id="4" name="Rectangle 3"/>
          <p:cNvSpPr/>
          <p:nvPr/>
        </p:nvSpPr>
        <p:spPr>
          <a:xfrm>
            <a:off x="1944031" y="1348472"/>
            <a:ext cx="689817" cy="531548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00108" y="6501658"/>
            <a:ext cx="3476733" cy="369332"/>
          </a:xfrm>
          <a:prstGeom prst="rect">
            <a:avLst/>
          </a:prstGeom>
          <a:noFill/>
        </p:spPr>
        <p:txBody>
          <a:bodyPr wrap="none" rtlCol="0">
            <a:spAutoFit/>
          </a:bodyPr>
          <a:lstStyle/>
          <a:p>
            <a:r>
              <a:rPr lang="en-US" b="1" dirty="0" smtClean="0">
                <a:solidFill>
                  <a:schemeClr val="accent2"/>
                </a:solidFill>
              </a:rPr>
              <a:t>Yao Fu</a:t>
            </a:r>
            <a:r>
              <a:rPr lang="en-US" b="1" dirty="0">
                <a:solidFill>
                  <a:schemeClr val="accent2"/>
                </a:solidFill>
              </a:rPr>
              <a:t>, </a:t>
            </a:r>
            <a:r>
              <a:rPr lang="en-US" b="1" dirty="0" err="1" smtClean="0">
                <a:solidFill>
                  <a:schemeClr val="accent2"/>
                </a:solidFill>
              </a:rPr>
              <a:t>Suganthi</a:t>
            </a:r>
            <a:r>
              <a:rPr lang="en-US" b="1" dirty="0" smtClean="0">
                <a:solidFill>
                  <a:schemeClr val="accent2"/>
                </a:solidFill>
              </a:rPr>
              <a:t> </a:t>
            </a:r>
            <a:r>
              <a:rPr lang="en-US" b="1" dirty="0" err="1" smtClean="0">
                <a:solidFill>
                  <a:schemeClr val="accent2"/>
                </a:solidFill>
              </a:rPr>
              <a:t>Balasubramanian</a:t>
            </a:r>
            <a:r>
              <a:rPr lang="en-US" b="1" dirty="0" smtClean="0">
                <a:solidFill>
                  <a:schemeClr val="accent2"/>
                </a:solidFill>
              </a:rPr>
              <a:t> </a:t>
            </a:r>
            <a:endParaRPr lang="en-US" b="1" dirty="0">
              <a:solidFill>
                <a:schemeClr val="accent2"/>
              </a:solidFill>
            </a:endParaRPr>
          </a:p>
        </p:txBody>
      </p:sp>
    </p:spTree>
    <p:extLst>
      <p:ext uri="{BB962C8B-B14F-4D97-AF65-F5344CB8AC3E}">
        <p14:creationId xmlns:p14="http://schemas.microsoft.com/office/powerpoint/2010/main" val="10632074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03"/>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569270" y="1258633"/>
            <a:ext cx="3053411" cy="3933206"/>
          </a:xfrm>
        </p:spPr>
        <p:txBody>
          <a:bodyPr>
            <a:noAutofit/>
          </a:bodyPr>
          <a:lstStyle/>
          <a:p>
            <a:pPr marL="0" indent="0">
              <a:buNone/>
            </a:pPr>
            <a:r>
              <a:rPr lang="en-US" sz="2000" b="1" u="sng" dirty="0" smtClean="0"/>
              <a:t>Gerstein Lab @ </a:t>
            </a:r>
            <a:r>
              <a:rPr lang="en-US" sz="2000" b="1" u="sng" dirty="0" smtClean="0"/>
              <a:t>Yale</a:t>
            </a:r>
            <a:endParaRPr lang="en-US" sz="2000" dirty="0" smtClean="0"/>
          </a:p>
          <a:p>
            <a:pPr marL="0" indent="0">
              <a:buNone/>
            </a:pPr>
            <a:r>
              <a:rPr lang="en-US" sz="2000" dirty="0" smtClean="0"/>
              <a:t>Mark Gerstein</a:t>
            </a:r>
          </a:p>
          <a:p>
            <a:pPr marL="0" indent="0">
              <a:buNone/>
            </a:pPr>
            <a:r>
              <a:rPr lang="en-US" sz="2000" dirty="0" err="1" smtClean="0"/>
              <a:t>Alexej</a:t>
            </a:r>
            <a:r>
              <a:rPr lang="en-US" sz="2000" dirty="0" smtClean="0"/>
              <a:t> </a:t>
            </a:r>
            <a:r>
              <a:rPr lang="en-US" sz="2000" dirty="0" err="1" smtClean="0"/>
              <a:t>Abyzov</a:t>
            </a:r>
            <a:r>
              <a:rPr lang="en-US" sz="2000" dirty="0" smtClean="0"/>
              <a:t> (Mayo Clinic)</a:t>
            </a:r>
          </a:p>
          <a:p>
            <a:pPr marL="0" indent="0">
              <a:buNone/>
            </a:pPr>
            <a:r>
              <a:rPr lang="en-US" sz="2000" dirty="0" err="1" smtClean="0"/>
              <a:t>Jieming</a:t>
            </a:r>
            <a:r>
              <a:rPr lang="en-US" sz="2000" dirty="0" smtClean="0"/>
              <a:t> Chen</a:t>
            </a:r>
          </a:p>
          <a:p>
            <a:pPr marL="0" indent="0">
              <a:buNone/>
            </a:pPr>
            <a:r>
              <a:rPr lang="en-US" sz="2000" dirty="0" smtClean="0"/>
              <a:t>Hugo Lam (</a:t>
            </a:r>
            <a:r>
              <a:rPr lang="en-US" sz="2000" dirty="0" err="1" smtClean="0"/>
              <a:t>Bina</a:t>
            </a:r>
            <a:r>
              <a:rPr lang="en-US" sz="2000" dirty="0" smtClean="0"/>
              <a:t>)</a:t>
            </a:r>
          </a:p>
          <a:p>
            <a:pPr marL="0" indent="0">
              <a:buNone/>
            </a:pPr>
            <a:r>
              <a:rPr lang="en-US" sz="2000" dirty="0" smtClean="0"/>
              <a:t>Yao Fu</a:t>
            </a:r>
          </a:p>
          <a:p>
            <a:pPr marL="0" indent="0">
              <a:buNone/>
            </a:pPr>
            <a:r>
              <a:rPr lang="en-US" sz="2000" dirty="0" smtClean="0"/>
              <a:t>Jing Zhang</a:t>
            </a:r>
          </a:p>
          <a:p>
            <a:pPr marL="0" indent="0">
              <a:buNone/>
            </a:pPr>
            <a:r>
              <a:rPr lang="en-US" sz="2000" dirty="0" smtClean="0"/>
              <a:t>Jasmine X. Mu</a:t>
            </a:r>
            <a:endParaRPr lang="en-US" sz="2000" dirty="0" smtClean="0"/>
          </a:p>
          <a:p>
            <a:pPr marL="0" indent="0">
              <a:buNone/>
            </a:pPr>
            <a:r>
              <a:rPr lang="en-US" sz="2000" dirty="0" err="1" smtClean="0"/>
              <a:t>Suganthi</a:t>
            </a:r>
            <a:r>
              <a:rPr lang="en-US" sz="2000" dirty="0"/>
              <a:t> </a:t>
            </a:r>
            <a:r>
              <a:rPr lang="en-US" sz="2000" dirty="0" err="1" smtClean="0"/>
              <a:t>Balasubramanian</a:t>
            </a:r>
            <a:endParaRPr lang="en-US" sz="2000" dirty="0" smtClean="0"/>
          </a:p>
          <a:p>
            <a:pPr marL="0" indent="0">
              <a:buNone/>
            </a:pPr>
            <a:r>
              <a:rPr lang="en-US" sz="2000" dirty="0" err="1" smtClean="0"/>
              <a:t>Baikang</a:t>
            </a:r>
            <a:r>
              <a:rPr lang="en-US" sz="2000" dirty="0" smtClean="0"/>
              <a:t> Pei</a:t>
            </a:r>
          </a:p>
          <a:p>
            <a:pPr marL="0" indent="0">
              <a:buNone/>
            </a:pPr>
            <a:r>
              <a:rPr lang="en-US" sz="2000" dirty="0" smtClean="0"/>
              <a:t>And other members</a:t>
            </a:r>
            <a:endParaRPr lang="en-US" sz="2000" dirty="0" smtClean="0"/>
          </a:p>
          <a:p>
            <a:pPr marL="0" indent="0">
              <a:buNone/>
            </a:pPr>
            <a:endParaRPr lang="en-US" sz="2000" dirty="0" smtClean="0"/>
          </a:p>
          <a:p>
            <a:pPr marL="0" indent="0">
              <a:buNone/>
            </a:pPr>
            <a:endParaRPr lang="en-US" sz="2000" dirty="0"/>
          </a:p>
          <a:p>
            <a:pPr marL="0" indent="0">
              <a:buNone/>
            </a:pPr>
            <a:endParaRPr lang="en-US" sz="2000" b="1" u="sng"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5" name="Slide Number Placeholder 4"/>
          <p:cNvSpPr>
            <a:spLocks noGrp="1"/>
          </p:cNvSpPr>
          <p:nvPr>
            <p:ph type="sldNum" sz="quarter" idx="12"/>
          </p:nvPr>
        </p:nvSpPr>
        <p:spPr/>
        <p:txBody>
          <a:bodyPr/>
          <a:lstStyle/>
          <a:p>
            <a:fld id="{E948206E-3C40-9542-A99B-0596A059FEC0}" type="slidenum">
              <a:rPr lang="en-US" smtClean="0"/>
              <a:t>32</a:t>
            </a:fld>
            <a:endParaRPr lang="en-US"/>
          </a:p>
        </p:txBody>
      </p:sp>
      <p:sp>
        <p:nvSpPr>
          <p:cNvPr id="4" name="Content Placeholder 2"/>
          <p:cNvSpPr txBox="1">
            <a:spLocks/>
          </p:cNvSpPr>
          <p:nvPr/>
        </p:nvSpPr>
        <p:spPr>
          <a:xfrm>
            <a:off x="4142647" y="1244372"/>
            <a:ext cx="4687570" cy="49064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smtClean="0"/>
              <a:t>The 1000 Genomes Project </a:t>
            </a:r>
          </a:p>
          <a:p>
            <a:pPr marL="0" indent="0">
              <a:buFont typeface="Arial"/>
              <a:buNone/>
            </a:pPr>
            <a:r>
              <a:rPr lang="en-US" sz="2000" dirty="0" smtClean="0"/>
              <a:t>1000GP </a:t>
            </a:r>
            <a:r>
              <a:rPr lang="en-US" sz="2000" dirty="0" smtClean="0"/>
              <a:t>SV </a:t>
            </a:r>
            <a:r>
              <a:rPr lang="en-US" sz="2000" dirty="0" smtClean="0"/>
              <a:t>Group</a:t>
            </a:r>
            <a:endParaRPr lang="en-US" sz="2000" dirty="0" smtClean="0"/>
          </a:p>
          <a:p>
            <a:pPr marL="0" indent="0">
              <a:buNone/>
            </a:pPr>
            <a:r>
              <a:rPr lang="en-US" sz="2000" dirty="0" smtClean="0"/>
              <a:t>1000GP Analysis </a:t>
            </a:r>
            <a:r>
              <a:rPr lang="en-US" sz="2000" dirty="0"/>
              <a:t>Group</a:t>
            </a:r>
          </a:p>
          <a:p>
            <a:pPr marL="0" indent="0">
              <a:buFont typeface="Arial"/>
              <a:buNone/>
            </a:pPr>
            <a:endParaRPr lang="en-US" sz="2000" dirty="0" smtClean="0"/>
          </a:p>
          <a:p>
            <a:pPr marL="0" indent="0">
              <a:buFont typeface="Arial"/>
              <a:buNone/>
            </a:pPr>
            <a:endParaRPr lang="en-US" sz="2000" dirty="0" smtClean="0"/>
          </a:p>
          <a:p>
            <a:pPr marL="0" indent="0">
              <a:buFont typeface="Arial"/>
              <a:buNone/>
            </a:pPr>
            <a:endParaRPr lang="en-US" sz="2000" dirty="0"/>
          </a:p>
        </p:txBody>
      </p:sp>
    </p:spTree>
    <p:extLst>
      <p:ext uri="{BB962C8B-B14F-4D97-AF65-F5344CB8AC3E}">
        <p14:creationId xmlns:p14="http://schemas.microsoft.com/office/powerpoint/2010/main" val="182371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Genetic Variations</a:t>
            </a:r>
            <a:endParaRPr lang="en-US" dirty="0"/>
          </a:p>
        </p:txBody>
      </p:sp>
      <p:sp>
        <p:nvSpPr>
          <p:cNvPr id="3" name="Content Placeholder 2"/>
          <p:cNvSpPr>
            <a:spLocks noGrp="1"/>
          </p:cNvSpPr>
          <p:nvPr>
            <p:ph idx="1"/>
          </p:nvPr>
        </p:nvSpPr>
        <p:spPr>
          <a:xfrm>
            <a:off x="275778" y="1600200"/>
            <a:ext cx="9157984" cy="4525963"/>
          </a:xfrm>
        </p:spPr>
        <p:txBody>
          <a:bodyPr>
            <a:normAutofit/>
          </a:bodyPr>
          <a:lstStyle/>
          <a:p>
            <a:r>
              <a:rPr lang="en-US" dirty="0" smtClean="0"/>
              <a:t>Single nucleotide variants (SNVs)</a:t>
            </a:r>
          </a:p>
          <a:p>
            <a:pPr marL="0" indent="0">
              <a:buNone/>
            </a:pPr>
            <a:endParaRPr lang="en-US" dirty="0" smtClean="0"/>
          </a:p>
          <a:p>
            <a:r>
              <a:rPr lang="en-US" dirty="0" smtClean="0"/>
              <a:t>Short insertions and deletions (</a:t>
            </a:r>
            <a:r>
              <a:rPr lang="en-US" dirty="0" err="1"/>
              <a:t>I</a:t>
            </a:r>
            <a:r>
              <a:rPr lang="en-US" dirty="0" err="1" smtClean="0"/>
              <a:t>ndels</a:t>
            </a:r>
            <a:r>
              <a:rPr lang="en-US" dirty="0" smtClean="0"/>
              <a:t>)</a:t>
            </a:r>
          </a:p>
          <a:p>
            <a:pPr marL="0" indent="0">
              <a:buNone/>
            </a:pPr>
            <a:endParaRPr lang="en-US" dirty="0" smtClean="0"/>
          </a:p>
          <a:p>
            <a:r>
              <a:rPr lang="en-US" dirty="0" smtClean="0"/>
              <a:t>Structural variations (SVs)</a:t>
            </a:r>
          </a:p>
          <a:p>
            <a:pPr marL="0" indent="0">
              <a:buNone/>
            </a:pPr>
            <a:r>
              <a:rPr lang="en-US" dirty="0"/>
              <a:t>	</a:t>
            </a:r>
            <a:r>
              <a:rPr lang="en-US" dirty="0" smtClean="0"/>
              <a:t>– Sequence </a:t>
            </a:r>
            <a:r>
              <a:rPr lang="en-US" dirty="0"/>
              <a:t>variations of at least 50bp in size</a:t>
            </a:r>
          </a:p>
          <a:p>
            <a:pPr marL="0" indent="0">
              <a:buNone/>
            </a:pPr>
            <a:endParaRPr lang="en-US" dirty="0"/>
          </a:p>
        </p:txBody>
      </p:sp>
      <p:sp>
        <p:nvSpPr>
          <p:cNvPr id="9" name="Slide Number Placeholder 8"/>
          <p:cNvSpPr>
            <a:spLocks noGrp="1"/>
          </p:cNvSpPr>
          <p:nvPr>
            <p:ph type="sldNum" sz="quarter" idx="12"/>
          </p:nvPr>
        </p:nvSpPr>
        <p:spPr/>
        <p:txBody>
          <a:bodyPr/>
          <a:lstStyle/>
          <a:p>
            <a:fld id="{E948206E-3C40-9542-A99B-0596A059FEC0}" type="slidenum">
              <a:rPr lang="en-US" smtClean="0"/>
              <a:t>4</a:t>
            </a:fld>
            <a:endParaRPr lang="en-US"/>
          </a:p>
        </p:txBody>
      </p:sp>
      <p:sp>
        <p:nvSpPr>
          <p:cNvPr id="8" name="Rectangle 7"/>
          <p:cNvSpPr/>
          <p:nvPr/>
        </p:nvSpPr>
        <p:spPr>
          <a:xfrm>
            <a:off x="3688844" y="6554441"/>
            <a:ext cx="4777361" cy="307777"/>
          </a:xfrm>
          <a:prstGeom prst="rect">
            <a:avLst/>
          </a:prstGeom>
        </p:spPr>
        <p:txBody>
          <a:bodyPr wrap="square">
            <a:spAutoFit/>
          </a:bodyPr>
          <a:lstStyle/>
          <a:p>
            <a:r>
              <a:rPr lang="en-US" sz="1400" dirty="0" smtClean="0"/>
              <a:t>[1] </a:t>
            </a:r>
            <a:r>
              <a:rPr lang="en-US" sz="1400" dirty="0" err="1" smtClean="0"/>
              <a:t>Weischenfeldt</a:t>
            </a:r>
            <a:r>
              <a:rPr lang="en-US" sz="1400" dirty="0" smtClean="0"/>
              <a:t> J, et al. Nat Rev Genet, 2013.</a:t>
            </a:r>
            <a:endParaRPr lang="en-US" sz="1400" dirty="0"/>
          </a:p>
        </p:txBody>
      </p:sp>
    </p:spTree>
    <p:extLst>
      <p:ext uri="{BB962C8B-B14F-4D97-AF65-F5344CB8AC3E}">
        <p14:creationId xmlns:p14="http://schemas.microsoft.com/office/powerpoint/2010/main" val="3910326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Variations (SVs)</a:t>
            </a:r>
            <a:endParaRPr lang="en-US" dirty="0"/>
          </a:p>
        </p:txBody>
      </p:sp>
      <p:sp>
        <p:nvSpPr>
          <p:cNvPr id="3" name="Content Placeholder 2"/>
          <p:cNvSpPr>
            <a:spLocks noGrp="1"/>
          </p:cNvSpPr>
          <p:nvPr>
            <p:ph idx="1"/>
          </p:nvPr>
        </p:nvSpPr>
        <p:spPr/>
        <p:txBody>
          <a:bodyPr>
            <a:normAutofit/>
          </a:bodyPr>
          <a:lstStyle/>
          <a:p>
            <a:r>
              <a:rPr lang="en-US" dirty="0" smtClean="0"/>
              <a:t>SVs make up the majority of varying </a:t>
            </a:r>
            <a:r>
              <a:rPr lang="en-US" dirty="0"/>
              <a:t>nucleotides among </a:t>
            </a:r>
            <a:r>
              <a:rPr lang="en-US" dirty="0" smtClean="0"/>
              <a:t>humans.</a:t>
            </a:r>
          </a:p>
          <a:p>
            <a:endParaRPr lang="en-US" dirty="0" smtClean="0"/>
          </a:p>
          <a:p>
            <a:r>
              <a:rPr lang="en-US" dirty="0" smtClean="0"/>
              <a:t>More base pairs are altered as a result of SVs, than of single-nucleotide variations.</a:t>
            </a:r>
          </a:p>
          <a:p>
            <a:pPr lvl="1"/>
            <a:r>
              <a:rPr lang="en-US" dirty="0" smtClean="0"/>
              <a:t>A personal genome differs from the reference genome by </a:t>
            </a:r>
            <a:r>
              <a:rPr lang="en-US" u="sng" dirty="0" smtClean="0"/>
              <a:t>0.5-1% for SVs</a:t>
            </a:r>
            <a:r>
              <a:rPr lang="en-US" dirty="0" smtClean="0"/>
              <a:t>, and by </a:t>
            </a:r>
            <a:r>
              <a:rPr lang="en-US" u="sng" dirty="0" smtClean="0"/>
              <a:t>0.1% for SNVs</a:t>
            </a:r>
            <a:r>
              <a:rPr lang="en-US" dirty="0" smtClean="0"/>
              <a:t>.</a:t>
            </a:r>
          </a:p>
          <a:p>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E948206E-3C40-9542-A99B-0596A059FEC0}" type="slidenum">
              <a:rPr lang="en-US" smtClean="0"/>
              <a:t>5</a:t>
            </a:fld>
            <a:endParaRPr lang="en-US"/>
          </a:p>
        </p:txBody>
      </p:sp>
      <p:sp>
        <p:nvSpPr>
          <p:cNvPr id="6" name="Rectangle 5"/>
          <p:cNvSpPr/>
          <p:nvPr/>
        </p:nvSpPr>
        <p:spPr>
          <a:xfrm>
            <a:off x="3688844" y="6337727"/>
            <a:ext cx="4777361" cy="523220"/>
          </a:xfrm>
          <a:prstGeom prst="rect">
            <a:avLst/>
          </a:prstGeom>
        </p:spPr>
        <p:txBody>
          <a:bodyPr wrap="square">
            <a:spAutoFit/>
          </a:bodyPr>
          <a:lstStyle/>
          <a:p>
            <a:r>
              <a:rPr lang="en-US" sz="1400" dirty="0" smtClean="0"/>
              <a:t>[1] </a:t>
            </a:r>
            <a:r>
              <a:rPr lang="en-US" sz="1400" dirty="0" err="1" smtClean="0"/>
              <a:t>Weischenfeldt</a:t>
            </a:r>
            <a:r>
              <a:rPr lang="en-US" sz="1400" dirty="0" smtClean="0"/>
              <a:t> J, et al. Nat Rev Genet, 2013.</a:t>
            </a:r>
          </a:p>
          <a:p>
            <a:r>
              <a:rPr lang="en-US" sz="1400" dirty="0" smtClean="0"/>
              <a:t>[2] Pang AW, et al. Genome </a:t>
            </a:r>
            <a:r>
              <a:rPr lang="en-US" sz="1400" dirty="0" err="1" smtClean="0"/>
              <a:t>Biol</a:t>
            </a:r>
            <a:r>
              <a:rPr lang="en-US" sz="1400" dirty="0" smtClean="0"/>
              <a:t>, 2010.</a:t>
            </a:r>
            <a:endParaRPr lang="en-US" sz="1400" dirty="0"/>
          </a:p>
        </p:txBody>
      </p:sp>
    </p:spTree>
    <p:extLst>
      <p:ext uri="{BB962C8B-B14F-4D97-AF65-F5344CB8AC3E}">
        <p14:creationId xmlns:p14="http://schemas.microsoft.com/office/powerpoint/2010/main" val="9383280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1000GP SV Analysis</a:t>
            </a:r>
            <a:endParaRPr lang="en-US" dirty="0"/>
          </a:p>
        </p:txBody>
      </p:sp>
      <p:sp>
        <p:nvSpPr>
          <p:cNvPr id="3" name="Content Placeholder 2"/>
          <p:cNvSpPr>
            <a:spLocks noGrp="1"/>
          </p:cNvSpPr>
          <p:nvPr>
            <p:ph idx="1"/>
          </p:nvPr>
        </p:nvSpPr>
        <p:spPr/>
        <p:txBody>
          <a:bodyPr/>
          <a:lstStyle/>
          <a:p>
            <a:r>
              <a:rPr lang="en-US" dirty="0" smtClean="0"/>
              <a:t>Discover and genotype major classes of SVs</a:t>
            </a:r>
          </a:p>
          <a:p>
            <a:r>
              <a:rPr lang="en-US" dirty="0" smtClean="0"/>
              <a:t>Enable integration of these SVs into phased reference panel for population and genetic studies</a:t>
            </a:r>
          </a:p>
          <a:p>
            <a:endParaRPr lang="en-US" dirty="0"/>
          </a:p>
        </p:txBody>
      </p:sp>
      <p:sp>
        <p:nvSpPr>
          <p:cNvPr id="4" name="Slide Number Placeholder 3"/>
          <p:cNvSpPr>
            <a:spLocks noGrp="1"/>
          </p:cNvSpPr>
          <p:nvPr>
            <p:ph type="sldNum" sz="quarter" idx="12"/>
          </p:nvPr>
        </p:nvSpPr>
        <p:spPr/>
        <p:txBody>
          <a:bodyPr/>
          <a:lstStyle/>
          <a:p>
            <a:fld id="{E948206E-3C40-9542-A99B-0596A059FEC0}" type="slidenum">
              <a:rPr lang="en-US" smtClean="0"/>
              <a:t>6</a:t>
            </a:fld>
            <a:endParaRPr lang="en-US"/>
          </a:p>
        </p:txBody>
      </p:sp>
      <p:sp>
        <p:nvSpPr>
          <p:cNvPr id="5" name="Rectangle 4"/>
          <p:cNvSpPr/>
          <p:nvPr/>
        </p:nvSpPr>
        <p:spPr>
          <a:xfrm>
            <a:off x="3688844" y="6554441"/>
            <a:ext cx="4777361" cy="307777"/>
          </a:xfrm>
          <a:prstGeom prst="rect">
            <a:avLst/>
          </a:prstGeom>
        </p:spPr>
        <p:txBody>
          <a:bodyPr wrap="square">
            <a:spAutoFit/>
          </a:bodyPr>
          <a:lstStyle/>
          <a:p>
            <a:r>
              <a:rPr lang="en-US" sz="1400" dirty="0" smtClean="0"/>
              <a:t>[3] 1000GP SV main paper. Submitted to Nature.</a:t>
            </a:r>
            <a:endParaRPr lang="en-US" sz="1400" dirty="0"/>
          </a:p>
        </p:txBody>
      </p:sp>
    </p:spTree>
    <p:extLst>
      <p:ext uri="{BB962C8B-B14F-4D97-AF65-F5344CB8AC3E}">
        <p14:creationId xmlns:p14="http://schemas.microsoft.com/office/powerpoint/2010/main" val="3285180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Statistics of 1000GP SV Phase3</a:t>
            </a:r>
            <a:endParaRPr lang="en-US" dirty="0"/>
          </a:p>
        </p:txBody>
      </p:sp>
      <p:sp>
        <p:nvSpPr>
          <p:cNvPr id="3" name="Content Placeholder 2"/>
          <p:cNvSpPr>
            <a:spLocks noGrp="1"/>
          </p:cNvSpPr>
          <p:nvPr>
            <p:ph idx="1"/>
          </p:nvPr>
        </p:nvSpPr>
        <p:spPr/>
        <p:txBody>
          <a:bodyPr/>
          <a:lstStyle/>
          <a:p>
            <a:r>
              <a:rPr lang="en-US" dirty="0" smtClean="0"/>
              <a:t>68,818 SVs</a:t>
            </a:r>
          </a:p>
          <a:p>
            <a:r>
              <a:rPr lang="en-US" dirty="0" smtClean="0"/>
              <a:t>2,504 unrelated individuals</a:t>
            </a:r>
          </a:p>
          <a:p>
            <a:r>
              <a:rPr lang="en-US" dirty="0" smtClean="0"/>
              <a:t>26 populations</a:t>
            </a:r>
          </a:p>
          <a:p>
            <a:r>
              <a:rPr lang="en-US" dirty="0" smtClean="0"/>
              <a:t>37,250 SVs with resolved breakpoints</a:t>
            </a:r>
            <a:endParaRPr lang="en-US" dirty="0"/>
          </a:p>
        </p:txBody>
      </p:sp>
      <p:sp>
        <p:nvSpPr>
          <p:cNvPr id="4" name="Slide Number Placeholder 3"/>
          <p:cNvSpPr>
            <a:spLocks noGrp="1"/>
          </p:cNvSpPr>
          <p:nvPr>
            <p:ph type="sldNum" sz="quarter" idx="12"/>
          </p:nvPr>
        </p:nvSpPr>
        <p:spPr/>
        <p:txBody>
          <a:bodyPr/>
          <a:lstStyle/>
          <a:p>
            <a:fld id="{E948206E-3C40-9542-A99B-0596A059FEC0}" type="slidenum">
              <a:rPr lang="en-US" smtClean="0"/>
              <a:t>7</a:t>
            </a:fld>
            <a:endParaRPr lang="en-US"/>
          </a:p>
        </p:txBody>
      </p:sp>
      <p:sp>
        <p:nvSpPr>
          <p:cNvPr id="6" name="Rectangle 5"/>
          <p:cNvSpPr/>
          <p:nvPr/>
        </p:nvSpPr>
        <p:spPr>
          <a:xfrm>
            <a:off x="3688844" y="6554441"/>
            <a:ext cx="4777361" cy="307777"/>
          </a:xfrm>
          <a:prstGeom prst="rect">
            <a:avLst/>
          </a:prstGeom>
        </p:spPr>
        <p:txBody>
          <a:bodyPr wrap="square">
            <a:spAutoFit/>
          </a:bodyPr>
          <a:lstStyle/>
          <a:p>
            <a:r>
              <a:rPr lang="en-US" sz="1400" dirty="0" smtClean="0"/>
              <a:t>[3] 1000GP SV main paper. Submitted to Nature.</a:t>
            </a:r>
            <a:endParaRPr lang="en-US" sz="1400" dirty="0"/>
          </a:p>
        </p:txBody>
      </p:sp>
    </p:spTree>
    <p:extLst>
      <p:ext uri="{BB962C8B-B14F-4D97-AF65-F5344CB8AC3E}">
        <p14:creationId xmlns:p14="http://schemas.microsoft.com/office/powerpoint/2010/main" val="3146110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a:t>
            </a:r>
            <a:r>
              <a:rPr lang="en-US" dirty="0"/>
              <a:t>of Different </a:t>
            </a:r>
            <a:r>
              <a:rPr lang="en-US" dirty="0" smtClean="0"/>
              <a:t>SVs</a:t>
            </a:r>
            <a:br>
              <a:rPr lang="en-US" dirty="0" smtClean="0"/>
            </a:br>
            <a:r>
              <a:rPr lang="en-US" dirty="0" smtClean="0"/>
              <a:t>in Normal </a:t>
            </a:r>
            <a:r>
              <a:rPr lang="en-US" dirty="0"/>
              <a:t>Human Populations</a:t>
            </a:r>
          </a:p>
        </p:txBody>
      </p:sp>
      <p:sp>
        <p:nvSpPr>
          <p:cNvPr id="3" name="Slide Number Placeholder 2"/>
          <p:cNvSpPr>
            <a:spLocks noGrp="1"/>
          </p:cNvSpPr>
          <p:nvPr>
            <p:ph type="sldNum" sz="quarter" idx="12"/>
          </p:nvPr>
        </p:nvSpPr>
        <p:spPr/>
        <p:txBody>
          <a:bodyPr/>
          <a:lstStyle/>
          <a:p>
            <a:fld id="{E948206E-3C40-9542-A99B-0596A059FEC0}" type="slidenum">
              <a:rPr lang="en-US" smtClean="0"/>
              <a:t>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533457005"/>
              </p:ext>
            </p:extLst>
          </p:nvPr>
        </p:nvGraphicFramePr>
        <p:xfrm>
          <a:off x="1006475" y="1635125"/>
          <a:ext cx="7131050"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6531" y="6481335"/>
            <a:ext cx="8306631" cy="646331"/>
          </a:xfrm>
          <a:prstGeom prst="rect">
            <a:avLst/>
          </a:prstGeom>
          <a:noFill/>
        </p:spPr>
        <p:txBody>
          <a:bodyPr wrap="none" rtlCol="0">
            <a:spAutoFit/>
          </a:bodyPr>
          <a:lstStyle/>
          <a:p>
            <a:r>
              <a:rPr lang="en-US" b="1" dirty="0" smtClean="0"/>
              <a:t>           Total ~70K SVs from over 2,500 normal individuals (the 1000 Genomes Project)</a:t>
            </a:r>
          </a:p>
          <a:p>
            <a:endParaRPr lang="en-US" b="1" dirty="0"/>
          </a:p>
        </p:txBody>
      </p:sp>
    </p:spTree>
    <p:extLst>
      <p:ext uri="{BB962C8B-B14F-4D97-AF65-F5344CB8AC3E}">
        <p14:creationId xmlns:p14="http://schemas.microsoft.com/office/powerpoint/2010/main" val="35565192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Different SVs Stratified by Allele Frequency</a:t>
            </a:r>
            <a:endParaRPr lang="en-US" dirty="0"/>
          </a:p>
        </p:txBody>
      </p:sp>
      <p:sp>
        <p:nvSpPr>
          <p:cNvPr id="3" name="Slide Number Placeholder 2"/>
          <p:cNvSpPr>
            <a:spLocks noGrp="1"/>
          </p:cNvSpPr>
          <p:nvPr>
            <p:ph type="sldNum" sz="quarter" idx="12"/>
          </p:nvPr>
        </p:nvSpPr>
        <p:spPr/>
        <p:txBody>
          <a:bodyPr/>
          <a:lstStyle/>
          <a:p>
            <a:fld id="{E948206E-3C40-9542-A99B-0596A059FEC0}" type="slidenum">
              <a:rPr lang="en-US" smtClean="0"/>
              <a:t>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72425163"/>
              </p:ext>
            </p:extLst>
          </p:nvPr>
        </p:nvGraphicFramePr>
        <p:xfrm>
          <a:off x="383958" y="1587284"/>
          <a:ext cx="8201244" cy="45751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8327" y="5928714"/>
            <a:ext cx="7408999" cy="338554"/>
          </a:xfrm>
          <a:prstGeom prst="rect">
            <a:avLst/>
          </a:prstGeom>
          <a:solidFill>
            <a:srgbClr val="FFFFFF"/>
          </a:solidFill>
        </p:spPr>
        <p:txBody>
          <a:bodyPr wrap="none" rtlCol="0">
            <a:spAutoFit/>
          </a:bodyPr>
          <a:lstStyle/>
          <a:p>
            <a:r>
              <a:rPr lang="en-US" sz="1600" dirty="0" smtClean="0"/>
              <a:t>(0, 0.001]                                                   (0.001, 0.01]                                              (0.01, 1]</a:t>
            </a:r>
            <a:endParaRPr lang="en-US" sz="1600" dirty="0"/>
          </a:p>
        </p:txBody>
      </p:sp>
      <p:sp>
        <p:nvSpPr>
          <p:cNvPr id="10" name="Right Arrow 9"/>
          <p:cNvSpPr/>
          <p:nvPr/>
        </p:nvSpPr>
        <p:spPr>
          <a:xfrm>
            <a:off x="1179557" y="6183950"/>
            <a:ext cx="6349675" cy="655375"/>
          </a:xfrm>
          <a:prstGeom prst="rightArrow">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Rare SVs                                                                            Common SVs</a:t>
            </a:r>
            <a:endParaRPr lang="en-US" dirty="0">
              <a:solidFill>
                <a:schemeClr val="tx1"/>
              </a:solidFill>
            </a:endParaRPr>
          </a:p>
        </p:txBody>
      </p:sp>
      <p:sp>
        <p:nvSpPr>
          <p:cNvPr id="11" name="Rectangle 10"/>
          <p:cNvSpPr/>
          <p:nvPr/>
        </p:nvSpPr>
        <p:spPr>
          <a:xfrm>
            <a:off x="7704081" y="5786618"/>
            <a:ext cx="1676987" cy="584776"/>
          </a:xfrm>
          <a:prstGeom prst="rect">
            <a:avLst/>
          </a:prstGeom>
        </p:spPr>
        <p:txBody>
          <a:bodyPr wrap="square">
            <a:spAutoFit/>
          </a:bodyPr>
          <a:lstStyle/>
          <a:p>
            <a:r>
              <a:rPr lang="en-US" sz="1600" dirty="0" smtClean="0"/>
              <a:t>Allele frequency </a:t>
            </a:r>
            <a:r>
              <a:rPr lang="en-US" sz="1600" dirty="0"/>
              <a:t>bins</a:t>
            </a:r>
          </a:p>
        </p:txBody>
      </p:sp>
      <p:sp>
        <p:nvSpPr>
          <p:cNvPr id="12" name="Rectangle 11"/>
          <p:cNvSpPr/>
          <p:nvPr/>
        </p:nvSpPr>
        <p:spPr>
          <a:xfrm>
            <a:off x="-56132" y="1335179"/>
            <a:ext cx="1853128" cy="369332"/>
          </a:xfrm>
          <a:prstGeom prst="rect">
            <a:avLst/>
          </a:prstGeom>
        </p:spPr>
        <p:txBody>
          <a:bodyPr wrap="square">
            <a:spAutoFit/>
          </a:bodyPr>
          <a:lstStyle/>
          <a:p>
            <a:r>
              <a:rPr lang="en-US" dirty="0" smtClean="0"/>
              <a:t>Number of SVs</a:t>
            </a:r>
            <a:endParaRPr lang="en-US" dirty="0"/>
          </a:p>
        </p:txBody>
      </p:sp>
    </p:spTree>
    <p:extLst>
      <p:ext uri="{BB962C8B-B14F-4D97-AF65-F5344CB8AC3E}">
        <p14:creationId xmlns:p14="http://schemas.microsoft.com/office/powerpoint/2010/main" val="13326237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6595</TotalTime>
  <Words>1907</Words>
  <Application>Microsoft Macintosh PowerPoint</Application>
  <PresentationFormat>On-screen Show (4:3)</PresentationFormat>
  <Paragraphs>359</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1000 Genomes Phase3 SV Analyses (Mainly Focus on Analyses Contributed by Gerstein Lab)</vt:lpstr>
      <vt:lpstr>Outline</vt:lpstr>
      <vt:lpstr>Outline</vt:lpstr>
      <vt:lpstr>Human Genetic Variations</vt:lpstr>
      <vt:lpstr>Structural Variations (SVs)</vt:lpstr>
      <vt:lpstr>Objective of 1000GP SV Analysis</vt:lpstr>
      <vt:lpstr>Summary Statistics of 1000GP SV Phase3</vt:lpstr>
      <vt:lpstr>Distribution of Different SVs in Normal Human Populations</vt:lpstr>
      <vt:lpstr>Distribution of Different SVs Stratified by Allele Frequency</vt:lpstr>
      <vt:lpstr>Outline</vt:lpstr>
      <vt:lpstr>Outline</vt:lpstr>
      <vt:lpstr>Enrichment Overlap Analysis</vt:lpstr>
      <vt:lpstr>Measure of Overlap between SVs and Genomic Elements</vt:lpstr>
      <vt:lpstr>Permutation Tests</vt:lpstr>
      <vt:lpstr>PowerPoint Presentation</vt:lpstr>
      <vt:lpstr>PowerPoint Presentation</vt:lpstr>
      <vt:lpstr>Conclusion</vt:lpstr>
      <vt:lpstr>Outline</vt:lpstr>
      <vt:lpstr>Outline</vt:lpstr>
      <vt:lpstr>Personal Diploid Genome and Effects on SVs</vt:lpstr>
      <vt:lpstr>Personal Genome Construction</vt:lpstr>
      <vt:lpstr>Outline</vt:lpstr>
      <vt:lpstr>Outline</vt:lpstr>
      <vt:lpstr>BreakSeq Annotation</vt:lpstr>
      <vt:lpstr>Formation Mechanism Comparison</vt:lpstr>
      <vt:lpstr>Repeat-mediated NAHR Events</vt:lpstr>
      <vt:lpstr>Outline</vt:lpstr>
      <vt:lpstr>Outline</vt:lpstr>
      <vt:lpstr>PowerPoint Presentation</vt:lpstr>
      <vt:lpstr>PowerPoint Presentation</vt:lpstr>
      <vt:lpstr>Stop-gain (median derived allele counts)</vt:lpstr>
      <vt:lpstr>Acknowledgements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 Zhang</dc:creator>
  <cp:lastModifiedBy>Yan Zhang</cp:lastModifiedBy>
  <cp:revision>1469</cp:revision>
  <dcterms:created xsi:type="dcterms:W3CDTF">2014-04-16T14:17:35Z</dcterms:created>
  <dcterms:modified xsi:type="dcterms:W3CDTF">2015-07-29T02:14:55Z</dcterms:modified>
</cp:coreProperties>
</file>