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62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21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24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943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03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76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7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17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517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6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856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9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84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5301A-A331-C94B-8AD3-A164893AE37C}" type="datetimeFigureOut">
              <a:rPr lang="en-US" smtClean="0"/>
              <a:t>7/30/15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BAF68-1DA5-C446-B48F-2EE547F2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52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Variant calling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60401" y="1460433"/>
            <a:ext cx="7224563" cy="3407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To follow up on Kevin's comment, right now I have called ~80 unique tumor-normal pairs from TCGA breast using </a:t>
            </a:r>
            <a:r>
              <a:rPr lang="en-US" dirty="0" err="1" smtClean="0"/>
              <a:t>SwiftSeq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 For each pair, we have 3 sets of SNV calls (</a:t>
            </a:r>
            <a:r>
              <a:rPr lang="en-US" dirty="0" err="1" smtClean="0"/>
              <a:t>MuTect</a:t>
            </a:r>
            <a:r>
              <a:rPr lang="en-US" dirty="0" smtClean="0"/>
              <a:t>, </a:t>
            </a:r>
            <a:r>
              <a:rPr lang="en-US" dirty="0" err="1" smtClean="0"/>
              <a:t>Strelka</a:t>
            </a:r>
            <a:r>
              <a:rPr lang="en-US" dirty="0" smtClean="0"/>
              <a:t>, &amp; </a:t>
            </a:r>
            <a:r>
              <a:rPr lang="en-US" dirty="0" err="1" smtClean="0"/>
              <a:t>Varscan</a:t>
            </a:r>
            <a:r>
              <a:rPr lang="en-US" dirty="0" smtClean="0"/>
              <a:t> 2) and two sets of </a:t>
            </a:r>
            <a:r>
              <a:rPr lang="en-US" dirty="0" err="1" smtClean="0"/>
              <a:t>indel</a:t>
            </a:r>
            <a:r>
              <a:rPr lang="en-US" dirty="0" smtClean="0"/>
              <a:t> calls (</a:t>
            </a:r>
            <a:r>
              <a:rPr lang="en-US" dirty="0" err="1" smtClean="0"/>
              <a:t>Strelka</a:t>
            </a:r>
            <a:r>
              <a:rPr lang="en-US" dirty="0" smtClean="0"/>
              <a:t> &amp; </a:t>
            </a:r>
            <a:r>
              <a:rPr lang="en-US" dirty="0" err="1" smtClean="0"/>
              <a:t>Varscan</a:t>
            </a:r>
            <a:r>
              <a:rPr lang="en-US" dirty="0" smtClean="0"/>
              <a:t> 2). 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Structural variant calls were made with </a:t>
            </a:r>
            <a:r>
              <a:rPr lang="en-US" dirty="0" err="1" smtClean="0"/>
              <a:t>Delly</a:t>
            </a:r>
            <a:r>
              <a:rPr lang="en-US" dirty="0" smtClean="0"/>
              <a:t>.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I'll also have copy number, purity, and </a:t>
            </a:r>
            <a:r>
              <a:rPr lang="en-US" dirty="0" err="1" smtClean="0"/>
              <a:t>ploidy</a:t>
            </a:r>
            <a:r>
              <a:rPr lang="en-US" dirty="0" smtClean="0"/>
              <a:t> calls from the WGS data using ASCAT. 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dirty="0" smtClean="0"/>
              <a:t>Regarding </a:t>
            </a:r>
            <a:r>
              <a:rPr lang="en-US" dirty="0" err="1" smtClean="0"/>
              <a:t>germline</a:t>
            </a:r>
            <a:r>
              <a:rPr lang="en-US" dirty="0" smtClean="0"/>
              <a:t>, for 98 WGS BRCA samples I've performed single sample calling with Platypus and multi-sample calling with GATK </a:t>
            </a:r>
            <a:r>
              <a:rPr lang="en-US" dirty="0" err="1" smtClean="0"/>
              <a:t>HaplotypeCaller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398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If we just want to look at enhancer activity we can create a custom capture for the regions you want. </a:t>
            </a:r>
          </a:p>
          <a:p>
            <a:r>
              <a:rPr lang="en-US" dirty="0" smtClean="0"/>
              <a:t>With </a:t>
            </a:r>
            <a:r>
              <a:rPr lang="en-US" dirty="0" smtClean="0">
                <a:solidFill>
                  <a:srgbClr val="FF0000"/>
                </a:solidFill>
              </a:rPr>
              <a:t>10000</a:t>
            </a:r>
            <a:r>
              <a:rPr lang="en-US" dirty="0" smtClean="0"/>
              <a:t> sites it should be feasible. </a:t>
            </a:r>
          </a:p>
          <a:p>
            <a:r>
              <a:rPr lang="en-US" dirty="0" smtClean="0"/>
              <a:t>Testing the mutants however will need to be done after the enhancer assay (pick the top 200 or so, perform </a:t>
            </a:r>
            <a:r>
              <a:rPr lang="en-US" dirty="0" err="1" smtClean="0"/>
              <a:t>wt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err="1" smtClean="0"/>
              <a:t>mut</a:t>
            </a:r>
            <a:r>
              <a:rPr lang="en-US" dirty="0" smtClean="0"/>
              <a:t>) due to the time and costs of creating the mutated enhancers (similar to the data I produced a while back for </a:t>
            </a:r>
            <a:r>
              <a:rPr lang="en-US" dirty="0" err="1" smtClean="0"/>
              <a:t>Gersteins</a:t>
            </a:r>
            <a:r>
              <a:rPr lang="en-US" dirty="0" smtClean="0"/>
              <a:t> lab).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792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Variants Number estimates in PCAWG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US" dirty="0" smtClean="0"/>
              <a:t>In PCAWG, there are 207 BRCA samples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1,235,299 variants in total for these 207 samples, </a:t>
            </a:r>
            <a:r>
              <a:rPr lang="en-US" dirty="0" smtClean="0">
                <a:solidFill>
                  <a:srgbClr val="0000FF"/>
                </a:solidFill>
              </a:rPr>
              <a:t>excluding the gap region and blacklist regions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Conservative estimation: average mutation rate =1,235,299/3billion = </a:t>
            </a:r>
            <a:r>
              <a:rPr lang="en-US" dirty="0" smtClean="0">
                <a:solidFill>
                  <a:srgbClr val="FF0000"/>
                </a:solidFill>
              </a:rPr>
              <a:t>0.0004117663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995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do we expect within the the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enhancers are enriched in open chromatin regions -&gt; slightly higher mutation rate than other</a:t>
            </a:r>
          </a:p>
          <a:p>
            <a:r>
              <a:rPr lang="en-US" dirty="0" smtClean="0"/>
              <a:t>N_var_per_1k_enhancer = 1000 * </a:t>
            </a:r>
            <a:r>
              <a:rPr lang="en-US" dirty="0" smtClean="0">
                <a:solidFill>
                  <a:srgbClr val="FF0000"/>
                </a:solidFill>
              </a:rPr>
              <a:t>0.0004117663</a:t>
            </a:r>
            <a:r>
              <a:rPr lang="en-US" dirty="0" smtClean="0"/>
              <a:t> = 0.4117663</a:t>
            </a:r>
          </a:p>
          <a:p>
            <a:r>
              <a:rPr lang="en-US" dirty="0"/>
              <a:t>On average , </a:t>
            </a:r>
            <a:r>
              <a:rPr lang="en-US" dirty="0" smtClean="0"/>
              <a:t>for 10k enhancers, in total we have 0.4117663 * 10,000 = 411.7663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116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0"/>
            <a:ext cx="85211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075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438913"/>
              </p:ext>
            </p:extLst>
          </p:nvPr>
        </p:nvGraphicFramePr>
        <p:xfrm>
          <a:off x="1524000" y="326816"/>
          <a:ext cx="60960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 of variants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Expected Number</a:t>
                      </a:r>
                      <a:r>
                        <a:rPr lang="en-US" baseline="0" dirty="0" smtClean="0"/>
                        <a:t> of Enhancers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6625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2727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562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306682" y="3048007"/>
            <a:ext cx="6313318" cy="15594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sz="2000" dirty="0" smtClean="0"/>
              <a:t>For sure, we will have more than 200 variants in total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sz="2000" dirty="0" smtClean="0"/>
              <a:t>Suppose, </a:t>
            </a:r>
            <a:r>
              <a:rPr lang="en-US" sz="2000" dirty="0" smtClean="0">
                <a:solidFill>
                  <a:srgbClr val="FF0000"/>
                </a:solidFill>
              </a:rPr>
              <a:t>10%</a:t>
            </a:r>
            <a:r>
              <a:rPr lang="en-US" sz="2000" dirty="0" smtClean="0"/>
              <a:t> of the 10k computationally predicted enhancers are positives, we will have 0.4117663 * 10,000 * 0.1 = 41.17663 in these active enhancers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68015" y="4910668"/>
            <a:ext cx="7378943" cy="92333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Conclusion: </a:t>
            </a:r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Possible to test all the variants in the + enhancers discovered by STAR-</a:t>
            </a:r>
            <a:r>
              <a:rPr lang="en-US" dirty="0" err="1" smtClean="0"/>
              <a:t>seq</a:t>
            </a:r>
            <a:endParaRPr lang="en-US" dirty="0" smtClean="0"/>
          </a:p>
          <a:p>
            <a:pPr marL="285750" indent="-285750">
              <a:buFont typeface="Wingdings" charset="2"/>
              <a:buChar char="Ø"/>
            </a:pPr>
            <a:r>
              <a:rPr lang="en-US" dirty="0" smtClean="0"/>
              <a:t>Impossible to test all the variants in all enhancers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41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046805" y="275443"/>
            <a:ext cx="4902762" cy="1053544"/>
            <a:chOff x="1454150" y="885031"/>
            <a:chExt cx="4902762" cy="1053544"/>
          </a:xfrm>
        </p:grpSpPr>
        <p:grpSp>
          <p:nvGrpSpPr>
            <p:cNvPr id="15" name="Group 14"/>
            <p:cNvGrpSpPr/>
            <p:nvPr/>
          </p:nvGrpSpPr>
          <p:grpSpPr>
            <a:xfrm>
              <a:off x="1460500" y="885031"/>
              <a:ext cx="4896412" cy="369332"/>
              <a:chOff x="1460500" y="885031"/>
              <a:chExt cx="4896412" cy="369332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2476500" y="885031"/>
                <a:ext cx="3880412" cy="369332"/>
                <a:chOff x="1254125" y="896937"/>
                <a:chExt cx="3880412" cy="369332"/>
              </a:xfrm>
            </p:grpSpPr>
            <p:sp>
              <p:nvSpPr>
                <p:cNvPr id="3" name="TextBox 2"/>
                <p:cNvSpPr txBox="1"/>
                <p:nvPr/>
              </p:nvSpPr>
              <p:spPr>
                <a:xfrm>
                  <a:off x="1254125" y="896937"/>
                  <a:ext cx="1754619" cy="369332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Strong promoter</a:t>
                  </a:r>
                  <a:endParaRPr lang="en-US" dirty="0"/>
                </a:p>
              </p:txBody>
            </p:sp>
            <p:sp>
              <p:nvSpPr>
                <p:cNvPr id="4" name="TextBox 3"/>
                <p:cNvSpPr txBox="1"/>
                <p:nvPr/>
              </p:nvSpPr>
              <p:spPr>
                <a:xfrm>
                  <a:off x="3008744" y="896937"/>
                  <a:ext cx="778203" cy="3693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25</a:t>
                  </a:r>
                  <a:r>
                    <a:rPr lang="en-US" dirty="0" smtClean="0"/>
                    <a:t>0bp</a:t>
                  </a:r>
                  <a:endParaRPr lang="en-US" dirty="0"/>
                </a:p>
              </p:txBody>
            </p:sp>
            <p:sp>
              <p:nvSpPr>
                <p:cNvPr id="5" name="TextBox 4"/>
                <p:cNvSpPr txBox="1"/>
                <p:nvPr/>
              </p:nvSpPr>
              <p:spPr>
                <a:xfrm>
                  <a:off x="3786947" y="896937"/>
                  <a:ext cx="569387" cy="369332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err="1" smtClean="0"/>
                    <a:t>mut</a:t>
                  </a:r>
                  <a:endParaRPr lang="en-US" dirty="0"/>
                </a:p>
              </p:txBody>
            </p:sp>
            <p:sp>
              <p:nvSpPr>
                <p:cNvPr id="6" name="TextBox 5"/>
                <p:cNvSpPr txBox="1"/>
                <p:nvPr/>
              </p:nvSpPr>
              <p:spPr>
                <a:xfrm>
                  <a:off x="4356334" y="896937"/>
                  <a:ext cx="778203" cy="3693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25</a:t>
                  </a:r>
                  <a:r>
                    <a:rPr lang="en-US" dirty="0" smtClean="0"/>
                    <a:t>0bp</a:t>
                  </a:r>
                  <a:endParaRPr lang="en-US" dirty="0"/>
                </a:p>
              </p:txBody>
            </p:sp>
          </p:grpSp>
          <p:sp>
            <p:nvSpPr>
              <p:cNvPr id="13" name="TextBox 12"/>
              <p:cNvSpPr txBox="1"/>
              <p:nvPr/>
            </p:nvSpPr>
            <p:spPr>
              <a:xfrm>
                <a:off x="1460500" y="885031"/>
                <a:ext cx="9178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somatic</a:t>
                </a:r>
                <a:endParaRPr lang="en-US" dirty="0"/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1454150" y="1569243"/>
              <a:ext cx="4896412" cy="369332"/>
              <a:chOff x="1454150" y="1569243"/>
              <a:chExt cx="4896412" cy="369332"/>
            </a:xfrm>
          </p:grpSpPr>
          <p:grpSp>
            <p:nvGrpSpPr>
              <p:cNvPr id="8" name="Group 7"/>
              <p:cNvGrpSpPr/>
              <p:nvPr/>
            </p:nvGrpSpPr>
            <p:grpSpPr>
              <a:xfrm>
                <a:off x="2470150" y="1569243"/>
                <a:ext cx="3880412" cy="369332"/>
                <a:chOff x="1254125" y="896937"/>
                <a:chExt cx="3880412" cy="369332"/>
              </a:xfrm>
            </p:grpSpPr>
            <p:sp>
              <p:nvSpPr>
                <p:cNvPr id="9" name="TextBox 8"/>
                <p:cNvSpPr txBox="1"/>
                <p:nvPr/>
              </p:nvSpPr>
              <p:spPr>
                <a:xfrm>
                  <a:off x="1254125" y="896937"/>
                  <a:ext cx="1754619" cy="369332"/>
                </a:xfrm>
                <a:prstGeom prst="rect">
                  <a:avLst/>
                </a:prstGeom>
                <a:solidFill>
                  <a:schemeClr val="accent3">
                    <a:lumMod val="75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Strong promoter</a:t>
                  </a:r>
                  <a:endParaRPr lang="en-US" dirty="0"/>
                </a:p>
              </p:txBody>
            </p:sp>
            <p:sp>
              <p:nvSpPr>
                <p:cNvPr id="10" name="TextBox 9"/>
                <p:cNvSpPr txBox="1"/>
                <p:nvPr/>
              </p:nvSpPr>
              <p:spPr>
                <a:xfrm>
                  <a:off x="3008744" y="896937"/>
                  <a:ext cx="778203" cy="3693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25</a:t>
                  </a:r>
                  <a:r>
                    <a:rPr lang="en-US" dirty="0" smtClean="0"/>
                    <a:t>0bp</a:t>
                  </a:r>
                  <a:endParaRPr lang="en-US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3786947" y="896937"/>
                  <a:ext cx="576901" cy="369332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wild</a:t>
                  </a:r>
                  <a:endParaRPr lang="en-US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4356334" y="896937"/>
                  <a:ext cx="778203" cy="369332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dirty="0" smtClean="0"/>
                    <a:t>25</a:t>
                  </a:r>
                  <a:r>
                    <a:rPr lang="en-US" dirty="0" smtClean="0"/>
                    <a:t>0bp</a:t>
                  </a:r>
                  <a:endParaRPr lang="en-US" dirty="0"/>
                </a:p>
              </p:txBody>
            </p:sp>
          </p:grpSp>
          <p:sp>
            <p:nvSpPr>
              <p:cNvPr id="14" name="TextBox 13"/>
              <p:cNvSpPr txBox="1"/>
              <p:nvPr/>
            </p:nvSpPr>
            <p:spPr>
              <a:xfrm>
                <a:off x="1454150" y="1569243"/>
                <a:ext cx="10151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germline</a:t>
                </a:r>
                <a:endParaRPr lang="en-US" dirty="0"/>
              </a:p>
            </p:txBody>
          </p:sp>
        </p:grpSp>
      </p:grpSp>
      <p:sp>
        <p:nvSpPr>
          <p:cNvPr id="18" name="TextBox 17"/>
          <p:cNvSpPr txBox="1"/>
          <p:nvPr/>
        </p:nvSpPr>
        <p:spPr>
          <a:xfrm>
            <a:off x="829624" y="1513484"/>
            <a:ext cx="7975600" cy="1409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sz="2400" dirty="0" smtClean="0"/>
              <a:t>Both are active, but no obvious difference in activities</a:t>
            </a:r>
          </a:p>
          <a:p>
            <a:pPr marL="285750" indent="-285750">
              <a:lnSpc>
                <a:spcPct val="120000"/>
              </a:lnSpc>
              <a:buFont typeface="Courier New"/>
              <a:buChar char="o"/>
            </a:pPr>
            <a:r>
              <a:rPr lang="en-US" sz="2400" dirty="0" smtClean="0"/>
              <a:t>Why must one germ line &amp; one somatic? Why not both somatic?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18559" y="3834018"/>
            <a:ext cx="40809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Testing other regions:</a:t>
            </a:r>
          </a:p>
          <a:p>
            <a:r>
              <a:rPr lang="en-US" sz="2000" b="1" i="1" u="sng" dirty="0"/>
              <a:t>Luciferase assay results for the wild-type and mutant versions of three regulatory regions repeatedly mutated in cancers.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7092" y="3186669"/>
            <a:ext cx="3262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Test both promoter &amp; enhancers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5324" y="2442634"/>
            <a:ext cx="4279900" cy="408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5418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428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Variant calling</vt:lpstr>
      <vt:lpstr>Enhancers</vt:lpstr>
      <vt:lpstr>Variants Number estimates in PCAWG</vt:lpstr>
      <vt:lpstr>How many do we expect within the the enhancers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Variants Number estimates in PCAWG</dc:title>
  <dc:creator>Jing Zhang</dc:creator>
  <cp:lastModifiedBy>Jing Zhang</cp:lastModifiedBy>
  <cp:revision>36</cp:revision>
  <dcterms:created xsi:type="dcterms:W3CDTF">2015-07-30T13:52:18Z</dcterms:created>
  <dcterms:modified xsi:type="dcterms:W3CDTF">2015-07-30T22:31:05Z</dcterms:modified>
</cp:coreProperties>
</file>