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0"/>
  </p:notesMasterIdLst>
  <p:sldIdLst>
    <p:sldId id="257" r:id="rId2"/>
    <p:sldId id="258" r:id="rId3"/>
    <p:sldId id="259" r:id="rId4"/>
    <p:sldId id="260" r:id="rId5"/>
    <p:sldId id="261" r:id="rId6"/>
    <p:sldId id="262" r:id="rId7"/>
    <p:sldId id="264" r:id="rId8"/>
    <p:sldId id="263"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1" d="100"/>
          <a:sy n="81" d="100"/>
        </p:scale>
        <p:origin x="-1832"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FB8043E-2713-C144-BA6B-03B1CA9CBFC8}" type="datetimeFigureOut">
              <a:rPr lang="en-US" smtClean="0"/>
              <a:t>23/07/15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CBFBC3E-00FD-474F-9F58-C5E6B5BD3924}" type="slidenum">
              <a:rPr lang="en-US" smtClean="0"/>
              <a:t>‹#›</a:t>
            </a:fld>
            <a:endParaRPr lang="en-US"/>
          </a:p>
        </p:txBody>
      </p:sp>
    </p:spTree>
    <p:extLst>
      <p:ext uri="{BB962C8B-B14F-4D97-AF65-F5344CB8AC3E}">
        <p14:creationId xmlns:p14="http://schemas.microsoft.com/office/powerpoint/2010/main" val="270148307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smtClean="0"/>
              <a:t>Click to edit Master subtitle style</a:t>
            </a:r>
            <a:endParaRPr lang="en-US"/>
          </a:p>
        </p:txBody>
      </p:sp>
      <p:sp>
        <p:nvSpPr>
          <p:cNvPr id="4" name="Date Placeholder 3"/>
          <p:cNvSpPr>
            <a:spLocks noGrp="1"/>
          </p:cNvSpPr>
          <p:nvPr>
            <p:ph type="dt" sz="half" idx="10"/>
          </p:nvPr>
        </p:nvSpPr>
        <p:spPr/>
        <p:txBody>
          <a:bodyPr/>
          <a:lstStyle/>
          <a:p>
            <a:fld id="{39EC8353-4C08-F544-A1B7-568527BADA14}"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052988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BA97A65C-B695-3345-8E07-037D27A983CE}"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824434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15D6C357-F64D-C143-8485-0AEA7ABE8241}"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599037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idx="1"/>
          </p:nvPr>
        </p:nvSpPr>
        <p:spPr/>
        <p:txBody>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Date Placeholder 3"/>
          <p:cNvSpPr>
            <a:spLocks noGrp="1"/>
          </p:cNvSpPr>
          <p:nvPr>
            <p:ph type="dt" sz="half" idx="10"/>
          </p:nvPr>
        </p:nvSpPr>
        <p:spPr/>
        <p:txBody>
          <a:bodyPr/>
          <a:lstStyle/>
          <a:p>
            <a:fld id="{596090C3-7217-0841-84DB-779CE6739C78}"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122951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smtClean="0"/>
              <a:t>Click to edit Master text styles</a:t>
            </a:r>
          </a:p>
        </p:txBody>
      </p:sp>
      <p:sp>
        <p:nvSpPr>
          <p:cNvPr id="4" name="Date Placeholder 3"/>
          <p:cNvSpPr>
            <a:spLocks noGrp="1"/>
          </p:cNvSpPr>
          <p:nvPr>
            <p:ph type="dt" sz="half" idx="10"/>
          </p:nvPr>
        </p:nvSpPr>
        <p:spPr/>
        <p:txBody>
          <a:bodyPr/>
          <a:lstStyle/>
          <a:p>
            <a:fld id="{60EA72A7-41E7-8C4B-ABBE-68127B2E14C8}"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1035995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Date Placeholder 4"/>
          <p:cNvSpPr>
            <a:spLocks noGrp="1"/>
          </p:cNvSpPr>
          <p:nvPr>
            <p:ph type="dt" sz="half" idx="10"/>
          </p:nvPr>
        </p:nvSpPr>
        <p:spPr/>
        <p:txBody>
          <a:bodyPr/>
          <a:lstStyle/>
          <a:p>
            <a:fld id="{7F0657C2-4574-CC42-BD94-BA9D15B80A31}"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771127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7" name="Date Placeholder 6"/>
          <p:cNvSpPr>
            <a:spLocks noGrp="1"/>
          </p:cNvSpPr>
          <p:nvPr>
            <p:ph type="dt" sz="half" idx="10"/>
          </p:nvPr>
        </p:nvSpPr>
        <p:spPr/>
        <p:txBody>
          <a:bodyPr/>
          <a:lstStyle/>
          <a:p>
            <a:fld id="{27C96C94-43CC-1348-AB2E-07B73F5E3092}"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788454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Date Placeholder 2"/>
          <p:cNvSpPr>
            <a:spLocks noGrp="1"/>
          </p:cNvSpPr>
          <p:nvPr>
            <p:ph type="dt" sz="half" idx="10"/>
          </p:nvPr>
        </p:nvSpPr>
        <p:spPr/>
        <p:txBody>
          <a:bodyPr/>
          <a:lstStyle/>
          <a:p>
            <a:fld id="{75A07AFC-060B-C747-9470-8B48D6172E7D}"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149229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60369-2AFF-A849-B405-FBA1C843B704}"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854674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68BC2262-5C0E-CA4C-A071-1E1F5AEE1C82}"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489336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smtClean="0"/>
              <a:t>Click to edit Master text styles</a:t>
            </a:r>
          </a:p>
        </p:txBody>
      </p:sp>
      <p:sp>
        <p:nvSpPr>
          <p:cNvPr id="5" name="Date Placeholder 4"/>
          <p:cNvSpPr>
            <a:spLocks noGrp="1"/>
          </p:cNvSpPr>
          <p:nvPr>
            <p:ph type="dt" sz="half" idx="10"/>
          </p:nvPr>
        </p:nvSpPr>
        <p:spPr/>
        <p:txBody>
          <a:bodyPr/>
          <a:lstStyle/>
          <a:p>
            <a:fld id="{A27AE91B-1D2C-584A-88E1-82668BEC31FE}"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68455070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84AC1E-86D1-3349-AC39-806838205DF2}"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E623E-B3A8-8944-9F63-321E437DA8A3}" type="slidenum">
              <a:rPr lang="en-US" smtClean="0">
                <a:solidFill>
                  <a:prstClr val="black">
                    <a:tint val="75000"/>
                  </a:prstClr>
                </a:solidFill>
                <a:latin typeface="Calibri"/>
              </a:rPr>
              <a:pPr/>
              <a:t>‹#›</a:t>
            </a:fld>
            <a:endParaRPr lang="en-US" dirty="0">
              <a:solidFill>
                <a:prstClr val="black">
                  <a:tint val="75000"/>
                </a:prstClr>
              </a:solidFill>
              <a:latin typeface="Calibri"/>
            </a:endParaRPr>
          </a:p>
        </p:txBody>
      </p:sp>
    </p:spTree>
    <p:extLst>
      <p:ext uri="{BB962C8B-B14F-4D97-AF65-F5344CB8AC3E}">
        <p14:creationId xmlns:p14="http://schemas.microsoft.com/office/powerpoint/2010/main" val="18827120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ctr" defTabSz="457200" rtl="0" eaLnBrk="1" latinLnBrk="0" hangingPunct="1">
        <a:spcBef>
          <a:spcPct val="0"/>
        </a:spcBef>
        <a:buNone/>
        <a:defRPr sz="4400" kern="1200">
          <a:solidFill>
            <a:srgbClr val="000090"/>
          </a:solidFill>
          <a:latin typeface="Helvetica"/>
          <a:ea typeface="+mj-ea"/>
          <a:cs typeface="Helvetica"/>
        </a:defRPr>
      </a:lvl1pPr>
    </p:titleStyle>
    <p:bodyStyle>
      <a:lvl1pPr marL="342900" indent="-342900" algn="l" defTabSz="457200" rtl="0" eaLnBrk="1" latinLnBrk="0" hangingPunct="1">
        <a:spcBef>
          <a:spcPct val="20000"/>
        </a:spcBef>
        <a:buFont typeface="Arial"/>
        <a:buChar char="•"/>
        <a:defRPr sz="2800" kern="1200">
          <a:solidFill>
            <a:schemeClr val="tx1"/>
          </a:solidFill>
          <a:latin typeface="Helvetica"/>
          <a:ea typeface="+mn-ea"/>
          <a:cs typeface="Helvetica"/>
        </a:defRPr>
      </a:lvl1pPr>
      <a:lvl2pPr marL="742950" indent="-285750" algn="l" defTabSz="457200" rtl="0" eaLnBrk="1" latinLnBrk="0" hangingPunct="1">
        <a:spcBef>
          <a:spcPct val="20000"/>
        </a:spcBef>
        <a:buFont typeface="Arial"/>
        <a:buChar char="–"/>
        <a:defRPr sz="2400" kern="1200">
          <a:solidFill>
            <a:schemeClr val="tx1"/>
          </a:solidFill>
          <a:latin typeface="Helvetica"/>
          <a:ea typeface="+mn-ea"/>
          <a:cs typeface="Helvetica"/>
        </a:defRPr>
      </a:lvl2pPr>
      <a:lvl3pPr marL="1143000" indent="-228600" algn="l" defTabSz="457200" rtl="0" eaLnBrk="1" latinLnBrk="0" hangingPunct="1">
        <a:spcBef>
          <a:spcPct val="20000"/>
        </a:spcBef>
        <a:buFont typeface="Arial"/>
        <a:buChar char="•"/>
        <a:defRPr sz="2000" kern="1200">
          <a:solidFill>
            <a:schemeClr val="tx1"/>
          </a:solidFill>
          <a:latin typeface="Helvetica"/>
          <a:ea typeface="+mn-ea"/>
          <a:cs typeface="Helvetica"/>
        </a:defRPr>
      </a:lvl3pPr>
      <a:lvl4pPr marL="1600200" indent="-228600" algn="l" defTabSz="457200" rtl="0" eaLnBrk="1" latinLnBrk="0" hangingPunct="1">
        <a:spcBef>
          <a:spcPct val="20000"/>
        </a:spcBef>
        <a:buFont typeface="Arial"/>
        <a:buChar char="–"/>
        <a:defRPr sz="1600" kern="1200">
          <a:solidFill>
            <a:schemeClr val="tx1"/>
          </a:solidFill>
          <a:latin typeface="Helvetica"/>
          <a:ea typeface="+mn-ea"/>
          <a:cs typeface="Helvetica"/>
        </a:defRPr>
      </a:lvl4pPr>
      <a:lvl5pPr marL="2057400" indent="-228600" algn="l" defTabSz="457200" rtl="0" eaLnBrk="1" latinLnBrk="0" hangingPunct="1">
        <a:spcBef>
          <a:spcPct val="20000"/>
        </a:spcBef>
        <a:buFont typeface="Arial"/>
        <a:buChar char="»"/>
        <a:defRPr sz="1600" kern="1200">
          <a:solidFill>
            <a:schemeClr val="tx1"/>
          </a:solidFill>
          <a:latin typeface="Helvetica"/>
          <a:ea typeface="+mn-ea"/>
          <a:cs typeface="Helvetica"/>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ncbi.nlm.nih.gov/bioproject/PRJNA183192" TargetMode="External"/><Relationship Id="rId4" Type="http://schemas.openxmlformats.org/officeDocument/2006/relationships/hyperlink" Target="http://www.sciencemag.org/content/347/6220/1260419.full" TargetMode="External"/><Relationship Id="rId1" Type="http://schemas.openxmlformats.org/officeDocument/2006/relationships/slideLayout" Target="../slideLayouts/slideLayout2.xml"/><Relationship Id="rId2" Type="http://schemas.openxmlformats.org/officeDocument/2006/relationships/hyperlink" Target="http://www.ebi.ac.uk/arrayexpress/experiments/E-MTAB-2836/"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Pseudogene Projects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9051900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GENCODE</a:t>
            </a:r>
            <a:endParaRPr lang="en-US" dirty="0"/>
          </a:p>
        </p:txBody>
      </p:sp>
      <p:sp>
        <p:nvSpPr>
          <p:cNvPr id="3" name="Content Placeholder 2"/>
          <p:cNvSpPr>
            <a:spLocks noGrp="1"/>
          </p:cNvSpPr>
          <p:nvPr>
            <p:ph idx="1"/>
          </p:nvPr>
        </p:nvSpPr>
        <p:spPr/>
        <p:txBody>
          <a:bodyPr>
            <a:normAutofit/>
          </a:bodyPr>
          <a:lstStyle/>
          <a:p>
            <a:r>
              <a:rPr lang="en-US" dirty="0" smtClean="0"/>
              <a:t>Improve mouse annotation</a:t>
            </a:r>
          </a:p>
          <a:p>
            <a:r>
              <a:rPr lang="en-US" dirty="0" smtClean="0"/>
              <a:t>Parents discovery</a:t>
            </a:r>
            <a:endParaRPr lang="en-US" dirty="0"/>
          </a:p>
          <a:p>
            <a:r>
              <a:rPr lang="en-US" dirty="0" smtClean="0"/>
              <a:t>Improve duplicated pseudogene annotation</a:t>
            </a:r>
          </a:p>
          <a:p>
            <a:r>
              <a:rPr lang="en-US" dirty="0" smtClean="0"/>
              <a:t>Look for </a:t>
            </a:r>
            <a:r>
              <a:rPr lang="en-US" dirty="0" err="1" smtClean="0"/>
              <a:t>miRNA</a:t>
            </a:r>
            <a:r>
              <a:rPr lang="en-US" dirty="0" smtClean="0"/>
              <a:t> binding sites in the 3’UTR</a:t>
            </a:r>
          </a:p>
          <a:p>
            <a:r>
              <a:rPr lang="en-US" dirty="0" smtClean="0"/>
              <a:t>Pseudogene transcription</a:t>
            </a:r>
            <a:endParaRPr lang="en-US" dirty="0"/>
          </a:p>
        </p:txBody>
      </p:sp>
      <p:sp>
        <p:nvSpPr>
          <p:cNvPr id="4" name="Date Placeholder 3"/>
          <p:cNvSpPr>
            <a:spLocks noGrp="1"/>
          </p:cNvSpPr>
          <p:nvPr>
            <p:ph type="dt" sz="half" idx="10"/>
          </p:nvPr>
        </p:nvSpPr>
        <p:spPr/>
        <p:txBody>
          <a:bodyPr/>
          <a:lstStyle/>
          <a:p>
            <a:fld id="{596090C3-7217-0841-84DB-779CE6739C78}"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2</a:t>
            </a:fld>
            <a:endParaRPr lang="en-US">
              <a:solidFill>
                <a:prstClr val="black">
                  <a:tint val="75000"/>
                </a:prstClr>
              </a:solidFill>
              <a:latin typeface="Calibri"/>
            </a:endParaRPr>
          </a:p>
        </p:txBody>
      </p:sp>
    </p:spTree>
    <p:extLst>
      <p:ext uri="{BB962C8B-B14F-4D97-AF65-F5344CB8AC3E}">
        <p14:creationId xmlns:p14="http://schemas.microsoft.com/office/powerpoint/2010/main" val="37543608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Mouse Projects</a:t>
            </a:r>
            <a:endParaRPr lang="en-US" dirty="0"/>
          </a:p>
        </p:txBody>
      </p:sp>
      <p:sp>
        <p:nvSpPr>
          <p:cNvPr id="3" name="Content Placeholder 2"/>
          <p:cNvSpPr>
            <a:spLocks noGrp="1"/>
          </p:cNvSpPr>
          <p:nvPr>
            <p:ph idx="1"/>
          </p:nvPr>
        </p:nvSpPr>
        <p:spPr/>
        <p:txBody>
          <a:bodyPr>
            <a:noAutofit/>
          </a:bodyPr>
          <a:lstStyle/>
          <a:p>
            <a:r>
              <a:rPr lang="en-US" sz="2400" dirty="0" smtClean="0"/>
              <a:t>Thomas Keane</a:t>
            </a:r>
          </a:p>
          <a:p>
            <a:r>
              <a:rPr lang="en-US" sz="2400" dirty="0" smtClean="0"/>
              <a:t>32 mouse strains sequenced </a:t>
            </a:r>
          </a:p>
          <a:p>
            <a:pPr lvl="1"/>
            <a:r>
              <a:rPr lang="en-US" dirty="0" smtClean="0"/>
              <a:t>18 published already </a:t>
            </a:r>
          </a:p>
          <a:p>
            <a:pPr lvl="1"/>
            <a:endParaRPr lang="en-US" dirty="0"/>
          </a:p>
          <a:p>
            <a:r>
              <a:rPr lang="en-US" sz="2400" dirty="0" smtClean="0"/>
              <a:t>Pseudogene variation in mouse strains</a:t>
            </a:r>
          </a:p>
          <a:p>
            <a:pPr lvl="1"/>
            <a:r>
              <a:rPr lang="en-US" dirty="0" smtClean="0"/>
              <a:t>Variants in </a:t>
            </a:r>
            <a:r>
              <a:rPr lang="en-US" dirty="0" err="1" smtClean="0"/>
              <a:t>pgenes</a:t>
            </a:r>
            <a:r>
              <a:rPr lang="en-US" dirty="0" smtClean="0"/>
              <a:t> </a:t>
            </a:r>
            <a:r>
              <a:rPr lang="en-US" dirty="0" err="1" smtClean="0"/>
              <a:t>vs</a:t>
            </a:r>
            <a:r>
              <a:rPr lang="en-US" dirty="0" smtClean="0"/>
              <a:t> coding regions </a:t>
            </a:r>
            <a:r>
              <a:rPr lang="en-US" dirty="0" err="1" smtClean="0"/>
              <a:t>vs</a:t>
            </a:r>
            <a:r>
              <a:rPr lang="en-US" dirty="0" smtClean="0"/>
              <a:t> </a:t>
            </a:r>
            <a:r>
              <a:rPr lang="en-US" dirty="0" err="1" smtClean="0"/>
              <a:t>ncRNAs</a:t>
            </a:r>
            <a:endParaRPr lang="en-US" dirty="0" smtClean="0"/>
          </a:p>
          <a:p>
            <a:pPr lvl="1"/>
            <a:r>
              <a:rPr lang="en-US" dirty="0" smtClean="0"/>
              <a:t>How pseudogenes sequences vary between strains</a:t>
            </a:r>
          </a:p>
          <a:p>
            <a:pPr lvl="1"/>
            <a:r>
              <a:rPr lang="en-US" dirty="0" smtClean="0"/>
              <a:t>How conserved are the </a:t>
            </a:r>
            <a:r>
              <a:rPr lang="en-US" dirty="0" err="1" smtClean="0"/>
              <a:t>pgenes</a:t>
            </a:r>
            <a:r>
              <a:rPr lang="en-US" dirty="0" smtClean="0"/>
              <a:t> among strains </a:t>
            </a:r>
          </a:p>
          <a:p>
            <a:pPr lvl="2"/>
            <a:r>
              <a:rPr lang="en-US" sz="2400" dirty="0" smtClean="0"/>
              <a:t>Evolutionary analysis</a:t>
            </a:r>
          </a:p>
          <a:p>
            <a:r>
              <a:rPr lang="en-US" sz="2400" dirty="0" smtClean="0"/>
              <a:t>1 monthly call </a:t>
            </a:r>
          </a:p>
          <a:p>
            <a:r>
              <a:rPr lang="en-US" sz="2400" dirty="0" smtClean="0"/>
              <a:t>30</a:t>
            </a:r>
            <a:r>
              <a:rPr lang="en-US" sz="2400" baseline="30000" dirty="0" smtClean="0"/>
              <a:t>th</a:t>
            </a:r>
            <a:r>
              <a:rPr lang="en-US" sz="2400" dirty="0" smtClean="0"/>
              <a:t> of July</a:t>
            </a:r>
            <a:endParaRPr lang="en-US" sz="2400" dirty="0"/>
          </a:p>
          <a:p>
            <a:pPr marL="914400" lvl="2" indent="0">
              <a:buNone/>
            </a:pPr>
            <a:endParaRPr lang="en-US" sz="2400" dirty="0"/>
          </a:p>
        </p:txBody>
      </p:sp>
      <p:sp>
        <p:nvSpPr>
          <p:cNvPr id="4" name="Date Placeholder 3"/>
          <p:cNvSpPr>
            <a:spLocks noGrp="1"/>
          </p:cNvSpPr>
          <p:nvPr>
            <p:ph type="dt" sz="half" idx="10"/>
          </p:nvPr>
        </p:nvSpPr>
        <p:spPr/>
        <p:txBody>
          <a:bodyPr/>
          <a:lstStyle/>
          <a:p>
            <a:fld id="{596090C3-7217-0841-84DB-779CE6739C78}"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3</a:t>
            </a:fld>
            <a:endParaRPr lang="en-US">
              <a:solidFill>
                <a:prstClr val="black">
                  <a:tint val="75000"/>
                </a:prstClr>
              </a:solidFill>
              <a:latin typeface="Calibri"/>
            </a:endParaRPr>
          </a:p>
        </p:txBody>
      </p:sp>
    </p:spTree>
    <p:extLst>
      <p:ext uri="{BB962C8B-B14F-4D97-AF65-F5344CB8AC3E}">
        <p14:creationId xmlns:p14="http://schemas.microsoft.com/office/powerpoint/2010/main" val="4175868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 </a:t>
            </a:r>
            <a:r>
              <a:rPr lang="en-US" dirty="0" err="1" smtClean="0"/>
              <a:t>Thilbert</a:t>
            </a:r>
            <a:endParaRPr lang="en-US" dirty="0"/>
          </a:p>
        </p:txBody>
      </p:sp>
      <p:sp>
        <p:nvSpPr>
          <p:cNvPr id="3" name="Content Placeholder 2"/>
          <p:cNvSpPr>
            <a:spLocks noGrp="1"/>
          </p:cNvSpPr>
          <p:nvPr>
            <p:ph idx="1"/>
          </p:nvPr>
        </p:nvSpPr>
        <p:spPr/>
        <p:txBody>
          <a:bodyPr/>
          <a:lstStyle/>
          <a:p>
            <a:r>
              <a:rPr lang="en-US" dirty="0" smtClean="0"/>
              <a:t>Mouse strain – evolutionary studies </a:t>
            </a:r>
          </a:p>
          <a:p>
            <a:r>
              <a:rPr lang="en-US" dirty="0" smtClean="0"/>
              <a:t>Repeat elements within mouse strains</a:t>
            </a:r>
          </a:p>
          <a:p>
            <a:endParaRPr lang="en-US" dirty="0"/>
          </a:p>
        </p:txBody>
      </p:sp>
      <p:sp>
        <p:nvSpPr>
          <p:cNvPr id="4" name="Date Placeholder 3"/>
          <p:cNvSpPr>
            <a:spLocks noGrp="1"/>
          </p:cNvSpPr>
          <p:nvPr>
            <p:ph type="dt" sz="half" idx="10"/>
          </p:nvPr>
        </p:nvSpPr>
        <p:spPr/>
        <p:txBody>
          <a:bodyPr/>
          <a:lstStyle/>
          <a:p>
            <a:fld id="{596090C3-7217-0841-84DB-779CE6739C78}"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4</a:t>
            </a:fld>
            <a:endParaRPr lang="en-US">
              <a:solidFill>
                <a:prstClr val="black">
                  <a:tint val="75000"/>
                </a:prstClr>
              </a:solidFill>
              <a:latin typeface="Calibri"/>
            </a:endParaRPr>
          </a:p>
        </p:txBody>
      </p:sp>
    </p:spTree>
    <p:extLst>
      <p:ext uri="{BB962C8B-B14F-4D97-AF65-F5344CB8AC3E}">
        <p14:creationId xmlns:p14="http://schemas.microsoft.com/office/powerpoint/2010/main" val="26948653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Pseudogene Transcription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Eric </a:t>
            </a:r>
            <a:r>
              <a:rPr lang="en-US" dirty="0" err="1" smtClean="0"/>
              <a:t>Miska</a:t>
            </a:r>
            <a:endParaRPr lang="en-US" dirty="0"/>
          </a:p>
          <a:p>
            <a:endParaRPr lang="en-US" dirty="0"/>
          </a:p>
          <a:p>
            <a:r>
              <a:rPr lang="en-US" dirty="0" smtClean="0"/>
              <a:t>My </a:t>
            </a:r>
            <a:r>
              <a:rPr lang="en-US" dirty="0"/>
              <a:t>understanding is that we would initially look at the expression of our listed truncated processed pseudogenes and their parents in various cell lines. This will hopefully enable us to list cell lines in which we have differential- or co-expression of the parent and its associated pseudogene. With this information we can then experimentally verified </a:t>
            </a:r>
            <a:r>
              <a:rPr lang="en-US" dirty="0" err="1"/>
              <a:t>miRNA</a:t>
            </a:r>
            <a:r>
              <a:rPr lang="en-US" dirty="0"/>
              <a:t> resistance and possibly other pseudogene-parent dynamics.</a:t>
            </a:r>
          </a:p>
          <a:p>
            <a:r>
              <a:rPr lang="en-US" dirty="0"/>
              <a:t>In case we have supportive data - we plan to move forward with cancer genomes and </a:t>
            </a:r>
            <a:r>
              <a:rPr lang="en-US" dirty="0" err="1"/>
              <a:t>transcriptomes</a:t>
            </a:r>
            <a:r>
              <a:rPr lang="en-US" dirty="0" smtClean="0"/>
              <a:t>.</a:t>
            </a:r>
            <a:endParaRPr lang="en-US" dirty="0"/>
          </a:p>
        </p:txBody>
      </p:sp>
      <p:sp>
        <p:nvSpPr>
          <p:cNvPr id="4" name="Date Placeholder 3"/>
          <p:cNvSpPr>
            <a:spLocks noGrp="1"/>
          </p:cNvSpPr>
          <p:nvPr>
            <p:ph type="dt" sz="half" idx="10"/>
          </p:nvPr>
        </p:nvSpPr>
        <p:spPr/>
        <p:txBody>
          <a:bodyPr/>
          <a:lstStyle/>
          <a:p>
            <a:fld id="{596090C3-7217-0841-84DB-779CE6739C78}"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5</a:t>
            </a:fld>
            <a:endParaRPr lang="en-US">
              <a:solidFill>
                <a:prstClr val="black">
                  <a:tint val="75000"/>
                </a:prstClr>
              </a:solidFill>
              <a:latin typeface="Calibri"/>
            </a:endParaRPr>
          </a:p>
        </p:txBody>
      </p:sp>
    </p:spTree>
    <p:extLst>
      <p:ext uri="{BB962C8B-B14F-4D97-AF65-F5344CB8AC3E}">
        <p14:creationId xmlns:p14="http://schemas.microsoft.com/office/powerpoint/2010/main" val="895700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err="1"/>
              <a:t>ArrayExpress</a:t>
            </a:r>
            <a:r>
              <a:rPr lang="en-US" dirty="0"/>
              <a:t> - </a:t>
            </a:r>
            <a:r>
              <a:rPr lang="en-US" b="1" u="sng" dirty="0">
                <a:hlinkClick r:id="rId2"/>
              </a:rPr>
              <a:t>www.ebi.ac.uk/arrayexpress/experiments/E-MTAB-2836/</a:t>
            </a:r>
          </a:p>
          <a:p>
            <a:endParaRPr lang="en-US" dirty="0"/>
          </a:p>
          <a:p>
            <a:r>
              <a:rPr lang="en-US" dirty="0" err="1"/>
              <a:t>BioProject</a:t>
            </a:r>
            <a:r>
              <a:rPr lang="en-US" dirty="0"/>
              <a:t> (NIH) - </a:t>
            </a:r>
            <a:r>
              <a:rPr lang="en-US" b="1" u="sng" dirty="0">
                <a:hlinkClick r:id="rId3"/>
              </a:rPr>
              <a:t>www.ncbi.nlm.nih.gov/bioproject/PRJNA183192</a:t>
            </a:r>
          </a:p>
          <a:p>
            <a:endParaRPr lang="en-US" dirty="0"/>
          </a:p>
          <a:p>
            <a:r>
              <a:rPr lang="en-US" dirty="0"/>
              <a:t>The reference is here:</a:t>
            </a:r>
          </a:p>
          <a:p>
            <a:endParaRPr lang="en-US" dirty="0"/>
          </a:p>
          <a:p>
            <a:r>
              <a:rPr lang="en-US" u="sng" dirty="0">
                <a:hlinkClick r:id="rId4"/>
              </a:rPr>
              <a:t>http://www.sciencemag.org/content/347/6220/1260419.full</a:t>
            </a:r>
          </a:p>
          <a:p>
            <a:endParaRPr lang="en-US" dirty="0"/>
          </a:p>
          <a:p>
            <a:r>
              <a:rPr lang="en-US" dirty="0"/>
              <a:t>and the lists of </a:t>
            </a:r>
            <a:r>
              <a:rPr lang="en-US" dirty="0" err="1"/>
              <a:t>processed_pseudogenes</a:t>
            </a:r>
            <a:r>
              <a:rPr lang="en-US" dirty="0"/>
              <a:t> truncated within the 3’ UTR and within the CDS are attached.</a:t>
            </a:r>
          </a:p>
          <a:p>
            <a:endParaRPr lang="en-US" dirty="0"/>
          </a:p>
        </p:txBody>
      </p:sp>
      <p:sp>
        <p:nvSpPr>
          <p:cNvPr id="4" name="Date Placeholder 3"/>
          <p:cNvSpPr>
            <a:spLocks noGrp="1"/>
          </p:cNvSpPr>
          <p:nvPr>
            <p:ph type="dt" sz="half" idx="10"/>
          </p:nvPr>
        </p:nvSpPr>
        <p:spPr/>
        <p:txBody>
          <a:bodyPr/>
          <a:lstStyle/>
          <a:p>
            <a:fld id="{596090C3-7217-0841-84DB-779CE6739C78}"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6</a:t>
            </a:fld>
            <a:endParaRPr lang="en-US">
              <a:solidFill>
                <a:prstClr val="black">
                  <a:tint val="75000"/>
                </a:prstClr>
              </a:solidFill>
              <a:latin typeface="Calibri"/>
            </a:endParaRPr>
          </a:p>
        </p:txBody>
      </p:sp>
    </p:spTree>
    <p:extLst>
      <p:ext uri="{BB962C8B-B14F-4D97-AF65-F5344CB8AC3E}">
        <p14:creationId xmlns:p14="http://schemas.microsoft.com/office/powerpoint/2010/main" val="986161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Updates</a:t>
            </a:r>
            <a:endParaRPr lang="en-US" dirty="0"/>
          </a:p>
        </p:txBody>
      </p:sp>
      <p:sp>
        <p:nvSpPr>
          <p:cNvPr id="3" name="Content Placeholder 2"/>
          <p:cNvSpPr>
            <a:spLocks noGrp="1"/>
          </p:cNvSpPr>
          <p:nvPr>
            <p:ph idx="1"/>
          </p:nvPr>
        </p:nvSpPr>
        <p:spPr/>
        <p:txBody>
          <a:bodyPr/>
          <a:lstStyle/>
          <a:p>
            <a:r>
              <a:rPr lang="en-US" dirty="0" smtClean="0"/>
              <a:t>Updating and integrating </a:t>
            </a:r>
            <a:r>
              <a:rPr lang="en-US" dirty="0" err="1" smtClean="0"/>
              <a:t>RetroFinder</a:t>
            </a:r>
            <a:r>
              <a:rPr lang="en-US" dirty="0" smtClean="0"/>
              <a:t> &amp; PseudoPipe &amp; </a:t>
            </a:r>
            <a:r>
              <a:rPr lang="en-US" dirty="0" err="1" smtClean="0"/>
              <a:t>RCPedia</a:t>
            </a:r>
            <a:endParaRPr lang="en-US" dirty="0" smtClean="0"/>
          </a:p>
          <a:p>
            <a:r>
              <a:rPr lang="en-US" dirty="0" smtClean="0"/>
              <a:t>Collaboration with UCSC </a:t>
            </a:r>
            <a:r>
              <a:rPr lang="en-US" dirty="0" smtClean="0">
                <a:sym typeface="Wingdings"/>
              </a:rPr>
              <a:t> visit to CA.</a:t>
            </a:r>
            <a:r>
              <a:rPr lang="en-US" dirty="0" smtClean="0"/>
              <a:t> </a:t>
            </a:r>
            <a:endParaRPr lang="en-US" dirty="0"/>
          </a:p>
        </p:txBody>
      </p:sp>
      <p:sp>
        <p:nvSpPr>
          <p:cNvPr id="4" name="Date Placeholder 3"/>
          <p:cNvSpPr>
            <a:spLocks noGrp="1"/>
          </p:cNvSpPr>
          <p:nvPr>
            <p:ph type="dt" sz="half" idx="10"/>
          </p:nvPr>
        </p:nvSpPr>
        <p:spPr/>
        <p:txBody>
          <a:bodyPr/>
          <a:lstStyle/>
          <a:p>
            <a:fld id="{596090C3-7217-0841-84DB-779CE6739C78}"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7</a:t>
            </a:fld>
            <a:endParaRPr lang="en-US">
              <a:solidFill>
                <a:prstClr val="black">
                  <a:tint val="75000"/>
                </a:prstClr>
              </a:solidFill>
              <a:latin typeface="Calibri"/>
            </a:endParaRPr>
          </a:p>
        </p:txBody>
      </p:sp>
    </p:spTree>
    <p:extLst>
      <p:ext uri="{BB962C8B-B14F-4D97-AF65-F5344CB8AC3E}">
        <p14:creationId xmlns:p14="http://schemas.microsoft.com/office/powerpoint/2010/main" val="23261124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Cancer Pseudogenes</a:t>
            </a:r>
            <a:endParaRPr lang="en-US" dirty="0"/>
          </a:p>
        </p:txBody>
      </p:sp>
      <p:sp>
        <p:nvSpPr>
          <p:cNvPr id="3" name="Content Placeholder 2"/>
          <p:cNvSpPr>
            <a:spLocks noGrp="1"/>
          </p:cNvSpPr>
          <p:nvPr>
            <p:ph idx="1"/>
          </p:nvPr>
        </p:nvSpPr>
        <p:spPr/>
        <p:txBody>
          <a:bodyPr/>
          <a:lstStyle/>
          <a:p>
            <a:r>
              <a:rPr lang="en-US" dirty="0" smtClean="0"/>
              <a:t>CSDS – J Club</a:t>
            </a:r>
            <a:endParaRPr lang="en-US" dirty="0"/>
          </a:p>
        </p:txBody>
      </p:sp>
      <p:sp>
        <p:nvSpPr>
          <p:cNvPr id="4" name="Date Placeholder 3"/>
          <p:cNvSpPr>
            <a:spLocks noGrp="1"/>
          </p:cNvSpPr>
          <p:nvPr>
            <p:ph type="dt" sz="half" idx="10"/>
          </p:nvPr>
        </p:nvSpPr>
        <p:spPr/>
        <p:txBody>
          <a:bodyPr/>
          <a:lstStyle/>
          <a:p>
            <a:fld id="{596090C3-7217-0841-84DB-779CE6739C78}" type="datetime1">
              <a:rPr lang="en-GB" smtClean="0">
                <a:solidFill>
                  <a:prstClr val="black">
                    <a:tint val="75000"/>
                  </a:prstClr>
                </a:solidFill>
                <a:latin typeface="Calibri"/>
              </a:rPr>
              <a:pPr/>
              <a:t>23/07/15</a:t>
            </a:fld>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133C4136-90D4-964A-B8F6-287665119867}" type="slidenum">
              <a:rPr lang="en-US" smtClean="0">
                <a:solidFill>
                  <a:prstClr val="black">
                    <a:tint val="75000"/>
                  </a:prstClr>
                </a:solidFill>
                <a:latin typeface="Calibri"/>
              </a:rPr>
              <a:pPr/>
              <a:t>8</a:t>
            </a:fld>
            <a:endParaRPr lang="en-US">
              <a:solidFill>
                <a:prstClr val="black">
                  <a:tint val="75000"/>
                </a:prstClr>
              </a:solidFill>
              <a:latin typeface="Calibri"/>
            </a:endParaRPr>
          </a:p>
        </p:txBody>
      </p:sp>
    </p:spTree>
    <p:extLst>
      <p:ext uri="{BB962C8B-B14F-4D97-AF65-F5344CB8AC3E}">
        <p14:creationId xmlns:p14="http://schemas.microsoft.com/office/powerpoint/2010/main" val="2226580888"/>
      </p:ext>
    </p:extLst>
  </p:cSld>
  <p:clrMapOvr>
    <a:masterClrMapping/>
  </p:clrMapOvr>
</p:sld>
</file>

<file path=ppt/theme/theme1.xml><?xml version="1.0" encoding="utf-8"?>
<a:theme xmlns:a="http://schemas.openxmlformats.org/drawingml/2006/main" name="GersteinLabTemplate-Yale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GersteinLabTemplate-Yale2.potx</Template>
  <TotalTime>175</TotalTime>
  <Words>213</Words>
  <Application>Microsoft Macintosh PowerPoint</Application>
  <PresentationFormat>On-screen Show (4:3)</PresentationFormat>
  <Paragraphs>55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GersteinLabTemplate-Yale2</vt:lpstr>
      <vt:lpstr>Pseudogene Projects</vt:lpstr>
      <vt:lpstr>GENCODE</vt:lpstr>
      <vt:lpstr>Mouse Projects</vt:lpstr>
      <vt:lpstr>David Thilbert</vt:lpstr>
      <vt:lpstr>Pseudogene Transcription </vt:lpstr>
      <vt:lpstr>PowerPoint Presentation</vt:lpstr>
      <vt:lpstr>Pipeline Updates</vt:lpstr>
      <vt:lpstr>Cancer Pseudogenes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Humans &amp; Other Organisms - a pseudoStory</dc:title>
  <dc:creator>Cristina Sisu</dc:creator>
  <cp:lastModifiedBy>Cristina Sisu</cp:lastModifiedBy>
  <cp:revision>7</cp:revision>
  <dcterms:created xsi:type="dcterms:W3CDTF">2013-08-19T18:00:46Z</dcterms:created>
  <dcterms:modified xsi:type="dcterms:W3CDTF">2015-07-23T23:12:29Z</dcterms:modified>
</cp:coreProperties>
</file>