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emf" ContentType="image/x-emf"/>
  <Default Extension="vml" ContentType="application/vnd.openxmlformats-officedocument.vmlDrawing"/>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embeddings/oleObject1.bin" ContentType="application/vnd.openxmlformats-officedocument.oleObject"/>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5"/>
  </p:notesMasterIdLst>
  <p:handoutMasterIdLst>
    <p:handoutMasterId r:id="rId26"/>
  </p:handoutMasterIdLst>
  <p:sldIdLst>
    <p:sldId id="256" r:id="rId2"/>
    <p:sldId id="257" r:id="rId3"/>
    <p:sldId id="278" r:id="rId4"/>
    <p:sldId id="277" r:id="rId5"/>
    <p:sldId id="258" r:id="rId6"/>
    <p:sldId id="271" r:id="rId7"/>
    <p:sldId id="259" r:id="rId8"/>
    <p:sldId id="260" r:id="rId9"/>
    <p:sldId id="272" r:id="rId10"/>
    <p:sldId id="273" r:id="rId11"/>
    <p:sldId id="261" r:id="rId12"/>
    <p:sldId id="274" r:id="rId13"/>
    <p:sldId id="275" r:id="rId14"/>
    <p:sldId id="262" r:id="rId15"/>
    <p:sldId id="263" r:id="rId16"/>
    <p:sldId id="276" r:id="rId17"/>
    <p:sldId id="264" r:id="rId18"/>
    <p:sldId id="265" r:id="rId19"/>
    <p:sldId id="266" r:id="rId20"/>
    <p:sldId id="267" r:id="rId21"/>
    <p:sldId id="269" r:id="rId22"/>
    <p:sldId id="268" r:id="rId23"/>
    <p:sldId id="270" r:id="rId2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4584" autoAdjust="0"/>
  </p:normalViewPr>
  <p:slideViewPr>
    <p:cSldViewPr snapToGrid="0" snapToObjects="1">
      <p:cViewPr varScale="1">
        <p:scale>
          <a:sx n="72" d="100"/>
          <a:sy n="72" d="100"/>
        </p:scale>
        <p:origin x="-1104" y="-11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notesMaster" Target="notesMasters/notesMaster1.xml"/><Relationship Id="rId26" Type="http://schemas.openxmlformats.org/officeDocument/2006/relationships/handoutMaster" Target="handoutMasters/handoutMaster1.xml"/><Relationship Id="rId27" Type="http://schemas.openxmlformats.org/officeDocument/2006/relationships/printerSettings" Target="printerSettings/printerSettings1.bin"/><Relationship Id="rId28" Type="http://schemas.openxmlformats.org/officeDocument/2006/relationships/presProps" Target="presProps.xml"/><Relationship Id="rId29" Type="http://schemas.openxmlformats.org/officeDocument/2006/relationships/viewProps" Target="viewProps.xml"/><Relationship Id="rId30" Type="http://schemas.openxmlformats.org/officeDocument/2006/relationships/theme" Target="theme/theme1.xml"/><Relationship Id="rId31"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4.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0ED74F7C-B4C7-4944-8234-004EF12091D6}" type="datetimeFigureOut">
              <a:rPr lang="en-US" smtClean="0"/>
              <a:t>7/22/15</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DD05FBF6-AD38-CA4C-9950-0113FED6256F}" type="slidenum">
              <a:rPr lang="en-US" smtClean="0"/>
              <a:t>‹#›</a:t>
            </a:fld>
            <a:endParaRPr lang="en-US"/>
          </a:p>
        </p:txBody>
      </p:sp>
    </p:spTree>
    <p:extLst>
      <p:ext uri="{BB962C8B-B14F-4D97-AF65-F5344CB8AC3E}">
        <p14:creationId xmlns:p14="http://schemas.microsoft.com/office/powerpoint/2010/main" val="237961662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0F77F09-F13C-BC40-88CC-11236930CCCE}" type="datetimeFigureOut">
              <a:rPr lang="en-US" smtClean="0"/>
              <a:t>7/22/15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385A202-E063-344D-9880-815FD32773A4}" type="slidenum">
              <a:rPr lang="en-US" smtClean="0"/>
              <a:t>‹#›</a:t>
            </a:fld>
            <a:endParaRPr lang="en-US"/>
          </a:p>
        </p:txBody>
      </p:sp>
    </p:spTree>
    <p:extLst>
      <p:ext uri="{BB962C8B-B14F-4D97-AF65-F5344CB8AC3E}">
        <p14:creationId xmlns:p14="http://schemas.microsoft.com/office/powerpoint/2010/main" val="1509783793"/>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with mutation rates elevated in heterochromatic late replicating regions and reduced in early replicating </a:t>
            </a:r>
            <a:r>
              <a:rPr lang="en-US" dirty="0" err="1" smtClean="0"/>
              <a:t>euchromatin</a:t>
            </a:r>
            <a:endParaRPr lang="en-US" dirty="0" smtClean="0"/>
          </a:p>
          <a:p>
            <a:endParaRPr lang="en-US" dirty="0"/>
          </a:p>
        </p:txBody>
      </p:sp>
      <p:sp>
        <p:nvSpPr>
          <p:cNvPr id="4" name="Slide Number Placeholder 3"/>
          <p:cNvSpPr>
            <a:spLocks noGrp="1"/>
          </p:cNvSpPr>
          <p:nvPr>
            <p:ph type="sldNum" sz="quarter" idx="10"/>
          </p:nvPr>
        </p:nvSpPr>
        <p:spPr/>
        <p:txBody>
          <a:bodyPr/>
          <a:lstStyle/>
          <a:p>
            <a:fld id="{B385A202-E063-344D-9880-815FD32773A4}" type="slidenum">
              <a:rPr lang="en-US" smtClean="0"/>
              <a:t>2</a:t>
            </a:fld>
            <a:endParaRPr lang="en-US"/>
          </a:p>
        </p:txBody>
      </p:sp>
    </p:spTree>
    <p:extLst>
      <p:ext uri="{BB962C8B-B14F-4D97-AF65-F5344CB8AC3E}">
        <p14:creationId xmlns:p14="http://schemas.microsoft.com/office/powerpoint/2010/main" val="3748696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We observed the previously reported</a:t>
            </a:r>
            <a:r>
              <a:rPr lang="en-US" baseline="0" dirty="0" smtClean="0"/>
              <a:t> </a:t>
            </a:r>
            <a:r>
              <a:rPr lang="en-US" dirty="0" smtClean="0"/>
              <a:t>signatures of MMR deficiency in MSI cancers: C &gt; T transitions in an </a:t>
            </a:r>
            <a:r>
              <a:rPr lang="en-US" dirty="0" err="1" smtClean="0"/>
              <a:t>NpCpG</a:t>
            </a:r>
            <a:r>
              <a:rPr lang="en-US" dirty="0" smtClean="0"/>
              <a:t> sequence context and </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C &gt; A </a:t>
            </a:r>
            <a:r>
              <a:rPr lang="en-US" dirty="0" err="1" smtClean="0"/>
              <a:t>transversions</a:t>
            </a:r>
            <a:r>
              <a:rPr lang="en-US" dirty="0" smtClean="0"/>
              <a:t> at </a:t>
            </a:r>
            <a:r>
              <a:rPr lang="en-US" dirty="0" err="1" smtClean="0"/>
              <a:t>CpCpC</a:t>
            </a:r>
            <a:r>
              <a:rPr lang="en-US" dirty="0" smtClean="0"/>
              <a:t> (all mutations considered strand symmetrically).</a:t>
            </a:r>
          </a:p>
          <a:p>
            <a:pPr marL="0" marR="0" indent="0" algn="l" defTabSz="457200" rtl="0" eaLnBrk="1" fontAlgn="auto" latinLnBrk="0" hangingPunct="1">
              <a:lnSpc>
                <a:spcPct val="100000"/>
              </a:lnSpc>
              <a:spcBef>
                <a:spcPts val="0"/>
              </a:spcBef>
              <a:spcAft>
                <a:spcPts val="0"/>
              </a:spcAft>
              <a:buClrTx/>
              <a:buSzTx/>
              <a:buFontTx/>
              <a:buNone/>
              <a:tabLst/>
              <a:defRPr/>
            </a:pPr>
            <a:r>
              <a:rPr lang="en-US" smtClean="0"/>
              <a:t> </a:t>
            </a:r>
            <a:r>
              <a:rPr lang="en-US" dirty="0" smtClean="0"/>
              <a:t>In addition, we report a general increase in the relative frequency of transitions in MSI genomes, wherein A &gt; G increases preferentially when preceded or followed by a C, and C &gt; T clearly increases most in the </a:t>
            </a:r>
            <a:r>
              <a:rPr lang="en-US" dirty="0" err="1" smtClean="0"/>
              <a:t>GpCpN</a:t>
            </a:r>
            <a:r>
              <a:rPr lang="en-US" dirty="0" smtClean="0"/>
              <a:t> context</a:t>
            </a:r>
          </a:p>
          <a:p>
            <a:endParaRPr lang="en-US" dirty="0"/>
          </a:p>
        </p:txBody>
      </p:sp>
      <p:sp>
        <p:nvSpPr>
          <p:cNvPr id="4" name="Slide Number Placeholder 3"/>
          <p:cNvSpPr>
            <a:spLocks noGrp="1"/>
          </p:cNvSpPr>
          <p:nvPr>
            <p:ph type="sldNum" sz="quarter" idx="10"/>
          </p:nvPr>
        </p:nvSpPr>
        <p:spPr/>
        <p:txBody>
          <a:bodyPr/>
          <a:lstStyle/>
          <a:p>
            <a:fld id="{B385A202-E063-344D-9880-815FD32773A4}" type="slidenum">
              <a:rPr lang="en-US" smtClean="0"/>
              <a:t>18</a:t>
            </a:fld>
            <a:endParaRPr lang="en-US"/>
          </a:p>
        </p:txBody>
      </p:sp>
    </p:spTree>
    <p:extLst>
      <p:ext uri="{BB962C8B-B14F-4D97-AF65-F5344CB8AC3E}">
        <p14:creationId xmlns:p14="http://schemas.microsoft.com/office/powerpoint/2010/main" val="18833495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The MSI propensities of contexts (in Fig. 3 and Extended Data Fig. 3) were defined as the log2 ratio of the absolute mutation frequency (per Mb) of a context in the MSI samples to its mutation frequency in the MSS samples</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Thus, the greater the proportion of its history a </a:t>
            </a:r>
            <a:r>
              <a:rPr lang="en-US" dirty="0" err="1" smtClean="0"/>
              <a:t>tumour</a:t>
            </a:r>
            <a:r>
              <a:rPr lang="en-US" dirty="0" smtClean="0"/>
              <a:t> has spent in an MMR-deficient state, the flatter its distribution of mutations across the genome, and this flattening is observed for mutations in both MSI-associated and non-MSI-associated contexts.</a:t>
            </a:r>
          </a:p>
          <a:p>
            <a:endParaRPr lang="en-US" dirty="0"/>
          </a:p>
        </p:txBody>
      </p:sp>
      <p:sp>
        <p:nvSpPr>
          <p:cNvPr id="4" name="Slide Number Placeholder 3"/>
          <p:cNvSpPr>
            <a:spLocks noGrp="1"/>
          </p:cNvSpPr>
          <p:nvPr>
            <p:ph type="sldNum" sz="quarter" idx="10"/>
          </p:nvPr>
        </p:nvSpPr>
        <p:spPr/>
        <p:txBody>
          <a:bodyPr/>
          <a:lstStyle/>
          <a:p>
            <a:fld id="{B385A202-E063-344D-9880-815FD32773A4}" type="slidenum">
              <a:rPr lang="en-US" smtClean="0"/>
              <a:t>19</a:t>
            </a:fld>
            <a:endParaRPr lang="en-US"/>
          </a:p>
        </p:txBody>
      </p:sp>
    </p:spTree>
    <p:extLst>
      <p:ext uri="{BB962C8B-B14F-4D97-AF65-F5344CB8AC3E}">
        <p14:creationId xmlns:p14="http://schemas.microsoft.com/office/powerpoint/2010/main" val="18833495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385A202-E063-344D-9880-815FD32773A4}" type="slidenum">
              <a:rPr lang="en-US" smtClean="0"/>
              <a:t>20</a:t>
            </a:fld>
            <a:endParaRPr lang="en-US"/>
          </a:p>
        </p:txBody>
      </p:sp>
    </p:spTree>
    <p:extLst>
      <p:ext uri="{BB962C8B-B14F-4D97-AF65-F5344CB8AC3E}">
        <p14:creationId xmlns:p14="http://schemas.microsoft.com/office/powerpoint/2010/main" val="18833495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385A202-E063-344D-9880-815FD32773A4}" type="slidenum">
              <a:rPr lang="en-US" smtClean="0"/>
              <a:t>22</a:t>
            </a:fld>
            <a:endParaRPr lang="en-US"/>
          </a:p>
        </p:txBody>
      </p:sp>
    </p:spTree>
    <p:extLst>
      <p:ext uri="{BB962C8B-B14F-4D97-AF65-F5344CB8AC3E}">
        <p14:creationId xmlns:p14="http://schemas.microsoft.com/office/powerpoint/2010/main" val="18833495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Differences in DNA accessibility to the repair machinery, the coupling of this machinery to the replication fork, or the time available for repair might contribute to the increased efficiency of repair in early replicating </a:t>
            </a:r>
            <a:r>
              <a:rPr lang="en-US" dirty="0" err="1" smtClean="0"/>
              <a:t>euchromatin</a:t>
            </a:r>
            <a:r>
              <a:rPr lang="en-US" dirty="0" smtClean="0"/>
              <a:t>. Across cell types, most active genes performing essential functions are </a:t>
            </a:r>
            <a:r>
              <a:rPr lang="en-US" dirty="0" err="1" smtClean="0"/>
              <a:t>euchromatic</a:t>
            </a:r>
            <a:r>
              <a:rPr lang="en-US" dirty="0" smtClean="0"/>
              <a:t> and replicated early. It is thus sensible to envisage that enhanced MMR in </a:t>
            </a:r>
            <a:r>
              <a:rPr lang="en-US" dirty="0" err="1" smtClean="0"/>
              <a:t>euchromatin</a:t>
            </a:r>
            <a:r>
              <a:rPr lang="en-US" dirty="0" smtClean="0"/>
              <a:t> is a beneficial trait and one that has been selected for during evolution.</a:t>
            </a:r>
          </a:p>
          <a:p>
            <a:endParaRPr lang="en-US" dirty="0"/>
          </a:p>
        </p:txBody>
      </p:sp>
      <p:sp>
        <p:nvSpPr>
          <p:cNvPr id="4" name="Slide Number Placeholder 3"/>
          <p:cNvSpPr>
            <a:spLocks noGrp="1"/>
          </p:cNvSpPr>
          <p:nvPr>
            <p:ph type="sldNum" sz="quarter" idx="10"/>
          </p:nvPr>
        </p:nvSpPr>
        <p:spPr/>
        <p:txBody>
          <a:bodyPr/>
          <a:lstStyle/>
          <a:p>
            <a:fld id="{B385A202-E063-344D-9880-815FD32773A4}" type="slidenum">
              <a:rPr lang="en-US" smtClean="0"/>
              <a:t>23</a:t>
            </a:fld>
            <a:endParaRPr lang="en-US"/>
          </a:p>
        </p:txBody>
      </p:sp>
    </p:spTree>
    <p:extLst>
      <p:ext uri="{BB962C8B-B14F-4D97-AF65-F5344CB8AC3E}">
        <p14:creationId xmlns:p14="http://schemas.microsoft.com/office/powerpoint/2010/main" val="36324874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with mutation rates elevated in heterochromatic late replicating regions and reduced in early replicating </a:t>
            </a:r>
            <a:r>
              <a:rPr lang="en-US" dirty="0" err="1" smtClean="0"/>
              <a:t>euchromatin</a:t>
            </a:r>
            <a:endParaRPr lang="en-US" dirty="0" smtClean="0"/>
          </a:p>
          <a:p>
            <a:endParaRPr lang="en-US" dirty="0"/>
          </a:p>
        </p:txBody>
      </p:sp>
      <p:sp>
        <p:nvSpPr>
          <p:cNvPr id="4" name="Slide Number Placeholder 3"/>
          <p:cNvSpPr>
            <a:spLocks noGrp="1"/>
          </p:cNvSpPr>
          <p:nvPr>
            <p:ph type="sldNum" sz="quarter" idx="10"/>
          </p:nvPr>
        </p:nvSpPr>
        <p:spPr/>
        <p:txBody>
          <a:bodyPr/>
          <a:lstStyle/>
          <a:p>
            <a:fld id="{B385A202-E063-344D-9880-815FD32773A4}" type="slidenum">
              <a:rPr lang="en-US" smtClean="0"/>
              <a:t>3</a:t>
            </a:fld>
            <a:endParaRPr lang="en-US"/>
          </a:p>
        </p:txBody>
      </p:sp>
    </p:spTree>
    <p:extLst>
      <p:ext uri="{BB962C8B-B14F-4D97-AF65-F5344CB8AC3E}">
        <p14:creationId xmlns:p14="http://schemas.microsoft.com/office/powerpoint/2010/main" val="3748696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 In a principal components analysis (PCA), the first principal component (PC1) corresponds closely to the average densities over all samples (R2 = 0.99) and captures 86.2% of the non-random variability between the 1 Mb windows (Fig. 1a–c).</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baseline variability per PC (Methods) encompasses the non-biological sources of randomness in the </a:t>
            </a:r>
            <a:r>
              <a:rPr lang="en-US" dirty="0" err="1" smtClean="0"/>
              <a:t>dat</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B385A202-E063-344D-9880-815FD32773A4}" type="slidenum">
              <a:rPr lang="en-US" smtClean="0"/>
              <a:t>7</a:t>
            </a:fld>
            <a:endParaRPr lang="en-US"/>
          </a:p>
        </p:txBody>
      </p:sp>
    </p:spTree>
    <p:extLst>
      <p:ext uri="{BB962C8B-B14F-4D97-AF65-F5344CB8AC3E}">
        <p14:creationId xmlns:p14="http://schemas.microsoft.com/office/powerpoint/2010/main" val="16100716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Liver, colorectal and B-lymphocyte </a:t>
            </a:r>
            <a:r>
              <a:rPr lang="en-US" dirty="0" err="1" smtClean="0"/>
              <a:t>tumours</a:t>
            </a:r>
            <a:r>
              <a:rPr lang="en-US" dirty="0" smtClean="0"/>
              <a:t> were differentiated by lower PC3 loading scores, whereas melanoma, breast, ovarian and lung </a:t>
            </a:r>
            <a:r>
              <a:rPr lang="en-US" dirty="0" err="1" smtClean="0"/>
              <a:t>tumours</a:t>
            </a:r>
            <a:r>
              <a:rPr lang="en-US" dirty="0" smtClean="0"/>
              <a:t> had higher PC3 loading</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B385A202-E063-344D-9880-815FD32773A4}" type="slidenum">
              <a:rPr lang="en-US" smtClean="0"/>
              <a:t>8</a:t>
            </a:fld>
            <a:endParaRPr lang="en-US"/>
          </a:p>
        </p:txBody>
      </p:sp>
    </p:spTree>
    <p:extLst>
      <p:ext uri="{BB962C8B-B14F-4D97-AF65-F5344CB8AC3E}">
        <p14:creationId xmlns:p14="http://schemas.microsoft.com/office/powerpoint/2010/main" val="8624245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In all cases, the correlation of the cell-line-specific </a:t>
            </a:r>
            <a:r>
              <a:rPr lang="en-US" dirty="0" err="1" smtClean="0"/>
              <a:t>Repli-Seq</a:t>
            </a:r>
            <a:r>
              <a:rPr lang="en-US" dirty="0" smtClean="0"/>
              <a:t> signal to the cancer-type-specific 1 Mb mutation rates was most prominent in the cancer type matching the cell line,</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The TS of replication timing in a cell line (in Fig. 1f) is the difference between the </a:t>
            </a:r>
            <a:r>
              <a:rPr lang="en-US" dirty="0" err="1" smtClean="0"/>
              <a:t>Repli-Seq</a:t>
            </a:r>
            <a:r>
              <a:rPr lang="en-US" dirty="0" smtClean="0"/>
              <a:t> signal of that cell line and the average signal across all cell lines</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B385A202-E063-344D-9880-815FD32773A4}" type="slidenum">
              <a:rPr lang="en-US" smtClean="0"/>
              <a:t>11</a:t>
            </a:fld>
            <a:endParaRPr lang="en-US"/>
          </a:p>
        </p:txBody>
      </p:sp>
    </p:spTree>
    <p:extLst>
      <p:ext uri="{BB962C8B-B14F-4D97-AF65-F5344CB8AC3E}">
        <p14:creationId xmlns:p14="http://schemas.microsoft.com/office/powerpoint/2010/main" val="8624245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inactivation of MMR results in a high incidence of small insertions and deletions (</a:t>
            </a:r>
            <a:r>
              <a:rPr lang="en-US" dirty="0" err="1" smtClean="0"/>
              <a:t>indels</a:t>
            </a:r>
            <a:r>
              <a:rPr lang="en-US" dirty="0" smtClean="0"/>
              <a:t>) at simple sequence repeats</a:t>
            </a:r>
          </a:p>
          <a:p>
            <a:endParaRPr lang="en-US" dirty="0"/>
          </a:p>
        </p:txBody>
      </p:sp>
      <p:sp>
        <p:nvSpPr>
          <p:cNvPr id="4" name="Slide Number Placeholder 3"/>
          <p:cNvSpPr>
            <a:spLocks noGrp="1"/>
          </p:cNvSpPr>
          <p:nvPr>
            <p:ph type="sldNum" sz="quarter" idx="10"/>
          </p:nvPr>
        </p:nvSpPr>
        <p:spPr/>
        <p:txBody>
          <a:bodyPr/>
          <a:lstStyle/>
          <a:p>
            <a:fld id="{B385A202-E063-344D-9880-815FD32773A4}" type="slidenum">
              <a:rPr lang="en-US" smtClean="0"/>
              <a:t>13</a:t>
            </a:fld>
            <a:endParaRPr lang="en-US"/>
          </a:p>
        </p:txBody>
      </p:sp>
    </p:spTree>
    <p:extLst>
      <p:ext uri="{BB962C8B-B14F-4D97-AF65-F5344CB8AC3E}">
        <p14:creationId xmlns:p14="http://schemas.microsoft.com/office/powerpoint/2010/main" val="25227911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caused by inactivation of the proofreading domain of DNA polymerase ε13, 14 (</a:t>
            </a:r>
            <a:r>
              <a:rPr lang="en-US" dirty="0" err="1" smtClean="0"/>
              <a:t>PolE</a:t>
            </a:r>
            <a:r>
              <a:rPr lang="en-US" dirty="0" smtClean="0"/>
              <a:t>). Proofreading is a result of a 3′–5′ </a:t>
            </a:r>
            <a:r>
              <a:rPr lang="en-US" dirty="0" err="1" smtClean="0"/>
              <a:t>exonuclease</a:t>
            </a:r>
            <a:r>
              <a:rPr lang="en-US" dirty="0" smtClean="0"/>
              <a:t> activity that enhances the accuracy of </a:t>
            </a:r>
            <a:r>
              <a:rPr lang="en-US" dirty="0" err="1" smtClean="0"/>
              <a:t>PolE</a:t>
            </a:r>
            <a:r>
              <a:rPr lang="en-US" dirty="0" smtClean="0"/>
              <a:t> by excising incorrectly placed nucleotides during synthesis. MSS </a:t>
            </a:r>
            <a:r>
              <a:rPr lang="en-US" dirty="0" err="1" smtClean="0"/>
              <a:t>PolE</a:t>
            </a:r>
            <a:r>
              <a:rPr lang="en-US" dirty="0" smtClean="0"/>
              <a:t> </a:t>
            </a:r>
            <a:r>
              <a:rPr lang="en-US" dirty="0" err="1" smtClean="0"/>
              <a:t>tumours</a:t>
            </a:r>
            <a:r>
              <a:rPr lang="en-US" dirty="0" smtClean="0"/>
              <a:t> exhibited a significantly larger spread of the regional SNV density distribution than MSI </a:t>
            </a:r>
            <a:r>
              <a:rPr lang="en-US" dirty="0" err="1" smtClean="0"/>
              <a:t>tumours</a:t>
            </a:r>
            <a:r>
              <a:rPr lang="en-US" dirty="0" smtClean="0"/>
              <a:t> (Fig. 2a, b), even though their mutational load is typically higher (Extended Data Fig. 1c). Similar conclusions are reached with stomach cancer15 </a:t>
            </a:r>
            <a:r>
              <a:rPr lang="en-US" dirty="0" err="1" smtClean="0"/>
              <a:t>hypermutators</a:t>
            </a:r>
            <a:r>
              <a:rPr lang="en-US" dirty="0" smtClean="0"/>
              <a:t> of unknown </a:t>
            </a:r>
            <a:r>
              <a:rPr lang="en-US" dirty="0" err="1" smtClean="0"/>
              <a:t>aetiology</a:t>
            </a:r>
            <a:r>
              <a:rPr lang="en-US" dirty="0" smtClean="0"/>
              <a:t> (Fig. 2c). </a:t>
            </a:r>
          </a:p>
          <a:p>
            <a:endParaRPr lang="en-US" dirty="0" smtClean="0"/>
          </a:p>
          <a:p>
            <a:r>
              <a:rPr lang="en-US" b="1" dirty="0" smtClean="0"/>
              <a:t>Thus, increased mutation supply does not explain the loss of regional mutation rate variability in MSI cancers.</a:t>
            </a:r>
            <a:endParaRPr lang="en-US" b="1" dirty="0"/>
          </a:p>
        </p:txBody>
      </p:sp>
      <p:sp>
        <p:nvSpPr>
          <p:cNvPr id="4" name="Slide Number Placeholder 3"/>
          <p:cNvSpPr>
            <a:spLocks noGrp="1"/>
          </p:cNvSpPr>
          <p:nvPr>
            <p:ph type="sldNum" sz="quarter" idx="10"/>
          </p:nvPr>
        </p:nvSpPr>
        <p:spPr/>
        <p:txBody>
          <a:bodyPr/>
          <a:lstStyle/>
          <a:p>
            <a:fld id="{B385A202-E063-344D-9880-815FD32773A4}" type="slidenum">
              <a:rPr lang="en-US" smtClean="0"/>
              <a:t>14</a:t>
            </a:fld>
            <a:endParaRPr lang="en-US"/>
          </a:p>
        </p:txBody>
      </p:sp>
    </p:spTree>
    <p:extLst>
      <p:ext uri="{BB962C8B-B14F-4D97-AF65-F5344CB8AC3E}">
        <p14:creationId xmlns:p14="http://schemas.microsoft.com/office/powerpoint/2010/main" val="38233442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385A202-E063-344D-9880-815FD32773A4}" type="slidenum">
              <a:rPr lang="en-US" smtClean="0"/>
              <a:t>15</a:t>
            </a:fld>
            <a:endParaRPr lang="en-US"/>
          </a:p>
        </p:txBody>
      </p:sp>
    </p:spTree>
    <p:extLst>
      <p:ext uri="{BB962C8B-B14F-4D97-AF65-F5344CB8AC3E}">
        <p14:creationId xmlns:p14="http://schemas.microsoft.com/office/powerpoint/2010/main" val="18833495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We observed the previously reported</a:t>
            </a:r>
            <a:r>
              <a:rPr lang="en-US" baseline="0" dirty="0" smtClean="0"/>
              <a:t> </a:t>
            </a:r>
            <a:r>
              <a:rPr lang="en-US" dirty="0" smtClean="0"/>
              <a:t>signatures of MMR deficiency in MSI cancers: C &gt; T transitions in an </a:t>
            </a:r>
            <a:r>
              <a:rPr lang="en-US" dirty="0" err="1" smtClean="0"/>
              <a:t>NpCpG</a:t>
            </a:r>
            <a:r>
              <a:rPr lang="en-US" dirty="0" smtClean="0"/>
              <a:t> sequence context and </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C &gt; A </a:t>
            </a:r>
            <a:r>
              <a:rPr lang="en-US" dirty="0" err="1" smtClean="0"/>
              <a:t>transversions</a:t>
            </a:r>
            <a:r>
              <a:rPr lang="en-US" dirty="0" smtClean="0"/>
              <a:t> at </a:t>
            </a:r>
            <a:r>
              <a:rPr lang="en-US" dirty="0" err="1" smtClean="0"/>
              <a:t>CpCpC</a:t>
            </a:r>
            <a:r>
              <a:rPr lang="en-US" dirty="0" smtClean="0"/>
              <a:t> (all mutations considered strand symmetrically).</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 In addition, we report a general increase in the relative frequency of transitions in MSI genomes, wherein A &gt; G increases preferentially when preceded or followed by a C, and C &gt; T clearly increases most in the </a:t>
            </a:r>
            <a:r>
              <a:rPr lang="en-US" dirty="0" err="1" smtClean="0"/>
              <a:t>GpCpN</a:t>
            </a:r>
            <a:r>
              <a:rPr lang="en-US" dirty="0" smtClean="0"/>
              <a:t> context</a:t>
            </a:r>
          </a:p>
          <a:p>
            <a:endParaRPr lang="en-US" dirty="0"/>
          </a:p>
        </p:txBody>
      </p:sp>
      <p:sp>
        <p:nvSpPr>
          <p:cNvPr id="4" name="Slide Number Placeholder 3"/>
          <p:cNvSpPr>
            <a:spLocks noGrp="1"/>
          </p:cNvSpPr>
          <p:nvPr>
            <p:ph type="sldNum" sz="quarter" idx="10"/>
          </p:nvPr>
        </p:nvSpPr>
        <p:spPr/>
        <p:txBody>
          <a:bodyPr/>
          <a:lstStyle/>
          <a:p>
            <a:fld id="{B385A202-E063-344D-9880-815FD32773A4}" type="slidenum">
              <a:rPr lang="en-US" smtClean="0"/>
              <a:t>17</a:t>
            </a:fld>
            <a:endParaRPr lang="en-US"/>
          </a:p>
        </p:txBody>
      </p:sp>
    </p:spTree>
    <p:extLst>
      <p:ext uri="{BB962C8B-B14F-4D97-AF65-F5344CB8AC3E}">
        <p14:creationId xmlns:p14="http://schemas.microsoft.com/office/powerpoint/2010/main" val="18833495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8F33168-F5AD-F540-A155-139086E52993}" type="datetime1">
              <a:rPr lang="en-US" smtClean="0"/>
              <a:t>7/22/15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B0F785-2602-DD46-8F68-2126E0429E06}" type="slidenum">
              <a:rPr lang="en-US" smtClean="0"/>
              <a:t>‹#›</a:t>
            </a:fld>
            <a:endParaRPr lang="en-US"/>
          </a:p>
        </p:txBody>
      </p:sp>
    </p:spTree>
    <p:extLst>
      <p:ext uri="{BB962C8B-B14F-4D97-AF65-F5344CB8AC3E}">
        <p14:creationId xmlns:p14="http://schemas.microsoft.com/office/powerpoint/2010/main" val="27966477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6333314-7ED8-9345-9301-FBB1B86F89E3}" type="datetime1">
              <a:rPr lang="en-US" smtClean="0"/>
              <a:t>7/22/15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B0F785-2602-DD46-8F68-2126E0429E06}" type="slidenum">
              <a:rPr lang="en-US" smtClean="0"/>
              <a:t>‹#›</a:t>
            </a:fld>
            <a:endParaRPr lang="en-US"/>
          </a:p>
        </p:txBody>
      </p:sp>
    </p:spTree>
    <p:extLst>
      <p:ext uri="{BB962C8B-B14F-4D97-AF65-F5344CB8AC3E}">
        <p14:creationId xmlns:p14="http://schemas.microsoft.com/office/powerpoint/2010/main" val="5090511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470CCD6-4623-B043-90D1-42523028DA39}" type="datetime1">
              <a:rPr lang="en-US" smtClean="0"/>
              <a:t>7/22/15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B0F785-2602-DD46-8F68-2126E0429E06}" type="slidenum">
              <a:rPr lang="en-US" smtClean="0"/>
              <a:t>‹#›</a:t>
            </a:fld>
            <a:endParaRPr lang="en-US"/>
          </a:p>
        </p:txBody>
      </p:sp>
    </p:spTree>
    <p:extLst>
      <p:ext uri="{BB962C8B-B14F-4D97-AF65-F5344CB8AC3E}">
        <p14:creationId xmlns:p14="http://schemas.microsoft.com/office/powerpoint/2010/main" val="10758871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F0B54F5-1AC7-C84A-A961-EFF2361042EE}" type="datetime1">
              <a:rPr lang="en-US" smtClean="0"/>
              <a:t>7/22/15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B0F785-2602-DD46-8F68-2126E0429E06}" type="slidenum">
              <a:rPr lang="en-US" smtClean="0"/>
              <a:t>‹#›</a:t>
            </a:fld>
            <a:endParaRPr lang="en-US"/>
          </a:p>
        </p:txBody>
      </p:sp>
    </p:spTree>
    <p:extLst>
      <p:ext uri="{BB962C8B-B14F-4D97-AF65-F5344CB8AC3E}">
        <p14:creationId xmlns:p14="http://schemas.microsoft.com/office/powerpoint/2010/main" val="7934259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D0C5FF8-4F23-674D-A57A-2E3A09EB0C30}" type="datetime1">
              <a:rPr lang="en-US" smtClean="0"/>
              <a:t>7/22/15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B0F785-2602-DD46-8F68-2126E0429E06}" type="slidenum">
              <a:rPr lang="en-US" smtClean="0"/>
              <a:t>‹#›</a:t>
            </a:fld>
            <a:endParaRPr lang="en-US"/>
          </a:p>
        </p:txBody>
      </p:sp>
    </p:spTree>
    <p:extLst>
      <p:ext uri="{BB962C8B-B14F-4D97-AF65-F5344CB8AC3E}">
        <p14:creationId xmlns:p14="http://schemas.microsoft.com/office/powerpoint/2010/main" val="15035509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B3D211A-35C9-B94C-BFC4-5E9358F75FD6}" type="datetime1">
              <a:rPr lang="en-US" smtClean="0"/>
              <a:t>7/22/15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3B0F785-2602-DD46-8F68-2126E0429E06}" type="slidenum">
              <a:rPr lang="en-US" smtClean="0"/>
              <a:t>‹#›</a:t>
            </a:fld>
            <a:endParaRPr lang="en-US"/>
          </a:p>
        </p:txBody>
      </p:sp>
    </p:spTree>
    <p:extLst>
      <p:ext uri="{BB962C8B-B14F-4D97-AF65-F5344CB8AC3E}">
        <p14:creationId xmlns:p14="http://schemas.microsoft.com/office/powerpoint/2010/main" val="2946617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717A514-5967-164E-A973-6E020FB29449}" type="datetime1">
              <a:rPr lang="en-US" smtClean="0"/>
              <a:t>7/22/15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3B0F785-2602-DD46-8F68-2126E0429E06}" type="slidenum">
              <a:rPr lang="en-US" smtClean="0"/>
              <a:t>‹#›</a:t>
            </a:fld>
            <a:endParaRPr lang="en-US"/>
          </a:p>
        </p:txBody>
      </p:sp>
    </p:spTree>
    <p:extLst>
      <p:ext uri="{BB962C8B-B14F-4D97-AF65-F5344CB8AC3E}">
        <p14:creationId xmlns:p14="http://schemas.microsoft.com/office/powerpoint/2010/main" val="1779793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9DF1B39-D98D-0540-B4FD-D9D6EDABA8D6}" type="datetime1">
              <a:rPr lang="en-US" smtClean="0"/>
              <a:t>7/22/15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3B0F785-2602-DD46-8F68-2126E0429E06}" type="slidenum">
              <a:rPr lang="en-US" smtClean="0"/>
              <a:t>‹#›</a:t>
            </a:fld>
            <a:endParaRPr lang="en-US"/>
          </a:p>
        </p:txBody>
      </p:sp>
    </p:spTree>
    <p:extLst>
      <p:ext uri="{BB962C8B-B14F-4D97-AF65-F5344CB8AC3E}">
        <p14:creationId xmlns:p14="http://schemas.microsoft.com/office/powerpoint/2010/main" val="8448469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F9708B4-F4AF-5844-9258-988E1F2D7663}" type="datetime1">
              <a:rPr lang="en-US" smtClean="0"/>
              <a:t>7/22/15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3B0F785-2602-DD46-8F68-2126E0429E06}" type="slidenum">
              <a:rPr lang="en-US" smtClean="0"/>
              <a:t>‹#›</a:t>
            </a:fld>
            <a:endParaRPr lang="en-US"/>
          </a:p>
        </p:txBody>
      </p:sp>
    </p:spTree>
    <p:extLst>
      <p:ext uri="{BB962C8B-B14F-4D97-AF65-F5344CB8AC3E}">
        <p14:creationId xmlns:p14="http://schemas.microsoft.com/office/powerpoint/2010/main" val="33398439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43AC2CD-56C1-5647-A96B-66F66800013B}" type="datetime1">
              <a:rPr lang="en-US" smtClean="0"/>
              <a:t>7/22/15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3B0F785-2602-DD46-8F68-2126E0429E06}" type="slidenum">
              <a:rPr lang="en-US" smtClean="0"/>
              <a:t>‹#›</a:t>
            </a:fld>
            <a:endParaRPr lang="en-US"/>
          </a:p>
        </p:txBody>
      </p:sp>
    </p:spTree>
    <p:extLst>
      <p:ext uri="{BB962C8B-B14F-4D97-AF65-F5344CB8AC3E}">
        <p14:creationId xmlns:p14="http://schemas.microsoft.com/office/powerpoint/2010/main" val="20470526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2BAE20B-8520-6C4C-8E93-3A056C44E1BB}" type="datetime1">
              <a:rPr lang="en-US" smtClean="0"/>
              <a:t>7/22/15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3B0F785-2602-DD46-8F68-2126E0429E06}" type="slidenum">
              <a:rPr lang="en-US" smtClean="0"/>
              <a:t>‹#›</a:t>
            </a:fld>
            <a:endParaRPr lang="en-US"/>
          </a:p>
        </p:txBody>
      </p:sp>
    </p:spTree>
    <p:extLst>
      <p:ext uri="{BB962C8B-B14F-4D97-AF65-F5344CB8AC3E}">
        <p14:creationId xmlns:p14="http://schemas.microsoft.com/office/powerpoint/2010/main" val="2851666604"/>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AEB7AA5-17C0-DE46-B37E-84E691B8EE2C}" type="datetime1">
              <a:rPr lang="en-US" smtClean="0"/>
              <a:t>7/22/15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3B0F785-2602-DD46-8F68-2126E0429E06}" type="slidenum">
              <a:rPr lang="en-US" smtClean="0"/>
              <a:t>‹#›</a:t>
            </a:fld>
            <a:endParaRPr lang="en-US"/>
          </a:p>
        </p:txBody>
      </p:sp>
    </p:spTree>
    <p:extLst>
      <p:ext uri="{BB962C8B-B14F-4D97-AF65-F5344CB8AC3E}">
        <p14:creationId xmlns:p14="http://schemas.microsoft.com/office/powerpoint/2010/main" val="314860133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6.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7.png"/></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0.png"/></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2.xml"/><Relationship Id="rId4" Type="http://schemas.openxmlformats.org/officeDocument/2006/relationships/oleObject" Target="../embeddings/oleObject1.bin"/><Relationship Id="rId5" Type="http://schemas.openxmlformats.org/officeDocument/2006/relationships/image" Target="../media/image14.emf"/><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490808"/>
            <a:ext cx="7772400" cy="1470025"/>
          </a:xfrm>
        </p:spPr>
        <p:txBody>
          <a:bodyPr>
            <a:noAutofit/>
          </a:bodyPr>
          <a:lstStyle/>
          <a:p>
            <a:r>
              <a:rPr lang="en-US" sz="3600" b="1" dirty="0" smtClean="0"/>
              <a:t>Differential DNA mismatch repair underlies mutation rate variation across the human genome</a:t>
            </a:r>
            <a:br>
              <a:rPr lang="en-US" sz="3600" b="1" dirty="0" smtClean="0"/>
            </a:br>
            <a:endParaRPr lang="en-US" sz="3600" b="1" dirty="0"/>
          </a:p>
        </p:txBody>
      </p:sp>
      <p:sp>
        <p:nvSpPr>
          <p:cNvPr id="5" name="TextBox 4"/>
          <p:cNvSpPr txBox="1"/>
          <p:nvPr/>
        </p:nvSpPr>
        <p:spPr>
          <a:xfrm>
            <a:off x="4599890" y="6092135"/>
            <a:ext cx="4273780" cy="369332"/>
          </a:xfrm>
          <a:prstGeom prst="rect">
            <a:avLst/>
          </a:prstGeom>
          <a:noFill/>
        </p:spPr>
        <p:txBody>
          <a:bodyPr wrap="square" rtlCol="0">
            <a:spAutoFit/>
          </a:bodyPr>
          <a:lstStyle/>
          <a:p>
            <a:r>
              <a:rPr lang="en-US" dirty="0" smtClean="0">
                <a:solidFill>
                  <a:schemeClr val="bg1">
                    <a:lumMod val="50000"/>
                  </a:schemeClr>
                </a:solidFill>
              </a:rPr>
              <a:t>Fran </a:t>
            </a:r>
            <a:r>
              <a:rPr lang="en-US" dirty="0" err="1" smtClean="0">
                <a:solidFill>
                  <a:schemeClr val="bg1">
                    <a:lumMod val="50000"/>
                  </a:schemeClr>
                </a:solidFill>
              </a:rPr>
              <a:t>Supek</a:t>
            </a:r>
            <a:r>
              <a:rPr lang="en-US" dirty="0" smtClean="0">
                <a:solidFill>
                  <a:schemeClr val="bg1">
                    <a:lumMod val="50000"/>
                  </a:schemeClr>
                </a:solidFill>
              </a:rPr>
              <a:t> &amp; Ben </a:t>
            </a:r>
            <a:r>
              <a:rPr lang="en-US" dirty="0" err="1" smtClean="0">
                <a:solidFill>
                  <a:schemeClr val="bg1">
                    <a:lumMod val="50000"/>
                  </a:schemeClr>
                </a:solidFill>
              </a:rPr>
              <a:t>Lehner</a:t>
            </a:r>
            <a:r>
              <a:rPr lang="en-US" dirty="0" smtClean="0">
                <a:solidFill>
                  <a:schemeClr val="bg1">
                    <a:lumMod val="50000"/>
                  </a:schemeClr>
                </a:solidFill>
              </a:rPr>
              <a:t>, Nature, 2015</a:t>
            </a:r>
            <a:endParaRPr lang="en-US" dirty="0">
              <a:solidFill>
                <a:schemeClr val="bg1">
                  <a:lumMod val="50000"/>
                </a:schemeClr>
              </a:solidFill>
            </a:endParaRPr>
          </a:p>
        </p:txBody>
      </p:sp>
      <p:sp>
        <p:nvSpPr>
          <p:cNvPr id="8" name="Slide Number Placeholder 7"/>
          <p:cNvSpPr>
            <a:spLocks noGrp="1"/>
          </p:cNvSpPr>
          <p:nvPr>
            <p:ph type="sldNum" sz="quarter" idx="12"/>
          </p:nvPr>
        </p:nvSpPr>
        <p:spPr/>
        <p:txBody>
          <a:bodyPr/>
          <a:lstStyle/>
          <a:p>
            <a:fld id="{E3B0F785-2602-DD46-8F68-2126E0429E06}" type="slidenum">
              <a:rPr lang="en-US" smtClean="0"/>
              <a:t>1</a:t>
            </a:fld>
            <a:endParaRPr lang="en-US"/>
          </a:p>
        </p:txBody>
      </p:sp>
    </p:spTree>
    <p:extLst>
      <p:ext uri="{BB962C8B-B14F-4D97-AF65-F5344CB8AC3E}">
        <p14:creationId xmlns:p14="http://schemas.microsoft.com/office/powerpoint/2010/main" val="888092801"/>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69668"/>
            <a:ext cx="8229600" cy="5517336"/>
          </a:xfrm>
        </p:spPr>
        <p:txBody>
          <a:bodyPr>
            <a:normAutofit/>
          </a:bodyPr>
          <a:lstStyle/>
          <a:p>
            <a:r>
              <a:rPr lang="en-US" sz="2400" b="1" dirty="0" err="1"/>
              <a:t>Repli-Seq</a:t>
            </a:r>
            <a:r>
              <a:rPr lang="en-US" sz="2400" b="1" dirty="0"/>
              <a:t> from 11 ENCODE cell lines</a:t>
            </a:r>
            <a:r>
              <a:rPr lang="en-US" sz="2400" dirty="0"/>
              <a:t>. </a:t>
            </a:r>
          </a:p>
          <a:p>
            <a:pPr marL="0" indent="0">
              <a:buNone/>
            </a:pPr>
            <a:r>
              <a:rPr lang="en-US" sz="2400" dirty="0"/>
              <a:t>     - For each cell line: calculate average </a:t>
            </a:r>
            <a:r>
              <a:rPr lang="en-US" sz="2400" dirty="0" err="1"/>
              <a:t>Repli-Seq</a:t>
            </a:r>
            <a:r>
              <a:rPr lang="en-US" sz="2400" dirty="0"/>
              <a:t> signal within 1Mb</a:t>
            </a:r>
          </a:p>
          <a:p>
            <a:pPr marL="0" indent="0">
              <a:buNone/>
            </a:pPr>
            <a:r>
              <a:rPr lang="en-US" sz="2400" dirty="0"/>
              <a:t>     - cross tissue signal is the median signal across cell-lines</a:t>
            </a:r>
          </a:p>
          <a:p>
            <a:pPr marL="0" indent="0">
              <a:buNone/>
            </a:pPr>
            <a:r>
              <a:rPr lang="en-US" sz="2400" dirty="0"/>
              <a:t>     - TS (tissue-specific) replication time = </a:t>
            </a:r>
            <a:r>
              <a:rPr lang="en-US" sz="2400" dirty="0" err="1"/>
              <a:t>signal_in_particular_cell_line</a:t>
            </a:r>
            <a:r>
              <a:rPr lang="en-US" sz="2400" dirty="0"/>
              <a:t> – </a:t>
            </a:r>
            <a:r>
              <a:rPr lang="en-US" sz="2400" dirty="0" err="1"/>
              <a:t>median_across_cell_lines</a:t>
            </a:r>
            <a:endParaRPr lang="en-US" sz="2400" dirty="0"/>
          </a:p>
          <a:p>
            <a:pPr marL="0" indent="0">
              <a:buNone/>
            </a:pPr>
            <a:endParaRPr lang="en-US" sz="2400" dirty="0"/>
          </a:p>
          <a:p>
            <a:r>
              <a:rPr lang="en-US" sz="2400" b="1" dirty="0"/>
              <a:t>Gene expression data</a:t>
            </a:r>
          </a:p>
          <a:p>
            <a:pPr marL="0" indent="0">
              <a:buNone/>
            </a:pPr>
            <a:r>
              <a:rPr lang="en-US" sz="2400" dirty="0"/>
              <a:t>     -  TPM (</a:t>
            </a:r>
            <a:r>
              <a:rPr lang="en-US" sz="2400" dirty="0" err="1"/>
              <a:t>transcript_per_million</a:t>
            </a:r>
            <a:r>
              <a:rPr lang="en-US" sz="2400" dirty="0"/>
              <a:t>) </a:t>
            </a:r>
            <a:r>
              <a:rPr lang="en-US" sz="2400" dirty="0" err="1"/>
              <a:t>fromTCGA</a:t>
            </a:r>
            <a:r>
              <a:rPr lang="en-US" sz="2400" dirty="0"/>
              <a:t> </a:t>
            </a:r>
            <a:r>
              <a:rPr lang="en-US" sz="2400" dirty="0" smtClean="0"/>
              <a:t>RnaSeqV2</a:t>
            </a:r>
          </a:p>
          <a:p>
            <a:pPr marL="0" indent="0">
              <a:buNone/>
            </a:pPr>
            <a:r>
              <a:rPr lang="en-US" sz="2400" dirty="0"/>
              <a:t> </a:t>
            </a:r>
            <a:r>
              <a:rPr lang="en-US" sz="2400" dirty="0" smtClean="0"/>
              <a:t>    -  </a:t>
            </a:r>
            <a:r>
              <a:rPr lang="en-US" sz="2400" dirty="0"/>
              <a:t>The TPM levels of genes overlapping (including partially) each 1 Mb window were averaged for a </a:t>
            </a:r>
            <a:r>
              <a:rPr lang="en-US" sz="2400" dirty="0" smtClean="0"/>
              <a:t>tumor sample</a:t>
            </a:r>
          </a:p>
          <a:p>
            <a:pPr marL="0" indent="0">
              <a:buNone/>
            </a:pPr>
            <a:r>
              <a:rPr lang="en-US" sz="2400" dirty="0"/>
              <a:t> </a:t>
            </a:r>
            <a:r>
              <a:rPr lang="en-US" sz="2400" dirty="0" smtClean="0"/>
              <a:t>   -  TS = log2(</a:t>
            </a:r>
            <a:r>
              <a:rPr lang="en-US" sz="2400" dirty="0" err="1" smtClean="0"/>
              <a:t>TPM_in_particular_cancer</a:t>
            </a:r>
            <a:r>
              <a:rPr lang="en-US" sz="2400" dirty="0" smtClean="0"/>
              <a:t>/</a:t>
            </a:r>
            <a:r>
              <a:rPr lang="en-US" sz="2400" dirty="0" err="1" smtClean="0"/>
              <a:t>average_across_cancer</a:t>
            </a:r>
            <a:r>
              <a:rPr lang="en-US" sz="2400" dirty="0" smtClean="0"/>
              <a:t>)</a:t>
            </a:r>
            <a:endParaRPr lang="en-US" sz="2400" dirty="0"/>
          </a:p>
          <a:p>
            <a:pPr marL="0" indent="0">
              <a:buNone/>
            </a:pPr>
            <a:endParaRPr lang="en-US" sz="2400" dirty="0"/>
          </a:p>
        </p:txBody>
      </p:sp>
      <p:sp>
        <p:nvSpPr>
          <p:cNvPr id="4" name="Slide Number Placeholder 3"/>
          <p:cNvSpPr>
            <a:spLocks noGrp="1"/>
          </p:cNvSpPr>
          <p:nvPr>
            <p:ph type="sldNum" sz="quarter" idx="12"/>
          </p:nvPr>
        </p:nvSpPr>
        <p:spPr/>
        <p:txBody>
          <a:bodyPr/>
          <a:lstStyle/>
          <a:p>
            <a:fld id="{E3B0F785-2602-DD46-8F68-2126E0429E06}" type="slidenum">
              <a:rPr lang="en-US" smtClean="0"/>
              <a:t>10</a:t>
            </a:fld>
            <a:endParaRPr lang="en-US"/>
          </a:p>
        </p:txBody>
      </p:sp>
    </p:spTree>
    <p:extLst>
      <p:ext uri="{BB962C8B-B14F-4D97-AF65-F5344CB8AC3E}">
        <p14:creationId xmlns:p14="http://schemas.microsoft.com/office/powerpoint/2010/main" val="3120431498"/>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3B0F785-2602-DD46-8F68-2126E0429E06}" type="slidenum">
              <a:rPr lang="en-US" smtClean="0"/>
              <a:t>11</a:t>
            </a:fld>
            <a:endParaRPr lang="en-US"/>
          </a:p>
        </p:txBody>
      </p:sp>
      <p:pic>
        <p:nvPicPr>
          <p:cNvPr id="2" name="Picture 1" descr="Screen Shot 2015-07-06 at 6.09.43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99182"/>
            <a:ext cx="9144000" cy="4687503"/>
          </a:xfrm>
          <a:prstGeom prst="rect">
            <a:avLst/>
          </a:prstGeom>
        </p:spPr>
      </p:pic>
      <p:sp>
        <p:nvSpPr>
          <p:cNvPr id="3" name="Rectangle 2"/>
          <p:cNvSpPr/>
          <p:nvPr/>
        </p:nvSpPr>
        <p:spPr>
          <a:xfrm>
            <a:off x="1245055" y="287175"/>
            <a:ext cx="7441745" cy="492443"/>
          </a:xfrm>
          <a:prstGeom prst="rect">
            <a:avLst/>
          </a:prstGeom>
        </p:spPr>
        <p:txBody>
          <a:bodyPr wrap="square">
            <a:spAutoFit/>
          </a:bodyPr>
          <a:lstStyle/>
          <a:p>
            <a:r>
              <a:rPr lang="en-US" sz="2600" dirty="0" smtClean="0"/>
              <a:t>TS correlated with mutation density</a:t>
            </a:r>
            <a:endParaRPr lang="en-US" sz="2600" dirty="0"/>
          </a:p>
        </p:txBody>
      </p:sp>
    </p:spTree>
    <p:extLst>
      <p:ext uri="{BB962C8B-B14F-4D97-AF65-F5344CB8AC3E}">
        <p14:creationId xmlns:p14="http://schemas.microsoft.com/office/powerpoint/2010/main" val="3831162433"/>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3B0F785-2602-DD46-8F68-2126E0429E06}" type="slidenum">
              <a:rPr lang="en-US" smtClean="0"/>
              <a:t>12</a:t>
            </a:fld>
            <a:endParaRPr lang="en-US"/>
          </a:p>
        </p:txBody>
      </p:sp>
      <p:pic>
        <p:nvPicPr>
          <p:cNvPr id="5" name="Picture 4" descr="Screen Shot 2015-07-06 at 6.01.36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9022" y="1345264"/>
            <a:ext cx="8547350" cy="4916300"/>
          </a:xfrm>
          <a:prstGeom prst="rect">
            <a:avLst/>
          </a:prstGeom>
        </p:spPr>
      </p:pic>
      <p:sp>
        <p:nvSpPr>
          <p:cNvPr id="6" name="Rectangle 5"/>
          <p:cNvSpPr/>
          <p:nvPr/>
        </p:nvSpPr>
        <p:spPr>
          <a:xfrm>
            <a:off x="6107950" y="1378710"/>
            <a:ext cx="2379277" cy="492443"/>
          </a:xfrm>
          <a:prstGeom prst="rect">
            <a:avLst/>
          </a:prstGeom>
        </p:spPr>
        <p:txBody>
          <a:bodyPr wrap="none">
            <a:spAutoFit/>
          </a:bodyPr>
          <a:lstStyle/>
          <a:p>
            <a:r>
              <a:rPr lang="en-US" sz="2600" dirty="0" smtClean="0"/>
              <a:t>MMR deficiency</a:t>
            </a:r>
          </a:p>
        </p:txBody>
      </p:sp>
      <p:sp>
        <p:nvSpPr>
          <p:cNvPr id="7" name="Rectangle 6"/>
          <p:cNvSpPr/>
          <p:nvPr/>
        </p:nvSpPr>
        <p:spPr>
          <a:xfrm>
            <a:off x="720319" y="173950"/>
            <a:ext cx="7819095" cy="892552"/>
          </a:xfrm>
          <a:prstGeom prst="rect">
            <a:avLst/>
          </a:prstGeom>
        </p:spPr>
        <p:txBody>
          <a:bodyPr wrap="square">
            <a:spAutoFit/>
          </a:bodyPr>
          <a:lstStyle/>
          <a:p>
            <a:r>
              <a:rPr lang="en-US" sz="2600" dirty="0"/>
              <a:t>MMR deficiency as the cause of their unusual regional mutation rate variation.</a:t>
            </a:r>
          </a:p>
        </p:txBody>
      </p:sp>
    </p:spTree>
    <p:extLst>
      <p:ext uri="{BB962C8B-B14F-4D97-AF65-F5344CB8AC3E}">
        <p14:creationId xmlns:p14="http://schemas.microsoft.com/office/powerpoint/2010/main" val="281928227"/>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3B0F785-2602-DD46-8F68-2126E0429E06}" type="slidenum">
              <a:rPr lang="en-US" smtClean="0"/>
              <a:t>13</a:t>
            </a:fld>
            <a:endParaRPr lang="en-US"/>
          </a:p>
        </p:txBody>
      </p:sp>
      <p:sp>
        <p:nvSpPr>
          <p:cNvPr id="5" name="Rectangle 4"/>
          <p:cNvSpPr/>
          <p:nvPr/>
        </p:nvSpPr>
        <p:spPr>
          <a:xfrm>
            <a:off x="1194278" y="6475254"/>
            <a:ext cx="2520041" cy="246221"/>
          </a:xfrm>
          <a:prstGeom prst="rect">
            <a:avLst/>
          </a:prstGeom>
        </p:spPr>
        <p:txBody>
          <a:bodyPr wrap="none">
            <a:spAutoFit/>
          </a:bodyPr>
          <a:lstStyle/>
          <a:p>
            <a:r>
              <a:rPr lang="en-US" sz="1000" dirty="0" smtClean="0">
                <a:latin typeface="Helvetica"/>
                <a:cs typeface="Helvetica"/>
              </a:rPr>
              <a:t>McMurray, </a:t>
            </a:r>
            <a:r>
              <a:rPr lang="en-US" sz="1000" i="1" dirty="0" smtClean="0">
                <a:latin typeface="Helvetica"/>
                <a:cs typeface="Helvetica"/>
              </a:rPr>
              <a:t>Nature Review Genetics</a:t>
            </a:r>
            <a:r>
              <a:rPr lang="en-US" sz="1000" dirty="0" smtClean="0">
                <a:latin typeface="Helvetica"/>
                <a:cs typeface="Helvetica"/>
              </a:rPr>
              <a:t>,2010</a:t>
            </a:r>
            <a:endParaRPr lang="en-US" sz="1000" dirty="0">
              <a:latin typeface="Helvetica"/>
              <a:cs typeface="Helvetica"/>
            </a:endParaRPr>
          </a:p>
        </p:txBody>
      </p:sp>
      <p:grpSp>
        <p:nvGrpSpPr>
          <p:cNvPr id="6" name="Group 5"/>
          <p:cNvGrpSpPr/>
          <p:nvPr/>
        </p:nvGrpSpPr>
        <p:grpSpPr>
          <a:xfrm>
            <a:off x="-643547" y="751266"/>
            <a:ext cx="9491908" cy="5478048"/>
            <a:chOff x="378156" y="3090001"/>
            <a:chExt cx="6606844" cy="3812996"/>
          </a:xfrm>
        </p:grpSpPr>
        <p:sp>
          <p:nvSpPr>
            <p:cNvPr id="7" name="Rectangle 6"/>
            <p:cNvSpPr/>
            <p:nvPr/>
          </p:nvSpPr>
          <p:spPr>
            <a:xfrm>
              <a:off x="378156" y="3090001"/>
              <a:ext cx="6606844" cy="282133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33" descr="nrg2828-f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06139" y="3090001"/>
              <a:ext cx="3787745" cy="381299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225066717"/>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3B0F785-2602-DD46-8F68-2126E0429E06}" type="slidenum">
              <a:rPr lang="en-US" smtClean="0"/>
              <a:t>14</a:t>
            </a:fld>
            <a:endParaRPr lang="en-US"/>
          </a:p>
        </p:txBody>
      </p:sp>
      <p:sp>
        <p:nvSpPr>
          <p:cNvPr id="5" name="Content Placeholder 2"/>
          <p:cNvSpPr>
            <a:spLocks noGrp="1"/>
          </p:cNvSpPr>
          <p:nvPr>
            <p:ph idx="1"/>
          </p:nvPr>
        </p:nvSpPr>
        <p:spPr>
          <a:xfrm>
            <a:off x="339022" y="96481"/>
            <a:ext cx="8686800" cy="4525963"/>
          </a:xfrm>
        </p:spPr>
        <p:txBody>
          <a:bodyPr>
            <a:normAutofit/>
          </a:bodyPr>
          <a:lstStyle/>
          <a:p>
            <a:r>
              <a:rPr lang="en-US" sz="2600" dirty="0" smtClean="0"/>
              <a:t>Regional mutation rate difference</a:t>
            </a:r>
          </a:p>
        </p:txBody>
      </p:sp>
      <p:pic>
        <p:nvPicPr>
          <p:cNvPr id="6" name="Picture 5" descr="Screen Shot 2015-07-07 at 2.59.35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8400" y="798286"/>
            <a:ext cx="6751871" cy="5923189"/>
          </a:xfrm>
          <a:prstGeom prst="rect">
            <a:avLst/>
          </a:prstGeom>
        </p:spPr>
      </p:pic>
    </p:spTree>
    <p:extLst>
      <p:ext uri="{BB962C8B-B14F-4D97-AF65-F5344CB8AC3E}">
        <p14:creationId xmlns:p14="http://schemas.microsoft.com/office/powerpoint/2010/main" val="1778665372"/>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3B0F785-2602-DD46-8F68-2126E0429E06}" type="slidenum">
              <a:rPr lang="en-US" smtClean="0"/>
              <a:t>15</a:t>
            </a:fld>
            <a:endParaRPr lang="en-US"/>
          </a:p>
        </p:txBody>
      </p:sp>
      <p:pic>
        <p:nvPicPr>
          <p:cNvPr id="3" name="Picture 2" descr="Screen Shot 2015-07-07 at 3.19.51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052869"/>
            <a:ext cx="9144000" cy="2839453"/>
          </a:xfrm>
          <a:prstGeom prst="rect">
            <a:avLst/>
          </a:prstGeom>
        </p:spPr>
      </p:pic>
      <p:pic>
        <p:nvPicPr>
          <p:cNvPr id="2" name="Picture 1" descr="Screen Shot 2015-07-07 at 3.16.23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9758" y="1071119"/>
            <a:ext cx="7230203" cy="3015117"/>
          </a:xfrm>
          <a:prstGeom prst="rect">
            <a:avLst/>
          </a:prstGeom>
        </p:spPr>
      </p:pic>
      <p:sp>
        <p:nvSpPr>
          <p:cNvPr id="5" name="Content Placeholder 2"/>
          <p:cNvSpPr>
            <a:spLocks noGrp="1"/>
          </p:cNvSpPr>
          <p:nvPr>
            <p:ph idx="1"/>
          </p:nvPr>
        </p:nvSpPr>
        <p:spPr>
          <a:xfrm>
            <a:off x="339022" y="148667"/>
            <a:ext cx="8686800" cy="4525963"/>
          </a:xfrm>
        </p:spPr>
        <p:txBody>
          <a:bodyPr>
            <a:normAutofit/>
          </a:bodyPr>
          <a:lstStyle/>
          <a:p>
            <a:r>
              <a:rPr lang="en-US" sz="2600" dirty="0" smtClean="0"/>
              <a:t>MSI – less correlated with replication timing, gene expression, heterochromatin</a:t>
            </a:r>
          </a:p>
        </p:txBody>
      </p:sp>
    </p:spTree>
    <p:extLst>
      <p:ext uri="{BB962C8B-B14F-4D97-AF65-F5344CB8AC3E}">
        <p14:creationId xmlns:p14="http://schemas.microsoft.com/office/powerpoint/2010/main" val="1866097159"/>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30802" y="2286626"/>
            <a:ext cx="8229600" cy="2618780"/>
          </a:xfrm>
        </p:spPr>
        <p:txBody>
          <a:bodyPr/>
          <a:lstStyle/>
          <a:p>
            <a:r>
              <a:rPr lang="en-US" sz="2800" b="1" dirty="0" smtClean="0">
                <a:solidFill>
                  <a:srgbClr val="800000"/>
                </a:solidFill>
              </a:rPr>
              <a:t>The mutation spectrum suggests mutational </a:t>
            </a:r>
            <a:r>
              <a:rPr lang="en-US" sz="2800" b="1" dirty="0">
                <a:solidFill>
                  <a:srgbClr val="800000"/>
                </a:solidFill>
              </a:rPr>
              <a:t>processes operative in a particular cancer </a:t>
            </a:r>
            <a:r>
              <a:rPr lang="en-US" sz="2800" b="1" dirty="0" smtClean="0">
                <a:solidFill>
                  <a:srgbClr val="800000"/>
                </a:solidFill>
              </a:rPr>
              <a:t>type</a:t>
            </a:r>
            <a:endParaRPr lang="en-US" sz="2800" b="1" dirty="0">
              <a:solidFill>
                <a:srgbClr val="800000"/>
              </a:solidFill>
            </a:endParaRPr>
          </a:p>
        </p:txBody>
      </p:sp>
      <p:sp>
        <p:nvSpPr>
          <p:cNvPr id="4" name="Slide Number Placeholder 3"/>
          <p:cNvSpPr>
            <a:spLocks noGrp="1"/>
          </p:cNvSpPr>
          <p:nvPr>
            <p:ph type="sldNum" sz="quarter" idx="12"/>
          </p:nvPr>
        </p:nvSpPr>
        <p:spPr/>
        <p:txBody>
          <a:bodyPr/>
          <a:lstStyle/>
          <a:p>
            <a:fld id="{E3B0F785-2602-DD46-8F68-2126E0429E06}" type="slidenum">
              <a:rPr lang="en-US" smtClean="0"/>
              <a:t>16</a:t>
            </a:fld>
            <a:endParaRPr lang="en-US"/>
          </a:p>
        </p:txBody>
      </p:sp>
    </p:spTree>
    <p:extLst>
      <p:ext uri="{BB962C8B-B14F-4D97-AF65-F5344CB8AC3E}">
        <p14:creationId xmlns:p14="http://schemas.microsoft.com/office/powerpoint/2010/main" val="4232923639"/>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3B0F785-2602-DD46-8F68-2126E0429E06}" type="slidenum">
              <a:rPr lang="en-US" smtClean="0"/>
              <a:t>17</a:t>
            </a:fld>
            <a:endParaRPr lang="en-US"/>
          </a:p>
        </p:txBody>
      </p:sp>
      <p:sp>
        <p:nvSpPr>
          <p:cNvPr id="5" name="Content Placeholder 2"/>
          <p:cNvSpPr>
            <a:spLocks noGrp="1"/>
          </p:cNvSpPr>
          <p:nvPr>
            <p:ph idx="1"/>
          </p:nvPr>
        </p:nvSpPr>
        <p:spPr>
          <a:xfrm>
            <a:off x="339022" y="287827"/>
            <a:ext cx="8686800" cy="4525963"/>
          </a:xfrm>
        </p:spPr>
        <p:txBody>
          <a:bodyPr>
            <a:normAutofit/>
          </a:bodyPr>
          <a:lstStyle/>
          <a:p>
            <a:r>
              <a:rPr lang="en-US" sz="2600" dirty="0" smtClean="0"/>
              <a:t>Mutation signatures in MSI</a:t>
            </a:r>
          </a:p>
        </p:txBody>
      </p:sp>
      <p:pic>
        <p:nvPicPr>
          <p:cNvPr id="8" name="Picture 7" descr="Screen Shot 2015-07-07 at 4.34.27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4266" y="1471580"/>
            <a:ext cx="7838673" cy="4109115"/>
          </a:xfrm>
          <a:prstGeom prst="rect">
            <a:avLst/>
          </a:prstGeom>
        </p:spPr>
      </p:pic>
      <p:sp>
        <p:nvSpPr>
          <p:cNvPr id="9" name="Rectangle 8"/>
          <p:cNvSpPr/>
          <p:nvPr/>
        </p:nvSpPr>
        <p:spPr>
          <a:xfrm>
            <a:off x="1332162" y="1045398"/>
            <a:ext cx="3917509" cy="461665"/>
          </a:xfrm>
          <a:prstGeom prst="rect">
            <a:avLst/>
          </a:prstGeom>
        </p:spPr>
        <p:txBody>
          <a:bodyPr wrap="none">
            <a:spAutoFit/>
          </a:bodyPr>
          <a:lstStyle/>
          <a:p>
            <a:r>
              <a:rPr lang="en-US" sz="2400" dirty="0" smtClean="0"/>
              <a:t>Signatures of MMR deficiency</a:t>
            </a:r>
          </a:p>
        </p:txBody>
      </p:sp>
      <p:cxnSp>
        <p:nvCxnSpPr>
          <p:cNvPr id="11" name="Straight Arrow Connector 10"/>
          <p:cNvCxnSpPr/>
          <p:nvPr/>
        </p:nvCxnSpPr>
        <p:spPr>
          <a:xfrm flipV="1">
            <a:off x="3059224" y="1507063"/>
            <a:ext cx="384808" cy="1475722"/>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flipH="1" flipV="1">
            <a:off x="3790359" y="1507063"/>
            <a:ext cx="731135" cy="321096"/>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97989806"/>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3B0F785-2602-DD46-8F68-2126E0429E06}" type="slidenum">
              <a:rPr lang="en-US" smtClean="0"/>
              <a:t>18</a:t>
            </a:fld>
            <a:endParaRPr lang="en-US"/>
          </a:p>
        </p:txBody>
      </p:sp>
      <p:sp>
        <p:nvSpPr>
          <p:cNvPr id="5" name="Content Placeholder 2"/>
          <p:cNvSpPr>
            <a:spLocks noGrp="1"/>
          </p:cNvSpPr>
          <p:nvPr>
            <p:ph idx="1"/>
          </p:nvPr>
        </p:nvSpPr>
        <p:spPr>
          <a:xfrm>
            <a:off x="339022" y="287827"/>
            <a:ext cx="8686800" cy="4525963"/>
          </a:xfrm>
        </p:spPr>
        <p:txBody>
          <a:bodyPr>
            <a:normAutofit/>
          </a:bodyPr>
          <a:lstStyle/>
          <a:p>
            <a:r>
              <a:rPr lang="en-US" sz="2600" dirty="0" smtClean="0"/>
              <a:t>Signatures associated with MMR have flatter distributions</a:t>
            </a:r>
          </a:p>
        </p:txBody>
      </p:sp>
      <p:pic>
        <p:nvPicPr>
          <p:cNvPr id="7" name="Picture 6" descr="Screen Shot 2015-07-07 at 4.32.32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81" y="1746805"/>
            <a:ext cx="4710248" cy="4050627"/>
          </a:xfrm>
          <a:prstGeom prst="rect">
            <a:avLst/>
          </a:prstGeom>
        </p:spPr>
      </p:pic>
      <p:pic>
        <p:nvPicPr>
          <p:cNvPr id="2" name="Picture 1" descr="Screen Shot 2015-07-07 at 4.52.44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13875" y="1727947"/>
            <a:ext cx="4630125" cy="3811825"/>
          </a:xfrm>
          <a:prstGeom prst="rect">
            <a:avLst/>
          </a:prstGeom>
        </p:spPr>
      </p:pic>
      <p:sp>
        <p:nvSpPr>
          <p:cNvPr id="3" name="Rectangle 2"/>
          <p:cNvSpPr/>
          <p:nvPr/>
        </p:nvSpPr>
        <p:spPr>
          <a:xfrm>
            <a:off x="994013" y="1727947"/>
            <a:ext cx="1730322" cy="3517353"/>
          </a:xfrm>
          <a:prstGeom prst="rect">
            <a:avLst/>
          </a:prstGeom>
          <a:noFill/>
          <a:ln w="28575" cmpd="sng">
            <a:solidFill>
              <a:srgbClr val="8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5288135" y="1709542"/>
            <a:ext cx="1730322" cy="3517353"/>
          </a:xfrm>
          <a:prstGeom prst="rect">
            <a:avLst/>
          </a:prstGeom>
          <a:noFill/>
          <a:ln w="28575" cmpd="sng">
            <a:solidFill>
              <a:srgbClr val="8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339022" y="6015021"/>
            <a:ext cx="5665809" cy="369332"/>
          </a:xfrm>
          <a:prstGeom prst="rect">
            <a:avLst/>
          </a:prstGeom>
        </p:spPr>
        <p:txBody>
          <a:bodyPr wrap="none">
            <a:spAutoFit/>
          </a:bodyPr>
          <a:lstStyle/>
          <a:p>
            <a:r>
              <a:rPr lang="en-US" dirty="0" smtClean="0"/>
              <a:t>Mutation frequencies are normalized by sequence context</a:t>
            </a:r>
            <a:endParaRPr lang="en-US" dirty="0"/>
          </a:p>
        </p:txBody>
      </p:sp>
    </p:spTree>
    <p:extLst>
      <p:ext uri="{BB962C8B-B14F-4D97-AF65-F5344CB8AC3E}">
        <p14:creationId xmlns:p14="http://schemas.microsoft.com/office/powerpoint/2010/main" val="3034370686"/>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3B0F785-2602-DD46-8F68-2126E0429E06}" type="slidenum">
              <a:rPr lang="en-US" smtClean="0"/>
              <a:t>19</a:t>
            </a:fld>
            <a:endParaRPr lang="en-US"/>
          </a:p>
        </p:txBody>
      </p:sp>
      <p:sp>
        <p:nvSpPr>
          <p:cNvPr id="5" name="Content Placeholder 2"/>
          <p:cNvSpPr>
            <a:spLocks noGrp="1"/>
          </p:cNvSpPr>
          <p:nvPr>
            <p:ph idx="1"/>
          </p:nvPr>
        </p:nvSpPr>
        <p:spPr>
          <a:xfrm>
            <a:off x="339022" y="287827"/>
            <a:ext cx="8686800" cy="4525963"/>
          </a:xfrm>
        </p:spPr>
        <p:txBody>
          <a:bodyPr>
            <a:normAutofit/>
          </a:bodyPr>
          <a:lstStyle/>
          <a:p>
            <a:r>
              <a:rPr lang="en-US" sz="2600" dirty="0" smtClean="0"/>
              <a:t>Residual </a:t>
            </a:r>
            <a:r>
              <a:rPr lang="en-US" sz="2600" dirty="0"/>
              <a:t>correlation with replication timing in MSI cancers </a:t>
            </a:r>
            <a:r>
              <a:rPr lang="en-US" sz="2600" dirty="0" smtClean="0"/>
              <a:t>might </a:t>
            </a:r>
            <a:r>
              <a:rPr lang="en-US" sz="2600" dirty="0"/>
              <a:t>derive purely from the mutations originating before MMR inactivation. </a:t>
            </a:r>
          </a:p>
          <a:p>
            <a:endParaRPr lang="en-US" sz="2800" dirty="0"/>
          </a:p>
        </p:txBody>
      </p:sp>
      <p:pic>
        <p:nvPicPr>
          <p:cNvPr id="6" name="Picture 5" descr="Screen Shot 2015-07-07 at 5.41.06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9204" y="1839685"/>
            <a:ext cx="8716618" cy="3614208"/>
          </a:xfrm>
          <a:prstGeom prst="rect">
            <a:avLst/>
          </a:prstGeom>
        </p:spPr>
      </p:pic>
      <p:sp>
        <p:nvSpPr>
          <p:cNvPr id="3" name="Rectangle 2"/>
          <p:cNvSpPr/>
          <p:nvPr/>
        </p:nvSpPr>
        <p:spPr>
          <a:xfrm>
            <a:off x="816428" y="5453893"/>
            <a:ext cx="7565571" cy="769441"/>
          </a:xfrm>
          <a:prstGeom prst="rect">
            <a:avLst/>
          </a:prstGeom>
        </p:spPr>
        <p:txBody>
          <a:bodyPr wrap="square">
            <a:spAutoFit/>
          </a:bodyPr>
          <a:lstStyle/>
          <a:p>
            <a:r>
              <a:rPr lang="en-US" sz="2400" dirty="0"/>
              <a:t> </a:t>
            </a:r>
            <a:r>
              <a:rPr lang="en-US" sz="2000" dirty="0"/>
              <a:t>log2 ratio of the absolute mutation frequency (per Mb) of a context in the MSI samples to its mutation frequency in the MSS samples.</a:t>
            </a:r>
          </a:p>
        </p:txBody>
      </p:sp>
    </p:spTree>
    <p:extLst>
      <p:ext uri="{BB962C8B-B14F-4D97-AF65-F5344CB8AC3E}">
        <p14:creationId xmlns:p14="http://schemas.microsoft.com/office/powerpoint/2010/main" val="20164890"/>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p:cNvSpPr>
          <p:nvPr>
            <p:ph type="sldNum" sz="quarter" idx="12"/>
          </p:nvPr>
        </p:nvSpPr>
        <p:spPr/>
        <p:txBody>
          <a:bodyPr/>
          <a:lstStyle/>
          <a:p>
            <a:fld id="{E3B0F785-2602-DD46-8F68-2126E0429E06}" type="slidenum">
              <a:rPr lang="en-US" smtClean="0"/>
              <a:t>2</a:t>
            </a:fld>
            <a:endParaRPr lang="en-US"/>
          </a:p>
        </p:txBody>
      </p:sp>
      <p:sp>
        <p:nvSpPr>
          <p:cNvPr id="4" name="Rectangle 3"/>
          <p:cNvSpPr/>
          <p:nvPr/>
        </p:nvSpPr>
        <p:spPr>
          <a:xfrm>
            <a:off x="898110" y="6066637"/>
            <a:ext cx="7956099" cy="923330"/>
          </a:xfrm>
          <a:prstGeom prst="rect">
            <a:avLst/>
          </a:prstGeom>
        </p:spPr>
        <p:txBody>
          <a:bodyPr wrap="none">
            <a:spAutoFit/>
          </a:bodyPr>
          <a:lstStyle/>
          <a:p>
            <a:r>
              <a:rPr lang="en-US" dirty="0"/>
              <a:t>Ross C. </a:t>
            </a:r>
            <a:r>
              <a:rPr lang="en-US" dirty="0" err="1" smtClean="0"/>
              <a:t>Hardison</a:t>
            </a:r>
            <a:r>
              <a:rPr lang="en-US" dirty="0" smtClean="0"/>
              <a:t>, Nature Reviews Genetics, 2015</a:t>
            </a:r>
          </a:p>
          <a:p>
            <a:r>
              <a:rPr lang="en-US" dirty="0"/>
              <a:t>The effects of chromatin organization on variation in mutation rates in the genome</a:t>
            </a:r>
          </a:p>
          <a:p>
            <a:endParaRPr lang="en-US" dirty="0"/>
          </a:p>
        </p:txBody>
      </p:sp>
      <p:pic>
        <p:nvPicPr>
          <p:cNvPr id="7" name="Picture 6" descr="Screen Shot 2015-07-22 at 1.29.23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8110" y="94080"/>
            <a:ext cx="7236610" cy="6012555"/>
          </a:xfrm>
          <a:prstGeom prst="rect">
            <a:avLst/>
          </a:prstGeom>
        </p:spPr>
      </p:pic>
    </p:spTree>
    <p:extLst>
      <p:ext uri="{BB962C8B-B14F-4D97-AF65-F5344CB8AC3E}">
        <p14:creationId xmlns:p14="http://schemas.microsoft.com/office/powerpoint/2010/main" val="4007519853"/>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3B0F785-2602-DD46-8F68-2126E0429E06}" type="slidenum">
              <a:rPr lang="en-US" smtClean="0"/>
              <a:t>20</a:t>
            </a:fld>
            <a:endParaRPr lang="en-US"/>
          </a:p>
        </p:txBody>
      </p:sp>
      <p:sp>
        <p:nvSpPr>
          <p:cNvPr id="5" name="Content Placeholder 2"/>
          <p:cNvSpPr>
            <a:spLocks noGrp="1"/>
          </p:cNvSpPr>
          <p:nvPr>
            <p:ph idx="1"/>
          </p:nvPr>
        </p:nvSpPr>
        <p:spPr>
          <a:xfrm>
            <a:off x="339022" y="287826"/>
            <a:ext cx="8686800" cy="6433649"/>
          </a:xfrm>
        </p:spPr>
        <p:txBody>
          <a:bodyPr>
            <a:normAutofit lnSpcReduction="10000"/>
          </a:bodyPr>
          <a:lstStyle/>
          <a:p>
            <a:r>
              <a:rPr lang="en-US" sz="2800" dirty="0" smtClean="0"/>
              <a:t>Determine time of MMR failure in samples</a:t>
            </a:r>
          </a:p>
          <a:p>
            <a:pPr marL="0" indent="0">
              <a:buNone/>
            </a:pPr>
            <a:r>
              <a:rPr lang="en-US" sz="2800" dirty="0"/>
              <a:t> </a:t>
            </a:r>
            <a:r>
              <a:rPr lang="en-US" sz="2800" dirty="0" smtClean="0"/>
              <a:t>    - Mutation signatures de-convoluted to MSI and MSS states </a:t>
            </a:r>
          </a:p>
          <a:p>
            <a:pPr marL="0" indent="0">
              <a:buNone/>
            </a:pPr>
            <a:endParaRPr lang="en-US" sz="1500" dirty="0" smtClean="0"/>
          </a:p>
          <a:p>
            <a:pPr marL="0" indent="0">
              <a:buNone/>
            </a:pPr>
            <a:endParaRPr lang="en-US" sz="2800" dirty="0"/>
          </a:p>
          <a:p>
            <a:pPr marL="0" indent="0">
              <a:buNone/>
            </a:pPr>
            <a:endParaRPr lang="en-US" sz="2800" dirty="0" smtClean="0"/>
          </a:p>
          <a:p>
            <a:pPr marL="0" indent="0">
              <a:buNone/>
            </a:pPr>
            <a:endParaRPr lang="en-US" sz="2800" dirty="0"/>
          </a:p>
          <a:p>
            <a:pPr marL="0" indent="0">
              <a:buNone/>
            </a:pPr>
            <a:endParaRPr lang="en-US" sz="2800" dirty="0" smtClean="0"/>
          </a:p>
          <a:p>
            <a:pPr marL="0" indent="0">
              <a:buNone/>
            </a:pPr>
            <a:endParaRPr lang="en-US" sz="2800" dirty="0"/>
          </a:p>
          <a:p>
            <a:pPr marL="0" indent="0">
              <a:buNone/>
            </a:pPr>
            <a:endParaRPr lang="en-US" sz="2800" dirty="0" smtClean="0"/>
          </a:p>
          <a:p>
            <a:pPr marL="0" indent="0">
              <a:buNone/>
            </a:pPr>
            <a:endParaRPr lang="en-US" sz="2000" dirty="0" smtClean="0"/>
          </a:p>
          <a:p>
            <a:pPr marL="0" indent="0">
              <a:buNone/>
            </a:pPr>
            <a:r>
              <a:rPr lang="en-US" sz="2800" dirty="0" smtClean="0"/>
              <a:t>     - Genetic algorithm-based optimization to fit the data (</a:t>
            </a:r>
            <a:r>
              <a:rPr lang="nl-NL" sz="2800" i="1" dirty="0" err="1"/>
              <a:t>rgenoud</a:t>
            </a:r>
            <a:r>
              <a:rPr lang="nl-NL" sz="2800" i="1" dirty="0"/>
              <a:t> 5.7-12 </a:t>
            </a:r>
            <a:r>
              <a:rPr lang="en-US" sz="2800" dirty="0" smtClean="0"/>
              <a:t>)</a:t>
            </a:r>
          </a:p>
          <a:p>
            <a:pPr marL="0" indent="0">
              <a:buNone/>
            </a:pPr>
            <a:r>
              <a:rPr lang="en-US" sz="2800" dirty="0"/>
              <a:t> </a:t>
            </a:r>
            <a:r>
              <a:rPr lang="en-US" sz="2800" dirty="0" smtClean="0"/>
              <a:t>    - Captured 68% of the variance</a:t>
            </a:r>
            <a:endParaRPr lang="en-US" sz="2800" dirty="0"/>
          </a:p>
        </p:txBody>
      </p:sp>
      <p:graphicFrame>
        <p:nvGraphicFramePr>
          <p:cNvPr id="2" name="Object 1"/>
          <p:cNvGraphicFramePr>
            <a:graphicFrameLocks noChangeAspect="1"/>
          </p:cNvGraphicFramePr>
          <p:nvPr>
            <p:extLst>
              <p:ext uri="{D42A27DB-BD31-4B8C-83A1-F6EECF244321}">
                <p14:modId xmlns:p14="http://schemas.microsoft.com/office/powerpoint/2010/main" val="1989184786"/>
              </p:ext>
            </p:extLst>
          </p:nvPr>
        </p:nvGraphicFramePr>
        <p:xfrm>
          <a:off x="1969730" y="2950297"/>
          <a:ext cx="4735302" cy="840848"/>
        </p:xfrm>
        <a:graphic>
          <a:graphicData uri="http://schemas.openxmlformats.org/presentationml/2006/ole">
            <mc:AlternateContent xmlns:mc="http://schemas.openxmlformats.org/markup-compatibility/2006">
              <mc:Choice xmlns:v="urn:schemas-microsoft-com:vml" Requires="v">
                <p:oleObj spid="_x0000_s1108" name="Equation" r:id="rId4" imgW="1358900" imgH="241300" progId="Equation.DSMT4">
                  <p:embed/>
                </p:oleObj>
              </mc:Choice>
              <mc:Fallback>
                <p:oleObj name="Equation" r:id="rId4" imgW="1358900" imgH="241300" progId="Equation.DSMT4">
                  <p:embed/>
                  <p:pic>
                    <p:nvPicPr>
                      <p:cNvPr id="0" name=""/>
                      <p:cNvPicPr/>
                      <p:nvPr/>
                    </p:nvPicPr>
                    <p:blipFill>
                      <a:blip r:embed="rId5"/>
                      <a:stretch>
                        <a:fillRect/>
                      </a:stretch>
                    </p:blipFill>
                    <p:spPr>
                      <a:xfrm>
                        <a:off x="1969730" y="2950297"/>
                        <a:ext cx="4735302" cy="840848"/>
                      </a:xfrm>
                      <a:prstGeom prst="rect">
                        <a:avLst/>
                      </a:prstGeom>
                    </p:spPr>
                  </p:pic>
                </p:oleObj>
              </mc:Fallback>
            </mc:AlternateContent>
          </a:graphicData>
        </a:graphic>
      </p:graphicFrame>
      <p:sp>
        <p:nvSpPr>
          <p:cNvPr id="7" name="Rectangle 6"/>
          <p:cNvSpPr/>
          <p:nvPr/>
        </p:nvSpPr>
        <p:spPr>
          <a:xfrm>
            <a:off x="672214" y="1871420"/>
            <a:ext cx="2658901" cy="461665"/>
          </a:xfrm>
          <a:prstGeom prst="rect">
            <a:avLst/>
          </a:prstGeom>
        </p:spPr>
        <p:txBody>
          <a:bodyPr wrap="none">
            <a:spAutoFit/>
          </a:bodyPr>
          <a:lstStyle/>
          <a:p>
            <a:r>
              <a:rPr lang="en-US" sz="2400" dirty="0" smtClean="0"/>
              <a:t>% time in </a:t>
            </a:r>
            <a:r>
              <a:rPr lang="en-US" sz="2400" dirty="0" smtClean="0"/>
              <a:t>MSS </a:t>
            </a:r>
            <a:r>
              <a:rPr lang="en-US" sz="2400" dirty="0" smtClean="0"/>
              <a:t>state</a:t>
            </a:r>
          </a:p>
        </p:txBody>
      </p:sp>
      <p:cxnSp>
        <p:nvCxnSpPr>
          <p:cNvPr id="8" name="Straight Arrow Connector 7"/>
          <p:cNvCxnSpPr/>
          <p:nvPr/>
        </p:nvCxnSpPr>
        <p:spPr>
          <a:xfrm>
            <a:off x="2216544" y="2378890"/>
            <a:ext cx="0" cy="532061"/>
          </a:xfrm>
          <a:prstGeom prst="straightConnector1">
            <a:avLst/>
          </a:prstGeom>
          <a:ln>
            <a:solidFill>
              <a:srgbClr val="800000"/>
            </a:solidFill>
            <a:tailEnd type="arrow"/>
          </a:ln>
          <a:effectLst/>
        </p:spPr>
        <p:style>
          <a:lnRef idx="2">
            <a:schemeClr val="accent1"/>
          </a:lnRef>
          <a:fillRef idx="0">
            <a:schemeClr val="accent1"/>
          </a:fillRef>
          <a:effectRef idx="1">
            <a:schemeClr val="accent1"/>
          </a:effectRef>
          <a:fontRef idx="minor">
            <a:schemeClr val="tx1"/>
          </a:fontRef>
        </p:style>
      </p:cxnSp>
      <p:sp>
        <p:nvSpPr>
          <p:cNvPr id="10" name="Rectangle 9"/>
          <p:cNvSpPr/>
          <p:nvPr/>
        </p:nvSpPr>
        <p:spPr>
          <a:xfrm>
            <a:off x="986023" y="4329717"/>
            <a:ext cx="5063105" cy="461665"/>
          </a:xfrm>
          <a:prstGeom prst="rect">
            <a:avLst/>
          </a:prstGeom>
        </p:spPr>
        <p:txBody>
          <a:bodyPr wrap="none">
            <a:spAutoFit/>
          </a:bodyPr>
          <a:lstStyle/>
          <a:p>
            <a:r>
              <a:rPr lang="en-US" sz="2400" dirty="0" smtClean="0"/>
              <a:t>Mutation signatures in MMR </a:t>
            </a:r>
            <a:r>
              <a:rPr lang="en-US" sz="2400" dirty="0" smtClean="0"/>
              <a:t>proficient</a:t>
            </a:r>
            <a:endParaRPr lang="en-US" sz="2400" dirty="0" smtClean="0"/>
          </a:p>
        </p:txBody>
      </p:sp>
      <p:cxnSp>
        <p:nvCxnSpPr>
          <p:cNvPr id="11" name="Straight Arrow Connector 10"/>
          <p:cNvCxnSpPr/>
          <p:nvPr/>
        </p:nvCxnSpPr>
        <p:spPr>
          <a:xfrm flipV="1">
            <a:off x="2368944" y="3791145"/>
            <a:ext cx="544345" cy="538573"/>
          </a:xfrm>
          <a:prstGeom prst="straightConnector1">
            <a:avLst/>
          </a:prstGeom>
          <a:ln>
            <a:solidFill>
              <a:srgbClr val="800000"/>
            </a:solidFill>
            <a:tailEnd type="arrow"/>
          </a:ln>
          <a:effectLst/>
        </p:spPr>
        <p:style>
          <a:lnRef idx="2">
            <a:schemeClr val="accent1"/>
          </a:lnRef>
          <a:fillRef idx="0">
            <a:schemeClr val="accent1"/>
          </a:fillRef>
          <a:effectRef idx="1">
            <a:schemeClr val="accent1"/>
          </a:effectRef>
          <a:fontRef idx="minor">
            <a:schemeClr val="tx1"/>
          </a:fontRef>
        </p:style>
      </p:cxnSp>
      <p:sp>
        <p:nvSpPr>
          <p:cNvPr id="15" name="Rectangle 14"/>
          <p:cNvSpPr/>
          <p:nvPr/>
        </p:nvSpPr>
        <p:spPr>
          <a:xfrm>
            <a:off x="3803374" y="2148057"/>
            <a:ext cx="4946637" cy="461665"/>
          </a:xfrm>
          <a:prstGeom prst="rect">
            <a:avLst/>
          </a:prstGeom>
        </p:spPr>
        <p:txBody>
          <a:bodyPr wrap="none">
            <a:spAutoFit/>
          </a:bodyPr>
          <a:lstStyle/>
          <a:p>
            <a:r>
              <a:rPr lang="en-US" sz="2400" dirty="0" smtClean="0"/>
              <a:t>Mutation signatures in MMR </a:t>
            </a:r>
            <a:r>
              <a:rPr lang="en-US" sz="2400" dirty="0" smtClean="0"/>
              <a:t>deficient</a:t>
            </a:r>
            <a:endParaRPr lang="en-US" sz="2400" dirty="0" smtClean="0"/>
          </a:p>
        </p:txBody>
      </p:sp>
      <p:cxnSp>
        <p:nvCxnSpPr>
          <p:cNvPr id="16" name="Straight Arrow Connector 15"/>
          <p:cNvCxnSpPr/>
          <p:nvPr/>
        </p:nvCxnSpPr>
        <p:spPr>
          <a:xfrm flipH="1">
            <a:off x="5574995" y="2609722"/>
            <a:ext cx="504041" cy="352630"/>
          </a:xfrm>
          <a:prstGeom prst="straightConnector1">
            <a:avLst/>
          </a:prstGeom>
          <a:ln>
            <a:solidFill>
              <a:srgbClr val="800000"/>
            </a:solidFill>
            <a:tailEnd type="arrow"/>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36710806"/>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3B0F785-2602-DD46-8F68-2126E0429E06}" type="slidenum">
              <a:rPr lang="en-US" smtClean="0"/>
              <a:t>21</a:t>
            </a:fld>
            <a:endParaRPr lang="en-US"/>
          </a:p>
        </p:txBody>
      </p:sp>
      <p:pic>
        <p:nvPicPr>
          <p:cNvPr id="5" name="Picture 4" descr="Screen Shot 2015-07-07 at 6.22.17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4241" y="2059248"/>
            <a:ext cx="8513533" cy="3108824"/>
          </a:xfrm>
          <a:prstGeom prst="rect">
            <a:avLst/>
          </a:prstGeom>
        </p:spPr>
      </p:pic>
    </p:spTree>
    <p:extLst>
      <p:ext uri="{BB962C8B-B14F-4D97-AF65-F5344CB8AC3E}">
        <p14:creationId xmlns:p14="http://schemas.microsoft.com/office/powerpoint/2010/main" val="924192616"/>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3B0F785-2602-DD46-8F68-2126E0429E06}" type="slidenum">
              <a:rPr lang="en-US" smtClean="0"/>
              <a:t>22</a:t>
            </a:fld>
            <a:endParaRPr lang="en-US"/>
          </a:p>
        </p:txBody>
      </p:sp>
      <p:pic>
        <p:nvPicPr>
          <p:cNvPr id="3" name="Picture 2" descr="Screen Shot 2015-07-07 at 6.21.53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8284" y="935206"/>
            <a:ext cx="8699912" cy="5421144"/>
          </a:xfrm>
          <a:prstGeom prst="rect">
            <a:avLst/>
          </a:prstGeom>
        </p:spPr>
      </p:pic>
    </p:spTree>
    <p:extLst>
      <p:ext uri="{BB962C8B-B14F-4D97-AF65-F5344CB8AC3E}">
        <p14:creationId xmlns:p14="http://schemas.microsoft.com/office/powerpoint/2010/main" val="862368211"/>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p:cNvSpPr>
            <a:spLocks noGrp="1"/>
          </p:cNvSpPr>
          <p:nvPr>
            <p:ph idx="1"/>
          </p:nvPr>
        </p:nvSpPr>
        <p:spPr>
          <a:xfrm>
            <a:off x="457200" y="1400629"/>
            <a:ext cx="8229600" cy="5457371"/>
          </a:xfrm>
        </p:spPr>
        <p:txBody>
          <a:bodyPr>
            <a:normAutofit/>
          </a:bodyPr>
          <a:lstStyle/>
          <a:p>
            <a:r>
              <a:rPr lang="en-US" sz="2500" dirty="0" smtClean="0"/>
              <a:t>MMR </a:t>
            </a:r>
            <a:r>
              <a:rPr lang="en-US" sz="2500" dirty="0"/>
              <a:t>is more effective in </a:t>
            </a:r>
            <a:r>
              <a:rPr lang="en-US" sz="2500" dirty="0" err="1"/>
              <a:t>euchromatic</a:t>
            </a:r>
            <a:r>
              <a:rPr lang="en-US" sz="2500" dirty="0"/>
              <a:t> early replicating regions of the genome, suppressing the accumulation of mutations in these </a:t>
            </a:r>
            <a:r>
              <a:rPr lang="en-US" sz="2500" dirty="0" smtClean="0"/>
              <a:t>regions</a:t>
            </a:r>
          </a:p>
          <a:p>
            <a:r>
              <a:rPr lang="en-US" sz="2500" dirty="0"/>
              <a:t>Differences in DNA accessibility to the repair </a:t>
            </a:r>
            <a:r>
              <a:rPr lang="en-US" sz="2500" dirty="0" smtClean="0"/>
              <a:t>machinery, </a:t>
            </a:r>
            <a:r>
              <a:rPr lang="en-US" sz="2500" dirty="0"/>
              <a:t>the coupling of this machinery to the replication fork, or the time available for repair might contribute to the increased efficiency of repair in early replicating </a:t>
            </a:r>
            <a:r>
              <a:rPr lang="en-US" sz="2500" dirty="0" err="1" smtClean="0"/>
              <a:t>euchromatin</a:t>
            </a:r>
            <a:endParaRPr lang="en-US" sz="2500" dirty="0" smtClean="0"/>
          </a:p>
          <a:p>
            <a:r>
              <a:rPr lang="en-US" sz="2500" dirty="0"/>
              <a:t>enhanced MMR in </a:t>
            </a:r>
            <a:r>
              <a:rPr lang="en-US" sz="2500" dirty="0" err="1"/>
              <a:t>euchromatin</a:t>
            </a:r>
            <a:r>
              <a:rPr lang="en-US" sz="2500" dirty="0"/>
              <a:t> is a beneficial trait and one that has been selected for during evolution</a:t>
            </a:r>
          </a:p>
          <a:p>
            <a:endParaRPr lang="en-US" sz="2500" dirty="0"/>
          </a:p>
          <a:p>
            <a:endParaRPr lang="en-US" sz="2500" dirty="0"/>
          </a:p>
          <a:p>
            <a:endParaRPr lang="en-US" sz="2500" dirty="0"/>
          </a:p>
          <a:p>
            <a:endParaRPr lang="en-US" sz="2500" dirty="0"/>
          </a:p>
        </p:txBody>
      </p:sp>
      <p:sp>
        <p:nvSpPr>
          <p:cNvPr id="2" name="Title 1"/>
          <p:cNvSpPr>
            <a:spLocks noGrp="1"/>
          </p:cNvSpPr>
          <p:nvPr>
            <p:ph type="title"/>
          </p:nvPr>
        </p:nvSpPr>
        <p:spPr/>
        <p:txBody>
          <a:bodyPr>
            <a:normAutofit/>
          </a:bodyPr>
          <a:lstStyle/>
          <a:p>
            <a:pPr algn="l"/>
            <a:r>
              <a:rPr lang="en-US" sz="3600" b="1" dirty="0"/>
              <a:t>C</a:t>
            </a:r>
            <a:r>
              <a:rPr lang="en-US" sz="3600" b="1" dirty="0" smtClean="0"/>
              <a:t>onclusions</a:t>
            </a:r>
            <a:endParaRPr lang="en-US" sz="3600" b="1" dirty="0"/>
          </a:p>
        </p:txBody>
      </p:sp>
      <p:sp>
        <p:nvSpPr>
          <p:cNvPr id="4" name="Slide Number Placeholder 3"/>
          <p:cNvSpPr>
            <a:spLocks noGrp="1"/>
          </p:cNvSpPr>
          <p:nvPr>
            <p:ph type="sldNum" sz="quarter" idx="12"/>
          </p:nvPr>
        </p:nvSpPr>
        <p:spPr/>
        <p:txBody>
          <a:bodyPr/>
          <a:lstStyle/>
          <a:p>
            <a:fld id="{E3B0F785-2602-DD46-8F68-2126E0429E06}" type="slidenum">
              <a:rPr lang="en-US" smtClean="0"/>
              <a:t>23</a:t>
            </a:fld>
            <a:endParaRPr lang="en-US"/>
          </a:p>
        </p:txBody>
      </p:sp>
    </p:spTree>
    <p:extLst>
      <p:ext uri="{BB962C8B-B14F-4D97-AF65-F5344CB8AC3E}">
        <p14:creationId xmlns:p14="http://schemas.microsoft.com/office/powerpoint/2010/main" val="1557571343"/>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p:cNvSpPr>
          <p:nvPr>
            <p:ph type="sldNum" sz="quarter" idx="12"/>
          </p:nvPr>
        </p:nvSpPr>
        <p:spPr/>
        <p:txBody>
          <a:bodyPr/>
          <a:lstStyle/>
          <a:p>
            <a:fld id="{E3B0F785-2602-DD46-8F68-2126E0429E06}" type="slidenum">
              <a:rPr lang="en-US" smtClean="0"/>
              <a:t>3</a:t>
            </a:fld>
            <a:endParaRPr lang="en-US"/>
          </a:p>
        </p:txBody>
      </p:sp>
      <p:pic>
        <p:nvPicPr>
          <p:cNvPr id="2" name="Picture 1" descr="Screen Shot 2015-07-22 at 12.43.46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1837" y="0"/>
            <a:ext cx="8249803" cy="6858000"/>
          </a:xfrm>
          <a:prstGeom prst="rect">
            <a:avLst/>
          </a:prstGeom>
        </p:spPr>
      </p:pic>
      <p:sp>
        <p:nvSpPr>
          <p:cNvPr id="4" name="Rectangle 3"/>
          <p:cNvSpPr/>
          <p:nvPr/>
        </p:nvSpPr>
        <p:spPr>
          <a:xfrm>
            <a:off x="4198754" y="6395916"/>
            <a:ext cx="4708891" cy="369332"/>
          </a:xfrm>
          <a:prstGeom prst="rect">
            <a:avLst/>
          </a:prstGeom>
        </p:spPr>
        <p:txBody>
          <a:bodyPr wrap="none">
            <a:spAutoFit/>
          </a:bodyPr>
          <a:lstStyle/>
          <a:p>
            <a:r>
              <a:rPr lang="en-US" dirty="0"/>
              <a:t>Ross C. </a:t>
            </a:r>
            <a:r>
              <a:rPr lang="en-US" dirty="0" err="1" smtClean="0"/>
              <a:t>Hardison</a:t>
            </a:r>
            <a:r>
              <a:rPr lang="en-US" dirty="0" smtClean="0"/>
              <a:t> Nature Reviews Genetics, 2015</a:t>
            </a:r>
            <a:endParaRPr lang="en-US" dirty="0"/>
          </a:p>
        </p:txBody>
      </p:sp>
    </p:spTree>
    <p:extLst>
      <p:ext uri="{BB962C8B-B14F-4D97-AF65-F5344CB8AC3E}">
        <p14:creationId xmlns:p14="http://schemas.microsoft.com/office/powerpoint/2010/main" val="516416420"/>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718873"/>
            <a:ext cx="8229600" cy="3297652"/>
          </a:xfrm>
        </p:spPr>
        <p:txBody>
          <a:bodyPr/>
          <a:lstStyle/>
          <a:p>
            <a:r>
              <a:rPr lang="en-US" b="1" dirty="0">
                <a:solidFill>
                  <a:srgbClr val="800000"/>
                </a:solidFill>
              </a:rPr>
              <a:t>What is the actual cause underlying this ?? </a:t>
            </a:r>
          </a:p>
          <a:p>
            <a:pPr marL="0" indent="0">
              <a:buNone/>
            </a:pPr>
            <a:endParaRPr lang="en-US" dirty="0"/>
          </a:p>
        </p:txBody>
      </p:sp>
      <p:sp>
        <p:nvSpPr>
          <p:cNvPr id="4" name="Slide Number Placeholder 3"/>
          <p:cNvSpPr>
            <a:spLocks noGrp="1"/>
          </p:cNvSpPr>
          <p:nvPr>
            <p:ph type="sldNum" sz="quarter" idx="12"/>
          </p:nvPr>
        </p:nvSpPr>
        <p:spPr/>
        <p:txBody>
          <a:bodyPr/>
          <a:lstStyle/>
          <a:p>
            <a:fld id="{E3B0F785-2602-DD46-8F68-2126E0429E06}" type="slidenum">
              <a:rPr lang="en-US" smtClean="0"/>
              <a:t>4</a:t>
            </a:fld>
            <a:endParaRPr lang="en-US"/>
          </a:p>
        </p:txBody>
      </p:sp>
      <p:sp>
        <p:nvSpPr>
          <p:cNvPr id="5" name="Content Placeholder 2"/>
          <p:cNvSpPr txBox="1">
            <a:spLocks/>
          </p:cNvSpPr>
          <p:nvPr/>
        </p:nvSpPr>
        <p:spPr>
          <a:xfrm>
            <a:off x="457200" y="602961"/>
            <a:ext cx="8229600" cy="1725047"/>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800" smtClean="0"/>
              <a:t>Somatic mutation rates vary across the human genome. </a:t>
            </a:r>
            <a:r>
              <a:rPr lang="en-US" altLang="zh-CN" sz="2800" smtClean="0"/>
              <a:t>Correlated with e</a:t>
            </a:r>
            <a:r>
              <a:rPr lang="en-US" sz="2800" smtClean="0"/>
              <a:t>.g. replication timing &amp; gene expression</a:t>
            </a:r>
          </a:p>
          <a:p>
            <a:endParaRPr lang="en-US" sz="2800" dirty="0" smtClean="0"/>
          </a:p>
        </p:txBody>
      </p:sp>
    </p:spTree>
    <p:extLst>
      <p:ext uri="{BB962C8B-B14F-4D97-AF65-F5344CB8AC3E}">
        <p14:creationId xmlns:p14="http://schemas.microsoft.com/office/powerpoint/2010/main" val="2586375636"/>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574"/>
            <a:ext cx="8229600" cy="1143000"/>
          </a:xfrm>
        </p:spPr>
        <p:txBody>
          <a:bodyPr>
            <a:normAutofit/>
          </a:bodyPr>
          <a:lstStyle/>
          <a:p>
            <a:pPr algn="l"/>
            <a:r>
              <a:rPr lang="en-US" sz="3600" b="1" dirty="0" smtClean="0"/>
              <a:t>Dataset</a:t>
            </a:r>
            <a:endParaRPr lang="en-US" sz="3600" b="1" dirty="0"/>
          </a:p>
        </p:txBody>
      </p:sp>
      <p:sp>
        <p:nvSpPr>
          <p:cNvPr id="3" name="Content Placeholder 2"/>
          <p:cNvSpPr>
            <a:spLocks noGrp="1"/>
          </p:cNvSpPr>
          <p:nvPr>
            <p:ph idx="1"/>
          </p:nvPr>
        </p:nvSpPr>
        <p:spPr>
          <a:xfrm>
            <a:off x="529772" y="968346"/>
            <a:ext cx="8229600" cy="5627910"/>
          </a:xfrm>
        </p:spPr>
        <p:txBody>
          <a:bodyPr>
            <a:normAutofit/>
          </a:bodyPr>
          <a:lstStyle/>
          <a:p>
            <a:r>
              <a:rPr lang="en-US" sz="2800" dirty="0" smtClean="0"/>
              <a:t>- 680 TCGA samples; somatic SNVs using </a:t>
            </a:r>
            <a:r>
              <a:rPr lang="en-US" sz="2800" dirty="0" err="1" smtClean="0"/>
              <a:t>Strelka</a:t>
            </a:r>
            <a:endParaRPr lang="en-US" sz="2800" dirty="0" smtClean="0"/>
          </a:p>
          <a:p>
            <a:pPr marL="0" indent="0">
              <a:buNone/>
            </a:pPr>
            <a:r>
              <a:rPr lang="en-US" sz="2800" dirty="0"/>
              <a:t> </a:t>
            </a:r>
            <a:r>
              <a:rPr lang="en-US" sz="2800" dirty="0" smtClean="0"/>
              <a:t>   - 570 from </a:t>
            </a:r>
            <a:r>
              <a:rPr lang="en-US" sz="2800" i="1" dirty="0" err="1" smtClean="0"/>
              <a:t>Alexandrov</a:t>
            </a:r>
            <a:r>
              <a:rPr lang="en-US" sz="2800" i="1" dirty="0" smtClean="0"/>
              <a:t> et al</a:t>
            </a:r>
            <a:r>
              <a:rPr lang="en-US" sz="2800" dirty="0" smtClean="0"/>
              <a:t>.</a:t>
            </a:r>
          </a:p>
          <a:p>
            <a:pPr marL="0" indent="0">
              <a:buNone/>
            </a:pPr>
            <a:r>
              <a:rPr lang="en-US" sz="2800" dirty="0"/>
              <a:t> </a:t>
            </a:r>
            <a:r>
              <a:rPr lang="en-US" sz="2800" dirty="0" smtClean="0"/>
              <a:t>   - 150 from ICGC</a:t>
            </a:r>
          </a:p>
          <a:p>
            <a:pPr marL="0" indent="0">
              <a:buNone/>
            </a:pPr>
            <a:endParaRPr lang="en-US" sz="2800" dirty="0" smtClean="0"/>
          </a:p>
          <a:p>
            <a:r>
              <a:rPr lang="en-US" sz="2800" dirty="0"/>
              <a:t>mask out ‘CRG </a:t>
            </a:r>
            <a:r>
              <a:rPr lang="en-US" sz="2800" dirty="0" err="1"/>
              <a:t>Alignability</a:t>
            </a:r>
            <a:r>
              <a:rPr lang="en-US" sz="2800" dirty="0"/>
              <a:t> 36’ track; UCSC </a:t>
            </a:r>
            <a:r>
              <a:rPr lang="en-US" sz="2800" dirty="0" smtClean="0"/>
              <a:t>blacklists; discard exons</a:t>
            </a:r>
          </a:p>
          <a:p>
            <a:pPr marL="0" indent="0">
              <a:buNone/>
            </a:pPr>
            <a:endParaRPr lang="en-US" sz="2800" dirty="0"/>
          </a:p>
          <a:p>
            <a:r>
              <a:rPr lang="en-US" sz="2800" dirty="0" smtClean="0"/>
              <a:t>652 </a:t>
            </a:r>
            <a:r>
              <a:rPr lang="en-US" sz="2800" dirty="0"/>
              <a:t>WGS (&gt;3,000 SNVs after filtering), 17M SNVs, 16 tissues</a:t>
            </a:r>
          </a:p>
          <a:p>
            <a:pPr marL="0" indent="0">
              <a:buNone/>
            </a:pPr>
            <a:endParaRPr lang="en-US" sz="2800" dirty="0" smtClean="0"/>
          </a:p>
        </p:txBody>
      </p:sp>
      <p:sp>
        <p:nvSpPr>
          <p:cNvPr id="5" name="Slide Number Placeholder 4"/>
          <p:cNvSpPr>
            <a:spLocks noGrp="1"/>
          </p:cNvSpPr>
          <p:nvPr>
            <p:ph type="sldNum" sz="quarter" idx="12"/>
          </p:nvPr>
        </p:nvSpPr>
        <p:spPr/>
        <p:txBody>
          <a:bodyPr/>
          <a:lstStyle/>
          <a:p>
            <a:fld id="{E3B0F785-2602-DD46-8F68-2126E0429E06}" type="slidenum">
              <a:rPr lang="en-US" smtClean="0"/>
              <a:t>5</a:t>
            </a:fld>
            <a:endParaRPr lang="en-US"/>
          </a:p>
        </p:txBody>
      </p:sp>
    </p:spTree>
    <p:extLst>
      <p:ext uri="{BB962C8B-B14F-4D97-AF65-F5344CB8AC3E}">
        <p14:creationId xmlns:p14="http://schemas.microsoft.com/office/powerpoint/2010/main" val="1887565285"/>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29772" y="968346"/>
            <a:ext cx="8229600" cy="5627910"/>
          </a:xfrm>
        </p:spPr>
        <p:txBody>
          <a:bodyPr>
            <a:normAutofit/>
          </a:bodyPr>
          <a:lstStyle/>
          <a:p>
            <a:r>
              <a:rPr lang="en-US" sz="2800" dirty="0"/>
              <a:t>1Mb </a:t>
            </a:r>
            <a:r>
              <a:rPr lang="en-US" sz="2800" dirty="0" smtClean="0"/>
              <a:t>bin; discard </a:t>
            </a:r>
            <a:r>
              <a:rPr lang="en-US" sz="2800" dirty="0"/>
              <a:t>bins &lt; </a:t>
            </a:r>
            <a:r>
              <a:rPr lang="en-US" sz="2800" dirty="0" smtClean="0"/>
              <a:t>250kb</a:t>
            </a:r>
          </a:p>
          <a:p>
            <a:pPr marL="0" indent="0">
              <a:buNone/>
            </a:pPr>
            <a:endParaRPr lang="en-US" sz="2800" dirty="0"/>
          </a:p>
          <a:p>
            <a:r>
              <a:rPr lang="en-US" sz="2800" dirty="0"/>
              <a:t>SNV density</a:t>
            </a:r>
          </a:p>
          <a:p>
            <a:pPr marL="0" indent="0">
              <a:buNone/>
            </a:pPr>
            <a:r>
              <a:rPr lang="en-US" sz="2800" dirty="0"/>
              <a:t>    - SNV counts divided by effective length</a:t>
            </a:r>
          </a:p>
          <a:p>
            <a:endParaRPr lang="en-US" sz="2800" dirty="0" smtClean="0"/>
          </a:p>
          <a:p>
            <a:r>
              <a:rPr lang="en-US" sz="2800" dirty="0" smtClean="0"/>
              <a:t>1Mb </a:t>
            </a:r>
            <a:r>
              <a:rPr lang="en-US" sz="2800" dirty="0"/>
              <a:t>SNV density is normalized by dividing the mean SNV density in that </a:t>
            </a:r>
            <a:r>
              <a:rPr lang="en-US" sz="2800" dirty="0" smtClean="0"/>
              <a:t>sample</a:t>
            </a:r>
          </a:p>
          <a:p>
            <a:endParaRPr lang="en-US" sz="2800" dirty="0"/>
          </a:p>
          <a:p>
            <a:r>
              <a:rPr lang="en-US" sz="2800" dirty="0"/>
              <a:t>PCA: tumor samples – features; 1Mb windows - examples</a:t>
            </a:r>
          </a:p>
          <a:p>
            <a:pPr marL="0" indent="0">
              <a:buNone/>
            </a:pPr>
            <a:endParaRPr lang="en-US" sz="2800" dirty="0" smtClean="0"/>
          </a:p>
        </p:txBody>
      </p:sp>
      <p:sp>
        <p:nvSpPr>
          <p:cNvPr id="5" name="Slide Number Placeholder 4"/>
          <p:cNvSpPr>
            <a:spLocks noGrp="1"/>
          </p:cNvSpPr>
          <p:nvPr>
            <p:ph type="sldNum" sz="quarter" idx="12"/>
          </p:nvPr>
        </p:nvSpPr>
        <p:spPr/>
        <p:txBody>
          <a:bodyPr/>
          <a:lstStyle/>
          <a:p>
            <a:fld id="{E3B0F785-2602-DD46-8F68-2126E0429E06}" type="slidenum">
              <a:rPr lang="en-US" smtClean="0"/>
              <a:t>6</a:t>
            </a:fld>
            <a:endParaRPr lang="en-US"/>
          </a:p>
        </p:txBody>
      </p:sp>
    </p:spTree>
    <p:extLst>
      <p:ext uri="{BB962C8B-B14F-4D97-AF65-F5344CB8AC3E}">
        <p14:creationId xmlns:p14="http://schemas.microsoft.com/office/powerpoint/2010/main" val="4128235843"/>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E3B0F785-2602-DD46-8F68-2126E0429E06}" type="slidenum">
              <a:rPr lang="en-US" smtClean="0"/>
              <a:t>7</a:t>
            </a:fld>
            <a:endParaRPr lang="en-US"/>
          </a:p>
        </p:txBody>
      </p:sp>
      <p:pic>
        <p:nvPicPr>
          <p:cNvPr id="9" name="Picture 8" descr="Screen Shot 2015-07-06 at 5.55.26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73075"/>
            <a:ext cx="9025822" cy="4778935"/>
          </a:xfrm>
          <a:prstGeom prst="rect">
            <a:avLst/>
          </a:prstGeom>
        </p:spPr>
      </p:pic>
      <p:sp>
        <p:nvSpPr>
          <p:cNvPr id="7" name="Rectangle 6"/>
          <p:cNvSpPr/>
          <p:nvPr/>
        </p:nvSpPr>
        <p:spPr>
          <a:xfrm>
            <a:off x="479556" y="5463798"/>
            <a:ext cx="8445345" cy="892552"/>
          </a:xfrm>
          <a:prstGeom prst="rect">
            <a:avLst/>
          </a:prstGeom>
        </p:spPr>
        <p:txBody>
          <a:bodyPr wrap="square">
            <a:spAutoFit/>
          </a:bodyPr>
          <a:lstStyle/>
          <a:p>
            <a:r>
              <a:rPr lang="en-US" sz="2600" dirty="0" smtClean="0"/>
              <a:t>The </a:t>
            </a:r>
            <a:r>
              <a:rPr lang="en-US" sz="2600" dirty="0"/>
              <a:t>relative regional densities were, overall, consistent between samples</a:t>
            </a:r>
          </a:p>
        </p:txBody>
      </p:sp>
    </p:spTree>
    <p:extLst>
      <p:ext uri="{BB962C8B-B14F-4D97-AF65-F5344CB8AC3E}">
        <p14:creationId xmlns:p14="http://schemas.microsoft.com/office/powerpoint/2010/main" val="878187569"/>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3B0F785-2602-DD46-8F68-2126E0429E06}" type="slidenum">
              <a:rPr lang="en-US" smtClean="0"/>
              <a:t>8</a:t>
            </a:fld>
            <a:endParaRPr lang="en-US"/>
          </a:p>
        </p:txBody>
      </p:sp>
      <p:pic>
        <p:nvPicPr>
          <p:cNvPr id="6" name="Picture 5" descr="Screen Shot 2015-07-06 at 6.01.36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9022" y="979969"/>
            <a:ext cx="8547350" cy="4916300"/>
          </a:xfrm>
          <a:prstGeom prst="rect">
            <a:avLst/>
          </a:prstGeom>
        </p:spPr>
      </p:pic>
      <p:sp>
        <p:nvSpPr>
          <p:cNvPr id="7" name="Content Placeholder 2"/>
          <p:cNvSpPr>
            <a:spLocks noGrp="1"/>
          </p:cNvSpPr>
          <p:nvPr>
            <p:ph idx="1"/>
          </p:nvPr>
        </p:nvSpPr>
        <p:spPr>
          <a:xfrm>
            <a:off x="339022" y="269684"/>
            <a:ext cx="8686800" cy="4525963"/>
          </a:xfrm>
        </p:spPr>
        <p:txBody>
          <a:bodyPr>
            <a:normAutofit/>
          </a:bodyPr>
          <a:lstStyle/>
          <a:p>
            <a:r>
              <a:rPr lang="en-US" sz="2600" dirty="0" smtClean="0"/>
              <a:t>Tumor sample loadings on PC3/4</a:t>
            </a:r>
          </a:p>
        </p:txBody>
      </p:sp>
      <p:sp>
        <p:nvSpPr>
          <p:cNvPr id="2" name="Rectangle 1"/>
          <p:cNvSpPr/>
          <p:nvPr/>
        </p:nvSpPr>
        <p:spPr>
          <a:xfrm>
            <a:off x="1088320" y="4797179"/>
            <a:ext cx="3426013" cy="369332"/>
          </a:xfrm>
          <a:prstGeom prst="rect">
            <a:avLst/>
          </a:prstGeom>
        </p:spPr>
        <p:txBody>
          <a:bodyPr wrap="none">
            <a:spAutoFit/>
          </a:bodyPr>
          <a:lstStyle/>
          <a:p>
            <a:r>
              <a:rPr lang="en-US" smtClean="0"/>
              <a:t>Liver, colorectal and B-lymphocyte </a:t>
            </a:r>
            <a:endParaRPr lang="en-US" dirty="0"/>
          </a:p>
        </p:txBody>
      </p:sp>
      <p:sp>
        <p:nvSpPr>
          <p:cNvPr id="3" name="Rectangle 2"/>
          <p:cNvSpPr/>
          <p:nvPr/>
        </p:nvSpPr>
        <p:spPr>
          <a:xfrm>
            <a:off x="4727406" y="1156063"/>
            <a:ext cx="4416594" cy="369332"/>
          </a:xfrm>
          <a:prstGeom prst="rect">
            <a:avLst/>
          </a:prstGeom>
        </p:spPr>
        <p:txBody>
          <a:bodyPr wrap="none">
            <a:spAutoFit/>
          </a:bodyPr>
          <a:lstStyle/>
          <a:p>
            <a:r>
              <a:rPr lang="en-US" dirty="0"/>
              <a:t>melanoma, breast, ovarian and lung </a:t>
            </a:r>
            <a:r>
              <a:rPr lang="en-US" dirty="0" err="1"/>
              <a:t>tumours</a:t>
            </a:r>
            <a:endParaRPr lang="en-US" dirty="0"/>
          </a:p>
        </p:txBody>
      </p:sp>
    </p:spTree>
    <p:extLst>
      <p:ext uri="{BB962C8B-B14F-4D97-AF65-F5344CB8AC3E}">
        <p14:creationId xmlns:p14="http://schemas.microsoft.com/office/powerpoint/2010/main" val="2542805882"/>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21531" y="2286626"/>
            <a:ext cx="8229600" cy="2618780"/>
          </a:xfrm>
        </p:spPr>
        <p:txBody>
          <a:bodyPr/>
          <a:lstStyle/>
          <a:p>
            <a:r>
              <a:rPr lang="en-US" sz="2800" b="1" dirty="0" smtClean="0">
                <a:solidFill>
                  <a:srgbClr val="800000"/>
                </a:solidFill>
              </a:rPr>
              <a:t>The difference between tumor types correlated </a:t>
            </a:r>
            <a:r>
              <a:rPr lang="en-US" sz="2800" b="1" dirty="0">
                <a:solidFill>
                  <a:srgbClr val="800000"/>
                </a:solidFill>
              </a:rPr>
              <a:t>with DNA replication timing changes</a:t>
            </a:r>
            <a:r>
              <a:rPr lang="en-US" sz="2800" b="1" dirty="0" smtClean="0">
                <a:solidFill>
                  <a:srgbClr val="800000"/>
                </a:solidFill>
              </a:rPr>
              <a:t>?</a:t>
            </a:r>
          </a:p>
        </p:txBody>
      </p:sp>
      <p:sp>
        <p:nvSpPr>
          <p:cNvPr id="4" name="Slide Number Placeholder 3"/>
          <p:cNvSpPr>
            <a:spLocks noGrp="1"/>
          </p:cNvSpPr>
          <p:nvPr>
            <p:ph type="sldNum" sz="quarter" idx="12"/>
          </p:nvPr>
        </p:nvSpPr>
        <p:spPr/>
        <p:txBody>
          <a:bodyPr/>
          <a:lstStyle/>
          <a:p>
            <a:fld id="{E3B0F785-2602-DD46-8F68-2126E0429E06}" type="slidenum">
              <a:rPr lang="en-US" smtClean="0"/>
              <a:t>9</a:t>
            </a:fld>
            <a:endParaRPr lang="en-US"/>
          </a:p>
        </p:txBody>
      </p:sp>
    </p:spTree>
    <p:extLst>
      <p:ext uri="{BB962C8B-B14F-4D97-AF65-F5344CB8AC3E}">
        <p14:creationId xmlns:p14="http://schemas.microsoft.com/office/powerpoint/2010/main" val="117687362"/>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Essential.thmx</Template>
  <TotalTime>2534</TotalTime>
  <Words>1295</Words>
  <Application>Microsoft Macintosh PowerPoint</Application>
  <PresentationFormat>On-screen Show (4:3)</PresentationFormat>
  <Paragraphs>130</Paragraphs>
  <Slides>23</Slides>
  <Notes>14</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23</vt:i4>
      </vt:variant>
    </vt:vector>
  </HeadingPairs>
  <TitlesOfParts>
    <vt:vector size="25" baseType="lpstr">
      <vt:lpstr>Office Theme</vt:lpstr>
      <vt:lpstr>Equation</vt:lpstr>
      <vt:lpstr>Differential DNA mismatch repair underlies mutation rate variation across the human genome </vt:lpstr>
      <vt:lpstr>PowerPoint Presentation</vt:lpstr>
      <vt:lpstr>PowerPoint Presentation</vt:lpstr>
      <vt:lpstr>PowerPoint Presentation</vt:lpstr>
      <vt:lpstr>Dataset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Conclusions</vt:lpstr>
    </vt:vector>
  </TitlesOfParts>
  <Company>YALE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YAO FU</dc:creator>
  <cp:lastModifiedBy>YAO FU</cp:lastModifiedBy>
  <cp:revision>144</cp:revision>
  <dcterms:created xsi:type="dcterms:W3CDTF">2015-07-06T15:53:49Z</dcterms:created>
  <dcterms:modified xsi:type="dcterms:W3CDTF">2015-07-22T19:06:50Z</dcterms:modified>
</cp:coreProperties>
</file>