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519" autoAdjust="0"/>
  </p:normalViewPr>
  <p:slideViewPr>
    <p:cSldViewPr snapToGrid="0">
      <p:cViewPr varScale="1">
        <p:scale>
          <a:sx n="87" d="100"/>
          <a:sy n="87" d="100"/>
        </p:scale>
        <p:origin x="-140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CFAFA-9A83-764C-82EC-3DD64AF0C80B}" type="datetimeFigureOut">
              <a:rPr lang="en-US" smtClean="0"/>
              <a:t>7/18/15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2902A-0BE9-124A-B882-3C44759FD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5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1A </a:t>
            </a:r>
            <a:r>
              <a:rPr lang="en-US" baseline="0" dirty="0" smtClean="0"/>
              <a:t> shows that sequencing data grows faster than structure data. Structure data contains of more protein subunits per structure in recent times.</a:t>
            </a:r>
          </a:p>
          <a:p>
            <a:r>
              <a:rPr lang="en-US" baseline="0" dirty="0" smtClean="0"/>
              <a:t>Figure 1B will show that the number of folds are not growing much but the domain-domain interaction and complex structures are increasing at a fast 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902A-0BE9-124A-B882-3C44759FD9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75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 shows</a:t>
            </a:r>
            <a:r>
              <a:rPr lang="en-US" baseline="0" dirty="0" smtClean="0"/>
              <a:t> the difference between inter-species conservation and intra-species conservation. 2b(2) shows how repeat domains can be compared.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902A-0BE9-124A-B882-3C44759FD9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52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</a:t>
            </a:r>
            <a:r>
              <a:rPr lang="en-US" baseline="0" dirty="0" smtClean="0"/>
              <a:t> 1 shows some key numbers regarding variants within populations in 1000G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902A-0BE9-124A-B882-3C44759FD9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0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add structure by side.</a:t>
            </a:r>
          </a:p>
          <a:p>
            <a:r>
              <a:rPr lang="en-US" dirty="0" smtClean="0"/>
              <a:t>Figure 3 – </a:t>
            </a:r>
            <a:r>
              <a:rPr lang="en-US" dirty="0" err="1" smtClean="0"/>
              <a:t>stuructural</a:t>
            </a:r>
            <a:r>
              <a:rPr lang="en-US" baseline="0" dirty="0" smtClean="0"/>
              <a:t> explanation for disease causing mutations in FGF receptor.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902A-0BE9-124A-B882-3C44759FD9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3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 shows the</a:t>
            </a:r>
            <a:r>
              <a:rPr lang="en-US" baseline="0" dirty="0" smtClean="0"/>
              <a:t> different</a:t>
            </a:r>
            <a:r>
              <a:rPr lang="en-US" dirty="0" smtClean="0"/>
              <a:t> effect  sequence</a:t>
            </a:r>
            <a:r>
              <a:rPr lang="en-US" baseline="0" dirty="0" smtClean="0"/>
              <a:t> changes can have on structure.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902A-0BE9-124A-B882-3C44759FD9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4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1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5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5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5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1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7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5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9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2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0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69C98-A579-4A56-8D29-70A504BBC9C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3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years_vs_exome_and_stct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9" t="7468" r="1601" b="9517"/>
          <a:stretch/>
        </p:blipFill>
        <p:spPr>
          <a:xfrm>
            <a:off x="562874" y="1183285"/>
            <a:ext cx="10506986" cy="567471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7683" y="300553"/>
            <a:ext cx="93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Figure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4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erge 6"/>
          <p:cNvSpPr/>
          <p:nvPr/>
        </p:nvSpPr>
        <p:spPr>
          <a:xfrm rot="5400000">
            <a:off x="3137752" y="1317789"/>
            <a:ext cx="4856383" cy="2512753"/>
          </a:xfrm>
          <a:prstGeom prst="flowChartMerg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822322" y="145974"/>
            <a:ext cx="4278493" cy="2844356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8391144" y="1827036"/>
            <a:ext cx="0" cy="64466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8619744" y="1087762"/>
            <a:ext cx="0" cy="138393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8849243" y="1423963"/>
            <a:ext cx="0" cy="104773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9077843" y="2217390"/>
            <a:ext cx="0" cy="25430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39939" y="3908660"/>
            <a:ext cx="2851927" cy="208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39939" y="3178744"/>
            <a:ext cx="2851927" cy="208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39939" y="2448828"/>
            <a:ext cx="2851927" cy="208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5091" y="2448828"/>
            <a:ext cx="1275862" cy="208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41359" y="2448828"/>
            <a:ext cx="525355" cy="2085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15193" y="3178744"/>
            <a:ext cx="855439" cy="204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16207" y="3178744"/>
            <a:ext cx="375254" cy="2085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091" y="3908660"/>
            <a:ext cx="1275862" cy="208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66105" y="3908660"/>
            <a:ext cx="525355" cy="2085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4" descr="C:\Users\JM\Desktop\silhouette-mouse-sitting.jpg"/>
          <p:cNvPicPr>
            <a:picLocks noChangeAspect="1" noChangeArrowheads="1"/>
          </p:cNvPicPr>
          <p:nvPr/>
        </p:nvPicPr>
        <p:blipFill>
          <a:blip r:embed="rId3" cstate="print"/>
          <a:srcRect l="9431" t="8401" r="4715" b="8347"/>
          <a:stretch>
            <a:fillRect/>
          </a:stretch>
        </p:blipFill>
        <p:spPr bwMode="auto">
          <a:xfrm>
            <a:off x="864483" y="3074470"/>
            <a:ext cx="386199" cy="52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JM\Desktop\download (2).jpg"/>
          <p:cNvPicPr>
            <a:picLocks noChangeAspect="1" noChangeArrowheads="1"/>
          </p:cNvPicPr>
          <p:nvPr/>
        </p:nvPicPr>
        <p:blipFill>
          <a:blip r:embed="rId4" cstate="print"/>
          <a:srcRect t="14963" b="17480"/>
          <a:stretch>
            <a:fillRect/>
          </a:stretch>
        </p:blipFill>
        <p:spPr bwMode="auto">
          <a:xfrm>
            <a:off x="789432" y="3700113"/>
            <a:ext cx="555063" cy="52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JM\Desktop\Untitled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7094" y="2240282"/>
            <a:ext cx="339538" cy="624016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7551796" y="748188"/>
            <a:ext cx="2851927" cy="208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76947" y="748188"/>
            <a:ext cx="1407575" cy="208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53216" y="748188"/>
            <a:ext cx="525355" cy="2085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 descr="C:\Users\JM\Desktop\Untitled-1.pn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7242691" y="600061"/>
            <a:ext cx="226064" cy="41547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7551796" y="1129494"/>
            <a:ext cx="2851927" cy="208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76947" y="1129494"/>
            <a:ext cx="1407575" cy="208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653216" y="1129494"/>
            <a:ext cx="525355" cy="2085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4-Point Star 35"/>
          <p:cNvSpPr/>
          <p:nvPr/>
        </p:nvSpPr>
        <p:spPr>
          <a:xfrm>
            <a:off x="7889123" y="696372"/>
            <a:ext cx="228600" cy="304800"/>
          </a:xfrm>
          <a:prstGeom prst="star4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4-Point Star 38"/>
          <p:cNvSpPr/>
          <p:nvPr/>
        </p:nvSpPr>
        <p:spPr>
          <a:xfrm>
            <a:off x="8741737" y="1087764"/>
            <a:ext cx="228600" cy="304800"/>
          </a:xfrm>
          <a:prstGeom prst="star4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4-Point Star 39"/>
          <p:cNvSpPr/>
          <p:nvPr/>
        </p:nvSpPr>
        <p:spPr>
          <a:xfrm>
            <a:off x="7889123" y="1087762"/>
            <a:ext cx="228600" cy="304800"/>
          </a:xfrm>
          <a:prstGeom prst="star4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4-Point Star 42"/>
          <p:cNvSpPr/>
          <p:nvPr/>
        </p:nvSpPr>
        <p:spPr>
          <a:xfrm>
            <a:off x="8499365" y="693322"/>
            <a:ext cx="228600" cy="304800"/>
          </a:xfrm>
          <a:prstGeom prst="star4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1162985" y="5220556"/>
            <a:ext cx="4114800" cy="108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None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Conservation</a:t>
            </a:r>
          </a:p>
          <a:p>
            <a:pPr lvl="0">
              <a:buFontTx/>
              <a:buChar char="-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Typically defined by comparison across species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44916" y="145974"/>
            <a:ext cx="3983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(1) Homology within human population</a:t>
            </a:r>
            <a:endParaRPr lang="en-U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822322" y="3000468"/>
            <a:ext cx="4278493" cy="2001889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551796" y="1520884"/>
            <a:ext cx="2851927" cy="208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776947" y="1520884"/>
            <a:ext cx="1407575" cy="208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653216" y="1520884"/>
            <a:ext cx="525355" cy="2085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2" descr="C:\Users\JM\Desktop\Untitled-1.pn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7017290" y="3519678"/>
            <a:ext cx="339538" cy="624016"/>
          </a:xfrm>
          <a:prstGeom prst="rect">
            <a:avLst/>
          </a:prstGeom>
          <a:noFill/>
        </p:spPr>
      </p:pic>
      <p:sp>
        <p:nvSpPr>
          <p:cNvPr id="63" name="Rectangle 62"/>
          <p:cNvSpPr/>
          <p:nvPr/>
        </p:nvSpPr>
        <p:spPr>
          <a:xfrm>
            <a:off x="7551796" y="1912274"/>
            <a:ext cx="2851927" cy="208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776947" y="1912274"/>
            <a:ext cx="1407575" cy="208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9653216" y="1912274"/>
            <a:ext cx="525355" cy="2085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4-Point Star 66"/>
          <p:cNvSpPr/>
          <p:nvPr/>
        </p:nvSpPr>
        <p:spPr>
          <a:xfrm>
            <a:off x="7889123" y="1469068"/>
            <a:ext cx="228600" cy="304800"/>
          </a:xfrm>
          <a:prstGeom prst="star4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4-Point Star 67"/>
          <p:cNvSpPr/>
          <p:nvPr/>
        </p:nvSpPr>
        <p:spPr>
          <a:xfrm>
            <a:off x="8972486" y="1870544"/>
            <a:ext cx="228600" cy="304800"/>
          </a:xfrm>
          <a:prstGeom prst="star4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4-Point Star 68"/>
          <p:cNvSpPr/>
          <p:nvPr/>
        </p:nvSpPr>
        <p:spPr>
          <a:xfrm>
            <a:off x="7889123" y="1870542"/>
            <a:ext cx="228600" cy="304800"/>
          </a:xfrm>
          <a:prstGeom prst="star4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4-Point Star 69"/>
          <p:cNvSpPr/>
          <p:nvPr/>
        </p:nvSpPr>
        <p:spPr>
          <a:xfrm>
            <a:off x="8288411" y="1466018"/>
            <a:ext cx="228600" cy="304800"/>
          </a:xfrm>
          <a:prstGeom prst="star4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644916" y="3052061"/>
            <a:ext cx="4543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(2) Homology within a single human genome</a:t>
            </a:r>
            <a:endParaRPr lang="en-U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Picture 2" descr="C:\Users\JM\Desktop\Untitled-1.pn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7248787" y="1008493"/>
            <a:ext cx="226064" cy="415470"/>
          </a:xfrm>
          <a:prstGeom prst="rect">
            <a:avLst/>
          </a:prstGeom>
          <a:noFill/>
        </p:spPr>
      </p:pic>
      <p:pic>
        <p:nvPicPr>
          <p:cNvPr id="74" name="Picture 2" descr="C:\Users\JM\Desktop\Untitled-1.pn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7248787" y="1414146"/>
            <a:ext cx="226064" cy="415470"/>
          </a:xfrm>
          <a:prstGeom prst="rect">
            <a:avLst/>
          </a:prstGeom>
          <a:noFill/>
        </p:spPr>
      </p:pic>
      <p:pic>
        <p:nvPicPr>
          <p:cNvPr id="75" name="Picture 2" descr="C:\Users\JM\Desktop\Untitled-1.pn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7248787" y="1808812"/>
            <a:ext cx="226064" cy="415470"/>
          </a:xfrm>
          <a:prstGeom prst="rect">
            <a:avLst/>
          </a:prstGeom>
          <a:noFill/>
        </p:spPr>
      </p:pic>
      <p:sp>
        <p:nvSpPr>
          <p:cNvPr id="76" name="Rectangle 75"/>
          <p:cNvSpPr/>
          <p:nvPr/>
        </p:nvSpPr>
        <p:spPr>
          <a:xfrm>
            <a:off x="7551795" y="3724739"/>
            <a:ext cx="2851927" cy="208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653215" y="3724739"/>
            <a:ext cx="525355" cy="2085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698991" y="3724739"/>
            <a:ext cx="525355" cy="20854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04760" y="1778685"/>
            <a:ext cx="2714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Homology across species</a:t>
            </a:r>
            <a:endParaRPr lang="en-U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552438" y="2603076"/>
            <a:ext cx="2851927" cy="208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777589" y="2603076"/>
            <a:ext cx="1407575" cy="208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9653858" y="2603076"/>
            <a:ext cx="525355" cy="2085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4-Point Star 83"/>
          <p:cNvSpPr/>
          <p:nvPr/>
        </p:nvSpPr>
        <p:spPr>
          <a:xfrm>
            <a:off x="8956565" y="2561346"/>
            <a:ext cx="228600" cy="304800"/>
          </a:xfrm>
          <a:prstGeom prst="star4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4-Point Star 84"/>
          <p:cNvSpPr/>
          <p:nvPr/>
        </p:nvSpPr>
        <p:spPr>
          <a:xfrm>
            <a:off x="8499365" y="2561346"/>
            <a:ext cx="228600" cy="304800"/>
          </a:xfrm>
          <a:prstGeom prst="star4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4-Point Star 85"/>
          <p:cNvSpPr/>
          <p:nvPr/>
        </p:nvSpPr>
        <p:spPr>
          <a:xfrm>
            <a:off x="8727965" y="2561346"/>
            <a:ext cx="228600" cy="304800"/>
          </a:xfrm>
          <a:prstGeom prst="star4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4-Point Star 86"/>
          <p:cNvSpPr/>
          <p:nvPr/>
        </p:nvSpPr>
        <p:spPr>
          <a:xfrm>
            <a:off x="7889765" y="2561346"/>
            <a:ext cx="228600" cy="304800"/>
          </a:xfrm>
          <a:prstGeom prst="star4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4-Point Star 87"/>
          <p:cNvSpPr/>
          <p:nvPr/>
        </p:nvSpPr>
        <p:spPr>
          <a:xfrm>
            <a:off x="8270765" y="2561346"/>
            <a:ext cx="228600" cy="304800"/>
          </a:xfrm>
          <a:prstGeom prst="star4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8010144" y="2238726"/>
            <a:ext cx="0" cy="25430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7785697" y="3724738"/>
            <a:ext cx="525355" cy="208547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8695760" y="4127325"/>
            <a:ext cx="525355" cy="208547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8691397" y="4499492"/>
            <a:ext cx="525355" cy="2085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8691397" y="3933285"/>
            <a:ext cx="0" cy="88821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9224346" y="3933285"/>
            <a:ext cx="0" cy="88821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1765091" y="2630363"/>
            <a:ext cx="150102" cy="5483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2770633" y="2630363"/>
            <a:ext cx="270320" cy="54437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1765091" y="3391302"/>
            <a:ext cx="150102" cy="51334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770633" y="3391301"/>
            <a:ext cx="270320" cy="51334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3266105" y="3383281"/>
            <a:ext cx="150102" cy="5213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3791460" y="3387291"/>
            <a:ext cx="1" cy="51735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3791460" y="2657375"/>
            <a:ext cx="375255" cy="51735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3416207" y="2657375"/>
            <a:ext cx="225152" cy="51735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736356" y="2990330"/>
            <a:ext cx="4377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95454" y="111585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928811" y="10854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Content Placeholder 2"/>
          <p:cNvSpPr txBox="1">
            <a:spLocks/>
          </p:cNvSpPr>
          <p:nvPr/>
        </p:nvSpPr>
        <p:spPr bwMode="auto">
          <a:xfrm>
            <a:off x="6730260" y="5225480"/>
            <a:ext cx="4782036" cy="108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None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Human- or domain-specific ‘conservation’</a:t>
            </a:r>
          </a:p>
          <a:p>
            <a:pPr lvl="0">
              <a:buFontTx/>
              <a:buChar char="-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Comparison between homologous sequences within or across humans</a:t>
            </a:r>
          </a:p>
        </p:txBody>
      </p:sp>
      <p:sp>
        <p:nvSpPr>
          <p:cNvPr id="2" name="Rectangle 1"/>
          <p:cNvSpPr/>
          <p:nvPr/>
        </p:nvSpPr>
        <p:spPr>
          <a:xfrm>
            <a:off x="407683" y="300553"/>
            <a:ext cx="93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99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10" y="149607"/>
            <a:ext cx="7388065" cy="657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8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IIL_E__new_style_buried_1_prcnt_w_hinge__SASA_rel_5_pr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" b="2709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07683" y="300553"/>
            <a:ext cx="93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74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49625" y="6008899"/>
            <a:ext cx="33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Local transitions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251668" y="4826152"/>
            <a:ext cx="2983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Global changes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048468" y="2968772"/>
            <a:ext cx="3186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Ensemble level changes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827663" y="1759042"/>
            <a:ext cx="4364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Impact on binding interactions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827661" y="505700"/>
            <a:ext cx="4364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Impact on PPI topology</a:t>
            </a:r>
            <a:endParaRPr lang="en-US" sz="1200" dirty="0"/>
          </a:p>
        </p:txBody>
      </p:sp>
      <p:pic>
        <p:nvPicPr>
          <p:cNvPr id="9" name="Picture 8" descr="1yvt_129_b.tg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759" y="4045413"/>
            <a:ext cx="2123904" cy="1700317"/>
          </a:xfrm>
          <a:prstGeom prst="rect">
            <a:avLst/>
          </a:prstGeom>
        </p:spPr>
      </p:pic>
      <p:pic>
        <p:nvPicPr>
          <p:cNvPr id="10" name="Picture 9" descr="3c6m_56_132.tg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037" y="1347786"/>
            <a:ext cx="1908259" cy="1366227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6020855" y="2971670"/>
            <a:ext cx="1472797" cy="965110"/>
          </a:xfrm>
          <a:custGeom>
            <a:avLst/>
            <a:gdLst>
              <a:gd name="connsiteX0" fmla="*/ 0 w 1747087"/>
              <a:gd name="connsiteY0" fmla="*/ 70917 h 1741358"/>
              <a:gd name="connsiteX1" fmla="*/ 283660 w 1747087"/>
              <a:gd name="connsiteY1" fmla="*/ 1418340 h 1741358"/>
              <a:gd name="connsiteX2" fmla="*/ 883214 w 1747087"/>
              <a:gd name="connsiteY2" fmla="*/ 644700 h 1741358"/>
              <a:gd name="connsiteX3" fmla="*/ 1295810 w 1747087"/>
              <a:gd name="connsiteY3" fmla="*/ 1734244 h 1741358"/>
              <a:gd name="connsiteX4" fmla="*/ 1747087 w 1747087"/>
              <a:gd name="connsiteY4" fmla="*/ 0 h 174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7087" h="1741358">
                <a:moveTo>
                  <a:pt x="0" y="70917"/>
                </a:moveTo>
                <a:cubicBezTo>
                  <a:pt x="68229" y="696813"/>
                  <a:pt x="136458" y="1322710"/>
                  <a:pt x="283660" y="1418340"/>
                </a:cubicBezTo>
                <a:cubicBezTo>
                  <a:pt x="430862" y="1513971"/>
                  <a:pt x="714522" y="592049"/>
                  <a:pt x="883214" y="644700"/>
                </a:cubicBezTo>
                <a:cubicBezTo>
                  <a:pt x="1051906" y="697351"/>
                  <a:pt x="1151831" y="1841694"/>
                  <a:pt x="1295810" y="1734244"/>
                </a:cubicBezTo>
                <a:cubicBezTo>
                  <a:pt x="1439789" y="1626794"/>
                  <a:pt x="1747087" y="0"/>
                  <a:pt x="1747087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020855" y="2881412"/>
            <a:ext cx="1472797" cy="965110"/>
          </a:xfrm>
          <a:custGeom>
            <a:avLst/>
            <a:gdLst>
              <a:gd name="connsiteX0" fmla="*/ 0 w 1747087"/>
              <a:gd name="connsiteY0" fmla="*/ 70917 h 1741358"/>
              <a:gd name="connsiteX1" fmla="*/ 283660 w 1747087"/>
              <a:gd name="connsiteY1" fmla="*/ 1418340 h 1741358"/>
              <a:gd name="connsiteX2" fmla="*/ 883214 w 1747087"/>
              <a:gd name="connsiteY2" fmla="*/ 644700 h 1741358"/>
              <a:gd name="connsiteX3" fmla="*/ 1295810 w 1747087"/>
              <a:gd name="connsiteY3" fmla="*/ 1734244 h 1741358"/>
              <a:gd name="connsiteX4" fmla="*/ 1747087 w 1747087"/>
              <a:gd name="connsiteY4" fmla="*/ 0 h 174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7087" h="1741358">
                <a:moveTo>
                  <a:pt x="0" y="70917"/>
                </a:moveTo>
                <a:cubicBezTo>
                  <a:pt x="68229" y="696813"/>
                  <a:pt x="136458" y="1322710"/>
                  <a:pt x="283660" y="1418340"/>
                </a:cubicBezTo>
                <a:cubicBezTo>
                  <a:pt x="430862" y="1513971"/>
                  <a:pt x="714522" y="592049"/>
                  <a:pt x="883214" y="644700"/>
                </a:cubicBezTo>
                <a:cubicBezTo>
                  <a:pt x="1051906" y="697351"/>
                  <a:pt x="1151831" y="1841694"/>
                  <a:pt x="1295810" y="1734244"/>
                </a:cubicBezTo>
                <a:cubicBezTo>
                  <a:pt x="1439789" y="1626794"/>
                  <a:pt x="1747087" y="0"/>
                  <a:pt x="1747087" y="0"/>
                </a:cubicBezTo>
              </a:path>
            </a:pathLst>
          </a:custGeom>
          <a:ln>
            <a:solidFill>
              <a:srgbClr val="3366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098218" y="2874984"/>
            <a:ext cx="1244540" cy="683594"/>
          </a:xfrm>
          <a:custGeom>
            <a:avLst/>
            <a:gdLst>
              <a:gd name="connsiteX0" fmla="*/ 0 w 1476320"/>
              <a:gd name="connsiteY0" fmla="*/ 25788 h 1233416"/>
              <a:gd name="connsiteX1" fmla="*/ 251425 w 1476320"/>
              <a:gd name="connsiteY1" fmla="*/ 1231377 h 1233416"/>
              <a:gd name="connsiteX2" fmla="*/ 722043 w 1476320"/>
              <a:gd name="connsiteY2" fmla="*/ 328797 h 1233416"/>
              <a:gd name="connsiteX3" fmla="*/ 1153979 w 1476320"/>
              <a:gd name="connsiteY3" fmla="*/ 934815 h 1233416"/>
              <a:gd name="connsiteX4" fmla="*/ 1476320 w 1476320"/>
              <a:gd name="connsiteY4" fmla="*/ 0 h 123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20" h="1233416">
                <a:moveTo>
                  <a:pt x="0" y="25788"/>
                </a:moveTo>
                <a:cubicBezTo>
                  <a:pt x="65542" y="603332"/>
                  <a:pt x="131085" y="1180876"/>
                  <a:pt x="251425" y="1231377"/>
                </a:cubicBezTo>
                <a:cubicBezTo>
                  <a:pt x="371765" y="1281878"/>
                  <a:pt x="571617" y="378224"/>
                  <a:pt x="722043" y="328797"/>
                </a:cubicBezTo>
                <a:cubicBezTo>
                  <a:pt x="872469" y="279370"/>
                  <a:pt x="1028266" y="989614"/>
                  <a:pt x="1153979" y="934815"/>
                </a:cubicBezTo>
                <a:cubicBezTo>
                  <a:pt x="1279692" y="880016"/>
                  <a:pt x="1476320" y="0"/>
                  <a:pt x="147632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 descr="Slide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468" y="5844408"/>
            <a:ext cx="3458201" cy="901952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150223" y="2714012"/>
            <a:ext cx="3100067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/>
                <a:cs typeface="Times New Roman"/>
              </a:rPr>
              <a:t>ATGCCGTAAATTCGTTAATCGTCG</a:t>
            </a:r>
          </a:p>
          <a:p>
            <a:r>
              <a:rPr lang="en-US" sz="1000" dirty="0" smtClean="0">
                <a:latin typeface="Times New Roman"/>
                <a:cs typeface="Times New Roman"/>
              </a:rPr>
              <a:t>ATGCCG</a:t>
            </a:r>
            <a:r>
              <a:rPr lang="en-US" sz="1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1000" dirty="0" smtClean="0">
                <a:latin typeface="Times New Roman"/>
                <a:cs typeface="Times New Roman"/>
              </a:rPr>
              <a:t>AAATTCGTTAATCGTCG</a:t>
            </a:r>
          </a:p>
          <a:p>
            <a:r>
              <a:rPr lang="en-US" sz="1000" dirty="0" smtClean="0">
                <a:latin typeface="Times New Roman"/>
                <a:cs typeface="Times New Roman"/>
              </a:rPr>
              <a:t>ATGCCGTAAATTCGTTAATCGTCG</a:t>
            </a:r>
          </a:p>
          <a:p>
            <a:r>
              <a:rPr lang="en-US" sz="1000" dirty="0" smtClean="0">
                <a:latin typeface="Times New Roman"/>
                <a:cs typeface="Times New Roman"/>
              </a:rPr>
              <a:t>ATGCCGTAAATTCGTTAATCGTCG</a:t>
            </a:r>
          </a:p>
          <a:p>
            <a:r>
              <a:rPr lang="en-US" sz="1000" dirty="0" smtClean="0">
                <a:latin typeface="Times New Roman"/>
                <a:cs typeface="Times New Roman"/>
              </a:rPr>
              <a:t>ATGCCGTAAATTCGTTAATCGTCG</a:t>
            </a:r>
          </a:p>
          <a:p>
            <a:r>
              <a:rPr lang="en-US" sz="1000" dirty="0" smtClean="0">
                <a:latin typeface="Times New Roman"/>
                <a:cs typeface="Times New Roman"/>
              </a:rPr>
              <a:t>ATGCCGTAAATTCGTTAATCGTCG</a:t>
            </a:r>
          </a:p>
          <a:p>
            <a:r>
              <a:rPr lang="en-US" sz="1000" dirty="0" smtClean="0">
                <a:latin typeface="Times New Roman"/>
                <a:cs typeface="Times New Roman"/>
              </a:rPr>
              <a:t>ATGCCGTAAATTCGTTAATCGTCG</a:t>
            </a:r>
          </a:p>
          <a:p>
            <a:r>
              <a:rPr lang="en-US" sz="1000" dirty="0" smtClean="0">
                <a:latin typeface="Times New Roman"/>
                <a:cs typeface="Times New Roman"/>
              </a:rPr>
              <a:t>ATGCCGTAAATTCGTTAATCGTCG</a:t>
            </a:r>
          </a:p>
          <a:p>
            <a:r>
              <a:rPr lang="en-US" sz="1000" dirty="0" smtClean="0">
                <a:latin typeface="Times New Roman"/>
                <a:cs typeface="Times New Roman"/>
              </a:rPr>
              <a:t>ATGCCGTAAATTCGTTAATCGTCG</a:t>
            </a:r>
          </a:p>
        </p:txBody>
      </p:sp>
      <p:sp>
        <p:nvSpPr>
          <p:cNvPr id="103" name="Right Arrow 102"/>
          <p:cNvSpPr/>
          <p:nvPr/>
        </p:nvSpPr>
        <p:spPr>
          <a:xfrm>
            <a:off x="3468796" y="3274876"/>
            <a:ext cx="1666115" cy="44280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 descr="Slide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755" y="312229"/>
            <a:ext cx="2465061" cy="9409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07683" y="300553"/>
            <a:ext cx="93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19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213</Words>
  <Application>Microsoft Macintosh PowerPoint</Application>
  <PresentationFormat>Custom</PresentationFormat>
  <Paragraphs>39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Jieming Chen</dc:creator>
  <cp:lastModifiedBy>Anurag Sethi</cp:lastModifiedBy>
  <cp:revision>17</cp:revision>
  <dcterms:created xsi:type="dcterms:W3CDTF">2015-07-18T03:35:57Z</dcterms:created>
  <dcterms:modified xsi:type="dcterms:W3CDTF">2015-07-18T20:02:23Z</dcterms:modified>
</cp:coreProperties>
</file>