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ntao:Documents:costseq:illumni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hantao:Documents:costseq:illumnia_h1b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P/E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60055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0CC3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87C5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5454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[illumnia.xlsx]Sheet1!$D$29:$D$32</c:f>
              <c:strCache>
                <c:ptCount val="4"/>
                <c:pt idx="0">
                  <c:v>Illumnia</c:v>
                </c:pt>
                <c:pt idx="1">
                  <c:v>Cap-controlled Biotech (N=13)</c:v>
                </c:pt>
                <c:pt idx="2">
                  <c:v>Cap-controlled NASDAQ (N=64)</c:v>
                </c:pt>
                <c:pt idx="3">
                  <c:v>NASDAQ composite index</c:v>
                </c:pt>
              </c:strCache>
            </c:strRef>
          </c:cat>
          <c:val>
            <c:numRef>
              <c:f>[illumnia.xlsx]Sheet1!$E$29:$E$32</c:f>
              <c:numCache>
                <c:formatCode>0.0</c:formatCode>
                <c:ptCount val="4"/>
                <c:pt idx="0">
                  <c:v>74.4</c:v>
                </c:pt>
                <c:pt idx="1">
                  <c:v>58.0</c:v>
                </c:pt>
                <c:pt idx="2">
                  <c:v>45.6</c:v>
                </c:pt>
                <c:pt idx="3">
                  <c:v>24.8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70898664"/>
        <c:axId val="2078478712"/>
      </c:barChart>
      <c:catAx>
        <c:axId val="2070898664"/>
        <c:scaling>
          <c:orientation val="minMax"/>
        </c:scaling>
        <c:delete val="0"/>
        <c:axPos val="b"/>
        <c:majorTickMark val="out"/>
        <c:minorTickMark val="none"/>
        <c:tickLblPos val="nextTo"/>
        <c:crossAx val="2078478712"/>
        <c:crosses val="autoZero"/>
        <c:auto val="1"/>
        <c:lblAlgn val="ctr"/>
        <c:lblOffset val="100"/>
        <c:noMultiLvlLbl val="0"/>
      </c:catAx>
      <c:valAx>
        <c:axId val="2078478712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crossAx val="2070898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Illumnia H1B</a:t>
            </a:r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2"/>
            </a:solidFill>
            <a:effectLst/>
          </c:spPr>
          <c:invertIfNegative val="0"/>
          <c:cat>
            <c:numRef>
              <c:f>[illumnia_h1b.xlsx]Sheet1!$A$1:$N$1</c:f>
              <c:numCache>
                <c:formatCode>General</c:formatCode>
                <c:ptCount val="14"/>
                <c:pt idx="0">
                  <c:v>2001.0</c:v>
                </c:pt>
                <c:pt idx="1">
                  <c:v>2002.0</c:v>
                </c:pt>
                <c:pt idx="2">
                  <c:v>2003.0</c:v>
                </c:pt>
                <c:pt idx="3">
                  <c:v>2004.0</c:v>
                </c:pt>
                <c:pt idx="4">
                  <c:v>2005.0</c:v>
                </c:pt>
                <c:pt idx="5">
                  <c:v>2006.0</c:v>
                </c:pt>
                <c:pt idx="6">
                  <c:v>2007.0</c:v>
                </c:pt>
                <c:pt idx="7">
                  <c:v>2008.0</c:v>
                </c:pt>
                <c:pt idx="8">
                  <c:v>2009.0</c:v>
                </c:pt>
                <c:pt idx="9">
                  <c:v>2010.0</c:v>
                </c:pt>
                <c:pt idx="10">
                  <c:v>2011.0</c:v>
                </c:pt>
                <c:pt idx="11">
                  <c:v>2012.0</c:v>
                </c:pt>
                <c:pt idx="12">
                  <c:v>2013.0</c:v>
                </c:pt>
                <c:pt idx="13">
                  <c:v>2014.0</c:v>
                </c:pt>
              </c:numCache>
            </c:numRef>
          </c:cat>
          <c:val>
            <c:numRef>
              <c:f>[illumnia_h1b.xlsx]Sheet1!$A$2:$N$2</c:f>
              <c:numCache>
                <c:formatCode>General</c:formatCode>
                <c:ptCount val="14"/>
                <c:pt idx="0">
                  <c:v>5.0</c:v>
                </c:pt>
                <c:pt idx="1">
                  <c:v>8.0</c:v>
                </c:pt>
                <c:pt idx="2">
                  <c:v>1.0</c:v>
                </c:pt>
                <c:pt idx="3">
                  <c:v>5.0</c:v>
                </c:pt>
                <c:pt idx="4">
                  <c:v>9.0</c:v>
                </c:pt>
                <c:pt idx="5">
                  <c:v>9.0</c:v>
                </c:pt>
                <c:pt idx="6">
                  <c:v>9.0</c:v>
                </c:pt>
                <c:pt idx="7">
                  <c:v>23.0</c:v>
                </c:pt>
                <c:pt idx="8">
                  <c:v>22.0</c:v>
                </c:pt>
                <c:pt idx="9">
                  <c:v>4.0</c:v>
                </c:pt>
                <c:pt idx="10">
                  <c:v>33.0</c:v>
                </c:pt>
                <c:pt idx="11">
                  <c:v>21.0</c:v>
                </c:pt>
                <c:pt idx="12">
                  <c:v>38.0</c:v>
                </c:pt>
                <c:pt idx="13">
                  <c:v>35.0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4092328"/>
        <c:axId val="-2132369864"/>
      </c:barChart>
      <c:catAx>
        <c:axId val="21140923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2369864"/>
        <c:crosses val="autoZero"/>
        <c:auto val="1"/>
        <c:lblAlgn val="ctr"/>
        <c:lblOffset val="100"/>
        <c:noMultiLvlLbl val="0"/>
      </c:catAx>
      <c:valAx>
        <c:axId val="-213236986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H1B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140923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442D-F465-0342-BEB7-D7DC4BD51193}" type="datetimeFigureOut">
              <a:rPr lang="en-US" smtClean="0"/>
              <a:t>7/16/15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F7C-FF08-F743-8175-8E735678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1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442D-F465-0342-BEB7-D7DC4BD51193}" type="datetimeFigureOut">
              <a:rPr lang="en-US" smtClean="0"/>
              <a:t>7/16/15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F7C-FF08-F743-8175-8E735678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008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442D-F465-0342-BEB7-D7DC4BD51193}" type="datetimeFigureOut">
              <a:rPr lang="en-US" smtClean="0"/>
              <a:t>7/16/15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F7C-FF08-F743-8175-8E735678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52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442D-F465-0342-BEB7-D7DC4BD51193}" type="datetimeFigureOut">
              <a:rPr lang="en-US" smtClean="0"/>
              <a:t>7/16/15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F7C-FF08-F743-8175-8E735678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64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442D-F465-0342-BEB7-D7DC4BD51193}" type="datetimeFigureOut">
              <a:rPr lang="en-US" smtClean="0"/>
              <a:t>7/16/15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F7C-FF08-F743-8175-8E735678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8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442D-F465-0342-BEB7-D7DC4BD51193}" type="datetimeFigureOut">
              <a:rPr lang="en-US" smtClean="0"/>
              <a:t>7/16/15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F7C-FF08-F743-8175-8E735678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09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442D-F465-0342-BEB7-D7DC4BD51193}" type="datetimeFigureOut">
              <a:rPr lang="en-US" smtClean="0"/>
              <a:t>7/16/15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F7C-FF08-F743-8175-8E735678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27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442D-F465-0342-BEB7-D7DC4BD51193}" type="datetimeFigureOut">
              <a:rPr lang="en-US" smtClean="0"/>
              <a:t>7/16/15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F7C-FF08-F743-8175-8E735678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70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442D-F465-0342-BEB7-D7DC4BD51193}" type="datetimeFigureOut">
              <a:rPr lang="en-US" smtClean="0"/>
              <a:t>7/16/15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F7C-FF08-F743-8175-8E735678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94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442D-F465-0342-BEB7-D7DC4BD51193}" type="datetimeFigureOut">
              <a:rPr lang="en-US" smtClean="0"/>
              <a:t>7/16/15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F7C-FF08-F743-8175-8E735678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95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1442D-F465-0342-BEB7-D7DC4BD51193}" type="datetimeFigureOut">
              <a:rPr lang="en-US" smtClean="0"/>
              <a:t>7/16/15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4F7C-FF08-F743-8175-8E735678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7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1442D-F465-0342-BEB7-D7DC4BD51193}" type="datetimeFigureOut">
              <a:rPr lang="en-US" smtClean="0"/>
              <a:t>7/16/15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74F7C-FF08-F743-8175-8E7356787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87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plo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380" y="674864"/>
            <a:ext cx="7213600" cy="535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28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975338"/>
              </p:ext>
            </p:extLst>
          </p:nvPr>
        </p:nvGraphicFramePr>
        <p:xfrm>
          <a:off x="1600200" y="946150"/>
          <a:ext cx="5943600" cy="4965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712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974725" y="1530350"/>
          <a:ext cx="7194550" cy="379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2568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Yale 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Shantao</dc:creator>
  <cp:lastModifiedBy>Shantao</cp:lastModifiedBy>
  <cp:revision>5</cp:revision>
  <dcterms:created xsi:type="dcterms:W3CDTF">2015-07-09T14:24:22Z</dcterms:created>
  <dcterms:modified xsi:type="dcterms:W3CDTF">2015-07-16T14:39:57Z</dcterms:modified>
</cp:coreProperties>
</file>