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8F88F27-C21E-40D4-90E4-CC25BF68B052}">
  <a:tblStyle styleId="{F8F88F27-C21E-40D4-90E4-CC25BF68B0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F39DD144-1638-4D4E-9E99-FC6D48DC76D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36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685800" y="1583341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685800" y="2840052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200150"/>
            <a:ext cx="8229600" cy="39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ynapse.org/%23!Synapse:syn4013215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hyperlink" Target="mailto:lawrence@broadinstitute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246500" y="1715975"/>
            <a:ext cx="8761199" cy="234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PAWG WG-2,5,9,14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Candidate Cancer Drivers and Networks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(coding, lncRNAs, regulatory)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Network Presentation</a:t>
            </a: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171450" y="4096425"/>
            <a:ext cx="8761199" cy="82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Gad Getz, Esther Rheinbay, Ekta Khurana, Ben Raphael, Mark Gerstein (on behalf of the meta-group) </a:t>
            </a: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249" y="891349"/>
            <a:ext cx="5669550" cy="425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7561975" y="4836925"/>
            <a:ext cx="6540000" cy="7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Nuria Lopez-Bigas</a:t>
            </a:r>
          </a:p>
        </p:txBody>
      </p:sp>
      <p:sp>
        <p:nvSpPr>
          <p:cNvPr id="240" name="Shape 240"/>
          <p:cNvSpPr txBox="1"/>
          <p:nvPr>
            <p:ph type="title"/>
          </p:nvPr>
        </p:nvSpPr>
        <p:spPr>
          <a:xfrm>
            <a:off x="281825" y="-842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366FF"/>
                </a:solidFill>
              </a:rPr>
              <a:t>Recovery of known cancer genes 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Shape 24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99" y="758624"/>
            <a:ext cx="5595998" cy="41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7561975" y="4836925"/>
            <a:ext cx="6540000" cy="7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Nuria Lopez-Bigas</a:t>
            </a:r>
          </a:p>
        </p:txBody>
      </p:sp>
      <p:sp>
        <p:nvSpPr>
          <p:cNvPr id="249" name="Shape 249"/>
          <p:cNvSpPr txBox="1"/>
          <p:nvPr>
            <p:ph type="title"/>
          </p:nvPr>
        </p:nvSpPr>
        <p:spPr>
          <a:xfrm>
            <a:off x="281825" y="-842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366FF"/>
                </a:solidFill>
              </a:rPr>
              <a:t>Pilot I - analysis of promoters in pancan dataset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Shape 25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6875"/>
            <a:ext cx="5862174" cy="43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1462725" y="644925"/>
            <a:ext cx="3046499" cy="413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7561975" y="4836925"/>
            <a:ext cx="6540000" cy="7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Nuria Lopez-Bigas</a:t>
            </a:r>
          </a:p>
        </p:txBody>
      </p:sp>
      <p:sp>
        <p:nvSpPr>
          <p:cNvPr id="259" name="Shape 259"/>
          <p:cNvSpPr txBox="1"/>
          <p:nvPr>
            <p:ph type="title"/>
          </p:nvPr>
        </p:nvSpPr>
        <p:spPr>
          <a:xfrm>
            <a:off x="281825" y="-1604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366FF"/>
                </a:solidFill>
              </a:rPr>
              <a:t>First results on promoter mutations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5160725" y="2346550"/>
            <a:ext cx="72149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Caveat: some occur in lymphoma samples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with regions of hypermutations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Shape 26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561975" y="4836925"/>
            <a:ext cx="6540000" cy="7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Nuria Lopez-Bigas</a:t>
            </a:r>
          </a:p>
        </p:txBody>
      </p:sp>
      <p:grpSp>
        <p:nvGrpSpPr>
          <p:cNvPr id="270" name="Shape 270"/>
          <p:cNvGrpSpPr/>
          <p:nvPr/>
        </p:nvGrpSpPr>
        <p:grpSpPr>
          <a:xfrm>
            <a:off x="-635775" y="162800"/>
            <a:ext cx="6857999" cy="5143499"/>
            <a:chOff x="-635775" y="162800"/>
            <a:chExt cx="6857999" cy="5143499"/>
          </a:xfrm>
        </p:grpSpPr>
        <p:pic>
          <p:nvPicPr>
            <p:cNvPr id="271" name="Shape 2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35775" y="162800"/>
              <a:ext cx="6857999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Shape 272"/>
            <p:cNvSpPr/>
            <p:nvPr/>
          </p:nvSpPr>
          <p:spPr>
            <a:xfrm>
              <a:off x="989550" y="288100"/>
              <a:ext cx="4008299" cy="438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Shape 273"/>
          <p:cNvSpPr txBox="1"/>
          <p:nvPr>
            <p:ph type="title"/>
          </p:nvPr>
        </p:nvSpPr>
        <p:spPr>
          <a:xfrm>
            <a:off x="281825" y="-1604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366FF"/>
                </a:solidFill>
              </a:rPr>
              <a:t>Small overlap between methods on lincRNA genes</a:t>
            </a:r>
          </a:p>
        </p:txBody>
      </p:sp>
      <p:cxnSp>
        <p:nvCxnSpPr>
          <p:cNvPr id="274" name="Shape 274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Shape 27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901875" y="682375"/>
            <a:ext cx="72149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Significance methods are based on different assumptions and statistical models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3366FF"/>
                </a:solidFill>
              </a:rPr>
              <a:t>We need to combine signals from different methods with the goal of identifying a consensus list of significant hits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8000"/>
                </a:solidFill>
              </a:rPr>
              <a:t>Need sophisticated way to assign composite scores/p-values based on multiple methods</a:t>
            </a:r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hape 286"/>
          <p:cNvGrpSpPr/>
          <p:nvPr/>
        </p:nvGrpSpPr>
        <p:grpSpPr>
          <a:xfrm>
            <a:off x="425875" y="0"/>
            <a:ext cx="8355000" cy="5143499"/>
            <a:chOff x="425875" y="0"/>
            <a:chExt cx="8355000" cy="5143499"/>
          </a:xfrm>
        </p:grpSpPr>
        <p:pic>
          <p:nvPicPr>
            <p:cNvPr id="287" name="Shape 2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4524" y="0"/>
              <a:ext cx="7434949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Shape 288"/>
            <p:cNvSpPr/>
            <p:nvPr/>
          </p:nvSpPr>
          <p:spPr>
            <a:xfrm>
              <a:off x="425875" y="150300"/>
              <a:ext cx="8355000" cy="826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Shape 289"/>
          <p:cNvSpPr txBox="1"/>
          <p:nvPr/>
        </p:nvSpPr>
        <p:spPr>
          <a:xfrm>
            <a:off x="7411650" y="4736700"/>
            <a:ext cx="6540000" cy="7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Grace Tiao, Broad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292275" y="837150"/>
            <a:ext cx="1440599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p-value (-log10)</a:t>
            </a:r>
          </a:p>
        </p:txBody>
      </p:sp>
      <p:sp>
        <p:nvSpPr>
          <p:cNvPr id="291" name="Shape 291"/>
          <p:cNvSpPr txBox="1"/>
          <p:nvPr/>
        </p:nvSpPr>
        <p:spPr>
          <a:xfrm rot="5400000">
            <a:off x="4248400" y="2555299"/>
            <a:ext cx="1440599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p-value (-log10)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5701450" y="4421675"/>
            <a:ext cx="1440599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Distance</a:t>
            </a:r>
          </a:p>
        </p:txBody>
      </p:sp>
      <p:cxnSp>
        <p:nvCxnSpPr>
          <p:cNvPr id="293" name="Shape 293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Shape 294"/>
          <p:cNvSpPr txBox="1"/>
          <p:nvPr>
            <p:ph type="title"/>
          </p:nvPr>
        </p:nvSpPr>
        <p:spPr>
          <a:xfrm>
            <a:off x="281825" y="-1604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366FF"/>
                </a:solidFill>
              </a:rPr>
              <a:t>Preliminary analysis: relationship between methods based on p-value similarity</a:t>
            </a: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ctrTitle"/>
          </p:nvPr>
        </p:nvSpPr>
        <p:spPr>
          <a:xfrm>
            <a:off x="0" y="1046558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Annotations Pilot II:</a:t>
            </a:r>
            <a:br>
              <a:rPr b="1" baseline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impact of mutations 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808110" y="2487083"/>
            <a:ext cx="3485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Ekta Khurana</a:t>
            </a:r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0" y="667247"/>
            <a:ext cx="9144000" cy="450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7337" lvl="0" marL="1709737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Variant set</a:t>
            </a:r>
          </a:p>
          <a:p>
            <a:pPr indent="-342900" lvl="1" marL="9144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Sanger workflow variants: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b="0" baseline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https://www.synapse.org/#!Synapse:syn4013215</a:t>
            </a: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" sz="1800">
                <a:solidFill>
                  <a:schemeClr val="dk1"/>
                </a:solidFill>
              </a:rPr>
              <a:t>nnotations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Coding genes:  syn3540011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Promoters: syn3789763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Enhancers: syn4040215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lncRNA: syn3540009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Gain and loss of TF motifs</a:t>
            </a: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Annotations submitted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1800">
                <a:solidFill>
                  <a:schemeClr val="dk1"/>
                </a:solidFill>
              </a:rPr>
              <a:t>ncotator (Broad)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1800">
                <a:solidFill>
                  <a:schemeClr val="dk1"/>
                </a:solidFill>
              </a:rPr>
              <a:t>unSeq (Yale, WCMC)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DKFZ (Two sets)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CNIO</a:t>
            </a:r>
          </a:p>
          <a:p>
            <a:pPr indent="-1333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739614" y="274833"/>
            <a:ext cx="7605600" cy="39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Description of Annotations Pilot Analysis</a:t>
            </a:r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of nonsynonymous mutations annotated by DKFZ, FunSeq and Oncotator</a:t>
            </a:r>
            <a:br>
              <a:rPr b="0" baseline="0" i="0" lang="en" sz="3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graphicFrame>
        <p:nvGraphicFramePr>
          <p:cNvPr id="316" name="Shape 316"/>
          <p:cNvGraphicFramePr/>
          <p:nvPr/>
        </p:nvGraphicFramePr>
        <p:xfrm>
          <a:off x="5316544" y="32257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{F8F88F27-C21E-40D4-90E4-CC25BF68B052}</a:tableStyleId>
              </a:tblPr>
              <a:tblGrid>
                <a:gridCol w="1404200"/>
                <a:gridCol w="2028575"/>
              </a:tblGrid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Method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Nonsynonymous mutations</a:t>
                      </a: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DKFZ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217,824</a:t>
                      </a: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FUNSEQ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206,015</a:t>
                      </a: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ONCOTATOR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208,100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317" name="Shape 317"/>
          <p:cNvSpPr txBox="1"/>
          <p:nvPr/>
        </p:nvSpPr>
        <p:spPr>
          <a:xfrm>
            <a:off x="457200" y="4540207"/>
            <a:ext cx="2553900" cy="4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5946869" y="1229966"/>
            <a:ext cx="2553900" cy="17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FunSeq: Missense, Premature stop, Splice site disruption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Oncotator: Misssense, Nonsense, Nonstop, Start_codon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DKFZ: Nonsynonymous, Stop gain </a:t>
            </a:r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20" name="Shape 320"/>
          <p:cNvSpPr/>
          <p:nvPr/>
        </p:nvSpPr>
        <p:spPr>
          <a:xfrm>
            <a:off x="4181337" y="4716103"/>
            <a:ext cx="3976800" cy="22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rIns="35700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Priyanka Dhingra, Ekta Khurana (WCMC)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900" y="946374"/>
            <a:ext cx="3432775" cy="343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79712" y="311438"/>
            <a:ext cx="82296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of  mutations in lncRNA annotated by DKFZ, Oncotator and FunSeq </a:t>
            </a:r>
          </a:p>
        </p:txBody>
      </p:sp>
      <p:graphicFrame>
        <p:nvGraphicFramePr>
          <p:cNvPr id="328" name="Shape 328"/>
          <p:cNvGraphicFramePr/>
          <p:nvPr/>
        </p:nvGraphicFramePr>
        <p:xfrm>
          <a:off x="5500991" y="35017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{F39DD144-1638-4D4E-9E99-FC6D48DC76DD}</a:tableStyleId>
              </a:tblPr>
              <a:tblGrid>
                <a:gridCol w="1404200"/>
                <a:gridCol w="2028575"/>
              </a:tblGrid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Method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lncRNA mutations</a:t>
                      </a: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DKFZ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99653</a:t>
                      </a: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FUNSEQ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93280</a:t>
                      </a:r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/>
                        <a:t>ONCOTATOR</a:t>
                      </a:r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82442</a:t>
                      </a: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pic>
        <p:nvPicPr>
          <p:cNvPr id="329" name="Shape 329"/>
          <p:cNvPicPr preferRelativeResize="0"/>
          <p:nvPr/>
        </p:nvPicPr>
        <p:blipFill/>
        <p:spPr>
          <a:xfrm>
            <a:off x="379712" y="1200707"/>
            <a:ext cx="3425100" cy="34136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0" name="Shape 330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31" name="Shape 331"/>
          <p:cNvSpPr txBox="1"/>
          <p:nvPr/>
        </p:nvSpPr>
        <p:spPr>
          <a:xfrm>
            <a:off x="5779914" y="1612536"/>
            <a:ext cx="3153900" cy="900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FunSeq removes germline &amp; coding.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DKFZ also predicts ncRNA splicing effects.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524" y="1200700"/>
            <a:ext cx="3237624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4181337" y="4716103"/>
            <a:ext cx="3976800" cy="22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rIns="35700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Priyanka Dhingra, Ekta Khurana (WCMC)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55125" y="1039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3 Pilots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</a:rPr>
              <a:t>Data:</a:t>
            </a:r>
            <a:r>
              <a:rPr lang="en" sz="1800"/>
              <a:t> N=2013 patients (UCSC Pilot), Sanger SNV and INDEL mutation calls (Train 2), Oncotator Annotation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3366FF"/>
                </a:solidFill>
              </a:rPr>
              <a:t>Pilot I:</a:t>
            </a:r>
            <a:r>
              <a:rPr lang="en" sz="1800"/>
              <a:t> Positive selection (coding, promoters, lncRNA, enhancers)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data subsets: GBM (n=41), BRCA (n= 207), PanCan </a:t>
            </a:r>
            <a:r>
              <a:rPr lang="en" sz="1800">
                <a:solidFill>
                  <a:srgbClr val="000000"/>
                </a:solidFill>
              </a:rPr>
              <a:t>(n=1980)</a:t>
            </a:r>
            <a:br>
              <a:rPr lang="en" sz="1800"/>
            </a:br>
          </a:p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3366FF"/>
                </a:solidFill>
              </a:rPr>
              <a:t>Pilot II:</a:t>
            </a:r>
            <a:r>
              <a:rPr lang="en" sz="1800"/>
              <a:t> Annotation (GENCODE v19, enhancers, promoters, TF binding sites, gene-regulatory elements associations, functional impact score)</a:t>
            </a:r>
            <a:br>
              <a:rPr lang="en" sz="1800"/>
            </a:br>
          </a:p>
          <a:p>
            <a:pPr rtl="0">
              <a:spcBef>
                <a:spcPts val="0"/>
              </a:spcBef>
              <a:buNone/>
            </a:pPr>
            <a:r>
              <a:rPr b="1" lang="en" sz="1800">
                <a:solidFill>
                  <a:srgbClr val="3366FF"/>
                </a:solidFill>
              </a:rPr>
              <a:t>Pilot III:</a:t>
            </a:r>
            <a:r>
              <a:rPr lang="en" sz="1800"/>
              <a:t> Network and pathway analysis (+ copy number, SVs, and RNA seq data)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9" name="Shape 149"/>
          <p:cNvCxnSpPr/>
          <p:nvPr/>
        </p:nvCxnSpPr>
        <p:spPr>
          <a:xfrm>
            <a:off x="159225" y="961350"/>
            <a:ext cx="875609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Shape 15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56" y="671078"/>
            <a:ext cx="6413700" cy="4370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41" name="Shape 341"/>
          <p:cNvSpPr txBox="1"/>
          <p:nvPr/>
        </p:nvSpPr>
        <p:spPr>
          <a:xfrm>
            <a:off x="139556" y="160525"/>
            <a:ext cx="6250499" cy="4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Motif gain and loss in different TF families by PanCancer variants 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6849985" y="1290636"/>
            <a:ext cx="1836899" cy="2562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motifs created for some families like GATA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 w/ sequence context, mutational signatures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driver events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6553200" y="321051"/>
            <a:ext cx="2590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go higher resolution than promoters &amp; enhancers.</a:t>
            </a:r>
          </a:p>
        </p:txBody>
      </p:sp>
      <p:sp>
        <p:nvSpPr>
          <p:cNvPr id="344" name="Shape 344"/>
          <p:cNvSpPr/>
          <p:nvPr/>
        </p:nvSpPr>
        <p:spPr>
          <a:xfrm>
            <a:off x="6741522" y="4513784"/>
            <a:ext cx="2053799" cy="4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rIns="35700" tIns="3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Yao Fu (Gerstein lab)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Ekta Khurana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0" y="667247"/>
            <a:ext cx="9144000" cy="450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7337" lvl="0" marL="1709737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Functional impact bias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OncodriveFML (Loris Mularoni and Nuria Lopez-Bigas, UPF Spain)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1800">
                <a:solidFill>
                  <a:schemeClr val="dk1"/>
                </a:solidFill>
              </a:rPr>
              <a:t>Combined recurrence and functional bias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Composite FunSeq (Priyanka Dhingra and Ekta Khurana, WCMC)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ncDriver (Henrik Hornshoj and Jakob Skou Pederson, Aarhus U. Denmark)</a:t>
            </a:r>
          </a:p>
          <a:p>
            <a:pPr indent="-3429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MutSig suite (Julian Hess, Mike Lawrence, Esther Rheinbay and Gad Getz, Broad Institute)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739614" y="274833"/>
            <a:ext cx="7605600" cy="39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2800">
                <a:solidFill>
                  <a:schemeClr val="dk1"/>
                </a:solidFill>
              </a:rPr>
              <a:t>Pilot methods that use functional information to detect driver elements</a:t>
            </a: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ctrTitle"/>
          </p:nvPr>
        </p:nvSpPr>
        <p:spPr>
          <a:xfrm>
            <a:off x="0" y="1046558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 III:</a:t>
            </a:r>
            <a:br>
              <a:rPr b="1" baseline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4000">
                <a:solidFill>
                  <a:schemeClr val="dk1"/>
                </a:solidFill>
              </a:rPr>
              <a:t>Networks and Pathways (PCAWG-5)</a:t>
            </a:r>
            <a:r>
              <a:rPr b="1" baseline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808110" y="2487083"/>
            <a:ext cx="3485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Raphael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 Stuart</a:t>
            </a: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57200" y="4975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Networks &amp; Pathways Pilot III: Goals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457200" y="12827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Test network-driven analysis of pan-cancer data on standardized networks*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Evaluate and compare diverse methods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Investigate construction of consensus networks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*collected by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Jüri Reimand on Synapse</a:t>
            </a:r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Preliminary Results in Santa Cruz 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Pathway enrichment </a:t>
            </a: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(KEGG, GO, Corum, NCI Pathways, etc.):  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[M. Vazquez and A. Valencia, CNIO Madrid]</a:t>
            </a:r>
          </a:p>
          <a:p>
            <a:pPr indent="-342900" lvl="0" marL="342900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HotNet2</a:t>
            </a: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 mutated subnetworks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[M. Leiserson and B. Raphael, Brown U.]</a:t>
            </a:r>
          </a:p>
          <a:p>
            <a:pPr indent="-31115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SSA.ME</a:t>
            </a: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 mutated subnetworks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[L. Verbeke, S. Pulido, S. Van Laere, J. Fostier, K. Marchal: Ghent U. and U. of Antwerp]</a:t>
            </a:r>
          </a:p>
          <a:p>
            <a:pPr indent="-342900" lvl="0" marL="342900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NBDI</a:t>
            </a: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 mutations and gene expression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[L. Verbeke, et al.]</a:t>
            </a:r>
          </a:p>
          <a:p>
            <a:pPr indent="-342900" lvl="0" marL="342900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2700">
                <a:latin typeface="Calibri"/>
                <a:ea typeface="Calibri"/>
                <a:cs typeface="Calibri"/>
                <a:sym typeface="Calibri"/>
              </a:rPr>
              <a:t>Reactome</a:t>
            </a: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 mutated subnetworks: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[G. Wu and L. Stein, OICR]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74" name="Shape 374"/>
          <p:cNvSpPr txBox="1"/>
          <p:nvPr/>
        </p:nvSpPr>
        <p:spPr>
          <a:xfrm>
            <a:off x="1038325" y="4599850"/>
            <a:ext cx="7854899" cy="69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*All used only SNV calls and/or driver gene scores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PCAWG-5: Ongoing and Future Work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Incorporate additional data:  CNAs, SVs, and RNA-Seq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Define set of outputs that can be compared/merged across methods</a:t>
            </a:r>
          </a:p>
          <a:p>
            <a:pPr indent="-3556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2000"/>
              <a:t>Significantly mutated pathways and protein complexes using existing annotations.</a:t>
            </a:r>
          </a:p>
          <a:p>
            <a:pPr indent="-3556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2000"/>
              <a:t>Significantly mutated subnetworks of protein-protein interaction (PPI) networks and regulatory networks.</a:t>
            </a:r>
          </a:p>
          <a:p>
            <a:pPr indent="-3556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2000"/>
              <a:t>Differentially regulated pathways/networks and their upstream mutations. </a:t>
            </a:r>
          </a:p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Determine how to incorporate signals from diverse methods (e.g. phosphorylation sites, etc.)</a:t>
            </a:r>
          </a:p>
        </p:txBody>
      </p:sp>
      <p:sp>
        <p:nvSpPr>
          <p:cNvPr id="381" name="Shape 38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Next Steps </a:t>
            </a: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Explore results on other tumor types </a:t>
            </a:r>
            <a:br>
              <a:rPr lang="en" sz="2400"/>
            </a:br>
            <a:r>
              <a:rPr lang="en" sz="2400"/>
              <a:t>(in addition to pan, BRCA, GBM)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Develop a consensus significance analysis</a:t>
            </a:r>
            <a:br>
              <a:rPr lang="en" sz="2400"/>
            </a:br>
            <a:r>
              <a:rPr lang="en" sz="2400"/>
              <a:t>- Find ways of combining results from different methods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Run analysis on various sets of simulated mutations</a:t>
            </a:r>
          </a:p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Correlate potential driver mutations with changes in expression &amp; methylation</a:t>
            </a: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Acknowledgements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76200" y="1200150"/>
            <a:ext cx="1830599" cy="383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PCAWG-2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Gad Getz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Mark Gerstein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Ekta Khurana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Esther Rheinbay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Benedikt Brors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Lars Feuerbach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Carl Herrmann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Jan Korbel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Yao Fu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Todd A. Johnson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PCAWG-5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Ben Raphael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Josh Stuart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Kevin White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Wei Jiao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Guanming Wu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Lucas Lochovsky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Mark Rubin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Rodero Guigo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Chis Benz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5" name="Shape 395"/>
          <p:cNvCxnSpPr/>
          <p:nvPr/>
        </p:nvCxnSpPr>
        <p:spPr>
          <a:xfrm>
            <a:off x="249150" y="1072875"/>
            <a:ext cx="8387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96" name="Shape 396"/>
          <p:cNvSpPr txBox="1"/>
          <p:nvPr>
            <p:ph idx="2" type="body"/>
          </p:nvPr>
        </p:nvSpPr>
        <p:spPr>
          <a:xfrm>
            <a:off x="4759200" y="1255350"/>
            <a:ext cx="18305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0000FF"/>
                </a:solidFill>
              </a:rPr>
              <a:t>PCAWG-9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Michael Lawrence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Nuria Lopez-Bigas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Gad Getz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Julian Hess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Nick Haradhvala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Petar Stojanov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Abel Gonzalez-Perez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 Ding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Hidewaki Nakagawa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Tatsuhiko Tsunoda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0000FF"/>
                </a:solidFill>
              </a:rPr>
              <a:t>PCAWG-14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David Wheeler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Jakob Skou Pedersen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Todd A. Johnson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Samir B. Amin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Mark P. Hamilton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Hannah Cheung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Henrik Hornshøj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Morten Muhlig Nielsen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Johanna Bertl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Asger Hbolth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97" name="Shape 397"/>
          <p:cNvSpPr txBox="1"/>
          <p:nvPr/>
        </p:nvSpPr>
        <p:spPr>
          <a:xfrm>
            <a:off x="1228300" y="1306625"/>
            <a:ext cx="1340999" cy="18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Jing Zhang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Sushant Kumar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Vasilia Rudneva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Hiroyuki Aburatani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Kenji Tatsuno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Hiroki Ueda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Jung Kyoon Choi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Woojin Yang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Youngil Koh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Jong-Sun Jung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Grace Tiao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2339787" y="1306625"/>
            <a:ext cx="1607699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Ewan Birney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Ian Dunham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Sandro Morganella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Alfonso Valencia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Federico Abascal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 Ding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Matthew A. Wyczalkowski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Michael D. McLellan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Reyka Jayasinghe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Priyanka Dhingra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 txBox="1"/>
          <p:nvPr/>
        </p:nvSpPr>
        <p:spPr>
          <a:xfrm>
            <a:off x="1062000" y="3543025"/>
            <a:ext cx="1340999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Christina Yau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Ted Goldstein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Max Leiserson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Hsin-Ta Wu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Fabio Vandin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Gary Bader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Juri Reimand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Mohammed Helmy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Christian Von Mering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2235075" y="3421800"/>
            <a:ext cx="1830599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Abdullah Kahraman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Miguel Vazquez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Victor de la Torre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Marc Marti-Renom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Ivo Gut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Francisco Martinez-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Jimenez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David de Juan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Steven Van Laere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Jan Fostier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3454275" y="3498000"/>
            <a:ext cx="1242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Kathleen Marchal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Hyung Lae-Kim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Sungsoo Yoon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Youngwook Kim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Kiejung Park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6437400" y="3412625"/>
            <a:ext cx="1464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Guo Qianyun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Song Cao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Sean E. McGuire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Reyka Jayasinghe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Matthew Wyczalkowski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Michael D. McLellan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Richard Sallari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Tatsuhiko Tsunoda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Li Ding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Nuria Bigas-Lopez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6279425" y="1444750"/>
            <a:ext cx="1607699" cy="17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Nick Haradhvala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Petar Stojanov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Beifang Niu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Ivo Gut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Roderic Guigó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Rory Johnson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Jose MG Izarzugaza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Cenk Sahinalp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Ken Chen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Loris Mularoni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7536300" y="1444750"/>
            <a:ext cx="1607699" cy="17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Sabari Radhakrishnan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MG Izarzugaza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Andrés Arturo Lanzós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</a:rPr>
              <a:t>Simon C Heath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</a:rPr>
              <a:t>Keunchil Park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</a:rPr>
              <a:t>Alfonso Valencia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...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7679400" y="3412625"/>
            <a:ext cx="1544999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Kimal Rajapakshe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Cristian Coarfa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Malene Juul Rasmussen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Keith A. Boroevich</a:t>
            </a:r>
            <a:r>
              <a:rPr lang="en" sz="1100">
                <a:solidFill>
                  <a:schemeClr val="dk1"/>
                </a:solidFill>
              </a:rPr>
              <a:t>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13103"/>
          <a:stretch/>
        </p:blipFill>
        <p:spPr>
          <a:xfrm>
            <a:off x="686450" y="674074"/>
            <a:ext cx="6857999" cy="44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140575" y="4674850"/>
            <a:ext cx="2661299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>
                <a:solidFill>
                  <a:srgbClr val="4A86E8"/>
                </a:solidFill>
              </a:rPr>
              <a:t>MutSig suite         </a:t>
            </a:r>
            <a:r>
              <a:rPr lang="en" sz="600">
                <a:solidFill>
                  <a:srgbClr val="4A86E8"/>
                </a:solidFill>
              </a:rPr>
              <a:t>  Julian Hess jhess@broadinstitute.org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>
                <a:solidFill>
                  <a:srgbClr val="4A86E8"/>
                </a:solidFill>
              </a:rPr>
              <a:t>                                    Mike Lawrence </a:t>
            </a:r>
            <a:r>
              <a:rPr lang="en" sz="600" u="sng">
                <a:solidFill>
                  <a:schemeClr val="hlink"/>
                </a:solidFill>
                <a:hlinkClick r:id="rId4"/>
              </a:rPr>
              <a:t>lawrence@broadinstitute.org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">
                <a:solidFill>
                  <a:srgbClr val="4A86E8"/>
                </a:solidFill>
              </a:rPr>
              <a:t>                                    Esther Rheinbay  esther@broadinstitute.org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493500" y="4759000"/>
            <a:ext cx="1686600" cy="42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Mutational burden; Functional impact; Positional recurrence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550425" y="4789150"/>
            <a:ext cx="2131199" cy="29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    YES        YES          YES        YES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561975" y="4836925"/>
            <a:ext cx="6540000" cy="7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Nuria Lopez-Bigas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88450" y="0"/>
            <a:ext cx="5627099" cy="65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Pilot I: Methods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120150" y="633675"/>
            <a:ext cx="875609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Shape 16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hape 167"/>
          <p:cNvCxnSpPr/>
          <p:nvPr/>
        </p:nvCxnSpPr>
        <p:spPr>
          <a:xfrm>
            <a:off x="189825" y="679675"/>
            <a:ext cx="8806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Shape 168"/>
          <p:cNvSpPr txBox="1"/>
          <p:nvPr/>
        </p:nvSpPr>
        <p:spPr>
          <a:xfrm>
            <a:off x="38092" y="6492"/>
            <a:ext cx="9067799" cy="62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100000"/>
              <a:buFont typeface="Helvetica Neue"/>
              <a:buAutoNum type="arabicParenBoth"/>
            </a:pPr>
            <a:r>
              <a:rPr lang="en" sz="240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QQ plot: compare observed to expected p-value distribution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459650" y="4811150"/>
            <a:ext cx="2268299" cy="38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Gad Getz, Broad/MGH</a:t>
            </a:r>
          </a:p>
        </p:txBody>
      </p:sp>
      <p:grpSp>
        <p:nvGrpSpPr>
          <p:cNvPr id="170" name="Shape 170"/>
          <p:cNvGrpSpPr/>
          <p:nvPr/>
        </p:nvGrpSpPr>
        <p:grpSpPr>
          <a:xfrm>
            <a:off x="912975" y="1123644"/>
            <a:ext cx="7191528" cy="3408680"/>
            <a:chOff x="455775" y="742644"/>
            <a:chExt cx="7191528" cy="3408680"/>
          </a:xfrm>
        </p:grpSpPr>
        <p:cxnSp>
          <p:nvCxnSpPr>
            <p:cNvPr id="171" name="Shape 171"/>
            <p:cNvCxnSpPr/>
            <p:nvPr/>
          </p:nvCxnSpPr>
          <p:spPr>
            <a:xfrm>
              <a:off x="1162562" y="1019643"/>
              <a:ext cx="0" cy="2495399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1162562" y="3515087"/>
              <a:ext cx="3827399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Shape 173"/>
            <p:cNvCxnSpPr/>
            <p:nvPr/>
          </p:nvCxnSpPr>
          <p:spPr>
            <a:xfrm flipH="1" rot="10800000">
              <a:off x="1162562" y="1274689"/>
              <a:ext cx="2987400" cy="22404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74" name="Shape 174"/>
            <p:cNvSpPr txBox="1"/>
            <p:nvPr/>
          </p:nvSpPr>
          <p:spPr>
            <a:xfrm>
              <a:off x="1985299" y="3609412"/>
              <a:ext cx="17063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-log</a:t>
              </a:r>
              <a:r>
                <a:rPr b="0" baseline="-2500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 i / (N+1) )</a:t>
              </a:r>
            </a:p>
          </p:txBody>
        </p:sp>
        <p:sp>
          <p:nvSpPr>
            <p:cNvPr id="175" name="Shape 175"/>
            <p:cNvSpPr txBox="1"/>
            <p:nvPr/>
          </p:nvSpPr>
          <p:spPr>
            <a:xfrm rot="-5400000">
              <a:off x="-799275" y="2145399"/>
              <a:ext cx="2879400" cy="369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-log</a:t>
              </a:r>
              <a:r>
                <a:rPr b="0" baseline="-2500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 sorted of observed p-values )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162562" y="2494421"/>
              <a:ext cx="3881169" cy="1007250"/>
            </a:xfrm>
            <a:custGeom>
              <a:pathLst>
                <a:path extrusionOk="0" h="1343001" w="3881170">
                  <a:moveTo>
                    <a:pt x="0" y="1343001"/>
                  </a:moveTo>
                  <a:cubicBezTo>
                    <a:pt x="29809" y="1331075"/>
                    <a:pt x="59366" y="1318499"/>
                    <a:pt x="89428" y="1307224"/>
                  </a:cubicBezTo>
                  <a:cubicBezTo>
                    <a:pt x="107081" y="1300603"/>
                    <a:pt x="126605" y="1298493"/>
                    <a:pt x="143085" y="1289336"/>
                  </a:cubicBezTo>
                  <a:cubicBezTo>
                    <a:pt x="180667" y="1268454"/>
                    <a:pt x="219999" y="1248185"/>
                    <a:pt x="250398" y="1217782"/>
                  </a:cubicBezTo>
                  <a:cubicBezTo>
                    <a:pt x="262322" y="1205856"/>
                    <a:pt x="272139" y="1191361"/>
                    <a:pt x="286170" y="1182005"/>
                  </a:cubicBezTo>
                  <a:cubicBezTo>
                    <a:pt x="308354" y="1167213"/>
                    <a:pt x="333865" y="1158154"/>
                    <a:pt x="357712" y="1146228"/>
                  </a:cubicBezTo>
                  <a:cubicBezTo>
                    <a:pt x="417328" y="1056787"/>
                    <a:pt x="375597" y="1104488"/>
                    <a:pt x="500796" y="1021008"/>
                  </a:cubicBezTo>
                  <a:lnTo>
                    <a:pt x="608110" y="949454"/>
                  </a:lnTo>
                  <a:cubicBezTo>
                    <a:pt x="625996" y="937528"/>
                    <a:pt x="641374" y="920476"/>
                    <a:pt x="661767" y="913677"/>
                  </a:cubicBezTo>
                  <a:lnTo>
                    <a:pt x="715423" y="895789"/>
                  </a:lnTo>
                  <a:cubicBezTo>
                    <a:pt x="733309" y="877900"/>
                    <a:pt x="748033" y="856156"/>
                    <a:pt x="769080" y="842123"/>
                  </a:cubicBezTo>
                  <a:cubicBezTo>
                    <a:pt x="784766" y="831664"/>
                    <a:pt x="805875" y="832667"/>
                    <a:pt x="822737" y="824235"/>
                  </a:cubicBezTo>
                  <a:cubicBezTo>
                    <a:pt x="841964" y="814620"/>
                    <a:pt x="857167" y="798073"/>
                    <a:pt x="876394" y="788458"/>
                  </a:cubicBezTo>
                  <a:cubicBezTo>
                    <a:pt x="893256" y="780025"/>
                    <a:pt x="913188" y="779002"/>
                    <a:pt x="930050" y="770569"/>
                  </a:cubicBezTo>
                  <a:cubicBezTo>
                    <a:pt x="949277" y="760954"/>
                    <a:pt x="964480" y="744407"/>
                    <a:pt x="983707" y="734792"/>
                  </a:cubicBezTo>
                  <a:cubicBezTo>
                    <a:pt x="1000569" y="726360"/>
                    <a:pt x="1019236" y="722084"/>
                    <a:pt x="1037364" y="716904"/>
                  </a:cubicBezTo>
                  <a:cubicBezTo>
                    <a:pt x="1074132" y="706397"/>
                    <a:pt x="1126285" y="697620"/>
                    <a:pt x="1162563" y="681127"/>
                  </a:cubicBezTo>
                  <a:cubicBezTo>
                    <a:pt x="1211108" y="659058"/>
                    <a:pt x="1257952" y="633424"/>
                    <a:pt x="1305647" y="609573"/>
                  </a:cubicBezTo>
                  <a:cubicBezTo>
                    <a:pt x="1329495" y="597647"/>
                    <a:pt x="1355006" y="588588"/>
                    <a:pt x="1377190" y="573796"/>
                  </a:cubicBezTo>
                  <a:cubicBezTo>
                    <a:pt x="1412961" y="549945"/>
                    <a:pt x="1442794" y="512671"/>
                    <a:pt x="1484503" y="502242"/>
                  </a:cubicBezTo>
                  <a:cubicBezTo>
                    <a:pt x="1557275" y="484045"/>
                    <a:pt x="1560782" y="488665"/>
                    <a:pt x="1627588" y="448576"/>
                  </a:cubicBezTo>
                  <a:cubicBezTo>
                    <a:pt x="1664453" y="426454"/>
                    <a:pt x="1694115" y="390621"/>
                    <a:pt x="1734901" y="377023"/>
                  </a:cubicBezTo>
                  <a:cubicBezTo>
                    <a:pt x="1863553" y="334131"/>
                    <a:pt x="1702893" y="386170"/>
                    <a:pt x="1860100" y="341246"/>
                  </a:cubicBezTo>
                  <a:cubicBezTo>
                    <a:pt x="1878228" y="336066"/>
                    <a:pt x="1895353" y="327448"/>
                    <a:pt x="1913757" y="323357"/>
                  </a:cubicBezTo>
                  <a:cubicBezTo>
                    <a:pt x="1949158" y="315489"/>
                    <a:pt x="1985299" y="311432"/>
                    <a:pt x="2021070" y="305469"/>
                  </a:cubicBezTo>
                  <a:cubicBezTo>
                    <a:pt x="2038956" y="299506"/>
                    <a:pt x="2057864" y="296013"/>
                    <a:pt x="2074727" y="287580"/>
                  </a:cubicBezTo>
                  <a:cubicBezTo>
                    <a:pt x="2154427" y="247724"/>
                    <a:pt x="2145218" y="232161"/>
                    <a:pt x="2217812" y="216026"/>
                  </a:cubicBezTo>
                  <a:cubicBezTo>
                    <a:pt x="2253213" y="208158"/>
                    <a:pt x="2289446" y="204626"/>
                    <a:pt x="2325125" y="198138"/>
                  </a:cubicBezTo>
                  <a:cubicBezTo>
                    <a:pt x="2408371" y="183000"/>
                    <a:pt x="2409551" y="181500"/>
                    <a:pt x="2486095" y="162361"/>
                  </a:cubicBezTo>
                  <a:cubicBezTo>
                    <a:pt x="2503981" y="150435"/>
                    <a:pt x="2519359" y="133383"/>
                    <a:pt x="2539752" y="126584"/>
                  </a:cubicBezTo>
                  <a:cubicBezTo>
                    <a:pt x="2572524" y="115658"/>
                    <a:pt x="2772722" y="93489"/>
                    <a:pt x="2790150" y="90807"/>
                  </a:cubicBezTo>
                  <a:cubicBezTo>
                    <a:pt x="2820196" y="86184"/>
                    <a:pt x="2849669" y="78357"/>
                    <a:pt x="2879578" y="72918"/>
                  </a:cubicBezTo>
                  <a:cubicBezTo>
                    <a:pt x="2938857" y="62138"/>
                    <a:pt x="3055169" y="43839"/>
                    <a:pt x="3112090" y="37141"/>
                  </a:cubicBezTo>
                  <a:cubicBezTo>
                    <a:pt x="3250735" y="20827"/>
                    <a:pt x="3446992" y="5308"/>
                    <a:pt x="3577115" y="1364"/>
                  </a:cubicBezTo>
                  <a:cubicBezTo>
                    <a:pt x="3678420" y="-1706"/>
                    <a:pt x="3779818" y="1364"/>
                    <a:pt x="3881170" y="1364"/>
                  </a:cubicBezTo>
                </a:path>
              </a:pathLst>
            </a:custGeom>
            <a:noFill/>
            <a:ln cap="flat" cmpd="sng" w="9525">
              <a:solidFill>
                <a:srgbClr val="8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240475" y="2355925"/>
              <a:ext cx="2406600" cy="276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Deflated p-values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too few significant genes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144676" y="1568825"/>
              <a:ext cx="2647064" cy="1906013"/>
            </a:xfrm>
            <a:custGeom>
              <a:pathLst>
                <a:path extrusionOk="0" h="2541351" w="2647065">
                  <a:moveTo>
                    <a:pt x="0" y="2541351"/>
                  </a:moveTo>
                  <a:lnTo>
                    <a:pt x="214627" y="2326689"/>
                  </a:lnTo>
                  <a:cubicBezTo>
                    <a:pt x="238474" y="2302838"/>
                    <a:pt x="256003" y="2270221"/>
                    <a:pt x="286169" y="2255135"/>
                  </a:cubicBezTo>
                  <a:cubicBezTo>
                    <a:pt x="398214" y="2199103"/>
                    <a:pt x="320907" y="2243096"/>
                    <a:pt x="429254" y="2165693"/>
                  </a:cubicBezTo>
                  <a:cubicBezTo>
                    <a:pt x="446746" y="2153197"/>
                    <a:pt x="466397" y="2143679"/>
                    <a:pt x="482910" y="2129916"/>
                  </a:cubicBezTo>
                  <a:cubicBezTo>
                    <a:pt x="502342" y="2113720"/>
                    <a:pt x="518681" y="2094139"/>
                    <a:pt x="536567" y="2076250"/>
                  </a:cubicBezTo>
                  <a:cubicBezTo>
                    <a:pt x="546312" y="2047013"/>
                    <a:pt x="561028" y="1987170"/>
                    <a:pt x="590224" y="1968919"/>
                  </a:cubicBezTo>
                  <a:cubicBezTo>
                    <a:pt x="622198" y="1948932"/>
                    <a:pt x="697537" y="1933142"/>
                    <a:pt x="697537" y="1933142"/>
                  </a:cubicBezTo>
                  <a:cubicBezTo>
                    <a:pt x="781592" y="1849074"/>
                    <a:pt x="730148" y="1893510"/>
                    <a:pt x="858507" y="1807923"/>
                  </a:cubicBezTo>
                  <a:lnTo>
                    <a:pt x="912164" y="1772146"/>
                  </a:lnTo>
                  <a:cubicBezTo>
                    <a:pt x="930050" y="1760220"/>
                    <a:pt x="952924" y="1753568"/>
                    <a:pt x="965821" y="1736369"/>
                  </a:cubicBezTo>
                  <a:cubicBezTo>
                    <a:pt x="1088310" y="1573023"/>
                    <a:pt x="1030976" y="1635425"/>
                    <a:pt x="1126791" y="1539596"/>
                  </a:cubicBezTo>
                  <a:cubicBezTo>
                    <a:pt x="1141337" y="1495950"/>
                    <a:pt x="1145776" y="1466943"/>
                    <a:pt x="1180448" y="1432265"/>
                  </a:cubicBezTo>
                  <a:cubicBezTo>
                    <a:pt x="1195647" y="1417063"/>
                    <a:pt x="1216219" y="1408414"/>
                    <a:pt x="1234104" y="1396488"/>
                  </a:cubicBezTo>
                  <a:cubicBezTo>
                    <a:pt x="1246028" y="1378599"/>
                    <a:pt x="1253090" y="1356253"/>
                    <a:pt x="1269876" y="1342822"/>
                  </a:cubicBezTo>
                  <a:cubicBezTo>
                    <a:pt x="1284597" y="1331043"/>
                    <a:pt x="1310202" y="1338266"/>
                    <a:pt x="1323532" y="1324934"/>
                  </a:cubicBezTo>
                  <a:cubicBezTo>
                    <a:pt x="1336864" y="1311600"/>
                    <a:pt x="1330960" y="1286958"/>
                    <a:pt x="1341418" y="1271268"/>
                  </a:cubicBezTo>
                  <a:cubicBezTo>
                    <a:pt x="1368959" y="1229950"/>
                    <a:pt x="1409138" y="1208226"/>
                    <a:pt x="1448731" y="1181826"/>
                  </a:cubicBezTo>
                  <a:cubicBezTo>
                    <a:pt x="1475293" y="1141976"/>
                    <a:pt x="1483863" y="1121517"/>
                    <a:pt x="1520274" y="1092383"/>
                  </a:cubicBezTo>
                  <a:cubicBezTo>
                    <a:pt x="1537059" y="1078953"/>
                    <a:pt x="1557953" y="1070988"/>
                    <a:pt x="1573930" y="1056606"/>
                  </a:cubicBezTo>
                  <a:cubicBezTo>
                    <a:pt x="1617799" y="1017117"/>
                    <a:pt x="1657396" y="973127"/>
                    <a:pt x="1699129" y="931387"/>
                  </a:cubicBezTo>
                  <a:cubicBezTo>
                    <a:pt x="1711053" y="919461"/>
                    <a:pt x="1720870" y="904966"/>
                    <a:pt x="1734901" y="895610"/>
                  </a:cubicBezTo>
                  <a:lnTo>
                    <a:pt x="1895871" y="788279"/>
                  </a:lnTo>
                  <a:lnTo>
                    <a:pt x="1949527" y="752502"/>
                  </a:lnTo>
                  <a:cubicBezTo>
                    <a:pt x="1967413" y="740576"/>
                    <a:pt x="1987984" y="731927"/>
                    <a:pt x="2003184" y="716725"/>
                  </a:cubicBezTo>
                  <a:cubicBezTo>
                    <a:pt x="2021070" y="698837"/>
                    <a:pt x="2037409" y="679256"/>
                    <a:pt x="2056841" y="663060"/>
                  </a:cubicBezTo>
                  <a:cubicBezTo>
                    <a:pt x="2073354" y="649297"/>
                    <a:pt x="2094432" y="641566"/>
                    <a:pt x="2110498" y="627283"/>
                  </a:cubicBezTo>
                  <a:cubicBezTo>
                    <a:pt x="2148308" y="593668"/>
                    <a:pt x="2182040" y="555729"/>
                    <a:pt x="2217811" y="519952"/>
                  </a:cubicBezTo>
                  <a:lnTo>
                    <a:pt x="2271468" y="466286"/>
                  </a:lnTo>
                  <a:lnTo>
                    <a:pt x="2325124" y="412621"/>
                  </a:lnTo>
                  <a:cubicBezTo>
                    <a:pt x="2331086" y="394732"/>
                    <a:pt x="2332552" y="374645"/>
                    <a:pt x="2343010" y="358955"/>
                  </a:cubicBezTo>
                  <a:cubicBezTo>
                    <a:pt x="2380716" y="302387"/>
                    <a:pt x="2430504" y="254527"/>
                    <a:pt x="2468209" y="197959"/>
                  </a:cubicBezTo>
                  <a:lnTo>
                    <a:pt x="2539751" y="90628"/>
                  </a:lnTo>
                  <a:cubicBezTo>
                    <a:pt x="2575520" y="36966"/>
                    <a:pt x="2569561" y="30999"/>
                    <a:pt x="2629179" y="1185"/>
                  </a:cubicBezTo>
                  <a:cubicBezTo>
                    <a:pt x="2634511" y="-1482"/>
                    <a:pt x="2641103" y="1185"/>
                    <a:pt x="2647065" y="1185"/>
                  </a:cubicBezTo>
                </a:path>
              </a:pathLst>
            </a:cu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4077003" y="1430326"/>
              <a:ext cx="35702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Well calibrated, no significant genes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1180448" y="778149"/>
              <a:ext cx="2327154" cy="2696690"/>
            </a:xfrm>
            <a:custGeom>
              <a:pathLst>
                <a:path extrusionOk="0" h="3595587" w="2327155">
                  <a:moveTo>
                    <a:pt x="0" y="3595587"/>
                  </a:moveTo>
                  <a:cubicBezTo>
                    <a:pt x="35771" y="3577699"/>
                    <a:pt x="73399" y="3563121"/>
                    <a:pt x="107313" y="3541922"/>
                  </a:cubicBezTo>
                  <a:cubicBezTo>
                    <a:pt x="121613" y="3532983"/>
                    <a:pt x="129594" y="3516265"/>
                    <a:pt x="143085" y="3506145"/>
                  </a:cubicBezTo>
                  <a:cubicBezTo>
                    <a:pt x="177478" y="3480346"/>
                    <a:pt x="214627" y="3458442"/>
                    <a:pt x="250398" y="3434591"/>
                  </a:cubicBezTo>
                  <a:cubicBezTo>
                    <a:pt x="269149" y="3378331"/>
                    <a:pt x="264522" y="3365545"/>
                    <a:pt x="321940" y="3327260"/>
                  </a:cubicBezTo>
                  <a:cubicBezTo>
                    <a:pt x="337626" y="3316801"/>
                    <a:pt x="357711" y="3315334"/>
                    <a:pt x="375597" y="3309371"/>
                  </a:cubicBezTo>
                  <a:cubicBezTo>
                    <a:pt x="381559" y="3291483"/>
                    <a:pt x="381908" y="3270591"/>
                    <a:pt x="393483" y="3255706"/>
                  </a:cubicBezTo>
                  <a:cubicBezTo>
                    <a:pt x="424540" y="3215769"/>
                    <a:pt x="465025" y="3184152"/>
                    <a:pt x="500796" y="3148375"/>
                  </a:cubicBezTo>
                  <a:cubicBezTo>
                    <a:pt x="518682" y="3130486"/>
                    <a:pt x="540423" y="3115758"/>
                    <a:pt x="554453" y="3094709"/>
                  </a:cubicBezTo>
                  <a:cubicBezTo>
                    <a:pt x="629972" y="2981413"/>
                    <a:pt x="544514" y="3094712"/>
                    <a:pt x="643881" y="3005267"/>
                  </a:cubicBezTo>
                  <a:cubicBezTo>
                    <a:pt x="687750" y="2965778"/>
                    <a:pt x="719971" y="2912792"/>
                    <a:pt x="769080" y="2880047"/>
                  </a:cubicBezTo>
                  <a:cubicBezTo>
                    <a:pt x="786965" y="2868121"/>
                    <a:pt x="805951" y="2857700"/>
                    <a:pt x="822736" y="2844270"/>
                  </a:cubicBezTo>
                  <a:cubicBezTo>
                    <a:pt x="874772" y="2802634"/>
                    <a:pt x="847799" y="2810614"/>
                    <a:pt x="894279" y="2754828"/>
                  </a:cubicBezTo>
                  <a:cubicBezTo>
                    <a:pt x="965539" y="2669301"/>
                    <a:pt x="924844" y="2729352"/>
                    <a:pt x="1001592" y="2665386"/>
                  </a:cubicBezTo>
                  <a:cubicBezTo>
                    <a:pt x="1135718" y="2553597"/>
                    <a:pt x="956750" y="2670828"/>
                    <a:pt x="1144677" y="2558055"/>
                  </a:cubicBezTo>
                  <a:cubicBezTo>
                    <a:pt x="1156601" y="2540166"/>
                    <a:pt x="1165248" y="2519592"/>
                    <a:pt x="1180448" y="2504389"/>
                  </a:cubicBezTo>
                  <a:cubicBezTo>
                    <a:pt x="1195647" y="2489187"/>
                    <a:pt x="1218039" y="2482895"/>
                    <a:pt x="1234105" y="2468612"/>
                  </a:cubicBezTo>
                  <a:cubicBezTo>
                    <a:pt x="1271915" y="2434997"/>
                    <a:pt x="1305647" y="2397058"/>
                    <a:pt x="1341418" y="2361281"/>
                  </a:cubicBezTo>
                  <a:lnTo>
                    <a:pt x="1341418" y="2361281"/>
                  </a:lnTo>
                  <a:cubicBezTo>
                    <a:pt x="1359304" y="2337430"/>
                    <a:pt x="1377749" y="2313988"/>
                    <a:pt x="1395075" y="2289727"/>
                  </a:cubicBezTo>
                  <a:cubicBezTo>
                    <a:pt x="1407569" y="2272232"/>
                    <a:pt x="1415646" y="2251265"/>
                    <a:pt x="1430846" y="2236062"/>
                  </a:cubicBezTo>
                  <a:cubicBezTo>
                    <a:pt x="1571537" y="2095349"/>
                    <a:pt x="1391655" y="2322455"/>
                    <a:pt x="1538159" y="2146619"/>
                  </a:cubicBezTo>
                  <a:cubicBezTo>
                    <a:pt x="1588931" y="2085682"/>
                    <a:pt x="1563159" y="2085838"/>
                    <a:pt x="1627587" y="2021400"/>
                  </a:cubicBezTo>
                  <a:cubicBezTo>
                    <a:pt x="1642786" y="2006198"/>
                    <a:pt x="1663358" y="1997549"/>
                    <a:pt x="1681244" y="1985623"/>
                  </a:cubicBezTo>
                  <a:cubicBezTo>
                    <a:pt x="1770058" y="1852379"/>
                    <a:pt x="1655910" y="2016029"/>
                    <a:pt x="1770672" y="1878292"/>
                  </a:cubicBezTo>
                  <a:cubicBezTo>
                    <a:pt x="1784434" y="1861775"/>
                    <a:pt x="1792681" y="1841143"/>
                    <a:pt x="1806443" y="1824626"/>
                  </a:cubicBezTo>
                  <a:cubicBezTo>
                    <a:pt x="1822636" y="1805192"/>
                    <a:pt x="1843639" y="1790169"/>
                    <a:pt x="1860100" y="1770961"/>
                  </a:cubicBezTo>
                  <a:cubicBezTo>
                    <a:pt x="1915821" y="1705943"/>
                    <a:pt x="1912888" y="1701144"/>
                    <a:pt x="1949528" y="1627853"/>
                  </a:cubicBezTo>
                  <a:cubicBezTo>
                    <a:pt x="1993445" y="1452150"/>
                    <a:pt x="1929863" y="1667189"/>
                    <a:pt x="2021070" y="1484745"/>
                  </a:cubicBezTo>
                  <a:cubicBezTo>
                    <a:pt x="2108608" y="1309640"/>
                    <a:pt x="2000817" y="1433446"/>
                    <a:pt x="2110498" y="1323749"/>
                  </a:cubicBezTo>
                  <a:cubicBezTo>
                    <a:pt x="2154116" y="1149245"/>
                    <a:pt x="2100857" y="1367143"/>
                    <a:pt x="2146269" y="1162752"/>
                  </a:cubicBezTo>
                  <a:cubicBezTo>
                    <a:pt x="2151601" y="1138752"/>
                    <a:pt x="2155523" y="1114218"/>
                    <a:pt x="2164154" y="1091198"/>
                  </a:cubicBezTo>
                  <a:cubicBezTo>
                    <a:pt x="2173516" y="1066229"/>
                    <a:pt x="2189097" y="1044012"/>
                    <a:pt x="2199926" y="1019644"/>
                  </a:cubicBezTo>
                  <a:cubicBezTo>
                    <a:pt x="2228443" y="955472"/>
                    <a:pt x="2233916" y="935545"/>
                    <a:pt x="2253582" y="876536"/>
                  </a:cubicBezTo>
                  <a:cubicBezTo>
                    <a:pt x="2259544" y="822871"/>
                    <a:pt x="2263259" y="768908"/>
                    <a:pt x="2271468" y="715540"/>
                  </a:cubicBezTo>
                  <a:cubicBezTo>
                    <a:pt x="2275206" y="691241"/>
                    <a:pt x="2284532" y="668094"/>
                    <a:pt x="2289353" y="643986"/>
                  </a:cubicBezTo>
                  <a:cubicBezTo>
                    <a:pt x="2294963" y="615932"/>
                    <a:pt x="2324438" y="432056"/>
                    <a:pt x="2325125" y="411436"/>
                  </a:cubicBezTo>
                  <a:cubicBezTo>
                    <a:pt x="2329693" y="274367"/>
                    <a:pt x="2325125" y="137145"/>
                    <a:pt x="2325125" y="0"/>
                  </a:cubicBezTo>
                </a:path>
              </a:pathLst>
            </a:custGeom>
            <a:noFill/>
            <a:ln cap="flat" cmpd="sng" w="9525">
              <a:solidFill>
                <a:srgbClr val="4F612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3691791" y="742644"/>
              <a:ext cx="3685500" cy="276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Well calibrated with significant genes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98333" y="1073309"/>
              <a:ext cx="1091022" cy="2374697"/>
            </a:xfrm>
            <a:custGeom>
              <a:pathLst>
                <a:path extrusionOk="0" h="3166263" w="1091023">
                  <a:moveTo>
                    <a:pt x="0" y="3166263"/>
                  </a:moveTo>
                  <a:cubicBezTo>
                    <a:pt x="29809" y="3160300"/>
                    <a:pt x="64135" y="3165240"/>
                    <a:pt x="89428" y="3148375"/>
                  </a:cubicBezTo>
                  <a:cubicBezTo>
                    <a:pt x="105116" y="3137914"/>
                    <a:pt x="96856" y="3110399"/>
                    <a:pt x="107314" y="3094709"/>
                  </a:cubicBezTo>
                  <a:cubicBezTo>
                    <a:pt x="121344" y="3073660"/>
                    <a:pt x="144778" y="3060478"/>
                    <a:pt x="160971" y="3041044"/>
                  </a:cubicBezTo>
                  <a:cubicBezTo>
                    <a:pt x="174733" y="3024527"/>
                    <a:pt x="182461" y="3003447"/>
                    <a:pt x="196742" y="2987378"/>
                  </a:cubicBezTo>
                  <a:cubicBezTo>
                    <a:pt x="230350" y="2949562"/>
                    <a:pt x="275995" y="2922144"/>
                    <a:pt x="304055" y="2880047"/>
                  </a:cubicBezTo>
                  <a:cubicBezTo>
                    <a:pt x="392868" y="2746806"/>
                    <a:pt x="278722" y="2910452"/>
                    <a:pt x="393483" y="2772716"/>
                  </a:cubicBezTo>
                  <a:cubicBezTo>
                    <a:pt x="407244" y="2756200"/>
                    <a:pt x="417330" y="2736939"/>
                    <a:pt x="429254" y="2719051"/>
                  </a:cubicBezTo>
                  <a:cubicBezTo>
                    <a:pt x="435216" y="2695200"/>
                    <a:pt x="437457" y="2670095"/>
                    <a:pt x="447140" y="2647497"/>
                  </a:cubicBezTo>
                  <a:cubicBezTo>
                    <a:pt x="455607" y="2627736"/>
                    <a:pt x="472246" y="2612498"/>
                    <a:pt x="482911" y="2593831"/>
                  </a:cubicBezTo>
                  <a:cubicBezTo>
                    <a:pt x="496139" y="2570678"/>
                    <a:pt x="506758" y="2546128"/>
                    <a:pt x="518682" y="2522277"/>
                  </a:cubicBezTo>
                  <a:cubicBezTo>
                    <a:pt x="526927" y="2464551"/>
                    <a:pt x="536629" y="2343301"/>
                    <a:pt x="572339" y="2289727"/>
                  </a:cubicBezTo>
                  <a:cubicBezTo>
                    <a:pt x="584263" y="2271839"/>
                    <a:pt x="599380" y="2255708"/>
                    <a:pt x="608110" y="2236062"/>
                  </a:cubicBezTo>
                  <a:cubicBezTo>
                    <a:pt x="623424" y="2201600"/>
                    <a:pt x="627018" y="2162462"/>
                    <a:pt x="643881" y="2128731"/>
                  </a:cubicBezTo>
                  <a:cubicBezTo>
                    <a:pt x="655805" y="2104880"/>
                    <a:pt x="669750" y="2081936"/>
                    <a:pt x="679652" y="2057177"/>
                  </a:cubicBezTo>
                  <a:cubicBezTo>
                    <a:pt x="702208" y="2000778"/>
                    <a:pt x="736075" y="1880074"/>
                    <a:pt x="751195" y="1824626"/>
                  </a:cubicBezTo>
                  <a:cubicBezTo>
                    <a:pt x="793949" y="1667836"/>
                    <a:pt x="741325" y="1851159"/>
                    <a:pt x="786966" y="1645741"/>
                  </a:cubicBezTo>
                  <a:cubicBezTo>
                    <a:pt x="791056" y="1627334"/>
                    <a:pt x="799890" y="1610267"/>
                    <a:pt x="804851" y="1592076"/>
                  </a:cubicBezTo>
                  <a:cubicBezTo>
                    <a:pt x="817787" y="1544638"/>
                    <a:pt x="825077" y="1495616"/>
                    <a:pt x="840623" y="1448968"/>
                  </a:cubicBezTo>
                  <a:cubicBezTo>
                    <a:pt x="874054" y="1348653"/>
                    <a:pt x="853934" y="1413598"/>
                    <a:pt x="894279" y="1252195"/>
                  </a:cubicBezTo>
                  <a:lnTo>
                    <a:pt x="947936" y="1037533"/>
                  </a:lnTo>
                  <a:cubicBezTo>
                    <a:pt x="953898" y="1013682"/>
                    <a:pt x="952186" y="986436"/>
                    <a:pt x="965822" y="965979"/>
                  </a:cubicBezTo>
                  <a:lnTo>
                    <a:pt x="1001593" y="912313"/>
                  </a:lnTo>
                  <a:cubicBezTo>
                    <a:pt x="1020888" y="815818"/>
                    <a:pt x="1024688" y="805414"/>
                    <a:pt x="1037364" y="697651"/>
                  </a:cubicBezTo>
                  <a:cubicBezTo>
                    <a:pt x="1081524" y="322231"/>
                    <a:pt x="1031240" y="686852"/>
                    <a:pt x="1073135" y="393547"/>
                  </a:cubicBezTo>
                  <a:cubicBezTo>
                    <a:pt x="1091616" y="23866"/>
                    <a:pt x="1091021" y="155183"/>
                    <a:pt x="1091021" y="0"/>
                  </a:cubicBezTo>
                </a:path>
              </a:pathLst>
            </a:custGeom>
            <a:noFill/>
            <a:ln cap="flat" cmpd="sng" w="9525">
              <a:solidFill>
                <a:srgbClr val="8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1398325" y="809725"/>
              <a:ext cx="2327099" cy="75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Inflated p-values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too many significant genes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3375700" y="3528525"/>
              <a:ext cx="2567100" cy="62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/>
                <a:t>Expected -log10(sorted p-values)</a:t>
              </a:r>
            </a:p>
          </p:txBody>
        </p:sp>
      </p:grpSp>
      <p:sp>
        <p:nvSpPr>
          <p:cNvPr id="185" name="Shape 185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Shape 191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Shape 192"/>
          <p:cNvSpPr txBox="1"/>
          <p:nvPr/>
        </p:nvSpPr>
        <p:spPr>
          <a:xfrm>
            <a:off x="50542" y="18667"/>
            <a:ext cx="9067799" cy="62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24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" sz="240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Simulated/permuted data set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20075" y="1007625"/>
            <a:ext cx="7612800" cy="68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Three different approaches to generate simulated / permuted dataset to test the methods: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lang="en" sz="1800">
                <a:solidFill>
                  <a:schemeClr val="dk1"/>
                </a:solidFill>
              </a:rPr>
              <a:t>Carl Herrmann (DKFZ) </a:t>
            </a:r>
          </a:p>
          <a:p>
            <a:pPr indent="-342900" lvl="0" marL="45720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lang="en" sz="1800"/>
              <a:t>Iñigo Martincorena (Sanger)</a:t>
            </a:r>
          </a:p>
          <a:p>
            <a:pPr indent="-342900" lvl="0" marL="45720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lang="en" sz="1800"/>
              <a:t>Yosi Maruvka (Broad)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450" y="2886562"/>
            <a:ext cx="5547649" cy="1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261550" y="3186500"/>
            <a:ext cx="29250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-- maintain sample specific rates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-- maintain trinucleotide context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-- window size as a parameter for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local permutation or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mutation rate estimation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436075" y="4378800"/>
            <a:ext cx="8176199" cy="68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Not as challenging as true data but significant hits indicate inadequate background model.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QQ plot expected to be on the diagonal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hape 203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Shape 204"/>
          <p:cNvSpPr txBox="1"/>
          <p:nvPr/>
        </p:nvSpPr>
        <p:spPr>
          <a:xfrm>
            <a:off x="50542" y="18667"/>
            <a:ext cx="9067799" cy="62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(3) Enrichment of known cancer genes in that tumor type </a:t>
            </a:r>
            <a:br>
              <a:rPr lang="en" sz="240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(e.g. CGC)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35650" y="1352475"/>
            <a:ext cx="85146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We annotate the results of each method with known cancer genes (e.g. CGC)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We will also distinguish between known cancer genes (in any tumor type) and ones that are known in the analyzed tumor type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hape 212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Shape 213"/>
          <p:cNvSpPr txBox="1"/>
          <p:nvPr/>
        </p:nvSpPr>
        <p:spPr>
          <a:xfrm>
            <a:off x="50542" y="18667"/>
            <a:ext cx="9067799" cy="62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(4) Comparison of results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35650" y="1352475"/>
            <a:ext cx="85146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Venn diagrams (overlaps)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More sophisticated methods to combine results to obtain a final list of significant genes/regions of interest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Discussed in next part of talk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-175025"/>
            <a:ext cx="87929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3366FF"/>
                </a:solidFill>
              </a:rPr>
              <a:t>Pilot I - positive selection/significance of genomic regions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Analyses on four sets of genomic regions:</a:t>
            </a: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coding genes (~20,000),</a:t>
            </a: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promoters (~20,000)</a:t>
            </a: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lncRNA (&gt;7,000)</a:t>
            </a: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enhancers (~47,000)</a:t>
            </a: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Mutations: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	Sanger calls for GBM, BRCA and pancan cohorts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	Simulated dataset provided by DKFZ (Carl Herrmann)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3" name="Shape 223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Shape 2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800" y="1039650"/>
            <a:ext cx="5366100" cy="40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7561975" y="4836925"/>
            <a:ext cx="6540000" cy="7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Nuria Lopez-Bigas</a:t>
            </a:r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x="281825" y="-1604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366FF"/>
                </a:solidFill>
              </a:rPr>
              <a:t>Pilot I - analysis of coding genes on pancan dataset</a:t>
            </a:r>
          </a:p>
        </p:txBody>
      </p:sp>
      <p:cxnSp>
        <p:nvCxnSpPr>
          <p:cNvPr id="232" name="Shape 232"/>
          <p:cNvCxnSpPr/>
          <p:nvPr/>
        </p:nvCxnSpPr>
        <p:spPr>
          <a:xfrm>
            <a:off x="189825" y="679675"/>
            <a:ext cx="8792999" cy="182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Shape 2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