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169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shantao:Documents:costseq:illumnia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shantao:Documents:costseq:illumnia_h1b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P/E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1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060055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0CC3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87C5"/>
              </a:solidFill>
            </c:spPr>
          </c:dPt>
          <c:dPt>
            <c:idx val="3"/>
            <c:invertIfNegative val="0"/>
            <c:bubble3D val="0"/>
            <c:spPr>
              <a:solidFill>
                <a:srgbClr val="005454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[illumnia.xlsx]Sheet1!$D$29:$D$32</c:f>
              <c:strCache>
                <c:ptCount val="4"/>
                <c:pt idx="0">
                  <c:v>Illumnia</c:v>
                </c:pt>
                <c:pt idx="1">
                  <c:v>Cap-controlled Biotech (N=13)</c:v>
                </c:pt>
                <c:pt idx="2">
                  <c:v>Cap-controlled NASDAQ (N=64)</c:v>
                </c:pt>
                <c:pt idx="3">
                  <c:v>NASDAQ composite index</c:v>
                </c:pt>
              </c:strCache>
            </c:strRef>
          </c:cat>
          <c:val>
            <c:numRef>
              <c:f>[illumnia.xlsx]Sheet1!$E$29:$E$32</c:f>
              <c:numCache>
                <c:formatCode>0.0</c:formatCode>
                <c:ptCount val="4"/>
                <c:pt idx="0">
                  <c:v>74.4</c:v>
                </c:pt>
                <c:pt idx="1">
                  <c:v>58.0</c:v>
                </c:pt>
                <c:pt idx="2">
                  <c:v>45.6</c:v>
                </c:pt>
                <c:pt idx="3">
                  <c:v>24.8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070898664"/>
        <c:axId val="2078478712"/>
      </c:barChart>
      <c:catAx>
        <c:axId val="2070898664"/>
        <c:scaling>
          <c:orientation val="minMax"/>
        </c:scaling>
        <c:delete val="0"/>
        <c:axPos val="b"/>
        <c:majorTickMark val="out"/>
        <c:minorTickMark val="none"/>
        <c:tickLblPos val="nextTo"/>
        <c:crossAx val="2078478712"/>
        <c:crosses val="autoZero"/>
        <c:auto val="1"/>
        <c:lblAlgn val="ctr"/>
        <c:lblOffset val="100"/>
        <c:noMultiLvlLbl val="0"/>
      </c:catAx>
      <c:valAx>
        <c:axId val="2078478712"/>
        <c:scaling>
          <c:orientation val="minMax"/>
        </c:scaling>
        <c:delete val="0"/>
        <c:axPos val="l"/>
        <c:numFmt formatCode="0.0" sourceLinked="1"/>
        <c:majorTickMark val="out"/>
        <c:minorTickMark val="none"/>
        <c:tickLblPos val="nextTo"/>
        <c:crossAx val="207089866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Illumnia H1B</a:t>
            </a:r>
          </a:p>
        </c:rich>
      </c:tx>
      <c:layout/>
      <c:overlay val="1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tx2"/>
            </a:solidFill>
            <a:effectLst/>
          </c:spPr>
          <c:invertIfNegative val="0"/>
          <c:cat>
            <c:numRef>
              <c:f>[illumnia_h1b.xlsx]Sheet1!$A$1:$N$1</c:f>
              <c:numCache>
                <c:formatCode>General</c:formatCode>
                <c:ptCount val="14"/>
                <c:pt idx="0">
                  <c:v>2001.0</c:v>
                </c:pt>
                <c:pt idx="1">
                  <c:v>2002.0</c:v>
                </c:pt>
                <c:pt idx="2">
                  <c:v>2003.0</c:v>
                </c:pt>
                <c:pt idx="3">
                  <c:v>2004.0</c:v>
                </c:pt>
                <c:pt idx="4">
                  <c:v>2005.0</c:v>
                </c:pt>
                <c:pt idx="5">
                  <c:v>2006.0</c:v>
                </c:pt>
                <c:pt idx="6">
                  <c:v>2007.0</c:v>
                </c:pt>
                <c:pt idx="7">
                  <c:v>2008.0</c:v>
                </c:pt>
                <c:pt idx="8">
                  <c:v>2009.0</c:v>
                </c:pt>
                <c:pt idx="9">
                  <c:v>2010.0</c:v>
                </c:pt>
                <c:pt idx="10">
                  <c:v>2011.0</c:v>
                </c:pt>
                <c:pt idx="11">
                  <c:v>2012.0</c:v>
                </c:pt>
                <c:pt idx="12">
                  <c:v>2013.0</c:v>
                </c:pt>
                <c:pt idx="13">
                  <c:v>2014.0</c:v>
                </c:pt>
              </c:numCache>
            </c:numRef>
          </c:cat>
          <c:val>
            <c:numRef>
              <c:f>[illumnia_h1b.xlsx]Sheet1!$A$2:$N$2</c:f>
              <c:numCache>
                <c:formatCode>General</c:formatCode>
                <c:ptCount val="14"/>
                <c:pt idx="0">
                  <c:v>5.0</c:v>
                </c:pt>
                <c:pt idx="1">
                  <c:v>8.0</c:v>
                </c:pt>
                <c:pt idx="2">
                  <c:v>1.0</c:v>
                </c:pt>
                <c:pt idx="3">
                  <c:v>5.0</c:v>
                </c:pt>
                <c:pt idx="4">
                  <c:v>9.0</c:v>
                </c:pt>
                <c:pt idx="5">
                  <c:v>9.0</c:v>
                </c:pt>
                <c:pt idx="6">
                  <c:v>9.0</c:v>
                </c:pt>
                <c:pt idx="7">
                  <c:v>23.0</c:v>
                </c:pt>
                <c:pt idx="8">
                  <c:v>22.0</c:v>
                </c:pt>
                <c:pt idx="9">
                  <c:v>4.0</c:v>
                </c:pt>
                <c:pt idx="10">
                  <c:v>33.0</c:v>
                </c:pt>
                <c:pt idx="11">
                  <c:v>21.0</c:v>
                </c:pt>
                <c:pt idx="12">
                  <c:v>38.0</c:v>
                </c:pt>
                <c:pt idx="13">
                  <c:v>35.0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2114092328"/>
        <c:axId val="-2132369864"/>
      </c:barChart>
      <c:catAx>
        <c:axId val="211409232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-2132369864"/>
        <c:crosses val="autoZero"/>
        <c:auto val="1"/>
        <c:lblAlgn val="ctr"/>
        <c:lblOffset val="100"/>
        <c:noMultiLvlLbl val="0"/>
      </c:catAx>
      <c:valAx>
        <c:axId val="-2132369864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Number of H1B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211409232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442D-F465-0342-BEB7-D7DC4BD51193}" type="datetimeFigureOut">
              <a:rPr lang="en-US" smtClean="0"/>
              <a:t>7/16/15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74F7C-FF08-F743-8175-8E7356787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117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442D-F465-0342-BEB7-D7DC4BD51193}" type="datetimeFigureOut">
              <a:rPr lang="en-US" smtClean="0"/>
              <a:t>7/16/15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74F7C-FF08-F743-8175-8E7356787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70082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442D-F465-0342-BEB7-D7DC4BD51193}" type="datetimeFigureOut">
              <a:rPr lang="en-US" smtClean="0"/>
              <a:t>7/16/15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74F7C-FF08-F743-8175-8E7356787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529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442D-F465-0342-BEB7-D7DC4BD51193}" type="datetimeFigureOut">
              <a:rPr lang="en-US" smtClean="0"/>
              <a:t>7/16/15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74F7C-FF08-F743-8175-8E7356787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964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442D-F465-0342-BEB7-D7DC4BD51193}" type="datetimeFigureOut">
              <a:rPr lang="en-US" smtClean="0"/>
              <a:t>7/16/15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74F7C-FF08-F743-8175-8E7356787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46818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442D-F465-0342-BEB7-D7DC4BD51193}" type="datetimeFigureOut">
              <a:rPr lang="en-US" smtClean="0"/>
              <a:t>7/16/15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74F7C-FF08-F743-8175-8E7356787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609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442D-F465-0342-BEB7-D7DC4BD51193}" type="datetimeFigureOut">
              <a:rPr lang="en-US" smtClean="0"/>
              <a:t>7/16/15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74F7C-FF08-F743-8175-8E7356787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3727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442D-F465-0342-BEB7-D7DC4BD51193}" type="datetimeFigureOut">
              <a:rPr lang="en-US" smtClean="0"/>
              <a:t>7/16/15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74F7C-FF08-F743-8175-8E7356787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701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442D-F465-0342-BEB7-D7DC4BD51193}" type="datetimeFigureOut">
              <a:rPr lang="en-US" smtClean="0"/>
              <a:t>7/16/15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74F7C-FF08-F743-8175-8E7356787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294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442D-F465-0342-BEB7-D7DC4BD51193}" type="datetimeFigureOut">
              <a:rPr lang="en-US" smtClean="0"/>
              <a:t>7/16/15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74F7C-FF08-F743-8175-8E7356787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950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1442D-F465-0342-BEB7-D7DC4BD51193}" type="datetimeFigureOut">
              <a:rPr lang="en-US" smtClean="0"/>
              <a:t>7/16/15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74F7C-FF08-F743-8175-8E7356787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0704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C1442D-F465-0342-BEB7-D7DC4BD51193}" type="datetimeFigureOut">
              <a:rPr lang="en-US" smtClean="0"/>
              <a:t>7/16/15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574F7C-FF08-F743-8175-8E7356787A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58782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plot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9380" y="674864"/>
            <a:ext cx="7213600" cy="535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22823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2975338"/>
              </p:ext>
            </p:extLst>
          </p:nvPr>
        </p:nvGraphicFramePr>
        <p:xfrm>
          <a:off x="1600200" y="946150"/>
          <a:ext cx="5943600" cy="4965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7120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/>
        </p:nvGraphicFramePr>
        <p:xfrm>
          <a:off x="974725" y="1530350"/>
          <a:ext cx="7194550" cy="3797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225683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</Words>
  <Application>Microsoft Macintosh PowerPoint</Application>
  <PresentationFormat>On-screen Show (4:3)</PresentationFormat>
  <Paragraphs>4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Yale 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Shantao</dc:creator>
  <cp:lastModifiedBy>Shantao</cp:lastModifiedBy>
  <cp:revision>5</cp:revision>
  <dcterms:created xsi:type="dcterms:W3CDTF">2015-07-09T14:24:22Z</dcterms:created>
  <dcterms:modified xsi:type="dcterms:W3CDTF">2015-07-16T14:39:57Z</dcterms:modified>
</cp:coreProperties>
</file>