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4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07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9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6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2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5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8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5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9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12B38-CCC9-2542-A15E-556D89BE6E6E}" type="datetimeFigureOut">
              <a:rPr lang="en-US" smtClean="0"/>
              <a:t>7/2/15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E9FE7-CDAE-E643-8B1E-DEC6A5A9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4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/>
          <p:nvPr/>
        </p:nvCxnSpPr>
        <p:spPr>
          <a:xfrm flipH="1">
            <a:off x="2269186" y="2585684"/>
            <a:ext cx="2064862" cy="438635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334048" y="2585684"/>
            <a:ext cx="2021991" cy="438635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391095" y="268068"/>
            <a:ext cx="3885905" cy="5296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Raw reads for each sample (</a:t>
            </a:r>
            <a:r>
              <a:rPr lang="en-US" dirty="0" err="1" smtClean="0">
                <a:solidFill>
                  <a:schemeClr val="tx1"/>
                </a:solidFill>
              </a:rPr>
              <a:t>FastQ</a:t>
            </a:r>
            <a:r>
              <a:rPr lang="en-US" dirty="0" smtClean="0">
                <a:solidFill>
                  <a:schemeClr val="tx1"/>
                </a:solidFill>
              </a:rPr>
              <a:t> files)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4317835" y="797723"/>
            <a:ext cx="7042" cy="309874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391095" y="1131929"/>
            <a:ext cx="3885905" cy="5297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Align Raw reads to </a:t>
            </a:r>
            <a:r>
              <a:rPr lang="en-US" dirty="0" smtClean="0">
                <a:solidFill>
                  <a:schemeClr val="tx1"/>
                </a:solidFill>
              </a:rPr>
              <a:t>hs37 decoy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genome (BWA-MEM)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91095" y="2035189"/>
            <a:ext cx="3885905" cy="5807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Convert SAM files to BAM files , sort and get rid of duplicates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9131" y="3054555"/>
            <a:ext cx="4020110" cy="680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 Indel realignment and base recalibration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9131" y="5334000"/>
            <a:ext cx="4213747" cy="9874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recalibration model to filter high quality SNPs and INDELs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56039" y="296533"/>
            <a:ext cx="2948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Pipelines to detect variants using GATK </a:t>
            </a:r>
            <a:endParaRPr lang="en-US" sz="3200" dirty="0"/>
          </a:p>
        </p:txBody>
      </p:sp>
      <p:sp>
        <p:nvSpPr>
          <p:cNvPr id="17" name="Rectangle 16"/>
          <p:cNvSpPr/>
          <p:nvPr/>
        </p:nvSpPr>
        <p:spPr>
          <a:xfrm>
            <a:off x="259131" y="4122880"/>
            <a:ext cx="4020110" cy="680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Apply GATK(haplotypecaller)</a:t>
            </a:r>
            <a:r>
              <a:rPr lang="en-US" b="1" dirty="0"/>
              <a:t> </a:t>
            </a:r>
            <a:r>
              <a:rPr lang="en-US" b="1" dirty="0" smtClean="0"/>
              <a:t>to get raw variants</a:t>
            </a:r>
            <a:endParaRPr lang="en-US" b="1" dirty="0"/>
          </a:p>
        </p:txBody>
      </p:sp>
      <p:sp>
        <p:nvSpPr>
          <p:cNvPr id="39" name="Rectangle 38"/>
          <p:cNvSpPr/>
          <p:nvPr/>
        </p:nvSpPr>
        <p:spPr>
          <a:xfrm>
            <a:off x="4979370" y="4110482"/>
            <a:ext cx="4100114" cy="68004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Apply GATK(</a:t>
            </a:r>
            <a:r>
              <a:rPr lang="en-US" b="1" dirty="0" err="1" smtClean="0"/>
              <a:t>haplotypecaller</a:t>
            </a:r>
            <a:r>
              <a:rPr lang="en-US" b="1" dirty="0" smtClean="0"/>
              <a:t>) to get raw variants</a:t>
            </a:r>
          </a:p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5059374" y="3083450"/>
            <a:ext cx="4020110" cy="68004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dirty="0" err="1" smtClean="0">
                <a:solidFill>
                  <a:srgbClr val="FF0000"/>
                </a:solidFill>
              </a:rPr>
              <a:t>Indel</a:t>
            </a:r>
            <a:r>
              <a:rPr lang="en-US" dirty="0" smtClean="0">
                <a:solidFill>
                  <a:srgbClr val="FF0000"/>
                </a:solidFill>
              </a:rPr>
              <a:t> realignment but perform  base recalibration</a:t>
            </a:r>
          </a:p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310793" y="1707016"/>
            <a:ext cx="7042" cy="309874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7" idx="0"/>
          </p:cNvCxnSpPr>
          <p:nvPr/>
        </p:nvCxnSpPr>
        <p:spPr>
          <a:xfrm>
            <a:off x="2239473" y="3752118"/>
            <a:ext cx="29713" cy="370762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1" idx="0"/>
          </p:cNvCxnSpPr>
          <p:nvPr/>
        </p:nvCxnSpPr>
        <p:spPr>
          <a:xfrm>
            <a:off x="2344984" y="4790531"/>
            <a:ext cx="21021" cy="543469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101770" y="3813006"/>
            <a:ext cx="7042" cy="309874"/>
          </a:xfrm>
          <a:prstGeom prst="straightConnector1">
            <a:avLst/>
          </a:prstGeom>
          <a:ln w="349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710714" y="6404429"/>
            <a:ext cx="789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994897" y="5346398"/>
            <a:ext cx="4084588" cy="98740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Apply recalibration model to filter high quality SNPs and INDELs 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108812" y="4790531"/>
            <a:ext cx="7764" cy="5558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820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199315"/>
              </p:ext>
            </p:extLst>
          </p:nvPr>
        </p:nvGraphicFramePr>
        <p:xfrm>
          <a:off x="119499" y="458931"/>
          <a:ext cx="8950160" cy="4712160"/>
        </p:xfrm>
        <a:graphic>
          <a:graphicData uri="http://schemas.openxmlformats.org/drawingml/2006/table">
            <a:tbl>
              <a:tblPr/>
              <a:tblGrid>
                <a:gridCol w="882317"/>
                <a:gridCol w="1170936"/>
                <a:gridCol w="963936"/>
                <a:gridCol w="1315849"/>
                <a:gridCol w="1779756"/>
                <a:gridCol w="729536"/>
                <a:gridCol w="2107830"/>
              </a:tblGrid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steps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Normal  2.8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Normal (3.0)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normal_woRealign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normal_woRealign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(3.0)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tumor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tumor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(3.0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)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align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23.1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21.5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sort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11.7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12.8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1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removedup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10.8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11.2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Indel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realign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27.2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22.1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26.8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baseRecalib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11.7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5.7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9.1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6.1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12.4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6.2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print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25.5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27.6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27.9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29.3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27.3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reducebam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11.60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12.0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12.1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haplotypeCall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33.52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27.9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20.6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27.2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variant recalibration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0.76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1.1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0.7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0.64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0.6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48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snp calling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0.03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0.03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0.03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</a:t>
                      </a:r>
                    </a:p>
                  </a:txBody>
                  <a:tcPr marL="11944" marR="11944" marT="119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9499" y="5468879"/>
            <a:ext cx="89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BAM file generation </a:t>
            </a:r>
            <a:r>
              <a:rPr lang="en-US" sz="1400" dirty="0" smtClean="0">
                <a:latin typeface="Times New Roman"/>
                <a:cs typeface="Times New Roman"/>
              </a:rPr>
              <a:t>-&gt; Normal (45.6 </a:t>
            </a:r>
            <a:r>
              <a:rPr lang="en-US" sz="1400" dirty="0" err="1" smtClean="0">
                <a:latin typeface="Times New Roman"/>
                <a:cs typeface="Times New Roman"/>
              </a:rPr>
              <a:t>hrs</a:t>
            </a:r>
            <a:r>
              <a:rPr lang="en-US" sz="1400" dirty="0" smtClean="0">
                <a:latin typeface="Times New Roman"/>
                <a:cs typeface="Times New Roman"/>
              </a:rPr>
              <a:t>) , Tumor (45.5 </a:t>
            </a:r>
            <a:r>
              <a:rPr lang="en-US" sz="1400" dirty="0" err="1" smtClean="0">
                <a:latin typeface="Times New Roman"/>
                <a:cs typeface="Times New Roman"/>
              </a:rPr>
              <a:t>hrs</a:t>
            </a:r>
            <a:r>
              <a:rPr lang="en-US" sz="1400" dirty="0" smtClean="0">
                <a:latin typeface="Times New Roman"/>
                <a:cs typeface="Times New Roman"/>
              </a:rPr>
              <a:t>) </a:t>
            </a:r>
          </a:p>
          <a:p>
            <a:endParaRPr lang="en-US" sz="1400" dirty="0" smtClean="0">
              <a:latin typeface="Times New Roman"/>
              <a:cs typeface="Times New Roman"/>
            </a:endParaRPr>
          </a:p>
          <a:p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Pre-processing </a:t>
            </a:r>
            <a:r>
              <a:rPr lang="en-US" sz="1400" dirty="0" smtClean="0">
                <a:latin typeface="Times New Roman"/>
                <a:cs typeface="Times New Roman"/>
              </a:rPr>
              <a:t>-&gt; Normal(57.2/</a:t>
            </a:r>
            <a:r>
              <a:rPr lang="en-US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60.5 </a:t>
            </a:r>
            <a:r>
              <a:rPr lang="en-US" sz="14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hrs</a:t>
            </a:r>
            <a:r>
              <a:rPr lang="en-US" sz="1400" dirty="0" smtClean="0">
                <a:latin typeface="Times New Roman"/>
                <a:cs typeface="Times New Roman"/>
              </a:rPr>
              <a:t>), </a:t>
            </a:r>
            <a:r>
              <a:rPr lang="en-US" sz="1400" dirty="0" err="1" smtClean="0">
                <a:latin typeface="Times New Roman"/>
                <a:cs typeface="Times New Roman"/>
              </a:rPr>
              <a:t>Normal_wo_realign</a:t>
            </a:r>
            <a:r>
              <a:rPr lang="en-US" sz="1400" dirty="0" smtClean="0">
                <a:latin typeface="Times New Roman"/>
                <a:cs typeface="Times New Roman"/>
              </a:rPr>
              <a:t> (37.0/</a:t>
            </a:r>
            <a:r>
              <a:rPr lang="en-US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35.4 </a:t>
            </a:r>
            <a:r>
              <a:rPr lang="en-US" sz="14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hrs</a:t>
            </a:r>
            <a:r>
              <a:rPr lang="en-US" sz="1400" dirty="0" smtClean="0">
                <a:latin typeface="Times New Roman"/>
                <a:cs typeface="Times New Roman"/>
              </a:rPr>
              <a:t>) , Tumor (61.8/</a:t>
            </a:r>
            <a:r>
              <a:rPr lang="en-US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64 </a:t>
            </a:r>
            <a:r>
              <a:rPr lang="en-US" sz="14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hrs</a:t>
            </a:r>
            <a:r>
              <a:rPr lang="en-US" sz="1400" dirty="0" smtClean="0">
                <a:latin typeface="Times New Roman"/>
                <a:cs typeface="Times New Roman"/>
              </a:rPr>
              <a:t>)</a:t>
            </a:r>
          </a:p>
          <a:p>
            <a:endParaRPr lang="en-US" sz="14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  <a:p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Variant calling </a:t>
            </a:r>
            <a:r>
              <a:rPr lang="en-US" sz="1400" dirty="0" smtClean="0">
                <a:latin typeface="Times New Roman"/>
                <a:cs typeface="Times New Roman"/>
              </a:rPr>
              <a:t>-&gt; Normal(34.31/</a:t>
            </a:r>
            <a:r>
              <a:rPr lang="en-US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29.1 </a:t>
            </a:r>
            <a:r>
              <a:rPr lang="en-US" sz="14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hrs</a:t>
            </a:r>
            <a:r>
              <a:rPr lang="en-US" sz="1400" dirty="0" smtClean="0">
                <a:latin typeface="Times New Roman"/>
                <a:cs typeface="Times New Roman"/>
              </a:rPr>
              <a:t>), </a:t>
            </a:r>
            <a:r>
              <a:rPr lang="en-US" sz="1400" dirty="0" err="1" smtClean="0">
                <a:latin typeface="Times New Roman"/>
                <a:cs typeface="Times New Roman"/>
              </a:rPr>
              <a:t>Normal_wo_realign</a:t>
            </a:r>
            <a:r>
              <a:rPr lang="en-US" sz="1400" dirty="0" smtClean="0">
                <a:latin typeface="Times New Roman"/>
                <a:cs typeface="Times New Roman"/>
              </a:rPr>
              <a:t> (30.63/</a:t>
            </a:r>
            <a:r>
              <a:rPr lang="en-US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28.6 </a:t>
            </a:r>
            <a:r>
              <a:rPr lang="en-US" sz="14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hrs</a:t>
            </a:r>
            <a:r>
              <a:rPr lang="en-US" sz="1400" dirty="0" smtClean="0">
                <a:latin typeface="Times New Roman"/>
                <a:cs typeface="Times New Roman"/>
              </a:rPr>
              <a:t>) , Tumor (21.27/</a:t>
            </a:r>
            <a:r>
              <a:rPr lang="en-US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27.8 </a:t>
            </a:r>
            <a:r>
              <a:rPr lang="en-US" sz="14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hrs</a:t>
            </a:r>
            <a:r>
              <a:rPr lang="en-US" sz="1400" dirty="0" smtClean="0">
                <a:latin typeface="Times New Roman"/>
                <a:cs typeface="Times New Roman"/>
              </a:rPr>
              <a:t>)</a:t>
            </a:r>
          </a:p>
          <a:p>
            <a:endParaRPr lang="en-US" sz="1400" dirty="0"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133" y="2255025"/>
            <a:ext cx="8900600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133" y="3148361"/>
            <a:ext cx="8900600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133" y="3971073"/>
            <a:ext cx="8900600" cy="36933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9756" y="49561"/>
            <a:ext cx="8605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/>
                <a:cs typeface="Times New Roman"/>
              </a:rPr>
              <a:t>Benchmark study on IBC sample – Timing ( in hours)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7177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215894"/>
              </p:ext>
            </p:extLst>
          </p:nvPr>
        </p:nvGraphicFramePr>
        <p:xfrm>
          <a:off x="74341" y="854921"/>
          <a:ext cx="8685561" cy="4064004"/>
        </p:xfrm>
        <a:graphic>
          <a:graphicData uri="http://schemas.openxmlformats.org/drawingml/2006/table">
            <a:tbl>
              <a:tblPr/>
              <a:tblGrid>
                <a:gridCol w="2804000"/>
                <a:gridCol w="1778147"/>
                <a:gridCol w="2621626"/>
                <a:gridCol w="1481788"/>
              </a:tblGrid>
              <a:tr h="45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Steps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Normal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Normal_wo_relign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Tumor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fastQ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516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516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556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original BAM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IndelRealigner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119.1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129.1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BaseRecalibrator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240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260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HaplotypeCaller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SNP_VariantRecalibrator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SNP_ApplyRecalibration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1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</a:rPr>
                        <a:t>Reduced BAM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</a:rPr>
                        <a:t>69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</a:rPr>
                        <a:t>70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cs typeface="Times New Roman"/>
                        </a:rPr>
                        <a:t>71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0195" y="280393"/>
            <a:ext cx="8605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/>
                <a:cs typeface="Times New Roman"/>
              </a:rPr>
              <a:t>Benchmark study on IBC sample – Disk Space ( in GBs)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0106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314</Words>
  <Application>Microsoft Macintosh PowerPoint</Application>
  <PresentationFormat>On-screen Show (4:3)</PresentationFormat>
  <Paragraphs>131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sushant</dc:creator>
  <cp:lastModifiedBy>sushant</cp:lastModifiedBy>
  <cp:revision>10</cp:revision>
  <dcterms:created xsi:type="dcterms:W3CDTF">2015-07-02T13:58:06Z</dcterms:created>
  <dcterms:modified xsi:type="dcterms:W3CDTF">2015-07-02T22:18:55Z</dcterms:modified>
</cp:coreProperties>
</file>