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3" r:id="rId4"/>
    <p:sldId id="278" r:id="rId5"/>
    <p:sldId id="282" r:id="rId6"/>
    <p:sldId id="281" r:id="rId7"/>
    <p:sldId id="28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5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2985F7-ADEF-4582-B69A-8D035877D07E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E209B28-AD98-41E6-BC82-445C7B01F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39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Insert a no scooping picture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5D4597-4912-40AB-B8CD-7E50D889D56A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282F3-079D-4F30-BB92-2290C06AB1BF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3D8F6-3A90-47A5-B861-8486F0FC9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0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C6A05-BF69-4F04-B55C-96C963B77357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504CC-F9C2-47EA-9882-3991241BC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0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835B-649B-4D02-987E-FEA14C574286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ED885-82C6-4FA3-B2EF-7CA92E426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3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2F35-279C-4773-B678-BB5845FD8439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83107-C8A8-4DA1-A970-9E98605C6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4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ADC7B-BC8E-4979-88DD-7D88E5B216EC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C791-F758-4E06-91DF-D53475216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FB664-6BD7-48B6-9110-F3BE7DD3EC58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FA148-3FDF-4C2E-94B5-56326826A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1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12E3-0CC5-4FE1-A71E-1853C051003A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367BE-B2FC-45A3-B71D-1BFFA5BDD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9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E5F6F-05DB-4150-AD44-F2442F621F22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688CA-3D2E-490C-88A1-DBCA11E96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9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A3B00-1AEE-4556-AE1B-AE587716EF6E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6347A-2A9D-4992-B9AF-5BB86A69F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6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AFD3-AB33-4BCB-AFFB-105959003EF3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C187-C7F3-4688-968D-C98BCD2B5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3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44E19-8E1F-4C9C-ADE9-5847F70C1028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41E9F-6839-4348-BF94-82B638D46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7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9324CE-382B-4B01-BCFA-A70EE7788ABB}" type="datetimeFigureOut">
              <a:rPr lang="en-US"/>
              <a:pPr>
                <a:defRPr/>
              </a:pPr>
              <a:t>6/25/2015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077091-6E83-49D7-BD05-F06E45C26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napse.org/#!RegisterAccount:0" TargetMode="External"/><Relationship Id="rId2" Type="http://schemas.openxmlformats.org/officeDocument/2006/relationships/hyperlink" Target="mailto:ncicbiit@mail.nih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nci.nih.gov/pages/viewpage.action?pageId=230621489" TargetMode="External"/><Relationship Id="rId5" Type="http://schemas.openxmlformats.org/officeDocument/2006/relationships/hyperlink" Target="https://www.synapse.org/#!Synapse:syn3241074" TargetMode="External"/><Relationship Id="rId4" Type="http://schemas.openxmlformats.org/officeDocument/2006/relationships/hyperlink" Target="https://www.synapse.org/#!Team:332516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nci.nih.gov/display/TCGAM/PanCancerAtla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iki.nci.nih.gov/display/TCGAM/PanCancerAtlas#PanCancerAtlas-Calend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zhangjul@mail.nih.g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676400"/>
            <a:ext cx="8458200" cy="2057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dirty="0" smtClean="0"/>
              <a:t>TCGA </a:t>
            </a:r>
            <a:br>
              <a:rPr lang="en-US" altLang="en-US" sz="4000" dirty="0" smtClean="0"/>
            </a:br>
            <a:r>
              <a:rPr lang="en-US" altLang="en-US" sz="4000" dirty="0" err="1" smtClean="0"/>
              <a:t>PanCanAtlas</a:t>
            </a:r>
            <a:r>
              <a:rPr lang="en-US" altLang="en-US" sz="4000" dirty="0" smtClean="0"/>
              <a:t> </a:t>
            </a:r>
            <a:endParaRPr lang="en-US" altLang="en-US" sz="37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72400" y="6172200"/>
            <a:ext cx="1066800" cy="3810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500" i="1" dirty="0" smtClean="0">
                <a:latin typeface="Gabriola" panose="04040605051002020D02" pitchFamily="82" charset="0"/>
              </a:rPr>
              <a:t>Welcome!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Conduct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 smtClean="0"/>
              <a:t>Charter (should have reviewed it)</a:t>
            </a:r>
          </a:p>
          <a:p>
            <a:r>
              <a:rPr lang="en-US" altLang="en-US" sz="2000" dirty="0" smtClean="0"/>
              <a:t>Participate &amp; contribute </a:t>
            </a:r>
          </a:p>
          <a:p>
            <a:r>
              <a:rPr lang="en-US" altLang="en-US" sz="2000" dirty="0" smtClean="0"/>
              <a:t>Information shared is privileged </a:t>
            </a:r>
            <a:endParaRPr lang="en-US" altLang="en-US" sz="2000" dirty="0" smtClean="0"/>
          </a:p>
          <a:p>
            <a:pPr lvl="1"/>
            <a:r>
              <a:rPr lang="en-US" sz="2000" dirty="0" smtClean="0"/>
              <a:t>Data/results </a:t>
            </a:r>
            <a:r>
              <a:rPr lang="en-US" sz="2000" dirty="0"/>
              <a:t>made for the purpose of </a:t>
            </a:r>
            <a:r>
              <a:rPr lang="en-US" sz="2000" dirty="0" err="1"/>
              <a:t>PanCanAtlas</a:t>
            </a:r>
            <a:r>
              <a:rPr lang="en-US" sz="2000" dirty="0"/>
              <a:t> </a:t>
            </a:r>
            <a:r>
              <a:rPr lang="en-US" sz="2000" dirty="0" smtClean="0"/>
              <a:t>that </a:t>
            </a:r>
            <a:r>
              <a:rPr lang="en-US" sz="2000" dirty="0"/>
              <a:t>is not already publicly available at the </a:t>
            </a:r>
            <a:r>
              <a:rPr lang="en-US" sz="2000" dirty="0" smtClean="0"/>
              <a:t>Data Portal/</a:t>
            </a:r>
            <a:r>
              <a:rPr lang="en-US" sz="2000" dirty="0" err="1" smtClean="0"/>
              <a:t>CGHub</a:t>
            </a:r>
            <a:r>
              <a:rPr lang="en-US" sz="2000" dirty="0" smtClean="0"/>
              <a:t> </a:t>
            </a:r>
            <a:r>
              <a:rPr lang="en-US" sz="2000" dirty="0"/>
              <a:t>will remain private until the marker papers </a:t>
            </a:r>
            <a:r>
              <a:rPr lang="en-US" sz="2000" dirty="0" smtClean="0"/>
              <a:t>publish</a:t>
            </a:r>
          </a:p>
          <a:p>
            <a:pPr lvl="1"/>
            <a:r>
              <a:rPr lang="en-US" sz="2000" dirty="0" smtClean="0"/>
              <a:t>*MC3 is independent activity from </a:t>
            </a:r>
            <a:r>
              <a:rPr lang="en-US" sz="2000" dirty="0" err="1" smtClean="0"/>
              <a:t>PanCanAtlas</a:t>
            </a:r>
            <a:r>
              <a:rPr lang="en-US" sz="2000" dirty="0" smtClean="0"/>
              <a:t>. The results (</a:t>
            </a:r>
            <a:r>
              <a:rPr lang="en-US" sz="2000" dirty="0" err="1" smtClean="0"/>
              <a:t>vcfs</a:t>
            </a:r>
            <a:r>
              <a:rPr lang="en-US" sz="2000" dirty="0" smtClean="0"/>
              <a:t>/</a:t>
            </a:r>
            <a:r>
              <a:rPr lang="en-US" sz="2000" dirty="0" err="1" smtClean="0"/>
              <a:t>mafs</a:t>
            </a:r>
            <a:r>
              <a:rPr lang="en-US" sz="2000" dirty="0" smtClean="0"/>
              <a:t>) from that exercise will be made publically available when final.</a:t>
            </a:r>
            <a:endParaRPr lang="en-US" altLang="en-US" sz="2000" dirty="0" smtClean="0"/>
          </a:p>
          <a:p>
            <a:r>
              <a:rPr lang="en-US" altLang="en-US" sz="2000" dirty="0" smtClean="0"/>
              <a:t>Teleconferences</a:t>
            </a:r>
          </a:p>
          <a:p>
            <a:pPr lvl="1"/>
            <a:r>
              <a:rPr lang="en-US" altLang="en-US" sz="2000" dirty="0" smtClean="0"/>
              <a:t>Don’t put us on hold</a:t>
            </a:r>
          </a:p>
          <a:p>
            <a:pPr lvl="1"/>
            <a:r>
              <a:rPr lang="en-US" altLang="en-US" sz="2000" dirty="0" smtClean="0"/>
              <a:t>Mute your line (*6) when not speaking</a:t>
            </a:r>
          </a:p>
          <a:p>
            <a:r>
              <a:rPr lang="en-US" altLang="en-US" sz="2000" dirty="0" smtClean="0"/>
              <a:t>Voluntary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500" dirty="0" smtClean="0"/>
              <a:t>What workspaces will the group be using?</a:t>
            </a:r>
            <a:endParaRPr lang="en-US" sz="3500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5562600"/>
          </a:xfrm>
        </p:spPr>
        <p:txBody>
          <a:bodyPr/>
          <a:lstStyle/>
          <a:p>
            <a:r>
              <a:rPr lang="en-US" altLang="en-US" sz="2500" b="1" dirty="0" smtClean="0"/>
              <a:t>Wiki</a:t>
            </a:r>
            <a:r>
              <a:rPr lang="en-US" altLang="en-US" sz="2500" dirty="0" smtClean="0"/>
              <a:t> </a:t>
            </a:r>
          </a:p>
          <a:p>
            <a:pPr lvl="1"/>
            <a:r>
              <a:rPr lang="en-US" altLang="en-US" sz="1800" dirty="0" smtClean="0"/>
              <a:t>Only open-access data</a:t>
            </a:r>
          </a:p>
          <a:p>
            <a:pPr lvl="1"/>
            <a:r>
              <a:rPr lang="en-US" altLang="en-US" sz="1800" dirty="0" smtClean="0"/>
              <a:t>PowerPoints, word documents for </a:t>
            </a:r>
            <a:r>
              <a:rPr lang="en-US" altLang="en-US" sz="1800" dirty="0" err="1" smtClean="0"/>
              <a:t>telecons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If you don’t remember your wiki login &amp; password or need to reset, contact CBIIT: </a:t>
            </a:r>
            <a:r>
              <a:rPr lang="en-US" sz="1800" b="1" dirty="0" smtClean="0">
                <a:hlinkClick r:id="rId2"/>
              </a:rPr>
              <a:t>ncicbiit@mail.nih.gov</a:t>
            </a:r>
            <a:r>
              <a:rPr lang="en-US" sz="1800" b="1" dirty="0" smtClean="0"/>
              <a:t>.  </a:t>
            </a:r>
            <a:r>
              <a:rPr lang="en-US" sz="1800" b="1" u="sng" dirty="0" smtClean="0"/>
              <a:t>DO NOT CONTACT THE PROGRAM OFFICE. </a:t>
            </a:r>
            <a:endParaRPr lang="en-US" altLang="en-US" sz="1800" u="sng" dirty="0" smtClean="0"/>
          </a:p>
          <a:p>
            <a:r>
              <a:rPr lang="en-US" altLang="en-US" sz="2500" b="1" dirty="0" smtClean="0"/>
              <a:t>Synapse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Register </a:t>
            </a:r>
            <a:r>
              <a:rPr lang="en-US" altLang="en-US" sz="2000" dirty="0" smtClean="0"/>
              <a:t>here: </a:t>
            </a:r>
            <a:r>
              <a:rPr lang="en-US" altLang="en-US" sz="2000" dirty="0">
                <a:hlinkClick r:id="rId3"/>
              </a:rPr>
              <a:t>https://www.synapse.org/#!</a:t>
            </a:r>
            <a:r>
              <a:rPr lang="en-US" altLang="en-US" sz="2000" dirty="0" smtClean="0">
                <a:hlinkClick r:id="rId3"/>
              </a:rPr>
              <a:t>RegisterAccount:0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Ask to join ‘TCGA </a:t>
            </a:r>
            <a:r>
              <a:rPr lang="en-US" altLang="en-US" sz="2000" dirty="0" err="1" smtClean="0"/>
              <a:t>PanCan</a:t>
            </a:r>
            <a:r>
              <a:rPr lang="en-US" altLang="en-US" sz="2000" dirty="0" smtClean="0"/>
              <a:t>’: </a:t>
            </a:r>
            <a:r>
              <a:rPr lang="en-US" sz="2000" u="sng" dirty="0">
                <a:hlinkClick r:id="rId4"/>
              </a:rPr>
              <a:t>https://www.synapse.org/#!Team:3325164</a:t>
            </a:r>
            <a:endParaRPr lang="en-US" altLang="en-US" sz="2000" dirty="0" smtClean="0"/>
          </a:p>
          <a:p>
            <a:pPr lvl="1"/>
            <a:r>
              <a:rPr lang="en-US" altLang="en-US" sz="2000" dirty="0" err="1" smtClean="0"/>
              <a:t>PanCanAtlas</a:t>
            </a:r>
            <a:r>
              <a:rPr lang="en-US" altLang="en-US" sz="2000" dirty="0" smtClean="0"/>
              <a:t> Synapse Data page: </a:t>
            </a:r>
            <a:r>
              <a:rPr lang="en-US" sz="2000" u="sng" dirty="0" smtClean="0">
                <a:hlinkClick r:id="rId5"/>
              </a:rPr>
              <a:t>https</a:t>
            </a:r>
            <a:r>
              <a:rPr lang="en-US" sz="2000" u="sng" dirty="0">
                <a:hlinkClick r:id="rId5"/>
              </a:rPr>
              <a:t>://www.synapse.org/#!Synapse:syn3241074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You will need controlled-access permissions via </a:t>
            </a:r>
            <a:r>
              <a:rPr lang="en-US" altLang="en-US" sz="2000" dirty="0" err="1" smtClean="0"/>
              <a:t>dbGaP</a:t>
            </a:r>
            <a:r>
              <a:rPr lang="en-US" altLang="en-US" sz="2000" dirty="0" smtClean="0"/>
              <a:t> and access to the TCGA Jamboree site in order to upload/download  files from Synapse. </a:t>
            </a:r>
          </a:p>
          <a:p>
            <a:pPr lvl="2"/>
            <a:r>
              <a:rPr lang="en-US" altLang="en-US" sz="1600" dirty="0" smtClean="0"/>
              <a:t>Instructions</a:t>
            </a:r>
            <a:r>
              <a:rPr lang="en-US" altLang="en-US" sz="1600" dirty="0"/>
              <a:t>: </a:t>
            </a: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wiki.nci.nih.gov/pages/viewpage.action?pageId=230621489</a:t>
            </a:r>
            <a:r>
              <a:rPr lang="en-US" altLang="en-US" sz="1600" dirty="0" smtClean="0"/>
              <a:t>. 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PanCanAtlas</a:t>
            </a:r>
            <a:r>
              <a:rPr lang="en-US" dirty="0" smtClean="0"/>
              <a:t> wiki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available information</a:t>
            </a:r>
          </a:p>
          <a:p>
            <a:r>
              <a:rPr lang="en-US" dirty="0" smtClean="0"/>
              <a:t>Link to the participant roster</a:t>
            </a:r>
          </a:p>
          <a:p>
            <a:r>
              <a:rPr lang="en-US" dirty="0" smtClean="0"/>
              <a:t>Links to data resources</a:t>
            </a:r>
          </a:p>
          <a:p>
            <a:r>
              <a:rPr lang="en-US" dirty="0" smtClean="0"/>
              <a:t>Schedule of calls and dial-in information and listserv information</a:t>
            </a:r>
          </a:p>
          <a:p>
            <a:r>
              <a:rPr lang="en-US" dirty="0" smtClean="0"/>
              <a:t>FAQ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wiki.nci.nih.gov/display/TCGAM/PanCancerAtlas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0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TCGA/</a:t>
            </a:r>
            <a:r>
              <a:rPr lang="en-US" dirty="0" err="1" smtClean="0"/>
              <a:t>PanCanAtlas</a:t>
            </a:r>
            <a:r>
              <a:rPr lang="en-US" dirty="0" smtClean="0"/>
              <a:t>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wiki.nci.nih.gov/display/TCGAM/PanCancerAtlas#PanCancerAtlas-Calendar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90800"/>
            <a:ext cx="7487632" cy="378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3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participants to </a:t>
            </a:r>
            <a:r>
              <a:rPr lang="en-US" dirty="0" err="1" smtClean="0"/>
              <a:t>PanCanAtlas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 me </a:t>
            </a:r>
            <a:r>
              <a:rPr lang="en-US" dirty="0" smtClean="0">
                <a:hlinkClick r:id="rId2"/>
              </a:rPr>
              <a:t>zhangjul@mail.nih.gov</a:t>
            </a:r>
            <a:r>
              <a:rPr lang="en-US" dirty="0"/>
              <a:t> </a:t>
            </a:r>
            <a:r>
              <a:rPr lang="en-US" dirty="0" smtClean="0"/>
              <a:t>with a few sentences describing your potential contribution to </a:t>
            </a:r>
            <a:r>
              <a:rPr lang="en-US" dirty="0" err="1" smtClean="0"/>
              <a:t>PanCanAtlas</a:t>
            </a:r>
            <a:endParaRPr lang="en-US" dirty="0" smtClean="0"/>
          </a:p>
          <a:p>
            <a:r>
              <a:rPr lang="en-US" dirty="0" smtClean="0"/>
              <a:t>Forward you the participation form</a:t>
            </a:r>
          </a:p>
          <a:p>
            <a:r>
              <a:rPr lang="en-US" dirty="0" smtClean="0"/>
              <a:t>Add you to </a:t>
            </a:r>
            <a:r>
              <a:rPr lang="en-US" dirty="0" err="1" smtClean="0"/>
              <a:t>listservs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659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of AWG calls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Network/All (this call) 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4</a:t>
            </a:r>
            <a:r>
              <a:rPr lang="en-US" baseline="30000" dirty="0" smtClean="0"/>
              <a:t>th</a:t>
            </a:r>
            <a:r>
              <a:rPr lang="en-US" dirty="0" smtClean="0"/>
              <a:t> Thursdays at 4:00pm ET</a:t>
            </a:r>
          </a:p>
          <a:p>
            <a:r>
              <a:rPr lang="en-US" dirty="0" smtClean="0"/>
              <a:t>Immune Response 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Mondays at 11:00am ET</a:t>
            </a:r>
          </a:p>
          <a:p>
            <a:r>
              <a:rPr lang="en-US" dirty="0" err="1" smtClean="0"/>
              <a:t>Stemness</a:t>
            </a:r>
            <a:endParaRPr lang="en-US" dirty="0" smtClean="0"/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Tuesdays at 2:30pm ET</a:t>
            </a:r>
          </a:p>
          <a:p>
            <a:r>
              <a:rPr lang="en-US" dirty="0" smtClean="0"/>
              <a:t>Pan-Squamous</a:t>
            </a:r>
          </a:p>
          <a:p>
            <a:pPr lvl="1"/>
            <a:r>
              <a:rPr lang="en-US" dirty="0" smtClean="0"/>
              <a:t>Polling…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491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290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TCGA  PanCanAtlas </vt:lpstr>
      <vt:lpstr>Conduct</vt:lpstr>
      <vt:lpstr>What workspaces will the group be using?</vt:lpstr>
      <vt:lpstr>PanCanAtlas wiki page</vt:lpstr>
      <vt:lpstr>TCGA/PanCanAtlas Calendar</vt:lpstr>
      <vt:lpstr>Adding participants to PanCanAtlas</vt:lpstr>
      <vt:lpstr>Schedule of AWG calls so far…</vt:lpstr>
    </vt:vector>
  </TitlesOfParts>
  <Company>NCI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TCGA PCPG AWG</dc:title>
  <dc:creator>Ina Felau</dc:creator>
  <cp:lastModifiedBy>Julia Zhang</cp:lastModifiedBy>
  <cp:revision>95</cp:revision>
  <dcterms:created xsi:type="dcterms:W3CDTF">2014-04-28T18:15:17Z</dcterms:created>
  <dcterms:modified xsi:type="dcterms:W3CDTF">2015-06-25T18:55:23Z</dcterms:modified>
</cp:coreProperties>
</file>