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57" r:id="rId4"/>
    <p:sldId id="267" r:id="rId5"/>
    <p:sldId id="268" r:id="rId6"/>
    <p:sldId id="258" r:id="rId7"/>
    <p:sldId id="259" r:id="rId8"/>
    <p:sldId id="262" r:id="rId9"/>
    <p:sldId id="264" r:id="rId10"/>
    <p:sldId id="273" r:id="rId11"/>
    <p:sldId id="269" r:id="rId12"/>
    <p:sldId id="270" r:id="rId13"/>
    <p:sldId id="27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 autoAdjust="0"/>
    <p:restoredTop sz="94660"/>
  </p:normalViewPr>
  <p:slideViewPr>
    <p:cSldViewPr snapToGrid="0">
      <p:cViewPr varScale="1">
        <p:scale>
          <a:sx n="82" d="100"/>
          <a:sy n="82" d="100"/>
        </p:scale>
        <p:origin x="-4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6CAAC-305C-4862-BDEB-9A392444395E}" type="datetimeFigureOut">
              <a:rPr lang="en-US" smtClean="0"/>
              <a:t>7/2/15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030BC-DEEE-4B84-B85F-DB4CCAB78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5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030BC-DEEE-4B84-B85F-DB4CCAB780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030BC-DEEE-4B84-B85F-DB4CCAB780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030BC-DEEE-4B84-B85F-DB4CCAB780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B76-9B83-43FD-9DD3-58852486F163}" type="datetime1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2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985C-B2AE-47AC-BA0B-9FF582E3CE8C}" type="datetime1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2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2F20-9A6E-4467-BF40-B64430CBDA21}" type="datetime1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C33D-21B7-4F18-B2AC-B20EB8895FF9}" type="datetime1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8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B7C6-E152-4411-9B0D-04BE5277BB5C}" type="datetime1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9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042A-59FD-43FD-AE54-8AB76EFF9413}" type="datetime1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0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76DC-A29B-45A2-BB22-27F23C3B7865}" type="datetime1">
              <a:rPr lang="en-US" smtClean="0"/>
              <a:t>7/2/15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6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9EE1-41AC-4AEF-8B0B-B9F2BBEFFE68}" type="datetime1">
              <a:rPr lang="en-US" smtClean="0"/>
              <a:t>7/2/15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5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D47E-40F3-40A8-8F53-84E21611E561}" type="datetime1">
              <a:rPr lang="en-US" smtClean="0"/>
              <a:t>7/2/15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2B85-88D6-4ED0-B8EC-1518CB3731FF}" type="datetime1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9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B783-119B-4CB9-AD9B-33257DBD29E4}" type="datetime1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1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D097-FD52-4E23-ACE0-4F3F657FEE95}" type="datetime1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B8C7C-2552-4F2B-985E-007AC28D2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4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0" y="1071563"/>
            <a:ext cx="9753600" cy="82073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Enrichment of GWAS and PGC SNPs in human brain H3K27ac peaks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528762"/>
          </a:xfrm>
        </p:spPr>
        <p:txBody>
          <a:bodyPr>
            <a:normAutofit/>
          </a:bodyPr>
          <a:lstStyle/>
          <a:p>
            <a:r>
              <a:rPr lang="en-US" dirty="0" err="1" smtClean="0"/>
              <a:t>Shuang</a:t>
            </a:r>
            <a:r>
              <a:rPr lang="en-US" dirty="0" smtClean="0"/>
              <a:t> Liu</a:t>
            </a:r>
          </a:p>
          <a:p>
            <a:r>
              <a:rPr lang="en-US" dirty="0" smtClean="0"/>
              <a:t>For P2 TECH</a:t>
            </a:r>
          </a:p>
          <a:p>
            <a:r>
              <a:rPr lang="en-US" dirty="0" smtClean="0"/>
              <a:t>July 1st, 2015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6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6" y="73701"/>
            <a:ext cx="6934200" cy="104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352"/>
          <a:stretch/>
        </p:blipFill>
        <p:spPr>
          <a:xfrm>
            <a:off x="7061874" y="196762"/>
            <a:ext cx="5130126" cy="651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10" y="1063128"/>
            <a:ext cx="7594632" cy="47262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66" y="5638800"/>
            <a:ext cx="8712200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34567" y="1595424"/>
            <a:ext cx="28495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global null hypothesis the theoretical distribution is uniform on the interval [0,1]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If nominal p-values are ordered from smallest to largest, so that p</a:t>
            </a:r>
            <a:r>
              <a:rPr lang="en-US" baseline="-25000" dirty="0"/>
              <a:t>(1)</a:t>
            </a:r>
            <a:r>
              <a:rPr lang="en-US" dirty="0"/>
              <a:t> &lt; p</a:t>
            </a:r>
            <a:r>
              <a:rPr lang="en-US" baseline="-25000" dirty="0"/>
              <a:t>(2)</a:t>
            </a:r>
            <a:r>
              <a:rPr lang="en-US" dirty="0"/>
              <a:t> &lt;  … &lt; p</a:t>
            </a:r>
            <a:r>
              <a:rPr lang="en-US" baseline="-25000" dirty="0"/>
              <a:t>(N)</a:t>
            </a:r>
            <a:r>
              <a:rPr lang="en-US" dirty="0"/>
              <a:t>, the corresponding empirical </a:t>
            </a:r>
            <a:r>
              <a:rPr lang="en-US" dirty="0" err="1"/>
              <a:t>cdf</a:t>
            </a:r>
            <a:r>
              <a:rPr lang="en-US" dirty="0"/>
              <a:t>, denoted by “q”, is simply q</a:t>
            </a:r>
            <a:r>
              <a:rPr lang="en-US" baseline="-25000" dirty="0"/>
              <a:t>(</a:t>
            </a:r>
            <a:r>
              <a:rPr lang="en-US" baseline="-25000" dirty="0" err="1"/>
              <a:t>i</a:t>
            </a:r>
            <a:r>
              <a:rPr lang="en-US" baseline="-25000" dirty="0"/>
              <a:t>)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smtClean="0"/>
              <a:t>N, </a:t>
            </a:r>
            <a:r>
              <a:rPr lang="en-US" dirty="0"/>
              <a:t>where N is the number of SNPs in the GWAS (or genic category)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101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533238" y="805457"/>
            <a:ext cx="213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9438238 SNPs</a:t>
            </a:r>
          </a:p>
        </p:txBody>
      </p:sp>
      <p:pic>
        <p:nvPicPr>
          <p:cNvPr id="3" name="Picture 2" descr="PGC2 Schizophrenia new_DE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7" y="166641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4899" y="5034105"/>
            <a:ext cx="1176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----- expected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-----</a:t>
            </a:r>
            <a:r>
              <a:rPr lang="en-US" sz="1400" dirty="0"/>
              <a:t>p</a:t>
            </a:r>
            <a:r>
              <a:rPr lang="en-US" sz="1400" dirty="0" smtClean="0"/>
              <a:t>=5× 10</a:t>
            </a:r>
            <a:r>
              <a:rPr lang="en-US" sz="1400" baseline="30000" dirty="0" smtClean="0"/>
              <a:t>-8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47729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672620" y="805457"/>
            <a:ext cx="205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9493038 SNPs</a:t>
            </a:r>
          </a:p>
        </p:txBody>
      </p:sp>
      <p:pic>
        <p:nvPicPr>
          <p:cNvPr id="3" name="Picture 2" descr="PGC2 Autism new_DE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5" y="197622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19057" y="5065086"/>
            <a:ext cx="1176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----- expected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-----</a:t>
            </a:r>
            <a:r>
              <a:rPr lang="en-US" sz="1400" dirty="0"/>
              <a:t>p</a:t>
            </a:r>
            <a:r>
              <a:rPr lang="en-US" sz="1400" dirty="0" smtClean="0"/>
              <a:t>=5× 10</a:t>
            </a:r>
            <a:r>
              <a:rPr lang="en-US" sz="1400" baseline="30000" dirty="0" smtClean="0"/>
              <a:t>-8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125358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Coronary artery disease (CAD) new_DE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87" y="197621"/>
            <a:ext cx="6400800" cy="640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47397" y="1425039"/>
            <a:ext cx="173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11243 SNPs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83662" y="5080575"/>
            <a:ext cx="1176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----- expected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-----</a:t>
            </a:r>
            <a:r>
              <a:rPr lang="en-US" sz="1400" dirty="0"/>
              <a:t>p</a:t>
            </a:r>
            <a:r>
              <a:rPr lang="en-US" sz="1400" dirty="0" smtClean="0"/>
              <a:t>=5× 10</a:t>
            </a:r>
            <a:r>
              <a:rPr lang="en-US" sz="1400" baseline="30000" dirty="0" smtClean="0"/>
              <a:t>-8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217376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Height new_DE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76" y="340771"/>
            <a:ext cx="6400800" cy="640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68634" y="1084269"/>
            <a:ext cx="176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91428 SNPs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8439" y="5204492"/>
            <a:ext cx="11769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----- expected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-----</a:t>
            </a:r>
            <a:r>
              <a:rPr lang="en-US" sz="1400" dirty="0"/>
              <a:t>p</a:t>
            </a:r>
            <a:r>
              <a:rPr lang="en-US" sz="1400" dirty="0" smtClean="0"/>
              <a:t>=5× 10</a:t>
            </a:r>
            <a:r>
              <a:rPr lang="en-US" sz="1400" baseline="30000" dirty="0" smtClean="0"/>
              <a:t>-8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374539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819" y="194740"/>
            <a:ext cx="10515600" cy="1325563"/>
          </a:xfrm>
        </p:spPr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713" y="1438387"/>
            <a:ext cx="10515600" cy="4351338"/>
          </a:xfrm>
        </p:spPr>
        <p:txBody>
          <a:bodyPr/>
          <a:lstStyle/>
          <a:p>
            <a:r>
              <a:rPr lang="en-US" dirty="0" smtClean="0"/>
              <a:t>GWAS dataset for selected </a:t>
            </a:r>
            <a:r>
              <a:rPr lang="en-US" dirty="0" smtClean="0"/>
              <a:t>Phenotypes (CAD, Height, etc.) </a:t>
            </a:r>
            <a:endParaRPr lang="en-US" dirty="0" smtClean="0"/>
          </a:p>
          <a:p>
            <a:r>
              <a:rPr lang="en-US" dirty="0" smtClean="0"/>
              <a:t>PGC2 dataset for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Schizophrenia, Autism and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Bipolar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disorder</a:t>
            </a:r>
          </a:p>
          <a:p>
            <a:r>
              <a:rPr lang="en-US" dirty="0"/>
              <a:t>H3K27ac </a:t>
            </a:r>
            <a:r>
              <a:rPr lang="en-US" dirty="0" smtClean="0"/>
              <a:t>peaks for adult and fetal (DFC and CBC) from </a:t>
            </a:r>
            <a:r>
              <a:rPr lang="en-US" dirty="0" err="1" smtClean="0"/>
              <a:t>Sestan</a:t>
            </a:r>
            <a:r>
              <a:rPr lang="en-US" dirty="0" smtClean="0"/>
              <a:t> lab </a:t>
            </a:r>
            <a:r>
              <a:rPr lang="en-US" dirty="0" err="1" smtClean="0"/>
              <a:t>ChIP-seq</a:t>
            </a:r>
            <a:r>
              <a:rPr lang="en-US" dirty="0" smtClean="0"/>
              <a:t> dataset</a:t>
            </a:r>
          </a:p>
          <a:p>
            <a:r>
              <a:rPr lang="en-US" dirty="0"/>
              <a:t>The major histocompatibility complex locus (chr6: 25–35 Mb) </a:t>
            </a:r>
            <a:r>
              <a:rPr lang="en-US"/>
              <a:t>was </a:t>
            </a:r>
            <a:r>
              <a:rPr lang="en-US" smtClean="0"/>
              <a:t>excluded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4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04100" y="869043"/>
            <a:ext cx="4406900" cy="43550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All H3K27ac broad peaks identified by MACS2, in Adult or fetal, DFC or CBC.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PGC1 and PGC2 data were plotted with dashed line and triangles.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brain-related GRASP GWAS data were plotted by solid line and triangle.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GRASP GWAS data as control were plotted by dotted lines and circles.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z="1600" b="1" smtClean="0">
                <a:solidFill>
                  <a:srgbClr val="FF0000"/>
                </a:solidFill>
              </a:rPr>
              <a:t>3</a:t>
            </a:fld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1935" y="-13340"/>
            <a:ext cx="7772400" cy="938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H3K27ac general peaks</a:t>
            </a:r>
            <a:endParaRPr lang="en-US" sz="3200" dirty="0"/>
          </a:p>
        </p:txBody>
      </p:sp>
      <p:pic>
        <p:nvPicPr>
          <p:cNvPr id="3" name="Picture 2" descr="PGCplusGWAS_snp_ne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" y="228599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5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04100" y="869043"/>
            <a:ext cx="4406900" cy="43550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All H3K27ac broad peaks identified by MACS2, in Adult or fetal, DFC or </a:t>
            </a:r>
            <a:r>
              <a:rPr lang="en-US" dirty="0"/>
              <a:t>CBC CBC in </a:t>
            </a:r>
            <a:r>
              <a:rPr lang="en-US" dirty="0" smtClean="0"/>
              <a:t>TSS </a:t>
            </a:r>
            <a:r>
              <a:rPr lang="en-US" dirty="0"/>
              <a:t>locations.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PGC1 and PGC2 data were plotted with dashed line and triangles.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brain-related GRASP GWAS data were plotted by solid line and triangle.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GRASP GWAS data as control were plotted by dotted lines and circles.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z="1600" b="1" smtClean="0">
                <a:solidFill>
                  <a:srgbClr val="FF0000"/>
                </a:solidFill>
              </a:rPr>
              <a:t>4</a:t>
            </a:fld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1935" y="-13340"/>
            <a:ext cx="7772400" cy="938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H3K27ac general peaks TSS location</a:t>
            </a:r>
            <a:endParaRPr lang="en-US" sz="3200" dirty="0"/>
          </a:p>
        </p:txBody>
      </p:sp>
      <p:pic>
        <p:nvPicPr>
          <p:cNvPr id="2" name="Picture 1" descr="PGCplusGWAS_snp_t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7" y="254515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4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04100" y="869043"/>
            <a:ext cx="4406900" cy="47705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All H3K27ac broad peaks identified by MACS2, in Adult or fetal, DFC or CBC in non TSS locations.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PGC1 and PGC2 data were plotted with dashed line and triangles.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brain-related GRASP GWAS data were plotted by solid line and triangle.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GRASP GWAS data as control were plotted by dotted lines and circles.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z="1600" b="1" smtClean="0">
                <a:solidFill>
                  <a:srgbClr val="FF0000"/>
                </a:solidFill>
              </a:rPr>
              <a:t>5</a:t>
            </a:fld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1935" y="-13340"/>
            <a:ext cx="7772400" cy="938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H3K27ac general peaks non TSS location</a:t>
            </a:r>
            <a:endParaRPr lang="en-US" sz="3200" dirty="0"/>
          </a:p>
        </p:txBody>
      </p:sp>
      <p:pic>
        <p:nvPicPr>
          <p:cNvPr id="2" name="Picture 1" descr="PGCplusGWAS_snp_nots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6" y="280432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7471" y="1159329"/>
            <a:ext cx="431074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Peaks presented in </a:t>
            </a:r>
            <a:r>
              <a:rPr lang="en-US" sz="2400" dirty="0" err="1" smtClean="0"/>
              <a:t>Adult.DFC</a:t>
            </a:r>
            <a:r>
              <a:rPr lang="en-US" sz="2400" dirty="0" smtClean="0"/>
              <a:t> but not in </a:t>
            </a:r>
            <a:r>
              <a:rPr lang="en-US" sz="2400" dirty="0" err="1" smtClean="0"/>
              <a:t>Adult.Fetal</a:t>
            </a:r>
            <a:r>
              <a:rPr lang="en-US" sz="2400" dirty="0" smtClean="0"/>
              <a:t> samples.</a:t>
            </a:r>
          </a:p>
          <a:p>
            <a:endParaRPr lang="en-US" sz="2400" dirty="0"/>
          </a:p>
          <a:p>
            <a:r>
              <a:rPr lang="en-US" sz="2400" dirty="0" err="1" smtClean="0"/>
              <a:t>Adult.DFC</a:t>
            </a:r>
            <a:r>
              <a:rPr lang="en-US" sz="2400" dirty="0" smtClean="0"/>
              <a:t>  -  </a:t>
            </a:r>
            <a:r>
              <a:rPr lang="en-US" sz="2400" dirty="0" err="1" smtClean="0"/>
              <a:t>Adult.CBC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b="1" smtClean="0">
                <a:solidFill>
                  <a:srgbClr val="FF0000"/>
                </a:solidFill>
              </a:rPr>
              <a:t>6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6165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Adult DFC-specific peaks</a:t>
            </a:r>
            <a:endParaRPr lang="en-US" sz="3200" dirty="0"/>
          </a:p>
        </p:txBody>
      </p:sp>
      <p:pic>
        <p:nvPicPr>
          <p:cNvPr id="3" name="Picture 2" descr="DEX.adult.DF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4" y="332263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6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7471" y="1159329"/>
            <a:ext cx="431074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 err="1" smtClean="0"/>
              <a:t>Adult.CBC</a:t>
            </a:r>
            <a:r>
              <a:rPr lang="en-US" sz="2400" dirty="0" smtClean="0"/>
              <a:t>,  not in </a:t>
            </a:r>
            <a:r>
              <a:rPr lang="en-US" sz="2400" dirty="0" err="1" smtClean="0"/>
              <a:t>Adult.DFC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Adult CBC-specific peaks</a:t>
            </a:r>
            <a:endParaRPr lang="en-US" sz="3200" dirty="0"/>
          </a:p>
        </p:txBody>
      </p:sp>
      <p:pic>
        <p:nvPicPr>
          <p:cNvPr id="2" name="Picture 1" descr="DEX.adult.CB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3" y="189726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3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7471" y="1159329"/>
            <a:ext cx="431074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DFC adult, not in DFC fetal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52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DFC adult-specific peaks</a:t>
            </a:r>
            <a:endParaRPr lang="en-US" sz="3200" dirty="0"/>
          </a:p>
        </p:txBody>
      </p:sp>
      <p:pic>
        <p:nvPicPr>
          <p:cNvPr id="3" name="Picture 2" descr="DEX.DFC.adul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3" y="306348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3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7471" y="1159329"/>
            <a:ext cx="431074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DFC fetal, not in DFC adult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B8C7C-2552-4F2B-985E-007AC28D241A}" type="slidenum">
              <a:rPr lang="en-US" smtClean="0"/>
              <a:t>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7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DFC fetal-specific peaks</a:t>
            </a:r>
            <a:endParaRPr lang="en-US" sz="3200" dirty="0"/>
          </a:p>
        </p:txBody>
      </p:sp>
      <p:pic>
        <p:nvPicPr>
          <p:cNvPr id="2" name="Picture 1" descr="DEX.DFC.fet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3" y="4572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8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501</Words>
  <Application>Microsoft Macintosh PowerPoint</Application>
  <PresentationFormat>Custom</PresentationFormat>
  <Paragraphs>66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Enrichment of GWAS and PGC SNPs in human brain H3K27ac peaks</vt:lpstr>
      <vt:lpstr>Datasets</vt:lpstr>
      <vt:lpstr>PowerPoint Presentation</vt:lpstr>
      <vt:lpstr>PowerPoint Presentation</vt:lpstr>
      <vt:lpstr>PowerPoint Presentation</vt:lpstr>
      <vt:lpstr>Adult DFC-specific peaks</vt:lpstr>
      <vt:lpstr>Adult CBC-specific peaks</vt:lpstr>
      <vt:lpstr>DFC adult-specific peaks</vt:lpstr>
      <vt:lpstr>DFC fetal-specific peaks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Enrichment of GWAS SNPs in human brain H3K27ac peaks</dc:title>
  <dc:creator>Xuming</dc:creator>
  <cp:lastModifiedBy>Shuang Liu</cp:lastModifiedBy>
  <cp:revision>38</cp:revision>
  <dcterms:created xsi:type="dcterms:W3CDTF">2015-06-04T23:23:56Z</dcterms:created>
  <dcterms:modified xsi:type="dcterms:W3CDTF">2015-07-02T14:42:27Z</dcterms:modified>
</cp:coreProperties>
</file>