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79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BC1B1-4EDD-C74D-ACA0-84EDA564FE67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A670-AB29-1C49-9189-37455211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48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5B43D-DDF8-4341-B404-53C06F300FB1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9031-D496-9B41-9A38-42E00245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01E7-FE03-FB45-9447-44A73ED98073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3781-8F9B-EF4A-B8D7-8885C1ECB0B1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B11-0A4A-3240-9E17-6AFC50D3CC55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BA0-BA7B-5443-A1CC-E96AA1FA2C3B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9418-E9D4-BB4E-B6ED-BD319869AD72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6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1089-8678-E44B-8D5D-EC60522CDDA7}" type="datetime1">
              <a:rPr lang="en-US" smtClean="0"/>
              <a:t>7/1/15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1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06B6-6344-394D-A783-B8D80BC3243B}" type="datetime1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C92D-A715-3343-A8C2-82A448B1F58B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8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AE61-0A4A-6B49-B1D7-123AF416D183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CDD7-9BE0-7240-A6EE-1069886E2DD2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43AC-9E00-474B-B5A6-53CDA7A7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0667"/>
            <a:ext cx="7772400" cy="24997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Journal club: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Recurrent somatic mutations in regulatory regions of human cancer genomes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JZ</a:t>
            </a:r>
          </a:p>
          <a:p>
            <a:r>
              <a:rPr lang="en-US" dirty="0" smtClean="0"/>
              <a:t>06/2015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01F-EF4C-5949-8161-94A83E56104C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5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8092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066" y="33954"/>
            <a:ext cx="6624439" cy="2488726"/>
            <a:chOff x="60066" y="33954"/>
            <a:chExt cx="6624439" cy="2488726"/>
          </a:xfrm>
        </p:grpSpPr>
        <p:sp>
          <p:nvSpPr>
            <p:cNvPr id="5" name="Rounded Rectangle 4"/>
            <p:cNvSpPr/>
            <p:nvPr/>
          </p:nvSpPr>
          <p:spPr>
            <a:xfrm>
              <a:off x="60066" y="403286"/>
              <a:ext cx="6624439" cy="2119394"/>
            </a:xfrm>
            <a:prstGeom prst="roundRect">
              <a:avLst/>
            </a:prstGeom>
            <a:solidFill>
              <a:srgbClr val="CCFFCC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248190" y="214514"/>
              <a:ext cx="686471" cy="188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34661" y="33954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Motif creation event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1750" y="4633494"/>
            <a:ext cx="8852250" cy="2115288"/>
            <a:chOff x="291750" y="4633494"/>
            <a:chExt cx="8852250" cy="2115288"/>
          </a:xfrm>
        </p:grpSpPr>
        <p:sp>
          <p:nvSpPr>
            <p:cNvPr id="10" name="Rounded Rectangle 9"/>
            <p:cNvSpPr/>
            <p:nvPr/>
          </p:nvSpPr>
          <p:spPr>
            <a:xfrm>
              <a:off x="291750" y="4633494"/>
              <a:ext cx="8852250" cy="1722856"/>
            </a:xfrm>
            <a:prstGeom prst="roundRect">
              <a:avLst/>
            </a:prstGeom>
            <a:solidFill>
              <a:schemeClr val="accent5">
                <a:lumMod val="75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05293" y="6356350"/>
              <a:ext cx="772279" cy="2077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90800" y="6379450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Motif disruption event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53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37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Identification of repeatedly mutated regulatory </a:t>
            </a:r>
            <a:r>
              <a:rPr lang="en-US" sz="2800" dirty="0" smtClean="0"/>
              <a:t>regions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5-06-23 at 9.50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1513"/>
            <a:ext cx="8037067" cy="277470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23931"/>
              </p:ext>
            </p:extLst>
          </p:nvPr>
        </p:nvGraphicFramePr>
        <p:xfrm>
          <a:off x="457200" y="4070350"/>
          <a:ext cx="469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4" imgW="4699000" imgH="2286000" progId="Equation.3">
                  <p:embed/>
                </p:oleObj>
              </mc:Choice>
              <mc:Fallback>
                <p:oleObj name="Equation" r:id="rId4" imgW="4699000" imgH="2286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070350"/>
                        <a:ext cx="46990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467109" y="4688393"/>
            <a:ext cx="3219691" cy="508000"/>
            <a:chOff x="5234337" y="4942393"/>
            <a:chExt cx="3219691" cy="50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7228" y="4942393"/>
              <a:ext cx="2336800" cy="508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234337" y="5011727"/>
              <a:ext cx="669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PMF: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06791" y="5424114"/>
            <a:ext cx="3444348" cy="685800"/>
            <a:chOff x="5371630" y="5608780"/>
            <a:chExt cx="3444348" cy="685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61678" y="5608780"/>
              <a:ext cx="2654300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71630" y="5767014"/>
              <a:ext cx="617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CDF: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00208" y="3885684"/>
            <a:ext cx="3000357" cy="369332"/>
            <a:chOff x="5371630" y="4424503"/>
            <a:chExt cx="3000357" cy="3693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0387" y="4526619"/>
              <a:ext cx="1371600" cy="1651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71630" y="4424503"/>
              <a:ext cx="1612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Success vector: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525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7/2/15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5-07-02 at 1.1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20133"/>
            <a:ext cx="90932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7/2/15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6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creen Shot 2015-06-23 at 10.1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20"/>
            <a:ext cx="9144000" cy="52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0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the sparse cancer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Somatic variant counts per sample per cancer genome: 200~80,000</a:t>
            </a:r>
          </a:p>
          <a:p>
            <a:r>
              <a:rPr lang="en-US" sz="2000" dirty="0" smtClean="0"/>
              <a:t>The corresponding mutation rate: (200</a:t>
            </a:r>
            <a:r>
              <a:rPr lang="en-US" sz="2000" dirty="0"/>
              <a:t>~80,000)/3b = 6.666667e-</a:t>
            </a:r>
            <a:r>
              <a:rPr lang="en-US" sz="2000" dirty="0" smtClean="0"/>
              <a:t>09~2.666667e</a:t>
            </a:r>
            <a:r>
              <a:rPr lang="en-US" sz="2000" dirty="0"/>
              <a:t>-05</a:t>
            </a:r>
          </a:p>
          <a:p>
            <a:r>
              <a:rPr lang="en-US" sz="2000" dirty="0" smtClean="0"/>
              <a:t>How many samples we need for a robust proportion (p) estimation for rare events?</a:t>
            </a:r>
          </a:p>
          <a:p>
            <a:r>
              <a:rPr lang="en-US" sz="2000" dirty="0" smtClean="0"/>
              <a:t>True event rate </a:t>
            </a:r>
            <a:r>
              <a:rPr lang="en-US" sz="2000" dirty="0" err="1" smtClean="0"/>
              <a:t>p+a</a:t>
            </a:r>
            <a:r>
              <a:rPr lang="en-US" sz="2000" dirty="0" smtClean="0"/>
              <a:t>, you have a chance of at least 1-d to have estimated rate at p?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When P=1e-4, with 10</a:t>
            </a:r>
            <a:r>
              <a:rPr lang="en-US" sz="2000" dirty="0"/>
              <a:t>% error and 95%,  need N=</a:t>
            </a:r>
            <a:r>
              <a:rPr lang="en-US" sz="2000" dirty="0" smtClean="0"/>
              <a:t>40821.99 samples for such precision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3924300"/>
            <a:ext cx="219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7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effect.of.data.siz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r="6064" b="25803"/>
          <a:stretch/>
        </p:blipFill>
        <p:spPr>
          <a:xfrm rot="5400000">
            <a:off x="-843658" y="1093531"/>
            <a:ext cx="6658935" cy="4870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2133" y="1049867"/>
            <a:ext cx="4384127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Regression Performance (not exactly) depends on</a:t>
            </a:r>
          </a:p>
          <a:p>
            <a:pPr marL="742950" lvl="1" indent="-285750">
              <a:lnSpc>
                <a:spcPct val="130000"/>
              </a:lnSpc>
              <a:buFont typeface="Courier New"/>
              <a:buChar char="o"/>
            </a:pPr>
            <a:r>
              <a:rPr lang="en-US" dirty="0" smtClean="0"/>
              <a:t>Whether we have matched data</a:t>
            </a:r>
          </a:p>
          <a:p>
            <a:pPr marL="742950" lvl="1" indent="-285750">
              <a:lnSpc>
                <a:spcPct val="130000"/>
              </a:lnSpc>
              <a:buFont typeface="Courier New"/>
              <a:buChar char="o"/>
            </a:pPr>
            <a:r>
              <a:rPr lang="en-US" dirty="0" smtClean="0"/>
              <a:t>Total number of variants we have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Total number of variants is highly correlated with the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97341" y="227496"/>
            <a:ext cx="8635889" cy="4903873"/>
            <a:chOff x="183605" y="0"/>
            <a:chExt cx="8635889" cy="4903873"/>
          </a:xfrm>
        </p:grpSpPr>
        <p:grpSp>
          <p:nvGrpSpPr>
            <p:cNvPr id="13" name="Group 12"/>
            <p:cNvGrpSpPr/>
            <p:nvPr/>
          </p:nvGrpSpPr>
          <p:grpSpPr>
            <a:xfrm>
              <a:off x="183605" y="815406"/>
              <a:ext cx="4584967" cy="3686237"/>
              <a:chOff x="689428" y="178193"/>
              <a:chExt cx="4584967" cy="3686237"/>
            </a:xfrm>
          </p:grpSpPr>
          <p:pic>
            <p:nvPicPr>
              <p:cNvPr id="6" name="Picture 5" descr="regression.performn.eps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5" t="14815" r="18176" b="18519"/>
              <a:stretch/>
            </p:blipFill>
            <p:spPr>
              <a:xfrm rot="5400000">
                <a:off x="1251857" y="-145141"/>
                <a:ext cx="3447142" cy="45720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267857" y="1832429"/>
                <a:ext cx="322943" cy="1850571"/>
              </a:xfrm>
              <a:prstGeom prst="rect">
                <a:avLst/>
              </a:prstGeom>
              <a:solidFill>
                <a:srgbClr val="3366FF">
                  <a:alpha val="1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2334985" y="601954"/>
                <a:ext cx="255815" cy="12304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943424" y="178193"/>
                <a:ext cx="433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Low sample numbers and low mutation rate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14" name="Picture 13" descr="NB.and.BI.comparison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0" t="23322" r="7027" b="25196"/>
            <a:stretch/>
          </p:blipFill>
          <p:spPr>
            <a:xfrm rot="5400000">
              <a:off x="4674929" y="759309"/>
              <a:ext cx="4758417" cy="35307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90800" y="0"/>
              <a:ext cx="3488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1mb bin regression results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45729" y="5346112"/>
            <a:ext cx="7741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Improvement of the NB1 over BI is huge in cancer types with lots of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224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0198" y="181429"/>
            <a:ext cx="8559799" cy="4553861"/>
            <a:chOff x="584200" y="181429"/>
            <a:chExt cx="8559799" cy="4553861"/>
          </a:xfrm>
        </p:grpSpPr>
        <p:pic>
          <p:nvPicPr>
            <p:cNvPr id="4" name="Picture 3" descr="regression.performn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2" t="13809" r="18502" b="17672"/>
            <a:stretch/>
          </p:blipFill>
          <p:spPr>
            <a:xfrm rot="5400000">
              <a:off x="1219200" y="526142"/>
              <a:ext cx="3429000" cy="4699000"/>
            </a:xfrm>
            <a:prstGeom prst="rect">
              <a:avLst/>
            </a:prstGeom>
          </p:spPr>
        </p:pic>
        <p:pic>
          <p:nvPicPr>
            <p:cNvPr id="5" name="Picture 4" descr="NB.and.BI.comparison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6" t="22739" r="8232" b="25409"/>
            <a:stretch/>
          </p:blipFill>
          <p:spPr>
            <a:xfrm rot="5400000">
              <a:off x="5089068" y="680360"/>
              <a:ext cx="4553861" cy="355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41714" y="399143"/>
              <a:ext cx="264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I0kb bin regression results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5572" y="5019097"/>
            <a:ext cx="71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of all cancer types degrades, but NB1 is still better than BI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regression.performn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4815" r="18161" b="17990"/>
          <a:stretch/>
        </p:blipFill>
        <p:spPr>
          <a:xfrm rot="5400000">
            <a:off x="1010557" y="408212"/>
            <a:ext cx="3501572" cy="4608286"/>
          </a:xfrm>
          <a:prstGeom prst="rect">
            <a:avLst/>
          </a:prstGeom>
        </p:spPr>
      </p:pic>
      <p:pic>
        <p:nvPicPr>
          <p:cNvPr id="5" name="Picture 4" descr="NB.and.BI.compariso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22751" r="8232" b="24339"/>
          <a:stretch/>
        </p:blipFill>
        <p:spPr>
          <a:xfrm rot="5400000">
            <a:off x="4853214" y="517072"/>
            <a:ext cx="4662715" cy="362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850" y="399143"/>
            <a:ext cx="370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Ikb</a:t>
            </a:r>
            <a:r>
              <a:rPr lang="en-US" dirty="0" smtClean="0"/>
              <a:t> bin regression results (chr17 only)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5014" y="4994480"/>
            <a:ext cx="695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 of all cancer types is even worse, in most cases, not much difference in NB1 and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7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23 at 9.0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1417637"/>
            <a:ext cx="8830399" cy="4898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Calling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29A1-4C3E-E847-A02F-8A717361ADAB}" type="datetime1">
              <a:rPr lang="en-US" smtClean="0"/>
              <a:t>7/1/15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44571" y="635001"/>
            <a:ext cx="4355160" cy="5551713"/>
            <a:chOff x="4644571" y="635001"/>
            <a:chExt cx="4355160" cy="5551713"/>
          </a:xfrm>
        </p:grpSpPr>
        <p:sp>
          <p:nvSpPr>
            <p:cNvPr id="3" name="Rectangle 2"/>
            <p:cNvSpPr/>
            <p:nvPr/>
          </p:nvSpPr>
          <p:spPr>
            <a:xfrm>
              <a:off x="4644571" y="1868714"/>
              <a:ext cx="4355160" cy="4318000"/>
            </a:xfrm>
            <a:prstGeom prst="rect">
              <a:avLst/>
            </a:prstGeom>
            <a:solidFill>
              <a:srgbClr val="3366FF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3" idx="0"/>
            </p:cNvCxnSpPr>
            <p:nvPr/>
          </p:nvCxnSpPr>
          <p:spPr>
            <a:xfrm flipV="1">
              <a:off x="6822151" y="1288143"/>
              <a:ext cx="344278" cy="580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53200" y="635001"/>
              <a:ext cx="2446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This is either a smart or lucky choice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80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9688" y="344714"/>
            <a:ext cx="5398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When to expect overdispersion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24429"/>
            <a:ext cx="82296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dirty="0" smtClean="0"/>
              <a:t>Overdispersion: 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/>
              <a:t>cancer type, sample, region 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/>
              <a:t>Dependence among neighboring regions (completely no control)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dirty="0" smtClean="0"/>
              <a:t>If you focus on 1 sample of a certain cancer type, length ~ 1kb -&gt;  no need to use Beta-binomial or Negative Binomial since is is basically </a:t>
            </a:r>
            <a:r>
              <a:rPr lang="en-US" dirty="0" smtClean="0">
                <a:solidFill>
                  <a:srgbClr val="FF0000"/>
                </a:solidFill>
              </a:rPr>
              <a:t>no overdispersion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9633" y="3265985"/>
            <a:ext cx="8964367" cy="1960444"/>
            <a:chOff x="179633" y="3265985"/>
            <a:chExt cx="8964367" cy="1960444"/>
          </a:xfrm>
        </p:grpSpPr>
        <p:sp>
          <p:nvSpPr>
            <p:cNvPr id="9" name="TextBox 8"/>
            <p:cNvSpPr txBox="1"/>
            <p:nvPr/>
          </p:nvSpPr>
          <p:spPr>
            <a:xfrm>
              <a:off x="6128574" y="4857097"/>
              <a:ext cx="2511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sample, 1 </a:t>
              </a:r>
              <a:r>
                <a:rPr lang="en-US" dirty="0" err="1" smtClean="0"/>
                <a:t>nt</a:t>
              </a:r>
              <a:r>
                <a:rPr lang="en-US" dirty="0" smtClean="0"/>
                <a:t> resolution</a:t>
              </a:r>
              <a:endParaRPr lang="en-US" dirty="0"/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1732666" y="4263576"/>
              <a:ext cx="5651477" cy="417286"/>
            </a:xfrm>
            <a:prstGeom prst="left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633" y="4833262"/>
              <a:ext cx="360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several samples, large bin resolution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5717" y="3265985"/>
              <a:ext cx="33782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dirty="0" smtClean="0">
                  <a:solidFill>
                    <a:srgbClr val="0000FF"/>
                  </a:solidFill>
                </a:rPr>
                <a:t>+ on the p value evaluation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dirty="0" smtClean="0">
                  <a:solidFill>
                    <a:srgbClr val="0000FF"/>
                  </a:solidFill>
                </a:rPr>
                <a:t>- on the mutation rate estimation accuracy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633" y="3340246"/>
              <a:ext cx="33782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dirty="0" smtClean="0">
                  <a:solidFill>
                    <a:srgbClr val="0000FF"/>
                  </a:solidFill>
                </a:rPr>
                <a:t>- on the p value evaluation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dirty="0" smtClean="0">
                  <a:solidFill>
                    <a:srgbClr val="0000FF"/>
                  </a:solidFill>
                </a:rPr>
                <a:t>+ on the mutation rate estimation accuracy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48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7877" y="362857"/>
            <a:ext cx="73296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Do you need to separate the cancer types?</a:t>
            </a:r>
            <a:endParaRPr lang="en-US" sz="3200" dirty="0"/>
          </a:p>
        </p:txBody>
      </p:sp>
      <p:pic>
        <p:nvPicPr>
          <p:cNvPr id="5" name="Picture 4" descr="raw.mut.count.correlation.heatma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 r="6521" b="15344"/>
          <a:stretch/>
        </p:blipFill>
        <p:spPr>
          <a:xfrm rot="5400000">
            <a:off x="2531787" y="602473"/>
            <a:ext cx="5978167" cy="6331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2467429"/>
            <a:ext cx="3062514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dirty="0" smtClean="0"/>
              <a:t>Different cancer types may have completely different mutation patterns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dirty="0" smtClean="0"/>
              <a:t>The effect of covariates are dependent on cancer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7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0285" y="246390"/>
            <a:ext cx="571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to combine the p values?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25286"/>
            <a:ext cx="8229600" cy="52977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/>
              <a:t>X1, X2,…, </a:t>
            </a:r>
            <a:r>
              <a:rPr lang="en-US" sz="2400" dirty="0" err="1" smtClean="0"/>
              <a:t>Xk</a:t>
            </a:r>
            <a:r>
              <a:rPr lang="en-US" sz="2400" dirty="0" smtClean="0"/>
              <a:t> are independent random variables, what is the distribution of Y=X1+X2+..+</a:t>
            </a:r>
            <a:r>
              <a:rPr lang="en-US" sz="2400" dirty="0" err="1" smtClean="0"/>
              <a:t>Xk</a:t>
            </a:r>
            <a:r>
              <a:rPr lang="en-US" sz="24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In the simplest case, Z=X1+X2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If we have m different p values to combine, and the complexity can be zm^3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Problem?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P1 &gt;&gt; P2, this convolution method can not handle it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992372"/>
              </p:ext>
            </p:extLst>
          </p:nvPr>
        </p:nvGraphicFramePr>
        <p:xfrm>
          <a:off x="1084032" y="2317748"/>
          <a:ext cx="7602768" cy="131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2578100" imgH="444500" progId="Equation.3">
                  <p:embed/>
                </p:oleObj>
              </mc:Choice>
              <mc:Fallback>
                <p:oleObj name="Equation" r:id="rId3" imgW="2578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032" y="2317748"/>
                        <a:ext cx="7602768" cy="1310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71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Fisher’s method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82116"/>
            <a:ext cx="8962570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Courier New"/>
              <a:buChar char="o"/>
            </a:pPr>
            <a:r>
              <a:rPr lang="en-US" sz="2000" dirty="0"/>
              <a:t>Under the null hypothesis for test </a:t>
            </a:r>
            <a:r>
              <a:rPr lang="en-US" sz="2000" dirty="0" err="1"/>
              <a:t>i</a:t>
            </a:r>
            <a:r>
              <a:rPr lang="en-US" sz="2000" dirty="0"/>
              <a:t>, the p-value pi follows a uniform distribution on the interval [0,1</a:t>
            </a:r>
            <a:r>
              <a:rPr lang="en-US" sz="2000" dirty="0" smtClean="0"/>
              <a:t>]</a:t>
            </a:r>
          </a:p>
          <a:p>
            <a:pPr marL="342900" indent="-342900">
              <a:lnSpc>
                <a:spcPct val="120000"/>
              </a:lnSpc>
              <a:buFont typeface="Courier New"/>
              <a:buChar char="o"/>
            </a:pPr>
            <a:r>
              <a:rPr lang="en-US" sz="2000" dirty="0"/>
              <a:t>-log(uniform) follows an exponential distribution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Courier New"/>
              <a:buChar char="o"/>
            </a:pPr>
            <a:r>
              <a:rPr lang="en-US" sz="2000" dirty="0" smtClean="0"/>
              <a:t>-2*Sum(log(uniform)) follows of chi-square distribution with 2 </a:t>
            </a:r>
            <a:r>
              <a:rPr lang="en-US" sz="2000" dirty="0" err="1" smtClean="0"/>
              <a:t>df</a:t>
            </a:r>
            <a:endParaRPr lang="en-US" sz="2000" dirty="0" smtClean="0"/>
          </a:p>
          <a:p>
            <a:pPr marL="342900" indent="-342900">
              <a:lnSpc>
                <a:spcPct val="120000"/>
              </a:lnSpc>
              <a:buFont typeface="Courier New"/>
              <a:buChar char="o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Courier New"/>
              <a:buChar char="o"/>
            </a:pPr>
            <a:endParaRPr lang="en-US" sz="2000" dirty="0" smtClean="0"/>
          </a:p>
          <a:p>
            <a:pPr marL="342900" indent="-342900">
              <a:lnSpc>
                <a:spcPct val="120000"/>
              </a:lnSpc>
              <a:buFont typeface="Courier New"/>
              <a:buChar char="o"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62085"/>
            <a:ext cx="3354199" cy="10507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428" y="4623191"/>
            <a:ext cx="763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Problem: when the test region is small pi does not follow a uniform distribution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6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0C6-CE7A-4F41-9AFF-7535CE1C58CD}" type="datetime1">
              <a:rPr lang="en-US" smtClean="0"/>
              <a:t>7/1/15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05" t="25618" r="2907" b="3868"/>
          <a:stretch/>
        </p:blipFill>
        <p:spPr>
          <a:xfrm>
            <a:off x="400117" y="1878665"/>
            <a:ext cx="4957081" cy="4239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719" y="0"/>
            <a:ext cx="3377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15" y="232620"/>
            <a:ext cx="5139484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dirty="0" smtClean="0"/>
              <a:t>20 cancer types,  mutation rate sampled from (1e-6, 1e-4)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dirty="0" smtClean="0"/>
              <a:t>Generate 100 case, for each cancer type generate a count with in the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cancer.type.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5024"/>
            <a:ext cx="8645893" cy="57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of variants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C00-09FD-134C-89C7-DB2BDC7554C7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Screen Shot 2015-06-23 at 9.09.1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9"/>
          <a:stretch/>
        </p:blipFill>
        <p:spPr>
          <a:xfrm>
            <a:off x="0" y="3085832"/>
            <a:ext cx="9144000" cy="2978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50" y="1533751"/>
            <a:ext cx="794155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Gencode V19: transcript annotation and </a:t>
            </a:r>
            <a:r>
              <a:rPr lang="en-US" dirty="0" err="1" smtClean="0"/>
              <a:t>RegulomeDB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dirty="0" err="1" smtClean="0"/>
              <a:t>RegulomeDB</a:t>
            </a:r>
            <a:r>
              <a:rPr lang="en-US" dirty="0" smtClean="0"/>
              <a:t>: </a:t>
            </a:r>
            <a:r>
              <a:rPr lang="en-US" dirty="0"/>
              <a:t>provides a score between 1 and 7 in order of decreasing regulatory evidence </a:t>
            </a:r>
          </a:p>
        </p:txBody>
      </p:sp>
    </p:spTree>
    <p:extLst>
      <p:ext uri="{BB962C8B-B14F-4D97-AF65-F5344CB8AC3E}">
        <p14:creationId xmlns:p14="http://schemas.microsoft.com/office/powerpoint/2010/main" val="11540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SNV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potential false positive mutations due to mapping error filtered out of our analysis were highly enriched in non-regulatory regions </a:t>
            </a:r>
            <a:endParaRPr lang="en-US" sz="2000" dirty="0" smtClean="0"/>
          </a:p>
          <a:p>
            <a:pPr lvl="1"/>
            <a:r>
              <a:rPr lang="en-US" sz="1600" dirty="0" smtClean="0"/>
              <a:t>Remove common SNPs from dbSNP141</a:t>
            </a:r>
          </a:p>
          <a:p>
            <a:pPr lvl="1"/>
            <a:r>
              <a:rPr lang="en-US" sz="1600" dirty="0" smtClean="0"/>
              <a:t>Mappability</a:t>
            </a:r>
            <a:r>
              <a:rPr lang="en-US" sz="1600" dirty="0" smtClean="0"/>
              <a:t>: 50mer score downloaded from </a:t>
            </a:r>
            <a:r>
              <a:rPr lang="en-US" sz="1600" dirty="0" err="1" smtClean="0"/>
              <a:t>ucsc</a:t>
            </a:r>
            <a:r>
              <a:rPr lang="en-US" sz="1600" dirty="0" smtClean="0"/>
              <a:t>, SNPS in score &lt;0.5 were filtered out</a:t>
            </a:r>
            <a:endParaRPr lang="en-US" sz="1600" dirty="0" smtClean="0"/>
          </a:p>
          <a:p>
            <a:r>
              <a:rPr lang="en-US" sz="2000" dirty="0" smtClean="0"/>
              <a:t>somatic </a:t>
            </a:r>
            <a:r>
              <a:rPr lang="en-US" sz="2000" dirty="0"/>
              <a:t>variation in cancer is governed less by purifying selection and more by positive </a:t>
            </a:r>
            <a:r>
              <a:rPr lang="en-US" sz="2000" dirty="0" smtClean="0"/>
              <a:t>selection.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5-06-23 at 9.2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44221"/>
            <a:ext cx="7705209" cy="33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19" y="201861"/>
            <a:ext cx="8300881" cy="65196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5919" y="-56772"/>
            <a:ext cx="6817418" cy="943493"/>
            <a:chOff x="385919" y="-56772"/>
            <a:chExt cx="6817418" cy="943493"/>
          </a:xfrm>
        </p:grpSpPr>
        <p:sp>
          <p:nvSpPr>
            <p:cNvPr id="3" name="Rectangle 2"/>
            <p:cNvSpPr/>
            <p:nvPr/>
          </p:nvSpPr>
          <p:spPr>
            <a:xfrm>
              <a:off x="385919" y="-56772"/>
              <a:ext cx="681741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randomly sampling positions in the genome for each patient that could have been called as a mutation on the basis of the </a:t>
              </a:r>
              <a:r>
                <a:rPr lang="en-US" sz="1600" dirty="0" err="1">
                  <a:solidFill>
                    <a:srgbClr val="0000FF"/>
                  </a:solidFill>
                </a:rPr>
                <a:t>MuTect</a:t>
              </a:r>
              <a:r>
                <a:rPr lang="en-US" sz="1600" dirty="0">
                  <a:solidFill>
                    <a:srgbClr val="0000FF"/>
                  </a:solidFill>
                </a:rPr>
                <a:t> coverage output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915859" y="473419"/>
              <a:ext cx="480967" cy="4133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628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0192" y="1228080"/>
            <a:ext cx="8789672" cy="2308324"/>
            <a:chOff x="143023" y="168313"/>
            <a:chExt cx="8789672" cy="2308324"/>
          </a:xfrm>
        </p:grpSpPr>
        <p:pic>
          <p:nvPicPr>
            <p:cNvPr id="6" name="Picture 5" descr="Screen Shot 2015-06-23 at 9.29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23" y="176627"/>
              <a:ext cx="4523406" cy="22688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65028" y="168313"/>
              <a:ext cx="436766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/>
                <a:buChar char="o"/>
              </a:pPr>
              <a:r>
                <a:rPr lang="en-US" sz="1600" dirty="0" smtClean="0">
                  <a:solidFill>
                    <a:srgbClr val="0000FF"/>
                  </a:solidFill>
                </a:rPr>
                <a:t>CEBPD: mutations </a:t>
              </a:r>
              <a:r>
                <a:rPr lang="en-US" sz="1600" dirty="0">
                  <a:solidFill>
                    <a:srgbClr val="0000FF"/>
                  </a:solidFill>
                </a:rPr>
                <a:t>were concentrated at the central CG </a:t>
              </a:r>
              <a:r>
                <a:rPr lang="en-US" sz="1600" dirty="0" smtClean="0">
                  <a:solidFill>
                    <a:srgbClr val="0000FF"/>
                  </a:solidFill>
                </a:rPr>
                <a:t>dinucleotide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1600" dirty="0" smtClean="0">
                  <a:solidFill>
                    <a:srgbClr val="0000FF"/>
                  </a:solidFill>
                </a:rPr>
                <a:t>CEBPD binding </a:t>
              </a:r>
              <a:r>
                <a:rPr lang="en-US" sz="1600" dirty="0">
                  <a:solidFill>
                    <a:srgbClr val="0000FF"/>
                  </a:solidFill>
                </a:rPr>
                <a:t>site </a:t>
              </a:r>
              <a:r>
                <a:rPr lang="en-US" sz="1600" dirty="0" smtClean="0">
                  <a:solidFill>
                    <a:srgbClr val="0000FF"/>
                  </a:solidFill>
                </a:rPr>
                <a:t>mutations pattern </a:t>
              </a:r>
              <a:r>
                <a:rPr lang="en-US" sz="1600" dirty="0">
                  <a:solidFill>
                    <a:srgbClr val="0000FF"/>
                  </a:solidFill>
                </a:rPr>
                <a:t>is highly suggestive of selection for mutation of a specific residue of the </a:t>
              </a:r>
              <a:r>
                <a:rPr lang="en-US" sz="1600" dirty="0" smtClean="0">
                  <a:solidFill>
                    <a:srgbClr val="0000FF"/>
                  </a:solidFill>
                </a:rPr>
                <a:t>motif. 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1600" dirty="0" smtClean="0">
                  <a:solidFill>
                    <a:srgbClr val="0000FF"/>
                  </a:solidFill>
                </a:rPr>
                <a:t>This </a:t>
              </a:r>
              <a:r>
                <a:rPr lang="en-US" sz="1600" dirty="0">
                  <a:solidFill>
                    <a:srgbClr val="0000FF"/>
                  </a:solidFill>
                </a:rPr>
                <a:t>selection might more effectively inhibit transcription factor binding, increase affinity of the transcription factor for the motif or allow the creation of a new motif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05214" y="194195"/>
            <a:ext cx="3372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TFBS motif analysis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399" y="4167733"/>
            <a:ext cx="8123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favor the possibility that mutations in CEBP sites </a:t>
            </a:r>
            <a:r>
              <a:rPr lang="en-US" dirty="0">
                <a:solidFill>
                  <a:srgbClr val="FF0000"/>
                </a:solidFill>
              </a:rPr>
              <a:t>modulate but do not destroy the specificity of these sites</a:t>
            </a:r>
            <a:r>
              <a:rPr lang="en-US" dirty="0"/>
              <a:t>, as many of the mutations did not decrease the matching of the motif to PWMs from the literature and previous reports showed that a CEBP binding site matching the mutant version identified here drove transcription in luciferase reporter </a:t>
            </a:r>
            <a:r>
              <a:rPr lang="en-US" dirty="0" smtClean="0"/>
              <a:t>assays.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4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TFBS motif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For each mutation, we generated a random mutation in the PWM with base conversion probabilities matching those in the original patient sample. </a:t>
            </a: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We </a:t>
            </a:r>
            <a:r>
              <a:rPr lang="en-US" sz="1800" dirty="0"/>
              <a:t>then computed a match score for the reference, observed mutant and random mutant sequences with respect to the motif PWM.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 descr="Screen Shot 2015-06-23 at 9.28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90" y="3196123"/>
            <a:ext cx="6583564" cy="32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0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23 at 9.39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7" y="137289"/>
            <a:ext cx="4254195" cy="65841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C665-4ACE-B84B-B43C-5D3EEB2FF63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43AC-9E00-474B-B5A6-53CDA7A7C4B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Screen Shot 2015-06-23 at 9.36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/>
        </p:blipFill>
        <p:spPr>
          <a:xfrm>
            <a:off x="3822709" y="197352"/>
            <a:ext cx="5179603" cy="1475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8731" y="2145136"/>
            <a:ext cx="4482373" cy="392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sz="1600" dirty="0"/>
              <a:t>for the majority of transcription factors, the mutated sites significantly reduced the match score </a:t>
            </a:r>
            <a:endParaRPr lang="en-US" sz="1600" dirty="0" smtClean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sz="1600" dirty="0"/>
              <a:t>Comparison of scores to those obtained for randomly mutated motifs showed that six of the transcription factors (GATA3, GATA6, MAFK, FOS, AP-1 and NFE2) had mutated sites with match scores significantly worse than with randomly generated mutated sites </a:t>
            </a:r>
            <a:endParaRPr lang="en-US" sz="1600" dirty="0" smtClean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en-US" sz="1600" dirty="0"/>
              <a:t>Mutations in the binding sites for these factors tended to be concentrated at one or a few bases of the motif, suggesting selective pressure for these specific mutations </a:t>
            </a:r>
          </a:p>
        </p:txBody>
      </p:sp>
    </p:spTree>
    <p:extLst>
      <p:ext uri="{BB962C8B-B14F-4D97-AF65-F5344CB8AC3E}">
        <p14:creationId xmlns:p14="http://schemas.microsoft.com/office/powerpoint/2010/main" val="338385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955</Words>
  <Application>Microsoft Macintosh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Journal club:   Recurrent somatic mutations in regulatory regions of human cancer genomes</vt:lpstr>
      <vt:lpstr>Variant Calling</vt:lpstr>
      <vt:lpstr>PowerPoint Presentation</vt:lpstr>
      <vt:lpstr>Annotation of variants</vt:lpstr>
      <vt:lpstr>SNV QC</vt:lpstr>
      <vt:lpstr>PowerPoint Presentation</vt:lpstr>
      <vt:lpstr>PowerPoint Presentation</vt:lpstr>
      <vt:lpstr>TFBS motif analysis</vt:lpstr>
      <vt:lpstr>PowerPoint Presentation</vt:lpstr>
      <vt:lpstr>PowerPoint Presentation</vt:lpstr>
      <vt:lpstr>Identification of repeatedly mutated regulatory regions</vt:lpstr>
      <vt:lpstr>PowerPoint Presentation</vt:lpstr>
      <vt:lpstr>PowerPoint Presentation</vt:lpstr>
      <vt:lpstr>Validation</vt:lpstr>
      <vt:lpstr>modeling the sparse cancer genome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Fisher’s method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127</cp:revision>
  <dcterms:created xsi:type="dcterms:W3CDTF">2015-06-22T21:24:52Z</dcterms:created>
  <dcterms:modified xsi:type="dcterms:W3CDTF">2015-07-02T05:12:54Z</dcterms:modified>
</cp:coreProperties>
</file>