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65" r:id="rId4"/>
    <p:sldId id="257" r:id="rId5"/>
    <p:sldId id="258" r:id="rId6"/>
    <p:sldId id="260" r:id="rId7"/>
    <p:sldId id="259" r:id="rId8"/>
    <p:sldId id="261" r:id="rId9"/>
    <p:sldId id="262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139" autoAdjust="0"/>
  </p:normalViewPr>
  <p:slideViewPr>
    <p:cSldViewPr snapToGrid="0">
      <p:cViewPr varScale="1">
        <p:scale>
          <a:sx n="54" d="100"/>
          <a:sy n="54" d="100"/>
        </p:scale>
        <p:origin x="11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21F4A-94C5-4AAF-94A5-4779BD287C7B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E1A55-9232-45A3-BB80-AAE2BC97F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14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 population-specific ASE patterns?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E1A55-9232-45A3-BB80-AAE2BC97FE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682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Pop specific</a:t>
            </a:r>
            <a:r>
              <a:rPr lang="en-US" baseline="0" dirty="0" smtClean="0"/>
              <a:t> ASB </a:t>
            </a:r>
            <a:r>
              <a:rPr lang="en-US" dirty="0" smtClean="0"/>
              <a:t>patterns?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E1A55-9232-45A3-BB80-AAE2BC97FE0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250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TF-specific ASB patterns?</a:t>
            </a:r>
          </a:p>
          <a:p>
            <a:endParaRPr lang="en-US" dirty="0" smtClean="0"/>
          </a:p>
          <a:p>
            <a:r>
              <a:rPr lang="en-US" dirty="0" err="1" smtClean="0"/>
              <a:t>Overdispersion</a:t>
            </a:r>
            <a:r>
              <a:rPr lang="en-US" baseline="0" dirty="0" smtClean="0"/>
              <a:t> 0.076 – NA18486_CTCF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E1A55-9232-45A3-BB80-AAE2BC97FE0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3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wgEncodeCshlLongRnaSeqGm12878NucleusPapFastqRd1Rep1.fastq.gz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wgEncodeCshlLongRnaSeqGm12878NucleusPapFastqRd2Rep1.fastq.gz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wgEncodeCshlLongRnaSeqGm12878NucleusPapFastqRd1Rep2.fastq.gz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wgEncodeCshlLongRnaSeqGm12878NucleusPapFastqRd2Rep2.fastq.gz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E1A55-9232-45A3-BB80-AAE2BC97FE0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08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saturation!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E1A55-9232-45A3-BB80-AAE2BC97FE0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16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A8C4-2101-4B1B-B857-19FF1508CBBD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44A-5895-4EA8-979E-C087FC05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36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A8C4-2101-4B1B-B857-19FF1508CBBD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44A-5895-4EA8-979E-C087FC05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52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A8C4-2101-4B1B-B857-19FF1508CBBD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44A-5895-4EA8-979E-C087FC05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8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A8C4-2101-4B1B-B857-19FF1508CBBD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44A-5895-4EA8-979E-C087FC05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5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A8C4-2101-4B1B-B857-19FF1508CBBD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44A-5895-4EA8-979E-C087FC05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50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A8C4-2101-4B1B-B857-19FF1508CBBD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44A-5895-4EA8-979E-C087FC05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00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A8C4-2101-4B1B-B857-19FF1508CBBD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44A-5895-4EA8-979E-C087FC05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A8C4-2101-4B1B-B857-19FF1508CBBD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44A-5895-4EA8-979E-C087FC05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2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A8C4-2101-4B1B-B857-19FF1508CBBD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44A-5895-4EA8-979E-C087FC05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21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A8C4-2101-4B1B-B857-19FF1508CBBD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44A-5895-4EA8-979E-C087FC05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995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A8C4-2101-4B1B-B857-19FF1508CBBD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44A-5895-4EA8-979E-C087FC05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35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7A8C4-2101-4B1B-B857-19FF1508CBBD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8B44A-5895-4EA8-979E-C087FC05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4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60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763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Relationship of read depths with</a:t>
            </a:r>
            <a:br>
              <a:rPr lang="en-US" dirty="0" smtClean="0"/>
            </a:br>
            <a:r>
              <a:rPr lang="en-US" dirty="0" smtClean="0"/>
              <a:t>1) #aligned reads</a:t>
            </a:r>
            <a:br>
              <a:rPr lang="en-US" dirty="0" smtClean="0"/>
            </a:br>
            <a:r>
              <a:rPr lang="en-US" dirty="0" smtClean="0"/>
              <a:t>2) #</a:t>
            </a:r>
            <a:r>
              <a:rPr lang="en-US" dirty="0" err="1" smtClean="0"/>
              <a:t>intHets</a:t>
            </a:r>
            <a:r>
              <a:rPr lang="en-US" dirty="0" smtClean="0"/>
              <a:t> in binomial and </a:t>
            </a:r>
            <a:r>
              <a:rPr lang="en-US" dirty="0" err="1" smtClean="0"/>
              <a:t>betabinom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btween</a:t>
            </a:r>
            <a:r>
              <a:rPr lang="en-US" dirty="0" smtClean="0"/>
              <a:t> STAR (AS lesser calls) and Bowtie1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7654"/>
          <a:stretch/>
        </p:blipFill>
        <p:spPr>
          <a:xfrm>
            <a:off x="8265226" y="2265623"/>
            <a:ext cx="3892048" cy="404017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387584" y="6245352"/>
            <a:ext cx="10422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Timur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7779" y="2701468"/>
            <a:ext cx="4538221" cy="3711283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0908720" y="2695699"/>
            <a:ext cx="445080" cy="486888"/>
          </a:xfrm>
          <a:prstGeom prst="ellipse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5" idx="1"/>
          </p:cNvCxnSpPr>
          <p:nvPr/>
        </p:nvCxnSpPr>
        <p:spPr>
          <a:xfrm flipH="1" flipV="1">
            <a:off x="4512623" y="2701468"/>
            <a:ext cx="6461277" cy="6553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4"/>
          </p:cNvCxnSpPr>
          <p:nvPr/>
        </p:nvCxnSpPr>
        <p:spPr>
          <a:xfrm flipH="1">
            <a:off x="5403273" y="3182587"/>
            <a:ext cx="5727987" cy="3062765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562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certain pair of replicates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0135866"/>
              </p:ext>
            </p:extLst>
          </p:nvPr>
        </p:nvGraphicFramePr>
        <p:xfrm>
          <a:off x="178130" y="1896269"/>
          <a:ext cx="11861511" cy="32338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3188"/>
                <a:gridCol w="6668134"/>
                <a:gridCol w="964529"/>
                <a:gridCol w="2319401"/>
                <a:gridCol w="1456259"/>
              </a:tblGrid>
              <a:tr h="1077957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indivDataset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 err="1">
                          <a:effectLst/>
                        </a:rPr>
                        <a:t>b.grad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 err="1">
                          <a:effectLst/>
                        </a:rPr>
                        <a:t>size_numReads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</a:t>
                      </a:r>
                      <a:r>
                        <a:rPr lang="en-US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intHets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07795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wgEncodeCshlLongRnaSeqGm12878CellPapFastqRd1Rep1.fastq.gz.dir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 smtClean="0">
                          <a:effectLst/>
                        </a:rPr>
                        <a:t>0.10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471505280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07795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wgEncodeCshlLongRnaSeqGm12878CellPapFastqRd1Rep2.fastq.gz.dir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 smtClean="0">
                          <a:effectLst/>
                        </a:rPr>
                        <a:t>0.07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527327588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112322" y="5271148"/>
            <a:ext cx="87679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More reads win big rho? To give more </a:t>
            </a:r>
            <a:r>
              <a:rPr lang="en-US" sz="2400" dirty="0" err="1" smtClean="0"/>
              <a:t>intHets</a:t>
            </a:r>
            <a:endParaRPr lang="en-US" sz="2400" dirty="0" smtClean="0"/>
          </a:p>
          <a:p>
            <a:r>
              <a:rPr lang="en-US" sz="2400" dirty="0" smtClean="0"/>
              <a:t>A-B: 115</a:t>
            </a:r>
          </a:p>
          <a:p>
            <a:r>
              <a:rPr lang="en-US" sz="2400" dirty="0" smtClean="0"/>
              <a:t>A&amp;B: 696</a:t>
            </a:r>
          </a:p>
          <a:p>
            <a:r>
              <a:rPr lang="en-US" sz="2400" dirty="0" smtClean="0"/>
              <a:t>B-A: 453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6637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Enrichment of low read depth sites in ASE sites</a:t>
            </a:r>
            <a:r>
              <a:rPr lang="en-US" dirty="0" smtClean="0"/>
              <a:t>, but not the lowest read depth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44"/>
          <a:stretch/>
        </p:blipFill>
        <p:spPr>
          <a:xfrm>
            <a:off x="200870" y="1863921"/>
            <a:ext cx="11152930" cy="499408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335" y="1863921"/>
            <a:ext cx="7886327" cy="3943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013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Enrichment of low read depth sites in ASB sites, but not the lowest read depth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52"/>
          <a:stretch/>
        </p:blipFill>
        <p:spPr>
          <a:xfrm>
            <a:off x="356260" y="1795329"/>
            <a:ext cx="11274755" cy="511017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191" y="1690688"/>
            <a:ext cx="8526483" cy="4263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17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950" y="485108"/>
            <a:ext cx="10515600" cy="1325563"/>
          </a:xfrm>
        </p:spPr>
        <p:txBody>
          <a:bodyPr>
            <a:noAutofit/>
          </a:bodyPr>
          <a:lstStyle/>
          <a:p>
            <a:r>
              <a:rPr lang="en-US" sz="2400" dirty="0" smtClean="0"/>
              <a:t>Individual: #</a:t>
            </a:r>
            <a:r>
              <a:rPr lang="en-US" sz="2400" dirty="0" err="1" smtClean="0"/>
              <a:t>IntHets</a:t>
            </a:r>
            <a:r>
              <a:rPr lang="en-US" sz="2400" dirty="0" smtClean="0"/>
              <a:t> vs #reads (</a:t>
            </a:r>
            <a:r>
              <a:rPr lang="en-US" sz="2400" dirty="0" err="1" smtClean="0"/>
              <a:t>datasetSize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r>
              <a:rPr lang="en-US" sz="2400" dirty="0" smtClean="0"/>
              <a:t>--strong correlation in RNA-</a:t>
            </a:r>
            <a:r>
              <a:rPr lang="en-US" sz="2400" dirty="0" err="1" smtClean="0"/>
              <a:t>seq</a:t>
            </a:r>
            <a:r>
              <a:rPr lang="en-US" sz="2400" dirty="0" smtClean="0"/>
              <a:t> sets but outliers exist: NA18502, NA19099 vs NA12891, NA12892</a:t>
            </a:r>
            <a:br>
              <a:rPr lang="en-US" sz="2400" dirty="0" smtClean="0"/>
            </a:br>
            <a:r>
              <a:rPr lang="en-US" sz="2400" dirty="0" smtClean="0"/>
              <a:t>--weak correlation in </a:t>
            </a:r>
            <a:r>
              <a:rPr lang="en-US" sz="2400" dirty="0" err="1" smtClean="0"/>
              <a:t>ChIP-seq</a:t>
            </a:r>
            <a:r>
              <a:rPr lang="en-US" sz="2400" dirty="0" smtClean="0"/>
              <a:t> sets, might be more independent on read depth; e.g. </a:t>
            </a:r>
            <a:r>
              <a:rPr lang="en-US" sz="2400" dirty="0" smtClean="0"/>
              <a:t>CTCF_NA18486,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39" r="2626"/>
          <a:stretch/>
        </p:blipFill>
        <p:spPr>
          <a:xfrm>
            <a:off x="360517" y="1793933"/>
            <a:ext cx="10584851" cy="5128075"/>
          </a:xfrm>
        </p:spPr>
      </p:pic>
      <p:sp>
        <p:nvSpPr>
          <p:cNvPr id="5" name="Rectangle 4"/>
          <p:cNvSpPr/>
          <p:nvPr/>
        </p:nvSpPr>
        <p:spPr>
          <a:xfrm>
            <a:off x="1088136" y="4480560"/>
            <a:ext cx="3310128" cy="1600200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0" r="2650"/>
          <a:stretch/>
        </p:blipFill>
        <p:spPr>
          <a:xfrm>
            <a:off x="5885688" y="2514600"/>
            <a:ext cx="6051738" cy="2752344"/>
          </a:xfrm>
          <a:prstGeom prst="rect">
            <a:avLst/>
          </a:prstGeom>
          <a:ln w="28575">
            <a:solidFill>
              <a:srgbClr val="92D050"/>
            </a:solidFill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4398264" y="2487168"/>
            <a:ext cx="1499616" cy="1993392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392168" y="5266944"/>
            <a:ext cx="1493520" cy="813816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167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Pooled: histogram of #</a:t>
            </a:r>
            <a:r>
              <a:rPr lang="en-US" dirty="0" err="1" smtClean="0"/>
              <a:t>acc</a:t>
            </a:r>
            <a:r>
              <a:rPr lang="en-US" dirty="0" smtClean="0"/>
              <a:t> ASE SNVs (transparent) and # ASE per individual colored by population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49" r="4364"/>
          <a:stretch/>
        </p:blipFill>
        <p:spPr>
          <a:xfrm>
            <a:off x="327342" y="1781567"/>
            <a:ext cx="10782618" cy="507643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5"/>
          <a:stretch/>
        </p:blipFill>
        <p:spPr>
          <a:xfrm>
            <a:off x="5070805" y="1865376"/>
            <a:ext cx="6039155" cy="3157728"/>
          </a:xfrm>
          <a:prstGeom prst="rect">
            <a:avLst/>
          </a:prstGeom>
          <a:ln w="28575">
            <a:solidFill>
              <a:srgbClr val="92D050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1517904" y="5212080"/>
            <a:ext cx="9592056" cy="868680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517904" y="1865376"/>
            <a:ext cx="3552901" cy="3346704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1109960" y="5023104"/>
            <a:ext cx="0" cy="188976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0337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14"/>
          <a:stretch/>
        </p:blipFill>
        <p:spPr>
          <a:xfrm>
            <a:off x="245046" y="1551333"/>
            <a:ext cx="11404410" cy="514683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Pooled: histogram of #</a:t>
            </a:r>
            <a:r>
              <a:rPr lang="en-US" dirty="0" err="1" smtClean="0"/>
              <a:t>acc</a:t>
            </a:r>
            <a:r>
              <a:rPr lang="en-US" dirty="0" smtClean="0"/>
              <a:t> ASB SNVs (transparent) and # ASB (black boundaries) per individual colored by population, grouped by pop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30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Pooled: histogram of #</a:t>
            </a:r>
            <a:r>
              <a:rPr lang="en-US" dirty="0" err="1" smtClean="0"/>
              <a:t>acc</a:t>
            </a:r>
            <a:r>
              <a:rPr lang="en-US" dirty="0" smtClean="0"/>
              <a:t> ASB SNVs (transparent) and # ASB (black boundaries) per individual colored by population, grouped by TF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39"/>
          <a:stretch/>
        </p:blipFill>
        <p:spPr>
          <a:xfrm>
            <a:off x="354774" y="1869415"/>
            <a:ext cx="10800906" cy="4874475"/>
          </a:xfrm>
        </p:spPr>
      </p:pic>
    </p:spTree>
    <p:extLst>
      <p:ext uri="{BB962C8B-B14F-4D97-AF65-F5344CB8AC3E}">
        <p14:creationId xmlns:p14="http://schemas.microsoft.com/office/powerpoint/2010/main" val="2491668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Reproducibility: how many ASE calls for various coverage in a NA12878 (subsampling)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769480"/>
            <a:ext cx="5431620" cy="4828107"/>
          </a:xfrm>
        </p:spPr>
      </p:pic>
      <p:sp>
        <p:nvSpPr>
          <p:cNvPr id="4" name="TextBox 3"/>
          <p:cNvSpPr txBox="1"/>
          <p:nvPr/>
        </p:nvSpPr>
        <p:spPr>
          <a:xfrm>
            <a:off x="10387584" y="6245352"/>
            <a:ext cx="10422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Timur</a:t>
            </a:r>
            <a:endParaRPr lang="en-US" sz="2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894903"/>
              </p:ext>
            </p:extLst>
          </p:nvPr>
        </p:nvGraphicFramePr>
        <p:xfrm>
          <a:off x="6729984" y="2347298"/>
          <a:ext cx="4928616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814"/>
                <a:gridCol w="1946901"/>
                <a:gridCol w="19469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Reads/M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ASE SNVs called (bb; Bowtie1)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subset-specific (%)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172 (6.6)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348 (7.4)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483 (7.1)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1308</a:t>
                      </a:r>
                      <a:r>
                        <a:rPr lang="en-US" baseline="0" dirty="0" smtClean="0"/>
                        <a:t> (17.3)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238 (10.7)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160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763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Relationship of read depths with</a:t>
            </a:r>
            <a:br>
              <a:rPr lang="en-US" dirty="0" smtClean="0"/>
            </a:br>
            <a:r>
              <a:rPr lang="en-US" dirty="0" smtClean="0"/>
              <a:t>1) #aligned reads</a:t>
            </a:r>
            <a:br>
              <a:rPr lang="en-US" dirty="0" smtClean="0"/>
            </a:br>
            <a:r>
              <a:rPr lang="en-US" dirty="0" smtClean="0"/>
              <a:t>2) #</a:t>
            </a:r>
            <a:r>
              <a:rPr lang="en-US" dirty="0" err="1" smtClean="0"/>
              <a:t>intHets</a:t>
            </a:r>
            <a:r>
              <a:rPr lang="en-US" dirty="0" smtClean="0"/>
              <a:t> in binomial and </a:t>
            </a:r>
            <a:r>
              <a:rPr lang="en-US" dirty="0" err="1" smtClean="0"/>
              <a:t>betabinom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btween</a:t>
            </a:r>
            <a:r>
              <a:rPr lang="en-US" dirty="0" smtClean="0"/>
              <a:t> STAR (AS lesser calls) and Bowtie1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4653" y="2265623"/>
            <a:ext cx="12032621" cy="404017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387584" y="6245352"/>
            <a:ext cx="10422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Timur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00236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254</Words>
  <Application>Microsoft Office PowerPoint</Application>
  <PresentationFormat>Widescreen</PresentationFormat>
  <Paragraphs>64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SimSun</vt:lpstr>
      <vt:lpstr>Arial</vt:lpstr>
      <vt:lpstr>Calibri</vt:lpstr>
      <vt:lpstr>Calibri Light</vt:lpstr>
      <vt:lpstr>Times New Roman</vt:lpstr>
      <vt:lpstr>Office Theme</vt:lpstr>
      <vt:lpstr>PowerPoint Presentation</vt:lpstr>
      <vt:lpstr>Enrichment of low read depth sites in ASE sites, but not the lowest read depth </vt:lpstr>
      <vt:lpstr>Enrichment of low read depth sites in ASB sites, but not the lowest read depth</vt:lpstr>
      <vt:lpstr>Individual: #IntHets vs #reads (datasetSize) --strong correlation in RNA-seq sets but outliers exist: NA18502, NA19099 vs NA12891, NA12892 --weak correlation in ChIP-seq sets, might be more independent on read depth; e.g. CTCF_NA18486,  </vt:lpstr>
      <vt:lpstr>Pooled: histogram of #acc ASE SNVs (transparent) and # ASE per individual colored by population</vt:lpstr>
      <vt:lpstr>Pooled: histogram of #acc ASB SNVs (transparent) and # ASB (black boundaries) per individual colored by population, grouped by pop</vt:lpstr>
      <vt:lpstr>Pooled: histogram of #acc ASB SNVs (transparent) and # ASB (black boundaries) per individual colored by population, grouped by TF</vt:lpstr>
      <vt:lpstr>Reproducibility: how many ASE calls for various coverage in a NA12878 (subsampling)</vt:lpstr>
      <vt:lpstr>Relationship of read depths with 1) #aligned reads 2) #intHets in binomial and betabinom btween STAR (AS lesser calls) and Bowtie1</vt:lpstr>
      <vt:lpstr>Relationship of read depths with 1) #aligned reads 2) #intHets in binomial and betabinom btween STAR (AS lesser calls) and Bowtie1</vt:lpstr>
      <vt:lpstr>A certain pair of replicates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Jieming Chen</dc:creator>
  <cp:lastModifiedBy>Jieming Chen</cp:lastModifiedBy>
  <cp:revision>31</cp:revision>
  <dcterms:created xsi:type="dcterms:W3CDTF">2015-07-01T04:47:31Z</dcterms:created>
  <dcterms:modified xsi:type="dcterms:W3CDTF">2015-07-01T18:26:52Z</dcterms:modified>
</cp:coreProperties>
</file>